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56" r:id="rId3"/>
    <p:sldId id="4104" r:id="rId4"/>
    <p:sldId id="3356" r:id="rId5"/>
    <p:sldId id="4095" r:id="rId6"/>
    <p:sldId id="4103" r:id="rId7"/>
    <p:sldId id="4105" r:id="rId8"/>
    <p:sldId id="4106" r:id="rId9"/>
    <p:sldId id="4107" r:id="rId10"/>
    <p:sldId id="4108" r:id="rId11"/>
    <p:sldId id="41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14310633189342E-2"/>
          <c:y val="2.0559239053766228E-2"/>
          <c:w val="0.5337405525689829"/>
          <c:h val="0.9383222828387012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95-4A1B-A874-95383911B1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195-4A1B-A874-95383911B1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195-4A1B-A874-95383911B1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195-4A1B-A874-95383911B1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195-4A1B-A874-95383911B16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195-4A1B-A874-95383911B16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195-4A1B-A874-95383911B16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195-4A1B-A874-95383911B169}"/>
              </c:ext>
            </c:extLst>
          </c:dPt>
          <c:dPt>
            <c:idx val="8"/>
            <c:bubble3D val="0"/>
            <c:explosion val="1"/>
            <c:spPr>
              <a:solidFill>
                <a:schemeClr val="bg1">
                  <a:lumMod val="75000"/>
                </a:schemeClr>
              </a:solidFill>
              <a:ln w="19050">
                <a:solidFill>
                  <a:schemeClr val="lt1"/>
                </a:solidFill>
              </a:ln>
              <a:effectLst/>
            </c:spPr>
            <c:extLst>
              <c:ext xmlns:c16="http://schemas.microsoft.com/office/drawing/2014/chart" uri="{C3380CC4-5D6E-409C-BE32-E72D297353CC}">
                <c16:uniqueId val="{00000011-F195-4A1B-A874-95383911B169}"/>
              </c:ext>
            </c:extLst>
          </c:dPt>
          <c:dPt>
            <c:idx val="9"/>
            <c:bubble3D val="0"/>
            <c:spPr>
              <a:solidFill>
                <a:schemeClr val="accent6"/>
              </a:solidFill>
              <a:ln w="19050">
                <a:solidFill>
                  <a:schemeClr val="lt1"/>
                </a:solidFill>
              </a:ln>
              <a:effectLst/>
            </c:spPr>
            <c:extLst>
              <c:ext xmlns:c16="http://schemas.microsoft.com/office/drawing/2014/chart" uri="{C3380CC4-5D6E-409C-BE32-E72D297353CC}">
                <c16:uniqueId val="{00000013-F195-4A1B-A874-95383911B16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Sheet1!$C$8:$C$17</c:f>
              <c:strCache>
                <c:ptCount val="10"/>
                <c:pt idx="0">
                  <c:v>Partnership &amp; Data Management Support</c:v>
                </c:pt>
                <c:pt idx="1">
                  <c:v>Program Operations &amp; Support</c:v>
                </c:pt>
                <c:pt idx="2">
                  <c:v>Reporting &amp; Accountability</c:v>
                </c:pt>
                <c:pt idx="3">
                  <c:v>Permit Review and Rule Development, Guidance &amp; Implementation</c:v>
                </c:pt>
                <c:pt idx="4">
                  <c:v>Enforcement</c:v>
                </c:pt>
                <c:pt idx="5">
                  <c:v>TMDL Implementation &amp; Analysis</c:v>
                </c:pt>
                <c:pt idx="6">
                  <c:v>WQ Monitoring Grants</c:v>
                </c:pt>
                <c:pt idx="7">
                  <c:v>Small Watershed Grant Program</c:v>
                </c:pt>
                <c:pt idx="8">
                  <c:v>Innovative Nutrient Sediment Reduction Grants</c:v>
                </c:pt>
                <c:pt idx="9">
                  <c:v>State Implementation Grants</c:v>
                </c:pt>
              </c:strCache>
            </c:strRef>
          </c:cat>
          <c:val>
            <c:numRef>
              <c:f>Sheet1!$D$8:$D$17</c:f>
              <c:numCache>
                <c:formatCode>"$"#,##0</c:formatCode>
                <c:ptCount val="10"/>
                <c:pt idx="0">
                  <c:v>13000</c:v>
                </c:pt>
                <c:pt idx="1">
                  <c:v>5169</c:v>
                </c:pt>
                <c:pt idx="2">
                  <c:v>2612</c:v>
                </c:pt>
                <c:pt idx="3">
                  <c:v>916</c:v>
                </c:pt>
                <c:pt idx="4">
                  <c:v>1672</c:v>
                </c:pt>
                <c:pt idx="5">
                  <c:v>2017</c:v>
                </c:pt>
                <c:pt idx="6">
                  <c:v>5240</c:v>
                </c:pt>
                <c:pt idx="7">
                  <c:v>9000</c:v>
                </c:pt>
                <c:pt idx="8">
                  <c:v>9000</c:v>
                </c:pt>
                <c:pt idx="9">
                  <c:v>36374</c:v>
                </c:pt>
              </c:numCache>
            </c:numRef>
          </c:val>
          <c:extLst>
            <c:ext xmlns:c16="http://schemas.microsoft.com/office/drawing/2014/chart" uri="{C3380CC4-5D6E-409C-BE32-E72D297353CC}">
              <c16:uniqueId val="{00000014-F195-4A1B-A874-95383911B169}"/>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6-F195-4A1B-A874-95383911B1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8-F195-4A1B-A874-95383911B1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A-F195-4A1B-A874-95383911B1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C-F195-4A1B-A874-95383911B1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E-F195-4A1B-A874-95383911B16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0-F195-4A1B-A874-95383911B16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2-F195-4A1B-A874-95383911B16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4-F195-4A1B-A874-95383911B16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6-F195-4A1B-A874-95383911B16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8-F195-4A1B-A874-95383911B169}"/>
              </c:ext>
            </c:extLst>
          </c:dPt>
          <c:cat>
            <c:strRef>
              <c:f>Sheet1!$C$8:$C$17</c:f>
              <c:strCache>
                <c:ptCount val="10"/>
                <c:pt idx="0">
                  <c:v>Partnership &amp; Data Management Support</c:v>
                </c:pt>
                <c:pt idx="1">
                  <c:v>Program Operations &amp; Support</c:v>
                </c:pt>
                <c:pt idx="2">
                  <c:v>Reporting &amp; Accountability</c:v>
                </c:pt>
                <c:pt idx="3">
                  <c:v>Permit Review and Rule Development, Guidance &amp; Implementation</c:v>
                </c:pt>
                <c:pt idx="4">
                  <c:v>Enforcement</c:v>
                </c:pt>
                <c:pt idx="5">
                  <c:v>TMDL Implementation &amp; Analysis</c:v>
                </c:pt>
                <c:pt idx="6">
                  <c:v>WQ Monitoring Grants</c:v>
                </c:pt>
                <c:pt idx="7">
                  <c:v>Small Watershed Grant Program</c:v>
                </c:pt>
                <c:pt idx="8">
                  <c:v>Innovative Nutrient Sediment Reduction Grants</c:v>
                </c:pt>
                <c:pt idx="9">
                  <c:v>State Implementation Grants</c:v>
                </c:pt>
              </c:strCache>
            </c:strRef>
          </c:cat>
          <c:val>
            <c:numRef>
              <c:f>Sheet1!$E$8:$E$17</c:f>
              <c:numCache>
                <c:formatCode>General</c:formatCode>
                <c:ptCount val="10"/>
              </c:numCache>
            </c:numRef>
          </c:val>
          <c:extLst>
            <c:ext xmlns:c16="http://schemas.microsoft.com/office/drawing/2014/chart" uri="{C3380CC4-5D6E-409C-BE32-E72D297353CC}">
              <c16:uniqueId val="{00000029-F195-4A1B-A874-95383911B169}"/>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2B-F195-4A1B-A874-95383911B1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D-F195-4A1B-A874-95383911B1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F-F195-4A1B-A874-95383911B1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1-F195-4A1B-A874-95383911B1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3-F195-4A1B-A874-95383911B16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5-F195-4A1B-A874-95383911B16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7-F195-4A1B-A874-95383911B16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9-F195-4A1B-A874-95383911B16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B-F195-4A1B-A874-95383911B16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D-F195-4A1B-A874-95383911B169}"/>
              </c:ext>
            </c:extLst>
          </c:dPt>
          <c:cat>
            <c:strRef>
              <c:f>Sheet1!$C$8:$C$17</c:f>
              <c:strCache>
                <c:ptCount val="10"/>
                <c:pt idx="0">
                  <c:v>Partnership &amp; Data Management Support</c:v>
                </c:pt>
                <c:pt idx="1">
                  <c:v>Program Operations &amp; Support</c:v>
                </c:pt>
                <c:pt idx="2">
                  <c:v>Reporting &amp; Accountability</c:v>
                </c:pt>
                <c:pt idx="3">
                  <c:v>Permit Review and Rule Development, Guidance &amp; Implementation</c:v>
                </c:pt>
                <c:pt idx="4">
                  <c:v>Enforcement</c:v>
                </c:pt>
                <c:pt idx="5">
                  <c:v>TMDL Implementation &amp; Analysis</c:v>
                </c:pt>
                <c:pt idx="6">
                  <c:v>WQ Monitoring Grants</c:v>
                </c:pt>
                <c:pt idx="7">
                  <c:v>Small Watershed Grant Program</c:v>
                </c:pt>
                <c:pt idx="8">
                  <c:v>Innovative Nutrient Sediment Reduction Grants</c:v>
                </c:pt>
                <c:pt idx="9">
                  <c:v>State Implementation Grants</c:v>
                </c:pt>
              </c:strCache>
            </c:strRef>
          </c:cat>
          <c:val>
            <c:numRef>
              <c:f>Sheet1!$F$8:$F$17</c:f>
              <c:numCache>
                <c:formatCode>General</c:formatCode>
                <c:ptCount val="10"/>
              </c:numCache>
            </c:numRef>
          </c:val>
          <c:extLst>
            <c:ext xmlns:c16="http://schemas.microsoft.com/office/drawing/2014/chart" uri="{C3380CC4-5D6E-409C-BE32-E72D297353CC}">
              <c16:uniqueId val="{0000003E-F195-4A1B-A874-95383911B16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980078407724911"/>
          <c:y val="0"/>
          <c:w val="0.30019921592275095"/>
          <c:h val="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428C6-F157-45A9-8277-4461056B2650}"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A114F-49EE-4EFD-B517-AC2C455424D6}" type="slidenum">
              <a:rPr lang="en-US" smtClean="0"/>
              <a:t>‹#›</a:t>
            </a:fld>
            <a:endParaRPr lang="en-US"/>
          </a:p>
        </p:txBody>
      </p:sp>
    </p:spTree>
    <p:extLst>
      <p:ext uri="{BB962C8B-B14F-4D97-AF65-F5344CB8AC3E}">
        <p14:creationId xmlns:p14="http://schemas.microsoft.com/office/powerpoint/2010/main" val="59361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6BEE4-DFA1-49DC-9533-FB7115DB2155}" type="slidenum">
              <a:rPr lang="en-US" smtClean="0"/>
              <a:t>4</a:t>
            </a:fld>
            <a:endParaRPr lang="en-US"/>
          </a:p>
        </p:txBody>
      </p:sp>
    </p:spTree>
    <p:extLst>
      <p:ext uri="{BB962C8B-B14F-4D97-AF65-F5344CB8AC3E}">
        <p14:creationId xmlns:p14="http://schemas.microsoft.com/office/powerpoint/2010/main" val="396523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6BEE4-DFA1-49DC-9533-FB7115DB21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7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8F28-6C2A-4BFA-91AD-DEF0EFEF4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B22871-79CA-4BDE-AD68-C65EAD1DD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26A5A-22F6-453B-928D-D501F7439669}"/>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5" name="Footer Placeholder 4">
            <a:extLst>
              <a:ext uri="{FF2B5EF4-FFF2-40B4-BE49-F238E27FC236}">
                <a16:creationId xmlns:a16="http://schemas.microsoft.com/office/drawing/2014/main" id="{9B94BA02-BE0C-4FA1-84AD-AAF53ABAC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90255-A445-48DA-8909-FC35460225EC}"/>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62211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DCA9-E11A-4C1C-B1E8-A7031C4D7E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902FB9-BA53-489A-ABF6-FDEF7C414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E25A0-45D1-48DE-AAF8-5B7A8BD38F61}"/>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5" name="Footer Placeholder 4">
            <a:extLst>
              <a:ext uri="{FF2B5EF4-FFF2-40B4-BE49-F238E27FC236}">
                <a16:creationId xmlns:a16="http://schemas.microsoft.com/office/drawing/2014/main" id="{83345FF8-1CEC-4545-AC7D-EB4564B32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8FE7C-72AB-422F-9DE7-ED1200B5AFBF}"/>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302887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F2E11-7C32-4BA2-9B28-7C4F65929E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E4817D-B3B7-45BE-B494-FEAAE7943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83E73-FAEA-45A7-9D05-E437DC81F23B}"/>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5" name="Footer Placeholder 4">
            <a:extLst>
              <a:ext uri="{FF2B5EF4-FFF2-40B4-BE49-F238E27FC236}">
                <a16:creationId xmlns:a16="http://schemas.microsoft.com/office/drawing/2014/main" id="{89B7968B-0EB2-411A-A64F-48B43027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AA923-6B08-4194-AC46-894E83CE3204}"/>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2512196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417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4054072"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19418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428A-66A9-4F19-8AF2-9298FB923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E8734-7728-40B1-84A8-F40F137BC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A9F19-76E0-444D-B075-30AF3963F73F}"/>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5" name="Footer Placeholder 4">
            <a:extLst>
              <a:ext uri="{FF2B5EF4-FFF2-40B4-BE49-F238E27FC236}">
                <a16:creationId xmlns:a16="http://schemas.microsoft.com/office/drawing/2014/main" id="{1580C578-BCC9-4FBB-A21E-09CB257B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1E641-D63B-442F-B2AA-3D58BFAC6084}"/>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2388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3A04-327F-4ED1-A691-9C941AFCD1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155EA4-6923-4D7D-8E9D-5E001369E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33DCD6-1FF2-476F-B2EE-C43876DDF4A0}"/>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5" name="Footer Placeholder 4">
            <a:extLst>
              <a:ext uri="{FF2B5EF4-FFF2-40B4-BE49-F238E27FC236}">
                <a16:creationId xmlns:a16="http://schemas.microsoft.com/office/drawing/2014/main" id="{15D3A4DF-9715-477E-9A7C-8F5EF7978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65851-DA61-484F-A6F5-387AD4DFC347}"/>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91754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7DA8-3E2E-484B-B184-524118F9C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F9F307-BF65-42E6-98AE-FB948DE81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A3C1E4-1A4D-4CA5-862A-5668EADB2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55FF82-A7EF-4F44-BEB4-0C27734B59D4}"/>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6" name="Footer Placeholder 5">
            <a:extLst>
              <a:ext uri="{FF2B5EF4-FFF2-40B4-BE49-F238E27FC236}">
                <a16:creationId xmlns:a16="http://schemas.microsoft.com/office/drawing/2014/main" id="{8143EA81-97B4-41B6-85AE-F5509C1FB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8D4DF-6A34-412C-87F7-2663C195ADC6}"/>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429199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1D80-80BC-4B98-ACF1-877E6FC4D7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C3417F-6F8A-4B7F-AB47-397EAC914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AD25E7-147A-4231-B4CB-82A183E6B8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08B072-7496-4C49-8909-0882C15E6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964846-3FC5-4767-9D8C-4B237631A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7C895-BABC-4915-B729-83FCA872A121}"/>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8" name="Footer Placeholder 7">
            <a:extLst>
              <a:ext uri="{FF2B5EF4-FFF2-40B4-BE49-F238E27FC236}">
                <a16:creationId xmlns:a16="http://schemas.microsoft.com/office/drawing/2014/main" id="{B17554E5-6980-4C47-8886-51A33E04A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B4837A-63F3-41D0-9731-2558D6355F68}"/>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31439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8B30-27B7-441A-A46C-806A66370E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869EC2-55C0-46A1-B1A4-DC28C60289F7}"/>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4" name="Footer Placeholder 3">
            <a:extLst>
              <a:ext uri="{FF2B5EF4-FFF2-40B4-BE49-F238E27FC236}">
                <a16:creationId xmlns:a16="http://schemas.microsoft.com/office/drawing/2014/main" id="{7CAC6A13-E45F-498C-B8AB-8F81869F1D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BF6757-BBE1-422D-B29E-31B5B85F943F}"/>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87995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2297BA-4A98-4029-8994-CDFB0814CAFE}"/>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3" name="Footer Placeholder 2">
            <a:extLst>
              <a:ext uri="{FF2B5EF4-FFF2-40B4-BE49-F238E27FC236}">
                <a16:creationId xmlns:a16="http://schemas.microsoft.com/office/drawing/2014/main" id="{24063493-3E74-44B6-975A-D836F9965B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03FF8C-75E6-43D9-8F53-5C0EB3E3CCC0}"/>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37335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FD56-8AB4-4E7E-9A67-3B07D7BAD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1FE028-D9DB-4B37-89CA-48EF0458D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08B6F9-5E89-4C75-AA05-6F6F6C729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4B528-7AD7-4E92-BAAB-0AF9C2415D17}"/>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6" name="Footer Placeholder 5">
            <a:extLst>
              <a:ext uri="{FF2B5EF4-FFF2-40B4-BE49-F238E27FC236}">
                <a16:creationId xmlns:a16="http://schemas.microsoft.com/office/drawing/2014/main" id="{7E30900E-6A11-4D31-8D22-9FC008C74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623CE-1561-4C22-B33C-A7153B1F3656}"/>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116360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8A10-6258-466A-BE20-BBD6DDF0F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59506B-01AE-4F2C-B801-2174DD366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ACCDF9-A1EF-4920-9006-F9564307C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C0792-2614-4E2C-A183-3E683A95E5A4}"/>
              </a:ext>
            </a:extLst>
          </p:cNvPr>
          <p:cNvSpPr>
            <a:spLocks noGrp="1"/>
          </p:cNvSpPr>
          <p:nvPr>
            <p:ph type="dt" sz="half" idx="10"/>
          </p:nvPr>
        </p:nvSpPr>
        <p:spPr/>
        <p:txBody>
          <a:bodyPr/>
          <a:lstStyle/>
          <a:p>
            <a:fld id="{DF9F84B6-3E28-4706-88CC-0DF6BFCBF76A}" type="datetimeFigureOut">
              <a:rPr lang="en-US" smtClean="0"/>
              <a:t>12/2/2020</a:t>
            </a:fld>
            <a:endParaRPr lang="en-US"/>
          </a:p>
        </p:txBody>
      </p:sp>
      <p:sp>
        <p:nvSpPr>
          <p:cNvPr id="6" name="Footer Placeholder 5">
            <a:extLst>
              <a:ext uri="{FF2B5EF4-FFF2-40B4-BE49-F238E27FC236}">
                <a16:creationId xmlns:a16="http://schemas.microsoft.com/office/drawing/2014/main" id="{0FDC9D41-953A-467F-AD5A-A009F167E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70ECC-ACCD-433E-89C8-F0AEFC6D4278}"/>
              </a:ext>
            </a:extLst>
          </p:cNvPr>
          <p:cNvSpPr>
            <a:spLocks noGrp="1"/>
          </p:cNvSpPr>
          <p:nvPr>
            <p:ph type="sldNum" sz="quarter" idx="12"/>
          </p:nvPr>
        </p:nvSpPr>
        <p:spPr/>
        <p:txBody>
          <a:bodyPr/>
          <a:lstStyle/>
          <a:p>
            <a:fld id="{5AD3D21F-BF0F-41B4-879B-CF34842C1126}" type="slidenum">
              <a:rPr lang="en-US" smtClean="0"/>
              <a:t>‹#›</a:t>
            </a:fld>
            <a:endParaRPr lang="en-US"/>
          </a:p>
        </p:txBody>
      </p:sp>
    </p:spTree>
    <p:extLst>
      <p:ext uri="{BB962C8B-B14F-4D97-AF65-F5344CB8AC3E}">
        <p14:creationId xmlns:p14="http://schemas.microsoft.com/office/powerpoint/2010/main" val="291431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AD08A-DD8C-4EB2-9A8D-EACDBC78A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B7C6C7-CF32-4D25-81F8-035CB6DB6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9178D-88AD-4D39-832E-62A3DF7B7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F84B6-3E28-4706-88CC-0DF6BFCBF76A}" type="datetimeFigureOut">
              <a:rPr lang="en-US" smtClean="0"/>
              <a:t>12/2/2020</a:t>
            </a:fld>
            <a:endParaRPr lang="en-US"/>
          </a:p>
        </p:txBody>
      </p:sp>
      <p:sp>
        <p:nvSpPr>
          <p:cNvPr id="5" name="Footer Placeholder 4">
            <a:extLst>
              <a:ext uri="{FF2B5EF4-FFF2-40B4-BE49-F238E27FC236}">
                <a16:creationId xmlns:a16="http://schemas.microsoft.com/office/drawing/2014/main" id="{FC2611A4-99DF-4B3B-ADF3-AE026E6D4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1D2B0B-0F0C-4727-8AC9-74966806F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3D21F-BF0F-41B4-879B-CF34842C1126}" type="slidenum">
              <a:rPr lang="en-US" smtClean="0"/>
              <a:t>‹#›</a:t>
            </a:fld>
            <a:endParaRPr lang="en-US"/>
          </a:p>
        </p:txBody>
      </p:sp>
    </p:spTree>
    <p:extLst>
      <p:ext uri="{BB962C8B-B14F-4D97-AF65-F5344CB8AC3E}">
        <p14:creationId xmlns:p14="http://schemas.microsoft.com/office/powerpoint/2010/main" val="4131118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s.gov/bill/116th-congress/senate-bill/3051/tex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im.edward@baylandesign.com" TargetMode="External"/><Relationship Id="rId2" Type="http://schemas.openxmlformats.org/officeDocument/2006/relationships/hyperlink" Target="mailto:bayrunner9@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89EA46-0561-414E-8F73-F5BE78732E15}"/>
              </a:ext>
            </a:extLst>
          </p:cNvPr>
          <p:cNvSpPr/>
          <p:nvPr/>
        </p:nvSpPr>
        <p:spPr>
          <a:xfrm>
            <a:off x="5361710" y="-1"/>
            <a:ext cx="6830290" cy="2903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0111A7-43CC-496A-BF90-2B71858111D4}"/>
              </a:ext>
            </a:extLst>
          </p:cNvPr>
          <p:cNvSpPr>
            <a:spLocks noGrp="1"/>
          </p:cNvSpPr>
          <p:nvPr>
            <p:ph type="ctrTitle"/>
          </p:nvPr>
        </p:nvSpPr>
        <p:spPr>
          <a:xfrm>
            <a:off x="5361710" y="238664"/>
            <a:ext cx="6830290" cy="1878893"/>
          </a:xfrm>
        </p:spPr>
        <p:txBody>
          <a:bodyPr>
            <a:normAutofit/>
          </a:bodyPr>
          <a:lstStyle/>
          <a:p>
            <a:r>
              <a:rPr lang="en-US" sz="4800" b="1" dirty="0">
                <a:solidFill>
                  <a:srgbClr val="008080"/>
                </a:solidFill>
                <a:latin typeface="+mn-lt"/>
              </a:rPr>
              <a:t>CBPO Program Update</a:t>
            </a:r>
          </a:p>
        </p:txBody>
      </p:sp>
      <p:sp>
        <p:nvSpPr>
          <p:cNvPr id="3" name="Subtitle 2">
            <a:extLst>
              <a:ext uri="{FF2B5EF4-FFF2-40B4-BE49-F238E27FC236}">
                <a16:creationId xmlns:a16="http://schemas.microsoft.com/office/drawing/2014/main" id="{B802EEAE-316F-4153-85F3-A8A01185BD5C}"/>
              </a:ext>
            </a:extLst>
          </p:cNvPr>
          <p:cNvSpPr>
            <a:spLocks noGrp="1"/>
          </p:cNvSpPr>
          <p:nvPr>
            <p:ph type="subTitle" idx="1"/>
          </p:nvPr>
        </p:nvSpPr>
        <p:spPr>
          <a:xfrm>
            <a:off x="5759116" y="3687010"/>
            <a:ext cx="5807241" cy="2387599"/>
          </a:xfrm>
        </p:spPr>
        <p:txBody>
          <a:bodyPr>
            <a:normAutofit lnSpcReduction="10000"/>
          </a:bodyPr>
          <a:lstStyle/>
          <a:p>
            <a:r>
              <a:rPr lang="en-US" sz="3600" b="1" dirty="0"/>
              <a:t>CAC Meeting</a:t>
            </a:r>
          </a:p>
          <a:p>
            <a:r>
              <a:rPr lang="en-US" sz="3600" b="1" dirty="0"/>
              <a:t>December 5, 2021</a:t>
            </a:r>
          </a:p>
          <a:p>
            <a:endParaRPr lang="en-US" dirty="0"/>
          </a:p>
          <a:p>
            <a:r>
              <a:rPr lang="en-US" dirty="0"/>
              <a:t>Jim Edward</a:t>
            </a:r>
          </a:p>
          <a:p>
            <a:r>
              <a:rPr lang="en-US" dirty="0"/>
              <a:t>Deputy Director, EPA/CBPO</a:t>
            </a:r>
          </a:p>
        </p:txBody>
      </p:sp>
      <p:pic>
        <p:nvPicPr>
          <p:cNvPr id="7" name="Picture 6">
            <a:extLst>
              <a:ext uri="{FF2B5EF4-FFF2-40B4-BE49-F238E27FC236}">
                <a16:creationId xmlns:a16="http://schemas.microsoft.com/office/drawing/2014/main" id="{590B8022-DAC3-426D-AAF1-9127DA5169A5}"/>
              </a:ext>
            </a:extLst>
          </p:cNvPr>
          <p:cNvPicPr>
            <a:picLocks noChangeAspect="1"/>
          </p:cNvPicPr>
          <p:nvPr/>
        </p:nvPicPr>
        <p:blipFill rotWithShape="1">
          <a:blip r:embed="rId2"/>
          <a:srcRect l="23026" t="24783" r="48685" b="10858"/>
          <a:stretch/>
        </p:blipFill>
        <p:spPr>
          <a:xfrm>
            <a:off x="0" y="0"/>
            <a:ext cx="5361710" cy="6858000"/>
          </a:xfrm>
          <a:prstGeom prst="rect">
            <a:avLst/>
          </a:prstGeom>
        </p:spPr>
      </p:pic>
    </p:spTree>
    <p:extLst>
      <p:ext uri="{BB962C8B-B14F-4D97-AF65-F5344CB8AC3E}">
        <p14:creationId xmlns:p14="http://schemas.microsoft.com/office/powerpoint/2010/main" val="262815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2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tattoo on his arm&#10;&#10;Description automatically generated">
            <a:extLst>
              <a:ext uri="{FF2B5EF4-FFF2-40B4-BE49-F238E27FC236}">
                <a16:creationId xmlns:a16="http://schemas.microsoft.com/office/drawing/2014/main" id="{6720A626-A3F9-45D1-9731-796A38DADDF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3000351" y="1053413"/>
            <a:ext cx="6089075" cy="4742493"/>
          </a:xfrm>
          <a:prstGeom prst="rect">
            <a:avLst/>
          </a:prstGeom>
        </p:spPr>
      </p:pic>
    </p:spTree>
    <p:extLst>
      <p:ext uri="{BB962C8B-B14F-4D97-AF65-F5344CB8AC3E}">
        <p14:creationId xmlns:p14="http://schemas.microsoft.com/office/powerpoint/2010/main" val="190464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26CCF-E6B7-4C54-A4F7-A35259E87CCC}"/>
              </a:ext>
            </a:extLst>
          </p:cNvPr>
          <p:cNvSpPr/>
          <p:nvPr/>
        </p:nvSpPr>
        <p:spPr>
          <a:xfrm>
            <a:off x="0" y="0"/>
            <a:ext cx="12192000" cy="15642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77454B-0361-42A1-8646-859C51F4DBEE}"/>
              </a:ext>
            </a:extLst>
          </p:cNvPr>
          <p:cNvSpPr>
            <a:spLocks noGrp="1"/>
          </p:cNvSpPr>
          <p:nvPr>
            <p:ph type="title"/>
          </p:nvPr>
        </p:nvSpPr>
        <p:spPr>
          <a:xfrm>
            <a:off x="838200" y="238663"/>
            <a:ext cx="10515600" cy="1325563"/>
          </a:xfrm>
        </p:spPr>
        <p:txBody>
          <a:bodyPr/>
          <a:lstStyle/>
          <a:p>
            <a:r>
              <a:rPr lang="en-US" b="1" dirty="0"/>
              <a:t>				</a:t>
            </a:r>
            <a:r>
              <a:rPr lang="en-US" sz="4800" b="1" dirty="0">
                <a:solidFill>
                  <a:srgbClr val="008080"/>
                </a:solidFill>
                <a:latin typeface="+mn-lt"/>
              </a:rPr>
              <a:t>OVERVIEW</a:t>
            </a:r>
          </a:p>
        </p:txBody>
      </p:sp>
      <p:sp>
        <p:nvSpPr>
          <p:cNvPr id="3" name="Content Placeholder 2">
            <a:extLst>
              <a:ext uri="{FF2B5EF4-FFF2-40B4-BE49-F238E27FC236}">
                <a16:creationId xmlns:a16="http://schemas.microsoft.com/office/drawing/2014/main" id="{84C3299C-B246-4672-98E1-6838C14A808F}"/>
              </a:ext>
            </a:extLst>
          </p:cNvPr>
          <p:cNvSpPr>
            <a:spLocks noGrp="1"/>
          </p:cNvSpPr>
          <p:nvPr>
            <p:ph idx="1"/>
          </p:nvPr>
        </p:nvSpPr>
        <p:spPr>
          <a:xfrm>
            <a:off x="2137610" y="2602915"/>
            <a:ext cx="7423485" cy="3258707"/>
          </a:xfrm>
        </p:spPr>
        <p:txBody>
          <a:bodyPr>
            <a:normAutofit lnSpcReduction="10000"/>
          </a:bodyPr>
          <a:lstStyle/>
          <a:p>
            <a:pPr>
              <a:buFont typeface="Wingdings" panose="05000000000000000000" pitchFamily="2" charset="2"/>
              <a:buChar char="Ø"/>
            </a:pPr>
            <a:r>
              <a:rPr lang="en-US" dirty="0"/>
              <a:t> 	</a:t>
            </a:r>
            <a:r>
              <a:rPr lang="en-US" sz="3200" dirty="0"/>
              <a:t>FY 20/21 CBP Budget Highlights</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      DEIJ Action Team Update</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      Response to CAC Recommendations </a:t>
            </a:r>
          </a:p>
          <a:p>
            <a:pPr marL="0" indent="0">
              <a:buNone/>
            </a:pPr>
            <a:r>
              <a:rPr lang="en-US" sz="3200" dirty="0"/>
              <a:t>	to Executive Council</a:t>
            </a:r>
          </a:p>
        </p:txBody>
      </p:sp>
    </p:spTree>
    <p:extLst>
      <p:ext uri="{BB962C8B-B14F-4D97-AF65-F5344CB8AC3E}">
        <p14:creationId xmlns:p14="http://schemas.microsoft.com/office/powerpoint/2010/main" val="6034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5719C442-7782-4018-934A-0A9F56404D38}"/>
              </a:ext>
            </a:extLst>
          </p:cNvPr>
          <p:cNvSpPr txBox="1"/>
          <p:nvPr/>
        </p:nvSpPr>
        <p:spPr>
          <a:xfrm>
            <a:off x="-642693" y="2934882"/>
            <a:ext cx="6031250" cy="938719"/>
          </a:xfrm>
          <a:prstGeom prst="rect">
            <a:avLst/>
          </a:prstGeom>
          <a:noFill/>
        </p:spPr>
        <p:txBody>
          <a:bodyPr wrap="square" rtlCol="0" anchor="ctr">
            <a:spAutoFit/>
          </a:bodyPr>
          <a:lstStyle/>
          <a:p>
            <a:pPr algn="ctr"/>
            <a:r>
              <a:rPr lang="en-US" sz="5500" b="1" dirty="0">
                <a:solidFill>
                  <a:schemeClr val="bg1"/>
                </a:solidFill>
                <a:latin typeface="Poppins" pitchFamily="2" charset="77"/>
                <a:cs typeface="Poppins" pitchFamily="2" charset="77"/>
              </a:rPr>
              <a:t>AGENDA</a:t>
            </a:r>
          </a:p>
        </p:txBody>
      </p:sp>
      <p:graphicFrame>
        <p:nvGraphicFramePr>
          <p:cNvPr id="28" name="Table 27">
            <a:extLst>
              <a:ext uri="{FF2B5EF4-FFF2-40B4-BE49-F238E27FC236}">
                <a16:creationId xmlns:a16="http://schemas.microsoft.com/office/drawing/2014/main" id="{27EEA029-7462-434A-9248-A889DCD61D3C}"/>
              </a:ext>
            </a:extLst>
          </p:cNvPr>
          <p:cNvGraphicFramePr>
            <a:graphicFrameLocks noGrp="1"/>
          </p:cNvGraphicFramePr>
          <p:nvPr>
            <p:extLst>
              <p:ext uri="{D42A27DB-BD31-4B8C-83A1-F6EECF244321}">
                <p14:modId xmlns:p14="http://schemas.microsoft.com/office/powerpoint/2010/main" val="3490688478"/>
              </p:ext>
            </p:extLst>
          </p:nvPr>
        </p:nvGraphicFramePr>
        <p:xfrm>
          <a:off x="354418" y="0"/>
          <a:ext cx="11483163" cy="6581003"/>
        </p:xfrm>
        <a:graphic>
          <a:graphicData uri="http://schemas.openxmlformats.org/drawingml/2006/table">
            <a:tbl>
              <a:tblPr>
                <a:tableStyleId>{8EC20E35-A176-4012-BC5E-935CFFF8708E}</a:tableStyleId>
              </a:tblPr>
              <a:tblGrid>
                <a:gridCol w="7490152">
                  <a:extLst>
                    <a:ext uri="{9D8B030D-6E8A-4147-A177-3AD203B41FA5}">
                      <a16:colId xmlns:a16="http://schemas.microsoft.com/office/drawing/2014/main" val="3726562474"/>
                    </a:ext>
                  </a:extLst>
                </a:gridCol>
                <a:gridCol w="3993011">
                  <a:extLst>
                    <a:ext uri="{9D8B030D-6E8A-4147-A177-3AD203B41FA5}">
                      <a16:colId xmlns:a16="http://schemas.microsoft.com/office/drawing/2014/main" val="1003657110"/>
                    </a:ext>
                  </a:extLst>
                </a:gridCol>
              </a:tblGrid>
              <a:tr h="1051734">
                <a:tc gridSpan="2">
                  <a:txBody>
                    <a:bodyPr/>
                    <a:lstStyle/>
                    <a:p>
                      <a:pPr algn="ctr" fontAlgn="ctr"/>
                      <a:r>
                        <a:rPr lang="en-US" sz="2800" b="1" i="0" u="none" strike="noStrike" dirty="0">
                          <a:solidFill>
                            <a:schemeClr val="bg1"/>
                          </a:solidFill>
                          <a:effectLst/>
                          <a:latin typeface="Poppins"/>
                        </a:rPr>
                        <a:t>FY 2020 Chesapeake Bay Program Budget</a:t>
                      </a:r>
                    </a:p>
                    <a:p>
                      <a:pPr algn="ctr" fontAlgn="ctr"/>
                      <a:r>
                        <a:rPr lang="en-US" sz="2400" b="0" i="0" u="none" strike="noStrike" dirty="0">
                          <a:solidFill>
                            <a:schemeClr val="bg1"/>
                          </a:solidFill>
                          <a:effectLst/>
                          <a:latin typeface="Calibri" panose="020F0502020204030204" pitchFamily="34" charset="0"/>
                        </a:rPr>
                        <a:t>Funding Categories*</a:t>
                      </a:r>
                    </a:p>
                  </a:txBody>
                  <a:tcPr marL="6350" marR="6350" marT="6350" marB="0" anchor="ctr">
                    <a:solidFill>
                      <a:srgbClr val="32616C"/>
                    </a:solidFill>
                  </a:tcPr>
                </a:tc>
                <a:tc hMerge="1">
                  <a:txBody>
                    <a:bodyPr/>
                    <a:lstStyle/>
                    <a:p>
                      <a:pPr algn="ctr" fontAlgn="ctr"/>
                      <a:endParaRPr lang="en-US" sz="1200" b="1" i="0" u="none" strike="noStrike" dirty="0">
                        <a:solidFill>
                          <a:schemeClr val="bg1"/>
                        </a:solidFill>
                        <a:effectLst/>
                        <a:latin typeface="Calibri" panose="020F0502020204030204" pitchFamily="34" charset="0"/>
                      </a:endParaRPr>
                    </a:p>
                  </a:txBody>
                  <a:tcPr marL="6350" marR="6350" marT="6350" marB="0" anchor="ctr">
                    <a:solidFill>
                      <a:srgbClr val="32616C"/>
                    </a:solidFill>
                  </a:tcPr>
                </a:tc>
                <a:extLst>
                  <a:ext uri="{0D108BD9-81ED-4DB2-BD59-A6C34878D82A}">
                    <a16:rowId xmlns:a16="http://schemas.microsoft.com/office/drawing/2014/main" val="493566398"/>
                  </a:ext>
                </a:extLst>
              </a:tr>
              <a:tr h="589247">
                <a:tc>
                  <a:txBody>
                    <a:bodyPr/>
                    <a:lstStyle/>
                    <a:p>
                      <a:pPr algn="l"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ctr"/>
                      <a:r>
                        <a:rPr lang="en-US" sz="1700" b="1" u="none" strike="noStrike" dirty="0">
                          <a:solidFill>
                            <a:schemeClr val="tx2"/>
                          </a:solidFill>
                          <a:effectLst/>
                        </a:rPr>
                        <a:t>FY 2020 Enacted Budget</a:t>
                      </a:r>
                    </a:p>
                    <a:p>
                      <a:pPr algn="ctr" fontAlgn="ctr"/>
                      <a:r>
                        <a:rPr lang="en-US" sz="1700" b="1" u="none" strike="noStrike" dirty="0">
                          <a:solidFill>
                            <a:schemeClr val="tx2"/>
                          </a:solidFill>
                          <a:effectLst/>
                        </a:rPr>
                        <a:t> </a:t>
                      </a:r>
                      <a:r>
                        <a:rPr lang="en-US" sz="1400" b="0" u="none" strike="noStrike" dirty="0">
                          <a:solidFill>
                            <a:schemeClr val="tx2"/>
                          </a:solidFill>
                          <a:effectLst/>
                        </a:rPr>
                        <a:t>(Dollars in thousands)</a:t>
                      </a:r>
                      <a:endParaRPr lang="en-US" sz="1400" b="0" i="0" u="none" strike="noStrike" dirty="0">
                        <a:solidFill>
                          <a:schemeClr val="tx2"/>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454902"/>
                  </a:ext>
                </a:extLst>
              </a:tr>
              <a:tr h="379321">
                <a:tc>
                  <a:txBody>
                    <a:bodyPr/>
                    <a:lstStyle/>
                    <a:p>
                      <a:pPr algn="l" fontAlgn="b"/>
                      <a:r>
                        <a:rPr lang="en-US" sz="1600" b="1" u="none" strike="noStrike" dirty="0">
                          <a:effectLst/>
                        </a:rPr>
                        <a:t>Program Operations &amp; Support</a:t>
                      </a:r>
                      <a:endParaRPr lang="en-US" sz="1600" b="1" i="0" u="none" strike="noStrike" dirty="0">
                        <a:solidFill>
                          <a:srgbClr val="000000"/>
                        </a:solidFill>
                        <a:effectLst/>
                        <a:latin typeface="Calibri" panose="020F0502020204030204" pitchFamily="34" charset="0"/>
                      </a:endParaRPr>
                    </a:p>
                  </a:txBody>
                  <a:tcPr marL="6350" marR="6350" marT="635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95000"/>
                      </a:schemeClr>
                    </a:solidFill>
                  </a:tcPr>
                </a:tc>
                <a:tc>
                  <a:txBody>
                    <a:bodyPr/>
                    <a:lstStyle/>
                    <a:p>
                      <a:pPr algn="ctr" fontAlgn="b"/>
                      <a:r>
                        <a:rPr lang="en-US" sz="1600" u="none" strike="noStrike" dirty="0">
                          <a:effectLst/>
                        </a:rPr>
                        <a:t>$5,169</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95000"/>
                      </a:schemeClr>
                    </a:solidFill>
                  </a:tcPr>
                </a:tc>
                <a:extLst>
                  <a:ext uri="{0D108BD9-81ED-4DB2-BD59-A6C34878D82A}">
                    <a16:rowId xmlns:a16="http://schemas.microsoft.com/office/drawing/2014/main" val="3944303895"/>
                  </a:ext>
                </a:extLst>
              </a:tr>
              <a:tr h="664714">
                <a:tc>
                  <a:txBody>
                    <a:bodyPr/>
                    <a:lstStyle/>
                    <a:p>
                      <a:pPr algn="l" fontAlgn="t"/>
                      <a:r>
                        <a:rPr lang="en-US" sz="1600" b="1" u="none" strike="noStrike" kern="1200" dirty="0">
                          <a:solidFill>
                            <a:schemeClr val="dk1"/>
                          </a:solidFill>
                          <a:effectLst/>
                          <a:latin typeface="+mn-lt"/>
                          <a:ea typeface="+mn-ea"/>
                          <a:cs typeface="+mn-cs"/>
                        </a:rPr>
                        <a:t>Partnership &amp; Data Management Support</a:t>
                      </a:r>
                    </a:p>
                  </a:txBody>
                  <a:tcPr marL="6350" marR="6350" marT="6350" marB="0" anchor="ctr">
                    <a:lnR w="12700" cap="flat" cmpd="sng" algn="ctr">
                      <a:noFill/>
                      <a:prstDash val="solid"/>
                      <a:round/>
                      <a:headEnd type="none" w="med" len="med"/>
                      <a:tailEnd type="none" w="med" len="med"/>
                    </a:lnR>
                  </a:tcPr>
                </a:tc>
                <a:tc>
                  <a:txBody>
                    <a:bodyPr/>
                    <a:lstStyle/>
                    <a:p>
                      <a:pPr algn="ctr" fontAlgn="b"/>
                      <a:r>
                        <a:rPr lang="en-US" sz="1600" u="none" strike="noStrike" dirty="0">
                          <a:effectLst/>
                        </a:rPr>
                        <a:t>$13,000</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tcPr>
                </a:tc>
                <a:extLst>
                  <a:ext uri="{0D108BD9-81ED-4DB2-BD59-A6C34878D82A}">
                    <a16:rowId xmlns:a16="http://schemas.microsoft.com/office/drawing/2014/main" val="3237893517"/>
                  </a:ext>
                </a:extLst>
              </a:tr>
              <a:tr h="379321">
                <a:tc>
                  <a:txBody>
                    <a:bodyPr/>
                    <a:lstStyle/>
                    <a:p>
                      <a:pPr algn="l" fontAlgn="b"/>
                      <a:r>
                        <a:rPr lang="en-US" sz="1600" b="1" u="none" strike="noStrike" kern="1200" dirty="0">
                          <a:solidFill>
                            <a:schemeClr val="dk1"/>
                          </a:solidFill>
                          <a:effectLst/>
                          <a:latin typeface="+mn-lt"/>
                          <a:ea typeface="+mn-ea"/>
                          <a:cs typeface="+mn-cs"/>
                        </a:rPr>
                        <a:t>WQ Monitoring Grants</a:t>
                      </a:r>
                    </a:p>
                  </a:txBody>
                  <a:tcPr marL="6350" marR="6350" marT="6350" marB="0" anchor="ctr">
                    <a:lnR w="12700" cap="flat" cmpd="sng" algn="ctr">
                      <a:noFill/>
                      <a:prstDash val="solid"/>
                      <a:round/>
                      <a:headEnd type="none" w="med" len="med"/>
                      <a:tailEnd type="none" w="med" len="med"/>
                    </a:lnR>
                    <a:solidFill>
                      <a:schemeClr val="bg2">
                        <a:lumMod val="95000"/>
                      </a:schemeClr>
                    </a:solidFill>
                  </a:tcPr>
                </a:tc>
                <a:tc>
                  <a:txBody>
                    <a:bodyPr/>
                    <a:lstStyle/>
                    <a:p>
                      <a:pPr algn="ctr" fontAlgn="b"/>
                      <a:r>
                        <a:rPr lang="en-US" sz="1600" u="none" strike="noStrike" dirty="0">
                          <a:effectLst/>
                        </a:rPr>
                        <a:t>$5,240</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solidFill>
                      <a:schemeClr val="bg2">
                        <a:lumMod val="95000"/>
                      </a:schemeClr>
                    </a:solidFill>
                  </a:tcPr>
                </a:tc>
                <a:extLst>
                  <a:ext uri="{0D108BD9-81ED-4DB2-BD59-A6C34878D82A}">
                    <a16:rowId xmlns:a16="http://schemas.microsoft.com/office/drawing/2014/main" val="1065497955"/>
                  </a:ext>
                </a:extLst>
              </a:tr>
              <a:tr h="379321">
                <a:tc>
                  <a:txBody>
                    <a:bodyPr/>
                    <a:lstStyle/>
                    <a:p>
                      <a:pPr marL="0" algn="l" defTabSz="914172" rtl="0" eaLnBrk="1" fontAlgn="t" latinLnBrk="0" hangingPunct="1"/>
                      <a:r>
                        <a:rPr lang="en-US" sz="1600" b="1" u="none" strike="noStrike" kern="1200" dirty="0">
                          <a:solidFill>
                            <a:schemeClr val="dk1"/>
                          </a:solidFill>
                          <a:effectLst/>
                          <a:latin typeface="+mn-lt"/>
                          <a:ea typeface="+mn-ea"/>
                          <a:cs typeface="+mn-cs"/>
                        </a:rPr>
                        <a:t>TMDL Implementation &amp; Analysis</a:t>
                      </a:r>
                    </a:p>
                  </a:txBody>
                  <a:tcPr marL="6350" marR="6350" marT="6350" marB="0" anchor="ctr">
                    <a:lnR w="12700" cap="flat" cmpd="sng" algn="ctr">
                      <a:noFill/>
                      <a:prstDash val="solid"/>
                      <a:round/>
                      <a:headEnd type="none" w="med" len="med"/>
                      <a:tailEnd type="none" w="med" len="med"/>
                    </a:lnR>
                  </a:tcPr>
                </a:tc>
                <a:tc>
                  <a:txBody>
                    <a:bodyPr/>
                    <a:lstStyle/>
                    <a:p>
                      <a:pPr algn="ctr" fontAlgn="b"/>
                      <a:r>
                        <a:rPr lang="en-US" sz="1600" u="none" strike="noStrike" dirty="0">
                          <a:effectLst/>
                        </a:rPr>
                        <a:t>$2,017</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tcPr>
                </a:tc>
                <a:extLst>
                  <a:ext uri="{0D108BD9-81ED-4DB2-BD59-A6C34878D82A}">
                    <a16:rowId xmlns:a16="http://schemas.microsoft.com/office/drawing/2014/main" val="213459739"/>
                  </a:ext>
                </a:extLst>
              </a:tr>
              <a:tr h="379321">
                <a:tc>
                  <a:txBody>
                    <a:bodyPr/>
                    <a:lstStyle/>
                    <a:p>
                      <a:pPr marL="0" algn="l" defTabSz="914172" rtl="0" eaLnBrk="1" fontAlgn="t" latinLnBrk="0" hangingPunct="1"/>
                      <a:r>
                        <a:rPr lang="en-US" sz="1600" b="1" u="none" strike="noStrike" kern="1200" dirty="0">
                          <a:solidFill>
                            <a:schemeClr val="dk1"/>
                          </a:solidFill>
                          <a:effectLst/>
                          <a:latin typeface="+mn-lt"/>
                          <a:ea typeface="+mn-ea"/>
                          <a:cs typeface="+mn-cs"/>
                        </a:rPr>
                        <a:t>Reporting &amp; Accountability</a:t>
                      </a:r>
                    </a:p>
                  </a:txBody>
                  <a:tcPr marL="6350" marR="6350" marT="6350" marB="0" anchor="ctr">
                    <a:lnR w="12700" cap="flat" cmpd="sng" algn="ctr">
                      <a:noFill/>
                      <a:prstDash val="solid"/>
                      <a:round/>
                      <a:headEnd type="none" w="med" len="med"/>
                      <a:tailEnd type="none" w="med" len="med"/>
                    </a:lnR>
                    <a:solidFill>
                      <a:schemeClr val="bg2">
                        <a:lumMod val="95000"/>
                      </a:schemeClr>
                    </a:solidFill>
                  </a:tcPr>
                </a:tc>
                <a:tc>
                  <a:txBody>
                    <a:bodyPr/>
                    <a:lstStyle/>
                    <a:p>
                      <a:pPr algn="ctr" fontAlgn="b"/>
                      <a:r>
                        <a:rPr lang="en-US" sz="1600" u="none" strike="noStrike" dirty="0">
                          <a:effectLst/>
                        </a:rPr>
                        <a:t>$2,612</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solidFill>
                      <a:schemeClr val="bg2">
                        <a:lumMod val="95000"/>
                      </a:schemeClr>
                    </a:solidFill>
                  </a:tcPr>
                </a:tc>
                <a:extLst>
                  <a:ext uri="{0D108BD9-81ED-4DB2-BD59-A6C34878D82A}">
                    <a16:rowId xmlns:a16="http://schemas.microsoft.com/office/drawing/2014/main" val="2864224104"/>
                  </a:ext>
                </a:extLst>
              </a:tr>
              <a:tr h="515111">
                <a:tc>
                  <a:txBody>
                    <a:bodyPr/>
                    <a:lstStyle/>
                    <a:p>
                      <a:pPr algn="l" fontAlgn="t"/>
                      <a:r>
                        <a:rPr lang="en-US" sz="1600" b="1" u="none" strike="noStrike" dirty="0">
                          <a:effectLst/>
                        </a:rPr>
                        <a:t>Permit Review and Rule Development, Guidance &amp; Implementation</a:t>
                      </a:r>
                      <a:endParaRPr lang="en-US" sz="1600" b="1" i="0" u="none" strike="noStrike" dirty="0">
                        <a:solidFill>
                          <a:srgbClr val="000000"/>
                        </a:solidFill>
                        <a:effectLst/>
                        <a:latin typeface="Calibri" panose="020F0502020204030204" pitchFamily="34" charset="0"/>
                      </a:endParaRPr>
                    </a:p>
                  </a:txBody>
                  <a:tcPr marL="6350" marR="6350" marT="6350" marB="0" anchor="ctr">
                    <a:lnR w="12700" cap="flat" cmpd="sng" algn="ctr">
                      <a:noFill/>
                      <a:prstDash val="solid"/>
                      <a:round/>
                      <a:headEnd type="none" w="med" len="med"/>
                      <a:tailEnd type="none" w="med" len="med"/>
                    </a:lnR>
                  </a:tcPr>
                </a:tc>
                <a:tc>
                  <a:txBody>
                    <a:bodyPr/>
                    <a:lstStyle/>
                    <a:p>
                      <a:pPr algn="ctr" fontAlgn="b"/>
                      <a:r>
                        <a:rPr lang="en-US" sz="1600" u="none" strike="noStrike" dirty="0">
                          <a:effectLst/>
                        </a:rPr>
                        <a:t>$916</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tcPr>
                </a:tc>
                <a:extLst>
                  <a:ext uri="{0D108BD9-81ED-4DB2-BD59-A6C34878D82A}">
                    <a16:rowId xmlns:a16="http://schemas.microsoft.com/office/drawing/2014/main" val="2307805372"/>
                  </a:ext>
                </a:extLst>
              </a:tr>
              <a:tr h="379321">
                <a:tc>
                  <a:txBody>
                    <a:bodyPr/>
                    <a:lstStyle/>
                    <a:p>
                      <a:pPr algn="l" fontAlgn="b"/>
                      <a:r>
                        <a:rPr lang="en-US" sz="1600" b="1" u="none" strike="noStrike" dirty="0">
                          <a:effectLst/>
                        </a:rPr>
                        <a:t>Enforcement</a:t>
                      </a:r>
                      <a:endParaRPr lang="en-US" sz="1600" b="1" i="0" u="none" strike="noStrike" dirty="0">
                        <a:solidFill>
                          <a:srgbClr val="000000"/>
                        </a:solidFill>
                        <a:effectLst/>
                        <a:latin typeface="Calibri" panose="020F0502020204030204" pitchFamily="34" charset="0"/>
                      </a:endParaRPr>
                    </a:p>
                  </a:txBody>
                  <a:tcPr marL="6350" marR="6350" marT="6350" marB="0" anchor="ctr">
                    <a:lnR w="12700" cap="flat" cmpd="sng" algn="ctr">
                      <a:noFill/>
                      <a:prstDash val="solid"/>
                      <a:round/>
                      <a:headEnd type="none" w="med" len="med"/>
                      <a:tailEnd type="none" w="med" len="med"/>
                    </a:lnR>
                    <a:solidFill>
                      <a:schemeClr val="bg2">
                        <a:lumMod val="95000"/>
                      </a:schemeClr>
                    </a:solidFill>
                  </a:tcPr>
                </a:tc>
                <a:tc>
                  <a:txBody>
                    <a:bodyPr/>
                    <a:lstStyle/>
                    <a:p>
                      <a:pPr algn="ctr" fontAlgn="b"/>
                      <a:r>
                        <a:rPr lang="en-US" sz="1600" u="none" strike="noStrike" dirty="0">
                          <a:effectLst/>
                        </a:rPr>
                        <a:t>$1,672</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solidFill>
                      <a:schemeClr val="bg2">
                        <a:lumMod val="95000"/>
                      </a:schemeClr>
                    </a:solidFill>
                  </a:tcPr>
                </a:tc>
                <a:extLst>
                  <a:ext uri="{0D108BD9-81ED-4DB2-BD59-A6C34878D82A}">
                    <a16:rowId xmlns:a16="http://schemas.microsoft.com/office/drawing/2014/main" val="3670543853"/>
                  </a:ext>
                </a:extLst>
              </a:tr>
              <a:tr h="379321">
                <a:tc>
                  <a:txBody>
                    <a:bodyPr/>
                    <a:lstStyle/>
                    <a:p>
                      <a:pPr marL="0" algn="l" defTabSz="914172" rtl="0" eaLnBrk="1" fontAlgn="t" latinLnBrk="0" hangingPunct="1"/>
                      <a:r>
                        <a:rPr lang="en-US" sz="1600" b="1" u="none" strike="noStrike" kern="1200" dirty="0">
                          <a:solidFill>
                            <a:schemeClr val="dk1"/>
                          </a:solidFill>
                          <a:effectLst/>
                          <a:latin typeface="+mn-lt"/>
                          <a:ea typeface="+mn-ea"/>
                          <a:cs typeface="+mn-cs"/>
                        </a:rPr>
                        <a:t>Small Watershed Grant Program</a:t>
                      </a:r>
                    </a:p>
                  </a:txBody>
                  <a:tcPr marL="6350" marR="6350" marT="6350" marB="0" anchor="ctr">
                    <a:lnR w="12700" cap="flat" cmpd="sng" algn="ctr">
                      <a:noFill/>
                      <a:prstDash val="solid"/>
                      <a:round/>
                      <a:headEnd type="none" w="med" len="med"/>
                      <a:tailEnd type="none" w="med" len="med"/>
                    </a:lnR>
                  </a:tcPr>
                </a:tc>
                <a:tc>
                  <a:txBody>
                    <a:bodyPr/>
                    <a:lstStyle/>
                    <a:p>
                      <a:pPr algn="ctr" fontAlgn="b"/>
                      <a:r>
                        <a:rPr lang="en-US" sz="1600" u="none" strike="noStrike" dirty="0">
                          <a:effectLst/>
                        </a:rPr>
                        <a:t>$9,000</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tcPr>
                </a:tc>
                <a:extLst>
                  <a:ext uri="{0D108BD9-81ED-4DB2-BD59-A6C34878D82A}">
                    <a16:rowId xmlns:a16="http://schemas.microsoft.com/office/drawing/2014/main" val="1937235624"/>
                  </a:ext>
                </a:extLst>
              </a:tr>
              <a:tr h="713393">
                <a:tc>
                  <a:txBody>
                    <a:bodyPr/>
                    <a:lstStyle/>
                    <a:p>
                      <a:pPr marL="0" algn="l" defTabSz="914172" rtl="0" eaLnBrk="1" fontAlgn="t" latinLnBrk="0" hangingPunct="1"/>
                      <a:r>
                        <a:rPr lang="fr-FR" sz="1600" b="1" u="none" strike="noStrike" kern="1200" dirty="0">
                          <a:solidFill>
                            <a:schemeClr val="dk1"/>
                          </a:solidFill>
                          <a:effectLst/>
                          <a:latin typeface="+mn-lt"/>
                          <a:ea typeface="+mn-ea"/>
                          <a:cs typeface="+mn-cs"/>
                        </a:rPr>
                        <a:t>Innovative Nutrient Sediment Reduction Grants</a:t>
                      </a:r>
                    </a:p>
                  </a:txBody>
                  <a:tcPr marL="6350" marR="6350" marT="6350" marB="0" anchor="ctr">
                    <a:lnR w="12700" cap="flat" cmpd="sng" algn="ctr">
                      <a:noFill/>
                      <a:prstDash val="solid"/>
                      <a:round/>
                      <a:headEnd type="none" w="med" len="med"/>
                      <a:tailEnd type="none" w="med" len="med"/>
                    </a:lnR>
                    <a:lnB>
                      <a:noFill/>
                    </a:lnB>
                    <a:solidFill>
                      <a:schemeClr val="bg2">
                        <a:lumMod val="95000"/>
                      </a:schemeClr>
                    </a:solidFill>
                  </a:tcPr>
                </a:tc>
                <a:tc>
                  <a:txBody>
                    <a:bodyPr/>
                    <a:lstStyle/>
                    <a:p>
                      <a:pPr algn="ctr" fontAlgn="b"/>
                      <a:r>
                        <a:rPr lang="en-US" sz="1600" u="none" strike="noStrike" dirty="0">
                          <a:effectLst/>
                        </a:rPr>
                        <a:t>$9,000</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B>
                      <a:noFill/>
                    </a:lnB>
                    <a:solidFill>
                      <a:schemeClr val="bg2">
                        <a:lumMod val="95000"/>
                      </a:schemeClr>
                    </a:solidFill>
                  </a:tcPr>
                </a:tc>
                <a:extLst>
                  <a:ext uri="{0D108BD9-81ED-4DB2-BD59-A6C34878D82A}">
                    <a16:rowId xmlns:a16="http://schemas.microsoft.com/office/drawing/2014/main" val="3757633757"/>
                  </a:ext>
                </a:extLst>
              </a:tr>
              <a:tr h="391557">
                <a:tc>
                  <a:txBody>
                    <a:bodyPr/>
                    <a:lstStyle/>
                    <a:p>
                      <a:pPr marL="0" algn="l" defTabSz="914172" rtl="0" eaLnBrk="1" fontAlgn="t" latinLnBrk="0" hangingPunct="1"/>
                      <a:r>
                        <a:rPr lang="en-US" sz="1600" b="1" u="none" strike="noStrike" kern="1200" dirty="0">
                          <a:solidFill>
                            <a:schemeClr val="dk1"/>
                          </a:solidFill>
                          <a:effectLst/>
                          <a:latin typeface="+mn-lt"/>
                          <a:ea typeface="+mn-ea"/>
                          <a:cs typeface="+mn-cs"/>
                        </a:rPr>
                        <a:t>State Implementation Grants</a:t>
                      </a:r>
                    </a:p>
                  </a:txBody>
                  <a:tcPr marL="6350" marR="6350" marT="635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u="none" strike="noStrike" dirty="0">
                          <a:effectLst/>
                        </a:rPr>
                        <a:t>$36,374</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294218"/>
                  </a:ext>
                </a:extLst>
              </a:tr>
              <a:tr h="379321">
                <a:tc>
                  <a:txBody>
                    <a:bodyPr/>
                    <a:lstStyle/>
                    <a:p>
                      <a:pPr algn="l" fontAlgn="ctr"/>
                      <a:r>
                        <a:rPr lang="en-US" sz="1600" b="1" u="none" strike="noStrike" dirty="0">
                          <a:solidFill>
                            <a:schemeClr val="tx2"/>
                          </a:solidFill>
                          <a:effectLst/>
                        </a:rPr>
                        <a:t>Chesapeake Bay Funding Totals</a:t>
                      </a:r>
                      <a:endParaRPr lang="en-US" sz="1600" b="1" i="0" u="none" strike="noStrike" dirty="0">
                        <a:solidFill>
                          <a:schemeClr val="tx2"/>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solidFill>
                      <a:schemeClr val="bg2">
                        <a:lumMod val="95000"/>
                      </a:schemeClr>
                    </a:solidFill>
                  </a:tcPr>
                </a:tc>
                <a:tc>
                  <a:txBody>
                    <a:bodyPr/>
                    <a:lstStyle/>
                    <a:p>
                      <a:pPr algn="ctr" fontAlgn="b"/>
                      <a:r>
                        <a:rPr lang="en-US" sz="1600" b="1" u="none" strike="noStrike" dirty="0">
                          <a:solidFill>
                            <a:schemeClr val="tx2"/>
                          </a:solidFill>
                          <a:effectLst/>
                        </a:rPr>
                        <a:t>$85,000</a:t>
                      </a:r>
                      <a:endParaRPr lang="en-US" sz="1600" b="1" i="0" u="none" strike="noStrike" dirty="0">
                        <a:solidFill>
                          <a:schemeClr val="tx2"/>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solidFill>
                      <a:schemeClr val="bg2">
                        <a:lumMod val="95000"/>
                      </a:schemeClr>
                    </a:solidFill>
                  </a:tcPr>
                </a:tc>
                <a:extLst>
                  <a:ext uri="{0D108BD9-81ED-4DB2-BD59-A6C34878D82A}">
                    <a16:rowId xmlns:a16="http://schemas.microsoft.com/office/drawing/2014/main" val="3720179015"/>
                  </a:ext>
                </a:extLst>
              </a:tr>
            </a:tbl>
          </a:graphicData>
        </a:graphic>
      </p:graphicFrame>
      <p:sp>
        <p:nvSpPr>
          <p:cNvPr id="2" name="TextBox 1">
            <a:extLst>
              <a:ext uri="{FF2B5EF4-FFF2-40B4-BE49-F238E27FC236}">
                <a16:creationId xmlns:a16="http://schemas.microsoft.com/office/drawing/2014/main" id="{EB4BEAAF-C2B6-494A-9989-E00A172B1695}"/>
              </a:ext>
            </a:extLst>
          </p:cNvPr>
          <p:cNvSpPr txBox="1"/>
          <p:nvPr/>
        </p:nvSpPr>
        <p:spPr>
          <a:xfrm>
            <a:off x="8157241" y="6581001"/>
            <a:ext cx="4034759" cy="276999"/>
          </a:xfrm>
          <a:prstGeom prst="rect">
            <a:avLst/>
          </a:prstGeom>
          <a:noFill/>
        </p:spPr>
        <p:txBody>
          <a:bodyPr wrap="none" rtlCol="0">
            <a:spAutoFit/>
          </a:bodyPr>
          <a:lstStyle/>
          <a:p>
            <a:r>
              <a:rPr lang="en-US" sz="1200" dirty="0"/>
              <a:t>*Funding categories used in annual congressional justification</a:t>
            </a:r>
          </a:p>
        </p:txBody>
      </p:sp>
    </p:spTree>
    <p:extLst>
      <p:ext uri="{BB962C8B-B14F-4D97-AF65-F5344CB8AC3E}">
        <p14:creationId xmlns:p14="http://schemas.microsoft.com/office/powerpoint/2010/main" val="134373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DEC86B-F32B-45CF-B769-FEE87B00E3F6}"/>
              </a:ext>
            </a:extLst>
          </p:cNvPr>
          <p:cNvSpPr/>
          <p:nvPr/>
        </p:nvSpPr>
        <p:spPr>
          <a:xfrm>
            <a:off x="0" y="0"/>
            <a:ext cx="12192000" cy="15642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34CC964-F5D4-464D-877F-7068520DD07D}"/>
              </a:ext>
            </a:extLst>
          </p:cNvPr>
          <p:cNvSpPr txBox="1"/>
          <p:nvPr/>
        </p:nvSpPr>
        <p:spPr>
          <a:xfrm>
            <a:off x="0" y="191079"/>
            <a:ext cx="12192000" cy="769441"/>
          </a:xfrm>
          <a:prstGeom prst="rect">
            <a:avLst/>
          </a:prstGeom>
          <a:noFill/>
        </p:spPr>
        <p:txBody>
          <a:bodyPr wrap="square" rtlCol="0">
            <a:spAutoFit/>
          </a:bodyPr>
          <a:lstStyle/>
          <a:p>
            <a:pPr algn="ctr"/>
            <a:r>
              <a:rPr lang="en-US" sz="4400" b="1" dirty="0">
                <a:solidFill>
                  <a:schemeClr val="tx2"/>
                </a:solidFill>
                <a:latin typeface="Poppins" pitchFamily="2" charset="77"/>
                <a:cs typeface="+mj-cs"/>
              </a:rPr>
              <a:t>FY 2020 Chesapeake Bay Program Budget</a:t>
            </a:r>
          </a:p>
        </p:txBody>
      </p:sp>
      <p:sp>
        <p:nvSpPr>
          <p:cNvPr id="6" name="Subtitle 2">
            <a:extLst>
              <a:ext uri="{FF2B5EF4-FFF2-40B4-BE49-F238E27FC236}">
                <a16:creationId xmlns:a16="http://schemas.microsoft.com/office/drawing/2014/main" id="{57458A71-E13E-4575-B286-72FFF6947BF3}"/>
              </a:ext>
            </a:extLst>
          </p:cNvPr>
          <p:cNvSpPr txBox="1">
            <a:spLocks/>
          </p:cNvSpPr>
          <p:nvPr/>
        </p:nvSpPr>
        <p:spPr>
          <a:xfrm>
            <a:off x="3194153" y="1043113"/>
            <a:ext cx="5890731" cy="3005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b="1" spc="150" dirty="0">
                <a:solidFill>
                  <a:schemeClr val="bg1">
                    <a:lumMod val="50000"/>
                  </a:schemeClr>
                </a:solidFill>
                <a:latin typeface="Poppins Light" pitchFamily="2" charset="77"/>
              </a:rPr>
              <a:t>Funding by Category</a:t>
            </a:r>
          </a:p>
        </p:txBody>
      </p:sp>
      <p:graphicFrame>
        <p:nvGraphicFramePr>
          <p:cNvPr id="8" name="Chart 7">
            <a:extLst>
              <a:ext uri="{FF2B5EF4-FFF2-40B4-BE49-F238E27FC236}">
                <a16:creationId xmlns:a16="http://schemas.microsoft.com/office/drawing/2014/main" id="{95205794-E61A-4475-A0FD-E9B216B9ACA6}"/>
              </a:ext>
            </a:extLst>
          </p:cNvPr>
          <p:cNvGraphicFramePr>
            <a:graphicFrameLocks/>
          </p:cNvGraphicFramePr>
          <p:nvPr>
            <p:extLst>
              <p:ext uri="{D42A27DB-BD31-4B8C-83A1-F6EECF244321}">
                <p14:modId xmlns:p14="http://schemas.microsoft.com/office/powerpoint/2010/main" val="1571245697"/>
              </p:ext>
            </p:extLst>
          </p:nvPr>
        </p:nvGraphicFramePr>
        <p:xfrm>
          <a:off x="1813302" y="1912936"/>
          <a:ext cx="8176859" cy="4945063"/>
        </p:xfrm>
        <a:graphic>
          <a:graphicData uri="http://schemas.openxmlformats.org/drawingml/2006/chart">
            <c:chart xmlns:c="http://schemas.openxmlformats.org/drawingml/2006/chart" xmlns:r="http://schemas.openxmlformats.org/officeDocument/2006/relationships" r:id="rId3"/>
          </a:graphicData>
        </a:graphic>
      </p:graphicFrame>
      <p:sp>
        <p:nvSpPr>
          <p:cNvPr id="3" name="Partial Circle 2">
            <a:extLst>
              <a:ext uri="{FF2B5EF4-FFF2-40B4-BE49-F238E27FC236}">
                <a16:creationId xmlns:a16="http://schemas.microsoft.com/office/drawing/2014/main" id="{A3BF0019-CB4F-454F-BE9D-A6AF21AEE826}"/>
              </a:ext>
            </a:extLst>
          </p:cNvPr>
          <p:cNvSpPr/>
          <p:nvPr/>
        </p:nvSpPr>
        <p:spPr>
          <a:xfrm>
            <a:off x="2429065" y="2203329"/>
            <a:ext cx="4312697" cy="4305960"/>
          </a:xfrm>
          <a:prstGeom prst="pie">
            <a:avLst>
              <a:gd name="adj1" fmla="val 547178"/>
              <a:gd name="adj2" fmla="val 16226934"/>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9" name="TextBox 8">
            <a:extLst>
              <a:ext uri="{FF2B5EF4-FFF2-40B4-BE49-F238E27FC236}">
                <a16:creationId xmlns:a16="http://schemas.microsoft.com/office/drawing/2014/main" id="{C34465BA-3ADD-4FD3-8B2A-B27D9BED785B}"/>
              </a:ext>
            </a:extLst>
          </p:cNvPr>
          <p:cNvSpPr txBox="1"/>
          <p:nvPr/>
        </p:nvSpPr>
        <p:spPr>
          <a:xfrm>
            <a:off x="263087" y="3925422"/>
            <a:ext cx="2051122" cy="430887"/>
          </a:xfrm>
          <a:prstGeom prst="rect">
            <a:avLst/>
          </a:prstGeom>
          <a:noFill/>
        </p:spPr>
        <p:txBody>
          <a:bodyPr wrap="square" rtlCol="0" anchor="b">
            <a:spAutoFit/>
          </a:bodyPr>
          <a:lstStyle/>
          <a:p>
            <a:pPr algn="r"/>
            <a:r>
              <a:rPr lang="en-US" sz="2200" b="1" dirty="0">
                <a:solidFill>
                  <a:srgbClr val="C00000"/>
                </a:solidFill>
                <a:latin typeface="Poppins" pitchFamily="2" charset="77"/>
                <a:cs typeface="Poppins" pitchFamily="2" charset="77"/>
              </a:rPr>
              <a:t>&gt;70% to Grants  </a:t>
            </a:r>
            <a:endParaRPr lang="en-US" sz="2200" b="1" u="sng" dirty="0">
              <a:solidFill>
                <a:srgbClr val="C00000"/>
              </a:solidFill>
              <a:latin typeface="Poppins" pitchFamily="2" charset="77"/>
              <a:cs typeface="Poppins" pitchFamily="2" charset="77"/>
            </a:endParaRPr>
          </a:p>
        </p:txBody>
      </p:sp>
    </p:spTree>
    <p:extLst>
      <p:ext uri="{BB962C8B-B14F-4D97-AF65-F5344CB8AC3E}">
        <p14:creationId xmlns:p14="http://schemas.microsoft.com/office/powerpoint/2010/main" val="10232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996A32-C994-49ED-8497-875F92C53A64}"/>
              </a:ext>
            </a:extLst>
          </p:cNvPr>
          <p:cNvSpPr/>
          <p:nvPr/>
        </p:nvSpPr>
        <p:spPr>
          <a:xfrm>
            <a:off x="0" y="0"/>
            <a:ext cx="12192000" cy="15642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E903BD-DD63-4F9E-BB01-DB63FA7BC71E}"/>
              </a:ext>
            </a:extLst>
          </p:cNvPr>
          <p:cNvSpPr txBox="1">
            <a:spLocks/>
          </p:cNvSpPr>
          <p:nvPr/>
        </p:nvSpPr>
        <p:spPr>
          <a:xfrm>
            <a:off x="1001149" y="1636597"/>
            <a:ext cx="10189701" cy="510910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344068"/>
              </a:buClr>
              <a:buSzPct val="100000"/>
              <a:buNone/>
              <a:tabLst/>
              <a:defRPr/>
            </a:pPr>
            <a:r>
              <a:rPr kumimoji="0" lang="en-US" sz="2400" b="1" i="0" u="none" strike="noStrike" kern="1200" cap="none" spc="0" normalizeH="0" baseline="0" noProof="0" dirty="0">
                <a:ln>
                  <a:noFill/>
                </a:ln>
                <a:solidFill>
                  <a:srgbClr val="0070C0"/>
                </a:solidFill>
                <a:effectLst/>
                <a:uLnTx/>
                <a:uFillTx/>
                <a:latin typeface="Poppins"/>
                <a:ea typeface="+mn-ea"/>
                <a:cs typeface="+mn-cs"/>
                <a:hlinkClick r:id="rId3">
                  <a:extLst>
                    <a:ext uri="{A12FA001-AC4F-418D-AE19-62706E023703}">
                      <ahyp:hlinkClr xmlns:ahyp="http://schemas.microsoft.com/office/drawing/2018/hyperlinkcolor" val="tx"/>
                    </a:ext>
                  </a:extLst>
                </a:hlinkClick>
              </a:rPr>
              <a:t>America’s Conservation Enhancement Act (P.L. 116-188)</a:t>
            </a:r>
            <a:endParaRPr kumimoji="0" lang="en-US" sz="2400" b="1" i="0" u="none" strike="noStrike" kern="1200" cap="none" spc="0" normalizeH="0" baseline="0" noProof="0" dirty="0">
              <a:ln>
                <a:noFill/>
              </a:ln>
              <a:solidFill>
                <a:srgbClr val="0070C0"/>
              </a:solidFill>
              <a:effectLst/>
              <a:uLnTx/>
              <a:uFillTx/>
              <a:latin typeface="Poppins"/>
              <a:ea typeface="+mn-ea"/>
              <a:cs typeface="+mn-cs"/>
            </a:endParaRPr>
          </a:p>
          <a:p>
            <a:pPr marL="914400" lvl="1" indent="-182563">
              <a:buClr>
                <a:srgbClr val="344068"/>
              </a:buClr>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Poppins"/>
                <a:ea typeface="+mn-ea"/>
                <a:cs typeface="+mn-cs"/>
              </a:rPr>
              <a:t>Signed into law October 30</a:t>
            </a:r>
            <a:r>
              <a:rPr kumimoji="0" lang="en-US" sz="2000" b="0" i="0" u="none" strike="noStrike" kern="1200" cap="none" spc="0" normalizeH="0" baseline="30000" noProof="0" dirty="0">
                <a:ln>
                  <a:noFill/>
                </a:ln>
                <a:solidFill>
                  <a:prstClr val="black"/>
                </a:solidFill>
                <a:effectLst/>
                <a:uLnTx/>
                <a:uFillTx/>
                <a:latin typeface="Poppins"/>
                <a:ea typeface="+mn-ea"/>
                <a:cs typeface="+mn-cs"/>
              </a:rPr>
              <a:t>th</a:t>
            </a:r>
            <a:r>
              <a:rPr kumimoji="0" lang="en-US" sz="2000" b="0" i="0" u="none" strike="noStrike" kern="1200" cap="none" spc="0" normalizeH="0" baseline="0" noProof="0" dirty="0">
                <a:ln>
                  <a:noFill/>
                </a:ln>
                <a:solidFill>
                  <a:prstClr val="black"/>
                </a:solidFill>
                <a:effectLst/>
                <a:uLnTx/>
                <a:uFillTx/>
                <a:latin typeface="Poppins"/>
                <a:ea typeface="+mn-ea"/>
                <a:cs typeface="+mn-cs"/>
              </a:rPr>
              <a:t>, 2020</a:t>
            </a:r>
          </a:p>
          <a:p>
            <a:pPr marL="914400" lvl="1" indent="-182563">
              <a:buClr>
                <a:srgbClr val="344068"/>
              </a:buClr>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Poppins"/>
                <a:ea typeface="+mn-ea"/>
                <a:cs typeface="+mn-cs"/>
              </a:rPr>
              <a:t>Authorizes EPA Chesapeake Bay Program at</a:t>
            </a:r>
            <a:r>
              <a:rPr kumimoji="0" lang="en-US" sz="2000" b="1" i="0" u="none" strike="noStrike" kern="1200" cap="none" spc="0" normalizeH="0" baseline="0" noProof="0" dirty="0">
                <a:ln>
                  <a:noFill/>
                </a:ln>
                <a:solidFill>
                  <a:prstClr val="black"/>
                </a:solidFill>
                <a:effectLst/>
                <a:uLnTx/>
                <a:uFillTx/>
                <a:latin typeface="Poppins"/>
                <a:ea typeface="+mn-ea"/>
                <a:cs typeface="+mn-cs"/>
              </a:rPr>
              <a:t> </a:t>
            </a:r>
            <a:r>
              <a:rPr kumimoji="0" lang="en-US" sz="2400" b="1" i="0" u="none" strike="noStrike" kern="1200" cap="none" spc="0" normalizeH="0" baseline="0" noProof="0" dirty="0">
                <a:ln>
                  <a:noFill/>
                </a:ln>
                <a:solidFill>
                  <a:srgbClr val="8FBD29"/>
                </a:solidFill>
                <a:effectLst/>
                <a:uLnTx/>
                <a:uFillTx/>
                <a:latin typeface="Poppins"/>
                <a:ea typeface="+mn-ea"/>
                <a:cs typeface="+mn-cs"/>
              </a:rPr>
              <a:t>$90 M in FY 2021</a:t>
            </a:r>
            <a:endParaRPr kumimoji="0" lang="en-US" sz="2800" b="1" i="0" u="none" strike="noStrike" kern="1200" cap="none" spc="0" normalizeH="0" baseline="0" noProof="0" dirty="0">
              <a:ln>
                <a:noFill/>
              </a:ln>
              <a:solidFill>
                <a:srgbClr val="8FBD29"/>
              </a:solidFill>
              <a:effectLst/>
              <a:uLnTx/>
              <a:uFillTx/>
              <a:latin typeface="Poppins"/>
              <a:ea typeface="+mn-ea"/>
              <a:cs typeface="+mn-cs"/>
            </a:endParaRPr>
          </a:p>
          <a:p>
            <a:pPr marL="914400" lvl="1" indent="-182563">
              <a:buClr>
                <a:srgbClr val="344068"/>
              </a:buClr>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Poppins"/>
                <a:ea typeface="+mn-ea"/>
                <a:cs typeface="+mn-cs"/>
              </a:rPr>
              <a:t>Incremental increases to $92 M </a:t>
            </a:r>
            <a:r>
              <a:rPr lang="en-US" sz="2000" dirty="0">
                <a:solidFill>
                  <a:prstClr val="black"/>
                </a:solidFill>
                <a:latin typeface="Poppins"/>
              </a:rPr>
              <a:t>by</a:t>
            </a:r>
            <a:r>
              <a:rPr kumimoji="0" lang="en-US" sz="2000" b="0" i="0" u="none" strike="noStrike" kern="1200" cap="none" spc="0" normalizeH="0" baseline="0" noProof="0" dirty="0">
                <a:ln>
                  <a:noFill/>
                </a:ln>
                <a:solidFill>
                  <a:prstClr val="black"/>
                </a:solidFill>
                <a:effectLst/>
                <a:uLnTx/>
                <a:uFillTx/>
                <a:latin typeface="Poppins"/>
                <a:ea typeface="+mn-ea"/>
                <a:cs typeface="+mn-cs"/>
              </a:rPr>
              <a:t> FY 2025</a:t>
            </a:r>
          </a:p>
          <a:p>
            <a:pPr marL="279400" indent="-279400">
              <a:buClr>
                <a:srgbClr val="344068"/>
              </a:buClr>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Poppins"/>
                <a:ea typeface="+mn-ea"/>
                <a:cs typeface="+mn-cs"/>
              </a:rPr>
              <a:t>Current budget authority is provided by Continuing Resolution through December 11, 2020. </a:t>
            </a:r>
          </a:p>
          <a:p>
            <a:pPr marL="91440" marR="0" lvl="0" indent="-91440" algn="l" defTabSz="914400" rtl="0" eaLnBrk="1" fontAlgn="auto" latinLnBrk="0" hangingPunct="1">
              <a:lnSpc>
                <a:spcPct val="90000"/>
              </a:lnSpc>
              <a:spcBef>
                <a:spcPts val="1200"/>
              </a:spcBef>
              <a:spcAft>
                <a:spcPts val="200"/>
              </a:spcAft>
              <a:buClr>
                <a:srgbClr val="34406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oppins"/>
                <a:ea typeface="+mn-ea"/>
                <a:cs typeface="+mn-cs"/>
              </a:rPr>
              <a:t> </a:t>
            </a:r>
            <a:r>
              <a:rPr lang="en-US" sz="2400" dirty="0">
                <a:solidFill>
                  <a:prstClr val="black"/>
                </a:solidFill>
                <a:latin typeface="Poppins"/>
              </a:rPr>
              <a:t>House FY 2021 Appropriations Bill: </a:t>
            </a:r>
          </a:p>
          <a:p>
            <a:pPr marL="976313" marR="0" lvl="1" indent="-231775" algn="l" defTabSz="914400" rtl="0" eaLnBrk="1" fontAlgn="auto" latinLnBrk="0" hangingPunct="1">
              <a:lnSpc>
                <a:spcPct val="90000"/>
              </a:lnSpc>
              <a:spcBef>
                <a:spcPts val="200"/>
              </a:spcBef>
              <a:spcAft>
                <a:spcPts val="400"/>
              </a:spcAft>
              <a:buClr>
                <a:srgbClr val="344068"/>
              </a:buClr>
              <a:buSzTx/>
              <a:buFont typeface="Arial" panose="020B0604020202020204" pitchFamily="34" charset="0"/>
              <a:buChar char="•"/>
              <a:tabLst/>
              <a:defRPr/>
            </a:pPr>
            <a:r>
              <a:rPr lang="en-US" sz="2000" dirty="0">
                <a:solidFill>
                  <a:prstClr val="black"/>
                </a:solidFill>
                <a:latin typeface="Poppins"/>
              </a:rPr>
              <a:t>Increases</a:t>
            </a:r>
            <a:r>
              <a:rPr kumimoji="0" lang="en-US" sz="2000" b="0" i="0" u="none" strike="noStrike" kern="1200" cap="none" spc="0" normalizeH="0" baseline="0" noProof="0" dirty="0">
                <a:ln>
                  <a:noFill/>
                </a:ln>
                <a:solidFill>
                  <a:prstClr val="black"/>
                </a:solidFill>
                <a:effectLst/>
                <a:uLnTx/>
                <a:uFillTx/>
                <a:latin typeface="Poppins"/>
                <a:ea typeface="+mn-ea"/>
                <a:cs typeface="+mn-cs"/>
              </a:rPr>
              <a:t> funding for Chesapeake Bay Program Office from FY 2020 level of $85M by $5.5M, to </a:t>
            </a:r>
            <a:r>
              <a:rPr kumimoji="0" lang="en-US" sz="2400" b="1" i="0" u="none" strike="noStrike" kern="1200" cap="none" spc="0" normalizeH="0" baseline="0" noProof="0" dirty="0">
                <a:ln>
                  <a:noFill/>
                </a:ln>
                <a:solidFill>
                  <a:srgbClr val="8FBD29"/>
                </a:solidFill>
                <a:effectLst/>
                <a:uLnTx/>
                <a:uFillTx/>
                <a:latin typeface="Poppins"/>
                <a:ea typeface="+mn-ea"/>
                <a:cs typeface="+mn-cs"/>
              </a:rPr>
              <a:t>$90.5 M</a:t>
            </a:r>
          </a:p>
          <a:p>
            <a:pPr marL="976313" marR="0" lvl="1" indent="-231775" algn="l" defTabSz="914400" rtl="0" eaLnBrk="1" fontAlgn="auto" latinLnBrk="0" hangingPunct="1">
              <a:lnSpc>
                <a:spcPct val="90000"/>
              </a:lnSpc>
              <a:spcBef>
                <a:spcPts val="200"/>
              </a:spcBef>
              <a:spcAft>
                <a:spcPts val="400"/>
              </a:spcAft>
              <a:buClr>
                <a:srgbClr val="34406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oppins"/>
                <a:ea typeface="+mn-ea"/>
                <a:cs typeface="+mn-cs"/>
              </a:rPr>
              <a:t>The increase in funding is split among the following grants: SWG, INSWR, and Most Effective Basins Grants</a:t>
            </a:r>
          </a:p>
          <a:p>
            <a:pPr marL="91440" marR="0" lvl="0" indent="-91440" algn="l" defTabSz="914400" rtl="0" eaLnBrk="1" fontAlgn="auto" latinLnBrk="0" hangingPunct="1">
              <a:lnSpc>
                <a:spcPct val="90000"/>
              </a:lnSpc>
              <a:spcBef>
                <a:spcPts val="1200"/>
              </a:spcBef>
              <a:spcAft>
                <a:spcPts val="200"/>
              </a:spcAft>
              <a:buClr>
                <a:srgbClr val="34406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oppins"/>
                <a:ea typeface="+mn-ea"/>
                <a:cs typeface="+mn-cs"/>
              </a:rPr>
              <a:t> </a:t>
            </a:r>
            <a:r>
              <a:rPr lang="en-US" sz="2400" dirty="0">
                <a:solidFill>
                  <a:prstClr val="black"/>
                </a:solidFill>
                <a:latin typeface="Poppins"/>
              </a:rPr>
              <a:t>Senate FY 2021 Appropriations Bill: </a:t>
            </a:r>
          </a:p>
          <a:p>
            <a:pPr marL="1022350" marR="0" lvl="1" indent="-215900" algn="l" defTabSz="914400" rtl="0" eaLnBrk="1" fontAlgn="auto" latinLnBrk="0" hangingPunct="1">
              <a:lnSpc>
                <a:spcPct val="90000"/>
              </a:lnSpc>
              <a:spcBef>
                <a:spcPts val="200"/>
              </a:spcBef>
              <a:spcAft>
                <a:spcPts val="400"/>
              </a:spcAft>
              <a:buClr>
                <a:srgbClr val="344068"/>
              </a:buClr>
              <a:buSzTx/>
              <a:buFont typeface="Arial" panose="020B0604020202020204" pitchFamily="34" charset="0"/>
              <a:buChar char="•"/>
              <a:tabLst/>
              <a:defRPr/>
            </a:pPr>
            <a:r>
              <a:rPr lang="en-US" sz="2000" dirty="0">
                <a:solidFill>
                  <a:prstClr val="black"/>
                </a:solidFill>
                <a:latin typeface="Poppins"/>
              </a:rPr>
              <a:t>M</a:t>
            </a:r>
            <a:r>
              <a:rPr kumimoji="0" lang="en-US" sz="2000" b="0" i="0" u="none" strike="noStrike" kern="1200" cap="none" spc="0" normalizeH="0" baseline="0" noProof="0" dirty="0" err="1">
                <a:ln>
                  <a:noFill/>
                </a:ln>
                <a:solidFill>
                  <a:prstClr val="black"/>
                </a:solidFill>
                <a:effectLst/>
                <a:uLnTx/>
                <a:uFillTx/>
                <a:latin typeface="Poppins"/>
                <a:ea typeface="+mn-ea"/>
                <a:cs typeface="+mn-cs"/>
              </a:rPr>
              <a:t>aintain</a:t>
            </a:r>
            <a:r>
              <a:rPr lang="en-US" sz="2000" dirty="0">
                <a:solidFill>
                  <a:prstClr val="black"/>
                </a:solidFill>
                <a:latin typeface="Poppins"/>
              </a:rPr>
              <a:t>s C</a:t>
            </a:r>
            <a:r>
              <a:rPr kumimoji="0" lang="en-US" sz="2000" b="0" i="0" u="none" strike="noStrike" kern="1200" cap="none" spc="0" normalizeH="0" baseline="0" noProof="0" dirty="0" err="1">
                <a:ln>
                  <a:noFill/>
                </a:ln>
                <a:solidFill>
                  <a:prstClr val="black"/>
                </a:solidFill>
                <a:effectLst/>
                <a:uLnTx/>
                <a:uFillTx/>
                <a:latin typeface="Poppins"/>
                <a:ea typeface="+mn-ea"/>
                <a:cs typeface="+mn-cs"/>
              </a:rPr>
              <a:t>hesapeake</a:t>
            </a:r>
            <a:r>
              <a:rPr kumimoji="0" lang="en-US" sz="2000" b="0" i="0" u="none" strike="noStrike" kern="1200" cap="none" spc="0" normalizeH="0" baseline="0" noProof="0" dirty="0">
                <a:ln>
                  <a:noFill/>
                </a:ln>
                <a:solidFill>
                  <a:prstClr val="black"/>
                </a:solidFill>
                <a:effectLst/>
                <a:uLnTx/>
                <a:uFillTx/>
                <a:latin typeface="Poppins"/>
                <a:ea typeface="+mn-ea"/>
                <a:cs typeface="+mn-cs"/>
              </a:rPr>
              <a:t> Bay Program Office funding at FY 2020 level of </a:t>
            </a:r>
            <a:r>
              <a:rPr kumimoji="0" lang="en-US" sz="2400" b="1" i="0" u="none" strike="noStrike" kern="1200" cap="none" spc="0" normalizeH="0" baseline="0" noProof="0" dirty="0">
                <a:ln>
                  <a:noFill/>
                </a:ln>
                <a:solidFill>
                  <a:srgbClr val="8FBD29"/>
                </a:solidFill>
                <a:effectLst/>
                <a:uLnTx/>
                <a:uFillTx/>
                <a:latin typeface="Poppins"/>
                <a:ea typeface="+mn-ea"/>
                <a:cs typeface="+mn-cs"/>
              </a:rPr>
              <a:t>$85 M</a:t>
            </a:r>
          </a:p>
          <a:p>
            <a:pPr marL="384048" marR="0" lvl="1" indent="-182880" algn="l" defTabSz="914400" rtl="0" eaLnBrk="1" fontAlgn="auto" latinLnBrk="0" hangingPunct="1">
              <a:lnSpc>
                <a:spcPct val="90000"/>
              </a:lnSpc>
              <a:spcBef>
                <a:spcPts val="200"/>
              </a:spcBef>
              <a:spcAft>
                <a:spcPts val="400"/>
              </a:spcAft>
              <a:buClr>
                <a:srgbClr val="344068"/>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Poppins"/>
              <a:ea typeface="+mn-ea"/>
              <a:cs typeface="+mn-cs"/>
            </a:endParaRPr>
          </a:p>
        </p:txBody>
      </p:sp>
      <p:sp>
        <p:nvSpPr>
          <p:cNvPr id="19" name="TextBox 18">
            <a:extLst>
              <a:ext uri="{FF2B5EF4-FFF2-40B4-BE49-F238E27FC236}">
                <a16:creationId xmlns:a16="http://schemas.microsoft.com/office/drawing/2014/main" id="{537A76EB-9AAE-4576-994B-3A777872F858}"/>
              </a:ext>
            </a:extLst>
          </p:cNvPr>
          <p:cNvSpPr txBox="1"/>
          <p:nvPr/>
        </p:nvSpPr>
        <p:spPr>
          <a:xfrm>
            <a:off x="2862379" y="489725"/>
            <a:ext cx="621926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tx2"/>
                </a:solidFill>
                <a:latin typeface="Poppins" pitchFamily="2" charset="77"/>
                <a:cs typeface="+mj-cs"/>
              </a:rPr>
              <a:t>Looking Ahead to FY 2021</a:t>
            </a:r>
          </a:p>
        </p:txBody>
      </p:sp>
    </p:spTree>
    <p:extLst>
      <p:ext uri="{BB962C8B-B14F-4D97-AF65-F5344CB8AC3E}">
        <p14:creationId xmlns:p14="http://schemas.microsoft.com/office/powerpoint/2010/main" val="120628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83C6AF-244B-4593-BCE3-04CE93585AB7}"/>
              </a:ext>
            </a:extLst>
          </p:cNvPr>
          <p:cNvSpPr/>
          <p:nvPr/>
        </p:nvSpPr>
        <p:spPr>
          <a:xfrm>
            <a:off x="0" y="0"/>
            <a:ext cx="12192000" cy="15642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D6004C-D79C-43C1-8D4C-6F0734996C23}"/>
              </a:ext>
            </a:extLst>
          </p:cNvPr>
          <p:cNvSpPr>
            <a:spLocks noGrp="1"/>
          </p:cNvSpPr>
          <p:nvPr>
            <p:ph type="title"/>
          </p:nvPr>
        </p:nvSpPr>
        <p:spPr>
          <a:xfrm>
            <a:off x="838200" y="238663"/>
            <a:ext cx="10515600" cy="1325563"/>
          </a:xfrm>
        </p:spPr>
        <p:txBody>
          <a:bodyPr/>
          <a:lstStyle/>
          <a:p>
            <a:r>
              <a:rPr lang="en-US" dirty="0"/>
              <a:t>		</a:t>
            </a:r>
            <a:r>
              <a:rPr lang="en-US" b="1" dirty="0">
                <a:solidFill>
                  <a:schemeClr val="tx2"/>
                </a:solidFill>
                <a:latin typeface="Poppins" pitchFamily="2" charset="77"/>
                <a:ea typeface="+mn-ea"/>
              </a:rPr>
              <a:t>DEIJ Action Team Update</a:t>
            </a:r>
            <a:endParaRPr lang="en-US" sz="3200" b="1" dirty="0">
              <a:solidFill>
                <a:schemeClr val="tx2"/>
              </a:solidFill>
              <a:latin typeface="Poppins" pitchFamily="2" charset="77"/>
              <a:ea typeface="+mn-ea"/>
            </a:endParaRPr>
          </a:p>
        </p:txBody>
      </p:sp>
      <p:sp>
        <p:nvSpPr>
          <p:cNvPr id="3" name="Content Placeholder 2">
            <a:extLst>
              <a:ext uri="{FF2B5EF4-FFF2-40B4-BE49-F238E27FC236}">
                <a16:creationId xmlns:a16="http://schemas.microsoft.com/office/drawing/2014/main" id="{5467C902-E732-4176-AC9D-832EA7B876B6}"/>
              </a:ext>
            </a:extLst>
          </p:cNvPr>
          <p:cNvSpPr>
            <a:spLocks noGrp="1"/>
          </p:cNvSpPr>
          <p:nvPr>
            <p:ph idx="1"/>
          </p:nvPr>
        </p:nvSpPr>
        <p:spPr>
          <a:xfrm>
            <a:off x="838200" y="1825624"/>
            <a:ext cx="10515600" cy="5032375"/>
          </a:xfrm>
        </p:spPr>
        <p:txBody>
          <a:bodyPr>
            <a:normAutofit fontScale="92500" lnSpcReduction="20000"/>
          </a:bodyPr>
          <a:lstStyle/>
          <a:p>
            <a:r>
              <a:rPr lang="en-US" dirty="0"/>
              <a:t>First Action Team Meeting held on November 6, 2020</a:t>
            </a:r>
          </a:p>
          <a:p>
            <a:endParaRPr lang="en-US" dirty="0"/>
          </a:p>
          <a:p>
            <a:r>
              <a:rPr lang="en-US" dirty="0"/>
              <a:t>Co-Chairs selected:</a:t>
            </a:r>
          </a:p>
          <a:p>
            <a:pPr marL="682625" indent="-169863">
              <a:buNone/>
            </a:pPr>
            <a:r>
              <a:rPr lang="en-US" sz="2600" dirty="0"/>
              <a:t>-- Jeff Seltzer, DC, DOEE, Deputy Director, Natural Resources    	Administration</a:t>
            </a:r>
          </a:p>
          <a:p>
            <a:pPr marL="682625" indent="-169863">
              <a:buNone/>
            </a:pPr>
            <a:r>
              <a:rPr lang="en-US" sz="2600" dirty="0"/>
              <a:t>-- </a:t>
            </a:r>
            <a:r>
              <a:rPr lang="en-US" sz="2600" dirty="0" err="1"/>
              <a:t>Maryem</a:t>
            </a:r>
            <a:r>
              <a:rPr lang="en-US" sz="2600" dirty="0"/>
              <a:t> Karad, VA, Assistant Secretary for Natural Resources </a:t>
            </a:r>
          </a:p>
          <a:p>
            <a:endParaRPr lang="en-US" dirty="0"/>
          </a:p>
          <a:p>
            <a:r>
              <a:rPr lang="en-US" dirty="0"/>
              <a:t>Three Subgroups formed; biweekly meetings thru February</a:t>
            </a:r>
          </a:p>
          <a:p>
            <a:endParaRPr lang="en-US" dirty="0"/>
          </a:p>
          <a:p>
            <a:r>
              <a:rPr lang="en-US" dirty="0"/>
              <a:t>December 17 PSC Meeting Update:</a:t>
            </a:r>
          </a:p>
          <a:p>
            <a:pPr marL="511175" indent="0">
              <a:buNone/>
            </a:pPr>
            <a:r>
              <a:rPr lang="en-US" sz="2600" dirty="0"/>
              <a:t>-- Recommending 2025 end date for implementation plan</a:t>
            </a:r>
          </a:p>
          <a:p>
            <a:pPr marL="511175" indent="0">
              <a:buNone/>
            </a:pPr>
            <a:r>
              <a:rPr lang="en-US" sz="2600" dirty="0"/>
              <a:t>-- Discuss Funding Options for CAB </a:t>
            </a:r>
          </a:p>
          <a:p>
            <a:pPr marL="511175" indent="0">
              <a:buNone/>
            </a:pPr>
            <a:r>
              <a:rPr lang="en-US" sz="2600" dirty="0"/>
              <a:t>-- Discuss outreach strategy for early input into plan development</a:t>
            </a:r>
          </a:p>
          <a:p>
            <a:endParaRPr lang="en-US" dirty="0"/>
          </a:p>
        </p:txBody>
      </p:sp>
    </p:spTree>
    <p:extLst>
      <p:ext uri="{BB962C8B-B14F-4D97-AF65-F5344CB8AC3E}">
        <p14:creationId xmlns:p14="http://schemas.microsoft.com/office/powerpoint/2010/main" val="54559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8DF675-6EAB-4244-BB2C-0F81B5C01BA4}"/>
              </a:ext>
            </a:extLst>
          </p:cNvPr>
          <p:cNvSpPr/>
          <p:nvPr/>
        </p:nvSpPr>
        <p:spPr>
          <a:xfrm>
            <a:off x="0" y="0"/>
            <a:ext cx="12192000" cy="15642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0BD2A2-941C-49FF-A45E-0E5A07B6F61F}"/>
              </a:ext>
            </a:extLst>
          </p:cNvPr>
          <p:cNvSpPr>
            <a:spLocks noGrp="1"/>
          </p:cNvSpPr>
          <p:nvPr>
            <p:ph type="title"/>
          </p:nvPr>
        </p:nvSpPr>
        <p:spPr>
          <a:xfrm>
            <a:off x="838200" y="238663"/>
            <a:ext cx="10515600" cy="1325563"/>
          </a:xfrm>
        </p:spPr>
        <p:txBody>
          <a:bodyPr/>
          <a:lstStyle/>
          <a:p>
            <a:pPr algn="ctr"/>
            <a:r>
              <a:rPr lang="en-US" b="1" dirty="0">
                <a:solidFill>
                  <a:schemeClr val="tx2"/>
                </a:solidFill>
                <a:latin typeface="Poppins" pitchFamily="2" charset="77"/>
                <a:ea typeface="+mn-ea"/>
              </a:rPr>
              <a:t>Preliminary Response to </a:t>
            </a:r>
            <a:br>
              <a:rPr lang="en-US" b="1" dirty="0">
                <a:solidFill>
                  <a:schemeClr val="tx2"/>
                </a:solidFill>
                <a:latin typeface="Poppins" pitchFamily="2" charset="77"/>
                <a:ea typeface="+mn-ea"/>
              </a:rPr>
            </a:br>
            <a:r>
              <a:rPr lang="en-US" b="1" dirty="0">
                <a:solidFill>
                  <a:schemeClr val="tx2"/>
                </a:solidFill>
                <a:latin typeface="Poppins" pitchFamily="2" charset="77"/>
                <a:ea typeface="+mn-ea"/>
              </a:rPr>
              <a:t>CAC Recommendations to EC</a:t>
            </a:r>
          </a:p>
        </p:txBody>
      </p:sp>
      <p:sp>
        <p:nvSpPr>
          <p:cNvPr id="3" name="Content Placeholder 2">
            <a:extLst>
              <a:ext uri="{FF2B5EF4-FFF2-40B4-BE49-F238E27FC236}">
                <a16:creationId xmlns:a16="http://schemas.microsoft.com/office/drawing/2014/main" id="{59083C25-E626-4456-A79E-3157D597CEEB}"/>
              </a:ext>
            </a:extLst>
          </p:cNvPr>
          <p:cNvSpPr>
            <a:spLocks noGrp="1"/>
          </p:cNvSpPr>
          <p:nvPr>
            <p:ph idx="1"/>
          </p:nvPr>
        </p:nvSpPr>
        <p:spPr>
          <a:xfrm>
            <a:off x="464949" y="1441342"/>
            <a:ext cx="11515241" cy="5416658"/>
          </a:xfrm>
        </p:spPr>
        <p:txBody>
          <a:bodyPr>
            <a:normAutofit fontScale="25000" lnSpcReduction="20000"/>
          </a:bodyPr>
          <a:lstStyle/>
          <a:p>
            <a:endParaRPr lang="en-US" i="1" dirty="0"/>
          </a:p>
          <a:p>
            <a:pPr marL="0" indent="0">
              <a:buNone/>
            </a:pPr>
            <a:r>
              <a:rPr lang="en-US" sz="3800" b="1" i="1" dirty="0"/>
              <a:t>				</a:t>
            </a:r>
            <a:r>
              <a:rPr lang="en-US" sz="8000" b="1" i="1" u="sng" dirty="0"/>
              <a:t>CAC Recommendations:</a:t>
            </a:r>
            <a:endParaRPr lang="en-US" sz="8000" b="1" u="sng" dirty="0"/>
          </a:p>
          <a:p>
            <a:pPr lvl="0"/>
            <a:r>
              <a:rPr lang="en-US" sz="7200" b="1" dirty="0"/>
              <a:t>#1. </a:t>
            </a:r>
            <a:r>
              <a:rPr lang="en-US" sz="7200" b="1" u="sng" dirty="0"/>
              <a:t>Public Health</a:t>
            </a:r>
            <a:r>
              <a:rPr lang="en-US" sz="7200" b="1" dirty="0"/>
              <a:t>: “We encourage you to consider a multi-disciplinary approach to environmental health by engaging your environmental and public health agencies together to discuss creating an integrated system that can track crucial information about the environment and how it relates to public health across all communities.”</a:t>
            </a:r>
          </a:p>
          <a:p>
            <a:pPr marL="0" lvl="0" indent="0">
              <a:buNone/>
            </a:pPr>
            <a:r>
              <a:rPr lang="en-US" sz="7200" b="1" dirty="0"/>
              <a:t> </a:t>
            </a:r>
          </a:p>
          <a:p>
            <a:pPr lvl="1"/>
            <a:r>
              <a:rPr lang="en-US" sz="7200" b="1" dirty="0"/>
              <a:t>ACTION: </a:t>
            </a:r>
            <a:r>
              <a:rPr lang="en-US" sz="7200" dirty="0"/>
              <a:t>The jurisdiction partners agreed to explore possible approaches with their public health agencies and return to the MB to discuss possible actions. Those recommended actions would be explored with CAC to confirm they meet expectations. </a:t>
            </a:r>
          </a:p>
          <a:p>
            <a:pPr lvl="1"/>
            <a:r>
              <a:rPr lang="en-US" sz="7200" dirty="0"/>
              <a:t>In addition, the Diversity Workgroup will explore this issue and the DEIJ Action Team will also consider how to address public health in the drafting of the DEIJ implementation plan. The Fisheries GIT, the Toxic Contaminants Workgroup and the Chesapeake Conservation Partnership have also begun to explore these issues as they relate to their own efforts. Tools such as EJSCREEN and the CBP Diversity and Equity Dashboard can also help the partnership to address this. </a:t>
            </a:r>
          </a:p>
          <a:p>
            <a:pPr marL="0" indent="0">
              <a:buNone/>
            </a:pPr>
            <a:endParaRPr lang="en-US" sz="7200" b="1" u="sng" dirty="0"/>
          </a:p>
          <a:p>
            <a:pPr marL="0" indent="0">
              <a:buNone/>
            </a:pPr>
            <a:r>
              <a:rPr lang="en-US" sz="7200" b="1" dirty="0"/>
              <a:t>#2. </a:t>
            </a:r>
            <a:r>
              <a:rPr lang="en-US" sz="7200" b="1" u="sng" dirty="0"/>
              <a:t>Compliance and Enforcement</a:t>
            </a:r>
            <a:r>
              <a:rPr lang="en-US" sz="7200" b="1" dirty="0"/>
              <a:t>: “We encourage you to maintain your agency compliance staff and prioritize equitable enforcement of regulations in an effort to not lose ground on water quality progress and honor the public duty to protect human and ecological health. In anticipation of economic impacts of the pandemic, as one example among many, communities with Municipal Separate Storm Sewer Systems (MS4) regulations could experience significant financial restraints on future implementation of their permits, but compliance support will prevent backsliding.”</a:t>
            </a:r>
            <a:endParaRPr lang="en-US" sz="7200" dirty="0"/>
          </a:p>
          <a:p>
            <a:pPr marL="635000" indent="-169863"/>
            <a:r>
              <a:rPr lang="en-US" sz="7200" b="1" dirty="0"/>
              <a:t>FURTHER DISCUSSION</a:t>
            </a:r>
            <a:r>
              <a:rPr lang="en-US" sz="7200" dirty="0"/>
              <a:t>: This is considered a request directly to EPA, the states and DC and therefore not something the Bay Program Partnership can address as a whole. </a:t>
            </a:r>
          </a:p>
          <a:p>
            <a:endParaRPr lang="en-US" sz="4900" dirty="0"/>
          </a:p>
          <a:p>
            <a:endParaRPr lang="en-US" dirty="0"/>
          </a:p>
        </p:txBody>
      </p:sp>
    </p:spTree>
    <p:extLst>
      <p:ext uri="{BB962C8B-B14F-4D97-AF65-F5344CB8AC3E}">
        <p14:creationId xmlns:p14="http://schemas.microsoft.com/office/powerpoint/2010/main" val="116465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A9178C-EA7C-4054-B954-D91BA1F14302}"/>
              </a:ext>
            </a:extLst>
          </p:cNvPr>
          <p:cNvSpPr/>
          <p:nvPr/>
        </p:nvSpPr>
        <p:spPr>
          <a:xfrm>
            <a:off x="0" y="0"/>
            <a:ext cx="12192000" cy="15642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6A571-0D8F-4C5B-8D56-1C00843FA70E}"/>
              </a:ext>
            </a:extLst>
          </p:cNvPr>
          <p:cNvSpPr>
            <a:spLocks noGrp="1"/>
          </p:cNvSpPr>
          <p:nvPr>
            <p:ph type="title"/>
          </p:nvPr>
        </p:nvSpPr>
        <p:spPr>
          <a:xfrm>
            <a:off x="0" y="119331"/>
            <a:ext cx="12192000" cy="1325563"/>
          </a:xfrm>
        </p:spPr>
        <p:txBody>
          <a:bodyPr/>
          <a:lstStyle/>
          <a:p>
            <a:pPr algn="ctr"/>
            <a:r>
              <a:rPr lang="en-US" b="1" dirty="0">
                <a:solidFill>
                  <a:schemeClr val="tx2"/>
                </a:solidFill>
                <a:latin typeface="Poppins" pitchFamily="2" charset="77"/>
                <a:ea typeface="+mn-ea"/>
              </a:rPr>
              <a:t>Preliminary Response to </a:t>
            </a:r>
            <a:br>
              <a:rPr lang="en-US" b="1" dirty="0">
                <a:solidFill>
                  <a:schemeClr val="tx2"/>
                </a:solidFill>
                <a:latin typeface="Poppins" pitchFamily="2" charset="77"/>
                <a:ea typeface="+mn-ea"/>
              </a:rPr>
            </a:br>
            <a:r>
              <a:rPr lang="en-US" b="1" dirty="0">
                <a:solidFill>
                  <a:schemeClr val="tx2"/>
                </a:solidFill>
                <a:latin typeface="Poppins" pitchFamily="2" charset="77"/>
                <a:ea typeface="+mn-ea"/>
              </a:rPr>
              <a:t>CAC Recommendations to EC</a:t>
            </a:r>
          </a:p>
        </p:txBody>
      </p:sp>
      <p:sp>
        <p:nvSpPr>
          <p:cNvPr id="3" name="Content Placeholder 2">
            <a:extLst>
              <a:ext uri="{FF2B5EF4-FFF2-40B4-BE49-F238E27FC236}">
                <a16:creationId xmlns:a16="http://schemas.microsoft.com/office/drawing/2014/main" id="{1555BE3C-B356-4A2B-B149-A3988EF1408B}"/>
              </a:ext>
            </a:extLst>
          </p:cNvPr>
          <p:cNvSpPr>
            <a:spLocks noGrp="1"/>
          </p:cNvSpPr>
          <p:nvPr>
            <p:ph idx="1"/>
          </p:nvPr>
        </p:nvSpPr>
        <p:spPr>
          <a:xfrm>
            <a:off x="788276" y="2021604"/>
            <a:ext cx="10370791" cy="4717065"/>
          </a:xfrm>
        </p:spPr>
        <p:txBody>
          <a:bodyPr>
            <a:normAutofit fontScale="92500" lnSpcReduction="10000"/>
          </a:bodyPr>
          <a:lstStyle/>
          <a:p>
            <a:pPr lvl="0"/>
            <a:r>
              <a:rPr lang="en-US" sz="2200" b="1" u="sng" dirty="0"/>
              <a:t>#3. Restoration Economy</a:t>
            </a:r>
            <a:r>
              <a:rPr lang="en-US" sz="2200" b="1" dirty="0"/>
              <a:t>: </a:t>
            </a:r>
            <a:r>
              <a:rPr lang="en-US" sz="2200" dirty="0"/>
              <a:t>“</a:t>
            </a:r>
            <a:r>
              <a:rPr lang="en-US" sz="2200" b="1" dirty="0"/>
              <a:t>We encourage the Chesapeake Bay Program to track and report the number of federal, state and local jobs associated with its funding to demonstrate the dual power of watershed protection and restoration economy.” </a:t>
            </a:r>
            <a:endParaRPr lang="en-US" sz="1900" dirty="0"/>
          </a:p>
          <a:p>
            <a:pPr marL="520700" indent="-174625"/>
            <a:endParaRPr lang="en-US" sz="1900" b="1" dirty="0"/>
          </a:p>
          <a:p>
            <a:pPr marL="520700" indent="-174625"/>
            <a:r>
              <a:rPr lang="en-US" sz="1900" b="1" dirty="0"/>
              <a:t>ACTION:</a:t>
            </a:r>
            <a:r>
              <a:rPr lang="en-US" sz="1900" dirty="0"/>
              <a:t> Wendy O’Sullivan volunteered to review National Park Service models of tracking the number of federal, state and local jobs supported by funding to develop a system of tracking and estimating the number of jobs created by CBP funding. </a:t>
            </a:r>
          </a:p>
          <a:p>
            <a:pPr marL="520700" indent="-174625">
              <a:buNone/>
            </a:pPr>
            <a:endParaRPr lang="en-US" sz="900" dirty="0"/>
          </a:p>
          <a:p>
            <a:pPr marL="520700" indent="-174625"/>
            <a:r>
              <a:rPr lang="en-US" sz="1900" b="1" dirty="0"/>
              <a:t>ACTION: </a:t>
            </a:r>
            <a:r>
              <a:rPr lang="en-US" sz="1900" dirty="0"/>
              <a:t>The Budget and Finance Working Group (BFWG) will discuss ways to track the impact of CBP funds on the broader economy including jobs directly supported by funds and local economies that benefit from CBP dollars. Chantal Madray will add this to October 2020 BFWG Agenda. </a:t>
            </a:r>
          </a:p>
          <a:p>
            <a:pPr marL="0" indent="0">
              <a:buNone/>
            </a:pPr>
            <a:endParaRPr lang="en-US" sz="1900" i="1" dirty="0"/>
          </a:p>
          <a:p>
            <a:pPr marL="0" indent="0">
              <a:buNone/>
            </a:pPr>
            <a:r>
              <a:rPr lang="en-US" sz="1900" b="1" i="1" dirty="0"/>
              <a:t>Update</a:t>
            </a:r>
            <a:r>
              <a:rPr lang="en-US" sz="1900" i="1" dirty="0"/>
              <a:t>: Charlie Stek participated in the Oct 28  BFWG Meeting to present and discuss the restoration                economy recommendation. MD DNR will look into the methodology they have used for this for Chesapeake and Coastal Bays Programs. EPA/CBPO will reach out to the EPAHQ NCEE to further explore </a:t>
            </a:r>
            <a:r>
              <a:rPr lang="en-US" sz="1900" i="1" dirty="0" err="1"/>
              <a:t>methologies</a:t>
            </a:r>
            <a:r>
              <a:rPr lang="en-US" sz="1900" i="1" dirty="0"/>
              <a:t> for doing this work.</a:t>
            </a:r>
          </a:p>
        </p:txBody>
      </p:sp>
    </p:spTree>
    <p:extLst>
      <p:ext uri="{BB962C8B-B14F-4D97-AF65-F5344CB8AC3E}">
        <p14:creationId xmlns:p14="http://schemas.microsoft.com/office/powerpoint/2010/main" val="97976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5757-3E74-464D-886B-6886C1632445}"/>
              </a:ext>
            </a:extLst>
          </p:cNvPr>
          <p:cNvSpPr>
            <a:spLocks noGrp="1"/>
          </p:cNvSpPr>
          <p:nvPr>
            <p:ph type="title"/>
          </p:nvPr>
        </p:nvSpPr>
        <p:spPr/>
        <p:txBody>
          <a:bodyPr/>
          <a:lstStyle/>
          <a:p>
            <a:r>
              <a:rPr lang="en-US" dirty="0"/>
              <a:t>    </a:t>
            </a:r>
            <a:r>
              <a:rPr lang="en-US" b="1" dirty="0">
                <a:solidFill>
                  <a:srgbClr val="FF0000"/>
                </a:solidFill>
              </a:rPr>
              <a:t>Farewell and Thank You CAC Members!</a:t>
            </a:r>
          </a:p>
        </p:txBody>
      </p:sp>
      <p:sp>
        <p:nvSpPr>
          <p:cNvPr id="3" name="Content Placeholder 2">
            <a:extLst>
              <a:ext uri="{FF2B5EF4-FFF2-40B4-BE49-F238E27FC236}">
                <a16:creationId xmlns:a16="http://schemas.microsoft.com/office/drawing/2014/main" id="{532DE304-B0CD-47CB-806D-0FE37304716B}"/>
              </a:ext>
            </a:extLst>
          </p:cNvPr>
          <p:cNvSpPr>
            <a:spLocks noGrp="1"/>
          </p:cNvSpPr>
          <p:nvPr>
            <p:ph idx="1"/>
          </p:nvPr>
        </p:nvSpPr>
        <p:spPr>
          <a:xfrm>
            <a:off x="664779" y="1888688"/>
            <a:ext cx="10515600" cy="4351338"/>
          </a:xfrm>
        </p:spPr>
        <p:txBody>
          <a:bodyPr>
            <a:normAutofit fontScale="77500" lnSpcReduction="20000"/>
          </a:bodyPr>
          <a:lstStyle/>
          <a:p>
            <a:pPr marL="0" indent="0" algn="ctr">
              <a:buNone/>
            </a:pPr>
            <a:r>
              <a:rPr lang="en-US" sz="3900" b="1" dirty="0"/>
              <a:t>#</a:t>
            </a:r>
            <a:r>
              <a:rPr lang="en-US" sz="3900" b="1" dirty="0" err="1"/>
              <a:t>ItWasAGoodRun</a:t>
            </a:r>
            <a:endParaRPr lang="en-US" sz="3900" b="1" dirty="0"/>
          </a:p>
          <a:p>
            <a:pPr marL="0" indent="0" algn="ctr">
              <a:buNone/>
            </a:pPr>
            <a:r>
              <a:rPr lang="en-US" sz="3900" b="1" dirty="0"/>
              <a:t>#</a:t>
            </a:r>
            <a:r>
              <a:rPr lang="en-US" sz="3900" b="1" dirty="0" err="1"/>
              <a:t>SeeYouRoundtheShed</a:t>
            </a:r>
            <a:r>
              <a:rPr lang="en-US" sz="3900" b="1" dirty="0"/>
              <a:t>! </a:t>
            </a:r>
            <a:endParaRPr lang="en-US" sz="3900" b="1" dirty="0">
              <a:sym typeface="Wingdings" panose="05000000000000000000" pitchFamily="2" charset="2"/>
            </a:endParaRPr>
          </a:p>
          <a:p>
            <a:pPr marL="0" indent="0" algn="ctr">
              <a:buNone/>
            </a:pPr>
            <a:r>
              <a:rPr lang="en-US" sz="3900" b="1" dirty="0">
                <a:sym typeface="Wingdings" panose="05000000000000000000" pitchFamily="2" charset="2"/>
              </a:rPr>
              <a:t>#</a:t>
            </a:r>
            <a:r>
              <a:rPr lang="en-US" sz="3900" b="1" dirty="0" err="1">
                <a:sym typeface="Wingdings" panose="05000000000000000000" pitchFamily="2" charset="2"/>
              </a:rPr>
              <a:t>BayStrong</a:t>
            </a:r>
            <a:endParaRPr lang="en-US" sz="3900" b="1" dirty="0">
              <a:sym typeface="Wingdings" panose="05000000000000000000" pitchFamily="2" charset="2"/>
            </a:endParaRPr>
          </a:p>
          <a:p>
            <a:pPr marL="0" indent="0">
              <a:buNone/>
            </a:pPr>
            <a:endParaRPr lang="en-US" sz="3900" b="1" dirty="0">
              <a:sym typeface="Wingdings" panose="05000000000000000000" pitchFamily="2" charset="2"/>
            </a:endParaRPr>
          </a:p>
          <a:p>
            <a:pPr marL="0" indent="0">
              <a:buNone/>
            </a:pPr>
            <a:r>
              <a:rPr lang="en-US" sz="4300" b="1" dirty="0">
                <a:sym typeface="Wingdings" panose="05000000000000000000" pitchFamily="2" charset="2"/>
                <a:hlinkClick r:id="rId2"/>
              </a:rPr>
              <a:t>bayrunner9@gmail.com</a:t>
            </a:r>
            <a:endParaRPr lang="en-US" sz="4300" b="1" dirty="0">
              <a:sym typeface="Wingdings" panose="05000000000000000000" pitchFamily="2" charset="2"/>
            </a:endParaRPr>
          </a:p>
          <a:p>
            <a:pPr marL="0" indent="0">
              <a:buNone/>
            </a:pPr>
            <a:r>
              <a:rPr lang="en-US" sz="4300" b="1" dirty="0">
                <a:sym typeface="Wingdings" panose="05000000000000000000" pitchFamily="2" charset="2"/>
              </a:rPr>
              <a:t>		or</a:t>
            </a:r>
          </a:p>
          <a:p>
            <a:pPr marL="0" indent="0">
              <a:buNone/>
            </a:pPr>
            <a:r>
              <a:rPr lang="en-US" sz="4300" b="1" dirty="0">
                <a:sym typeface="Wingdings" panose="05000000000000000000" pitchFamily="2" charset="2"/>
                <a:hlinkClick r:id="rId3"/>
              </a:rPr>
              <a:t>jim.edward@baylandesign.com</a:t>
            </a:r>
            <a:endParaRPr lang="en-US" sz="4300" b="1" dirty="0">
              <a:sym typeface="Wingdings" panose="05000000000000000000" pitchFamily="2" charset="2"/>
            </a:endParaRPr>
          </a:p>
          <a:p>
            <a:pPr marL="0" indent="0">
              <a:buNone/>
            </a:pPr>
            <a:endParaRPr lang="en-US" sz="4300" b="1" dirty="0">
              <a:sym typeface="Wingdings" panose="05000000000000000000" pitchFamily="2" charset="2"/>
            </a:endParaRPr>
          </a:p>
          <a:p>
            <a:pPr marL="0" indent="0">
              <a:buNone/>
            </a:pPr>
            <a:r>
              <a:rPr lang="en-US" sz="4300" b="1" dirty="0">
                <a:sym typeface="Wingdings" panose="05000000000000000000" pitchFamily="2" charset="2"/>
              </a:rPr>
              <a:t>Cell: 443-440-7777</a:t>
            </a:r>
          </a:p>
          <a:p>
            <a:pPr marL="0" indent="0">
              <a:buNone/>
            </a:pPr>
            <a:endParaRPr lang="en-US" sz="4400" b="1" dirty="0">
              <a:sym typeface="Wingdings" panose="05000000000000000000" pitchFamily="2" charset="2"/>
            </a:endParaRPr>
          </a:p>
          <a:p>
            <a:pPr marL="0" indent="0">
              <a:buNone/>
            </a:pPr>
            <a:endParaRPr lang="en-US" sz="4400" b="1" dirty="0"/>
          </a:p>
        </p:txBody>
      </p:sp>
    </p:spTree>
    <p:extLst>
      <p:ext uri="{BB962C8B-B14F-4D97-AF65-F5344CB8AC3E}">
        <p14:creationId xmlns:p14="http://schemas.microsoft.com/office/powerpoint/2010/main" val="1197832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CC50B7A-AA88-4FA3-91E4-247960C74D2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93</TotalTime>
  <Words>908</Words>
  <Application>Microsoft Office PowerPoint</Application>
  <PresentationFormat>Widescreen</PresentationFormat>
  <Paragraphs>99</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Poppins</vt:lpstr>
      <vt:lpstr>Poppins Light</vt:lpstr>
      <vt:lpstr>Wingdings</vt:lpstr>
      <vt:lpstr>Office Theme</vt:lpstr>
      <vt:lpstr>CBPO Program Update</vt:lpstr>
      <vt:lpstr>    OVERVIEW</vt:lpstr>
      <vt:lpstr>PowerPoint Presentation</vt:lpstr>
      <vt:lpstr>PowerPoint Presentation</vt:lpstr>
      <vt:lpstr>PowerPoint Presentation</vt:lpstr>
      <vt:lpstr>  DEIJ Action Team Update</vt:lpstr>
      <vt:lpstr>Preliminary Response to  CAC Recommendations to EC</vt:lpstr>
      <vt:lpstr>Preliminary Response to  CAC Recommendations to EC</vt:lpstr>
      <vt:lpstr>    Farewell and Thank You CAC Members!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CBPO Program Update</dc:title>
  <dc:creator>Edward, James</dc:creator>
  <cp:lastModifiedBy>Edward, James</cp:lastModifiedBy>
  <cp:revision>12</cp:revision>
  <dcterms:created xsi:type="dcterms:W3CDTF">2020-11-30T14:32:03Z</dcterms:created>
  <dcterms:modified xsi:type="dcterms:W3CDTF">2020-12-02T15:19:07Z</dcterms:modified>
</cp:coreProperties>
</file>