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72" r:id="rId10"/>
    <p:sldId id="266" r:id="rId11"/>
    <p:sldId id="265" r:id="rId12"/>
    <p:sldId id="276" r:id="rId13"/>
    <p:sldId id="281" r:id="rId14"/>
    <p:sldId id="279" r:id="rId15"/>
    <p:sldId id="275" r:id="rId16"/>
    <p:sldId id="269" r:id="rId17"/>
    <p:sldId id="270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Nixie One" panose="02000503080000020004" pitchFamily="2" charset="0"/>
      <p:regular r:id="rId32"/>
    </p:embeddedFont>
    <p:embeddedFont>
      <p:font typeface="Roboto Slab" pitchFamily="2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xqUAj5k0PwkZwizeR4f3FVX72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00CDCA-FD43-426D-AF33-5FBFC01C9380}">
  <a:tblStyle styleId="{1900CDCA-FD43-426D-AF33-5FBFC01C938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FC"/>
          </a:solidFill>
        </a:fill>
      </a:tcStyle>
    </a:wholeTbl>
    <a:band1H>
      <a:tcTxStyle b="off" i="off"/>
      <a:tcStyle>
        <a:tcBdr/>
        <a:fill>
          <a:solidFill>
            <a:srgbClr val="CAE3F9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3F9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7F4F724-F2A6-40A2-B5D9-FD63D5F1F3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67EB4F0-ACFF-43AE-965D-798E62D0CDE6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77212" autoAdjust="0"/>
  </p:normalViewPr>
  <p:slideViewPr>
    <p:cSldViewPr snapToGrid="0">
      <p:cViewPr varScale="1">
        <p:scale>
          <a:sx n="119" d="100"/>
          <a:sy n="119" d="100"/>
        </p:scale>
        <p:origin x="1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ERIC OR KELSEY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d7dadd489_0_10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CARLY - These are the BMPs that were selected for the Primary CWIP strategy and the associated implementation targets to reach the 6.7M reduction goal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can see by the extent of the area, we’re relying largely on different ag management practices while trying to minimize taking land out of production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modelling is not about why and how, but more about how much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Deb will talk about how the modelling process and how it brought us to this level of implementation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9d7dadd48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d7dadd489_0_1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DEB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purpose of modelling-make sure level of implementation would achieve N reduction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 did not meet Phosphorus target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This scenario exceeded; majority is happening in PA - almost 95% total load;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tried to achieve equity across urban/ag, but most of the land is in ag sector</a:t>
            </a:r>
            <a:endParaRPr/>
          </a:p>
        </p:txBody>
      </p:sp>
      <p:sp>
        <p:nvSpPr>
          <p:cNvPr id="157" name="Google Shape;157;g9d7dadd48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c3683c58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9c3683c588_2_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BRYAN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c3683c58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9c3683c588_2_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BRYAN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7215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c3683c588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c3683c588_3_5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726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0880d9589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a0880d9589_1_35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BRYAN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d94fdf8e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9d94fdf8e0_0_2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ERIC OR KELSEY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d94fdf8e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9d94fdf8e0_0_47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ERIC OR KELSEY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ERIC OR KELSEY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0880d958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a0880d9589_2_8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ERIC OR KELSEY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ERIC OR KELSEY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d7dadd48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9d7dadd489_0_41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ERIC OR KELSEY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51aedf079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a51aedf079_0_239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ERIC OR KELSEY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51aedf0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a51aedf079_0_52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BRYAN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CARLY - 1 </a:t>
            </a:r>
            <a:r>
              <a:rPr lang="en-US" dirty="0" err="1"/>
              <a:t>lb</a:t>
            </a:r>
            <a:r>
              <a:rPr lang="en-US" dirty="0"/>
              <a:t> of N on the landscape, impact on DO in the Bay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/>
              <a:t>how hard it is for that N to be delivered down to the bay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/>
              <a:t>what impact does it have when it gets to the bay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where the model loads come from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51aedf0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51aedf079_0_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BRYAN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51aedf07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a51aedf079_0_130:notes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BRYAN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N effectiveness as the primary pollutant of concern, as Bryan mentioned earlier.. N primary pollutant for determining efficiency cost effectiveness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We wanted to select BMPs that were applicable in SRB, we tried to avoid practices that removed farmland from production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Which is why we considered both urban and ag practices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of these things considered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4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4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0" y="4294550"/>
            <a:ext cx="9144000" cy="2411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9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9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7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1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8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d7dadd489_0_226"/>
          <p:cNvSpPr txBox="1">
            <a:spLocks noGrp="1"/>
          </p:cNvSpPr>
          <p:nvPr>
            <p:ph type="title"/>
          </p:nvPr>
        </p:nvSpPr>
        <p:spPr>
          <a:xfrm>
            <a:off x="1945201" y="468083"/>
            <a:ext cx="65892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g9d7dadd489_0_226"/>
          <p:cNvSpPr txBox="1">
            <a:spLocks noGrp="1"/>
          </p:cNvSpPr>
          <p:nvPr>
            <p:ph type="body" idx="1"/>
          </p:nvPr>
        </p:nvSpPr>
        <p:spPr>
          <a:xfrm>
            <a:off x="1942415" y="1600200"/>
            <a:ext cx="65919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>
                <a:solidFill>
                  <a:srgbClr val="00AEEF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▫"/>
              <a:defRPr>
                <a:solidFill>
                  <a:srgbClr val="00AEE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AEE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AEE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AEE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9d7dadd489_0_226"/>
          <p:cNvSpPr txBox="1">
            <a:spLocks noGrp="1"/>
          </p:cNvSpPr>
          <p:nvPr>
            <p:ph type="dt" idx="10"/>
          </p:nvPr>
        </p:nvSpPr>
        <p:spPr>
          <a:xfrm>
            <a:off x="7772400" y="4601317"/>
            <a:ext cx="7665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g9d7dadd489_0_226"/>
          <p:cNvSpPr txBox="1">
            <a:spLocks noGrp="1"/>
          </p:cNvSpPr>
          <p:nvPr>
            <p:ph type="ftr" idx="11"/>
          </p:nvPr>
        </p:nvSpPr>
        <p:spPr>
          <a:xfrm>
            <a:off x="1942415" y="4601857"/>
            <a:ext cx="57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9d7dadd489_0_2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AEE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d7dadd489_0_231"/>
          <p:cNvSpPr txBox="1">
            <a:spLocks noGrp="1"/>
          </p:cNvSpPr>
          <p:nvPr>
            <p:ph type="dt" idx="10"/>
          </p:nvPr>
        </p:nvSpPr>
        <p:spPr>
          <a:xfrm>
            <a:off x="7772400" y="4601317"/>
            <a:ext cx="7665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9d7dadd489_0_231"/>
          <p:cNvSpPr txBox="1">
            <a:spLocks noGrp="1"/>
          </p:cNvSpPr>
          <p:nvPr>
            <p:ph type="ftr" idx="11"/>
          </p:nvPr>
        </p:nvSpPr>
        <p:spPr>
          <a:xfrm>
            <a:off x="1942415" y="4601857"/>
            <a:ext cx="571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9d7dadd489_0_231"/>
          <p:cNvSpPr txBox="1">
            <a:spLocks noGrp="1"/>
          </p:cNvSpPr>
          <p:nvPr>
            <p:ph type="body" idx="1"/>
          </p:nvPr>
        </p:nvSpPr>
        <p:spPr>
          <a:xfrm>
            <a:off x="1504666" y="1100138"/>
            <a:ext cx="65919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DC"/>
              </a:buClr>
              <a:buSzPts val="1800"/>
              <a:buChar char="▪"/>
              <a:defRPr>
                <a:solidFill>
                  <a:srgbClr val="F5F5D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DC"/>
              </a:buClr>
              <a:buSzPts val="1600"/>
              <a:buChar char="▫"/>
              <a:defRPr>
                <a:solidFill>
                  <a:srgbClr val="F5F5DC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DC"/>
              </a:buClr>
              <a:buSzPts val="1400"/>
              <a:buNone/>
              <a:defRPr>
                <a:solidFill>
                  <a:srgbClr val="F5F5DC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DC"/>
              </a:buClr>
              <a:buSzPts val="1200"/>
              <a:buNone/>
              <a:defRPr>
                <a:solidFill>
                  <a:srgbClr val="F5F5DC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DC"/>
              </a:buClr>
              <a:buSzPts val="1200"/>
              <a:buNone/>
              <a:defRPr>
                <a:solidFill>
                  <a:srgbClr val="F5F5DC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9d7dadd489_0_231"/>
          <p:cNvSpPr txBox="1">
            <a:spLocks noGrp="1"/>
          </p:cNvSpPr>
          <p:nvPr>
            <p:ph type="title"/>
          </p:nvPr>
        </p:nvSpPr>
        <p:spPr>
          <a:xfrm>
            <a:off x="1504666" y="249478"/>
            <a:ext cx="65892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9d7dadd489_0_2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5F5D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tthew.rowe@maryland.gov" TargetMode="External"/><Relationship Id="rId5" Type="http://schemas.openxmlformats.org/officeDocument/2006/relationships/hyperlink" Target="http://www.cwp.org/" TargetMode="External"/><Relationship Id="rId4" Type="http://schemas.openxmlformats.org/officeDocument/2006/relationships/hyperlink" Target="mailto:bts@cwp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/>
          <p:nvPr/>
        </p:nvSpPr>
        <p:spPr>
          <a:xfrm>
            <a:off x="223520" y="1"/>
            <a:ext cx="8920480" cy="1767274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396557" y="288801"/>
            <a:ext cx="6136323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Conowingo Watershed Implementation Plan (CWIP) </a:t>
            </a:r>
            <a:r>
              <a:rPr lang="en-US" sz="1600" b="1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Steering Committee, Chesapeake Bay Program</a:t>
            </a:r>
            <a:endParaRPr sz="11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Google Shape;82;p1" descr="A close up of a sign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b="24721"/>
          <a:stretch/>
        </p:blipFill>
        <p:spPr>
          <a:xfrm>
            <a:off x="7163118" y="217526"/>
            <a:ext cx="15843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>
            <a:spLocks noGrp="1"/>
          </p:cNvSpPr>
          <p:nvPr>
            <p:ph type="body" idx="1"/>
          </p:nvPr>
        </p:nvSpPr>
        <p:spPr>
          <a:xfrm>
            <a:off x="223520" y="2426677"/>
            <a:ext cx="8920480" cy="123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300" dirty="0">
                <a:latin typeface="Georgia"/>
                <a:ea typeface="Georgia"/>
                <a:cs typeface="Georgia"/>
                <a:sym typeface="Georgia"/>
              </a:rPr>
              <a:t>Conowingo Watershed Implementation Plan (CWIP)- Citizens Advisory Committee (CAC) Meeting</a:t>
            </a:r>
            <a:endParaRPr sz="1300" dirty="0"/>
          </a:p>
        </p:txBody>
      </p:sp>
      <p:sp>
        <p:nvSpPr>
          <p:cNvPr id="84" name="Google Shape;84;p1"/>
          <p:cNvSpPr/>
          <p:nvPr/>
        </p:nvSpPr>
        <p:spPr>
          <a:xfrm>
            <a:off x="1367882" y="3915113"/>
            <a:ext cx="7631420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Georgia"/>
              <a:buNone/>
            </a:pPr>
            <a:r>
              <a:rPr lang="en-US" sz="1800" b="0" i="1" u="none" strike="noStrike" cap="none" dirty="0">
                <a:solidFill>
                  <a:srgbClr val="124057"/>
                </a:solidFill>
                <a:latin typeface="Georgia"/>
                <a:ea typeface="Georgia"/>
                <a:cs typeface="Georgia"/>
                <a:sym typeface="Georgia"/>
              </a:rPr>
              <a:t>Center for Watershed Protection, Chesapeake Conservancy, the University of Maryland Sea Grant Extension Program, and the Harry R. Hughes Center for Agro-Ecology</a:t>
            </a:r>
            <a:endParaRPr sz="1800" b="0" i="1" u="none" strike="noStrike" cap="none" dirty="0">
              <a:solidFill>
                <a:srgbClr val="12405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g9d7dadd489_0_108"/>
          <p:cNvGraphicFramePr/>
          <p:nvPr>
            <p:extLst>
              <p:ext uri="{D42A27DB-BD31-4B8C-83A1-F6EECF244321}">
                <p14:modId xmlns:p14="http://schemas.microsoft.com/office/powerpoint/2010/main" val="3384989613"/>
              </p:ext>
            </p:extLst>
          </p:nvPr>
        </p:nvGraphicFramePr>
        <p:xfrm>
          <a:off x="400756" y="-24"/>
          <a:ext cx="8342475" cy="4968228"/>
        </p:xfrm>
        <a:graphic>
          <a:graphicData uri="http://schemas.openxmlformats.org/drawingml/2006/table">
            <a:tbl>
              <a:tblPr firstRow="1" firstCol="1" bandRow="1">
                <a:noFill/>
                <a:tableStyleId>{1900CDCA-FD43-426D-AF33-5FBFC01C9380}</a:tableStyleId>
              </a:tblPr>
              <a:tblGrid>
                <a:gridCol w="424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7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Primary CWIP Strategy: </a:t>
                      </a: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BMPs Implemented 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across entire geography</a:t>
                      </a:r>
                      <a:endParaRPr sz="1800" b="1" u="none" strike="noStrike" cap="non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40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114454"/>
                          </a:solidFill>
                        </a:rPr>
                        <a:t>Practice</a:t>
                      </a:r>
                      <a:endParaRPr sz="1200" u="none" strike="noStrike" cap="none" dirty="0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114454"/>
                          </a:solidFill>
                        </a:rPr>
                        <a:t>Duration</a:t>
                      </a:r>
                      <a:endParaRPr sz="1200" b="1" u="none" strike="noStrike" cap="none" dirty="0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114454"/>
                          </a:solidFill>
                        </a:rPr>
                        <a:t>Unit</a:t>
                      </a:r>
                      <a:endParaRPr sz="1200" b="1" u="none" strike="noStrike" cap="none" dirty="0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114454"/>
                          </a:solidFill>
                        </a:rPr>
                        <a:t>Amount</a:t>
                      </a:r>
                      <a:endParaRPr sz="1200" b="1" u="none" strike="noStrike" cap="none" dirty="0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</a:rPr>
                        <a:t>Agricultural Practices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Nutrient Application Management Core Nitrogen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223,000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Nutrient Application Management Rate Nitrogen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624,000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Nutrient Application Management Placement Nitrogen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207,000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Nutrient Application Management Timing Nitrogen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626,000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Conservation Tillage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216,000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High Residue Tillage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48,000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Low Residue Tillage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10,000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Prescribed Grazing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84,000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Forest Buffers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 in Buffers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20,000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Wetland Restoration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12,000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Grass Buffers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 in Buffers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21,000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Soil and Water Conservation Plan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113,000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Manure Incorporation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annual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189,000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Barnyard Runoff Control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600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8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</a:rPr>
                        <a:t>Urban Practices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Urban Forest Planting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49,000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114454"/>
                          </a:solidFill>
                        </a:rPr>
                        <a:t>Urban Forest Buffers</a:t>
                      </a:r>
                      <a:endParaRPr sz="1000" b="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cumulative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14454"/>
                          </a:solidFill>
                        </a:rPr>
                        <a:t>Acres</a:t>
                      </a:r>
                      <a:endParaRPr sz="1000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rgbClr val="114454"/>
                          </a:solidFill>
                        </a:rPr>
                        <a:t>17,000</a:t>
                      </a:r>
                      <a:endParaRPr sz="1000" u="none" strike="noStrike" cap="none" dirty="0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68" name="Google Shape;168;g9d7dadd489_0_10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d7dadd489_0_117"/>
          <p:cNvSpPr txBox="1">
            <a:spLocks noGrp="1"/>
          </p:cNvSpPr>
          <p:nvPr>
            <p:ph type="body" idx="4294967295"/>
          </p:nvPr>
        </p:nvSpPr>
        <p:spPr>
          <a:xfrm>
            <a:off x="6441671" y="868954"/>
            <a:ext cx="2520000" cy="3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Char char="▪"/>
            </a:pPr>
            <a:r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Exceeds N reduction target by 700,000 lbs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Char char="▪"/>
            </a:pPr>
            <a:r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95% load reduction in Pennsylvania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Char char="▪"/>
            </a:pPr>
            <a:r>
              <a:rPr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89% load reduction from agricultural sector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0" name="Google Shape;160;g9d7dadd489_0_117"/>
          <p:cNvSpPr txBox="1"/>
          <p:nvPr/>
        </p:nvSpPr>
        <p:spPr>
          <a:xfrm>
            <a:off x="76200" y="-1"/>
            <a:ext cx="9067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075" tIns="39525" rIns="79075" bIns="395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Primary CWIP Strategy: </a:t>
            </a:r>
            <a:r>
              <a:rPr lang="en-US" sz="1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Modelled load reductions &amp; implementation goals</a:t>
            </a:r>
            <a:endParaRPr sz="4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1" name="Google Shape;161;g9d7dadd489_0_117"/>
          <p:cNvGraphicFramePr/>
          <p:nvPr>
            <p:extLst>
              <p:ext uri="{D42A27DB-BD31-4B8C-83A1-F6EECF244321}">
                <p14:modId xmlns:p14="http://schemas.microsoft.com/office/powerpoint/2010/main" val="1564346479"/>
              </p:ext>
            </p:extLst>
          </p:nvPr>
        </p:nvGraphicFramePr>
        <p:xfrm>
          <a:off x="9" y="511758"/>
          <a:ext cx="6441675" cy="4070000"/>
        </p:xfrm>
        <a:graphic>
          <a:graphicData uri="http://schemas.openxmlformats.org/drawingml/2006/table">
            <a:tbl>
              <a:tblPr firstRow="1" firstCol="1" bandRow="1">
                <a:noFill/>
                <a:tableStyleId>{1900CDCA-FD43-426D-AF33-5FBFC01C9380}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0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Nitrogen (N) Load Reduction (Millions of Pounds) for the</a:t>
                      </a:r>
                      <a:endParaRPr sz="1100" u="none" strike="noStrike" cap="none">
                        <a:solidFill>
                          <a:srgbClr val="114454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Primary CWIP Strategy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STATE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Sector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Baseline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Primary CWIP Strategy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N Reduction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bg1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MD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Agriculture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0.85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0.68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0.17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Developed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0.35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0.35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0.00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Natural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0.26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0.26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0.01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Septic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0.19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0.19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0.00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 MD Total 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1.67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1.49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0.18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5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bg1"/>
                          </a:solidFill>
                        </a:rPr>
                        <a:t>NY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Agriculture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5.62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5.50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0.12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Developed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1.52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1.52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0.01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Natural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2.97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2.96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0.01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Septic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0.19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0.19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0.00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NY Total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12.39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12.26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0.13</a:t>
                      </a:r>
                      <a:endParaRPr sz="1100" b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50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bg1"/>
                          </a:solidFill>
                        </a:rPr>
                        <a:t>PA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Agriculture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39.20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33.51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5.69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Developed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13.98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13.34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0.64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Natural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16.51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16.42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0.09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Septic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1.66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1.66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114454"/>
                          </a:solidFill>
                        </a:rPr>
                        <a:t>0.00</a:t>
                      </a:r>
                      <a:endParaRPr sz="1100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PA Total</a:t>
                      </a:r>
                      <a:endParaRPr sz="1100" b="1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79.29</a:t>
                      </a:r>
                      <a:endParaRPr sz="1100" b="1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72.87</a:t>
                      </a:r>
                      <a:endParaRPr sz="1100" b="1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114454"/>
                          </a:solidFill>
                        </a:rPr>
                        <a:t>6.41</a:t>
                      </a:r>
                      <a:endParaRPr sz="1100" b="1" u="none" strike="noStrike" cap="none">
                        <a:solidFill>
                          <a:srgbClr val="114454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65751">
                        <a:alpha val="1843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i="1" u="none" strike="noStrike" cap="none">
                          <a:solidFill>
                            <a:srgbClr val="114454"/>
                          </a:solidFill>
                        </a:rPr>
                        <a:t>TOTAL</a:t>
                      </a:r>
                      <a:endParaRPr sz="1100" i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016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1" u="none" strike="noStrike" cap="none">
                          <a:solidFill>
                            <a:srgbClr val="114454"/>
                          </a:solidFill>
                        </a:rPr>
                        <a:t>Total</a:t>
                      </a:r>
                      <a:endParaRPr sz="1100" b="1" i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1" u="none" strike="noStrike" cap="none">
                          <a:solidFill>
                            <a:srgbClr val="114454"/>
                          </a:solidFill>
                        </a:rPr>
                        <a:t>93.35</a:t>
                      </a:r>
                      <a:endParaRPr sz="1100" b="1" i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1" u="none" strike="noStrike" cap="none">
                          <a:solidFill>
                            <a:srgbClr val="114454"/>
                          </a:solidFill>
                        </a:rPr>
                        <a:t>86.62</a:t>
                      </a:r>
                      <a:endParaRPr sz="1100" b="1" i="1" u="none" strike="noStrike" cap="none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1" u="none" strike="noStrike" cap="none" dirty="0">
                          <a:solidFill>
                            <a:srgbClr val="114454"/>
                          </a:solidFill>
                        </a:rPr>
                        <a:t>6.72</a:t>
                      </a:r>
                      <a:endParaRPr sz="1100" b="1" i="1" u="none" strike="noStrike" cap="none" dirty="0">
                        <a:solidFill>
                          <a:srgbClr val="11445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62" name="Google Shape;162;g9d7dadd489_0_1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c3683c588_2_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Implementation</a:t>
            </a:r>
            <a:endParaRPr/>
          </a:p>
        </p:txBody>
      </p:sp>
      <p:sp>
        <p:nvSpPr>
          <p:cNvPr id="243" name="Google Shape;243;g9c3683c588_2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44" name="Google Shape;244;g9c3683c588_2_0"/>
          <p:cNvSpPr txBox="1">
            <a:spLocks noGrp="1"/>
          </p:cNvSpPr>
          <p:nvPr>
            <p:ph type="body" idx="1"/>
          </p:nvPr>
        </p:nvSpPr>
        <p:spPr>
          <a:xfrm>
            <a:off x="243850" y="1758851"/>
            <a:ext cx="80820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2100" dirty="0">
                <a:latin typeface="Georgia"/>
                <a:ea typeface="Georgia"/>
                <a:cs typeface="Georgia"/>
                <a:sym typeface="Georgia"/>
              </a:rPr>
              <a:t>Existing state cost-share programs</a:t>
            </a:r>
            <a:endParaRPr sz="21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2100" dirty="0">
                <a:latin typeface="Georgia"/>
                <a:ea typeface="Georgia"/>
                <a:cs typeface="Georgia"/>
                <a:sym typeface="Georgia"/>
              </a:rPr>
              <a:t>Existing Organizations with Financing Capacity</a:t>
            </a:r>
            <a:endParaRPr sz="21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2100" dirty="0">
                <a:latin typeface="Georgia"/>
                <a:ea typeface="Georgia"/>
                <a:cs typeface="Georgia"/>
                <a:sym typeface="Georgia"/>
              </a:rPr>
              <a:t>Performance-Based Contracting</a:t>
            </a:r>
            <a:endParaRPr sz="2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6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9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c3683c588_2_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CWIP Finance Strategy</a:t>
            </a:r>
            <a:endParaRPr dirty="0"/>
          </a:p>
        </p:txBody>
      </p:sp>
      <p:sp>
        <p:nvSpPr>
          <p:cNvPr id="243" name="Google Shape;243;g9c3683c588_2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  <p:sp>
        <p:nvSpPr>
          <p:cNvPr id="244" name="Google Shape;244;g9c3683c588_2_0"/>
          <p:cNvSpPr txBox="1">
            <a:spLocks noGrp="1"/>
          </p:cNvSpPr>
          <p:nvPr>
            <p:ph type="body" idx="1"/>
          </p:nvPr>
        </p:nvSpPr>
        <p:spPr>
          <a:xfrm>
            <a:off x="349357" y="1955651"/>
            <a:ext cx="80820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342892" indent="-342892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Phase 1: Evaluation and Due Diligence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Evaluate existing financing capacities across the watershed, identify innovative financing processes from other parts of the country, and draft the structure of a new Conowingo WIP financing system and process.  The proposed financing strategy will be complete by the end of December 2020.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Phase 2: Initial Program Launch and Implementation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Launch the implementation and investment process at scale, thereby providing an opportunity to identify the strengths and weaknesses of the proposed system. Occurring in 2020-2021.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Phase 3: Complete Financing System Implementation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Course adjustments and establish the permanent Conowingo financing system. Occurring in 2021-2022, will be designed to 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000"/>
              </a:spcBef>
              <a:buNone/>
            </a:pPr>
            <a:endParaRPr sz="16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endParaRPr sz="19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8139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c3683c588_3_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Contingencies</a:t>
            </a:r>
            <a:endParaRPr dirty="0"/>
          </a:p>
        </p:txBody>
      </p:sp>
      <p:sp>
        <p:nvSpPr>
          <p:cNvPr id="264" name="Google Shape;264;g9c3683c588_3_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Georgia"/>
                <a:ea typeface="Georgia"/>
                <a:cs typeface="Georgia"/>
                <a:sym typeface="Georgia"/>
              </a:rPr>
              <a:t>The Draft CWIP identifies the following contingencies: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Reevaluate Priority Watersheds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Expand the List of BMPs 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Dredging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 dirty="0">
                <a:latin typeface="Georgia"/>
                <a:ea typeface="Georgia"/>
                <a:cs typeface="Georgia"/>
                <a:sym typeface="Georgia"/>
              </a:rPr>
              <a:t>Reassigning Loads </a:t>
            </a:r>
            <a:endParaRPr dirty="0"/>
          </a:p>
        </p:txBody>
      </p:sp>
      <p:sp>
        <p:nvSpPr>
          <p:cNvPr id="265" name="Google Shape;265;g9c3683c588_3_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0880d9589_1_3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Challenges/Opportunities</a:t>
            </a:r>
            <a:endParaRPr/>
          </a:p>
        </p:txBody>
      </p:sp>
      <p:sp>
        <p:nvSpPr>
          <p:cNvPr id="236" name="Google Shape;236;ga0880d9589_1_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37" name="Google Shape;237;ga0880d9589_1_35"/>
          <p:cNvSpPr txBox="1">
            <a:spLocks noGrp="1"/>
          </p:cNvSpPr>
          <p:nvPr>
            <p:ph type="body" idx="1"/>
          </p:nvPr>
        </p:nvSpPr>
        <p:spPr>
          <a:xfrm>
            <a:off x="243850" y="2214750"/>
            <a:ext cx="80820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 u="sng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Refine cost estimates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and get a better understanding of technical assistance costs to achieve implementation goals.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Consider the feasibility, costs and reductions associated with </a:t>
            </a:r>
            <a:r>
              <a:rPr lang="en-US" sz="1800" u="sng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annual versus structural practices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. 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 u="sng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Engage the public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to ground-truth the modelled primary implementation scenario/geography for feasibility.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Consider and resolve </a:t>
            </a:r>
            <a:r>
              <a:rPr lang="en-US" sz="1800" u="sng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tracking, accounting and crediting issues</a:t>
            </a: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 as they relate to jurisdictional WIPs</a:t>
            </a:r>
            <a:endParaRPr sz="21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d94fdf8e0_0_2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Public Comment Period</a:t>
            </a:r>
            <a:endParaRPr/>
          </a:p>
        </p:txBody>
      </p:sp>
      <p:graphicFrame>
        <p:nvGraphicFramePr>
          <p:cNvPr id="187" name="Google Shape;187;g9d94fdf8e0_0_20"/>
          <p:cNvGraphicFramePr/>
          <p:nvPr/>
        </p:nvGraphicFramePr>
        <p:xfrm>
          <a:off x="375925" y="1677825"/>
          <a:ext cx="8687325" cy="3363700"/>
        </p:xfrm>
        <a:graphic>
          <a:graphicData uri="http://schemas.openxmlformats.org/drawingml/2006/table">
            <a:tbl>
              <a:tblPr>
                <a:noFill/>
                <a:tableStyleId>{267EB4F0-ACFF-43AE-965D-798E62D0CDE6}</a:tableStyleId>
              </a:tblPr>
              <a:tblGrid>
                <a:gridCol w="428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124057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How to provide public comment</a:t>
                      </a:r>
                      <a:endParaRPr sz="1800" u="none" strike="noStrike" cap="none" dirty="0">
                        <a:solidFill>
                          <a:srgbClr val="124057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14454"/>
                        </a:buClr>
                        <a:buSzPts val="1400"/>
                        <a:buFont typeface="Georgia"/>
                        <a:buChar char="●"/>
                      </a:pPr>
                      <a:r>
                        <a:rPr lang="en-US" sz="1400" u="none" strike="noStrike" cap="none" dirty="0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Subject: CWIP Public Comment</a:t>
                      </a:r>
                      <a:endParaRPr sz="1400" u="none" strike="noStrike" cap="none" dirty="0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14454"/>
                        </a:buClr>
                        <a:buSzPts val="1400"/>
                        <a:buFont typeface="Georgia"/>
                        <a:buChar char="●"/>
                      </a:pPr>
                      <a:r>
                        <a:rPr lang="en-US" sz="1400" u="none" strike="noStrike" cap="none" dirty="0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email: cwip@chesapeakebay.net</a:t>
                      </a:r>
                      <a:endParaRPr sz="1400" u="none" strike="noStrike" cap="none" dirty="0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14454"/>
                        </a:buClr>
                        <a:buSzPts val="1400"/>
                        <a:buFont typeface="Georgia"/>
                        <a:buChar char="●"/>
                      </a:pPr>
                      <a:r>
                        <a:rPr lang="en-US" sz="1400" u="none" strike="noStrike" cap="none" dirty="0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Public comments will be compiled into a report for review by the PSC and CWIP Steering Committee. Comments will be addressed and considered in the development of the final draft CWIP.</a:t>
                      </a:r>
                      <a:endParaRPr sz="1400" u="none" strike="noStrike" cap="none" dirty="0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6575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124057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How to contact us with questions</a:t>
                      </a:r>
                      <a:endParaRPr sz="1800" u="none" strike="noStrike" cap="none" dirty="0">
                        <a:solidFill>
                          <a:srgbClr val="124057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24057"/>
                        </a:buClr>
                        <a:buSzPts val="1400"/>
                        <a:buFont typeface="Georgia"/>
                        <a:buChar char="●"/>
                      </a:pPr>
                      <a:r>
                        <a:rPr lang="en-US" sz="1400" u="none" strike="noStrike" cap="none" dirty="0">
                          <a:solidFill>
                            <a:srgbClr val="124057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Subject: CWIP Questions</a:t>
                      </a:r>
                      <a:endParaRPr sz="1400" u="none" strike="noStrike" cap="none" dirty="0">
                        <a:solidFill>
                          <a:srgbClr val="124057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>
                          <a:solidFill>
                            <a:srgbClr val="124057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email: cwip@chesapeakebay.net</a:t>
                      </a:r>
                      <a:endParaRPr sz="1400" u="none" strike="noStrike" cap="none" dirty="0">
                        <a:solidFill>
                          <a:srgbClr val="124057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24057"/>
                        </a:buClr>
                        <a:buSzPts val="1400"/>
                        <a:buFont typeface="Georgia"/>
                        <a:buChar char="●"/>
                      </a:pPr>
                      <a:r>
                        <a:rPr lang="en-US" sz="1400" u="none" strike="noStrike" cap="none" dirty="0">
                          <a:solidFill>
                            <a:srgbClr val="124057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Emails with the subject CWIP Questions will not be documented formally as Public Comment.</a:t>
                      </a:r>
                      <a:endParaRPr sz="1400" u="none" strike="noStrike" cap="none" dirty="0">
                        <a:solidFill>
                          <a:srgbClr val="124057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457200" marR="0" lvl="0" indent="-317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24057"/>
                        </a:buClr>
                        <a:buSzPts val="1400"/>
                        <a:buFont typeface="Georgia"/>
                        <a:buChar char="●"/>
                      </a:pPr>
                      <a:r>
                        <a:rPr lang="en-US" sz="1400" u="none" strike="noStrike" cap="none" dirty="0">
                          <a:solidFill>
                            <a:srgbClr val="124057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Chesapeake Bay Program website:</a:t>
                      </a:r>
                      <a:r>
                        <a:rPr lang="en-US" sz="1400" u="none" strike="noStrike" cap="none" dirty="0">
                          <a:solidFill>
                            <a:srgbClr val="124057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https://www.chesapeakebay.net/issues/conowingo_dam</a:t>
                      </a:r>
                      <a:endParaRPr sz="1400" u="none" strike="noStrike" cap="none" dirty="0">
                        <a:solidFill>
                          <a:srgbClr val="124057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6575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6575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657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8" name="Google Shape;188;g9d94fdf8e0_0_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d94fdf8e0_0_47"/>
          <p:cNvSpPr/>
          <p:nvPr/>
        </p:nvSpPr>
        <p:spPr>
          <a:xfrm>
            <a:off x="223520" y="1"/>
            <a:ext cx="8920500" cy="1767300"/>
          </a:xfrm>
          <a:prstGeom prst="rect">
            <a:avLst/>
          </a:prstGeom>
          <a:solidFill>
            <a:srgbClr val="1331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9d94fdf8e0_0_47"/>
          <p:cNvSpPr txBox="1"/>
          <p:nvPr/>
        </p:nvSpPr>
        <p:spPr>
          <a:xfrm>
            <a:off x="396557" y="288801"/>
            <a:ext cx="6136200" cy="1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</a:t>
            </a:r>
            <a:endParaRPr sz="16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lang="en-US" sz="1600" b="1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Steering Committee, Chesapeake Bay Program</a:t>
            </a:r>
            <a:endParaRPr sz="1600" b="1" i="1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endParaRPr sz="1600" b="1" i="1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Going forward</a:t>
            </a:r>
            <a:endParaRPr sz="2400" b="1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5" name="Google Shape;195;g9d94fdf8e0_0_47" descr="A close up of a sign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 b="24721"/>
          <a:stretch/>
        </p:blipFill>
        <p:spPr>
          <a:xfrm>
            <a:off x="7163118" y="217526"/>
            <a:ext cx="1584326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9d94fdf8e0_0_47"/>
          <p:cNvSpPr txBox="1"/>
          <p:nvPr/>
        </p:nvSpPr>
        <p:spPr>
          <a:xfrm>
            <a:off x="223525" y="4866599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200"/>
              <a:buFont typeface="Georgia"/>
              <a:buNone/>
            </a:pPr>
            <a:r>
              <a:rPr lang="en-US" sz="1200" b="0" i="0" u="none" strike="noStrike" cap="none">
                <a:solidFill>
                  <a:srgbClr val="114454"/>
                </a:solidFill>
                <a:latin typeface="Georgia"/>
                <a:ea typeface="Georgia"/>
                <a:cs typeface="Georgia"/>
                <a:sym typeface="Georgia"/>
              </a:rPr>
              <a:t>Presentation template by SlidesCarnival</a:t>
            </a:r>
            <a:r>
              <a:rPr lang="en-US"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g9d94fdf8e0_0_47"/>
          <p:cNvSpPr txBox="1">
            <a:spLocks noGrp="1"/>
          </p:cNvSpPr>
          <p:nvPr>
            <p:ph type="body" idx="1"/>
          </p:nvPr>
        </p:nvSpPr>
        <p:spPr>
          <a:xfrm>
            <a:off x="223520" y="1826400"/>
            <a:ext cx="5079000" cy="331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 b="1" dirty="0"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Phase I: Draft CWIP</a:t>
            </a:r>
            <a:endParaRPr sz="14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eorgia"/>
              <a:buChar char="▪"/>
            </a:pP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Oct. 14</a:t>
            </a:r>
            <a:r>
              <a:rPr lang="en-US" sz="1400" baseline="30000" dirty="0"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: Start public review period for the draft CWIP</a:t>
            </a: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eorgia"/>
              <a:buChar char="▪"/>
            </a:pP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Jan. 20</a:t>
            </a:r>
            <a:r>
              <a:rPr lang="en-US" sz="1400" baseline="30000" dirty="0"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, 2021: Close of draft CWIP public comment period</a:t>
            </a: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eorgia"/>
              <a:buChar char="▪"/>
            </a:pP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Early 2021: Revise draft based on comments</a:t>
            </a:r>
            <a:endParaRPr sz="14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24057"/>
              </a:buClr>
              <a:buSzPts val="1400"/>
              <a:buFont typeface="Georgia"/>
              <a:buChar char="▪"/>
            </a:pPr>
            <a:r>
              <a:rPr lang="en-US" sz="1400" dirty="0">
                <a:solidFill>
                  <a:srgbClr val="124057"/>
                </a:solidFill>
                <a:latin typeface="Georgia"/>
                <a:ea typeface="Georgia"/>
                <a:cs typeface="Georgia"/>
                <a:sym typeface="Georgia"/>
              </a:rPr>
              <a:t>2021: PSC, CWIP Steering Committee review and approve final CWIP </a:t>
            </a:r>
            <a:endParaRPr sz="1400" dirty="0">
              <a:solidFill>
                <a:srgbClr val="12405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124057"/>
                </a:solidFill>
                <a:latin typeface="Georgia"/>
                <a:ea typeface="Georgia"/>
                <a:cs typeface="Georgia"/>
                <a:sym typeface="Georgia"/>
              </a:rPr>
              <a:t>Phase 2: Milestone Planning (2021 - 2022) </a:t>
            </a:r>
            <a:endParaRPr sz="1400" b="1" dirty="0">
              <a:solidFill>
                <a:srgbClr val="12405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124057"/>
                </a:solidFill>
                <a:latin typeface="Georgia"/>
                <a:ea typeface="Georgia"/>
                <a:cs typeface="Georgia"/>
                <a:sym typeface="Georgia"/>
              </a:rPr>
              <a:t>Phase 3: Estimated Implementation (2022 – 2025)</a:t>
            </a:r>
            <a:endParaRPr sz="18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9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98" name="Google Shape;198;g9d94fdf8e0_0_47"/>
          <p:cNvGraphicFramePr/>
          <p:nvPr>
            <p:extLst>
              <p:ext uri="{D42A27DB-BD31-4B8C-83A1-F6EECF244321}">
                <p14:modId xmlns:p14="http://schemas.microsoft.com/office/powerpoint/2010/main" val="2967286929"/>
              </p:ext>
            </p:extLst>
          </p:nvPr>
        </p:nvGraphicFramePr>
        <p:xfrm>
          <a:off x="5478636" y="2326700"/>
          <a:ext cx="3368963" cy="2316450"/>
        </p:xfrm>
        <a:graphic>
          <a:graphicData uri="http://schemas.openxmlformats.org/drawingml/2006/table">
            <a:tbl>
              <a:tblPr>
                <a:noFill/>
                <a:tableStyleId>{267EB4F0-ACFF-43AE-965D-798E62D0CDE6}</a:tableStyleId>
              </a:tblPr>
              <a:tblGrid>
                <a:gridCol w="336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85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Speaker Contact Information</a:t>
                      </a:r>
                      <a:endParaRPr sz="1100" b="1" u="none" strike="noStrike" cap="none" dirty="0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Bryan Seipp</a:t>
                      </a:r>
                      <a:endParaRPr sz="11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Senior Project Manager</a:t>
                      </a:r>
                      <a:endParaRPr sz="10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Center For Watershed Protection</a:t>
                      </a:r>
                      <a:endParaRPr sz="10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sng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bts@cwp.org</a:t>
                      </a:r>
                      <a:r>
                        <a:rPr lang="en-US" sz="100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endParaRPr sz="10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sng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www.cwp.org</a:t>
                      </a:r>
                      <a:endParaRPr sz="10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highlight>
                            <a:srgbClr val="FFFFFF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Matt Rowe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Assistant Director, Water and Science Administration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Maryland Department of the Environment</a:t>
                      </a:r>
                      <a:br>
                        <a:rPr 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0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matthew.rowe@maryland.gov</a:t>
                      </a:r>
                      <a:endParaRPr lang="en-US" sz="100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sz="11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9" name="Google Shape;199;g9d94fdf8e0_0_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0" y="709113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Introduction to the Speakers</a:t>
            </a:r>
            <a:endParaRPr sz="1800" b="1" i="0" u="none" strike="noStrike" cap="none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5241091" y="3003875"/>
            <a:ext cx="1458647" cy="14081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9050" tIns="39525" rIns="79050" bIns="39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14454"/>
                </a:solidFill>
                <a:latin typeface="Georgia"/>
                <a:ea typeface="Georgia"/>
                <a:cs typeface="Georgia"/>
                <a:sym typeface="Georgia"/>
              </a:rPr>
              <a:t>Bryan Seipp </a:t>
            </a:r>
            <a:endParaRPr sz="1100" b="0" i="0" u="none" strike="noStrike" cap="none" dirty="0">
              <a:solidFill>
                <a:srgbClr val="114454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14454"/>
                </a:solidFill>
                <a:latin typeface="Georgia"/>
                <a:ea typeface="Georgia"/>
                <a:cs typeface="Georgia"/>
                <a:sym typeface="Georgia"/>
              </a:rPr>
              <a:t>Senior Project Manager,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14454"/>
                </a:solidFill>
                <a:latin typeface="Georgia"/>
                <a:ea typeface="Georgia"/>
                <a:cs typeface="Georgia"/>
                <a:sym typeface="Georgia"/>
              </a:rPr>
              <a:t>Center for Watershed Protection</a:t>
            </a:r>
            <a:endParaRPr sz="1100" b="0" i="0" u="none" strike="noStrike" cap="none" dirty="0">
              <a:solidFill>
                <a:srgbClr val="11445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24286"/>
          <a:stretch/>
        </p:blipFill>
        <p:spPr>
          <a:xfrm>
            <a:off x="5241091" y="1435555"/>
            <a:ext cx="1361932" cy="14081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787045" y="3013654"/>
            <a:ext cx="1377252" cy="14081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9050" tIns="39525" rIns="79050" bIns="39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1445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Matt Rowe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11445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Conowingo WIP Steering Committee Co-Chair, Maryland Department of the Environment</a:t>
            </a:r>
            <a:endParaRPr sz="1100" b="0" i="0" u="none" strike="noStrike" cap="none" dirty="0">
              <a:solidFill>
                <a:srgbClr val="11445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12405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1E612-91F2-4FBD-AE73-1C60066D5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00" y="1435556"/>
            <a:ext cx="1406197" cy="14081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a0880d9589_2_8"/>
          <p:cNvPicPr preferRelativeResize="0"/>
          <p:nvPr/>
        </p:nvPicPr>
        <p:blipFill rotWithShape="1">
          <a:blip r:embed="rId3">
            <a:alphaModFix/>
          </a:blip>
          <a:srcRect l="12393" t="1057" r="32890" b="1046"/>
          <a:stretch/>
        </p:blipFill>
        <p:spPr>
          <a:xfrm>
            <a:off x="3466500" y="0"/>
            <a:ext cx="567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a0880d9589_2_8"/>
          <p:cNvSpPr txBox="1"/>
          <p:nvPr/>
        </p:nvSpPr>
        <p:spPr>
          <a:xfrm>
            <a:off x="0" y="709125"/>
            <a:ext cx="346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endParaRPr sz="18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ga0880d9589_2_8"/>
          <p:cNvSpPr txBox="1">
            <a:spLocks noGrp="1"/>
          </p:cNvSpPr>
          <p:nvPr>
            <p:ph type="body" idx="4294967295"/>
          </p:nvPr>
        </p:nvSpPr>
        <p:spPr>
          <a:xfrm>
            <a:off x="30150" y="1577425"/>
            <a:ext cx="34062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8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  <a:endParaRPr sz="1800"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Background </a:t>
            </a:r>
            <a:endParaRPr sz="14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Implementation Geography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Targeted BMPs </a:t>
            </a:r>
            <a:endParaRPr sz="14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sz="11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sz="11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ga0880d9589_2_8"/>
          <p:cNvSpPr txBox="1"/>
          <p:nvPr/>
        </p:nvSpPr>
        <p:spPr>
          <a:xfrm>
            <a:off x="6939600" y="4822225"/>
            <a:ext cx="22044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Parson, Chesapeake Bay Program</a:t>
            </a:r>
            <a:endParaRPr sz="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ga0880d9589_2_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454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body" idx="4294967295"/>
          </p:nvPr>
        </p:nvSpPr>
        <p:spPr>
          <a:xfrm>
            <a:off x="3624950" y="352225"/>
            <a:ext cx="5519100" cy="49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Background: The Need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he Conowingo Dam and Reservoir: 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built in 1928</a:t>
            </a:r>
            <a:r>
              <a:rPr lang="en-U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owned and operated by Exelon Corp</a:t>
            </a:r>
            <a:r>
              <a:rPr lang="en-U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historically trapped and stored sediment</a:t>
            </a:r>
            <a:endParaRPr sz="1400" b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2015 study by U.S. Army Corps of Engineers &amp; Maryland Dept. of the Environment</a:t>
            </a:r>
            <a:r>
              <a:rPr lang="en-U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endParaRPr sz="1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reservoir has reached dynamic equilibrium, no longer trapping sediment &amp; associated nutrients</a:t>
            </a:r>
            <a:endParaRPr sz="1400" b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</a:t>
            </a: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fter implementing Chesapeake Bay Total Maximum Daily Load (Bay TMDL) and Phase III </a:t>
            </a:r>
            <a:r>
              <a:rPr lang="en-U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WIPs</a:t>
            </a: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additional reduction</a:t>
            </a:r>
            <a:r>
              <a:rPr lang="en-US"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 needed:</a:t>
            </a:r>
            <a:endParaRPr sz="1400" b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6 million pounds of nitrogen and </a:t>
            </a:r>
            <a:endParaRPr sz="1400" b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▪"/>
            </a:pPr>
            <a:r>
              <a:rPr lang="en-US" sz="1400" b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0.26 million pounds of phosphorus </a:t>
            </a:r>
            <a:endParaRPr sz="1400" b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17301"/>
            <a:ext cx="3584565" cy="46388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114454"/>
                </a:solidFill>
              </a:rPr>
              <a:t>4</a:t>
            </a:fld>
            <a:endParaRPr>
              <a:solidFill>
                <a:srgbClr val="11445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d7dadd489_0_4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Background: </a:t>
            </a:r>
            <a:r>
              <a:rPr lang="en-US">
                <a:latin typeface="Georgia"/>
                <a:ea typeface="Georgia"/>
                <a:cs typeface="Georgia"/>
                <a:sym typeface="Georgia"/>
              </a:rPr>
              <a:t>Roles and Responsibilities</a:t>
            </a:r>
            <a:endParaRPr/>
          </a:p>
        </p:txBody>
      </p:sp>
      <p:sp>
        <p:nvSpPr>
          <p:cNvPr id="119" name="Google Shape;119;g9d7dadd489_0_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0" name="Google Shape;120;g9d7dadd489_0_41"/>
          <p:cNvSpPr txBox="1">
            <a:spLocks noGrp="1"/>
          </p:cNvSpPr>
          <p:nvPr>
            <p:ph type="body" idx="1"/>
          </p:nvPr>
        </p:nvSpPr>
        <p:spPr>
          <a:xfrm>
            <a:off x="550750" y="1667975"/>
            <a:ext cx="81360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 u="sng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Environmental Protection Agency</a:t>
            </a:r>
            <a:r>
              <a:rPr lang="en-US" sz="1400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Evaluate the CWIP; provide biennial evaluations of the progress toward attaining CWIP goals in consultation with the PSC and determine if adjustments are necessary; issue a Request for Applications for the third-party grantees and administer the cooperative agreements; provide technical staff and contractor support.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 u="sng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CWIP Steering Committee</a:t>
            </a:r>
            <a:r>
              <a:rPr lang="en-US" sz="1400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Consists of a representative from each Bay jurisdiction—</a:t>
            </a:r>
            <a:r>
              <a:rPr lang="en-US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Delaware, the District of Columbia, Maryland, New York, Pennsylvania, Virginia and West Virginia</a:t>
            </a: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—and the Chesapeake Bay Commission. Solicit comments on the CWIP from stakeholders; develop the CWIP with EPA staff and grantee support; guide the development of a CWIP financing strategy and implementation.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rPr lang="en-US" sz="1400" u="sng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CBP Principals’ Staff Committee</a:t>
            </a:r>
            <a:r>
              <a:rPr lang="en-US" sz="1400">
                <a:solidFill>
                  <a:srgbClr val="3B8D6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 Approve the final draft CWIP for submittal to EPA and the CBP partnership for review and comment; approve the final CWIP; Review the progress of the CWIP Steering Committee in the development and implementation of the CWIP.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g9d7dadd489_0_41"/>
          <p:cNvSpPr txBox="1"/>
          <p:nvPr/>
        </p:nvSpPr>
        <p:spPr>
          <a:xfrm>
            <a:off x="4744625" y="831625"/>
            <a:ext cx="2295300" cy="4269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Leadership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51aedf079_0_23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Background: </a:t>
            </a:r>
            <a:r>
              <a:rPr lang="en-US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Roles and Responsibilities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ga51aedf079_0_239"/>
          <p:cNvSpPr txBox="1">
            <a:spLocks noGrp="1"/>
          </p:cNvSpPr>
          <p:nvPr>
            <p:ph type="body" idx="1"/>
          </p:nvPr>
        </p:nvSpPr>
        <p:spPr>
          <a:xfrm>
            <a:off x="550750" y="1667975"/>
            <a:ext cx="81360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The CWIP Implementation Team (CIT) is currently divided into three EPA funded activities: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 u="sng">
                <a:solidFill>
                  <a:srgbClr val="3B8D6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Activity 1: Facilitate Development and Implementation of the CWIP and Associated Two-Year Milestones</a:t>
            </a:r>
            <a:r>
              <a:rPr lang="en-US" sz="1400">
                <a:solidFill>
                  <a:srgbClr val="3B8D6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Center for Watershed Protection (lead grantee), Chesapeake Conservancy; University of Maryland Sea Grant Extension; Harry R. Hughes Center for Agro-Ecology.</a:t>
            </a:r>
            <a:endParaRPr sz="14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 u="sng">
                <a:solidFill>
                  <a:srgbClr val="3B8D6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Activity 2: Develop and Propose a Comprehensive CWIP Financing Strategy and Associated Implementation Plan</a:t>
            </a:r>
            <a:r>
              <a:rPr lang="en-US" sz="1400">
                <a:solidFill>
                  <a:srgbClr val="3B8D6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Chesapeake Bay Trust (lead grantee), Center for Global Sustainability/School of Public Policy at the University of Maryland; Throwe Environmental, LLC; others.   </a:t>
            </a:r>
            <a:endParaRPr sz="1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400" u="sng">
                <a:solidFill>
                  <a:srgbClr val="3B8D6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Activity 3: Tracking, Verifying, and Reporting Implementation of CWIP and Two-year Milestones</a:t>
            </a:r>
            <a:r>
              <a:rPr lang="en-US" sz="1400">
                <a:solidFill>
                  <a:srgbClr val="3B8D6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Chesapeake Conservancy (lead grantee), The Commons, Center for Watershed Protection.</a:t>
            </a:r>
            <a:endParaRPr sz="1400"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endParaRPr sz="1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ga51aedf079_0_2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9" name="Google Shape;129;ga51aedf079_0_239"/>
          <p:cNvSpPr txBox="1"/>
          <p:nvPr/>
        </p:nvSpPr>
        <p:spPr>
          <a:xfrm>
            <a:off x="4737625" y="708625"/>
            <a:ext cx="3891000" cy="6729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CWIP Implementation Team (CIT)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51aedf079_0_5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Primary CWIP Strategy: Most Effective locations</a:t>
            </a:r>
            <a:endParaRPr/>
          </a:p>
        </p:txBody>
      </p:sp>
      <p:sp>
        <p:nvSpPr>
          <p:cNvPr id="205" name="Google Shape;205;ga51aedf079_0_52"/>
          <p:cNvSpPr txBox="1">
            <a:spLocks noGrp="1"/>
          </p:cNvSpPr>
          <p:nvPr>
            <p:ph type="body" idx="1"/>
          </p:nvPr>
        </p:nvSpPr>
        <p:spPr>
          <a:xfrm>
            <a:off x="233925" y="1559425"/>
            <a:ext cx="43782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eorgia"/>
              <a:buChar char="▪"/>
            </a:pP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BMP implementation targeted to the most effective Susquehanna River sub-basins. (referred to as Land-River Segments, or LRSs)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eorgia"/>
              <a:buChar char="▪"/>
            </a:pPr>
            <a:r>
              <a:rPr lang="en-US" sz="1400">
                <a:latin typeface="Georgia"/>
                <a:ea typeface="Georgia"/>
                <a:cs typeface="Georgia"/>
                <a:sym typeface="Georgia"/>
              </a:rPr>
              <a:t>Most effective LRSs based on greatest nitrogen reduction to increase the Bay’s dissolved oxygen.</a:t>
            </a:r>
            <a:endParaRPr sz="1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6" name="Google Shape;206;ga51aedf079_0_52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608" t="1597" r="1463" b="2193"/>
          <a:stretch/>
        </p:blipFill>
        <p:spPr>
          <a:xfrm>
            <a:off x="4835001" y="-1"/>
            <a:ext cx="4004196" cy="51434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7" name="Google Shape;207;ga51aedf079_0_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51aedf079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45" name="Google Shape;145;ga51aedf079_0_0"/>
          <p:cNvGraphicFramePr/>
          <p:nvPr/>
        </p:nvGraphicFramePr>
        <p:xfrm>
          <a:off x="295871" y="1578519"/>
          <a:ext cx="4276150" cy="3564925"/>
        </p:xfrm>
        <a:graphic>
          <a:graphicData uri="http://schemas.openxmlformats.org/drawingml/2006/table">
            <a:tbl>
              <a:tblPr firstRow="1" firstCol="1" bandRow="1">
                <a:noFill/>
                <a:tableStyleId>{1900CDCA-FD43-426D-AF33-5FBFC01C9380}</a:tableStyleId>
              </a:tblPr>
              <a:tblGrid>
                <a:gridCol w="150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Geographic Extent</a:t>
                      </a:r>
                      <a:endParaRPr sz="1200" b="0" u="none" strike="noStrike" cap="non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Above-the-median, nitrogen-effective Land-River Segments (LRSs) within the Susquehanna Basin</a:t>
                      </a:r>
                      <a:endParaRPr sz="1200" b="0" u="none" strike="noStrike" cap="none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>
                        <a:alpha val="18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BMP Sector(s)</a:t>
                      </a:r>
                      <a:endParaRPr sz="1200" b="0" u="none" strike="noStrike" cap="non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Agricultural + Urban</a:t>
                      </a:r>
                      <a:endParaRPr sz="1200" u="none" strike="noStrike" cap="none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>
                        <a:alpha val="18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States Involved</a:t>
                      </a:r>
                      <a:endParaRPr sz="1200" b="0" u="none" strike="noStrike" cap="non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Maryland, Pennsylvania, New York</a:t>
                      </a:r>
                      <a:endParaRPr sz="1200" u="none" strike="noStrike" cap="none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>
                        <a:alpha val="18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Nitrogen Reduction</a:t>
                      </a:r>
                      <a:endParaRPr sz="1200" b="0" u="none" strike="noStrike" cap="non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6.7 Million pounds/year</a:t>
                      </a:r>
                      <a:endParaRPr sz="1200" u="none" strike="noStrike" cap="none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>
                        <a:alpha val="18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Total Annualized Cost</a:t>
                      </a:r>
                      <a:endParaRPr sz="1200" b="0" u="none" strike="noStrike" cap="non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$53.3 Million/year</a:t>
                      </a:r>
                      <a:endParaRPr sz="1200" u="none" strike="noStrike" cap="none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>
                        <a:alpha val="18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>
                          <a:solidFill>
                            <a:srgbClr val="FFFFF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Cost Per Pound</a:t>
                      </a:r>
                      <a:endParaRPr sz="1200" b="0" u="none" strike="noStrike" cap="none">
                        <a:solidFill>
                          <a:srgbClr val="FFFFFF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114454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$8</a:t>
                      </a:r>
                      <a:endParaRPr sz="1200" u="none" strike="noStrike" cap="none">
                        <a:solidFill>
                          <a:srgbClr val="114454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0" marB="0" anchor="ctr">
                    <a:solidFill>
                      <a:srgbClr val="165751">
                        <a:alpha val="184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6" name="Google Shape;146;ga51aedf079_0_0"/>
          <p:cNvPicPr preferRelativeResize="0"/>
          <p:nvPr/>
        </p:nvPicPr>
        <p:blipFill rotWithShape="1">
          <a:blip r:embed="rId3">
            <a:alphaModFix/>
          </a:blip>
          <a:srcRect l="1332" t="1315" r="1391" b="1972"/>
          <a:stretch/>
        </p:blipFill>
        <p:spPr>
          <a:xfrm>
            <a:off x="4841975" y="19875"/>
            <a:ext cx="3968426" cy="51037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ga51aedf079_0_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Primary CWIP Strategy: Summary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51aedf079_0_13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426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Primary CWIP Strategy: Primary CWIP BMPs</a:t>
            </a:r>
            <a:endParaRPr/>
          </a:p>
        </p:txBody>
      </p:sp>
      <p:sp>
        <p:nvSpPr>
          <p:cNvPr id="213" name="Google Shape;213;ga51aedf079_0_130"/>
          <p:cNvSpPr txBox="1">
            <a:spLocks noGrp="1"/>
          </p:cNvSpPr>
          <p:nvPr>
            <p:ph type="body" idx="1"/>
          </p:nvPr>
        </p:nvSpPr>
        <p:spPr>
          <a:xfrm>
            <a:off x="243850" y="1909950"/>
            <a:ext cx="68595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latin typeface="Georgia"/>
                <a:ea typeface="Georgia"/>
                <a:cs typeface="Georgia"/>
                <a:sym typeface="Georgia"/>
              </a:rPr>
              <a:t>BMP selection based on:</a:t>
            </a:r>
            <a:endParaRPr sz="18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Nitrogen reduction efficiency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Application in Susquehanna River Basin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▪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State-level cost-effectiveness provided by BMPs for urban and agricultural practices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3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9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ga51aedf079_0_1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1620</Words>
  <Application>Microsoft Macintosh PowerPoint</Application>
  <PresentationFormat>On-screen Show (16:9)</PresentationFormat>
  <Paragraphs>309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Arial</vt:lpstr>
      <vt:lpstr>Nixie One</vt:lpstr>
      <vt:lpstr>Roboto Slab</vt:lpstr>
      <vt:lpstr>Symbol</vt:lpstr>
      <vt:lpstr>Georgia</vt:lpstr>
      <vt:lpstr>Century Gothic</vt:lpstr>
      <vt:lpstr>Warwick template</vt:lpstr>
      <vt:lpstr>PowerPoint Presentation</vt:lpstr>
      <vt:lpstr>PowerPoint Presentation</vt:lpstr>
      <vt:lpstr>PowerPoint Presentation</vt:lpstr>
      <vt:lpstr>PowerPoint Presentation</vt:lpstr>
      <vt:lpstr>CWIP Background: Roles and Responsibilities</vt:lpstr>
      <vt:lpstr>CWIP Background: Roles and Responsibilities</vt:lpstr>
      <vt:lpstr>Primary CWIP Strategy: Most Effective locations</vt:lpstr>
      <vt:lpstr>Primary CWIP Strategy: Summary</vt:lpstr>
      <vt:lpstr>Primary CWIP Strategy: Primary CWIP BMPs</vt:lpstr>
      <vt:lpstr>PowerPoint Presentation</vt:lpstr>
      <vt:lpstr>PowerPoint Presentation</vt:lpstr>
      <vt:lpstr>Implementation</vt:lpstr>
      <vt:lpstr>CWIP Finance Strategy</vt:lpstr>
      <vt:lpstr>Contingencies</vt:lpstr>
      <vt:lpstr>Challenges/Opportunities</vt:lpstr>
      <vt:lpstr>Public Comment Period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Free, Laura</dc:creator>
  <cp:lastModifiedBy>Microsoft Office User</cp:lastModifiedBy>
  <cp:revision>29</cp:revision>
  <cp:lastPrinted>2020-11-16T13:16:02Z</cp:lastPrinted>
  <dcterms:modified xsi:type="dcterms:W3CDTF">2020-12-10T21:37:58Z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0x0101007299ACFDB1F7B243A8BE670D52864591</vt:lpwstr>
  </property>
</Properties>
</file>