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 roundtripDataSignature="AMtx7mjYvgjrJ2xlL+jvpPrIyoNfcgDri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4"/>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Calibri"/>
              <a:buNone/>
            </a:pPr>
            <a:endParaRPr/>
          </a:p>
        </p:txBody>
      </p:sp>
      <p:sp>
        <p:nvSpPr>
          <p:cNvPr id="85" name="Google Shape;85;p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3200"/>
              <a:buNone/>
            </a:pPr>
            <a:r>
              <a:rPr lang="en-US" sz="3200"/>
              <a:t>Ann Simonetti, Chair</a:t>
            </a:r>
            <a:endParaRPr/>
          </a:p>
          <a:p>
            <a:pPr marL="0" lvl="0" indent="0" algn="ctr" rtl="0">
              <a:lnSpc>
                <a:spcPct val="90000"/>
              </a:lnSpc>
              <a:spcBef>
                <a:spcPts val="1000"/>
              </a:spcBef>
              <a:spcAft>
                <a:spcPts val="0"/>
              </a:spcAft>
              <a:buClr>
                <a:schemeClr val="dk1"/>
              </a:buClr>
              <a:buSzPts val="3200"/>
              <a:buNone/>
            </a:pPr>
            <a:r>
              <a:rPr lang="en-US" sz="3200"/>
              <a:t>LGAC Update to CAC</a:t>
            </a:r>
            <a:endParaRPr/>
          </a:p>
          <a:p>
            <a:pPr marL="0" lvl="0" indent="0" algn="ctr" rtl="0">
              <a:lnSpc>
                <a:spcPct val="90000"/>
              </a:lnSpc>
              <a:spcBef>
                <a:spcPts val="1000"/>
              </a:spcBef>
              <a:spcAft>
                <a:spcPts val="0"/>
              </a:spcAft>
              <a:buClr>
                <a:schemeClr val="dk1"/>
              </a:buClr>
              <a:buSzPts val="3200"/>
              <a:buNone/>
            </a:pPr>
            <a:r>
              <a:rPr lang="en-US" sz="3200"/>
              <a:t>December 4, 2020</a:t>
            </a:r>
            <a:endParaRPr/>
          </a:p>
        </p:txBody>
      </p:sp>
      <p:pic>
        <p:nvPicPr>
          <p:cNvPr id="86" name="Google Shape;86;p1"/>
          <p:cNvPicPr preferRelativeResize="0"/>
          <p:nvPr/>
        </p:nvPicPr>
        <p:blipFill rotWithShape="1">
          <a:blip r:embed="rId3">
            <a:alphaModFix/>
          </a:blip>
          <a:srcRect/>
          <a:stretch/>
        </p:blipFill>
        <p:spPr>
          <a:xfrm>
            <a:off x="1935332" y="1122363"/>
            <a:ext cx="8194090" cy="220503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2"/>
          <p:cNvSpPr txBox="1">
            <a:spLocks noGrp="1"/>
          </p:cNvSpPr>
          <p:nvPr>
            <p:ph type="title"/>
          </p:nvPr>
        </p:nvSpPr>
        <p:spPr>
          <a:xfrm>
            <a:off x="838200" y="248575"/>
            <a:ext cx="10515600" cy="1504257"/>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US"/>
              <a:t>LGAC’s Overarching Perspective</a:t>
            </a:r>
            <a:br>
              <a:rPr lang="en-US"/>
            </a:br>
            <a:endParaRPr/>
          </a:p>
        </p:txBody>
      </p:sp>
      <p:sp>
        <p:nvSpPr>
          <p:cNvPr id="92" name="Google Shape;92;p2"/>
          <p:cNvSpPr txBox="1">
            <a:spLocks noGrp="1"/>
          </p:cNvSpPr>
          <p:nvPr>
            <p:ph type="body" idx="1"/>
          </p:nvPr>
        </p:nvSpPr>
        <p:spPr>
          <a:xfrm>
            <a:off x="838200" y="1166327"/>
            <a:ext cx="10515600" cy="5010636"/>
          </a:xfrm>
          <a:prstGeom prst="rect">
            <a:avLst/>
          </a:prstGeom>
          <a:noFill/>
          <a:ln>
            <a:noFill/>
          </a:ln>
        </p:spPr>
        <p:txBody>
          <a:bodyPr spcFirstLastPara="1" wrap="square" lIns="91425" tIns="45700" rIns="91425" bIns="45700" anchor="t" anchorCtr="0">
            <a:normAutofit/>
          </a:bodyPr>
          <a:lstStyle/>
          <a:p>
            <a:pPr marL="0" lvl="0" indent="0" algn="ctr">
              <a:spcBef>
                <a:spcPts val="0"/>
              </a:spcBef>
              <a:buSzPts val="2800"/>
              <a:buNone/>
            </a:pPr>
            <a:r>
              <a:rPr lang="en-US" sz="2400" i="1" dirty="0"/>
              <a:t>To share the views and insights of local elected officials with state and federal decision‐makers and to enhance the flow of information among local governments about the health and restoration of the Chesapeake Bay watershed.</a:t>
            </a:r>
            <a:endParaRPr lang="en-US" sz="2400" dirty="0"/>
          </a:p>
          <a:p>
            <a:pPr marL="0" lvl="0" indent="0" algn="l" rtl="0">
              <a:lnSpc>
                <a:spcPct val="90000"/>
              </a:lnSpc>
              <a:spcBef>
                <a:spcPts val="0"/>
              </a:spcBef>
              <a:spcAft>
                <a:spcPts val="0"/>
              </a:spcAft>
              <a:buClr>
                <a:schemeClr val="dk1"/>
              </a:buClr>
              <a:buSzPts val="2800"/>
              <a:buNone/>
            </a:pPr>
            <a:endParaRPr lang="en-US" sz="2000" dirty="0"/>
          </a:p>
          <a:p>
            <a:pPr marL="0" lvl="0" indent="0" algn="l" rtl="0">
              <a:lnSpc>
                <a:spcPct val="90000"/>
              </a:lnSpc>
              <a:spcBef>
                <a:spcPts val="0"/>
              </a:spcBef>
              <a:spcAft>
                <a:spcPts val="0"/>
              </a:spcAft>
              <a:buClr>
                <a:schemeClr val="dk1"/>
              </a:buClr>
              <a:buSzPts val="2800"/>
              <a:buNone/>
            </a:pPr>
            <a:r>
              <a:rPr lang="en-US" sz="2000" dirty="0"/>
              <a:t>Taking into consideration the local priorities:</a:t>
            </a:r>
          </a:p>
          <a:p>
            <a:pPr marL="228600" lvl="0" indent="-228600" algn="l" rtl="0">
              <a:lnSpc>
                <a:spcPct val="90000"/>
              </a:lnSpc>
              <a:spcBef>
                <a:spcPts val="0"/>
              </a:spcBef>
              <a:spcAft>
                <a:spcPts val="0"/>
              </a:spcAft>
              <a:buClr>
                <a:schemeClr val="dk1"/>
              </a:buClr>
              <a:buSzPts val="2800"/>
              <a:buChar char="•"/>
            </a:pPr>
            <a:r>
              <a:rPr lang="en-US" sz="2000" dirty="0"/>
              <a:t>Local </a:t>
            </a:r>
            <a:r>
              <a:rPr lang="en-US" sz="2000" dirty="0">
                <a:highlight>
                  <a:srgbClr val="FFFF00"/>
                </a:highlight>
              </a:rPr>
              <a:t>Economy</a:t>
            </a:r>
            <a:r>
              <a:rPr lang="en-US" sz="2000" dirty="0"/>
              <a:t> </a:t>
            </a:r>
            <a:endParaRPr sz="2000" dirty="0"/>
          </a:p>
          <a:p>
            <a:pPr marL="685800" lvl="1" indent="-228600" algn="l" rtl="0">
              <a:lnSpc>
                <a:spcPct val="90000"/>
              </a:lnSpc>
              <a:spcBef>
                <a:spcPts val="500"/>
              </a:spcBef>
              <a:spcAft>
                <a:spcPts val="0"/>
              </a:spcAft>
              <a:buClr>
                <a:schemeClr val="dk1"/>
              </a:buClr>
              <a:buSzPts val="2400"/>
              <a:buChar char="•"/>
            </a:pPr>
            <a:r>
              <a:rPr lang="en-US" sz="2000" dirty="0"/>
              <a:t>Ensure a vibrant economy (COVID has required reallocation of resources)</a:t>
            </a:r>
            <a:endParaRPr sz="2000" dirty="0"/>
          </a:p>
          <a:p>
            <a:pPr marL="228600" lvl="0" indent="-228600" algn="l" rtl="0">
              <a:lnSpc>
                <a:spcPct val="90000"/>
              </a:lnSpc>
              <a:spcBef>
                <a:spcPts val="1000"/>
              </a:spcBef>
              <a:spcAft>
                <a:spcPts val="0"/>
              </a:spcAft>
              <a:buClr>
                <a:schemeClr val="dk1"/>
              </a:buClr>
              <a:buSzPts val="2800"/>
              <a:buChar char="•"/>
            </a:pPr>
            <a:r>
              <a:rPr lang="en-US" sz="2000" dirty="0"/>
              <a:t>Local </a:t>
            </a:r>
            <a:r>
              <a:rPr lang="en-US" sz="2000" dirty="0">
                <a:highlight>
                  <a:srgbClr val="FFFF00"/>
                </a:highlight>
              </a:rPr>
              <a:t>Public Health and Safety</a:t>
            </a:r>
            <a:endParaRPr sz="2000" dirty="0"/>
          </a:p>
          <a:p>
            <a:pPr marL="685800" lvl="1" indent="-228600" algn="l" rtl="0">
              <a:lnSpc>
                <a:spcPct val="90000"/>
              </a:lnSpc>
              <a:spcBef>
                <a:spcPts val="500"/>
              </a:spcBef>
              <a:spcAft>
                <a:spcPts val="0"/>
              </a:spcAft>
              <a:buClr>
                <a:schemeClr val="dk1"/>
              </a:buClr>
              <a:buSzPts val="2400"/>
              <a:buChar char="•"/>
            </a:pPr>
            <a:r>
              <a:rPr lang="en-US" sz="2000" dirty="0"/>
              <a:t>Support fire fighters, police, parks, </a:t>
            </a:r>
            <a:r>
              <a:rPr lang="en-US" sz="2000" dirty="0" err="1"/>
              <a:t>etc</a:t>
            </a:r>
            <a:r>
              <a:rPr lang="en-US" sz="2000" dirty="0"/>
              <a:t> (COVID has required reallocation of resources)</a:t>
            </a:r>
            <a:endParaRPr sz="2000" dirty="0"/>
          </a:p>
          <a:p>
            <a:pPr marL="228600" lvl="0" indent="-228600" algn="l" rtl="0">
              <a:lnSpc>
                <a:spcPct val="90000"/>
              </a:lnSpc>
              <a:spcBef>
                <a:spcPts val="1000"/>
              </a:spcBef>
              <a:spcAft>
                <a:spcPts val="0"/>
              </a:spcAft>
              <a:buClr>
                <a:schemeClr val="dk1"/>
              </a:buClr>
              <a:buSzPts val="2800"/>
              <a:buChar char="•"/>
            </a:pPr>
            <a:r>
              <a:rPr lang="en-US" sz="2000" dirty="0"/>
              <a:t>Local </a:t>
            </a:r>
            <a:r>
              <a:rPr lang="en-US" sz="2000" dirty="0">
                <a:highlight>
                  <a:srgbClr val="FFFF00"/>
                </a:highlight>
              </a:rPr>
              <a:t>Infrastructure</a:t>
            </a:r>
            <a:endParaRPr sz="2000" dirty="0"/>
          </a:p>
          <a:p>
            <a:pPr marL="685800" lvl="1" indent="-228600" algn="l" rtl="0">
              <a:lnSpc>
                <a:spcPct val="90000"/>
              </a:lnSpc>
              <a:spcBef>
                <a:spcPts val="500"/>
              </a:spcBef>
              <a:spcAft>
                <a:spcPts val="0"/>
              </a:spcAft>
              <a:buClr>
                <a:schemeClr val="dk1"/>
              </a:buClr>
              <a:buSzPts val="2400"/>
              <a:buChar char="•"/>
            </a:pPr>
            <a:r>
              <a:rPr lang="en-US" sz="2000" dirty="0"/>
              <a:t>Maintain roads, sidewalks, water and sewer (Flooding challenges)</a:t>
            </a:r>
            <a:endParaRPr sz="2000" dirty="0"/>
          </a:p>
        </p:txBody>
      </p:sp>
      <p:pic>
        <p:nvPicPr>
          <p:cNvPr id="93" name="Google Shape;93;p2"/>
          <p:cNvPicPr preferRelativeResize="0"/>
          <p:nvPr/>
        </p:nvPicPr>
        <p:blipFill rotWithShape="1">
          <a:blip r:embed="rId3">
            <a:alphaModFix/>
          </a:blip>
          <a:srcRect/>
          <a:stretch/>
        </p:blipFill>
        <p:spPr>
          <a:xfrm>
            <a:off x="6888332" y="4975301"/>
            <a:ext cx="4465468" cy="120166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3"/>
          <p:cNvSpPr txBox="1">
            <a:spLocks noGrp="1"/>
          </p:cNvSpPr>
          <p:nvPr>
            <p:ph type="title"/>
          </p:nvPr>
        </p:nvSpPr>
        <p:spPr>
          <a:xfrm>
            <a:off x="838200" y="365125"/>
            <a:ext cx="10515600" cy="133051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222222"/>
              </a:buClr>
              <a:buSzPts val="4400"/>
              <a:buFont typeface="Calibri"/>
              <a:buNone/>
            </a:pPr>
            <a:r>
              <a:rPr lang="en-US">
                <a:solidFill>
                  <a:srgbClr val="222222"/>
                </a:solidFill>
                <a:latin typeface="Calibri"/>
                <a:ea typeface="Calibri"/>
                <a:cs typeface="Calibri"/>
                <a:sym typeface="Calibri"/>
              </a:rPr>
              <a:t>LGAC’s Current Efforts</a:t>
            </a:r>
            <a:br>
              <a:rPr lang="en-US">
                <a:solidFill>
                  <a:srgbClr val="222222"/>
                </a:solidFill>
                <a:latin typeface="verdana"/>
                <a:ea typeface="verdana"/>
                <a:cs typeface="verdana"/>
                <a:sym typeface="verdana"/>
              </a:rPr>
            </a:br>
            <a:endParaRPr/>
          </a:p>
        </p:txBody>
      </p:sp>
      <p:pic>
        <p:nvPicPr>
          <p:cNvPr id="99" name="Google Shape;99;p3"/>
          <p:cNvPicPr preferRelativeResize="0">
            <a:picLocks noGrp="1"/>
          </p:cNvPicPr>
          <p:nvPr>
            <p:ph type="body" idx="1"/>
          </p:nvPr>
        </p:nvPicPr>
        <p:blipFill rotWithShape="1">
          <a:blip r:embed="rId3">
            <a:alphaModFix/>
          </a:blip>
          <a:srcRect/>
          <a:stretch/>
        </p:blipFill>
        <p:spPr>
          <a:xfrm>
            <a:off x="7110849" y="5194075"/>
            <a:ext cx="4468755" cy="1201016"/>
          </a:xfrm>
          <a:prstGeom prst="rect">
            <a:avLst/>
          </a:prstGeom>
          <a:noFill/>
          <a:ln>
            <a:noFill/>
          </a:ln>
        </p:spPr>
      </p:pic>
      <p:sp>
        <p:nvSpPr>
          <p:cNvPr id="100" name="Google Shape;100;p3"/>
          <p:cNvSpPr txBox="1"/>
          <p:nvPr/>
        </p:nvSpPr>
        <p:spPr>
          <a:xfrm>
            <a:off x="949911" y="1695635"/>
            <a:ext cx="10093910" cy="4247317"/>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1800"/>
              <a:buFont typeface="Arial"/>
              <a:buChar char="•"/>
            </a:pPr>
            <a:r>
              <a:rPr lang="en-US" sz="1800" b="1" i="0" u="none" strike="noStrike" cap="none">
                <a:solidFill>
                  <a:schemeClr val="dk1"/>
                </a:solidFill>
                <a:latin typeface="Calibri"/>
                <a:ea typeface="Calibri"/>
                <a:cs typeface="Calibri"/>
                <a:sym typeface="Calibri"/>
              </a:rPr>
              <a:t>Peer-to-Peer Learning Exchanges</a:t>
            </a:r>
            <a:r>
              <a:rPr lang="en-US" sz="1800" b="0" i="0" u="none" strike="noStrike" cap="none">
                <a:solidFill>
                  <a:schemeClr val="dk1"/>
                </a:solidFill>
                <a:latin typeface="Calibri"/>
                <a:ea typeface="Calibri"/>
                <a:cs typeface="Calibri"/>
                <a:sym typeface="Calibri"/>
              </a:rPr>
              <a:t>-LGAC hosted opportunities for local elected officials to tour practices in other parts of the Watershed and learn from each other’s unique priorities</a:t>
            </a:r>
            <a:endParaRPr/>
          </a:p>
          <a:p>
            <a:pPr marL="285750" marR="0" lvl="0" indent="-285750" algn="l" rtl="0">
              <a:spcBef>
                <a:spcPts val="0"/>
              </a:spcBef>
              <a:spcAft>
                <a:spcPts val="0"/>
              </a:spcAft>
              <a:buClr>
                <a:schemeClr val="dk1"/>
              </a:buClr>
              <a:buSzPts val="1800"/>
              <a:buFont typeface="Arial"/>
              <a:buChar char="•"/>
            </a:pPr>
            <a:r>
              <a:rPr lang="en-US" sz="1800" b="1" i="0" u="none" strike="noStrike" cap="none">
                <a:solidFill>
                  <a:schemeClr val="dk1"/>
                </a:solidFill>
                <a:latin typeface="Calibri"/>
                <a:ea typeface="Calibri"/>
                <a:cs typeface="Calibri"/>
                <a:sym typeface="Calibri"/>
              </a:rPr>
              <a:t>Local Elected Official Roundtables</a:t>
            </a:r>
            <a:r>
              <a:rPr lang="en-US" sz="1800" b="0" i="0" u="none" strike="noStrike" cap="none">
                <a:solidFill>
                  <a:schemeClr val="dk1"/>
                </a:solidFill>
                <a:latin typeface="Calibri"/>
                <a:ea typeface="Calibri"/>
                <a:cs typeface="Calibri"/>
                <a:sym typeface="Calibri"/>
              </a:rPr>
              <a:t>-1-1 ½ hour “come for a cup of coffee” and discuss local priorities, challenges and lessons learned</a:t>
            </a:r>
            <a:endParaRPr/>
          </a:p>
          <a:p>
            <a:pPr marL="285750" marR="0" lvl="0" indent="-285750" algn="l" rtl="0">
              <a:spcBef>
                <a:spcPts val="0"/>
              </a:spcBef>
              <a:spcAft>
                <a:spcPts val="0"/>
              </a:spcAft>
              <a:buClr>
                <a:schemeClr val="dk1"/>
              </a:buClr>
              <a:buSzPts val="1800"/>
              <a:buFont typeface="Arial"/>
              <a:buChar char="•"/>
            </a:pPr>
            <a:r>
              <a:rPr lang="en-US" sz="1800" b="1" i="0" u="none" strike="noStrike" cap="none">
                <a:solidFill>
                  <a:schemeClr val="dk1"/>
                </a:solidFill>
                <a:latin typeface="Calibri"/>
                <a:ea typeface="Calibri"/>
                <a:cs typeface="Calibri"/>
                <a:sym typeface="Calibri"/>
              </a:rPr>
              <a:t>Online Stormwater Training and Technical Assistance</a:t>
            </a:r>
            <a:r>
              <a:rPr lang="en-US" sz="1800" b="0" i="0" u="none" strike="noStrike" cap="none">
                <a:solidFill>
                  <a:schemeClr val="dk1"/>
                </a:solidFill>
                <a:latin typeface="Calibri"/>
                <a:ea typeface="Calibri"/>
                <a:cs typeface="Calibri"/>
                <a:sym typeface="Calibri"/>
              </a:rPr>
              <a:t>-Due to COVID concerns, in person opportunities have been replaced with this effort in PA, VA and MD</a:t>
            </a:r>
            <a:endParaRPr/>
          </a:p>
          <a:p>
            <a:pPr marL="285750" marR="0" lvl="0" indent="-285750" algn="l" rtl="0">
              <a:spcBef>
                <a:spcPts val="0"/>
              </a:spcBef>
              <a:spcAft>
                <a:spcPts val="0"/>
              </a:spcAft>
              <a:buClr>
                <a:schemeClr val="dk1"/>
              </a:buClr>
              <a:buSzPts val="1800"/>
              <a:buFont typeface="Arial"/>
              <a:buChar char="•"/>
            </a:pPr>
            <a:r>
              <a:rPr lang="en-US" sz="1800" b="1" i="0" u="none" strike="noStrike" cap="none">
                <a:solidFill>
                  <a:schemeClr val="dk1"/>
                </a:solidFill>
                <a:latin typeface="Calibri"/>
                <a:ea typeface="Calibri"/>
                <a:cs typeface="Calibri"/>
                <a:sym typeface="Calibri"/>
              </a:rPr>
              <a:t>Quarterly Newsletter </a:t>
            </a:r>
            <a:r>
              <a:rPr lang="en-US" sz="1800" b="0" i="0" u="none" strike="noStrike" cap="none">
                <a:solidFill>
                  <a:schemeClr val="dk1"/>
                </a:solidFill>
                <a:latin typeface="Calibri"/>
                <a:ea typeface="Calibri"/>
                <a:cs typeface="Calibri"/>
                <a:sym typeface="Calibri"/>
              </a:rPr>
              <a:t>– </a:t>
            </a:r>
            <a:r>
              <a:rPr lang="en-US" sz="1800" b="0" i="1" u="none" strike="noStrike" cap="none">
                <a:solidFill>
                  <a:schemeClr val="dk1"/>
                </a:solidFill>
                <a:latin typeface="Calibri"/>
                <a:ea typeface="Calibri"/>
                <a:cs typeface="Calibri"/>
                <a:sym typeface="Calibri"/>
              </a:rPr>
              <a:t>Watershed Currents</a:t>
            </a:r>
            <a:r>
              <a:rPr lang="en-US" sz="1800" b="0" i="0" u="none" strike="noStrike" cap="none">
                <a:solidFill>
                  <a:schemeClr val="dk1"/>
                </a:solidFill>
                <a:latin typeface="Calibri"/>
                <a:ea typeface="Calibri"/>
                <a:cs typeface="Calibri"/>
                <a:sym typeface="Calibri"/>
              </a:rPr>
              <a:t>-Issued between quarterly meetings to keep Members abreast of the latest news/events/research etc</a:t>
            </a:r>
            <a:endParaRPr sz="1800" b="0" i="0" u="none" strike="noStrike" cap="none">
              <a:solidFill>
                <a:schemeClr val="dk1"/>
              </a:solidFill>
              <a:latin typeface="Calibri"/>
              <a:ea typeface="Calibri"/>
              <a:cs typeface="Calibri"/>
              <a:sym typeface="Calibri"/>
            </a:endParaRPr>
          </a:p>
          <a:p>
            <a:pPr marL="285750" marR="0" lvl="0" indent="-285750" algn="l" rtl="0">
              <a:spcBef>
                <a:spcPts val="0"/>
              </a:spcBef>
              <a:spcAft>
                <a:spcPts val="0"/>
              </a:spcAft>
              <a:buClr>
                <a:schemeClr val="dk1"/>
              </a:buClr>
              <a:buSzPts val="1800"/>
              <a:buFont typeface="Arial"/>
              <a:buChar char="•"/>
            </a:pPr>
            <a:r>
              <a:rPr lang="en-US" sz="1800" b="1" i="0" u="none" strike="noStrike" cap="none">
                <a:solidFill>
                  <a:schemeClr val="dk1"/>
                </a:solidFill>
                <a:latin typeface="Calibri"/>
                <a:ea typeface="Calibri"/>
                <a:cs typeface="Calibri"/>
                <a:sym typeface="Calibri"/>
              </a:rPr>
              <a:t>Annual Local Government Forum </a:t>
            </a:r>
            <a:r>
              <a:rPr lang="en-US" sz="1800" b="0" i="0" u="none" strike="noStrike" cap="none">
                <a:solidFill>
                  <a:schemeClr val="dk1"/>
                </a:solidFill>
                <a:latin typeface="Calibri"/>
                <a:ea typeface="Calibri"/>
                <a:cs typeface="Calibri"/>
                <a:sym typeface="Calibri"/>
              </a:rPr>
              <a:t>(one-day, deep-dive, problem-solving forum on an issue challenging local governments)</a:t>
            </a:r>
            <a:endParaRPr/>
          </a:p>
          <a:p>
            <a:pPr marL="742950" marR="0" lvl="1"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September 24, 2020 - Building Local Community Resilience Against Climate-Related Flooding</a:t>
            </a:r>
            <a:endParaRPr/>
          </a:p>
          <a:p>
            <a:pPr marL="457200" marR="0" lvl="1" indent="0" algn="l" rtl="0">
              <a:spcBef>
                <a:spcPts val="0"/>
              </a:spcBef>
              <a:spcAft>
                <a:spcPts val="0"/>
              </a:spcAft>
              <a:buNone/>
            </a:pPr>
            <a:endParaRPr sz="1800" b="0" i="0" u="none" strike="noStrike" cap="none">
              <a:solidFill>
                <a:schemeClr val="dk1"/>
              </a:solidFill>
              <a:latin typeface="Calibri"/>
              <a:ea typeface="Calibri"/>
              <a:cs typeface="Calibri"/>
              <a:sym typeface="Calibri"/>
            </a:endParaRPr>
          </a:p>
          <a:p>
            <a:pPr marL="742950" marR="0" lvl="1" indent="-171450" algn="l" rtl="0">
              <a:spcBef>
                <a:spcPts val="0"/>
              </a:spcBef>
              <a:spcAft>
                <a:spcPts val="0"/>
              </a:spcAft>
              <a:buClr>
                <a:schemeClr val="dk1"/>
              </a:buClr>
              <a:buSzPts val="1800"/>
              <a:buFont typeface="Arial"/>
              <a:buNone/>
            </a:pPr>
            <a:endParaRPr sz="1800" b="1" i="0" u="none" strike="noStrike" cap="none">
              <a:solidFill>
                <a:schemeClr val="dk1"/>
              </a:solidFill>
              <a:latin typeface="Calibri"/>
              <a:ea typeface="Calibri"/>
              <a:cs typeface="Calibri"/>
              <a:sym typeface="Calibri"/>
            </a:endParaRPr>
          </a:p>
          <a:p>
            <a:pPr marL="742950" marR="0" lvl="1" indent="-171450" algn="l" rtl="0">
              <a:spcBef>
                <a:spcPts val="0"/>
              </a:spcBef>
              <a:spcAft>
                <a:spcPts val="0"/>
              </a:spcAft>
              <a:buClr>
                <a:schemeClr val="dk1"/>
              </a:buClr>
              <a:buSzPts val="1800"/>
              <a:buFont typeface="Arial"/>
              <a:buNone/>
            </a:pPr>
            <a:endParaRPr sz="1800" b="1" i="0" u="none" strike="noStrike" cap="none">
              <a:solidFill>
                <a:schemeClr val="dk1"/>
              </a:solidFill>
              <a:latin typeface="Calibri"/>
              <a:ea typeface="Calibri"/>
              <a:cs typeface="Calibri"/>
              <a:sym typeface="Calibri"/>
            </a:endParaRPr>
          </a:p>
          <a:p>
            <a:pPr marL="742950" marR="0" lvl="1" indent="-171450" algn="l" rtl="0">
              <a:spcBef>
                <a:spcPts val="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US"/>
              <a:t>LGAC’s Future Priorities</a:t>
            </a:r>
            <a:br>
              <a:rPr lang="en-US"/>
            </a:br>
            <a:endParaRPr/>
          </a:p>
        </p:txBody>
      </p:sp>
      <p:pic>
        <p:nvPicPr>
          <p:cNvPr id="106" name="Google Shape;106;p4"/>
          <p:cNvPicPr preferRelativeResize="0">
            <a:picLocks noGrp="1"/>
          </p:cNvPicPr>
          <p:nvPr>
            <p:ph type="body" idx="1"/>
          </p:nvPr>
        </p:nvPicPr>
        <p:blipFill rotWithShape="1">
          <a:blip r:embed="rId3">
            <a:alphaModFix/>
          </a:blip>
          <a:srcRect/>
          <a:stretch/>
        </p:blipFill>
        <p:spPr>
          <a:xfrm>
            <a:off x="7244014" y="5185198"/>
            <a:ext cx="4468755" cy="1201016"/>
          </a:xfrm>
          <a:prstGeom prst="rect">
            <a:avLst/>
          </a:prstGeom>
          <a:noFill/>
          <a:ln>
            <a:noFill/>
          </a:ln>
        </p:spPr>
      </p:pic>
      <p:sp>
        <p:nvSpPr>
          <p:cNvPr id="107" name="Google Shape;107;p4"/>
          <p:cNvSpPr txBox="1"/>
          <p:nvPr/>
        </p:nvSpPr>
        <p:spPr>
          <a:xfrm>
            <a:off x="674703" y="1393794"/>
            <a:ext cx="10937289" cy="4031833"/>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Continue Current Efforts</a:t>
            </a:r>
            <a:endParaRPr dirty="0"/>
          </a:p>
          <a:p>
            <a:pPr marL="285750" marR="0" lvl="0" indent="-285750" algn="l" rtl="0">
              <a:spcBef>
                <a:spcPts val="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Support potential realignment of local priorities due to COVID challenges</a:t>
            </a:r>
            <a:endParaRPr dirty="0"/>
          </a:p>
          <a:p>
            <a:pPr marL="285750" marR="0" lvl="0" indent="-285750" algn="l" rtl="0">
              <a:spcBef>
                <a:spcPts val="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Promote recommendations from the recent Local Government Forum on Flooding</a:t>
            </a:r>
            <a:endParaRPr dirty="0"/>
          </a:p>
          <a:p>
            <a:pPr marL="285750" marR="0" lvl="0" indent="-285750" algn="l" rtl="0">
              <a:spcBef>
                <a:spcPts val="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2021 Local Government Forum development and implementation</a:t>
            </a:r>
          </a:p>
          <a:p>
            <a:pPr marL="285750" marR="0" lvl="0" indent="-285750" algn="l" rtl="0">
              <a:spcBef>
                <a:spcPts val="0"/>
              </a:spcBef>
              <a:spcAft>
                <a:spcPts val="0"/>
              </a:spcAft>
              <a:buClr>
                <a:schemeClr val="dk1"/>
              </a:buClr>
              <a:buSzPts val="3200"/>
              <a:buFont typeface="Arial"/>
              <a:buChar char="•"/>
            </a:pPr>
            <a:endParaRPr lang="en-US" sz="3200" b="0" i="0" u="none" strike="noStrike" cap="none" dirty="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275</Words>
  <Application>Microsoft Office PowerPoint</Application>
  <PresentationFormat>Widescreen</PresentationFormat>
  <Paragraphs>27</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verdana</vt:lpstr>
      <vt:lpstr>Office Theme</vt:lpstr>
      <vt:lpstr>PowerPoint Presentation</vt:lpstr>
      <vt:lpstr>LGAC’s Overarching Perspective </vt:lpstr>
      <vt:lpstr>LGAC’s Current Efforts </vt:lpstr>
      <vt:lpstr>LGAC’s Future Priorities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Starr</dc:creator>
  <cp:lastModifiedBy>Jennifer Starr</cp:lastModifiedBy>
  <cp:revision>3</cp:revision>
  <dcterms:created xsi:type="dcterms:W3CDTF">2020-11-12T18:38:25Z</dcterms:created>
  <dcterms:modified xsi:type="dcterms:W3CDTF">2020-12-02T17:14:48Z</dcterms:modified>
</cp:coreProperties>
</file>