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73" r:id="rId4"/>
    <p:sldId id="275" r:id="rId5"/>
    <p:sldId id="276" r:id="rId6"/>
    <p:sldId id="271" r:id="rId7"/>
    <p:sldId id="272" r:id="rId8"/>
    <p:sldId id="258" r:id="rId9"/>
    <p:sldId id="268" r:id="rId10"/>
    <p:sldId id="26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71" d="100"/>
          <a:sy n="71" d="100"/>
        </p:scale>
        <p:origin x="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9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6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2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74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37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8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6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47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36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07602-BB5E-4238-ACE4-ED447259044B}" type="datetimeFigureOut">
              <a:rPr lang="en-US" smtClean="0"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2A9C82-2FE9-41D1-9BFC-948AACD689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772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rveymonkey.com/r/HRCK7XD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7023" y="1905154"/>
            <a:ext cx="8637816" cy="811096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+mn-lt"/>
              </a:rPr>
              <a:t>STAC Perspectives and Agenda</a:t>
            </a:r>
            <a:endParaRPr lang="en-US" sz="4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20875"/>
            <a:ext cx="9144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Andy </a:t>
            </a:r>
            <a:r>
              <a:rPr lang="en-US" dirty="0"/>
              <a:t>Miller, </a:t>
            </a:r>
            <a:r>
              <a:rPr lang="en-US" dirty="0" smtClean="0"/>
              <a:t>Chair</a:t>
            </a:r>
          </a:p>
          <a:p>
            <a:r>
              <a:rPr lang="en-US" dirty="0" smtClean="0"/>
              <a:t>Chesapeake Bay Program Scientific and Technical Advisory Committee</a:t>
            </a:r>
            <a:endParaRPr lang="en-US" dirty="0" smtClean="0"/>
          </a:p>
          <a:p>
            <a:r>
              <a:rPr lang="en-US" dirty="0" smtClean="0"/>
              <a:t>LGAC and CAC Quarterly Meetings</a:t>
            </a:r>
            <a:endParaRPr lang="en-US" dirty="0"/>
          </a:p>
          <a:p>
            <a:r>
              <a:rPr lang="en-US" dirty="0" smtClean="0"/>
              <a:t>December 4, </a:t>
            </a:r>
            <a:r>
              <a:rPr lang="en-US" dirty="0"/>
              <a:t>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9C1AD6-39C1-496D-B7A9-9D7C7F8DD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756" y="605637"/>
            <a:ext cx="2582267" cy="2599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60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355" y="1737299"/>
            <a:ext cx="10515600" cy="3614630"/>
          </a:xfrm>
        </p:spPr>
        <p:txBody>
          <a:bodyPr>
            <a:noAutofit/>
          </a:bodyPr>
          <a:lstStyle/>
          <a:p>
            <a:r>
              <a:rPr lang="en-US" sz="2600" dirty="0" smtClean="0"/>
              <a:t>More topics:</a:t>
            </a:r>
          </a:p>
          <a:p>
            <a:pPr lvl="1"/>
            <a:r>
              <a:rPr lang="en-US" sz="2600" dirty="0" smtClean="0"/>
              <a:t>Increased </a:t>
            </a:r>
            <a:r>
              <a:rPr lang="en-US" sz="2600" dirty="0"/>
              <a:t>visitation/use/impact of public/outdoor spaces for recreation, esp. in urban areas (Potomac, more</a:t>
            </a:r>
            <a:r>
              <a:rPr lang="en-US" sz="2600" dirty="0" smtClean="0"/>
              <a:t>); environmental justice/who has access</a:t>
            </a:r>
            <a:endParaRPr lang="en-US" sz="2600" dirty="0"/>
          </a:p>
          <a:p>
            <a:pPr lvl="1"/>
            <a:r>
              <a:rPr lang="en-US" sz="2600" dirty="0"/>
              <a:t>Loss of some monitoring data and increased monitoring expenses due to social-distancing protocols</a:t>
            </a:r>
          </a:p>
          <a:p>
            <a:pPr lvl="1"/>
            <a:r>
              <a:rPr lang="en-US" sz="2600" dirty="0" smtClean="0"/>
              <a:t>Public health effects, unemployment and loss of tax revenues for regulatory enforcement, BMP installation, water quality monitoring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Are CAC and LGAC interested in participating in or taking the lead on any of these topics? Are there other topics that should be added to the list?</a:t>
            </a: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635" y="258763"/>
            <a:ext cx="11546542" cy="104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smtClean="0"/>
              <a:t>STAC Request for Input on COVID-19 Impact on Partnership Outcomes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132709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9918" y="1333315"/>
            <a:ext cx="10515600" cy="96697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The questionnaire: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0654" y="2347540"/>
            <a:ext cx="10742804" cy="418565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STAC </a:t>
            </a:r>
            <a:r>
              <a:rPr lang="en-US" sz="2400" dirty="0"/>
              <a:t>has begun brainstorming on this issue and below are some examples of impacts we have identified for discussion. From the list below, please rank the highest priority ideas for further </a:t>
            </a:r>
            <a:r>
              <a:rPr lang="en-US" sz="2400" dirty="0" smtClean="0"/>
              <a:t>discussion. (</a:t>
            </a:r>
            <a:r>
              <a:rPr lang="en-US" sz="2400" b="1" dirty="0" smtClean="0"/>
              <a:t>listed items are on previous slides</a:t>
            </a:r>
            <a:r>
              <a:rPr lang="en-US" sz="2400" dirty="0" smtClean="0"/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Are any important impacts on the Bay missing from this list? 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What risks, changes in the Bay, and learning opportunities do you see in the short and long-term due to COVID-19?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Are there any individuals or groups that would be important to include for any of the above topics?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Your name and affiliation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4447" y="285659"/>
            <a:ext cx="11546542" cy="104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smtClean="0"/>
              <a:t>STAC Request for Input on COVID-19 Impact on Partnership Outcomes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370512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553" y="107576"/>
            <a:ext cx="10515600" cy="91292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Chesapeake Bay </a:t>
            </a:r>
            <a:r>
              <a:rPr lang="en-US" sz="3200" dirty="0" smtClean="0">
                <a:latin typeface="+mn-lt"/>
              </a:rPr>
              <a:t>STAC – who are we and what do we do?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8553" y="1020499"/>
            <a:ext cx="10515600" cy="5034454"/>
          </a:xfrm>
        </p:spPr>
        <p:txBody>
          <a:bodyPr>
            <a:noAutofit/>
          </a:bodyPr>
          <a:lstStyle/>
          <a:p>
            <a:r>
              <a:rPr lang="en-US" sz="2400" dirty="0" smtClean="0"/>
              <a:t>37 </a:t>
            </a:r>
            <a:r>
              <a:rPr lang="en-US" sz="2400" dirty="0"/>
              <a:t>volunteers from academic institutions, public agencies and NGOs representing every jurisdiction in the Bay watershed </a:t>
            </a:r>
            <a:r>
              <a:rPr lang="en-US" sz="2400" dirty="0" smtClean="0"/>
              <a:t>partnership </a:t>
            </a:r>
            <a:endParaRPr lang="en-US" sz="2400" dirty="0" smtClean="0"/>
          </a:p>
          <a:p>
            <a:r>
              <a:rPr lang="en-US" sz="2400" dirty="0" smtClean="0"/>
              <a:t>Supported </a:t>
            </a:r>
            <a:r>
              <a:rPr lang="en-US" sz="2400" dirty="0"/>
              <a:t>by the professional staff of the Chesapeake Research Consortium and </a:t>
            </a:r>
            <a:r>
              <a:rPr lang="en-US" sz="2400" dirty="0" smtClean="0"/>
              <a:t>working </a:t>
            </a:r>
            <a:r>
              <a:rPr lang="en-US" sz="2400" dirty="0"/>
              <a:t>in collaboration with the </a:t>
            </a:r>
            <a:r>
              <a:rPr lang="en-US" sz="2400" dirty="0" smtClean="0"/>
              <a:t>Chesapeake Bay Program staff and others</a:t>
            </a:r>
          </a:p>
          <a:p>
            <a:r>
              <a:rPr lang="en-US" sz="2400" dirty="0" smtClean="0"/>
              <a:t>Last </a:t>
            </a:r>
            <a:r>
              <a:rPr lang="en-US" sz="2400" dirty="0"/>
              <a:t>year our members contributed time with an estimated cumulative value of more than $500,000 in service to the watershed </a:t>
            </a:r>
            <a:r>
              <a:rPr lang="en-US" sz="2400" dirty="0" smtClean="0"/>
              <a:t>partnership</a:t>
            </a:r>
          </a:p>
          <a:p>
            <a:r>
              <a:rPr lang="en-US" sz="2400" dirty="0"/>
              <a:t>We provide scientific and technical advice through technical reports and </a:t>
            </a:r>
            <a:r>
              <a:rPr lang="en-US" sz="2400" dirty="0" smtClean="0"/>
              <a:t>position </a:t>
            </a:r>
            <a:r>
              <a:rPr lang="en-US" sz="2400" dirty="0"/>
              <a:t>papers, reviews of CBP programs and projects, organization of technical workshops and workshop reports, and direct interaction with the Chesapeake Bay </a:t>
            </a:r>
            <a:r>
              <a:rPr lang="en-US" sz="2400" dirty="0" smtClean="0"/>
              <a:t>Program</a:t>
            </a:r>
          </a:p>
          <a:p>
            <a:r>
              <a:rPr lang="en-US" sz="2400" dirty="0" smtClean="0"/>
              <a:t>We carry out </a:t>
            </a:r>
            <a:r>
              <a:rPr lang="en-US" sz="2400" dirty="0" smtClean="0"/>
              <a:t>reviews both to meet programmatic needs and to identify emerging issues of concern to the watershed partnership</a:t>
            </a:r>
          </a:p>
          <a:p>
            <a:r>
              <a:rPr lang="en-US" sz="2400" dirty="0" smtClean="0"/>
              <a:t>We don’t get directly involved in policy but we do offer</a:t>
            </a:r>
            <a:r>
              <a:rPr lang="en-US" sz="2400" dirty="0" smtClean="0"/>
              <a:t> </a:t>
            </a:r>
            <a:r>
              <a:rPr lang="en-US" sz="2400" dirty="0" smtClean="0"/>
              <a:t>policy-relevant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099937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+mn-lt"/>
              </a:rPr>
              <a:t>A few key points from the Executive Council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62810"/>
            <a:ext cx="10515600" cy="4546320"/>
          </a:xfrm>
        </p:spPr>
        <p:txBody>
          <a:bodyPr>
            <a:noAutofit/>
          </a:bodyPr>
          <a:lstStyle/>
          <a:p>
            <a:r>
              <a:rPr lang="en-US" sz="2600" dirty="0"/>
              <a:t>This spring there were conversations among the </a:t>
            </a:r>
            <a:r>
              <a:rPr lang="en-US" sz="2600" dirty="0" smtClean="0"/>
              <a:t>leaders of the three </a:t>
            </a:r>
            <a:r>
              <a:rPr lang="en-US" sz="2600" dirty="0"/>
              <a:t>Advisory Committees and there </a:t>
            </a:r>
            <a:r>
              <a:rPr lang="en-US" sz="2600" dirty="0" smtClean="0"/>
              <a:t>was </a:t>
            </a:r>
            <a:r>
              <a:rPr lang="en-US" sz="2600" dirty="0"/>
              <a:t>a paragraph with common language in each of our three letters to the Executive </a:t>
            </a:r>
            <a:r>
              <a:rPr lang="en-US" sz="2600" dirty="0" smtClean="0"/>
              <a:t>Council</a:t>
            </a:r>
            <a:endParaRPr lang="en-US" sz="2600" dirty="0"/>
          </a:p>
          <a:p>
            <a:r>
              <a:rPr lang="en-US" sz="2600" dirty="0" smtClean="0"/>
              <a:t>Our main objective was to </a:t>
            </a:r>
          </a:p>
          <a:p>
            <a:pPr lvl="1"/>
            <a:r>
              <a:rPr lang="en-US" dirty="0" smtClean="0"/>
              <a:t>remind the leadership of our long history of providing guidance and support </a:t>
            </a:r>
          </a:p>
          <a:p>
            <a:pPr lvl="1"/>
            <a:r>
              <a:rPr lang="en-US" dirty="0" smtClean="0"/>
              <a:t>offer </a:t>
            </a:r>
            <a:r>
              <a:rPr lang="en-US" dirty="0"/>
              <a:t>our continued support for the watershed partnership during this time of public-health and economic </a:t>
            </a:r>
            <a:r>
              <a:rPr lang="en-US" dirty="0" smtClean="0"/>
              <a:t>crisis, and </a:t>
            </a:r>
            <a:endParaRPr lang="en-US" dirty="0"/>
          </a:p>
          <a:p>
            <a:pPr lvl="1"/>
            <a:r>
              <a:rPr lang="en-US" dirty="0" smtClean="0"/>
              <a:t>request that we be consulted about important decisions</a:t>
            </a:r>
          </a:p>
          <a:p>
            <a:r>
              <a:rPr lang="en-US" sz="2600" dirty="0" smtClean="0"/>
              <a:t>We also spoke in support of the Chesapeake </a:t>
            </a:r>
            <a:r>
              <a:rPr lang="en-US" sz="2600" dirty="0"/>
              <a:t>Bay Program’s Diversity, Equity, Inclusion and Justice </a:t>
            </a:r>
            <a:r>
              <a:rPr lang="en-US" sz="2600" dirty="0" smtClean="0"/>
              <a:t>Statement; STAC is currently involved in its own internal discussions and planning to make progress on this important issue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0184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99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Some recent and forthcoming products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7" y="1057835"/>
            <a:ext cx="10515600" cy="5593976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/>
              <a:t>September 2019 report on </a:t>
            </a:r>
            <a:r>
              <a:rPr lang="en-US" sz="2600" u="sng" dirty="0"/>
              <a:t>Revisiting Coastal Land-Water Interactions: The </a:t>
            </a:r>
            <a:r>
              <a:rPr lang="en-US" sz="2600" u="sng" dirty="0" err="1"/>
              <a:t>Triblet</a:t>
            </a:r>
            <a:r>
              <a:rPr lang="en-US" sz="2600" u="sng" dirty="0"/>
              <a:t> </a:t>
            </a:r>
            <a:r>
              <a:rPr lang="en-US" sz="2600" u="sng" dirty="0" smtClean="0"/>
              <a:t>Connection</a:t>
            </a:r>
            <a:endParaRPr lang="en-US" sz="2600" u="sng" dirty="0" smtClean="0"/>
          </a:p>
          <a:p>
            <a:r>
              <a:rPr lang="en-US" sz="2600" dirty="0" smtClean="0"/>
              <a:t>October </a:t>
            </a:r>
            <a:r>
              <a:rPr lang="en-US" sz="2600" dirty="0" smtClean="0"/>
              <a:t>2019 report on </a:t>
            </a:r>
            <a:r>
              <a:rPr lang="en-US" sz="2600" u="sng" dirty="0" err="1" smtClean="0"/>
              <a:t>Microplastics</a:t>
            </a:r>
            <a:r>
              <a:rPr lang="en-US" sz="2600" u="sng" dirty="0" smtClean="0"/>
              <a:t> in the Chesapeake Bay and its Watershed</a:t>
            </a:r>
            <a:r>
              <a:rPr lang="en-US" sz="2600" dirty="0" smtClean="0"/>
              <a:t>, some of whose recommendations have already led to action by relevant working groups within the Bay Program;</a:t>
            </a:r>
          </a:p>
          <a:p>
            <a:r>
              <a:rPr lang="en-US" sz="2600" dirty="0" smtClean="0"/>
              <a:t>February 2020 report on </a:t>
            </a:r>
            <a:r>
              <a:rPr lang="en-US" sz="2600" u="sng" dirty="0" smtClean="0"/>
              <a:t>Increasing Effectiveness and Reducing the Cost of Nonpoint Source BMP Implementation: Is Targeting the Answer?</a:t>
            </a:r>
            <a:r>
              <a:rPr lang="en-US" sz="2600" dirty="0" smtClean="0"/>
              <a:t>; </a:t>
            </a:r>
          </a:p>
          <a:p>
            <a:r>
              <a:rPr lang="en-US" sz="2600" dirty="0" smtClean="0"/>
              <a:t>March 2020 workshop report on </a:t>
            </a:r>
            <a:r>
              <a:rPr lang="en-US" sz="2600" u="sng" dirty="0" smtClean="0"/>
              <a:t>Assessing the Environment in Outcome Units: Using </a:t>
            </a:r>
            <a:r>
              <a:rPr lang="en-US" sz="2600" u="sng" dirty="0" err="1" smtClean="0"/>
              <a:t>Eutrophying</a:t>
            </a:r>
            <a:r>
              <a:rPr lang="en-US" sz="2600" u="sng" dirty="0" smtClean="0"/>
              <a:t> Units for Management</a:t>
            </a:r>
            <a:r>
              <a:rPr lang="en-US" sz="2600" dirty="0" smtClean="0"/>
              <a:t>, characterizing nutrient species for their relative impacts rather than focusing only on total N and P;</a:t>
            </a:r>
          </a:p>
          <a:p>
            <a:r>
              <a:rPr lang="en-US" sz="2600" dirty="0" smtClean="0"/>
              <a:t>A </a:t>
            </a:r>
            <a:r>
              <a:rPr lang="en-US" sz="2600" dirty="0" smtClean="0"/>
              <a:t>March 2020 workshop </a:t>
            </a:r>
            <a:r>
              <a:rPr lang="en-US" sz="2600" dirty="0" smtClean="0"/>
              <a:t>on </a:t>
            </a:r>
            <a:r>
              <a:rPr lang="en-US" sz="2600" u="sng" dirty="0" smtClean="0"/>
              <a:t>Incorporating Freshwater Mussels in the Chesapeake Bay Partnership</a:t>
            </a:r>
            <a:r>
              <a:rPr lang="en-US" sz="2600" dirty="0" smtClean="0"/>
              <a:t> is in preparation for publication and will also make recommendations about research needs and the potential role of freshwater mussels in the Bay restoration effort</a:t>
            </a:r>
          </a:p>
          <a:p>
            <a:r>
              <a:rPr lang="en-US" sz="2600" dirty="0" smtClean="0"/>
              <a:t>Four </a:t>
            </a:r>
            <a:r>
              <a:rPr lang="en-US" sz="2600" dirty="0" smtClean="0"/>
              <a:t>other workshop reports published June 2019-2020, </a:t>
            </a:r>
            <a:r>
              <a:rPr lang="en-US" sz="2600" dirty="0" smtClean="0"/>
              <a:t>five new </a:t>
            </a:r>
            <a:r>
              <a:rPr lang="en-US" sz="2600" dirty="0" smtClean="0"/>
              <a:t>workshops planned for the </a:t>
            </a:r>
            <a:r>
              <a:rPr lang="en-US" sz="2600" dirty="0" smtClean="0"/>
              <a:t>current fiscal year with a new RFP about to be released for FY22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075117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9265"/>
            <a:ext cx="10515600" cy="728569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n-lt"/>
              </a:rPr>
              <a:t>Additional ongoing work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69738"/>
            <a:ext cx="10515600" cy="5177273"/>
          </a:xfrm>
        </p:spPr>
        <p:txBody>
          <a:bodyPr>
            <a:normAutofit/>
          </a:bodyPr>
          <a:lstStyle/>
          <a:p>
            <a:r>
              <a:rPr lang="en-US" dirty="0" smtClean="0"/>
              <a:t>Two science synthesis projects </a:t>
            </a:r>
            <a:r>
              <a:rPr lang="en-US" dirty="0"/>
              <a:t>on challenges associated with achieving Bay restoration goals under a changing </a:t>
            </a:r>
            <a:r>
              <a:rPr lang="en-US" dirty="0" smtClean="0"/>
              <a:t>climate:</a:t>
            </a:r>
          </a:p>
          <a:p>
            <a:pPr lvl="1"/>
            <a:r>
              <a:rPr lang="en-US" sz="2800" dirty="0" smtClean="0"/>
              <a:t>Investigating </a:t>
            </a:r>
            <a:r>
              <a:rPr lang="en-US" sz="2800" dirty="0"/>
              <a:t>impacts of climate change and eutrophication on dissolved oxygen in shallow waters of Chesapeake Bay; </a:t>
            </a:r>
            <a:endParaRPr lang="en-US" sz="2800" dirty="0" smtClean="0"/>
          </a:p>
          <a:p>
            <a:pPr lvl="1"/>
            <a:r>
              <a:rPr lang="en-US" sz="2800" dirty="0" smtClean="0"/>
              <a:t>Examining </a:t>
            </a:r>
            <a:r>
              <a:rPr lang="en-US" sz="2800" dirty="0"/>
              <a:t>climate-change impacts on watershed processes, nutrient delivery, and BMP </a:t>
            </a:r>
            <a:r>
              <a:rPr lang="en-US" sz="2800" dirty="0" smtClean="0"/>
              <a:t>performance</a:t>
            </a:r>
            <a:endParaRPr lang="en-US" sz="2200" dirty="0"/>
          </a:p>
          <a:p>
            <a:r>
              <a:rPr lang="en-US" dirty="0" smtClean="0"/>
              <a:t>Both </a:t>
            </a:r>
            <a:r>
              <a:rPr lang="en-US" dirty="0" smtClean="0"/>
              <a:t>to </a:t>
            </a:r>
            <a:r>
              <a:rPr lang="en-US" dirty="0" smtClean="0"/>
              <a:t>be delivered in </a:t>
            </a:r>
            <a:r>
              <a:rPr lang="en-US" dirty="0" smtClean="0"/>
              <a:t>2021</a:t>
            </a:r>
            <a:endParaRPr lang="en-US" dirty="0" smtClean="0"/>
          </a:p>
          <a:p>
            <a:r>
              <a:rPr lang="en-US" dirty="0" smtClean="0"/>
              <a:t>Ongoing STAC-wide </a:t>
            </a:r>
            <a:r>
              <a:rPr lang="en-US" dirty="0" smtClean="0"/>
              <a:t>effort: Comprehensive Evaluation </a:t>
            </a:r>
            <a:r>
              <a:rPr lang="en-US" dirty="0" smtClean="0"/>
              <a:t>of </a:t>
            </a:r>
            <a:r>
              <a:rPr lang="en-US" dirty="0" smtClean="0"/>
              <a:t>System Response </a:t>
            </a:r>
            <a:r>
              <a:rPr lang="en-US" dirty="0" smtClean="0"/>
              <a:t>to measures taken to meet water quality standards, incorporating watershed processes, estuarine dynamics and living resources – report expected by the end of 2021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97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8E22DB6-E4D2-41E1-8368-AD9D3035C3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2" y="475129"/>
            <a:ext cx="4311483" cy="557956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FC08AE2-6CD6-4228-995A-32B49BB6A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295" y="709619"/>
            <a:ext cx="6995972" cy="51153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129AA35E-538E-4E80-986D-B0AE3172888C}"/>
              </a:ext>
            </a:extLst>
          </p:cNvPr>
          <p:cNvSpPr txBox="1"/>
          <p:nvPr/>
        </p:nvSpPr>
        <p:spPr>
          <a:xfrm>
            <a:off x="340362" y="6203317"/>
            <a:ext cx="3913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Global Warming in the Free State, 2008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B72EA0-DB5C-4465-8E28-3BDCD0560033}"/>
              </a:ext>
            </a:extLst>
          </p:cNvPr>
          <p:cNvSpPr txBox="1"/>
          <p:nvPr/>
        </p:nvSpPr>
        <p:spPr>
          <a:xfrm>
            <a:off x="4509285" y="6004995"/>
            <a:ext cx="74333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Future Urban Climates project – Washington, D.C. in 2080 resembles Greenwood, Mississippi of 2020</a:t>
            </a: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5743A742-61B3-4659-86BD-0A286975BA87}"/>
              </a:ext>
            </a:extLst>
          </p:cNvPr>
          <p:cNvCxnSpPr/>
          <p:nvPr/>
        </p:nvCxnSpPr>
        <p:spPr>
          <a:xfrm flipV="1">
            <a:off x="7477571" y="1766047"/>
            <a:ext cx="3163536" cy="15807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1903595" y="54195"/>
            <a:ext cx="88719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cs typeface="Calibri Light" panose="020F0302020204030204" pitchFamily="34" charset="0"/>
              </a:rPr>
              <a:t>The future Chesapeake Bay: chasing a moving target</a:t>
            </a:r>
            <a:endParaRPr lang="en-US" sz="3200" dirty="0"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472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6FE3778-33BC-4FC6-B22D-66F9BAB0E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330" y="0"/>
            <a:ext cx="9224873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C4DDBBC-CB0B-4B5A-8DAD-7367BD67F101}"/>
              </a:ext>
            </a:extLst>
          </p:cNvPr>
          <p:cNvSpPr txBox="1"/>
          <p:nvPr/>
        </p:nvSpPr>
        <p:spPr>
          <a:xfrm>
            <a:off x="152986" y="2488084"/>
            <a:ext cx="21061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NOAA </a:t>
            </a:r>
            <a:r>
              <a:rPr lang="en-US" dirty="0"/>
              <a:t>Sea-Level </a:t>
            </a:r>
          </a:p>
          <a:p>
            <a:pPr algn="ctr"/>
            <a:r>
              <a:rPr lang="en-US" dirty="0"/>
              <a:t>Rise Viewer</a:t>
            </a:r>
          </a:p>
          <a:p>
            <a:endParaRPr lang="en-US" dirty="0"/>
          </a:p>
          <a:p>
            <a:r>
              <a:rPr lang="en-US" dirty="0"/>
              <a:t>Chesapeake Bay in 2080: intermediate forecast of +3.12 ft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6823174" y="2045820"/>
            <a:ext cx="2761131" cy="1938992"/>
          </a:xfrm>
          <a:prstGeom prst="rect">
            <a:avLst/>
          </a:prstGeom>
          <a:solidFill>
            <a:schemeClr val="accent6">
              <a:lumMod val="50000"/>
              <a:alpha val="66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rgbClr val="FFFF00"/>
                </a:solidFill>
              </a:rPr>
              <a:t>Ongoing and future migration of the land-water boundary</a:t>
            </a:r>
            <a:endParaRPr lang="en-US" sz="3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59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377" y="188260"/>
            <a:ext cx="11546542" cy="1047656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3000" b="1" dirty="0"/>
              <a:t>STAC Request for Input on COVID-19 Impact on Partnership 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724" y="1460033"/>
            <a:ext cx="10823488" cy="5048343"/>
          </a:xfrm>
        </p:spPr>
        <p:txBody>
          <a:bodyPr>
            <a:noAutofit/>
          </a:bodyPr>
          <a:lstStyle/>
          <a:p>
            <a:r>
              <a:rPr lang="en-US" sz="2600" dirty="0"/>
              <a:t>We are hoping for input from across the </a:t>
            </a:r>
            <a:r>
              <a:rPr lang="en-US" sz="2600" dirty="0" smtClean="0"/>
              <a:t>watershed partnership </a:t>
            </a:r>
            <a:r>
              <a:rPr lang="en-US" sz="2600" dirty="0"/>
              <a:t>to help us define the scope of </a:t>
            </a:r>
            <a:r>
              <a:rPr lang="en-US" sz="2600" dirty="0" smtClean="0"/>
              <a:t>a </a:t>
            </a:r>
            <a:r>
              <a:rPr lang="en-US" sz="2600" dirty="0"/>
              <a:t>series of mini-workshops to identify impacts, changing dynamics, and novel insights from COVID-19 </a:t>
            </a:r>
          </a:p>
          <a:p>
            <a:r>
              <a:rPr lang="en-US" sz="2600" dirty="0" smtClean="0"/>
              <a:t>We </a:t>
            </a:r>
            <a:r>
              <a:rPr lang="en-US" sz="2600" dirty="0" smtClean="0"/>
              <a:t>will </a:t>
            </a:r>
            <a:r>
              <a:rPr lang="en-US" sz="2600" dirty="0"/>
              <a:t>use these findings to host </a:t>
            </a:r>
            <a:r>
              <a:rPr lang="en-US" sz="2600" dirty="0" smtClean="0"/>
              <a:t>several short-form 90-minute discussions to </a:t>
            </a:r>
            <a:r>
              <a:rPr lang="en-US" sz="2600" dirty="0"/>
              <a:t>inform current and future efforts to reach management targets for the </a:t>
            </a:r>
            <a:r>
              <a:rPr lang="en-US" sz="2600" dirty="0" smtClean="0"/>
              <a:t>Bay</a:t>
            </a:r>
          </a:p>
          <a:p>
            <a:r>
              <a:rPr lang="en-US" sz="2600" dirty="0" smtClean="0"/>
              <a:t>Some of these topics may be of particular interest to CAC and LGAC; STAC does not need to take the lead on all of these and would be happy to collaborate</a:t>
            </a:r>
          </a:p>
          <a:p>
            <a:r>
              <a:rPr lang="en-US" sz="2600" dirty="0" smtClean="0"/>
              <a:t>We have created an online survey to solicit interest: </a:t>
            </a:r>
          </a:p>
          <a:p>
            <a:pPr marL="0" indent="0">
              <a:buNone/>
            </a:pPr>
            <a:r>
              <a:rPr lang="en-US" sz="2600" dirty="0" smtClean="0"/>
              <a:t>	</a:t>
            </a:r>
            <a:r>
              <a:rPr lang="en-US" sz="2600" dirty="0" smtClean="0">
                <a:hlinkClick r:id="rId2"/>
              </a:rPr>
              <a:t>https</a:t>
            </a:r>
            <a:r>
              <a:rPr lang="en-US" sz="2600" dirty="0">
                <a:hlinkClick r:id="rId2"/>
              </a:rPr>
              <a:t>://www.surveymonkey.com/r/HRCK7XD</a:t>
            </a:r>
            <a:endParaRPr lang="en-US" sz="2600" dirty="0" smtClean="0"/>
          </a:p>
          <a:p>
            <a:r>
              <a:rPr lang="en-US" sz="2600" dirty="0" smtClean="0"/>
              <a:t>Timing: </a:t>
            </a:r>
            <a:r>
              <a:rPr lang="en-US" sz="2600" dirty="0" smtClean="0"/>
              <a:t>January-April 2021?</a:t>
            </a: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3023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1363" y="1730189"/>
            <a:ext cx="10515600" cy="4195482"/>
          </a:xfrm>
        </p:spPr>
        <p:txBody>
          <a:bodyPr>
            <a:noAutofit/>
          </a:bodyPr>
          <a:lstStyle/>
          <a:p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STAC </a:t>
            </a:r>
            <a:r>
              <a:rPr lang="en-US" sz="2600" dirty="0" smtClean="0">
                <a:latin typeface="Calibri" panose="020F0502020204030204" pitchFamily="34" charset="0"/>
                <a:cs typeface="Calibri" panose="020F0502020204030204" pitchFamily="34" charset="0"/>
              </a:rPr>
              <a:t>has done some recent brainstorming on this issue and here are some examples of impacts we identified for discussion:</a:t>
            </a:r>
          </a:p>
          <a:p>
            <a:pPr lvl="1"/>
            <a:r>
              <a:rPr lang="en-US" sz="2600" dirty="0"/>
              <a:t>Change in </a:t>
            </a:r>
            <a:r>
              <a:rPr lang="en-US" sz="2600" dirty="0" smtClean="0"/>
              <a:t>nutrient load from shifts in atmospheric deposition and water use/wastewater treatment (PWS vs septic, etc.)</a:t>
            </a:r>
          </a:p>
          <a:p>
            <a:pPr lvl="1"/>
            <a:r>
              <a:rPr lang="en-US" sz="2600" dirty="0" smtClean="0"/>
              <a:t>Altering human behavior, altering living resources: change in water quality, habitat, ability to assess progress</a:t>
            </a:r>
            <a:endParaRPr lang="en-US" sz="2600" dirty="0" smtClean="0"/>
          </a:p>
          <a:p>
            <a:pPr lvl="1"/>
            <a:r>
              <a:rPr lang="en-US" sz="2600" dirty="0"/>
              <a:t>Changing fishing pressure </a:t>
            </a:r>
            <a:r>
              <a:rPr lang="en-US" sz="2600" dirty="0"/>
              <a:t>(less restaurant demand, less </a:t>
            </a:r>
            <a:r>
              <a:rPr lang="en-US" sz="2600" dirty="0"/>
              <a:t>commercial, </a:t>
            </a:r>
            <a:r>
              <a:rPr lang="en-US" sz="2600" dirty="0" smtClean="0"/>
              <a:t>more </a:t>
            </a:r>
            <a:r>
              <a:rPr lang="en-US" sz="2600" dirty="0"/>
              <a:t>recreational→ overall decreased pressure on fish populations?)</a:t>
            </a:r>
          </a:p>
          <a:p>
            <a:pPr lvl="1"/>
            <a:r>
              <a:rPr lang="en-US" sz="2600" dirty="0"/>
              <a:t>Disruption to </a:t>
            </a:r>
            <a:r>
              <a:rPr lang="en-US" sz="2600" dirty="0" smtClean="0"/>
              <a:t>agricultural </a:t>
            </a:r>
            <a:r>
              <a:rPr lang="en-US" sz="2600" dirty="0"/>
              <a:t>production: disruption in agricultural supply chain that resulted in destruction of crops/flocks/herds, milk </a:t>
            </a:r>
            <a:r>
              <a:rPr lang="en-US" sz="2600" dirty="0" smtClean="0"/>
              <a:t>dumping</a:t>
            </a:r>
            <a:endParaRPr lang="en-US" sz="2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1363" y="178081"/>
            <a:ext cx="11546542" cy="10476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smtClean="0"/>
              <a:t>STAC Request for Input on COVID-19 Impact on Partnership Outcomes</a:t>
            </a:r>
            <a:endParaRPr lang="en-US" sz="3000" b="1" dirty="0"/>
          </a:p>
        </p:txBody>
      </p:sp>
    </p:spTree>
    <p:extLst>
      <p:ext uri="{BB962C8B-B14F-4D97-AF65-F5344CB8AC3E}">
        <p14:creationId xmlns:p14="http://schemas.microsoft.com/office/powerpoint/2010/main" val="80966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1490</TotalTime>
  <Words>991</Words>
  <Application>Microsoft Office PowerPoint</Application>
  <PresentationFormat>Widescreen</PresentationFormat>
  <Paragraphs>68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STAC Perspectives and Agenda</vt:lpstr>
      <vt:lpstr>Chesapeake Bay STAC – who are we and what do we do?</vt:lpstr>
      <vt:lpstr>A few key points from the Executive Council presentation</vt:lpstr>
      <vt:lpstr>Some recent and forthcoming products</vt:lpstr>
      <vt:lpstr>Additional ongoing work</vt:lpstr>
      <vt:lpstr>PowerPoint Presentation</vt:lpstr>
      <vt:lpstr>PowerPoint Presentation</vt:lpstr>
      <vt:lpstr>STAC Request for Input on COVID-19 Impact on Partnership Outcomes</vt:lpstr>
      <vt:lpstr>PowerPoint Presentation</vt:lpstr>
      <vt:lpstr>PowerPoint Presentation</vt:lpstr>
      <vt:lpstr>The questionnaire: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 Summary for the  Governor’s Bay Cabinet</dc:title>
  <dc:creator>Andrew J. Miller</dc:creator>
  <cp:lastModifiedBy>Andrew J. Miller</cp:lastModifiedBy>
  <cp:revision>50</cp:revision>
  <dcterms:created xsi:type="dcterms:W3CDTF">2020-07-21T02:59:42Z</dcterms:created>
  <dcterms:modified xsi:type="dcterms:W3CDTF">2020-12-03T20:23:43Z</dcterms:modified>
</cp:coreProperties>
</file>