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Montserrat SemiBold"/>
      <p:regular r:id="rId19"/>
      <p:bold r:id="rId20"/>
      <p:italic r:id="rId21"/>
      <p:boldItalic r:id="rId22"/>
    </p:embeddedFont>
    <p:embeddedFont>
      <p:font typeface="Montserrat"/>
      <p:regular r:id="rId23"/>
      <p:bold r:id="rId24"/>
      <p:italic r:id="rId25"/>
      <p:boldItalic r:id="rId26"/>
    </p:embeddedFont>
    <p:embeddedFont>
      <p:font typeface="Montserrat Medium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bold.fntdata"/><Relationship Id="rId22" Type="http://schemas.openxmlformats.org/officeDocument/2006/relationships/font" Target="fonts/MontserratSemiBold-boldItalic.fntdata"/><Relationship Id="rId21" Type="http://schemas.openxmlformats.org/officeDocument/2006/relationships/font" Target="fonts/MontserratSemiBold-italic.fntdata"/><Relationship Id="rId24" Type="http://schemas.openxmlformats.org/officeDocument/2006/relationships/font" Target="fonts/Montserrat-bold.fntdata"/><Relationship Id="rId23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italic.fntdata"/><Relationship Id="rId28" Type="http://schemas.openxmlformats.org/officeDocument/2006/relationships/font" Target="fonts/MontserratMedium-bold.fntdata"/><Relationship Id="rId27" Type="http://schemas.openxmlformats.org/officeDocument/2006/relationships/font" Target="fonts/MontserratMedium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Medium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MontserratMedium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MontserratSemiBold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e8e551b706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e8e551b706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e8e551b706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e8e551b706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e8e551b70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e8e551b70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7583ec1c68_1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7583ec1c68_1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e8e551b706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e8e551b706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e8e551b706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e8e551b706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e8e551b706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e8e551b706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e8e551b706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e8e551b706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e8e551b706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e8e551b706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e8e551b706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e8e551b706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e8e551b706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e8e551b706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e8e551b706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e8e551b706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2A5E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4064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  <a:defRPr sz="2800"/>
            </a:lvl1pPr>
            <a:lvl2pPr indent="-381000" lvl="1" marL="9144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/>
            </a:lvl2pPr>
            <a:lvl3pPr indent="-355600" lvl="2" marL="13716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sz="2000"/>
            </a:lvl3pPr>
            <a:lvl4pPr indent="-342900" lvl="3" marL="18288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/>
            </a:lvl4pPr>
            <a:lvl5pPr indent="-342900" lvl="4" marL="22860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/>
            </a:lvl5pPr>
            <a:lvl6pPr indent="-342900" lvl="5" marL="2743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6pPr>
            <a:lvl7pPr indent="-342900" lvl="6" marL="32004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/>
            </a:lvl7pPr>
            <a:lvl8pPr indent="-342900" lvl="7" marL="36576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/>
            </a:lvl8pPr>
            <a:lvl9pPr indent="-342900" lvl="8" marL="411480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 sz="1800"/>
            </a:lvl9pPr>
          </a:lstStyle>
          <a:p/>
        </p:txBody>
      </p:sp>
      <p:sp>
        <p:nvSpPr>
          <p:cNvPr id="53" name="Google Shape;53;p13"/>
          <p:cNvSpPr txBox="1"/>
          <p:nvPr>
            <p:ph idx="2" type="body"/>
          </p:nvPr>
        </p:nvSpPr>
        <p:spPr>
          <a:xfrm>
            <a:off x="4648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4064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  <a:defRPr sz="2800"/>
            </a:lvl1pPr>
            <a:lvl2pPr indent="-381000" lvl="1" marL="9144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/>
            </a:lvl2pPr>
            <a:lvl3pPr indent="-355600" lvl="2" marL="13716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sz="2000"/>
            </a:lvl3pPr>
            <a:lvl4pPr indent="-342900" lvl="3" marL="18288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/>
            </a:lvl4pPr>
            <a:lvl5pPr indent="-342900" lvl="4" marL="22860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/>
            </a:lvl5pPr>
            <a:lvl6pPr indent="-342900" lvl="5" marL="2743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6pPr>
            <a:lvl7pPr indent="-342900" lvl="6" marL="32004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/>
            </a:lvl7pPr>
            <a:lvl8pPr indent="-342900" lvl="7" marL="36576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/>
            </a:lvl8pPr>
            <a:lvl9pPr indent="-342900" lvl="8" marL="411480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 sz="1800"/>
            </a:lvl9pPr>
          </a:lstStyle>
          <a:p/>
        </p:txBody>
      </p:sp>
      <p:sp>
        <p:nvSpPr>
          <p:cNvPr id="54" name="Google Shape;54;p13"/>
          <p:cNvSpPr/>
          <p:nvPr/>
        </p:nvSpPr>
        <p:spPr>
          <a:xfrm rot="10800000">
            <a:off x="-76224" y="4400562"/>
            <a:ext cx="9296424" cy="838188"/>
          </a:xfrm>
          <a:prstGeom prst="flowChartDocument">
            <a:avLst/>
          </a:prstGeom>
          <a:gradFill>
            <a:gsLst>
              <a:gs pos="0">
                <a:schemeClr val="dk1"/>
              </a:gs>
              <a:gs pos="1000">
                <a:schemeClr val="dk1"/>
              </a:gs>
              <a:gs pos="50000">
                <a:srgbClr val="002A5E"/>
              </a:gs>
              <a:gs pos="100000">
                <a:srgbClr val="002A5E"/>
              </a:gs>
            </a:gsLst>
            <a:lin ang="5400012" scaled="0"/>
          </a:gradFill>
          <a:ln cap="flat" cmpd="sng" w="57150">
            <a:solidFill>
              <a:srgbClr val="E39F0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25" lIns="91425" spcFirstLastPara="1" rIns="91425" wrap="square" tIns="457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100"/>
          </a:p>
        </p:txBody>
      </p:sp>
      <p:sp>
        <p:nvSpPr>
          <p:cNvPr id="55" name="Google Shape;55;p13"/>
          <p:cNvSpPr txBox="1"/>
          <p:nvPr/>
        </p:nvSpPr>
        <p:spPr>
          <a:xfrm>
            <a:off x="1447800" y="4705350"/>
            <a:ext cx="9144000" cy="2847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1"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MARYLAND EMERGENCY MANAGEMENT AGENCY</a:t>
            </a:r>
            <a:endParaRPr sz="1100"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29600" y="4552950"/>
            <a:ext cx="533400" cy="5334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2A5E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" type="body"/>
          </p:nvPr>
        </p:nvSpPr>
        <p:spPr>
          <a:xfrm>
            <a:off x="457200" y="1276350"/>
            <a:ext cx="8229600" cy="27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4"/>
          <p:cNvSpPr/>
          <p:nvPr/>
        </p:nvSpPr>
        <p:spPr>
          <a:xfrm rot="10800000">
            <a:off x="-76224" y="4400562"/>
            <a:ext cx="9296424" cy="838188"/>
          </a:xfrm>
          <a:prstGeom prst="flowChartDocument">
            <a:avLst/>
          </a:prstGeom>
          <a:gradFill>
            <a:gsLst>
              <a:gs pos="0">
                <a:schemeClr val="dk1"/>
              </a:gs>
              <a:gs pos="1000">
                <a:schemeClr val="dk1"/>
              </a:gs>
              <a:gs pos="50000">
                <a:srgbClr val="002A5E"/>
              </a:gs>
              <a:gs pos="100000">
                <a:srgbClr val="002A5E"/>
              </a:gs>
            </a:gsLst>
            <a:lin ang="5400012" scaled="0"/>
          </a:gradFill>
          <a:ln cap="flat" cmpd="sng" w="57150">
            <a:solidFill>
              <a:srgbClr val="E39F0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25" lIns="91425" spcFirstLastPara="1" rIns="91425" wrap="square" tIns="457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100"/>
          </a:p>
        </p:txBody>
      </p:sp>
      <p:sp>
        <p:nvSpPr>
          <p:cNvPr id="61" name="Google Shape;61;p14"/>
          <p:cNvSpPr txBox="1"/>
          <p:nvPr/>
        </p:nvSpPr>
        <p:spPr>
          <a:xfrm>
            <a:off x="1447800" y="4705350"/>
            <a:ext cx="9144000" cy="2847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1"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MARYLAND EMERGENCY MANAGEMENT AGENCY</a:t>
            </a:r>
            <a:endParaRPr sz="1100"/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29600" y="4552950"/>
            <a:ext cx="533400" cy="5334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hyperlink" Target="https://www.fema.gov/sites/default/files/documents/fema_rnpn_building-alliances-for-equitable-resilience.pdf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hyperlink" Target="mailto:mitigation.mema@maryland.gov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10.png"/><Relationship Id="rId7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5552804" y="2959706"/>
            <a:ext cx="758890" cy="61652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RIC</a:t>
            </a:r>
            <a:endParaRPr sz="1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" name="Google Shape;68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SemiBold"/>
                <a:ea typeface="Montserrat SemiBold"/>
                <a:cs typeface="Montserrat SemiBold"/>
                <a:sym typeface="Montserrat SemiBold"/>
              </a:rPr>
              <a:t>Prioritizing Equity for Climate Resilience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9" name="Google Shape;69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JaLeesa Tate, CFM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State Hazard Mitigation Officer/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Branch Manager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SemiBold"/>
                <a:ea typeface="Montserrat SemiBold"/>
                <a:cs typeface="Montserrat SemiBold"/>
                <a:sym typeface="Montserrat SemiBold"/>
              </a:rPr>
              <a:t>Education and Outreach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57" name="Google Shape;157;p24"/>
          <p:cNvSpPr txBox="1"/>
          <p:nvPr/>
        </p:nvSpPr>
        <p:spPr>
          <a:xfrm>
            <a:off x="311700" y="1177025"/>
            <a:ext cx="4443900" cy="3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●"/>
            </a:pPr>
            <a:r>
              <a:rPr lang="en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Increasing outreach with local </a:t>
            </a:r>
            <a:r>
              <a:rPr lang="en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jurisdictions</a:t>
            </a:r>
            <a:endParaRPr sz="1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○"/>
            </a:pPr>
            <a:r>
              <a:rPr lang="en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Quarterly webinars with all subrecipients</a:t>
            </a:r>
            <a:endParaRPr sz="1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○"/>
            </a:pPr>
            <a:r>
              <a:rPr lang="en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In-person site visits</a:t>
            </a:r>
            <a:endParaRPr sz="1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○"/>
            </a:pPr>
            <a:r>
              <a:rPr lang="en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Regional workshops</a:t>
            </a:r>
            <a:endParaRPr sz="1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○"/>
            </a:pPr>
            <a:r>
              <a:rPr lang="en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Local preparedness events</a:t>
            </a:r>
            <a:endParaRPr sz="1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500"/>
              <a:buFont typeface="Montserrat"/>
              <a:buChar char="○"/>
            </a:pPr>
            <a:r>
              <a:rPr lang="en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Community Organization meetings</a:t>
            </a:r>
            <a:endParaRPr/>
          </a:p>
        </p:txBody>
      </p:sp>
      <p:sp>
        <p:nvSpPr>
          <p:cNvPr id="158" name="Google Shape;158;p24"/>
          <p:cNvSpPr txBox="1"/>
          <p:nvPr/>
        </p:nvSpPr>
        <p:spPr>
          <a:xfrm>
            <a:off x="4572000" y="1177025"/>
            <a:ext cx="4098000" cy="31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●"/>
            </a:pPr>
            <a:r>
              <a:rPr lang="en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Building community buy-in from beginning to end</a:t>
            </a:r>
            <a:endParaRPr sz="1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●"/>
            </a:pPr>
            <a:r>
              <a:rPr lang="en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Developing co-beneficial community amenities</a:t>
            </a:r>
            <a:endParaRPr sz="1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●"/>
            </a:pPr>
            <a:r>
              <a:rPr lang="en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Whole Community is vitality important</a:t>
            </a:r>
            <a:endParaRPr sz="1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ontserrat"/>
              <a:buChar char="○"/>
            </a:pPr>
            <a:r>
              <a:rPr lang="en"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Multi-generational</a:t>
            </a:r>
            <a:endParaRPr sz="1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ontserrat"/>
              <a:buChar char="○"/>
            </a:pPr>
            <a:r>
              <a:rPr lang="en"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Places of worship</a:t>
            </a:r>
            <a:endParaRPr sz="1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1600"/>
              </a:spcBef>
              <a:spcAft>
                <a:spcPts val="1000"/>
              </a:spcAft>
              <a:buClr>
                <a:schemeClr val="dk2"/>
              </a:buClr>
              <a:buSzPts val="1300"/>
              <a:buFont typeface="Montserrat"/>
              <a:buChar char="○"/>
            </a:pPr>
            <a:r>
              <a:rPr lang="en"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Renters and Homeowners</a:t>
            </a:r>
            <a:endParaRPr sz="15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SemiBold"/>
                <a:ea typeface="Montserrat SemiBold"/>
                <a:cs typeface="Montserrat SemiBold"/>
                <a:sym typeface="Montserrat SemiBold"/>
              </a:rPr>
              <a:t>Hazard Mitigation Planning and Risk Analysis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64" name="Google Shape;164;p25"/>
          <p:cNvSpPr txBox="1"/>
          <p:nvPr/>
        </p:nvSpPr>
        <p:spPr>
          <a:xfrm>
            <a:off x="432450" y="1126575"/>
            <a:ext cx="4139700" cy="3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●"/>
            </a:pPr>
            <a:r>
              <a:rPr lang="en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Encouraging the Planning process to be a continual effort</a:t>
            </a:r>
            <a:endParaRPr sz="1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●"/>
            </a:pPr>
            <a:r>
              <a:rPr lang="en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Ensuring </a:t>
            </a:r>
            <a:r>
              <a:rPr lang="en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assessments</a:t>
            </a:r>
            <a:r>
              <a:rPr lang="en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goals, and actions are not </a:t>
            </a:r>
            <a:r>
              <a:rPr lang="en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homogeneous</a:t>
            </a:r>
            <a:r>
              <a:rPr lang="en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●"/>
            </a:pPr>
            <a:r>
              <a:rPr lang="en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Providing granular data to communities so they are able to </a:t>
            </a:r>
            <a:r>
              <a:rPr lang="en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prioritize</a:t>
            </a:r>
            <a:r>
              <a:rPr lang="en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actions based on their actual risk</a:t>
            </a:r>
            <a:endParaRPr sz="1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500"/>
              <a:buFont typeface="Montserrat"/>
              <a:buChar char="●"/>
            </a:pPr>
            <a:r>
              <a:rPr lang="en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Capturing data for all events regardless of scale, magnitude, geographic </a:t>
            </a:r>
            <a:r>
              <a:rPr lang="en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extent</a:t>
            </a:r>
            <a:endParaRPr sz="1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65" name="Google Shape;165;p25"/>
          <p:cNvGrpSpPr/>
          <p:nvPr/>
        </p:nvGrpSpPr>
        <p:grpSpPr>
          <a:xfrm>
            <a:off x="6230592" y="1270897"/>
            <a:ext cx="2691915" cy="2601718"/>
            <a:chOff x="4303290" y="1676962"/>
            <a:chExt cx="1918275" cy="1854000"/>
          </a:xfrm>
        </p:grpSpPr>
        <p:sp>
          <p:nvSpPr>
            <p:cNvPr id="166" name="Google Shape;166;p25"/>
            <p:cNvSpPr/>
            <p:nvPr/>
          </p:nvSpPr>
          <p:spPr>
            <a:xfrm>
              <a:off x="4303290" y="1676962"/>
              <a:ext cx="1854000" cy="1854000"/>
            </a:xfrm>
            <a:prstGeom prst="ellipse">
              <a:avLst/>
            </a:pr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5"/>
            <p:cNvSpPr txBox="1"/>
            <p:nvPr/>
          </p:nvSpPr>
          <p:spPr>
            <a:xfrm>
              <a:off x="5002665" y="2158463"/>
              <a:ext cx="1218900" cy="89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Assets</a:t>
              </a:r>
              <a:endParaRPr b="1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Population</a:t>
              </a:r>
              <a:endParaRPr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Built Environment</a:t>
              </a:r>
              <a:endParaRPr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Natural Environment</a:t>
              </a:r>
              <a:endParaRPr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Economy</a:t>
              </a:r>
              <a:endParaRPr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68" name="Google Shape;168;p25"/>
          <p:cNvGrpSpPr/>
          <p:nvPr/>
        </p:nvGrpSpPr>
        <p:grpSpPr>
          <a:xfrm>
            <a:off x="4716964" y="1270909"/>
            <a:ext cx="2601718" cy="2601718"/>
            <a:chOff x="2986712" y="1676962"/>
            <a:chExt cx="1854000" cy="1854000"/>
          </a:xfrm>
        </p:grpSpPr>
        <p:sp>
          <p:nvSpPr>
            <p:cNvPr id="169" name="Google Shape;169;p25"/>
            <p:cNvSpPr/>
            <p:nvPr/>
          </p:nvSpPr>
          <p:spPr>
            <a:xfrm>
              <a:off x="2986712" y="1676962"/>
              <a:ext cx="1854000" cy="1854000"/>
            </a:xfrm>
            <a:prstGeom prst="ellipse">
              <a:avLst/>
            </a:prstGeom>
            <a:solidFill>
              <a:srgbClr val="FF0000">
                <a:alpha val="37990"/>
              </a:srgbClr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5"/>
            <p:cNvSpPr txBox="1"/>
            <p:nvPr/>
          </p:nvSpPr>
          <p:spPr>
            <a:xfrm>
              <a:off x="2986720" y="2142839"/>
              <a:ext cx="1192200" cy="92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Hazards</a:t>
              </a:r>
              <a:endParaRPr b="1"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Location</a:t>
              </a:r>
              <a:endParaRPr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Extent</a:t>
              </a:r>
              <a:endParaRPr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Historic Occurrences</a:t>
              </a:r>
              <a:endParaRPr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Future Probability</a:t>
              </a:r>
              <a:endParaRPr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71" name="Google Shape;171;p25"/>
          <p:cNvSpPr txBox="1"/>
          <p:nvPr/>
        </p:nvSpPr>
        <p:spPr>
          <a:xfrm>
            <a:off x="6390025" y="2436900"/>
            <a:ext cx="822000" cy="2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RISK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SemiBold"/>
                <a:ea typeface="Montserrat SemiBold"/>
                <a:cs typeface="Montserrat SemiBold"/>
                <a:sym typeface="Montserrat SemiBold"/>
              </a:rPr>
              <a:t>Building Alliances For Equitable Resilience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7" name="Google Shape;177;p2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“Achieving equity requires understanding that everyone is not starting in the same place, everyone doesn’t have access to the same resources, and everyone doesn’t have the same life experiences.”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“People who lack diversity in perspective will not develop equitable policies, perform equitable planning, or create equitable programs that will benefit, rather than harm, the most vulnerable groups and communities.”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8" name="Google Shape;17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4412" y="1058100"/>
            <a:ext cx="2330225" cy="302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6"/>
          <p:cNvSpPr txBox="1"/>
          <p:nvPr/>
        </p:nvSpPr>
        <p:spPr>
          <a:xfrm>
            <a:off x="5924775" y="4094725"/>
            <a:ext cx="3109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Building Alliances for Equitable Resilience</a:t>
            </a:r>
            <a:endParaRPr sz="105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 txBox="1"/>
          <p:nvPr>
            <p:ph idx="1" type="body"/>
          </p:nvPr>
        </p:nvSpPr>
        <p:spPr>
          <a:xfrm>
            <a:off x="311700" y="2820200"/>
            <a:ext cx="8520600" cy="10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i="1" lang="en" sz="160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The mission of the Maryland Emergency Management Agency is to proactively reduce disaster risks and reliably manage consequences through collaborative work with Maryland’s communities and partners.</a:t>
            </a:r>
            <a:endParaRPr i="1" sz="160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85" name="Google Shape;18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0050" y="0"/>
            <a:ext cx="3003925" cy="2632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7"/>
          <p:cNvSpPr txBox="1"/>
          <p:nvPr/>
        </p:nvSpPr>
        <p:spPr>
          <a:xfrm>
            <a:off x="1723063" y="4015325"/>
            <a:ext cx="5697900" cy="4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mitigation.mema@maryland.gov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SemiBold"/>
                <a:ea typeface="Montserrat SemiBold"/>
                <a:cs typeface="Montserrat SemiBold"/>
                <a:sym typeface="Montserrat SemiBold"/>
              </a:rPr>
              <a:t>Why Isn’t Equity Prioritized?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Complex issue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Lack of diversity during decision making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Perception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 of other issues and challenges being more crucial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Not knowing where to begin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And more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Things to Consider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1152475"/>
            <a:ext cx="432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Char char="●"/>
            </a:pPr>
            <a:r>
              <a:rPr lang="en" sz="1500">
                <a:latin typeface="Montserrat"/>
                <a:ea typeface="Montserrat"/>
                <a:cs typeface="Montserrat"/>
                <a:sym typeface="Montserrat"/>
              </a:rPr>
              <a:t>What makes your </a:t>
            </a:r>
            <a:r>
              <a:rPr lang="en" sz="1500">
                <a:latin typeface="Montserrat"/>
                <a:ea typeface="Montserrat"/>
                <a:cs typeface="Montserrat"/>
                <a:sym typeface="Montserrat"/>
              </a:rPr>
              <a:t>community</a:t>
            </a:r>
            <a:r>
              <a:rPr lang="en" sz="1500">
                <a:latin typeface="Montserrat"/>
                <a:ea typeface="Montserrat"/>
                <a:cs typeface="Montserrat"/>
                <a:sym typeface="Montserrat"/>
              </a:rPr>
              <a:t> unique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Diversity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Cultural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Historic practices and policies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SzPts val="1500"/>
              <a:buFont typeface="Montserrat"/>
              <a:buChar char="●"/>
            </a:pPr>
            <a:r>
              <a:rPr lang="en" sz="1500">
                <a:latin typeface="Montserrat"/>
                <a:ea typeface="Montserrat"/>
                <a:cs typeface="Montserrat"/>
                <a:sym typeface="Montserrat"/>
              </a:rPr>
              <a:t>Empowering vs. engaging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Are citizens part of the decision making process?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Is feedback incorporated into plans and policies?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Char char="●"/>
            </a:pPr>
            <a:r>
              <a:rPr lang="en" sz="1500">
                <a:latin typeface="Montserrat"/>
                <a:ea typeface="Montserrat"/>
                <a:cs typeface="Montserrat"/>
                <a:sym typeface="Montserrat"/>
              </a:rPr>
              <a:t>Personal accountability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What role do you play?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How can you pull from your lived experiences?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500"/>
              <a:buFont typeface="Montserrat"/>
              <a:buChar char="●"/>
            </a:pPr>
            <a:r>
              <a:rPr lang="en" sz="1500">
                <a:latin typeface="Montserrat"/>
                <a:ea typeface="Montserrat"/>
                <a:cs typeface="Montserrat"/>
                <a:sym typeface="Montserrat"/>
              </a:rPr>
              <a:t>Transparency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Is information readily available?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Font typeface="Montserrat"/>
              <a:buChar char="○"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Are all citizens able to access information?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18"/>
          <p:cNvGrpSpPr/>
          <p:nvPr/>
        </p:nvGrpSpPr>
        <p:grpSpPr>
          <a:xfrm>
            <a:off x="770420" y="1235375"/>
            <a:ext cx="7603161" cy="3001743"/>
            <a:chOff x="770420" y="1070875"/>
            <a:chExt cx="7603161" cy="3001743"/>
          </a:xfrm>
        </p:grpSpPr>
        <p:sp>
          <p:nvSpPr>
            <p:cNvPr id="88" name="Google Shape;88;p18"/>
            <p:cNvSpPr/>
            <p:nvPr/>
          </p:nvSpPr>
          <p:spPr>
            <a:xfrm>
              <a:off x="935438" y="1070875"/>
              <a:ext cx="1143000" cy="1219200"/>
            </a:xfrm>
            <a:prstGeom prst="roundRect">
              <a:avLst>
                <a:gd fmla="val 16667" name="adj"/>
              </a:avLst>
            </a:prstGeom>
            <a:solidFill>
              <a:srgbClr val="CCCCCC"/>
            </a:solidFill>
            <a:ln cap="flat" cmpd="sng" w="25400">
              <a:solidFill>
                <a:srgbClr val="A5A5A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76200" kx="1200090" rotWithShape="0" algn="br" sy="230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9" name="Google Shape;89;p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87838" y="1202972"/>
              <a:ext cx="838200" cy="838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" name="Google Shape;90;p18"/>
            <p:cNvSpPr/>
            <p:nvPr/>
          </p:nvSpPr>
          <p:spPr>
            <a:xfrm>
              <a:off x="5540539" y="2290075"/>
              <a:ext cx="1143000" cy="1219200"/>
            </a:xfrm>
            <a:prstGeom prst="roundRect">
              <a:avLst>
                <a:gd fmla="val 16667" name="adj"/>
              </a:avLst>
            </a:prstGeom>
            <a:solidFill>
              <a:srgbClr val="D9D9D9"/>
            </a:solidFill>
            <a:ln cap="flat" cmpd="sng" w="25400">
              <a:solidFill>
                <a:srgbClr val="A5A5A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76200" kx="1200090" rotWithShape="0" algn="br" sy="230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1" name="Google Shape;91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692939" y="2442475"/>
              <a:ext cx="762000" cy="76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" name="Google Shape;92;p18"/>
            <p:cNvSpPr/>
            <p:nvPr/>
          </p:nvSpPr>
          <p:spPr>
            <a:xfrm>
              <a:off x="3918029" y="1070875"/>
              <a:ext cx="1143000" cy="1219200"/>
            </a:xfrm>
            <a:prstGeom prst="roundRect">
              <a:avLst>
                <a:gd fmla="val 16667" name="adj"/>
              </a:avLst>
            </a:prstGeom>
            <a:solidFill>
              <a:srgbClr val="CCCCCC"/>
            </a:solidFill>
            <a:ln cap="flat" cmpd="sng" w="25400">
              <a:solidFill>
                <a:srgbClr val="A5A5A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76200" kx="1200090" rotWithShape="0" algn="br" sy="230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3" name="Google Shape;93;p1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13355" y="1204301"/>
              <a:ext cx="952347" cy="9523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4" name="Google Shape;94;p18"/>
            <p:cNvSpPr/>
            <p:nvPr/>
          </p:nvSpPr>
          <p:spPr>
            <a:xfrm>
              <a:off x="2349156" y="2292193"/>
              <a:ext cx="1143000" cy="1219200"/>
            </a:xfrm>
            <a:prstGeom prst="roundRect">
              <a:avLst>
                <a:gd fmla="val 16667" name="adj"/>
              </a:avLst>
            </a:prstGeom>
            <a:solidFill>
              <a:srgbClr val="CCCCCC"/>
            </a:solidFill>
            <a:ln cap="flat" cmpd="sng" w="25400">
              <a:solidFill>
                <a:srgbClr val="A5A5A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76200" kx="1200090" rotWithShape="0" algn="br" sy="230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5" name="Google Shape;95;p1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378464" y="2383650"/>
              <a:ext cx="960087" cy="9600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6" name="Google Shape;96;p18"/>
            <p:cNvSpPr txBox="1"/>
            <p:nvPr/>
          </p:nvSpPr>
          <p:spPr>
            <a:xfrm>
              <a:off x="2566224" y="2732525"/>
              <a:ext cx="762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DRRA</a:t>
              </a: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8"/>
            <p:cNvSpPr txBox="1"/>
            <p:nvPr/>
          </p:nvSpPr>
          <p:spPr>
            <a:xfrm flipH="1">
              <a:off x="770420" y="2327225"/>
              <a:ext cx="14730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Hazard</a:t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Mitigation</a:t>
              </a:r>
              <a:endParaRPr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8" name="Google Shape;98;p18"/>
            <p:cNvSpPr txBox="1"/>
            <p:nvPr/>
          </p:nvSpPr>
          <p:spPr>
            <a:xfrm flipH="1">
              <a:off x="2121989" y="3548543"/>
              <a:ext cx="14730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Legislation/</a:t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Policy</a:t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9" name="Google Shape;99;p18"/>
            <p:cNvSpPr txBox="1"/>
            <p:nvPr/>
          </p:nvSpPr>
          <p:spPr>
            <a:xfrm flipH="1">
              <a:off x="3753009" y="2325835"/>
              <a:ext cx="14730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Partnerships</a:t>
              </a:r>
              <a:endParaRPr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0" name="Google Shape;100;p18"/>
            <p:cNvSpPr txBox="1"/>
            <p:nvPr/>
          </p:nvSpPr>
          <p:spPr>
            <a:xfrm flipH="1">
              <a:off x="5375520" y="3549418"/>
              <a:ext cx="14730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Education/</a:t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Outreach</a:t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1" name="Google Shape;101;p18"/>
            <p:cNvSpPr/>
            <p:nvPr/>
          </p:nvSpPr>
          <p:spPr>
            <a:xfrm>
              <a:off x="7065601" y="1070875"/>
              <a:ext cx="1143000" cy="1219200"/>
            </a:xfrm>
            <a:prstGeom prst="roundRect">
              <a:avLst>
                <a:gd fmla="val 16667" name="adj"/>
              </a:avLst>
            </a:prstGeom>
            <a:solidFill>
              <a:srgbClr val="CCCCCC"/>
            </a:solidFill>
            <a:ln cap="flat" cmpd="sng" w="25400">
              <a:solidFill>
                <a:srgbClr val="A5A5A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76200" kx="1200090" rotWithShape="0" algn="br" sy="230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2" name="Google Shape;102;p1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246191" y="1289565"/>
              <a:ext cx="781820" cy="7818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3" name="Google Shape;103;p18"/>
            <p:cNvSpPr txBox="1"/>
            <p:nvPr/>
          </p:nvSpPr>
          <p:spPr>
            <a:xfrm flipH="1">
              <a:off x="6900580" y="2324565"/>
              <a:ext cx="14730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Montserrat"/>
                  <a:ea typeface="Montserrat"/>
                  <a:cs typeface="Montserrat"/>
                  <a:sym typeface="Montserrat"/>
                </a:rPr>
                <a:t>Risk Analysis</a:t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04" name="Google Shape;104;p18"/>
          <p:cNvSpPr txBox="1"/>
          <p:nvPr>
            <p:ph type="title"/>
          </p:nvPr>
        </p:nvSpPr>
        <p:spPr>
          <a:xfrm>
            <a:off x="0" y="344225"/>
            <a:ext cx="914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Montserrat SemiBold"/>
                <a:ea typeface="Montserrat SemiBold"/>
                <a:cs typeface="Montserrat SemiBold"/>
                <a:sym typeface="Montserrat SemiBold"/>
              </a:rPr>
              <a:t>MEMA’s </a:t>
            </a:r>
            <a:r>
              <a:rPr lang="en" sz="2400">
                <a:latin typeface="Montserrat SemiBold"/>
                <a:ea typeface="Montserrat SemiBold"/>
                <a:cs typeface="Montserrat SemiBold"/>
                <a:sym typeface="Montserrat SemiBold"/>
              </a:rPr>
              <a:t>Multi-pronged Approach to Climate Resilience</a:t>
            </a:r>
            <a:endParaRPr sz="24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type="title"/>
          </p:nvPr>
        </p:nvSpPr>
        <p:spPr>
          <a:xfrm>
            <a:off x="145350" y="422250"/>
            <a:ext cx="8853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Montserrat SemiBold"/>
                <a:ea typeface="Montserrat SemiBold"/>
                <a:cs typeface="Montserrat SemiBold"/>
                <a:sym typeface="Montserrat SemiBold"/>
              </a:rPr>
              <a:t>Hazard Mitigation </a:t>
            </a:r>
            <a:endParaRPr sz="26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0" name="Google Shape;110;p19"/>
          <p:cNvSpPr txBox="1"/>
          <p:nvPr>
            <p:ph idx="1" type="body"/>
          </p:nvPr>
        </p:nvSpPr>
        <p:spPr>
          <a:xfrm>
            <a:off x="311700" y="1152475"/>
            <a:ext cx="4147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Char char="●"/>
            </a:pPr>
            <a:r>
              <a:rPr lang="en" sz="1500">
                <a:latin typeface="Montserrat"/>
                <a:ea typeface="Montserrat"/>
                <a:cs typeface="Montserrat"/>
                <a:sym typeface="Montserrat"/>
              </a:rPr>
              <a:t>Standardized scoring criteria for projects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All County Emergency Management Directors participated in a listening session to </a:t>
            </a: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shape</a:t>
            </a: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 the criteria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Provided transparency 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914400" rtl="0" algn="l">
              <a:spcBef>
                <a:spcPts val="1000"/>
              </a:spcBef>
              <a:spcAft>
                <a:spcPts val="1000"/>
              </a:spcAft>
              <a:buSzPts val="1400"/>
              <a:buFont typeface="Montserrat"/>
              <a:buChar char="○"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Added criteria to rank projects based on social vulnerability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1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Char char="●"/>
            </a:pPr>
            <a:r>
              <a:rPr lang="en" sz="1500">
                <a:latin typeface="Montserrat"/>
                <a:ea typeface="Montserrat"/>
                <a:cs typeface="Montserrat"/>
                <a:sym typeface="Montserrat"/>
              </a:rPr>
              <a:t>Prioritized</a:t>
            </a:r>
            <a:r>
              <a:rPr lang="en" sz="1500">
                <a:latin typeface="Montserrat"/>
                <a:ea typeface="Montserrat"/>
                <a:cs typeface="Montserrat"/>
                <a:sym typeface="Montserrat"/>
              </a:rPr>
              <a:t> community-based projects over </a:t>
            </a:r>
            <a:r>
              <a:rPr lang="en" sz="1500">
                <a:latin typeface="Montserrat"/>
                <a:ea typeface="Montserrat"/>
                <a:cs typeface="Montserrat"/>
                <a:sym typeface="Montserrat"/>
              </a:rPr>
              <a:t>asset</a:t>
            </a:r>
            <a:r>
              <a:rPr lang="en" sz="1500">
                <a:latin typeface="Montserrat"/>
                <a:ea typeface="Montserrat"/>
                <a:cs typeface="Montserrat"/>
                <a:sym typeface="Montserrat"/>
              </a:rPr>
              <a:t> based projects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Greater benefit across community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Equitable distribution of public funds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>
            <p:ph type="title"/>
          </p:nvPr>
        </p:nvSpPr>
        <p:spPr>
          <a:xfrm>
            <a:off x="145350" y="422250"/>
            <a:ext cx="8853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latin typeface="Montserrat SemiBold"/>
                <a:ea typeface="Montserrat SemiBold"/>
                <a:cs typeface="Montserrat SemiBold"/>
                <a:sym typeface="Montserrat SemiBold"/>
              </a:rPr>
              <a:t>Hazard Mitigation </a:t>
            </a:r>
            <a:endParaRPr sz="26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7" name="Google Shape;117;p20"/>
          <p:cNvSpPr txBox="1"/>
          <p:nvPr>
            <p:ph idx="1" type="body"/>
          </p:nvPr>
        </p:nvSpPr>
        <p:spPr>
          <a:xfrm>
            <a:off x="311700" y="1152475"/>
            <a:ext cx="3135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1000"/>
              </a:spcAft>
              <a:buSzPts val="1700"/>
              <a:buFont typeface="Montserrat"/>
              <a:buChar char="●"/>
            </a:pPr>
            <a:r>
              <a:rPr lang="en" sz="1700">
                <a:latin typeface="Montserrat"/>
                <a:ea typeface="Montserrat"/>
                <a:cs typeface="Montserrat"/>
                <a:sym typeface="Montserrat"/>
              </a:rPr>
              <a:t>Informed ourselves on how resources and funding have </a:t>
            </a:r>
            <a:r>
              <a:rPr lang="en" sz="1700">
                <a:latin typeface="Montserrat"/>
                <a:ea typeface="Montserrat"/>
                <a:cs typeface="Montserrat"/>
                <a:sym typeface="Montserrat"/>
              </a:rPr>
              <a:t>historically</a:t>
            </a:r>
            <a:r>
              <a:rPr lang="en" sz="1700">
                <a:latin typeface="Montserrat"/>
                <a:ea typeface="Montserrat"/>
                <a:cs typeface="Montserrat"/>
                <a:sym typeface="Montserrat"/>
              </a:rPr>
              <a:t> been distributed.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0625" y="1363550"/>
            <a:ext cx="5507876" cy="289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>
            <p:ph type="title"/>
          </p:nvPr>
        </p:nvSpPr>
        <p:spPr>
          <a:xfrm>
            <a:off x="145350" y="422250"/>
            <a:ext cx="8853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latin typeface="Montserrat SemiBold"/>
                <a:ea typeface="Montserrat SemiBold"/>
                <a:cs typeface="Montserrat SemiBold"/>
                <a:sym typeface="Montserrat SemiBold"/>
              </a:rPr>
              <a:t>Hazard Mitigation </a:t>
            </a:r>
            <a:endParaRPr sz="26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4" name="Google Shape;124;p21"/>
          <p:cNvSpPr txBox="1"/>
          <p:nvPr>
            <p:ph idx="1" type="body"/>
          </p:nvPr>
        </p:nvSpPr>
        <p:spPr>
          <a:xfrm>
            <a:off x="311700" y="1152475"/>
            <a:ext cx="3135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Montserrat"/>
              <a:buChar char="●"/>
            </a:pPr>
            <a:r>
              <a:rPr lang="en" sz="1700">
                <a:latin typeface="Montserrat"/>
                <a:ea typeface="Montserrat"/>
                <a:cs typeface="Montserrat"/>
                <a:sym typeface="Montserrat"/>
              </a:rPr>
              <a:t>Identified ‘small, </a:t>
            </a:r>
            <a:r>
              <a:rPr lang="en" sz="1700">
                <a:latin typeface="Montserrat"/>
                <a:ea typeface="Montserrat"/>
                <a:cs typeface="Montserrat"/>
                <a:sym typeface="Montserrat"/>
              </a:rPr>
              <a:t>impoverished</a:t>
            </a:r>
            <a:r>
              <a:rPr lang="en" sz="1700">
                <a:latin typeface="Montserrat"/>
                <a:ea typeface="Montserrat"/>
                <a:cs typeface="Montserrat"/>
                <a:sym typeface="Montserrat"/>
              </a:rPr>
              <a:t> communities’ as defined by FEMA.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1" marL="914400" rtl="0" algn="l">
              <a:spcBef>
                <a:spcPts val="1000"/>
              </a:spcBef>
              <a:spcAft>
                <a:spcPts val="1000"/>
              </a:spcAft>
              <a:buSzPts val="1700"/>
              <a:buFont typeface="Montserrat"/>
              <a:buChar char="○"/>
            </a:pPr>
            <a:r>
              <a:rPr lang="en" sz="1700">
                <a:latin typeface="Montserrat"/>
                <a:ea typeface="Montserrat"/>
                <a:cs typeface="Montserrat"/>
                <a:sym typeface="Montserrat"/>
              </a:rPr>
              <a:t>Eligible for an increased Federal contribution for projects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5" name="Google Shape;125;p21"/>
          <p:cNvPicPr preferRelativeResize="0"/>
          <p:nvPr/>
        </p:nvPicPr>
        <p:blipFill rotWithShape="1">
          <a:blip r:embed="rId3">
            <a:alphaModFix/>
          </a:blip>
          <a:srcRect b="22672" l="0" r="0" t="0"/>
          <a:stretch/>
        </p:blipFill>
        <p:spPr>
          <a:xfrm>
            <a:off x="3511450" y="1428275"/>
            <a:ext cx="5272575" cy="2594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SemiBold"/>
                <a:ea typeface="Montserrat SemiBold"/>
                <a:cs typeface="Montserrat SemiBold"/>
                <a:sym typeface="Montserrat SemiBold"/>
              </a:rPr>
              <a:t>Policy and Legislation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1" name="Google Shape;131;p22"/>
          <p:cNvSpPr txBox="1"/>
          <p:nvPr>
            <p:ph idx="1" type="body"/>
          </p:nvPr>
        </p:nvSpPr>
        <p:spPr>
          <a:xfrm>
            <a:off x="311700" y="1152475"/>
            <a:ext cx="450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Montserrat"/>
              <a:buChar char="●"/>
            </a:pPr>
            <a:r>
              <a:rPr lang="en" sz="1700">
                <a:latin typeface="Montserrat"/>
                <a:ea typeface="Montserrat"/>
                <a:cs typeface="Montserrat"/>
                <a:sym typeface="Montserrat"/>
              </a:rPr>
              <a:t>Incorporated equity into State Hazard Mitigation Plan.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1" marL="914400" rtl="0" algn="l">
              <a:spcBef>
                <a:spcPts val="1000"/>
              </a:spcBef>
              <a:spcAft>
                <a:spcPts val="0"/>
              </a:spcAft>
              <a:buSzPts val="1700"/>
              <a:buFont typeface="Montserrat"/>
              <a:buChar char="○"/>
            </a:pPr>
            <a:r>
              <a:rPr lang="en" sz="1700">
                <a:latin typeface="Montserrat"/>
                <a:ea typeface="Montserrat"/>
                <a:cs typeface="Montserrat"/>
                <a:sym typeface="Montserrat"/>
              </a:rPr>
              <a:t>Developed equity focused goals and actions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SzPts val="1700"/>
              <a:buFont typeface="Montserrat"/>
              <a:buChar char="●"/>
            </a:pPr>
            <a:r>
              <a:rPr lang="en" sz="1700">
                <a:latin typeface="Montserrat"/>
                <a:ea typeface="Montserrat"/>
                <a:cs typeface="Montserrat"/>
                <a:sym typeface="Montserrat"/>
              </a:rPr>
              <a:t>Newly created Resilient Maryland Revolving Loan Fund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1" marL="914400" rtl="0" algn="l">
              <a:spcBef>
                <a:spcPts val="1000"/>
              </a:spcBef>
              <a:spcAft>
                <a:spcPts val="0"/>
              </a:spcAft>
              <a:buSzPts val="1700"/>
              <a:buFont typeface="Montserrat"/>
              <a:buChar char="○"/>
            </a:pPr>
            <a:r>
              <a:rPr lang="en" sz="1700">
                <a:latin typeface="Montserrat"/>
                <a:ea typeface="Montserrat"/>
                <a:cs typeface="Montserrat"/>
                <a:sym typeface="Montserrat"/>
              </a:rPr>
              <a:t>Low cost loans to </a:t>
            </a:r>
            <a:r>
              <a:rPr lang="en" sz="1700">
                <a:latin typeface="Montserrat"/>
                <a:ea typeface="Montserrat"/>
                <a:cs typeface="Montserrat"/>
                <a:sym typeface="Montserrat"/>
              </a:rPr>
              <a:t>communities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1" marL="914400" rtl="0" algn="l">
              <a:spcBef>
                <a:spcPts val="1000"/>
              </a:spcBef>
              <a:spcAft>
                <a:spcPts val="0"/>
              </a:spcAft>
              <a:buSzPts val="1700"/>
              <a:buFont typeface="Montserrat"/>
              <a:buChar char="○"/>
            </a:pPr>
            <a:r>
              <a:rPr lang="en" sz="1700">
                <a:latin typeface="Montserrat"/>
                <a:ea typeface="Montserrat"/>
                <a:cs typeface="Montserrat"/>
                <a:sym typeface="Montserrat"/>
              </a:rPr>
              <a:t>Greater flexibility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22"/>
          <p:cNvSpPr/>
          <p:nvPr/>
        </p:nvSpPr>
        <p:spPr>
          <a:xfrm rot="-5400000">
            <a:off x="5785660" y="1092425"/>
            <a:ext cx="2811000" cy="2920800"/>
          </a:xfrm>
          <a:prstGeom prst="ellipse">
            <a:avLst/>
          </a:prstGeom>
          <a:noFill/>
          <a:ln cap="flat" cmpd="sng" w="19050">
            <a:solidFill>
              <a:srgbClr val="41414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3" name="Google Shape;133;p22"/>
          <p:cNvGrpSpPr/>
          <p:nvPr/>
        </p:nvGrpSpPr>
        <p:grpSpPr>
          <a:xfrm>
            <a:off x="6396756" y="1788709"/>
            <a:ext cx="1588368" cy="1528806"/>
            <a:chOff x="3664038" y="1663782"/>
            <a:chExt cx="1815900" cy="1815900"/>
          </a:xfrm>
        </p:grpSpPr>
        <p:sp>
          <p:nvSpPr>
            <p:cNvPr id="134" name="Google Shape;134;p22"/>
            <p:cNvSpPr/>
            <p:nvPr/>
          </p:nvSpPr>
          <p:spPr>
            <a:xfrm>
              <a:off x="3664038" y="1663782"/>
              <a:ext cx="1815900" cy="1815900"/>
            </a:xfrm>
            <a:prstGeom prst="ellipse">
              <a:avLst/>
            </a:prstGeom>
            <a:solidFill>
              <a:srgbClr val="3D3D3D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22"/>
            <p:cNvSpPr txBox="1"/>
            <p:nvPr/>
          </p:nvSpPr>
          <p:spPr>
            <a:xfrm>
              <a:off x="3899988" y="2158482"/>
              <a:ext cx="1344000" cy="82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Hazard Mitigation Assistance (HMA) </a:t>
              </a:r>
              <a:endParaRPr b="1"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36" name="Google Shape;136;p22"/>
          <p:cNvGrpSpPr/>
          <p:nvPr/>
        </p:nvGrpSpPr>
        <p:grpSpPr>
          <a:xfrm>
            <a:off x="6727470" y="763346"/>
            <a:ext cx="934704" cy="899654"/>
            <a:chOff x="2859873" y="853971"/>
            <a:chExt cx="1068600" cy="1068600"/>
          </a:xfrm>
        </p:grpSpPr>
        <p:sp>
          <p:nvSpPr>
            <p:cNvPr id="137" name="Google Shape;137;p22"/>
            <p:cNvSpPr/>
            <p:nvPr/>
          </p:nvSpPr>
          <p:spPr>
            <a:xfrm>
              <a:off x="2859873" y="853971"/>
              <a:ext cx="1068600" cy="1068600"/>
            </a:xfrm>
            <a:prstGeom prst="ellipse">
              <a:avLst/>
            </a:prstGeom>
            <a:solidFill>
              <a:srgbClr val="2F2F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22"/>
            <p:cNvSpPr txBox="1"/>
            <p:nvPr/>
          </p:nvSpPr>
          <p:spPr>
            <a:xfrm>
              <a:off x="3012800" y="1022197"/>
              <a:ext cx="762600" cy="73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HMGP</a:t>
              </a:r>
              <a:endParaRPr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39" name="Google Shape;139;p22"/>
          <p:cNvGrpSpPr/>
          <p:nvPr/>
        </p:nvGrpSpPr>
        <p:grpSpPr>
          <a:xfrm>
            <a:off x="5457892" y="2818086"/>
            <a:ext cx="934704" cy="899654"/>
            <a:chOff x="2859873" y="853971"/>
            <a:chExt cx="1068600" cy="1068600"/>
          </a:xfrm>
        </p:grpSpPr>
        <p:sp>
          <p:nvSpPr>
            <p:cNvPr id="140" name="Google Shape;140;p22"/>
            <p:cNvSpPr/>
            <p:nvPr/>
          </p:nvSpPr>
          <p:spPr>
            <a:xfrm>
              <a:off x="2859873" y="853971"/>
              <a:ext cx="1068600" cy="1068600"/>
            </a:xfrm>
            <a:prstGeom prst="ellipse">
              <a:avLst/>
            </a:prstGeom>
            <a:solidFill>
              <a:srgbClr val="2F2F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22"/>
            <p:cNvSpPr txBox="1"/>
            <p:nvPr/>
          </p:nvSpPr>
          <p:spPr>
            <a:xfrm>
              <a:off x="2968382" y="1022187"/>
              <a:ext cx="867600" cy="73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BRIC</a:t>
              </a:r>
              <a:endParaRPr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42" name="Google Shape;142;p22"/>
          <p:cNvGrpSpPr/>
          <p:nvPr/>
        </p:nvGrpSpPr>
        <p:grpSpPr>
          <a:xfrm>
            <a:off x="7985227" y="2811840"/>
            <a:ext cx="934704" cy="899654"/>
            <a:chOff x="5214448" y="3234278"/>
            <a:chExt cx="1068600" cy="1068600"/>
          </a:xfrm>
        </p:grpSpPr>
        <p:sp>
          <p:nvSpPr>
            <p:cNvPr id="143" name="Google Shape;143;p22"/>
            <p:cNvSpPr/>
            <p:nvPr/>
          </p:nvSpPr>
          <p:spPr>
            <a:xfrm>
              <a:off x="5214448" y="3234278"/>
              <a:ext cx="1068600" cy="1068600"/>
            </a:xfrm>
            <a:prstGeom prst="ellipse">
              <a:avLst/>
            </a:prstGeom>
            <a:solidFill>
              <a:srgbClr val="2F2F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22"/>
            <p:cNvSpPr txBox="1"/>
            <p:nvPr/>
          </p:nvSpPr>
          <p:spPr>
            <a:xfrm>
              <a:off x="5367375" y="3402503"/>
              <a:ext cx="762600" cy="73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FMA</a:t>
              </a:r>
              <a:endParaRPr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SemiBold"/>
                <a:ea typeface="Montserrat SemiBold"/>
                <a:cs typeface="Montserrat SemiBold"/>
                <a:sym typeface="Montserrat SemiBold"/>
              </a:rPr>
              <a:t>Partnerships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50" name="Google Shape;150;p23"/>
          <p:cNvSpPr txBox="1"/>
          <p:nvPr>
            <p:ph idx="1" type="body"/>
          </p:nvPr>
        </p:nvSpPr>
        <p:spPr>
          <a:xfrm>
            <a:off x="311700" y="1152475"/>
            <a:ext cx="4204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Char char="●"/>
            </a:pPr>
            <a:r>
              <a:rPr lang="en" sz="1500">
                <a:latin typeface="Montserrat"/>
                <a:ea typeface="Montserrat"/>
                <a:cs typeface="Montserrat"/>
                <a:sym typeface="Montserrat"/>
              </a:rPr>
              <a:t>Seeking non-traditional partnerships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The Nature Conservancy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Eastern Shore Land Conservancy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Shore Rivers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SzPts val="1500"/>
              <a:buFont typeface="Montserrat"/>
              <a:buChar char="●"/>
            </a:pPr>
            <a:r>
              <a:rPr lang="en" sz="1500">
                <a:latin typeface="Montserrat"/>
                <a:ea typeface="Montserrat"/>
                <a:cs typeface="Montserrat"/>
                <a:sym typeface="Montserrat"/>
              </a:rPr>
              <a:t>Multi-agency coordination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Project reviews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Leveraging funding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914400" rtl="0" algn="l">
              <a:spcBef>
                <a:spcPts val="1000"/>
              </a:spcBef>
              <a:spcAft>
                <a:spcPts val="100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Providing subject matter expertise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1" name="Google Shape;15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017725"/>
            <a:ext cx="4322701" cy="324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