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1"/>
  </p:sldMasterIdLst>
  <p:notesMasterIdLst>
    <p:notesMasterId r:id="rId104"/>
  </p:notesMasterIdLst>
  <p:sldIdLst>
    <p:sldId id="256" r:id="rId12"/>
    <p:sldId id="339" r:id="rId13"/>
    <p:sldId id="286" r:id="rId14"/>
    <p:sldId id="415" r:id="rId15"/>
    <p:sldId id="413" r:id="rId16"/>
    <p:sldId id="391" r:id="rId17"/>
    <p:sldId id="392" r:id="rId18"/>
    <p:sldId id="395" r:id="rId19"/>
    <p:sldId id="397" r:id="rId20"/>
    <p:sldId id="398" r:id="rId21"/>
    <p:sldId id="399" r:id="rId22"/>
    <p:sldId id="401" r:id="rId23"/>
    <p:sldId id="294" r:id="rId24"/>
    <p:sldId id="417" r:id="rId25"/>
    <p:sldId id="418" r:id="rId26"/>
    <p:sldId id="419" r:id="rId27"/>
    <p:sldId id="420" r:id="rId28"/>
    <p:sldId id="421" r:id="rId29"/>
    <p:sldId id="298" r:id="rId30"/>
    <p:sldId id="299" r:id="rId31"/>
    <p:sldId id="300" r:id="rId32"/>
    <p:sldId id="301" r:id="rId33"/>
    <p:sldId id="390" r:id="rId34"/>
    <p:sldId id="303" r:id="rId35"/>
    <p:sldId id="423" r:id="rId36"/>
    <p:sldId id="424" r:id="rId37"/>
    <p:sldId id="425" r:id="rId38"/>
    <p:sldId id="426" r:id="rId39"/>
    <p:sldId id="427" r:id="rId40"/>
    <p:sldId id="304" r:id="rId41"/>
    <p:sldId id="346" r:id="rId42"/>
    <p:sldId id="347" r:id="rId43"/>
    <p:sldId id="348" r:id="rId44"/>
    <p:sldId id="352" r:id="rId45"/>
    <p:sldId id="354" r:id="rId46"/>
    <p:sldId id="355" r:id="rId47"/>
    <p:sldId id="356" r:id="rId48"/>
    <p:sldId id="357" r:id="rId49"/>
    <p:sldId id="431" r:id="rId50"/>
    <p:sldId id="305" r:id="rId51"/>
    <p:sldId id="311" r:id="rId52"/>
    <p:sldId id="313" r:id="rId53"/>
    <p:sldId id="314" r:id="rId54"/>
    <p:sldId id="315" r:id="rId55"/>
    <p:sldId id="326" r:id="rId56"/>
    <p:sldId id="378" r:id="rId57"/>
    <p:sldId id="379" r:id="rId58"/>
    <p:sldId id="316" r:id="rId59"/>
    <p:sldId id="317" r:id="rId60"/>
    <p:sldId id="318" r:id="rId61"/>
    <p:sldId id="381" r:id="rId62"/>
    <p:sldId id="382" r:id="rId63"/>
    <p:sldId id="319" r:id="rId64"/>
    <p:sldId id="321" r:id="rId65"/>
    <p:sldId id="322" r:id="rId66"/>
    <p:sldId id="323" r:id="rId67"/>
    <p:sldId id="444" r:id="rId68"/>
    <p:sldId id="306" r:id="rId69"/>
    <p:sldId id="360" r:id="rId70"/>
    <p:sldId id="361" r:id="rId71"/>
    <p:sldId id="362" r:id="rId72"/>
    <p:sldId id="359" r:id="rId73"/>
    <p:sldId id="363" r:id="rId74"/>
    <p:sldId id="387" r:id="rId75"/>
    <p:sldId id="437" r:id="rId76"/>
    <p:sldId id="307" r:id="rId77"/>
    <p:sldId id="327" r:id="rId78"/>
    <p:sldId id="328" r:id="rId79"/>
    <p:sldId id="329" r:id="rId80"/>
    <p:sldId id="330" r:id="rId81"/>
    <p:sldId id="331" r:id="rId82"/>
    <p:sldId id="333" r:id="rId83"/>
    <p:sldId id="385" r:id="rId84"/>
    <p:sldId id="439" r:id="rId85"/>
    <p:sldId id="308" r:id="rId86"/>
    <p:sldId id="367" r:id="rId87"/>
    <p:sldId id="368" r:id="rId88"/>
    <p:sldId id="370" r:id="rId89"/>
    <p:sldId id="369" r:id="rId90"/>
    <p:sldId id="371" r:id="rId91"/>
    <p:sldId id="372" r:id="rId92"/>
    <p:sldId id="373" r:id="rId93"/>
    <p:sldId id="441" r:id="rId94"/>
    <p:sldId id="309" r:id="rId95"/>
    <p:sldId id="334" r:id="rId96"/>
    <p:sldId id="335" r:id="rId97"/>
    <p:sldId id="336" r:id="rId98"/>
    <p:sldId id="337" r:id="rId99"/>
    <p:sldId id="443" r:id="rId100"/>
    <p:sldId id="349" r:id="rId101"/>
    <p:sldId id="375" r:id="rId102"/>
    <p:sldId id="351" r:id="rId10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e, Laura" initials="F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8A900C-7CE9-4E3A-8019-603A3B7F293A}">
  <a:tblStyle styleId="{778A900C-7CE9-4E3A-8019-603A3B7F293A}"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09" autoAdjust="0"/>
    <p:restoredTop sz="94660"/>
  </p:normalViewPr>
  <p:slideViewPr>
    <p:cSldViewPr snapToGrid="0">
      <p:cViewPr varScale="1">
        <p:scale>
          <a:sx n="63" d="100"/>
          <a:sy n="63" d="100"/>
        </p:scale>
        <p:origin x="78"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07" Type="http://schemas.openxmlformats.org/officeDocument/2006/relationships/viewProps" Target="viewProps.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102" Type="http://schemas.openxmlformats.org/officeDocument/2006/relationships/slide" Target="slides/slide91.xml"/><Relationship Id="rId5" Type="http://schemas.openxmlformats.org/officeDocument/2006/relationships/customXml" Target="../customXml/item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commentAuthors" Target="commentAuthors.xml"/><Relationship Id="rId8" Type="http://schemas.openxmlformats.org/officeDocument/2006/relationships/customXml" Target="../customXml/item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presProps" Target="presProps.xml"/><Relationship Id="rId10" Type="http://schemas.openxmlformats.org/officeDocument/2006/relationships/customXml" Target="../customXml/item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tableStyles" Target="tableStyles.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notesMaster" Target="notesMasters/notesMaster1.xml"/><Relationship Id="rId7" Type="http://schemas.openxmlformats.org/officeDocument/2006/relationships/customXml" Target="../customXml/item7.xml"/><Relationship Id="rId71" Type="http://schemas.openxmlformats.org/officeDocument/2006/relationships/slide" Target="slides/slide60.xml"/><Relationship Id="rId9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69244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In a general sense, where are we succeeding? Where are we falling short? What common factors have contributed to our being ahead of or behind schedule in putting our management strategies and work plans in place?</a:t>
            </a:r>
            <a:r>
              <a:rPr lang="en-US">
                <a:effectLst/>
              </a:rPr>
              <a:t> </a:t>
            </a:r>
            <a:endParaRPr lang="en-US"/>
          </a:p>
        </p:txBody>
      </p:sp>
    </p:spTree>
    <p:extLst>
      <p:ext uri="{BB962C8B-B14F-4D97-AF65-F5344CB8AC3E}">
        <p14:creationId xmlns:p14="http://schemas.microsoft.com/office/powerpoint/2010/main" val="2403630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Shape 3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r>
              <a:rPr lang="en-US" sz="1100" kern="1200">
                <a:solidFill>
                  <a:schemeClr val="tx1"/>
                </a:solidFill>
                <a:effectLst/>
                <a:latin typeface="+mn-lt"/>
                <a:ea typeface="+mn-ea"/>
                <a:cs typeface="+mn-cs"/>
              </a:rPr>
              <a:t>These seven themes will guide our discussion. These themes, cohorts or collections of outcomes were designed to bring related outcomes together. They will also guide the partnership’s recently established Biennial Strategy Review System, and will cue discussion between the Management Board and Goal Implementation Teams at the most appropriate times.</a:t>
            </a:r>
          </a:p>
        </p:txBody>
      </p:sp>
    </p:spTree>
    <p:extLst>
      <p:ext uri="{BB962C8B-B14F-4D97-AF65-F5344CB8AC3E}">
        <p14:creationId xmlns:p14="http://schemas.microsoft.com/office/powerpoint/2010/main" val="4030766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It is important to note that for some of our outcomes, we have a wealth of performance data. For others, data collection has only just begun. And for others, we are still working to determine what kind of performance indicators should be used. But a “missing” performance indicator does not mean progress is not taking place! In fact, important work is furthering all of our commitments at all levels of the partnership. Please visit </a:t>
            </a:r>
            <a:r>
              <a:rPr lang="en-US" sz="1100" kern="1200" err="1">
                <a:solidFill>
                  <a:schemeClr val="tx1"/>
                </a:solidFill>
                <a:effectLst/>
                <a:latin typeface="+mn-lt"/>
                <a:ea typeface="+mn-ea"/>
                <a:cs typeface="+mn-cs"/>
              </a:rPr>
              <a:t>ChesapeakeProgress.com</a:t>
            </a:r>
            <a:r>
              <a:rPr lang="en-US" sz="1100" kern="1200">
                <a:solidFill>
                  <a:schemeClr val="tx1"/>
                </a:solidFill>
                <a:effectLst/>
                <a:latin typeface="+mn-lt"/>
                <a:ea typeface="+mn-ea"/>
                <a:cs typeface="+mn-cs"/>
              </a:rPr>
              <a:t> for more information about the outcomes we may not be able to cover in great depth today.</a:t>
            </a:r>
            <a:endParaRPr lang="en-US">
              <a:effectLst/>
            </a:endParaRPr>
          </a:p>
        </p:txBody>
      </p:sp>
    </p:spTree>
    <p:extLst>
      <p:ext uri="{BB962C8B-B14F-4D97-AF65-F5344CB8AC3E}">
        <p14:creationId xmlns:p14="http://schemas.microsoft.com/office/powerpoint/2010/main" val="727270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04198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kern="1200">
                <a:solidFill>
                  <a:schemeClr val="tx1"/>
                </a:solidFill>
                <a:effectLst/>
                <a:latin typeface="+mn-lt"/>
                <a:ea typeface="+mn-ea"/>
                <a:cs typeface="+mn-cs"/>
              </a:rPr>
              <a:t>Healthy watersheds begin with healthy streams, and bring resilience to a region in the form of clean water, critical habitat and social and economic benefits.</a:t>
            </a:r>
          </a:p>
        </p:txBody>
      </p:sp>
    </p:spTree>
    <p:extLst>
      <p:ext uri="{BB962C8B-B14F-4D97-AF65-F5344CB8AC3E}">
        <p14:creationId xmlns:p14="http://schemas.microsoft.com/office/powerpoint/2010/main" val="863141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Jurisdictions have set their own definitions of healthy waters and watersheds, and a map of state-identified healthy waters and watersheds is available on </a:t>
            </a:r>
            <a:r>
              <a:rPr lang="en-US" sz="1100" kern="1200" err="1">
                <a:solidFill>
                  <a:schemeClr val="tx1"/>
                </a:solidFill>
                <a:effectLst/>
                <a:latin typeface="+mn-lt"/>
                <a:ea typeface="+mn-ea"/>
                <a:cs typeface="+mn-cs"/>
              </a:rPr>
              <a:t>ChesapeakeProgress</a:t>
            </a:r>
            <a:r>
              <a:rPr lang="en-US" sz="1100" kern="1200">
                <a:solidFill>
                  <a:schemeClr val="tx1"/>
                </a:solidFill>
                <a:effectLst/>
                <a:latin typeface="+mn-lt"/>
                <a:ea typeface="+mn-ea"/>
                <a:cs typeface="+mn-cs"/>
              </a:rPr>
              <a:t>. These datasets will serve as the baseline from which we assess watershed health and measure progress toward this outcome.</a:t>
            </a:r>
          </a:p>
        </p:txBody>
      </p:sp>
    </p:spTree>
    <p:extLst>
      <p:ext uri="{BB962C8B-B14F-4D97-AF65-F5344CB8AC3E}">
        <p14:creationId xmlns:p14="http://schemas.microsoft.com/office/powerpoint/2010/main" val="206024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Just as we must protect healthy watersheds, we must protect stream health.</a:t>
            </a:r>
            <a:endParaRPr lang="en-US" sz="11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1598797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r>
              <a:rPr lang="en-US" sz="1100" kern="1200">
                <a:solidFill>
                  <a:schemeClr val="tx1"/>
                </a:solidFill>
                <a:effectLst/>
                <a:latin typeface="+mn-lt"/>
                <a:ea typeface="+mn-ea"/>
                <a:cs typeface="+mn-cs"/>
              </a:rPr>
              <a:t>Over the last decade, thousands of samples have been collected to help us determine the health of streams in the region.</a:t>
            </a:r>
            <a:endParaRPr lang="en-US" sz="950" kern="1200">
              <a:solidFill>
                <a:schemeClr val="tx1"/>
              </a:solidFill>
              <a:effectLst/>
              <a:latin typeface="+mn-lt"/>
              <a:ea typeface="+mn-ea"/>
              <a:cs typeface="+mn-cs"/>
            </a:endParaRPr>
          </a:p>
        </p:txBody>
      </p:sp>
    </p:spTree>
    <p:extLst>
      <p:ext uri="{BB962C8B-B14F-4D97-AF65-F5344CB8AC3E}">
        <p14:creationId xmlns:p14="http://schemas.microsoft.com/office/powerpoint/2010/main" val="790495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Of the streams sampled between 2000 and 2010, about 40 percent were ranked in excellent, good or fair condition and about 60 percent in poor or very poor condition. Experts are working to refine this indicator and gather more recent data.</a:t>
            </a:r>
            <a:endParaRPr lang="en-US"/>
          </a:p>
        </p:txBody>
      </p:sp>
    </p:spTree>
    <p:extLst>
      <p:ext uri="{BB962C8B-B14F-4D97-AF65-F5344CB8AC3E}">
        <p14:creationId xmlns:p14="http://schemas.microsoft.com/office/powerpoint/2010/main" val="582121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We safeguard streams and rivers by removing the dams, culverts and other barriers that inhibit their flow and by protecting the lands around them from development.</a:t>
            </a:r>
            <a:endParaRPr lang="en-US">
              <a:latin typeface="Arial"/>
            </a:endParaRPr>
          </a:p>
        </p:txBody>
      </p:sp>
    </p:spTree>
    <p:extLst>
      <p:ext uri="{BB962C8B-B14F-4D97-AF65-F5344CB8AC3E}">
        <p14:creationId xmlns:p14="http://schemas.microsoft.com/office/powerpoint/2010/main" val="3668347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68890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Over the last six years, just over one million acres of land in the watershed have been permanently protected from development.</a:t>
            </a:r>
            <a:r>
              <a:rPr lang="en-US">
                <a:effectLst/>
              </a:rPr>
              <a:t> </a:t>
            </a:r>
            <a:endParaRPr lang="en-US" sz="1100" kern="1200">
              <a:solidFill>
                <a:schemeClr val="tx1"/>
              </a:solidFill>
              <a:effectLst/>
              <a:latin typeface="+mn-lt"/>
              <a:ea typeface="+mn-ea"/>
              <a:cs typeface="+mn-cs"/>
            </a:endParaRPr>
          </a:p>
        </p:txBody>
      </p:sp>
    </p:spTree>
    <p:extLst>
      <p:ext uri="{BB962C8B-B14F-4D97-AF65-F5344CB8AC3E}">
        <p14:creationId xmlns:p14="http://schemas.microsoft.com/office/powerpoint/2010/main" val="4032038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This marks an achievement of 50 percent of our conservation goal and brings the total amount of protected land in the watershed to 8.8 million acres.</a:t>
            </a:r>
            <a:endParaRPr lang="en-US">
              <a:latin typeface="Arial"/>
            </a:endParaRPr>
          </a:p>
        </p:txBody>
      </p:sp>
    </p:spTree>
    <p:extLst>
      <p:ext uri="{BB962C8B-B14F-4D97-AF65-F5344CB8AC3E}">
        <p14:creationId xmlns:p14="http://schemas.microsoft.com/office/powerpoint/2010/main" val="2080971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latin typeface="+mn-lt"/>
                <a:ea typeface="+mn-ea"/>
                <a:cs typeface="+mn-cs"/>
              </a:rPr>
              <a:t>Over the last five years, 1,126 miles of streams have been opened to fish passage.</a:t>
            </a:r>
            <a:r>
              <a:rPr lang="en-US">
                <a:effectLst/>
              </a:rPr>
              <a:t> </a:t>
            </a:r>
            <a:endParaRPr lang="en-US" sz="950" kern="1200">
              <a:solidFill>
                <a:schemeClr val="tx1"/>
              </a:solidFill>
              <a:effectLst/>
              <a:latin typeface="+mn-lt"/>
              <a:ea typeface="+mn-ea"/>
              <a:cs typeface="+mn-cs"/>
            </a:endParaRPr>
          </a:p>
        </p:txBody>
      </p:sp>
    </p:spTree>
    <p:extLst>
      <p:ext uri="{BB962C8B-B14F-4D97-AF65-F5344CB8AC3E}">
        <p14:creationId xmlns:p14="http://schemas.microsoft.com/office/powerpoint/2010/main" val="2196465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latin typeface="+mn-lt"/>
                <a:ea typeface="+mn-ea"/>
                <a:cs typeface="+mn-cs"/>
              </a:rPr>
              <a:t>This total includes 565 miles in Virginia and 538 miles in Pennsylvania, and surpasses the 1,000-mile goal.</a:t>
            </a:r>
            <a:r>
              <a:rPr lang="en-US">
                <a:effectLst/>
              </a:rPr>
              <a:t> </a:t>
            </a:r>
            <a:endParaRPr lang="en-US" sz="950" kern="1200">
              <a:solidFill>
                <a:schemeClr val="tx1"/>
              </a:solidFill>
              <a:effectLst/>
              <a:latin typeface="+mn-lt"/>
              <a:ea typeface="+mn-ea"/>
              <a:cs typeface="+mn-cs"/>
            </a:endParaRPr>
          </a:p>
        </p:txBody>
      </p:sp>
    </p:spTree>
    <p:extLst>
      <p:ext uri="{BB962C8B-B14F-4D97-AF65-F5344CB8AC3E}">
        <p14:creationId xmlns:p14="http://schemas.microsoft.com/office/powerpoint/2010/main" val="2359258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The environmentally sensitive brook trout is one of the species whose health will be supported by continued progress toward our Fish Passage outcome, and the same decision-support tool that has helped us restore fish passage will help us restore populations of brook trout. Government agencies, research institutions and non-governmental organizations continue to identify and protect priority habitat, target stream restoration and increase the watershed’s recently defined area of “wild brook trout only” habitat.</a:t>
            </a:r>
            <a:endParaRPr lang="en-US">
              <a:latin typeface="Arial"/>
            </a:endParaRPr>
          </a:p>
        </p:txBody>
      </p:sp>
    </p:spTree>
    <p:extLst>
      <p:ext uri="{BB962C8B-B14F-4D97-AF65-F5344CB8AC3E}">
        <p14:creationId xmlns:p14="http://schemas.microsoft.com/office/powerpoint/2010/main" val="2136271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latin typeface="+mn-lt"/>
                <a:ea typeface="+mn-ea"/>
                <a:cs typeface="+mn-cs"/>
              </a:rPr>
              <a:t>Several common factors could affect our continued progress toward the outcomes in the Healthy Watersheds cohort. During our most recent Quarterly Progress Meeting—the first to take place in the Biennial Strategy Review System process—the importance of identifying common factors in our work across outcomes became clear.</a:t>
            </a:r>
          </a:p>
        </p:txBody>
      </p:sp>
    </p:spTree>
    <p:extLst>
      <p:ext uri="{BB962C8B-B14F-4D97-AF65-F5344CB8AC3E}">
        <p14:creationId xmlns:p14="http://schemas.microsoft.com/office/powerpoint/2010/main" val="2129532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For example: A number of outcomes within the Healthy Watersheds cohort depend on the knowledge and support of lawmakers, landowners, local government officials and members of the public, as well as the knowledge and capacity of government agencies and NGOs.</a:t>
            </a:r>
          </a:p>
        </p:txBody>
      </p:sp>
    </p:spTree>
    <p:extLst>
      <p:ext uri="{BB962C8B-B14F-4D97-AF65-F5344CB8AC3E}">
        <p14:creationId xmlns:p14="http://schemas.microsoft.com/office/powerpoint/2010/main" val="759784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latin typeface="+mn-lt"/>
                <a:ea typeface="+mn-ea"/>
                <a:cs typeface="+mn-cs"/>
              </a:rPr>
              <a:t>Progress toward the Healthy Watersheds Outcome, for example, will depend on ensuring local government officials know where healthy watersheds are located, which are vulnerable to degradation and how their status is changing over time. Progress toward the Fish Passage Outcome will also depend on reaching this audience, and helping them understand the benefits of dam removal. It's possible that cross-outcome coordination could strengthen efforts to reach this common audience.</a:t>
            </a:r>
            <a:endParaRPr lang="en-US" sz="1100" b="0" i="0" kern="1200" baseline="0">
              <a:solidFill>
                <a:schemeClr val="tx1"/>
              </a:solidFill>
              <a:effectLst/>
              <a:latin typeface="+mn-lt"/>
              <a:ea typeface="+mn-ea"/>
              <a:cs typeface="+mn-cs"/>
            </a:endParaRPr>
          </a:p>
        </p:txBody>
      </p:sp>
    </p:spTree>
    <p:extLst>
      <p:ext uri="{BB962C8B-B14F-4D97-AF65-F5344CB8AC3E}">
        <p14:creationId xmlns:p14="http://schemas.microsoft.com/office/powerpoint/2010/main" val="115255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latin typeface="+mn-lt"/>
                <a:ea typeface="+mn-ea"/>
                <a:cs typeface="+mn-cs"/>
              </a:rPr>
              <a:t>Several outcomes also depend on the availability of funding; new science and research; and the alignment of goals, priorities and resources among Chesapeake Bay Program partners.</a:t>
            </a:r>
          </a:p>
        </p:txBody>
      </p:sp>
    </p:spTree>
    <p:extLst>
      <p:ext uri="{BB962C8B-B14F-4D97-AF65-F5344CB8AC3E}">
        <p14:creationId xmlns:p14="http://schemas.microsoft.com/office/powerpoint/2010/main" val="1311772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algn="l" defTabSz="914400" eaLnBrk="1" fontAlgn="auto" latinLnBrk="0" hangingPunct="1">
              <a:spcBef>
                <a:spcPts val="0"/>
              </a:spcBef>
              <a:spcAft>
                <a:spcPts val="0"/>
              </a:spcAft>
              <a:buClrTx/>
              <a:buSzTx/>
              <a:buFontTx/>
              <a:buNone/>
              <a:tabLst/>
              <a:defRPr/>
            </a:pPr>
            <a:r>
              <a:rPr lang="en-US" kern="1200">
                <a:effectLst/>
              </a:rPr>
              <a:t>Progress toward the Fish Passage, Stream Health and Protected Lands outcomes could be impacted by limited financial resources. It's possible that teams could learn from one another in their search for innovative approaches to financing on-the-ground science, restoration and protection.</a:t>
            </a:r>
            <a:endParaRPr lang="en-US"/>
          </a:p>
          <a:p>
            <a:pPr>
              <a:defRPr/>
            </a:pPr>
            <a:endParaRPr lang="en-US"/>
          </a:p>
          <a:p>
            <a:pPr>
              <a:defRPr/>
            </a:pPr>
            <a:r>
              <a:rPr lang="en-US"/>
              <a:t>Because we have not yet held Quarterly Progress Meetings for the rest of the outcomes we plan to discuss today, we will not be able to explore the factors that influence progress toward these outcomes at the same level of detail we have given to the Healthy Watersheds cohort. However, we will touch on the factors that have already been listed in management strategies and work plans so you have an idea of what issues might be critical to understand and address in order to ensure further progress. </a:t>
            </a:r>
            <a:endParaRPr/>
          </a:p>
        </p:txBody>
      </p:sp>
    </p:spTree>
    <p:extLst>
      <p:ext uri="{BB962C8B-B14F-4D97-AF65-F5344CB8AC3E}">
        <p14:creationId xmlns:p14="http://schemas.microsoft.com/office/powerpoint/2010/main" val="501113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04498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The second theme that we'll look at this year is Aquatic Life.</a:t>
            </a:r>
          </a:p>
        </p:txBody>
      </p:sp>
    </p:spTree>
    <p:extLst>
      <p:ext uri="{BB962C8B-B14F-4D97-AF65-F5344CB8AC3E}">
        <p14:creationId xmlns:p14="http://schemas.microsoft.com/office/powerpoint/2010/main" val="2351072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Underwater grasses provide food and shelter to fish and wildlife, add oxygen to the water, absorb nutrient pollution and reduce shoreline erosion. </a:t>
            </a:r>
          </a:p>
        </p:txBody>
      </p:sp>
    </p:spTree>
    <p:extLst>
      <p:ext uri="{BB962C8B-B14F-4D97-AF65-F5344CB8AC3E}">
        <p14:creationId xmlns:p14="http://schemas.microsoft.com/office/powerpoint/2010/main" val="3679851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In 2015, more than 92,000 acres of underwater grasses grew in the Chesapeake Bay. This surpasses our 2017 restoration target two years ahead of schedule and marks a 50 percent achievement of our goal. </a:t>
            </a:r>
          </a:p>
          <a:p>
            <a:endParaRPr lang="en-US"/>
          </a:p>
        </p:txBody>
      </p:sp>
    </p:spTree>
    <p:extLst>
      <p:ext uri="{BB962C8B-B14F-4D97-AF65-F5344CB8AC3E}">
        <p14:creationId xmlns:p14="http://schemas.microsoft.com/office/powerpoint/2010/main" val="2502477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We attribute this boost in bay grasses to the growth of several different species in different geographic zones of the </a:t>
            </a:r>
            <a:r>
              <a:rPr lang="en-US" err="1"/>
              <a:t>Bay:t</a:t>
            </a:r>
            <a:r>
              <a:rPr lang="en-US"/>
              <a:t> he recovery of wild celery and other species in the upper Bay, a modest recovery of eelgrass in the lower Bay and the continued expansion of widgeon grass in the mid-Bay. Because widgeon grass is a “boom and bust” species whose abundance can rise and fall from year to year, experts have advised cautious optimism. </a:t>
            </a:r>
          </a:p>
        </p:txBody>
      </p:sp>
    </p:spTree>
    <p:extLst>
      <p:ext uri="{BB962C8B-B14F-4D97-AF65-F5344CB8AC3E}">
        <p14:creationId xmlns:p14="http://schemas.microsoft.com/office/powerpoint/2010/main" val="33844902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If we see continued growth in these underwater grass beds, we could see improvements in the wider ecosystem and in the abundance of some fish and shellfish species. </a:t>
            </a:r>
          </a:p>
          <a:p>
            <a:endParaRPr lang="en-US"/>
          </a:p>
        </p:txBody>
      </p:sp>
    </p:spTree>
    <p:extLst>
      <p:ext uri="{BB962C8B-B14F-4D97-AF65-F5344CB8AC3E}">
        <p14:creationId xmlns:p14="http://schemas.microsoft.com/office/powerpoint/2010/main" val="532987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Blue crabs rely on bay grasses for nursery habitat and refuge from predators. ADD text from script. This number is above the 70 million threshold and above the 215 million target that would support a sustainable blue crab stock. </a:t>
            </a:r>
          </a:p>
          <a:p>
            <a:endParaRPr lang="en-US"/>
          </a:p>
        </p:txBody>
      </p:sp>
    </p:spTree>
    <p:extLst>
      <p:ext uri="{BB962C8B-B14F-4D97-AF65-F5344CB8AC3E}">
        <p14:creationId xmlns:p14="http://schemas.microsoft.com/office/powerpoint/2010/main" val="4023820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We protect, restore, and sustain these aquatic resources by improving water quality and managing our own land use, urban and suburban development, and harvest pressure. These same actions will help us restore native oyster reefs to tributaries in Maryland and Virginia. </a:t>
            </a:r>
          </a:p>
          <a:p>
            <a:endParaRPr lang="en-US"/>
          </a:p>
        </p:txBody>
      </p:sp>
    </p:spTree>
    <p:extLst>
      <p:ext uri="{BB962C8B-B14F-4D97-AF65-F5344CB8AC3E}">
        <p14:creationId xmlns:p14="http://schemas.microsoft.com/office/powerpoint/2010/main" val="14366691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Six tributaries have been selected for restoration, each at a different level of progress. In Maryland, almost 440 acres of oyster reefs are considered “complete”; in Virginia, almost 350 acres of oyster reefs are considered the same. Some of these reefs have undergone restoration following the adoption of the Watershed Agreement, while others have undergone previous restoration work or already meet our criteria for a restored reef. </a:t>
            </a:r>
          </a:p>
        </p:txBody>
      </p:sp>
    </p:spTree>
    <p:extLst>
      <p:ext uri="{BB962C8B-B14F-4D97-AF65-F5344CB8AC3E}">
        <p14:creationId xmlns:p14="http://schemas.microsoft.com/office/powerpoint/2010/main" val="16536989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As of October 2016, about 510 acres of oyster reefs remain to be restored.</a:t>
            </a:r>
          </a:p>
          <a:p>
            <a:pPr marL="171450" indent="-171450">
              <a:buFont typeface="Arial" panose="020B0604020202020204" pitchFamily="34" charset="0"/>
              <a:buChar char="•"/>
            </a:pPr>
            <a:r>
              <a:rPr lang="en-US"/>
              <a:t> Restoration targets for the </a:t>
            </a:r>
            <a:r>
              <a:rPr lang="en-US" err="1"/>
              <a:t>Piankatank</a:t>
            </a:r>
            <a:r>
              <a:rPr lang="en-US"/>
              <a:t> and </a:t>
            </a:r>
            <a:r>
              <a:rPr lang="en-US" err="1"/>
              <a:t>Lynnhaven</a:t>
            </a:r>
            <a:r>
              <a:rPr lang="en-US"/>
              <a:t> are being finalized, and four more tributaries will be selected for restoration. </a:t>
            </a:r>
          </a:p>
          <a:p>
            <a:endParaRPr lang="en-US"/>
          </a:p>
        </p:txBody>
      </p:sp>
    </p:spTree>
    <p:extLst>
      <p:ext uri="{BB962C8B-B14F-4D97-AF65-F5344CB8AC3E}">
        <p14:creationId xmlns:p14="http://schemas.microsoft.com/office/powerpoint/2010/main" val="32305032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Progress toward a number of the outcomes in the Aquatic Life cohort could depend on use conflict around aquatic habitat; new science and research; the availability of funding; and ecological stressors, including population growth, development, and associated land use conflicts, habitat loss and fragmentation, water quality and climate change. </a:t>
            </a:r>
            <a:endParaRPr lang="en-US">
              <a:effectLst/>
            </a:endParaRPr>
          </a:p>
        </p:txBody>
      </p:sp>
    </p:spTree>
    <p:extLst>
      <p:ext uri="{BB962C8B-B14F-4D97-AF65-F5344CB8AC3E}">
        <p14:creationId xmlns:p14="http://schemas.microsoft.com/office/powerpoint/2010/main" val="1428650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As many of you are aware, the Chesapeake Bay Watershed Agreement was signed in 2014 by the governors of the 6 watershed states, the mayor of DC, the chair of the Chesapeake Bay Commission, and the Administrator of the EPA, on behalf of coordinating federal agencies.</a:t>
            </a:r>
            <a:r>
              <a:rPr lang="en-US">
                <a:effectLst/>
              </a:rPr>
              <a:t> </a:t>
            </a:r>
            <a:endParaRPr lang="en-US"/>
          </a:p>
        </p:txBody>
      </p:sp>
    </p:spTree>
    <p:extLst>
      <p:ext uri="{BB962C8B-B14F-4D97-AF65-F5344CB8AC3E}">
        <p14:creationId xmlns:p14="http://schemas.microsoft.com/office/powerpoint/2010/main" val="17281247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720378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Strong fisheries and stable habitats can only exist if our water is clean. Clean water depends on our ability to curb nutrient pollution, sediment pollution and toxic contaminants.</a:t>
            </a:r>
          </a:p>
          <a:p>
            <a:endParaRPr lang="en-US"/>
          </a:p>
          <a:p>
            <a:r>
              <a:rPr lang="en-US"/>
              <a:t>Image: Chesapeake Bay Program</a:t>
            </a:r>
          </a:p>
        </p:txBody>
      </p:sp>
    </p:spTree>
    <p:extLst>
      <p:ext uri="{BB962C8B-B14F-4D97-AF65-F5344CB8AC3E}">
        <p14:creationId xmlns:p14="http://schemas.microsoft.com/office/powerpoint/2010/main" val="33974296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According to our most recent data, 74 percent of the tidal Chesapeake Bay is partially or fully impaired by toxic contaminants.</a:t>
            </a:r>
          </a:p>
        </p:txBody>
      </p:sp>
    </p:spTree>
    <p:extLst>
      <p:ext uri="{BB962C8B-B14F-4D97-AF65-F5344CB8AC3E}">
        <p14:creationId xmlns:p14="http://schemas.microsoft.com/office/powerpoint/2010/main" val="33731962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PCBs and mercury are particularly problematic, and have led to the issuance of consumption advisories that indicate when, where and which species of fish are unsafe to eat.</a:t>
            </a:r>
            <a:endParaRPr lang="en-US">
              <a:latin typeface="Arial"/>
            </a:endParaRPr>
          </a:p>
        </p:txBody>
      </p:sp>
    </p:spTree>
    <p:extLst>
      <p:ext uri="{BB962C8B-B14F-4D97-AF65-F5344CB8AC3E}">
        <p14:creationId xmlns:p14="http://schemas.microsoft.com/office/powerpoint/2010/main" val="27437815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Our most recent water quality monitoring data show that below-average nutrient and sediment loads entered the Bay in 2015.</a:t>
            </a:r>
          </a:p>
          <a:p>
            <a:endParaRPr lang="en-US"/>
          </a:p>
          <a:p>
            <a:r>
              <a:rPr lang="en-US"/>
              <a:t>Image: Chesapeake Bay Program</a:t>
            </a:r>
          </a:p>
        </p:txBody>
      </p:sp>
    </p:spTree>
    <p:extLst>
      <p:ext uri="{BB962C8B-B14F-4D97-AF65-F5344CB8AC3E}">
        <p14:creationId xmlns:p14="http://schemas.microsoft.com/office/powerpoint/2010/main" val="34758422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Between 2014 and 2015, nitrogen loads fell 25 percent.</a:t>
            </a:r>
          </a:p>
        </p:txBody>
      </p:sp>
    </p:spTree>
    <p:extLst>
      <p:ext uri="{BB962C8B-B14F-4D97-AF65-F5344CB8AC3E}">
        <p14:creationId xmlns:p14="http://schemas.microsoft.com/office/powerpoint/2010/main" val="17447494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Phosphorus loads fell 44 percent.</a:t>
            </a:r>
          </a:p>
          <a:p>
            <a:endParaRPr lang="en-US">
              <a:latin typeface="Arial"/>
            </a:endParaRPr>
          </a:p>
        </p:txBody>
      </p:sp>
    </p:spTree>
    <p:extLst>
      <p:ext uri="{BB962C8B-B14F-4D97-AF65-F5344CB8AC3E}">
        <p14:creationId xmlns:p14="http://schemas.microsoft.com/office/powerpoint/2010/main" val="35180318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Sediment loads fell 59 percent.</a:t>
            </a:r>
          </a:p>
          <a:p>
            <a:endParaRPr lang="en-US">
              <a:latin typeface="Arial"/>
            </a:endParaRPr>
          </a:p>
        </p:txBody>
      </p:sp>
    </p:spTree>
    <p:extLst>
      <p:ext uri="{BB962C8B-B14F-4D97-AF65-F5344CB8AC3E}">
        <p14:creationId xmlns:p14="http://schemas.microsoft.com/office/powerpoint/2010/main" val="2309966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Because a large portion of pollution loads enters the Bay from the rivers within its watershed, we track loads and trends at nine River Input Monitoring stations. In some cases, long-term pollution trends reflect our work to improve water quality: long-term trends in nitrogen—indicated here by a blue "N"— are improving at six stations. Long-term trends in phosphorus and sediment are more variable, and short-term trends show less improvement.</a:t>
            </a:r>
            <a:br>
              <a:rPr lang="en-US"/>
            </a:br>
            <a:endParaRPr lang="en-US"/>
          </a:p>
        </p:txBody>
      </p:sp>
    </p:spTree>
    <p:extLst>
      <p:ext uri="{BB962C8B-B14F-4D97-AF65-F5344CB8AC3E}">
        <p14:creationId xmlns:p14="http://schemas.microsoft.com/office/powerpoint/2010/main" val="28308498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Dry weather and below-average river flow played a big role in the pollution drop observed between 2014 and 2015. So, too, did local efforts to reduce pollution, which states report as part of our work to track progress toward the TMDL. </a:t>
            </a:r>
            <a:r>
              <a:rPr lang="en-US">
                <a:solidFill>
                  <a:srgbClr val="000000"/>
                </a:solidFill>
                <a:latin typeface="Arial"/>
              </a:rPr>
              <a:t>Some of the most effective pollution-reducing work includes reductions of nutrients in the wastewater sector and the increased implementation of agricultural conservation practices. </a:t>
            </a:r>
          </a:p>
          <a:p>
            <a:endParaRPr lang="en-US">
              <a:solidFill>
                <a:srgbClr val="000000"/>
              </a:solidFill>
              <a:latin typeface="Arial"/>
            </a:endParaRPr>
          </a:p>
          <a:p>
            <a:r>
              <a:rPr lang="en-US">
                <a:solidFill>
                  <a:srgbClr val="000000"/>
                </a:solidFill>
                <a:latin typeface="Arial"/>
              </a:rPr>
              <a:t>Image: Will Parson/Chesapeake Bay Program</a:t>
            </a:r>
          </a:p>
        </p:txBody>
      </p:sp>
    </p:spTree>
    <p:extLst>
      <p:ext uri="{BB962C8B-B14F-4D97-AF65-F5344CB8AC3E}">
        <p14:creationId xmlns:p14="http://schemas.microsoft.com/office/powerpoint/2010/main" val="2237091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agreement commits partners to a set of interrelated goals to advance the restoration, conservation</a:t>
            </a:r>
            <a:r>
              <a:rPr lang="en-US" baseline="0"/>
              <a:t> and protection of the Bay, its tributaries and the lands that surround them. </a:t>
            </a:r>
            <a:endParaRPr lang="en-US"/>
          </a:p>
        </p:txBody>
      </p:sp>
    </p:spTree>
    <p:extLst>
      <p:ext uri="{BB962C8B-B14F-4D97-AF65-F5344CB8AC3E}">
        <p14:creationId xmlns:p14="http://schemas.microsoft.com/office/powerpoint/2010/main" val="24213522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Our Watershed Model shows that pollution controls put in place over the last six years have lowered nitrogen loads eight percent...  </a:t>
            </a:r>
          </a:p>
        </p:txBody>
      </p:sp>
    </p:spTree>
    <p:extLst>
      <p:ext uri="{BB962C8B-B14F-4D97-AF65-F5344CB8AC3E}">
        <p14:creationId xmlns:p14="http://schemas.microsoft.com/office/powerpoint/2010/main" val="26596029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phosphorus loads 20 percent...  </a:t>
            </a:r>
            <a:endParaRPr lang="en-US">
              <a:latin typeface="Arial"/>
            </a:endParaRPr>
          </a:p>
        </p:txBody>
      </p:sp>
    </p:spTree>
    <p:extLst>
      <p:ext uri="{BB962C8B-B14F-4D97-AF65-F5344CB8AC3E}">
        <p14:creationId xmlns:p14="http://schemas.microsoft.com/office/powerpoint/2010/main" val="38782599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...and sediment loads seven percent. </a:t>
            </a:r>
          </a:p>
        </p:txBody>
      </p:sp>
    </p:spTree>
    <p:extLst>
      <p:ext uri="{BB962C8B-B14F-4D97-AF65-F5344CB8AC3E}">
        <p14:creationId xmlns:p14="http://schemas.microsoft.com/office/powerpoint/2010/main" val="2867686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Not all pollution reducing practices are being put in place at the rate we may have anticipated.  </a:t>
            </a:r>
          </a:p>
          <a:p>
            <a:endParaRPr lang="en-US"/>
          </a:p>
          <a:p>
            <a:r>
              <a:rPr lang="en-US"/>
              <a:t>Forest buffers stabilize stream banks, prevent pollution from entering waterways and provide food and habitat to wildlife. Planting forest buffers is one of the most cost-effective best management practices in the region--</a:t>
            </a:r>
          </a:p>
        </p:txBody>
      </p:sp>
    </p:spTree>
    <p:extLst>
      <p:ext uri="{BB962C8B-B14F-4D97-AF65-F5344CB8AC3E}">
        <p14:creationId xmlns:p14="http://schemas.microsoft.com/office/powerpoint/2010/main" val="25913437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--but planting rates reached their lowest total of the last 16 years in 2015 and have only once in the past two decades met the 900-mile annual goal.</a:t>
            </a:r>
          </a:p>
          <a:p>
            <a:endParaRPr lang="en-US"/>
          </a:p>
          <a:p>
            <a:r>
              <a:rPr lang="en-US"/>
              <a:t>Complex factors are at play, including a lack of coordination among agencies and insufficient assistance for farmers and landowners. To meet these challenges, our partners are working to improve the coordination and delivery of forest buffer programs; align forest buffer programs with land management programs; and make existing forest buffer programs more appealing.</a:t>
            </a:r>
            <a:br>
              <a:rPr lang="en-US"/>
            </a:br>
            <a:endParaRPr lang="en-US"/>
          </a:p>
        </p:txBody>
      </p:sp>
    </p:spTree>
    <p:extLst>
      <p:ext uri="{BB962C8B-B14F-4D97-AF65-F5344CB8AC3E}">
        <p14:creationId xmlns:p14="http://schemas.microsoft.com/office/powerpoint/2010/main" val="8568405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If best management practices are the foundation of pollution-free waterways, clean water is the foundation of healthy Chesapeake Bay. </a:t>
            </a:r>
          </a:p>
          <a:p>
            <a:endParaRPr lang="en-US"/>
          </a:p>
          <a:p>
            <a:r>
              <a:rPr lang="en-US"/>
              <a:t>Image: Chesapeake Bay Program</a:t>
            </a:r>
          </a:p>
          <a:p>
            <a:endParaRPr lang="en-US"/>
          </a:p>
        </p:txBody>
      </p:sp>
    </p:spTree>
    <p:extLst>
      <p:ext uri="{BB962C8B-B14F-4D97-AF65-F5344CB8AC3E}">
        <p14:creationId xmlns:p14="http://schemas.microsoft.com/office/powerpoint/2010/main" val="24280930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Our most recent assessment of water quality—which examines dissolved oxygen, water clarity and chlorophyll </a:t>
            </a:r>
            <a:r>
              <a:rPr lang="en-US" i="1"/>
              <a:t>a</a:t>
            </a:r>
            <a:r>
              <a:rPr lang="en-US"/>
              <a:t> as a measure of algae growth—shows that 37 percent of the tidal Chesapeake met water quality standards between 2013 and 2015. This is far below the 100 percent attainment needed for clean water and a stable aquatic habitat, but marks an improvement from the previous assessment period.</a:t>
            </a:r>
          </a:p>
        </p:txBody>
      </p:sp>
    </p:spTree>
    <p:extLst>
      <p:ext uri="{BB962C8B-B14F-4D97-AF65-F5344CB8AC3E}">
        <p14:creationId xmlns:p14="http://schemas.microsoft.com/office/powerpoint/2010/main" val="3677097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Progress toward a number of the outcomes in the Water Quality cohort could depend on knowledge, support and coordination among Chesapeake Bay Program partners and stakeholders; limitations around available scientific data and current scientific capabilities and understanding; and the availability of funding.</a:t>
            </a:r>
            <a:r>
              <a:rPr lang="en-US">
                <a:effectLst/>
              </a:rPr>
              <a:t> </a:t>
            </a:r>
            <a:endParaRPr lang="en-US" sz="1100" kern="1200">
              <a:solidFill>
                <a:schemeClr val="tx1"/>
              </a:solidFill>
              <a:effectLst/>
              <a:latin typeface="+mn-lt"/>
              <a:ea typeface="+mn-ea"/>
              <a:cs typeface="+mn-cs"/>
            </a:endParaRPr>
          </a:p>
        </p:txBody>
      </p:sp>
    </p:spTree>
    <p:extLst>
      <p:ext uri="{BB962C8B-B14F-4D97-AF65-F5344CB8AC3E}">
        <p14:creationId xmlns:p14="http://schemas.microsoft.com/office/powerpoint/2010/main" val="12668478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lvl="0" indent="0">
              <a:spcBef>
                <a:spcPts val="0"/>
              </a:spcBef>
              <a:buFont typeface="Arial" panose="020B0604020202020204" pitchFamily="34" charset="0"/>
              <a:buNone/>
            </a:pPr>
            <a:r>
              <a:rPr lang="en-US" sz="1100" kern="1200">
                <a:solidFill>
                  <a:schemeClr val="tx1"/>
                </a:solidFill>
                <a:effectLst/>
                <a:latin typeface="+mn-lt"/>
                <a:ea typeface="+mn-ea"/>
                <a:cs typeface="+mn-cs"/>
              </a:rPr>
              <a:t>The long-term success of our restoration work will depend on the support of the people who call this watershed home. As individuals and organizations direct their time, talent and resources toward environmental restoration, our community of citizen stewards will become larger, broader and more diverse.</a:t>
            </a:r>
            <a:r>
              <a:rPr lang="en-US">
                <a:effectLst/>
              </a:rPr>
              <a:t> </a:t>
            </a:r>
            <a:endParaRPr/>
          </a:p>
        </p:txBody>
      </p:sp>
    </p:spTree>
    <p:extLst>
      <p:ext uri="{BB962C8B-B14F-4D97-AF65-F5344CB8AC3E}">
        <p14:creationId xmlns:p14="http://schemas.microsoft.com/office/powerpoint/2010/main" val="38875254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We know we can encourage the growth of citizen stewards by fostering personal connections with the natural world.</a:t>
            </a:r>
            <a:endParaRPr lang="en-US"/>
          </a:p>
        </p:txBody>
      </p:sp>
    </p:spTree>
    <p:extLst>
      <p:ext uri="{BB962C8B-B14F-4D97-AF65-F5344CB8AC3E}">
        <p14:creationId xmlns:p14="http://schemas.microsoft.com/office/powerpoint/2010/main" val="3969159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latin typeface="+mn-lt"/>
                <a:ea typeface="+mn-ea"/>
                <a:cs typeface="+mn-cs"/>
              </a:rPr>
              <a:t>Today, we want to show you how our partnership tracks progress toward the </a:t>
            </a:r>
            <a:r>
              <a:rPr lang="en-US" sz="1100" i="1" kern="1200">
                <a:solidFill>
                  <a:schemeClr val="tx1"/>
                </a:solidFill>
                <a:effectLst/>
                <a:latin typeface="+mn-lt"/>
                <a:ea typeface="+mn-ea"/>
                <a:cs typeface="+mn-cs"/>
              </a:rPr>
              <a:t>Chesapeake Bay Watershed Agreement</a:t>
            </a:r>
            <a:r>
              <a:rPr lang="en-US" sz="1100" kern="1200">
                <a:solidFill>
                  <a:schemeClr val="tx1"/>
                </a:solidFill>
                <a:effectLst/>
                <a:latin typeface="+mn-lt"/>
                <a:ea typeface="+mn-ea"/>
                <a:cs typeface="+mn-cs"/>
              </a:rPr>
              <a:t>.</a:t>
            </a:r>
          </a:p>
        </p:txBody>
      </p:sp>
    </p:spTree>
    <p:extLst>
      <p:ext uri="{BB962C8B-B14F-4D97-AF65-F5344CB8AC3E}">
        <p14:creationId xmlns:p14="http://schemas.microsoft.com/office/powerpoint/2010/main" val="32225985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Between 2010 and 2016, over 130 boat ramps, fishing piers, and other sites that give the public access to open space and waterways were opened. This marks a 43 percent achievement of the 300-site goal</a:t>
            </a:r>
            <a:r>
              <a:rPr lang="mr-IN" sz="1100" kern="1200">
                <a:solidFill>
                  <a:schemeClr val="tx1"/>
                </a:solidFill>
                <a:effectLst/>
                <a:latin typeface="+mn-lt"/>
                <a:ea typeface="+mn-ea"/>
                <a:cs typeface="+mn-cs"/>
              </a:rPr>
              <a:t>…</a:t>
            </a:r>
            <a:endParaRPr lang="en-US"/>
          </a:p>
        </p:txBody>
      </p:sp>
    </p:spTree>
    <p:extLst>
      <p:ext uri="{BB962C8B-B14F-4D97-AF65-F5344CB8AC3E}">
        <p14:creationId xmlns:p14="http://schemas.microsoft.com/office/powerpoint/2010/main" val="35693880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mr-IN"/>
              <a:t>…</a:t>
            </a:r>
            <a:r>
              <a:rPr lang="en-US"/>
              <a:t> and brings the total number of access sites in the region to about 1,269.</a:t>
            </a:r>
          </a:p>
        </p:txBody>
      </p:sp>
    </p:spTree>
    <p:extLst>
      <p:ext uri="{BB962C8B-B14F-4D97-AF65-F5344CB8AC3E}">
        <p14:creationId xmlns:p14="http://schemas.microsoft.com/office/powerpoint/2010/main" val="3306011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In terms of citizen stewardship, work is underway to develop a method of measuring change in public attitudes associated with environmental stewardship, as well as environmentally friendly behavior and volunteerism.</a:t>
            </a:r>
            <a:endParaRPr lang="en-US"/>
          </a:p>
        </p:txBody>
      </p:sp>
    </p:spTree>
    <p:extLst>
      <p:ext uri="{BB962C8B-B14F-4D97-AF65-F5344CB8AC3E}">
        <p14:creationId xmlns:p14="http://schemas.microsoft.com/office/powerpoint/2010/main" val="31936925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kern="1200">
                <a:solidFill>
                  <a:schemeClr val="tx1"/>
                </a:solidFill>
                <a:effectLst/>
                <a:latin typeface="+mn-lt"/>
                <a:ea typeface="+mn-ea"/>
                <a:cs typeface="+mn-cs"/>
              </a:rPr>
              <a:t>Building a more diverse community of citizen stewards begins with building a more diverse partnership. Increasing the inclusion of previously underrepresented communities in our work fosters creativity, drives innovation and ensures all people in the watershed can share in the vibrancy of the region. While age, gender, sexual orientation, religious faith, income level and other characteristics are important aspects of diversity, we have decided to focus first on expanding racial and ethnic diversity among the partnership.</a:t>
            </a:r>
            <a:r>
              <a:rPr lang="en-US">
                <a:effectLst/>
              </a:rPr>
              <a:t> </a:t>
            </a:r>
          </a:p>
          <a:p>
            <a:pPr marL="0" indent="0">
              <a:buFont typeface="Arial" panose="020B0604020202020204" pitchFamily="34" charset="0"/>
              <a:buNone/>
            </a:pPr>
            <a:endParaRPr lang="en-US">
              <a:effectLst/>
            </a:endParaRPr>
          </a:p>
          <a:p>
            <a:pPr marL="0" indent="0">
              <a:buFont typeface="Arial" panose="020B0604020202020204" pitchFamily="34" charset="0"/>
              <a:buNone/>
            </a:pPr>
            <a:r>
              <a:rPr lang="en-US" sz="1100" kern="1200">
                <a:solidFill>
                  <a:schemeClr val="tx1"/>
                </a:solidFill>
                <a:effectLst/>
                <a:latin typeface="+mn-lt"/>
                <a:ea typeface="+mn-ea"/>
                <a:cs typeface="+mn-cs"/>
              </a:rPr>
              <a:t>Last year, we developed and distributed a profile assessment to quantitatively describe the demographics of our partnership.</a:t>
            </a:r>
            <a:r>
              <a:rPr lang="en-US" sz="1100" kern="1200" baseline="0">
                <a:solidFill>
                  <a:schemeClr val="tx1"/>
                </a:solidFill>
                <a:effectLst/>
                <a:latin typeface="+mn-lt"/>
                <a:ea typeface="+mn-ea"/>
                <a:cs typeface="+mn-cs"/>
              </a:rPr>
              <a:t> </a:t>
            </a:r>
            <a:endParaRPr lang="en-US"/>
          </a:p>
        </p:txBody>
      </p:sp>
    </p:spTree>
    <p:extLst>
      <p:ext uri="{BB962C8B-B14F-4D97-AF65-F5344CB8AC3E}">
        <p14:creationId xmlns:p14="http://schemas.microsoft.com/office/powerpoint/2010/main" val="17647623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You see two columns in this graphic. The column on the left represents respondents to the survey who identified as white, and the column on the right represents respondents who self-identified as a racial or ethnic category other than white. The blue in each column represents respondents of that group that identified as Chesapeake Bay Program leadership. Leaders who did not identify as white make up 3 percent of total profile respondents.</a:t>
            </a:r>
            <a:endParaRPr lang="en-US"/>
          </a:p>
        </p:txBody>
      </p:sp>
    </p:spTree>
    <p:extLst>
      <p:ext uri="{BB962C8B-B14F-4D97-AF65-F5344CB8AC3E}">
        <p14:creationId xmlns:p14="http://schemas.microsoft.com/office/powerpoint/2010/main" val="6826973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Progress toward a number of the outcomes in the Citizen Stewardship cohort could depend on knowledge and behavior among members of the public; knowledge and capacity among government agencies; coordination among stakeholders; and the availability of funding.</a:t>
            </a:r>
            <a:r>
              <a:rPr lang="en-US">
                <a:effectLst/>
              </a:rPr>
              <a:t> </a:t>
            </a:r>
            <a:endParaRPr lang="en-US" sz="1100" kern="1200">
              <a:solidFill>
                <a:schemeClr val="tx1"/>
              </a:solidFill>
              <a:effectLst/>
              <a:latin typeface="+mn-lt"/>
              <a:ea typeface="+mn-ea"/>
              <a:cs typeface="+mn-cs"/>
            </a:endParaRPr>
          </a:p>
        </p:txBody>
      </p:sp>
    </p:spTree>
    <p:extLst>
      <p:ext uri="{BB962C8B-B14F-4D97-AF65-F5344CB8AC3E}">
        <p14:creationId xmlns:p14="http://schemas.microsoft.com/office/powerpoint/2010/main" val="17814798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408953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The well-being of the watershed will soon rest in the hands of its youngest citizens. Strong, targeted environmental education can give students the skills they need to protect and restore their local watersheds.</a:t>
            </a:r>
            <a:r>
              <a:rPr lang="en-US">
                <a:effectLst/>
              </a:rPr>
              <a:t> </a:t>
            </a:r>
            <a:endParaRPr lang="en-US">
              <a:latin typeface="Arial"/>
            </a:endParaRPr>
          </a:p>
        </p:txBody>
      </p:sp>
    </p:spTree>
    <p:extLst>
      <p:ext uri="{BB962C8B-B14F-4D97-AF65-F5344CB8AC3E}">
        <p14:creationId xmlns:p14="http://schemas.microsoft.com/office/powerpoint/2010/main" val="38357303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Data collected through an environmental literacy survey show that about one-fifth of responding school districts identified as well-prepared to put environmental education programs in place. Forty-three percent of respondents</a:t>
            </a:r>
            <a:r>
              <a:rPr lang="en-US" sz="1100" kern="1200" baseline="0">
                <a:solidFill>
                  <a:schemeClr val="tx1"/>
                </a:solidFill>
                <a:effectLst/>
                <a:latin typeface="+mn-lt"/>
                <a:ea typeface="+mn-ea"/>
                <a:cs typeface="+mn-cs"/>
              </a:rPr>
              <a:t> identified as somewhat prepared, and 36 percent </a:t>
            </a:r>
            <a:r>
              <a:rPr lang="en-US" sz="1100" kern="1200">
                <a:solidFill>
                  <a:schemeClr val="tx1"/>
                </a:solidFill>
                <a:effectLst/>
                <a:latin typeface="+mn-lt"/>
                <a:ea typeface="+mn-ea"/>
                <a:cs typeface="+mn-cs"/>
              </a:rPr>
              <a:t>identified as not prepared.</a:t>
            </a:r>
            <a:endParaRPr lang="en-US">
              <a:latin typeface="Arial"/>
            </a:endParaRPr>
          </a:p>
        </p:txBody>
      </p:sp>
    </p:spTree>
    <p:extLst>
      <p:ext uri="{BB962C8B-B14F-4D97-AF65-F5344CB8AC3E}">
        <p14:creationId xmlns:p14="http://schemas.microsoft.com/office/powerpoint/2010/main" val="24244116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This same data explored whether school districts were providing so-called "Meaningful Watershed Educational Experiences" to at least one grade level in elementary and middle school, and at least one course in high school. These experiences— which experts call MWEEs— can increase a student's understanding of environmental issues and connect her to the natural world.</a:t>
            </a:r>
            <a:r>
              <a:rPr lang="en-US">
                <a:effectLst/>
              </a:rPr>
              <a:t> </a:t>
            </a:r>
            <a:endParaRPr lang="en-US">
              <a:latin typeface="Arial"/>
            </a:endParaRPr>
          </a:p>
        </p:txBody>
      </p:sp>
    </p:spTree>
    <p:extLst>
      <p:ext uri="{BB962C8B-B14F-4D97-AF65-F5344CB8AC3E}">
        <p14:creationId xmlns:p14="http://schemas.microsoft.com/office/powerpoint/2010/main" val="2606061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kern="1200">
                <a:solidFill>
                  <a:schemeClr val="tx1"/>
                </a:solidFill>
                <a:effectLst/>
                <a:latin typeface="+mn-lt"/>
                <a:ea typeface="+mn-ea"/>
                <a:cs typeface="+mn-cs"/>
              </a:rPr>
              <a:t>The Chesapeake Bay Program has a suite of environmental health, restoration and stewardship indicators to help track our progress toward our outcomes.</a:t>
            </a:r>
            <a:r>
              <a:rPr lang="en-US">
                <a:effectLs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kern="1200">
                <a:solidFill>
                  <a:schemeClr val="tx1"/>
                </a:solidFill>
                <a:effectLst/>
                <a:latin typeface="+mn-lt"/>
                <a:ea typeface="+mn-ea"/>
                <a:cs typeface="+mn-cs"/>
              </a:rPr>
              <a:t>These indicators represent a mass collection of data and information that support our decision-making and communications needs.</a:t>
            </a:r>
            <a:r>
              <a:rPr lang="en-US">
                <a:effectLst/>
              </a:rPr>
              <a:t> </a:t>
            </a:r>
          </a:p>
        </p:txBody>
      </p:sp>
    </p:spTree>
    <p:extLst>
      <p:ext uri="{BB962C8B-B14F-4D97-AF65-F5344CB8AC3E}">
        <p14:creationId xmlns:p14="http://schemas.microsoft.com/office/powerpoint/2010/main" val="31597499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Preliminary analyses show that about one-third  of school districts reported providing MWEEs to at least one grade level in elementary school, about 40 percent reported providing MWEEs to at least one grade level in middle school and about 30 percent reported providing MWEEs to at least one grade level in high school.</a:t>
            </a:r>
            <a:r>
              <a:rPr lang="en-US">
                <a:effectLst/>
              </a:rPr>
              <a:t> </a:t>
            </a:r>
            <a:endParaRPr lang="en-US" sz="1100" kern="1200">
              <a:solidFill>
                <a:schemeClr val="tx1"/>
              </a:solidFill>
              <a:effectLst/>
              <a:latin typeface="+mn-lt"/>
              <a:ea typeface="+mn-ea"/>
              <a:cs typeface="+mn-cs"/>
            </a:endParaRPr>
          </a:p>
        </p:txBody>
      </p:sp>
    </p:spTree>
    <p:extLst>
      <p:ext uri="{BB962C8B-B14F-4D97-AF65-F5344CB8AC3E}">
        <p14:creationId xmlns:p14="http://schemas.microsoft.com/office/powerpoint/2010/main" val="17973936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The environment in which students learn also plays an important role in environmental education: sustainable schools reduce the environmental impact of their buildings and grounds, improve the health of students and staff, and increase environmental literacy.</a:t>
            </a:r>
            <a:endParaRPr lang="en-US">
              <a:latin typeface="Arial"/>
            </a:endParaRPr>
          </a:p>
        </p:txBody>
      </p:sp>
    </p:spTree>
    <p:extLst>
      <p:ext uri="{BB962C8B-B14F-4D97-AF65-F5344CB8AC3E}">
        <p14:creationId xmlns:p14="http://schemas.microsoft.com/office/powerpoint/2010/main" val="15115443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In 2015, about one in ten public and charter schools in the watershed were certified sustainable.</a:t>
            </a:r>
            <a:endParaRPr lang="en-US">
              <a:latin typeface="Arial"/>
            </a:endParaRPr>
          </a:p>
        </p:txBody>
      </p:sp>
    </p:spTree>
    <p:extLst>
      <p:ext uri="{BB962C8B-B14F-4D97-AF65-F5344CB8AC3E}">
        <p14:creationId xmlns:p14="http://schemas.microsoft.com/office/powerpoint/2010/main" val="8665591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Maryland is home to most of these, with additional schools in Virginia, Pennsylvania and Washington, D.C.</a:t>
            </a:r>
            <a:endParaRPr lang="en-US">
              <a:latin typeface="Arial"/>
            </a:endParaRPr>
          </a:p>
        </p:txBody>
      </p:sp>
    </p:spTree>
    <p:extLst>
      <p:ext uri="{BB962C8B-B14F-4D97-AF65-F5344CB8AC3E}">
        <p14:creationId xmlns:p14="http://schemas.microsoft.com/office/powerpoint/2010/main" val="30525724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Progress toward a number of the outcomes in the Next-generation Stewards cohort could depend on knowledge and behavior among members of the public; support among local governments and lawmakers; and the availability of funding.</a:t>
            </a:r>
          </a:p>
        </p:txBody>
      </p:sp>
    </p:spTree>
    <p:extLst>
      <p:ext uri="{BB962C8B-B14F-4D97-AF65-F5344CB8AC3E}">
        <p14:creationId xmlns:p14="http://schemas.microsoft.com/office/powerpoint/2010/main" val="5725580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We live and work in one of the most vulnerable regions in the nation to the impacts of climate change.  </a:t>
            </a:r>
          </a:p>
          <a:p>
            <a:pPr lvl="0">
              <a:spcBef>
                <a:spcPts val="0"/>
              </a:spcBef>
              <a:buNone/>
            </a:pPr>
            <a:r>
              <a:rPr lang="en-US"/>
              <a:t>Warming temperatures, rising seas, flooding coasts, eroding shorelines, extreme weather events and changes in the abundance and migration patterns of wildlife have already been observed in the region.  </a:t>
            </a:r>
          </a:p>
          <a:p>
            <a:pPr lvl="0">
              <a:spcBef>
                <a:spcPts val="0"/>
              </a:spcBef>
              <a:buNone/>
            </a:pPr>
            <a:r>
              <a:rPr lang="en-US"/>
              <a:t>Adaptation and preparedness will mean adjusting our policies as well as our protection and restoration efforts. Documenting and assessing the results of these adjustments will help us anticipate, withstand and adapt to the threats facing our living resources and communities. </a:t>
            </a:r>
          </a:p>
          <a:p>
            <a:pPr lvl="0">
              <a:spcBef>
                <a:spcPts val="0"/>
              </a:spcBef>
              <a:buNone/>
            </a:pPr>
            <a:endParaRPr/>
          </a:p>
        </p:txBody>
      </p:sp>
    </p:spTree>
    <p:extLst>
      <p:ext uri="{BB962C8B-B14F-4D97-AF65-F5344CB8AC3E}">
        <p14:creationId xmlns:p14="http://schemas.microsoft.com/office/powerpoint/2010/main" val="3026066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r>
              <a:rPr lang="en-US" b="1"/>
              <a:t> </a:t>
            </a:r>
            <a:r>
              <a:rPr lang="en-US"/>
              <a:t>The Climate Workgroup is pursuing a suite of indicators to track climate trends, impacts and programmatic progress.</a:t>
            </a:r>
          </a:p>
        </p:txBody>
      </p:sp>
    </p:spTree>
    <p:extLst>
      <p:ext uri="{BB962C8B-B14F-4D97-AF65-F5344CB8AC3E}">
        <p14:creationId xmlns:p14="http://schemas.microsoft.com/office/powerpoint/2010/main" val="23471185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While data collection for some of our indicators may have started before we committed to tracking climate trends, these indicators can shed light on changing environmental conditions. </a:t>
            </a:r>
          </a:p>
          <a:p>
            <a:pPr marL="171450" indent="-171450">
              <a:buFont typeface="Arial" panose="020B0604020202020204" pitchFamily="34" charset="0"/>
              <a:buChar char="•"/>
            </a:pPr>
            <a:r>
              <a:rPr lang="en-US"/>
              <a:t> Tidal wetland abundance has long been tracked because wetlands provide critical habitat to wildlife. </a:t>
            </a:r>
          </a:p>
          <a:p>
            <a:pPr marL="171450" indent="-171450">
              <a:buFont typeface="Arial" panose="020B0604020202020204" pitchFamily="34" charset="0"/>
              <a:buChar char="•"/>
            </a:pPr>
            <a:r>
              <a:rPr lang="en-US"/>
              <a:t>But wetlands are also quick to suffer climate impacts, which means their abundance—and the abundance of the critters that rely on them—can be useful indicators of climate change.</a:t>
            </a:r>
          </a:p>
        </p:txBody>
      </p:sp>
    </p:spTree>
    <p:extLst>
      <p:ext uri="{BB962C8B-B14F-4D97-AF65-F5344CB8AC3E}">
        <p14:creationId xmlns:p14="http://schemas.microsoft.com/office/powerpoint/2010/main" val="31826571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Over the last two decades, tidal wetland abundance has hovered around 283,000 acres, with the next assessment expected to come out this year.</a:t>
            </a:r>
          </a:p>
        </p:txBody>
      </p:sp>
    </p:spTree>
    <p:extLst>
      <p:ext uri="{BB962C8B-B14F-4D97-AF65-F5344CB8AC3E}">
        <p14:creationId xmlns:p14="http://schemas.microsoft.com/office/powerpoint/2010/main" val="25053624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Populations of the American black duck—which rely on wetlands for habitat and food— have not risen consistently</a:t>
            </a:r>
          </a:p>
        </p:txBody>
      </p:sp>
    </p:spTree>
    <p:extLst>
      <p:ext uri="{BB962C8B-B14F-4D97-AF65-F5344CB8AC3E}">
        <p14:creationId xmlns:p14="http://schemas.microsoft.com/office/powerpoint/2010/main" val="1243853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Some indicators—known as Influencing Factors—track the factors that impact the achievement of our OUTCOMES. Other indicators—known as Output indicators—track whether we are accomplishing the commitments outlined in our management strategies and work plans. And still other indicators—known as Performance indicators—track whether we are achieving the outcome we have committed to. </a:t>
            </a:r>
          </a:p>
          <a:p>
            <a:pPr marL="171450" indent="-171450">
              <a:buFont typeface="Arial" panose="020B0604020202020204" pitchFamily="34" charset="0"/>
              <a:buChar char="•"/>
            </a:pPr>
            <a:r>
              <a:rPr lang="en-US"/>
              <a:t>These three types of indicators can be arranged into a framework—or conceptual model—for each of our outcomes. While this framework has not been fully filled out for each outcome, its continued evolution is supported by the Status and Trends Workgroup.</a:t>
            </a:r>
          </a:p>
        </p:txBody>
      </p:sp>
    </p:spTree>
    <p:extLst>
      <p:ext uri="{BB962C8B-B14F-4D97-AF65-F5344CB8AC3E}">
        <p14:creationId xmlns:p14="http://schemas.microsoft.com/office/powerpoint/2010/main" val="7250216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last reporting period showed an average of about 51 thousand black ducks observed in watershed states. This marks  51 percent of the 100,000-bird goal. The workgroup is working to connect this estimate of the number of ducks observed with an estimate of the number of acres needed to provide food and shelter for wintering population of 100,000 black ducks. </a:t>
            </a:r>
          </a:p>
        </p:txBody>
      </p:sp>
    </p:spTree>
    <p:extLst>
      <p:ext uri="{BB962C8B-B14F-4D97-AF65-F5344CB8AC3E}">
        <p14:creationId xmlns:p14="http://schemas.microsoft.com/office/powerpoint/2010/main" val="34625927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While tidal wetland abundance provides valuable information in relation to climate change, our efforts to restore wetlands to the watershed have centered around doing so on agricultural lands.</a:t>
            </a:r>
          </a:p>
        </p:txBody>
      </p:sp>
    </p:spTree>
    <p:extLst>
      <p:ext uri="{BB962C8B-B14F-4D97-AF65-F5344CB8AC3E}">
        <p14:creationId xmlns:p14="http://schemas.microsoft.com/office/powerpoint/2010/main" val="14361598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Between 2010 and 2015, 7,600 acres of wetlands were restored here. </a:t>
            </a:r>
          </a:p>
          <a:p>
            <a:pPr marL="171450" indent="-171450">
              <a:buFont typeface="Arial" panose="020B0604020202020204" pitchFamily="34" charset="0"/>
              <a:buChar char="•"/>
            </a:pPr>
            <a:r>
              <a:rPr lang="en-US"/>
              <a:t>Recently identified barriers to wetland program adoption include </a:t>
            </a:r>
          </a:p>
          <a:p>
            <a:pPr marL="628650" lvl="1" indent="-171450">
              <a:buFont typeface="Arial" panose="020B0604020202020204" pitchFamily="34" charset="0"/>
              <a:buChar char="•"/>
            </a:pPr>
            <a:r>
              <a:rPr lang="en-US"/>
              <a:t>a lack of awareness, </a:t>
            </a:r>
          </a:p>
          <a:p>
            <a:pPr marL="628650" lvl="1" indent="-171450">
              <a:buFont typeface="Arial" panose="020B0604020202020204" pitchFamily="34" charset="0"/>
              <a:buChar char="•"/>
            </a:pPr>
            <a:r>
              <a:rPr lang="en-US"/>
              <a:t>concerns for privacy, </a:t>
            </a:r>
          </a:p>
          <a:p>
            <a:pPr marL="628650" lvl="1" indent="-171450">
              <a:buFont typeface="Arial" panose="020B0604020202020204" pitchFamily="34" charset="0"/>
              <a:buChar char="•"/>
            </a:pPr>
            <a:r>
              <a:rPr lang="en-US"/>
              <a:t>financial uncertainty, </a:t>
            </a:r>
          </a:p>
          <a:p>
            <a:pPr marL="628650" lvl="1" indent="-171450">
              <a:buFont typeface="Arial" panose="020B0604020202020204" pitchFamily="34" charset="0"/>
              <a:buChar char="•"/>
            </a:pPr>
            <a:r>
              <a:rPr lang="en-US"/>
              <a:t>a desire for flexibility, and </a:t>
            </a:r>
          </a:p>
          <a:p>
            <a:pPr marL="628650" lvl="1" indent="-171450">
              <a:buFont typeface="Arial" panose="020B0604020202020204" pitchFamily="34" charset="0"/>
              <a:buChar char="•"/>
            </a:pPr>
            <a:r>
              <a:rPr lang="en-US"/>
              <a:t>an audience that can be difficult to reach. </a:t>
            </a:r>
          </a:p>
          <a:p>
            <a:endParaRPr lang="en-US"/>
          </a:p>
        </p:txBody>
      </p:sp>
    </p:spTree>
    <p:extLst>
      <p:ext uri="{BB962C8B-B14F-4D97-AF65-F5344CB8AC3E}">
        <p14:creationId xmlns:p14="http://schemas.microsoft.com/office/powerpoint/2010/main" val="21957029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Progress toward a number of the outcomes in the Climate Change and Resiliency cohort could depend on coordination among partners and the alignment of both resiliency guidelines and regional needs; limitations around available scientific data and current scientific capabilities and understanding; and the availability of funding.</a:t>
            </a:r>
            <a:r>
              <a:rPr lang="en-US">
                <a:effectLst/>
              </a:rPr>
              <a:t> </a:t>
            </a:r>
            <a:endParaRPr lang="en-US" sz="1100" kern="1200">
              <a:solidFill>
                <a:schemeClr val="tx1"/>
              </a:solidFill>
              <a:effectLst/>
              <a:latin typeface="+mn-lt"/>
              <a:ea typeface="+mn-ea"/>
              <a:cs typeface="+mn-cs"/>
            </a:endParaRPr>
          </a:p>
        </p:txBody>
      </p:sp>
    </p:spTree>
    <p:extLst>
      <p:ext uri="{BB962C8B-B14F-4D97-AF65-F5344CB8AC3E}">
        <p14:creationId xmlns:p14="http://schemas.microsoft.com/office/powerpoint/2010/main" val="9542927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202566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Forests, farms and wetlands provide valuable ecosystem services in the form of clean water and wildlife habitat. These landscapes also give us resources, food and opportunities to have fun in the natural world. Ensuring natural and working landscapes aren’t converted to impervious surfaces will be critical to environmental and human health.</a:t>
            </a:r>
            <a:endParaRPr lang="en-US">
              <a:latin typeface="Arial"/>
            </a:endParaRPr>
          </a:p>
        </p:txBody>
      </p:sp>
    </p:spTree>
    <p:extLst>
      <p:ext uri="{BB962C8B-B14F-4D97-AF65-F5344CB8AC3E}">
        <p14:creationId xmlns:p14="http://schemas.microsoft.com/office/powerpoint/2010/main" val="42741889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Work is underway to develop a methodology and metrics for characterizing the rate of farmland, forest and wetland conversion; for measuring the extent and rate of impervious surface change; and for quantifying the potential impacts of land conversion on water quality, healthy watersheds and communities. Once published, this information will be updated every two to five years. It will also be used to launch a public awareness campaign.</a:t>
            </a:r>
            <a:endParaRPr lang="en-US">
              <a:latin typeface="Arial"/>
            </a:endParaRPr>
          </a:p>
        </p:txBody>
      </p:sp>
    </p:spTree>
    <p:extLst>
      <p:ext uri="{BB962C8B-B14F-4D97-AF65-F5344CB8AC3E}">
        <p14:creationId xmlns:p14="http://schemas.microsoft.com/office/powerpoint/2010/main" val="7126876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Work is also underway to complete a high-resolution aerial tree canopy assessment, which will help us track changes to tree canopy over time and develop a baseline estimate as part of our goal to expand urban tree canopy and mitigate some of development's effects.</a:t>
            </a:r>
            <a:endParaRPr lang="en-US">
              <a:latin typeface="Arial"/>
            </a:endParaRPr>
          </a:p>
        </p:txBody>
      </p:sp>
    </p:spTree>
    <p:extLst>
      <p:ext uri="{BB962C8B-B14F-4D97-AF65-F5344CB8AC3E}">
        <p14:creationId xmlns:p14="http://schemas.microsoft.com/office/powerpoint/2010/main" val="23357633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Lastly, work is underway to develop a methodology for measuring our work to increase the knowledge and capacity of local officials on issues related to water resources and the implementation of   incentives that will support local conservation.</a:t>
            </a:r>
            <a:endParaRPr lang="en-US">
              <a:latin typeface="Arial"/>
            </a:endParaRPr>
          </a:p>
        </p:txBody>
      </p:sp>
    </p:spTree>
    <p:extLst>
      <p:ext uri="{BB962C8B-B14F-4D97-AF65-F5344CB8AC3E}">
        <p14:creationId xmlns:p14="http://schemas.microsoft.com/office/powerpoint/2010/main" val="40933325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latin typeface="+mn-lt"/>
                <a:ea typeface="+mn-ea"/>
                <a:cs typeface="+mn-cs"/>
              </a:rPr>
              <a:t>Progress toward a number of the outcomes in the Local Action cohort could depend </a:t>
            </a:r>
            <a:r>
              <a:rPr lang="en-US" sz="1100" kern="1200" err="1">
                <a:solidFill>
                  <a:schemeClr val="tx1"/>
                </a:solidFill>
                <a:effectLst/>
                <a:latin typeface="+mn-lt"/>
                <a:ea typeface="+mn-ea"/>
                <a:cs typeface="+mn-cs"/>
              </a:rPr>
              <a:t>onknowledge</a:t>
            </a:r>
            <a:r>
              <a:rPr lang="en-US" sz="1100" kern="1200">
                <a:solidFill>
                  <a:schemeClr val="tx1"/>
                </a:solidFill>
                <a:effectLst/>
                <a:latin typeface="+mn-lt"/>
                <a:ea typeface="+mn-ea"/>
                <a:cs typeface="+mn-cs"/>
              </a:rPr>
              <a:t> and support among landowners, lawmakers, local government officials and members of the public; land use conflict; and the availability of funding.</a:t>
            </a:r>
          </a:p>
        </p:txBody>
      </p:sp>
    </p:spTree>
    <p:extLst>
      <p:ext uri="{BB962C8B-B14F-4D97-AF65-F5344CB8AC3E}">
        <p14:creationId xmlns:p14="http://schemas.microsoft.com/office/powerpoint/2010/main" val="671612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a:solidFill>
                  <a:schemeClr val="tx1"/>
                </a:solidFill>
                <a:effectLst/>
                <a:latin typeface="+mn-lt"/>
                <a:ea typeface="+mn-ea"/>
                <a:cs typeface="+mn-cs"/>
              </a:rPr>
              <a:t>During our presentation, Laura and I will offer a high-level look at our progress:</a:t>
            </a:r>
            <a:endParaRPr lang="en-US"/>
          </a:p>
        </p:txBody>
      </p:sp>
    </p:spTree>
    <p:extLst>
      <p:ext uri="{BB962C8B-B14F-4D97-AF65-F5344CB8AC3E}">
        <p14:creationId xmlns:p14="http://schemas.microsoft.com/office/powerpoint/2010/main" val="17501922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sz="1100" kern="1200">
                <a:solidFill>
                  <a:schemeClr val="tx1"/>
                </a:solidFill>
                <a:effectLst/>
                <a:latin typeface="+mn-lt"/>
                <a:ea typeface="+mn-ea"/>
                <a:cs typeface="+mn-cs"/>
              </a:rPr>
              <a:t>We’ve taken a high-level look at progress toward the Watershed Agreement. But what comes next? And how do our indicators of environmental health, restoration and stewardship fit into the Strategy Review System?</a:t>
            </a:r>
            <a:r>
              <a:rPr lang="en-US">
                <a:effectLst/>
              </a:rPr>
              <a:t> </a:t>
            </a:r>
            <a:endParaRPr lang="en-US"/>
          </a:p>
        </p:txBody>
      </p:sp>
    </p:spTree>
    <p:extLst>
      <p:ext uri="{BB962C8B-B14F-4D97-AF65-F5344CB8AC3E}">
        <p14:creationId xmlns:p14="http://schemas.microsoft.com/office/powerpoint/2010/main" val="29195496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kern="1200">
                <a:solidFill>
                  <a:schemeClr val="tx1"/>
                </a:solidFill>
                <a:effectLst/>
                <a:latin typeface="+mn-lt"/>
                <a:ea typeface="+mn-ea"/>
                <a:cs typeface="+mn-cs"/>
              </a:rPr>
              <a:t>Over the next two years, we will hold a series of Quarterly Review Sessions meant to provide us the time and space to review progress toward individual outcomes; identify what is and isn’t working; discuss scientific, fiscal and policy developments that could impact our work; and recognize the adaptations that we may need to make in our management strategies and work plans.</a:t>
            </a:r>
            <a:endParaRPr lang="en-US"/>
          </a:p>
        </p:txBody>
      </p:sp>
    </p:spTree>
    <p:extLst>
      <p:ext uri="{BB962C8B-B14F-4D97-AF65-F5344CB8AC3E}">
        <p14:creationId xmlns:p14="http://schemas.microsoft.com/office/powerpoint/2010/main" val="16386839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35570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p:nvPr/>
        </p:nvSpPr>
        <p:spPr>
          <a:xfrm>
            <a:off x="0" y="4288500"/>
            <a:ext cx="9144000" cy="2475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10" name="Shape 10"/>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11" name="Shape 11"/>
          <p:cNvSpPr/>
          <p:nvPr/>
        </p:nvSpPr>
        <p:spPr>
          <a:xfrm>
            <a:off x="0" y="500625"/>
            <a:ext cx="91440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a:off x="0" y="4493604"/>
            <a:ext cx="91440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0" y="4584075"/>
            <a:ext cx="91440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
        <p:nvSpPr>
          <p:cNvPr id="14" name="Shape 14"/>
          <p:cNvSpPr txBox="1">
            <a:spLocks noGrp="1"/>
          </p:cNvSpPr>
          <p:nvPr>
            <p:ph type="ctrTitle"/>
          </p:nvPr>
        </p:nvSpPr>
        <p:spPr>
          <a:xfrm>
            <a:off x="685800" y="2601425"/>
            <a:ext cx="5810400" cy="1159799"/>
          </a:xfrm>
          <a:prstGeom prst="rect">
            <a:avLst/>
          </a:prstGeom>
        </p:spPr>
        <p:txBody>
          <a:bodyPr lIns="91425" tIns="91425" rIns="91425" bIns="91425" anchor="b" anchorCtr="0"/>
          <a:lstStyle>
            <a:lvl1pPr lvl="0">
              <a:spcBef>
                <a:spcPts val="0"/>
              </a:spcBef>
              <a:buSzPct val="100000"/>
              <a:defRPr sz="4800"/>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4113600" y="2878750"/>
            <a:ext cx="4505699" cy="1159799"/>
          </a:xfrm>
          <a:prstGeom prst="rect">
            <a:avLst/>
          </a:prstGeom>
        </p:spPr>
        <p:txBody>
          <a:bodyPr lIns="91425" tIns="91425" rIns="91425" bIns="91425" anchor="b" anchorCtr="0"/>
          <a:lstStyle>
            <a:lvl1pPr lvl="0" rtl="0">
              <a:spcBef>
                <a:spcPts val="0"/>
              </a:spcBef>
              <a:buClr>
                <a:srgbClr val="114454"/>
              </a:buClr>
              <a:buSzPct val="100000"/>
              <a:defRPr sz="4800">
                <a:solidFill>
                  <a:srgbClr val="114454"/>
                </a:solidFill>
              </a:defRPr>
            </a:lvl1pPr>
            <a:lvl2pPr lvl="1" rtl="0">
              <a:spcBef>
                <a:spcPts val="0"/>
              </a:spcBef>
              <a:buClr>
                <a:srgbClr val="114454"/>
              </a:buClr>
              <a:buSzPct val="100000"/>
              <a:defRPr sz="4800">
                <a:solidFill>
                  <a:srgbClr val="114454"/>
                </a:solidFill>
              </a:defRPr>
            </a:lvl2pPr>
            <a:lvl3pPr lvl="2" rtl="0">
              <a:spcBef>
                <a:spcPts val="0"/>
              </a:spcBef>
              <a:buClr>
                <a:srgbClr val="114454"/>
              </a:buClr>
              <a:buSzPct val="100000"/>
              <a:defRPr sz="4800">
                <a:solidFill>
                  <a:srgbClr val="114454"/>
                </a:solidFill>
              </a:defRPr>
            </a:lvl3pPr>
            <a:lvl4pPr lvl="3" rtl="0">
              <a:spcBef>
                <a:spcPts val="0"/>
              </a:spcBef>
              <a:buClr>
                <a:srgbClr val="114454"/>
              </a:buClr>
              <a:buSzPct val="100000"/>
              <a:defRPr sz="4800">
                <a:solidFill>
                  <a:srgbClr val="114454"/>
                </a:solidFill>
              </a:defRPr>
            </a:lvl4pPr>
            <a:lvl5pPr lvl="4" rtl="0">
              <a:spcBef>
                <a:spcPts val="0"/>
              </a:spcBef>
              <a:buClr>
                <a:srgbClr val="114454"/>
              </a:buClr>
              <a:buSzPct val="100000"/>
              <a:defRPr sz="4800">
                <a:solidFill>
                  <a:srgbClr val="114454"/>
                </a:solidFill>
              </a:defRPr>
            </a:lvl5pPr>
            <a:lvl6pPr lvl="5" rtl="0">
              <a:spcBef>
                <a:spcPts val="0"/>
              </a:spcBef>
              <a:buClr>
                <a:srgbClr val="114454"/>
              </a:buClr>
              <a:buSzPct val="100000"/>
              <a:defRPr sz="4800">
                <a:solidFill>
                  <a:srgbClr val="114454"/>
                </a:solidFill>
              </a:defRPr>
            </a:lvl6pPr>
            <a:lvl7pPr lvl="6" rtl="0">
              <a:spcBef>
                <a:spcPts val="0"/>
              </a:spcBef>
              <a:buClr>
                <a:srgbClr val="114454"/>
              </a:buClr>
              <a:buSzPct val="100000"/>
              <a:defRPr sz="4800">
                <a:solidFill>
                  <a:srgbClr val="114454"/>
                </a:solidFill>
              </a:defRPr>
            </a:lvl7pPr>
            <a:lvl8pPr lvl="7" rtl="0">
              <a:spcBef>
                <a:spcPts val="0"/>
              </a:spcBef>
              <a:buClr>
                <a:srgbClr val="114454"/>
              </a:buClr>
              <a:buSzPct val="100000"/>
              <a:defRPr sz="4800">
                <a:solidFill>
                  <a:srgbClr val="114454"/>
                </a:solidFill>
              </a:defRPr>
            </a:lvl8pPr>
            <a:lvl9pPr lvl="8" rtl="0">
              <a:spcBef>
                <a:spcPts val="0"/>
              </a:spcBef>
              <a:buClr>
                <a:srgbClr val="114454"/>
              </a:buClr>
              <a:buSzPct val="100000"/>
              <a:defRPr sz="4800">
                <a:solidFill>
                  <a:srgbClr val="114454"/>
                </a:solidFill>
              </a:defRPr>
            </a:lvl9pPr>
          </a:lstStyle>
          <a:p>
            <a:endParaRPr/>
          </a:p>
        </p:txBody>
      </p:sp>
      <p:sp>
        <p:nvSpPr>
          <p:cNvPr id="17" name="Shape 17"/>
          <p:cNvSpPr txBox="1">
            <a:spLocks noGrp="1"/>
          </p:cNvSpPr>
          <p:nvPr>
            <p:ph type="subTitle" idx="1"/>
          </p:nvPr>
        </p:nvSpPr>
        <p:spPr>
          <a:xfrm>
            <a:off x="4113600" y="3983050"/>
            <a:ext cx="4505699" cy="784799"/>
          </a:xfrm>
          <a:prstGeom prst="rect">
            <a:avLst/>
          </a:prstGeom>
        </p:spPr>
        <p:txBody>
          <a:bodyPr lIns="91425" tIns="91425" rIns="91425" bIns="91425" anchor="t" anchorCtr="0"/>
          <a:lstStyle>
            <a:lvl1pPr lvl="0" rtl="0">
              <a:spcBef>
                <a:spcPts val="0"/>
              </a:spcBef>
              <a:buClr>
                <a:srgbClr val="94BF6E"/>
              </a:buClr>
              <a:buSzPct val="100000"/>
              <a:buNone/>
              <a:defRPr sz="1800" b="1">
                <a:solidFill>
                  <a:srgbClr val="94BF6E"/>
                </a:solidFill>
              </a:defRPr>
            </a:lvl1pPr>
            <a:lvl2pPr lvl="1" rtl="0">
              <a:spcBef>
                <a:spcPts val="0"/>
              </a:spcBef>
              <a:buClr>
                <a:srgbClr val="94BF6E"/>
              </a:buClr>
              <a:buSzPct val="100000"/>
              <a:buNone/>
              <a:defRPr sz="1800" b="1">
                <a:solidFill>
                  <a:srgbClr val="94BF6E"/>
                </a:solidFill>
              </a:defRPr>
            </a:lvl2pPr>
            <a:lvl3pPr lvl="2" rtl="0">
              <a:spcBef>
                <a:spcPts val="0"/>
              </a:spcBef>
              <a:buClr>
                <a:srgbClr val="94BF6E"/>
              </a:buClr>
              <a:buSzPct val="100000"/>
              <a:buNone/>
              <a:defRPr sz="1800" b="1">
                <a:solidFill>
                  <a:srgbClr val="94BF6E"/>
                </a:solidFill>
              </a:defRPr>
            </a:lvl3pPr>
            <a:lvl4pPr lvl="3" rtl="0">
              <a:spcBef>
                <a:spcPts val="0"/>
              </a:spcBef>
              <a:buClr>
                <a:srgbClr val="94BF6E"/>
              </a:buClr>
              <a:buNone/>
              <a:defRPr b="1">
                <a:solidFill>
                  <a:srgbClr val="94BF6E"/>
                </a:solidFill>
              </a:defRPr>
            </a:lvl4pPr>
            <a:lvl5pPr lvl="4" rtl="0">
              <a:spcBef>
                <a:spcPts val="0"/>
              </a:spcBef>
              <a:buClr>
                <a:srgbClr val="94BF6E"/>
              </a:buClr>
              <a:buNone/>
              <a:defRPr b="1">
                <a:solidFill>
                  <a:srgbClr val="94BF6E"/>
                </a:solidFill>
              </a:defRPr>
            </a:lvl5pPr>
            <a:lvl6pPr lvl="5" rtl="0">
              <a:spcBef>
                <a:spcPts val="0"/>
              </a:spcBef>
              <a:buClr>
                <a:srgbClr val="94BF6E"/>
              </a:buClr>
              <a:buNone/>
              <a:defRPr b="1">
                <a:solidFill>
                  <a:srgbClr val="94BF6E"/>
                </a:solidFill>
              </a:defRPr>
            </a:lvl6pPr>
            <a:lvl7pPr lvl="6" rtl="0">
              <a:spcBef>
                <a:spcPts val="0"/>
              </a:spcBef>
              <a:buClr>
                <a:srgbClr val="94BF6E"/>
              </a:buClr>
              <a:buNone/>
              <a:defRPr b="1">
                <a:solidFill>
                  <a:srgbClr val="94BF6E"/>
                </a:solidFill>
              </a:defRPr>
            </a:lvl7pPr>
            <a:lvl8pPr lvl="7" rtl="0">
              <a:spcBef>
                <a:spcPts val="0"/>
              </a:spcBef>
              <a:buClr>
                <a:srgbClr val="94BF6E"/>
              </a:buClr>
              <a:buNone/>
              <a:defRPr b="1">
                <a:solidFill>
                  <a:srgbClr val="94BF6E"/>
                </a:solidFill>
              </a:defRPr>
            </a:lvl8pPr>
            <a:lvl9pPr lvl="8" rtl="0">
              <a:spcBef>
                <a:spcPts val="0"/>
              </a:spcBef>
              <a:buClr>
                <a:srgbClr val="94BF6E"/>
              </a:buClr>
              <a:buNone/>
              <a:defRPr b="1">
                <a:solidFill>
                  <a:srgbClr val="94BF6E"/>
                </a:solidFill>
              </a:defRPr>
            </a:lvl9pPr>
          </a:lstStyle>
          <a:p>
            <a:endParaRPr/>
          </a:p>
        </p:txBody>
      </p:sp>
      <p:sp>
        <p:nvSpPr>
          <p:cNvPr id="18" name="Shape 18"/>
          <p:cNvSpPr/>
          <p:nvPr/>
        </p:nvSpPr>
        <p:spPr>
          <a:xfrm>
            <a:off x="0" y="4288499"/>
            <a:ext cx="3474300" cy="2475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19" name="Shape 19"/>
          <p:cNvSpPr/>
          <p:nvPr/>
        </p:nvSpPr>
        <p:spPr>
          <a:xfrm>
            <a:off x="0" y="0"/>
            <a:ext cx="34743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20" name="Shape 20"/>
          <p:cNvSpPr/>
          <p:nvPr/>
        </p:nvSpPr>
        <p:spPr>
          <a:xfrm>
            <a:off x="0" y="500625"/>
            <a:ext cx="34743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21" name="Shape 21"/>
          <p:cNvSpPr/>
          <p:nvPr/>
        </p:nvSpPr>
        <p:spPr>
          <a:xfrm>
            <a:off x="0" y="4493604"/>
            <a:ext cx="34743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22" name="Shape 22"/>
          <p:cNvSpPr/>
          <p:nvPr/>
        </p:nvSpPr>
        <p:spPr>
          <a:xfrm>
            <a:off x="0" y="4584075"/>
            <a:ext cx="34743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31"/>
        <p:cNvGrpSpPr/>
        <p:nvPr/>
      </p:nvGrpSpPr>
      <p:grpSpPr>
        <a:xfrm>
          <a:off x="0" y="0"/>
          <a:ext cx="0" cy="0"/>
          <a:chOff x="0" y="0"/>
          <a:chExt cx="0" cy="0"/>
        </a:xfrm>
      </p:grpSpPr>
      <p:sp>
        <p:nvSpPr>
          <p:cNvPr id="32" name="Shape 32"/>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33" name="Shape 33"/>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34" name="Shape 34"/>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35" name="Shape 35"/>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36" name="Shape 36"/>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37" name="Shape 37"/>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38" name="Shape 38"/>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9" name="Shape 39"/>
          <p:cNvSpPr txBox="1">
            <a:spLocks noGrp="1"/>
          </p:cNvSpPr>
          <p:nvPr>
            <p:ph type="body" idx="1"/>
          </p:nvPr>
        </p:nvSpPr>
        <p:spPr>
          <a:xfrm>
            <a:off x="1146025" y="1767275"/>
            <a:ext cx="7540800" cy="3158699"/>
          </a:xfrm>
          <a:prstGeom prst="rect">
            <a:avLst/>
          </a:prstGeom>
        </p:spPr>
        <p:txBody>
          <a:bodyPr lIns="91425" tIns="91425" rIns="91425" bIns="91425" anchor="t" anchorCtr="0"/>
          <a:lstStyle>
            <a:lvl1pPr lvl="0">
              <a:spcBef>
                <a:spcPts val="0"/>
              </a:spcBef>
              <a:buSzPct val="100000"/>
              <a:defRPr sz="2800"/>
            </a:lvl1pPr>
            <a:lvl2pPr lvl="1">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0"/>
        <p:cNvGrpSpPr/>
        <p:nvPr/>
      </p:nvGrpSpPr>
      <p:grpSpPr>
        <a:xfrm>
          <a:off x="0" y="0"/>
          <a:ext cx="0" cy="0"/>
          <a:chOff x="0" y="0"/>
          <a:chExt cx="0" cy="0"/>
        </a:xfrm>
      </p:grpSpPr>
      <p:sp>
        <p:nvSpPr>
          <p:cNvPr id="51" name="Shape 51"/>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52" name="Shape 52"/>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53" name="Shape 53"/>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54" name="Shape 54"/>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55" name="Shape 55"/>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56" name="Shape 56"/>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57" name="Shape 57"/>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8" name="Shape 58"/>
          <p:cNvSpPr txBox="1">
            <a:spLocks noGrp="1"/>
          </p:cNvSpPr>
          <p:nvPr>
            <p:ph type="body" idx="1"/>
          </p:nvPr>
        </p:nvSpPr>
        <p:spPr>
          <a:xfrm>
            <a:off x="1146025" y="1773300"/>
            <a:ext cx="2409900" cy="3152699"/>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9" name="Shape 59"/>
          <p:cNvSpPr txBox="1">
            <a:spLocks noGrp="1"/>
          </p:cNvSpPr>
          <p:nvPr>
            <p:ph type="body" idx="2"/>
          </p:nvPr>
        </p:nvSpPr>
        <p:spPr>
          <a:xfrm>
            <a:off x="3679387" y="1773300"/>
            <a:ext cx="2409900" cy="3152699"/>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0" name="Shape 60"/>
          <p:cNvSpPr txBox="1">
            <a:spLocks noGrp="1"/>
          </p:cNvSpPr>
          <p:nvPr>
            <p:ph type="body" idx="3"/>
          </p:nvPr>
        </p:nvSpPr>
        <p:spPr>
          <a:xfrm>
            <a:off x="6212750" y="1773300"/>
            <a:ext cx="2409900" cy="3152699"/>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69"/>
        <p:cNvGrpSpPr/>
        <p:nvPr/>
      </p:nvGrpSpPr>
      <p:grpSpPr>
        <a:xfrm>
          <a:off x="0" y="0"/>
          <a:ext cx="0" cy="0"/>
          <a:chOff x="0" y="0"/>
          <a:chExt cx="0" cy="0"/>
        </a:xfrm>
      </p:grpSpPr>
      <p:sp>
        <p:nvSpPr>
          <p:cNvPr id="70" name="Shape 70"/>
          <p:cNvSpPr txBox="1">
            <a:spLocks noGrp="1"/>
          </p:cNvSpPr>
          <p:nvPr>
            <p:ph type="body" idx="1"/>
          </p:nvPr>
        </p:nvSpPr>
        <p:spPr>
          <a:xfrm>
            <a:off x="457200" y="4406309"/>
            <a:ext cx="8229600" cy="519599"/>
          </a:xfrm>
          <a:prstGeom prst="rect">
            <a:avLst/>
          </a:prstGeom>
        </p:spPr>
        <p:txBody>
          <a:bodyPr lIns="91425" tIns="91425" rIns="91425" bIns="91425" anchor="t" anchorCtr="0"/>
          <a:lstStyle>
            <a:lvl1pPr lvl="0" algn="ctr">
              <a:spcBef>
                <a:spcPts val="360"/>
              </a:spcBef>
              <a:buSzPct val="100000"/>
              <a:buNone/>
              <a:defRPr sz="1800"/>
            </a:lvl1pPr>
          </a:lstStyle>
          <a:p>
            <a:endParaRPr/>
          </a:p>
        </p:txBody>
      </p:sp>
      <p:sp>
        <p:nvSpPr>
          <p:cNvPr id="71" name="Shape 71"/>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72" name="Shape 72"/>
          <p:cNvSpPr/>
          <p:nvPr/>
        </p:nvSpPr>
        <p:spPr>
          <a:xfrm>
            <a:off x="0" y="500625"/>
            <a:ext cx="2472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73" name="Shape 73"/>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74" name="Shape 74"/>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75" name="Shape 75"/>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6"/>
        <p:cNvGrpSpPr/>
        <p:nvPr/>
      </p:nvGrpSpPr>
      <p:grpSpPr>
        <a:xfrm>
          <a:off x="0" y="0"/>
          <a:ext cx="0" cy="0"/>
          <a:chOff x="0" y="0"/>
          <a:chExt cx="0" cy="0"/>
        </a:xfrm>
      </p:grpSpPr>
      <p:sp>
        <p:nvSpPr>
          <p:cNvPr id="77" name="Shape 77"/>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78" name="Shape 78"/>
          <p:cNvSpPr/>
          <p:nvPr/>
        </p:nvSpPr>
        <p:spPr>
          <a:xfrm>
            <a:off x="0" y="500625"/>
            <a:ext cx="2472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79" name="Shape 79"/>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80" name="Shape 80"/>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81" name="Shape 81"/>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lank style A">
    <p:spTree>
      <p:nvGrpSpPr>
        <p:cNvPr id="1" name="Shape 82"/>
        <p:cNvGrpSpPr/>
        <p:nvPr/>
      </p:nvGrpSpPr>
      <p:grpSpPr>
        <a:xfrm>
          <a:off x="0" y="0"/>
          <a:ext cx="0" cy="0"/>
          <a:chOff x="0" y="0"/>
          <a:chExt cx="0" cy="0"/>
        </a:xfrm>
      </p:grpSpPr>
      <p:sp>
        <p:nvSpPr>
          <p:cNvPr id="83" name="Shape 83"/>
          <p:cNvSpPr/>
          <p:nvPr/>
        </p:nvSpPr>
        <p:spPr>
          <a:xfrm>
            <a:off x="0" y="1148250"/>
            <a:ext cx="9144000" cy="28470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84" name="Shape 84"/>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85" name="Shape 85"/>
          <p:cNvSpPr/>
          <p:nvPr/>
        </p:nvSpPr>
        <p:spPr>
          <a:xfrm>
            <a:off x="0" y="500624"/>
            <a:ext cx="9144000" cy="7320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86" name="Shape 86"/>
          <p:cNvSpPr/>
          <p:nvPr/>
        </p:nvSpPr>
        <p:spPr>
          <a:xfrm>
            <a:off x="0" y="3962800"/>
            <a:ext cx="9144000" cy="370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87" name="Shape 87"/>
          <p:cNvSpPr/>
          <p:nvPr/>
        </p:nvSpPr>
        <p:spPr>
          <a:xfrm>
            <a:off x="0" y="4333125"/>
            <a:ext cx="9144000" cy="8102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lank style B">
    <p:spTree>
      <p:nvGrpSpPr>
        <p:cNvPr id="1" name="Shape 88"/>
        <p:cNvGrpSpPr/>
        <p:nvPr/>
      </p:nvGrpSpPr>
      <p:grpSpPr>
        <a:xfrm>
          <a:off x="0" y="0"/>
          <a:ext cx="0" cy="0"/>
          <a:chOff x="0" y="0"/>
          <a:chExt cx="0" cy="0"/>
        </a:xfrm>
      </p:grpSpPr>
      <p:sp>
        <p:nvSpPr>
          <p:cNvPr id="89" name="Shape 89"/>
          <p:cNvSpPr/>
          <p:nvPr/>
        </p:nvSpPr>
        <p:spPr>
          <a:xfrm>
            <a:off x="0" y="4294550"/>
            <a:ext cx="9144000" cy="241199"/>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90" name="Shape 90"/>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91" name="Shape 91"/>
          <p:cNvSpPr/>
          <p:nvPr/>
        </p:nvSpPr>
        <p:spPr>
          <a:xfrm>
            <a:off x="0" y="500625"/>
            <a:ext cx="91440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92" name="Shape 92"/>
          <p:cNvSpPr/>
          <p:nvPr/>
        </p:nvSpPr>
        <p:spPr>
          <a:xfrm>
            <a:off x="0" y="4493604"/>
            <a:ext cx="91440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93" name="Shape 93"/>
          <p:cNvSpPr/>
          <p:nvPr/>
        </p:nvSpPr>
        <p:spPr>
          <a:xfrm>
            <a:off x="0" y="4584075"/>
            <a:ext cx="91440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46025" y="530725"/>
            <a:ext cx="3208799" cy="10287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146025" y="1767275"/>
            <a:ext cx="7540800" cy="31586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5" r:id="rId5"/>
    <p:sldLayoutId id="2147483656"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3.tif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26.tiff"/><Relationship Id="rId4" Type="http://schemas.openxmlformats.org/officeDocument/2006/relationships/image" Target="../media/image25.tiff"/></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685800" y="2601425"/>
            <a:ext cx="5810400" cy="1159799"/>
          </a:xfrm>
          <a:prstGeom prst="rect">
            <a:avLst/>
          </a:prstGeom>
        </p:spPr>
        <p:txBody>
          <a:bodyPr lIns="91425" tIns="91425" rIns="91425" bIns="91425" anchor="b" anchorCtr="0">
            <a:noAutofit/>
          </a:bodyPr>
          <a:lstStyle/>
          <a:p>
            <a:pPr lvl="0">
              <a:spcBef>
                <a:spcPts val="0"/>
              </a:spcBef>
              <a:buNone/>
            </a:pPr>
            <a:r>
              <a:rPr lang="en-US" sz="3200">
                <a:latin typeface="Rockwell" charset="0"/>
                <a:ea typeface="Rockwell" charset="0"/>
                <a:cs typeface="Rockwell" charset="0"/>
              </a:rPr>
              <a:t>Progress Toward the Chesapeake Bay Watershed Agreement</a:t>
            </a:r>
            <a:endParaRPr lang="en" sz="3200">
              <a:latin typeface="Rockwell" charset="0"/>
              <a:ea typeface="Rockwell" charset="0"/>
              <a:cs typeface="Rockwell" charset="0"/>
            </a:endParaRPr>
          </a:p>
        </p:txBody>
      </p:sp>
      <p:grpSp>
        <p:nvGrpSpPr>
          <p:cNvPr id="99" name="Shape 99"/>
          <p:cNvGrpSpPr/>
          <p:nvPr/>
        </p:nvGrpSpPr>
        <p:grpSpPr>
          <a:xfrm>
            <a:off x="753266" y="1029785"/>
            <a:ext cx="964540" cy="1011306"/>
            <a:chOff x="5961125" y="1623900"/>
            <a:chExt cx="427450" cy="448175"/>
          </a:xfrm>
        </p:grpSpPr>
        <p:sp>
          <p:nvSpPr>
            <p:cNvPr id="100" name="Shape 100"/>
            <p:cNvSpPr/>
            <p:nvPr/>
          </p:nvSpPr>
          <p:spPr>
            <a:xfrm>
              <a:off x="5961125" y="1678700"/>
              <a:ext cx="376925" cy="376925"/>
            </a:xfrm>
            <a:custGeom>
              <a:avLst/>
              <a:gdLst/>
              <a:ahLst/>
              <a:cxnLst/>
              <a:rect l="0" t="0" r="0" b="0"/>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9050" cap="rnd" cmpd="sng">
              <a:solidFill>
                <a:srgbClr val="18637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1" name="Shape 101"/>
            <p:cNvSpPr/>
            <p:nvPr/>
          </p:nvSpPr>
          <p:spPr>
            <a:xfrm>
              <a:off x="6009825" y="1727425"/>
              <a:ext cx="279500" cy="279500"/>
            </a:xfrm>
            <a:custGeom>
              <a:avLst/>
              <a:gdLst/>
              <a:ahLst/>
              <a:cxnLst/>
              <a:rect l="0" t="0" r="0" b="0"/>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9050" cap="rnd" cmpd="sng">
              <a:solidFill>
                <a:srgbClr val="18637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2" name="Shape 102"/>
            <p:cNvSpPr/>
            <p:nvPr/>
          </p:nvSpPr>
          <p:spPr>
            <a:xfrm>
              <a:off x="6107250" y="1824850"/>
              <a:ext cx="84650" cy="84650"/>
            </a:xfrm>
            <a:custGeom>
              <a:avLst/>
              <a:gdLst/>
              <a:ahLst/>
              <a:cxnLst/>
              <a:rect l="0" t="0" r="0" b="0"/>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9050" cap="rnd" cmpd="sng">
              <a:solidFill>
                <a:srgbClr val="18637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3" name="Shape 103"/>
            <p:cNvSpPr/>
            <p:nvPr/>
          </p:nvSpPr>
          <p:spPr>
            <a:xfrm>
              <a:off x="6058550" y="1776125"/>
              <a:ext cx="182075" cy="182075"/>
            </a:xfrm>
            <a:custGeom>
              <a:avLst/>
              <a:gdLst/>
              <a:ahLst/>
              <a:cxnLst/>
              <a:rect l="0" t="0" r="0" b="0"/>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9050" cap="rnd" cmpd="sng">
              <a:solidFill>
                <a:srgbClr val="18637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4" name="Shape 104"/>
            <p:cNvSpPr/>
            <p:nvPr/>
          </p:nvSpPr>
          <p:spPr>
            <a:xfrm>
              <a:off x="5971475" y="2001400"/>
              <a:ext cx="74925" cy="70675"/>
            </a:xfrm>
            <a:custGeom>
              <a:avLst/>
              <a:gdLst/>
              <a:ahLst/>
              <a:cxnLst/>
              <a:rect l="0" t="0" r="0" b="0"/>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9050" cap="rnd" cmpd="sng">
              <a:solidFill>
                <a:srgbClr val="18637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5" name="Shape 105"/>
            <p:cNvSpPr/>
            <p:nvPr/>
          </p:nvSpPr>
          <p:spPr>
            <a:xfrm>
              <a:off x="6253375" y="2001400"/>
              <a:ext cx="74325" cy="70675"/>
            </a:xfrm>
            <a:custGeom>
              <a:avLst/>
              <a:gdLst/>
              <a:ahLst/>
              <a:cxnLst/>
              <a:rect l="0" t="0" r="0" b="0"/>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9050" cap="rnd" cmpd="sng">
              <a:solidFill>
                <a:srgbClr val="18637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6" name="Shape 106"/>
            <p:cNvSpPr/>
            <p:nvPr/>
          </p:nvSpPr>
          <p:spPr>
            <a:xfrm>
              <a:off x="6137700" y="1623900"/>
              <a:ext cx="250875" cy="255150"/>
            </a:xfrm>
            <a:custGeom>
              <a:avLst/>
              <a:gdLst/>
              <a:ahLst/>
              <a:cxnLst/>
              <a:rect l="0" t="0" r="0" b="0"/>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9050" cap="rnd" cmpd="sng">
              <a:solidFill>
                <a:srgbClr val="18637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1" name="Shape 135"/>
          <p:cNvSpPr txBox="1">
            <a:spLocks/>
          </p:cNvSpPr>
          <p:nvPr/>
        </p:nvSpPr>
        <p:spPr>
          <a:xfrm>
            <a:off x="752475" y="3760788"/>
            <a:ext cx="7844658" cy="487362"/>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
                <a:solidFill>
                  <a:schemeClr val="bg1">
                    <a:lumMod val="75000"/>
                  </a:schemeClr>
                </a:solidFill>
                <a:latin typeface="Rockwell" charset="0"/>
                <a:ea typeface="Rockwell" charset="0"/>
                <a:cs typeface="Rockwell" charset="0"/>
              </a:rPr>
              <a:t>A Presentation </a:t>
            </a:r>
            <a:r>
              <a:rPr lang="en-US">
                <a:solidFill>
                  <a:schemeClr val="bg1">
                    <a:lumMod val="75000"/>
                  </a:schemeClr>
                </a:solidFill>
                <a:latin typeface="Rockwell" charset="0"/>
                <a:ea typeface="Rockwell" charset="0"/>
                <a:cs typeface="Rockwell" charset="0"/>
              </a:rPr>
              <a:t>to</a:t>
            </a:r>
            <a:r>
              <a:rPr lang="en">
                <a:solidFill>
                  <a:schemeClr val="bg1">
                    <a:lumMod val="75000"/>
                  </a:schemeClr>
                </a:solidFill>
                <a:latin typeface="Rockwell" charset="0"/>
                <a:ea typeface="Rockwell" charset="0"/>
                <a:cs typeface="Rockwell" charset="0"/>
              </a:rPr>
              <a:t> the Citizens</a:t>
            </a:r>
            <a:r>
              <a:rPr lang="en-US">
                <a:solidFill>
                  <a:schemeClr val="bg1">
                    <a:lumMod val="75000"/>
                  </a:schemeClr>
                </a:solidFill>
                <a:latin typeface="Rockwell" charset="0"/>
                <a:ea typeface="Rockwell" charset="0"/>
                <a:cs typeface="Rockwell" charset="0"/>
              </a:rPr>
              <a:t>’</a:t>
            </a:r>
            <a:r>
              <a:rPr lang="en">
                <a:solidFill>
                  <a:schemeClr val="bg1">
                    <a:lumMod val="75000"/>
                  </a:schemeClr>
                </a:solidFill>
                <a:latin typeface="Rockwell" charset="0"/>
                <a:ea typeface="Rockwell" charset="0"/>
                <a:cs typeface="Rockwell" charset="0"/>
              </a:rPr>
              <a:t> Advisory Committee | May 24, 2017</a:t>
            </a:r>
            <a:endParaRPr lang="en-US">
              <a:solidFill>
                <a:schemeClr val="bg1">
                  <a:lumMod val="75000"/>
                </a:schemeClr>
              </a:solidFill>
              <a:latin typeface="Rockwell" charset="0"/>
              <a:ea typeface="Rockwell" charset="0"/>
              <a:cs typeface="Rockwel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43708" y="-502950"/>
            <a:ext cx="9231417" cy="6149401"/>
          </a:xfrm>
          <a:prstGeom prst="rect">
            <a:avLst/>
          </a:prstGeom>
        </p:spPr>
      </p:pic>
      <p:sp>
        <p:nvSpPr>
          <p:cNvPr id="3" name="TextBox 2"/>
          <p:cNvSpPr txBox="1"/>
          <p:nvPr/>
        </p:nvSpPr>
        <p:spPr>
          <a:xfrm>
            <a:off x="1224132" y="1294478"/>
            <a:ext cx="6695737" cy="2554545"/>
          </a:xfrm>
          <a:prstGeom prst="rect">
            <a:avLst/>
          </a:prstGeom>
        </p:spPr>
        <p:txBody>
          <a:bodyPr rtlCol="0" anchor="t">
            <a:spAutoFit/>
          </a:bodyPr>
          <a:lstStyle/>
          <a:p>
            <a:pPr algn="ctr"/>
            <a:r>
              <a:rPr lang="en-US" sz="2800">
                <a:solidFill>
                  <a:schemeClr val="bg1"/>
                </a:solidFill>
                <a:latin typeface="Rockwell"/>
              </a:rPr>
              <a:t>In a general sense, where are we succeeding? </a:t>
            </a:r>
          </a:p>
          <a:p>
            <a:pPr algn="ctr"/>
            <a:endParaRPr lang="en-US" sz="1000">
              <a:solidFill>
                <a:schemeClr val="bg1"/>
              </a:solidFill>
              <a:latin typeface="Rockwell"/>
            </a:endParaRPr>
          </a:p>
          <a:p>
            <a:pPr algn="ctr"/>
            <a:r>
              <a:rPr lang="en-US" sz="2800">
                <a:solidFill>
                  <a:schemeClr val="bg1"/>
                </a:solidFill>
                <a:latin typeface="Rockwell"/>
              </a:rPr>
              <a:t>Where are we falling short? </a:t>
            </a:r>
          </a:p>
          <a:p>
            <a:pPr algn="ctr"/>
            <a:endParaRPr lang="en-US" sz="1000">
              <a:solidFill>
                <a:schemeClr val="bg1"/>
              </a:solidFill>
              <a:latin typeface="Rockwell"/>
            </a:endParaRPr>
          </a:p>
          <a:p>
            <a:pPr algn="ctr"/>
            <a:r>
              <a:rPr lang="en-US" sz="2800">
                <a:solidFill>
                  <a:schemeClr val="bg1"/>
                </a:solidFill>
                <a:latin typeface="Rockwell"/>
              </a:rPr>
              <a:t>What common factors have contributed to our being ahead or behind?</a:t>
            </a:r>
          </a:p>
        </p:txBody>
      </p:sp>
    </p:spTree>
    <p:extLst>
      <p:ext uri="{BB962C8B-B14F-4D97-AF65-F5344CB8AC3E}">
        <p14:creationId xmlns:p14="http://schemas.microsoft.com/office/powerpoint/2010/main" val="752368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en">
                <a:latin typeface="Rockwell" charset="0"/>
                <a:ea typeface="Rockwell" charset="0"/>
                <a:cs typeface="Rockwell" charset="0"/>
              </a:rPr>
              <a:t>Quarterly Review Sessions</a:t>
            </a:r>
            <a:endParaRPr lang="en">
              <a:solidFill>
                <a:schemeClr val="tx1"/>
              </a:solidFill>
              <a:latin typeface="Rockwell" charset="0"/>
              <a:ea typeface="Rockwell" charset="0"/>
              <a:cs typeface="Rockwell" charset="0"/>
            </a:endParaRPr>
          </a:p>
        </p:txBody>
      </p:sp>
      <p:sp>
        <p:nvSpPr>
          <p:cNvPr id="355" name="Shape 355"/>
          <p:cNvSpPr txBox="1">
            <a:spLocks noGrp="1"/>
          </p:cNvSpPr>
          <p:nvPr>
            <p:ph type="body" idx="1"/>
          </p:nvPr>
        </p:nvSpPr>
        <p:spPr>
          <a:xfrm>
            <a:off x="1146175" y="1771650"/>
            <a:ext cx="7078663" cy="2654637"/>
          </a:xfrm>
          <a:prstGeom prst="rect">
            <a:avLst/>
          </a:prstGeom>
        </p:spPr>
        <p:txBody>
          <a:bodyPr lIns="91425" tIns="91425" rIns="91425" bIns="91425" anchor="t" anchorCtr="0">
            <a:noAutofit/>
          </a:bodyPr>
          <a:lstStyle/>
          <a:p>
            <a:pPr algn="ctr">
              <a:buNone/>
            </a:pPr>
            <a:endParaRPr lang="en" b="1">
              <a:latin typeface="Rockwell" charset="0"/>
              <a:ea typeface="Rockwell" charset="0"/>
              <a:cs typeface="Rockwell" charset="0"/>
            </a:endParaRPr>
          </a:p>
          <a:p>
            <a:pPr algn="ctr">
              <a:buNone/>
            </a:pPr>
            <a:r>
              <a:rPr lang="en" b="1">
                <a:latin typeface="Rockwell" charset="0"/>
                <a:ea typeface="Rockwell" charset="0"/>
                <a:cs typeface="Rockwell" charset="0"/>
              </a:rPr>
              <a:t>Healthy Watersheds</a:t>
            </a:r>
            <a:endParaRPr lang="en" b="1">
              <a:solidFill>
                <a:schemeClr val="tx1"/>
              </a:solidFill>
              <a:latin typeface="Rockwell" charset="0"/>
              <a:ea typeface="Rockwell" charset="0"/>
              <a:cs typeface="Rockwell" charset="0"/>
            </a:endParaRPr>
          </a:p>
          <a:p>
            <a:pPr algn="ctr">
              <a:buNone/>
            </a:pPr>
            <a:r>
              <a:rPr lang="en" b="1">
                <a:latin typeface="Rockwell" charset="0"/>
                <a:ea typeface="Rockwell" charset="0"/>
                <a:cs typeface="Rockwell" charset="0"/>
              </a:rPr>
              <a:t>Aquatic Life</a:t>
            </a:r>
          </a:p>
          <a:p>
            <a:pPr algn="ctr">
              <a:buNone/>
            </a:pPr>
            <a:r>
              <a:rPr lang="en" b="1">
                <a:latin typeface="Rockwell" charset="0"/>
                <a:ea typeface="Rockwell" charset="0"/>
                <a:cs typeface="Rockwell" charset="0"/>
              </a:rPr>
              <a:t>Water Quality</a:t>
            </a:r>
          </a:p>
          <a:p>
            <a:pPr algn="ctr">
              <a:buNone/>
            </a:pPr>
            <a:r>
              <a:rPr lang="en" b="1">
                <a:latin typeface="Rockwell" charset="0"/>
                <a:ea typeface="Rockwell" charset="0"/>
                <a:cs typeface="Rockwell" charset="0"/>
              </a:rPr>
              <a:t>A Culture of Stewardship </a:t>
            </a:r>
          </a:p>
          <a:p>
            <a:pPr algn="ctr">
              <a:buNone/>
            </a:pPr>
            <a:r>
              <a:rPr lang="en" b="1">
                <a:latin typeface="Rockwell" charset="0"/>
                <a:ea typeface="Rockwell" charset="0"/>
                <a:cs typeface="Rockwell" charset="0"/>
              </a:rPr>
              <a:t>Next-generation Stewards</a:t>
            </a:r>
          </a:p>
          <a:p>
            <a:pPr algn="ctr">
              <a:buNone/>
            </a:pPr>
            <a:r>
              <a:rPr lang="en" b="1">
                <a:latin typeface="Rockwell" charset="0"/>
                <a:ea typeface="Rockwell" charset="0"/>
                <a:cs typeface="Rockwell" charset="0"/>
              </a:rPr>
              <a:t>Climate Change and Resiliency</a:t>
            </a:r>
            <a:endParaRPr lang="en" b="1">
              <a:solidFill>
                <a:srgbClr val="000000"/>
              </a:solidFill>
              <a:latin typeface="Rockwell" charset="0"/>
              <a:ea typeface="Rockwell" charset="0"/>
              <a:cs typeface="Rockwell" charset="0"/>
            </a:endParaRPr>
          </a:p>
          <a:p>
            <a:pPr algn="ctr">
              <a:buNone/>
            </a:pPr>
            <a:r>
              <a:rPr lang="en" b="1">
                <a:latin typeface="Rockwell" charset="0"/>
                <a:ea typeface="Rockwell" charset="0"/>
                <a:cs typeface="Rockwell" charset="0"/>
              </a:rPr>
              <a:t>Local Action </a:t>
            </a:r>
            <a:endParaRPr lang="en" b="1">
              <a:solidFill>
                <a:srgbClr val="000000"/>
              </a:solidFill>
              <a:latin typeface="Rockwell" charset="0"/>
              <a:ea typeface="Rockwell" charset="0"/>
              <a:cs typeface="Rockwell" charset="0"/>
            </a:endParaRPr>
          </a:p>
        </p:txBody>
      </p:sp>
      <p:grpSp>
        <p:nvGrpSpPr>
          <p:cNvPr id="361" name="Shape 361"/>
          <p:cNvGrpSpPr/>
          <p:nvPr/>
        </p:nvGrpSpPr>
        <p:grpSpPr>
          <a:xfrm>
            <a:off x="168522" y="673100"/>
            <a:ext cx="695078" cy="687748"/>
            <a:chOff x="1923675" y="1633650"/>
            <a:chExt cx="436000" cy="435975"/>
          </a:xfrm>
        </p:grpSpPr>
        <p:sp>
          <p:nvSpPr>
            <p:cNvPr id="362" name="Shape 362"/>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latin typeface="Rockwell" charset="0"/>
                <a:ea typeface="Rockwell" charset="0"/>
                <a:cs typeface="Rockwell" charset="0"/>
              </a:endParaRPr>
            </a:p>
          </p:txBody>
        </p:sp>
        <p:sp>
          <p:nvSpPr>
            <p:cNvPr id="363" name="Shape 363"/>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latin typeface="Rockwell" charset="0"/>
                <a:ea typeface="Rockwell" charset="0"/>
                <a:cs typeface="Rockwell" charset="0"/>
              </a:endParaRPr>
            </a:p>
          </p:txBody>
        </p:sp>
        <p:sp>
          <p:nvSpPr>
            <p:cNvPr id="364" name="Shape 364"/>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latin typeface="Rockwell" charset="0"/>
                <a:ea typeface="Rockwell" charset="0"/>
                <a:cs typeface="Rockwell" charset="0"/>
              </a:endParaRPr>
            </a:p>
          </p:txBody>
        </p:sp>
        <p:sp>
          <p:nvSpPr>
            <p:cNvPr id="365" name="Shape 365"/>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latin typeface="Rockwell" charset="0"/>
                <a:ea typeface="Rockwell" charset="0"/>
                <a:cs typeface="Rockwell" charset="0"/>
              </a:endParaRPr>
            </a:p>
          </p:txBody>
        </p:sp>
        <p:sp>
          <p:nvSpPr>
            <p:cNvPr id="366" name="Shape 366"/>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latin typeface="Rockwell" charset="0"/>
                <a:ea typeface="Rockwell" charset="0"/>
                <a:cs typeface="Rockwell" charset="0"/>
              </a:endParaRPr>
            </a:p>
          </p:txBody>
        </p:sp>
        <p:sp>
          <p:nvSpPr>
            <p:cNvPr id="367" name="Shape 367"/>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latin typeface="Rockwell" charset="0"/>
                <a:ea typeface="Rockwell" charset="0"/>
                <a:cs typeface="Rockwell" charset="0"/>
              </a:endParaRPr>
            </a:p>
          </p:txBody>
        </p:sp>
      </p:grpSp>
    </p:spTree>
    <p:extLst>
      <p:ext uri="{BB962C8B-B14F-4D97-AF65-F5344CB8AC3E}">
        <p14:creationId xmlns:p14="http://schemas.microsoft.com/office/powerpoint/2010/main" val="2311031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76250"/>
            <a:ext cx="9144000" cy="6096000"/>
          </a:xfrm>
          <a:prstGeom prst="rect">
            <a:avLst/>
          </a:prstGeom>
        </p:spPr>
      </p:pic>
    </p:spTree>
    <p:extLst>
      <p:ext uri="{BB962C8B-B14F-4D97-AF65-F5344CB8AC3E}">
        <p14:creationId xmlns:p14="http://schemas.microsoft.com/office/powerpoint/2010/main" val="2755603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4113213" y="2878138"/>
            <a:ext cx="4505325" cy="1707642"/>
          </a:xfrm>
          <a:prstGeom prst="rect">
            <a:avLst/>
          </a:prstGeom>
        </p:spPr>
        <p:txBody>
          <a:bodyPr lIns="91425" tIns="91425" rIns="91425" bIns="91425" anchor="b" anchorCtr="0">
            <a:noAutofit/>
          </a:bodyPr>
          <a:lstStyle/>
          <a:p>
            <a:pPr lvl="0" rtl="0">
              <a:spcBef>
                <a:spcPts val="0"/>
              </a:spcBef>
              <a:buNone/>
            </a:pPr>
            <a:r>
              <a:rPr lang="en">
                <a:latin typeface="Rockwell" charset="0"/>
                <a:ea typeface="Rockwell" charset="0"/>
                <a:cs typeface="Rockwell" charset="0"/>
              </a:rPr>
              <a:t>Healthy Watersheds</a:t>
            </a: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 sz="20000">
                <a:solidFill>
                  <a:srgbClr val="18637B"/>
                </a:solidFill>
                <a:latin typeface="Rockwell" charset="0"/>
                <a:ea typeface="Rockwell" charset="0"/>
                <a:cs typeface="Rockwell" charset="0"/>
                <a:sym typeface="Roboto Slab"/>
              </a:rPr>
              <a:t>1</a:t>
            </a:r>
          </a:p>
        </p:txBody>
      </p:sp>
    </p:spTree>
    <p:extLst>
      <p:ext uri="{BB962C8B-B14F-4D97-AF65-F5344CB8AC3E}">
        <p14:creationId xmlns:p14="http://schemas.microsoft.com/office/powerpoint/2010/main" val="2100076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7738"/>
            <a:ext cx="9144000" cy="6098976"/>
          </a:xfrm>
          <a:prstGeom prst="rect">
            <a:avLst/>
          </a:prstGeom>
        </p:spPr>
      </p:pic>
    </p:spTree>
    <p:extLst>
      <p:ext uri="{BB962C8B-B14F-4D97-AF65-F5344CB8AC3E}">
        <p14:creationId xmlns:p14="http://schemas.microsoft.com/office/powerpoint/2010/main" val="1998295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1217"/>
            <a:ext cx="9144000" cy="5305934"/>
          </a:xfrm>
          <a:prstGeom prst="rect">
            <a:avLst/>
          </a:prstGeom>
        </p:spPr>
      </p:pic>
    </p:spTree>
    <p:extLst>
      <p:ext uri="{BB962C8B-B14F-4D97-AF65-F5344CB8AC3E}">
        <p14:creationId xmlns:p14="http://schemas.microsoft.com/office/powerpoint/2010/main" val="571541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77738"/>
            <a:ext cx="9144000" cy="6098976"/>
          </a:xfrm>
          <a:prstGeom prst="rect">
            <a:avLst/>
          </a:prstGeom>
        </p:spPr>
      </p:pic>
    </p:spTree>
    <p:extLst>
      <p:ext uri="{BB962C8B-B14F-4D97-AF65-F5344CB8AC3E}">
        <p14:creationId xmlns:p14="http://schemas.microsoft.com/office/powerpoint/2010/main" val="28205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47" y="-92100"/>
            <a:ext cx="9151295" cy="5327700"/>
          </a:xfrm>
          <a:prstGeom prst="rect">
            <a:avLst/>
          </a:prstGeom>
        </p:spPr>
      </p:pic>
    </p:spTree>
    <p:extLst>
      <p:ext uri="{BB962C8B-B14F-4D97-AF65-F5344CB8AC3E}">
        <p14:creationId xmlns:p14="http://schemas.microsoft.com/office/powerpoint/2010/main" val="1672981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06127"/>
            <a:ext cx="9144000" cy="3531247"/>
          </a:xfrm>
          <a:prstGeom prst="rect">
            <a:avLst/>
          </a:prstGeom>
        </p:spPr>
      </p:pic>
      <p:sp>
        <p:nvSpPr>
          <p:cNvPr id="7" name="Text Placeholder 6"/>
          <p:cNvSpPr>
            <a:spLocks noGrp="1"/>
          </p:cNvSpPr>
          <p:nvPr>
            <p:ph type="body" idx="1"/>
          </p:nvPr>
        </p:nvSpPr>
        <p:spPr>
          <a:xfrm>
            <a:off x="-101600" y="0"/>
            <a:ext cx="9144000" cy="519599"/>
          </a:xfrm>
        </p:spPr>
        <p:txBody>
          <a:bodyPr/>
          <a:lstStyle/>
          <a:p>
            <a:r>
              <a:rPr lang="en-US" sz="2800">
                <a:latin typeface="Rockwell" charset="0"/>
                <a:ea typeface="Rockwell" charset="0"/>
                <a:cs typeface="Rockwell" charset="0"/>
              </a:rPr>
              <a:t>Stream Health, 2000-2010</a:t>
            </a:r>
          </a:p>
        </p:txBody>
      </p:sp>
    </p:spTree>
    <p:extLst>
      <p:ext uri="{BB962C8B-B14F-4D97-AF65-F5344CB8AC3E}">
        <p14:creationId xmlns:p14="http://schemas.microsoft.com/office/powerpoint/2010/main" val="1521557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051"/>
            <a:ext cx="9144000" cy="6087603"/>
          </a:xfrm>
          <a:prstGeom prst="rect">
            <a:avLst/>
          </a:prstGeom>
        </p:spPr>
      </p:pic>
    </p:spTree>
    <p:extLst>
      <p:ext uri="{BB962C8B-B14F-4D97-AF65-F5344CB8AC3E}">
        <p14:creationId xmlns:p14="http://schemas.microsoft.com/office/powerpoint/2010/main" val="2059681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ctrTitle" idx="4294967295"/>
          </p:nvPr>
        </p:nvSpPr>
        <p:spPr>
          <a:xfrm>
            <a:off x="685800" y="499125"/>
            <a:ext cx="6593700" cy="759900"/>
          </a:xfrm>
          <a:prstGeom prst="rect">
            <a:avLst/>
          </a:prstGeom>
        </p:spPr>
        <p:txBody>
          <a:bodyPr lIns="91425" tIns="91425" rIns="91425" bIns="91425" anchor="ctr" anchorCtr="0">
            <a:noAutofit/>
          </a:bodyPr>
          <a:lstStyle/>
          <a:p>
            <a:pPr lvl="0">
              <a:spcBef>
                <a:spcPts val="0"/>
              </a:spcBef>
              <a:buNone/>
            </a:pPr>
            <a:r>
              <a:rPr lang="en">
                <a:latin typeface="Rockwell" charset="0"/>
                <a:ea typeface="Rockwell" charset="0"/>
                <a:cs typeface="Rockwell" charset="0"/>
              </a:rPr>
              <a:t>Hello!</a:t>
            </a:r>
            <a:endParaRPr lang="en">
              <a:solidFill>
                <a:schemeClr val="tx1"/>
              </a:solidFill>
              <a:latin typeface="Rockwell" charset="0"/>
              <a:ea typeface="Rockwell" charset="0"/>
              <a:cs typeface="Rockwell" charset="0"/>
            </a:endParaRPr>
          </a:p>
        </p:txBody>
      </p:sp>
      <p:sp>
        <p:nvSpPr>
          <p:cNvPr id="128" name="Shape 128"/>
          <p:cNvSpPr txBox="1">
            <a:spLocks noGrp="1"/>
          </p:cNvSpPr>
          <p:nvPr>
            <p:ph type="subTitle" idx="4294967295"/>
          </p:nvPr>
        </p:nvSpPr>
        <p:spPr>
          <a:xfrm>
            <a:off x="685800" y="1244292"/>
            <a:ext cx="5200199" cy="2703599"/>
          </a:xfrm>
          <a:prstGeom prst="rect">
            <a:avLst/>
          </a:prstGeom>
        </p:spPr>
        <p:txBody>
          <a:bodyPr lIns="91425" tIns="91425" rIns="91425" bIns="91425" anchor="ctr" anchorCtr="0">
            <a:noAutofit/>
          </a:bodyPr>
          <a:lstStyle/>
          <a:p>
            <a:pPr lvl="0">
              <a:spcBef>
                <a:spcPts val="0"/>
              </a:spcBef>
              <a:buNone/>
            </a:pPr>
            <a:r>
              <a:rPr lang="en-US" sz="2800" b="1">
                <a:solidFill>
                  <a:srgbClr val="FFFFFF"/>
                </a:solidFill>
                <a:latin typeface="Rockwell" charset="0"/>
                <a:ea typeface="Rockwell" charset="0"/>
                <a:cs typeface="Rockwell" charset="0"/>
              </a:rPr>
              <a:t>I’m Laura Free</a:t>
            </a:r>
            <a:endParaRPr lang="en" sz="2800" b="1">
              <a:solidFill>
                <a:srgbClr val="FFFFFF"/>
              </a:solidFill>
              <a:latin typeface="Rockwell" charset="0"/>
              <a:ea typeface="Rockwell" charset="0"/>
              <a:cs typeface="Rockwell" charset="0"/>
            </a:endParaRPr>
          </a:p>
          <a:p>
            <a:pPr lvl="0">
              <a:spcBef>
                <a:spcPts val="0"/>
              </a:spcBef>
              <a:buClr>
                <a:schemeClr val="dk1"/>
              </a:buClr>
              <a:buSzPct val="45833"/>
              <a:buNone/>
            </a:pPr>
            <a:r>
              <a:rPr lang="en-US" sz="2400">
                <a:solidFill>
                  <a:srgbClr val="FFFFFF"/>
                </a:solidFill>
                <a:latin typeface="Rockwell" charset="0"/>
                <a:ea typeface="Rockwell" charset="0"/>
                <a:cs typeface="Rockwell" charset="0"/>
              </a:rPr>
              <a:t>Indicators Coordinator</a:t>
            </a:r>
            <a:endParaRPr lang="en" sz="2400">
              <a:solidFill>
                <a:srgbClr val="FFFFFF"/>
              </a:solidFill>
              <a:latin typeface="Rockwell" charset="0"/>
              <a:ea typeface="Rockwell" charset="0"/>
              <a:cs typeface="Rockwell" charset="0"/>
            </a:endParaRPr>
          </a:p>
          <a:p>
            <a:pPr lvl="0">
              <a:spcBef>
                <a:spcPts val="0"/>
              </a:spcBef>
              <a:buClr>
                <a:schemeClr val="dk1"/>
              </a:buClr>
              <a:buSzPct val="45833"/>
              <a:buNone/>
            </a:pPr>
            <a:r>
              <a:rPr lang="en" sz="2400">
                <a:solidFill>
                  <a:srgbClr val="FFFFFF"/>
                </a:solidFill>
                <a:latin typeface="Rockwell" charset="0"/>
                <a:ea typeface="Rockwell" charset="0"/>
                <a:cs typeface="Rockwell" charset="0"/>
              </a:rPr>
              <a:t>U</a:t>
            </a:r>
            <a:r>
              <a:rPr lang="en-US" sz="2400">
                <a:solidFill>
                  <a:srgbClr val="FFFFFF"/>
                </a:solidFill>
                <a:latin typeface="Rockwell" charset="0"/>
                <a:ea typeface="Rockwell" charset="0"/>
                <a:cs typeface="Rockwell" charset="0"/>
              </a:rPr>
              <a:t>.S. Environmental Protection Agency</a:t>
            </a:r>
            <a:endParaRPr lang="en" sz="2400">
              <a:solidFill>
                <a:schemeClr val="tx1"/>
              </a:solidFill>
              <a:latin typeface="Rockwell" charset="0"/>
              <a:ea typeface="Rockwell" charset="0"/>
              <a:cs typeface="Rockwell" charset="0"/>
            </a:endParaRPr>
          </a:p>
        </p:txBody>
      </p:sp>
      <p:pic>
        <p:nvPicPr>
          <p:cNvPr id="3" name="Picture 2" descr="laura.jpg"/>
          <p:cNvPicPr>
            <a:picLocks noChangeAspect="1"/>
          </p:cNvPicPr>
          <p:nvPr/>
        </p:nvPicPr>
        <p:blipFill>
          <a:blip r:embed="rId3"/>
          <a:srcRect l="6604" t="-57" r="14582" b="-326"/>
          <a:stretch>
            <a:fillRect/>
          </a:stretch>
        </p:blipFill>
        <p:spPr>
          <a:xfrm>
            <a:off x="5908244" y="1225396"/>
            <a:ext cx="3226231" cy="2740179"/>
          </a:xfrm>
          <a:prstGeom prst="rect">
            <a:avLst/>
          </a:prstGeom>
        </p:spPr>
      </p:pic>
    </p:spTree>
    <p:extLst>
      <p:ext uri="{BB962C8B-B14F-4D97-AF65-F5344CB8AC3E}">
        <p14:creationId xmlns:p14="http://schemas.microsoft.com/office/powerpoint/2010/main" val="2937843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32" y="-89351"/>
            <a:ext cx="9139136" cy="5322203"/>
          </a:xfrm>
          <a:prstGeom prst="rect">
            <a:avLst/>
          </a:prstGeom>
        </p:spPr>
      </p:pic>
    </p:spTree>
    <p:extLst>
      <p:ext uri="{BB962C8B-B14F-4D97-AF65-F5344CB8AC3E}">
        <p14:creationId xmlns:p14="http://schemas.microsoft.com/office/powerpoint/2010/main" val="202748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1600" y="0"/>
            <a:ext cx="9144000" cy="519599"/>
          </a:xfrm>
        </p:spPr>
        <p:txBody>
          <a:bodyPr/>
          <a:lstStyle/>
          <a:p>
            <a:r>
              <a:rPr lang="en-US" sz="2800">
                <a:latin typeface="Rockwell" charset="0"/>
                <a:ea typeface="Rockwell" charset="0"/>
                <a:cs typeface="Rockwell" charset="0"/>
              </a:rPr>
              <a:t>Protected Lands (By Jurisdiction), 2011-2015/2016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9675"/>
            <a:ext cx="9144000" cy="370415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8672"/>
            <a:ext cx="9144000" cy="4246851"/>
          </a:xfrm>
          <a:prstGeom prst="rect">
            <a:avLst/>
          </a:prstGeom>
        </p:spPr>
      </p:pic>
    </p:spTree>
    <p:extLst>
      <p:ext uri="{BB962C8B-B14F-4D97-AF65-F5344CB8AC3E}">
        <p14:creationId xmlns:p14="http://schemas.microsoft.com/office/powerpoint/2010/main" val="3293406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81263"/>
            <a:ext cx="9144000" cy="6106027"/>
          </a:xfrm>
          <a:prstGeom prst="rect">
            <a:avLst/>
          </a:prstGeom>
        </p:spPr>
      </p:pic>
    </p:spTree>
    <p:extLst>
      <p:ext uri="{BB962C8B-B14F-4D97-AF65-F5344CB8AC3E}">
        <p14:creationId xmlns:p14="http://schemas.microsoft.com/office/powerpoint/2010/main" val="1984037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0"/>
            <a:ext cx="9144000" cy="519599"/>
          </a:xfrm>
        </p:spPr>
        <p:txBody>
          <a:bodyPr/>
          <a:lstStyle/>
          <a:p>
            <a:r>
              <a:rPr lang="en-US" sz="2800">
                <a:latin typeface="Rockwell" charset="0"/>
                <a:ea typeface="Rockwell" charset="0"/>
                <a:cs typeface="Rockwell" charset="0"/>
              </a:rPr>
              <a:t>Stream Miles Opened to Fish Passage (Cumulative), 2012-2016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 y="991064"/>
            <a:ext cx="9410700" cy="4246372"/>
          </a:xfrm>
          <a:prstGeom prst="rect">
            <a:avLst/>
          </a:prstGeom>
        </p:spPr>
      </p:pic>
    </p:spTree>
    <p:extLst>
      <p:ext uri="{BB962C8B-B14F-4D97-AF65-F5344CB8AC3E}">
        <p14:creationId xmlns:p14="http://schemas.microsoft.com/office/powerpoint/2010/main" val="2463866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77738"/>
            <a:ext cx="9144000" cy="6098976"/>
          </a:xfrm>
          <a:prstGeom prst="rect">
            <a:avLst/>
          </a:prstGeom>
        </p:spPr>
      </p:pic>
    </p:spTree>
    <p:extLst>
      <p:ext uri="{BB962C8B-B14F-4D97-AF65-F5344CB8AC3E}">
        <p14:creationId xmlns:p14="http://schemas.microsoft.com/office/powerpoint/2010/main" val="1096555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ctrTitle" idx="4294967295"/>
          </p:nvPr>
        </p:nvSpPr>
        <p:spPr>
          <a:xfrm>
            <a:off x="685887" y="1933575"/>
            <a:ext cx="7772400" cy="1159799"/>
          </a:xfrm>
          <a:prstGeom prst="rect">
            <a:avLst/>
          </a:prstGeom>
        </p:spPr>
        <p:txBody>
          <a:bodyPr lIns="91425" tIns="91425" rIns="91425" bIns="91425" anchor="ctr" anchorCtr="0">
            <a:noAutofit/>
          </a:bodyPr>
          <a:lstStyle/>
          <a:p>
            <a:pPr lvl="0" algn="ctr" rtl="0">
              <a:spcBef>
                <a:spcPts val="0"/>
              </a:spcBef>
              <a:buNone/>
            </a:pPr>
            <a:r>
              <a:rPr lang="en-US" sz="3200">
                <a:latin typeface="Rockwell" charset="0"/>
                <a:ea typeface="Rockwell" charset="0"/>
                <a:cs typeface="Rockwell" charset="0"/>
              </a:rPr>
              <a:t>Influencing Factors</a:t>
            </a:r>
            <a:endParaRPr lang="en" sz="3200">
              <a:latin typeface="Rockwell"/>
              <a:ea typeface="Rockwell" charset="0"/>
              <a:cs typeface="Rockwell" charset="0"/>
            </a:endParaRPr>
          </a:p>
        </p:txBody>
      </p:sp>
    </p:spTree>
    <p:extLst>
      <p:ext uri="{BB962C8B-B14F-4D97-AF65-F5344CB8AC3E}">
        <p14:creationId xmlns:p14="http://schemas.microsoft.com/office/powerpoint/2010/main" val="2049863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Rockwell"/>
              </a:rPr>
              <a:t>Influencing Factors</a:t>
            </a:r>
          </a:p>
        </p:txBody>
      </p:sp>
      <p:sp>
        <p:nvSpPr>
          <p:cNvPr id="6" name="Shape 661"/>
          <p:cNvSpPr/>
          <p:nvPr/>
        </p:nvSpPr>
        <p:spPr>
          <a:xfrm>
            <a:off x="300537" y="759377"/>
            <a:ext cx="588437" cy="514252"/>
          </a:xfrm>
          <a:custGeom>
            <a:avLst/>
            <a:gdLst/>
            <a:ahLst/>
            <a:cxnLst/>
            <a:rect l="0" t="0" r="0" b="0"/>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 name="Shape 355"/>
          <p:cNvSpPr txBox="1">
            <a:spLocks noGrp="1"/>
          </p:cNvSpPr>
          <p:nvPr>
            <p:ph type="body" idx="1"/>
          </p:nvPr>
        </p:nvSpPr>
        <p:spPr>
          <a:xfrm>
            <a:off x="1146175" y="1771650"/>
            <a:ext cx="7078663" cy="2654637"/>
          </a:xfrm>
          <a:prstGeom prst="rect">
            <a:avLst/>
          </a:prstGeom>
        </p:spPr>
        <p:txBody>
          <a:bodyPr lIns="91425" tIns="91425" rIns="91425" bIns="91425" anchor="t" anchorCtr="0">
            <a:noAutofit/>
          </a:bodyPr>
          <a:lstStyle/>
          <a:p>
            <a:pPr algn="ctr">
              <a:buNone/>
            </a:pPr>
            <a:endParaRPr lang="en-US" sz="2400" b="1">
              <a:latin typeface="Rockwell" charset="0"/>
              <a:ea typeface="Rockwell" charset="0"/>
              <a:cs typeface="Rockwell" charset="0"/>
            </a:endParaRPr>
          </a:p>
          <a:p>
            <a:pPr algn="ctr">
              <a:buNone/>
            </a:pPr>
            <a:r>
              <a:rPr lang="en-US" sz="2400" b="1">
                <a:latin typeface="Rockwell" charset="0"/>
                <a:ea typeface="Rockwell" charset="0"/>
                <a:cs typeface="Rockwell" charset="0"/>
              </a:rPr>
              <a:t>Knowledge</a:t>
            </a:r>
          </a:p>
          <a:p>
            <a:pPr algn="ctr">
              <a:buNone/>
            </a:pPr>
            <a:r>
              <a:rPr lang="en-US" sz="2400" b="1">
                <a:latin typeface="Rockwell" charset="0"/>
                <a:ea typeface="Rockwell" charset="0"/>
                <a:cs typeface="Rockwell" charset="0"/>
              </a:rPr>
              <a:t>Support</a:t>
            </a:r>
          </a:p>
          <a:p>
            <a:pPr algn="ctr">
              <a:buNone/>
            </a:pPr>
            <a:r>
              <a:rPr lang="en-US" sz="2400" b="1">
                <a:latin typeface="Rockwell" charset="0"/>
                <a:ea typeface="Rockwell" charset="0"/>
                <a:cs typeface="Rockwell" charset="0"/>
              </a:rPr>
              <a:t>Capacity</a:t>
            </a:r>
          </a:p>
        </p:txBody>
      </p:sp>
    </p:spTree>
    <p:extLst>
      <p:ext uri="{BB962C8B-B14F-4D97-AF65-F5344CB8AC3E}">
        <p14:creationId xmlns:p14="http://schemas.microsoft.com/office/powerpoint/2010/main" val="198093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561136" y="-863721"/>
            <a:ext cx="4582864" cy="6870942"/>
          </a:xfrm>
          <a:prstGeom prst="rect">
            <a:avLst/>
          </a:prstGeom>
        </p:spPr>
      </p:pic>
      <p:pic>
        <p:nvPicPr>
          <p:cNvPr id="2" name="Picture 1"/>
          <p:cNvPicPr>
            <a:picLocks noChangeAspect="1"/>
          </p:cNvPicPr>
          <p:nvPr/>
        </p:nvPicPr>
        <p:blipFill>
          <a:blip r:embed="rId4"/>
          <a:stretch>
            <a:fillRect/>
          </a:stretch>
        </p:blipFill>
        <p:spPr>
          <a:xfrm>
            <a:off x="-126023" y="-327151"/>
            <a:ext cx="4687159" cy="7027308"/>
          </a:xfrm>
          <a:prstGeom prst="rect">
            <a:avLst/>
          </a:prstGeom>
        </p:spPr>
      </p:pic>
    </p:spTree>
    <p:extLst>
      <p:ext uri="{BB962C8B-B14F-4D97-AF65-F5344CB8AC3E}">
        <p14:creationId xmlns:p14="http://schemas.microsoft.com/office/powerpoint/2010/main" val="766645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Rockwell"/>
              </a:rPr>
              <a:t>Influencing Factors</a:t>
            </a:r>
          </a:p>
        </p:txBody>
      </p:sp>
      <p:sp>
        <p:nvSpPr>
          <p:cNvPr id="6" name="Shape 661"/>
          <p:cNvSpPr/>
          <p:nvPr/>
        </p:nvSpPr>
        <p:spPr>
          <a:xfrm>
            <a:off x="300537" y="759377"/>
            <a:ext cx="588437" cy="514252"/>
          </a:xfrm>
          <a:custGeom>
            <a:avLst/>
            <a:gdLst/>
            <a:ahLst/>
            <a:cxnLst/>
            <a:rect l="0" t="0" r="0" b="0"/>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 name="Shape 355"/>
          <p:cNvSpPr txBox="1">
            <a:spLocks noGrp="1"/>
          </p:cNvSpPr>
          <p:nvPr>
            <p:ph type="body" idx="1"/>
          </p:nvPr>
        </p:nvSpPr>
        <p:spPr>
          <a:xfrm>
            <a:off x="1146175" y="1771650"/>
            <a:ext cx="7078663" cy="2654637"/>
          </a:xfrm>
          <a:prstGeom prst="rect">
            <a:avLst/>
          </a:prstGeom>
        </p:spPr>
        <p:txBody>
          <a:bodyPr lIns="91425" tIns="91425" rIns="91425" bIns="91425" anchor="t" anchorCtr="0">
            <a:noAutofit/>
          </a:bodyPr>
          <a:lstStyle/>
          <a:p>
            <a:pPr algn="ctr">
              <a:buNone/>
            </a:pPr>
            <a:endParaRPr lang="en-US" sz="2400" b="1">
              <a:latin typeface="Rockwell" charset="0"/>
              <a:ea typeface="Rockwell" charset="0"/>
              <a:cs typeface="Rockwell" charset="0"/>
            </a:endParaRPr>
          </a:p>
          <a:p>
            <a:pPr algn="ctr">
              <a:buNone/>
            </a:pPr>
            <a:r>
              <a:rPr lang="en-US" sz="2400" b="1">
                <a:latin typeface="Rockwell" charset="0"/>
                <a:ea typeface="Rockwell" charset="0"/>
                <a:cs typeface="Rockwell" charset="0"/>
              </a:rPr>
              <a:t>Funding</a:t>
            </a:r>
          </a:p>
          <a:p>
            <a:pPr algn="ctr">
              <a:buNone/>
            </a:pPr>
            <a:r>
              <a:rPr lang="en-US" sz="2400" b="1">
                <a:latin typeface="Rockwell" charset="0"/>
                <a:ea typeface="Rockwell" charset="0"/>
                <a:cs typeface="Rockwell" charset="0"/>
              </a:rPr>
              <a:t>Science and Research</a:t>
            </a:r>
          </a:p>
          <a:p>
            <a:pPr algn="ctr">
              <a:buNone/>
            </a:pPr>
            <a:r>
              <a:rPr lang="en-US" sz="2400" b="1">
                <a:latin typeface="Rockwell" charset="0"/>
                <a:ea typeface="Rockwell" charset="0"/>
                <a:cs typeface="Rockwell" charset="0"/>
              </a:rPr>
              <a:t>Partner Coordination</a:t>
            </a:r>
          </a:p>
        </p:txBody>
      </p:sp>
    </p:spTree>
    <p:extLst>
      <p:ext uri="{BB962C8B-B14F-4D97-AF65-F5344CB8AC3E}">
        <p14:creationId xmlns:p14="http://schemas.microsoft.com/office/powerpoint/2010/main" val="620480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88257" y="0"/>
            <a:ext cx="7711485" cy="5143500"/>
          </a:xfrm>
          <a:prstGeom prst="rect">
            <a:avLst/>
          </a:prstGeom>
        </p:spPr>
      </p:pic>
      <p:pic>
        <p:nvPicPr>
          <p:cNvPr id="2" name="Picture 1"/>
          <p:cNvPicPr>
            <a:picLocks noChangeAspect="1"/>
          </p:cNvPicPr>
          <p:nvPr/>
        </p:nvPicPr>
        <p:blipFill>
          <a:blip r:embed="rId4"/>
          <a:stretch>
            <a:fillRect/>
          </a:stretch>
        </p:blipFill>
        <p:spPr>
          <a:xfrm>
            <a:off x="-4270413" y="0"/>
            <a:ext cx="7711485" cy="5143500"/>
          </a:xfrm>
          <a:prstGeom prst="rect">
            <a:avLst/>
          </a:prstGeom>
        </p:spPr>
      </p:pic>
      <p:pic>
        <p:nvPicPr>
          <p:cNvPr id="3" name="Picture 2"/>
          <p:cNvPicPr>
            <a:picLocks noChangeAspect="1"/>
          </p:cNvPicPr>
          <p:nvPr/>
        </p:nvPicPr>
        <p:blipFill>
          <a:blip r:embed="rId5"/>
          <a:stretch>
            <a:fillRect/>
          </a:stretch>
        </p:blipFill>
        <p:spPr>
          <a:xfrm>
            <a:off x="3037035" y="0"/>
            <a:ext cx="3430674" cy="5143500"/>
          </a:xfrm>
          <a:prstGeom prst="rect">
            <a:avLst/>
          </a:prstGeom>
        </p:spPr>
      </p:pic>
    </p:spTree>
    <p:extLst>
      <p:ext uri="{BB962C8B-B14F-4D97-AF65-F5344CB8AC3E}">
        <p14:creationId xmlns:p14="http://schemas.microsoft.com/office/powerpoint/2010/main" val="889203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ctrTitle" idx="4294967295"/>
          </p:nvPr>
        </p:nvSpPr>
        <p:spPr>
          <a:xfrm>
            <a:off x="685800" y="499125"/>
            <a:ext cx="6593700" cy="759900"/>
          </a:xfrm>
          <a:prstGeom prst="rect">
            <a:avLst/>
          </a:prstGeom>
        </p:spPr>
        <p:txBody>
          <a:bodyPr lIns="91425" tIns="91425" rIns="91425" bIns="91425" anchor="ctr" anchorCtr="0">
            <a:noAutofit/>
          </a:bodyPr>
          <a:lstStyle/>
          <a:p>
            <a:pPr lvl="0">
              <a:spcBef>
                <a:spcPts val="0"/>
              </a:spcBef>
              <a:buNone/>
            </a:pPr>
            <a:r>
              <a:rPr lang="en">
                <a:latin typeface="Rockwell" charset="0"/>
                <a:ea typeface="Rockwell" charset="0"/>
                <a:cs typeface="Rockwell" charset="0"/>
              </a:rPr>
              <a:t>… and Welcome!</a:t>
            </a:r>
          </a:p>
        </p:txBody>
      </p:sp>
      <p:sp>
        <p:nvSpPr>
          <p:cNvPr id="128" name="Shape 128"/>
          <p:cNvSpPr txBox="1">
            <a:spLocks noGrp="1"/>
          </p:cNvSpPr>
          <p:nvPr>
            <p:ph type="subTitle" idx="4294967295"/>
          </p:nvPr>
        </p:nvSpPr>
        <p:spPr>
          <a:xfrm>
            <a:off x="685800" y="1246662"/>
            <a:ext cx="5200199" cy="2703599"/>
          </a:xfrm>
          <a:prstGeom prst="rect">
            <a:avLst/>
          </a:prstGeom>
        </p:spPr>
        <p:txBody>
          <a:bodyPr lIns="91425" tIns="91425" rIns="91425" bIns="91425" anchor="ctr" anchorCtr="0">
            <a:noAutofit/>
          </a:bodyPr>
          <a:lstStyle/>
          <a:p>
            <a:pPr lvl="0" rtl="0">
              <a:spcBef>
                <a:spcPts val="0"/>
              </a:spcBef>
              <a:buNone/>
            </a:pPr>
            <a:r>
              <a:rPr lang="en-US" sz="2800" b="1">
                <a:solidFill>
                  <a:srgbClr val="FFFFFF"/>
                </a:solidFill>
                <a:latin typeface="Rockwell" charset="0"/>
                <a:ea typeface="Rockwell" charset="0"/>
                <a:cs typeface="Rockwell" charset="0"/>
              </a:rPr>
              <a:t>I’m </a:t>
            </a:r>
            <a:r>
              <a:rPr lang="en" sz="2800" b="1">
                <a:solidFill>
                  <a:srgbClr val="FFFFFF"/>
                </a:solidFill>
                <a:latin typeface="Rockwell" charset="0"/>
                <a:ea typeface="Rockwell" charset="0"/>
                <a:cs typeface="Rockwell" charset="0"/>
              </a:rPr>
              <a:t>Catherine Krikstan</a:t>
            </a:r>
          </a:p>
          <a:p>
            <a:pPr lvl="0" rtl="0">
              <a:spcBef>
                <a:spcPts val="0"/>
              </a:spcBef>
              <a:buClr>
                <a:schemeClr val="dk1"/>
              </a:buClr>
              <a:buSzPct val="45833"/>
              <a:buFont typeface="Arial"/>
              <a:buNone/>
            </a:pPr>
            <a:r>
              <a:rPr lang="en" sz="2400">
                <a:solidFill>
                  <a:srgbClr val="FFFFFF"/>
                </a:solidFill>
                <a:latin typeface="Rockwell" charset="0"/>
                <a:ea typeface="Rockwell" charset="0"/>
                <a:cs typeface="Rockwell" charset="0"/>
              </a:rPr>
              <a:t>Web Content Strategist </a:t>
            </a:r>
          </a:p>
          <a:p>
            <a:pPr lvl="0" rtl="0">
              <a:spcBef>
                <a:spcPts val="0"/>
              </a:spcBef>
              <a:buClr>
                <a:schemeClr val="dk1"/>
              </a:buClr>
              <a:buSzPct val="45833"/>
              <a:buFont typeface="Arial"/>
              <a:buNone/>
            </a:pPr>
            <a:r>
              <a:rPr lang="en" sz="2400">
                <a:solidFill>
                  <a:srgbClr val="FFFFFF"/>
                </a:solidFill>
                <a:latin typeface="Rockwell" charset="0"/>
                <a:ea typeface="Rockwell" charset="0"/>
                <a:cs typeface="Rockwell" charset="0"/>
              </a:rPr>
              <a:t>University of Maryland Center for Environmental Science</a:t>
            </a:r>
            <a:endParaRPr lang="en" sz="2400">
              <a:solidFill>
                <a:schemeClr val="tx1"/>
              </a:solidFill>
              <a:latin typeface="Rockwell" charset="0"/>
              <a:ea typeface="Rockwell" charset="0"/>
              <a:cs typeface="Rockwell" charset="0"/>
            </a:endParaRPr>
          </a:p>
        </p:txBody>
      </p:sp>
      <p:pic>
        <p:nvPicPr>
          <p:cNvPr id="129" name="Shape 129" descr="photo-1434030216411-0b793f4b4173.jpg"/>
          <p:cNvPicPr preferRelativeResize="0"/>
          <p:nvPr/>
        </p:nvPicPr>
        <p:blipFill>
          <a:blip r:embed="rId3">
            <a:alphaModFix/>
          </a:blip>
          <a:stretch>
            <a:fillRect/>
          </a:stretch>
        </p:blipFill>
        <p:spPr>
          <a:xfrm>
            <a:off x="6421762" y="1234300"/>
            <a:ext cx="2728325" cy="2728325"/>
          </a:xfrm>
          <a:prstGeom prst="rect">
            <a:avLst/>
          </a:prstGeom>
          <a:noFill/>
          <a:ln>
            <a:noFill/>
          </a:ln>
        </p:spPr>
      </p:pic>
      <p:pic>
        <p:nvPicPr>
          <p:cNvPr id="2" name="Picture 1" descr="copyright-southern-maryland-photography-7974.jpg"/>
          <p:cNvPicPr>
            <a:picLocks noChangeAspect="1"/>
          </p:cNvPicPr>
          <p:nvPr/>
        </p:nvPicPr>
        <p:blipFill>
          <a:blip r:embed="rId4"/>
          <a:stretch>
            <a:fillRect/>
          </a:stretch>
        </p:blipFill>
        <p:spPr>
          <a:xfrm>
            <a:off x="6421764" y="1234300"/>
            <a:ext cx="2743200" cy="2743200"/>
          </a:xfrm>
          <a:prstGeom prst="rect">
            <a:avLst/>
          </a:prstGeom>
        </p:spPr>
      </p:pic>
    </p:spTree>
    <p:extLst>
      <p:ext uri="{BB962C8B-B14F-4D97-AF65-F5344CB8AC3E}">
        <p14:creationId xmlns:p14="http://schemas.microsoft.com/office/powerpoint/2010/main" val="2069342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4113213" y="2878138"/>
            <a:ext cx="4505325" cy="1707642"/>
          </a:xfrm>
          <a:prstGeom prst="rect">
            <a:avLst/>
          </a:prstGeom>
        </p:spPr>
        <p:txBody>
          <a:bodyPr lIns="91425" tIns="91425" rIns="91425" bIns="91425" anchor="b" anchorCtr="0">
            <a:noAutofit/>
          </a:bodyPr>
          <a:lstStyle/>
          <a:p>
            <a:pPr lvl="0" rtl="0">
              <a:spcBef>
                <a:spcPts val="0"/>
              </a:spcBef>
              <a:buNone/>
            </a:pPr>
            <a:r>
              <a:rPr lang="en">
                <a:latin typeface="Rockwell" charset="0"/>
                <a:ea typeface="Rockwell" charset="0"/>
                <a:cs typeface="Rockwell" charset="0"/>
              </a:rPr>
              <a:t>Aquatic Life</a:t>
            </a: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 sz="20000">
                <a:solidFill>
                  <a:srgbClr val="18637B"/>
                </a:solidFill>
                <a:latin typeface="Rockwell" charset="0"/>
                <a:ea typeface="Rockwell" charset="0"/>
                <a:cs typeface="Rockwell" charset="0"/>
                <a:sym typeface="Roboto Slab"/>
              </a:rPr>
              <a:t>2</a:t>
            </a:r>
          </a:p>
        </p:txBody>
      </p:sp>
    </p:spTree>
    <p:extLst>
      <p:ext uri="{BB962C8B-B14F-4D97-AF65-F5344CB8AC3E}">
        <p14:creationId xmlns:p14="http://schemas.microsoft.com/office/powerpoint/2010/main" val="168527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V.jpg"/>
          <p:cNvPicPr>
            <a:picLocks noChangeAspect="1"/>
          </p:cNvPicPr>
          <p:nvPr/>
        </p:nvPicPr>
        <p:blipFill>
          <a:blip r:embed="rId3"/>
          <a:stretch>
            <a:fillRect/>
          </a:stretch>
        </p:blipFill>
        <p:spPr>
          <a:xfrm>
            <a:off x="-162969" y="-585161"/>
            <a:ext cx="9469939" cy="6313822"/>
          </a:xfrm>
          <a:prstGeom prst="rect">
            <a:avLst/>
          </a:prstGeom>
        </p:spPr>
      </p:pic>
    </p:spTree>
    <p:extLst>
      <p:ext uri="{BB962C8B-B14F-4D97-AF65-F5344CB8AC3E}">
        <p14:creationId xmlns:p14="http://schemas.microsoft.com/office/powerpoint/2010/main" val="450782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0"/>
            <a:ext cx="9144000" cy="519599"/>
          </a:xfrm>
        </p:spPr>
        <p:txBody>
          <a:bodyPr/>
          <a:lstStyle/>
          <a:p>
            <a:r>
              <a:rPr lang="en-US" sz="2800">
                <a:latin typeface="Rockwell" panose="02060603020205020403" pitchFamily="18" charset="0"/>
              </a:rPr>
              <a:t>Submerged Aquatic Vegetation (SAV) Abundance, 1984-2016</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60" r="991" b="27604"/>
          <a:stretch/>
        </p:blipFill>
        <p:spPr>
          <a:xfrm>
            <a:off x="81328" y="1079653"/>
            <a:ext cx="8981344" cy="4063847"/>
          </a:xfrm>
          <a:prstGeom prst="rect">
            <a:avLst/>
          </a:prstGeom>
        </p:spPr>
      </p:pic>
    </p:spTree>
    <p:extLst>
      <p:ext uri="{BB962C8B-B14F-4D97-AF65-F5344CB8AC3E}">
        <p14:creationId xmlns:p14="http://schemas.microsoft.com/office/powerpoint/2010/main" val="2790012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33922"/>
          </a:xfrm>
          <a:prstGeom prst="rect">
            <a:avLst/>
          </a:prstGeom>
        </p:spPr>
      </p:pic>
    </p:spTree>
    <p:extLst>
      <p:ext uri="{BB962C8B-B14F-4D97-AF65-F5344CB8AC3E}">
        <p14:creationId xmlns:p14="http://schemas.microsoft.com/office/powerpoint/2010/main" val="1538745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ab.jpg"/>
          <p:cNvPicPr>
            <a:picLocks noChangeAspect="1"/>
          </p:cNvPicPr>
          <p:nvPr/>
        </p:nvPicPr>
        <p:blipFill>
          <a:blip r:embed="rId3"/>
          <a:stretch>
            <a:fillRect/>
          </a:stretch>
        </p:blipFill>
        <p:spPr>
          <a:xfrm>
            <a:off x="0" y="-1106986"/>
            <a:ext cx="9144000" cy="6250486"/>
          </a:xfrm>
          <a:prstGeom prst="rect">
            <a:avLst/>
          </a:prstGeom>
        </p:spPr>
      </p:pic>
    </p:spTree>
    <p:extLst>
      <p:ext uri="{BB962C8B-B14F-4D97-AF65-F5344CB8AC3E}">
        <p14:creationId xmlns:p14="http://schemas.microsoft.com/office/powerpoint/2010/main" val="3587247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0"/>
            <a:ext cx="9144000" cy="519599"/>
          </a:xfrm>
        </p:spPr>
        <p:txBody>
          <a:bodyPr/>
          <a:lstStyle/>
          <a:p>
            <a:r>
              <a:rPr lang="en-US" sz="2800">
                <a:latin typeface="Rockwell" panose="02060603020205020403" pitchFamily="18" charset="0"/>
              </a:rPr>
              <a:t>Adult Female Blue Crab Abundance, 1990-2017</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82" t="8675" r="1205" b="2059"/>
          <a:stretch/>
        </p:blipFill>
        <p:spPr>
          <a:xfrm>
            <a:off x="44067" y="1255923"/>
            <a:ext cx="8989764" cy="2842352"/>
          </a:xfrm>
          <a:prstGeom prst="rect">
            <a:avLst/>
          </a:prstGeom>
        </p:spPr>
      </p:pic>
    </p:spTree>
    <p:extLst>
      <p:ext uri="{BB962C8B-B14F-4D97-AF65-F5344CB8AC3E}">
        <p14:creationId xmlns:p14="http://schemas.microsoft.com/office/powerpoint/2010/main" val="1540944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yster.jpg"/>
          <p:cNvPicPr>
            <a:picLocks noChangeAspect="1"/>
          </p:cNvPicPr>
          <p:nvPr/>
        </p:nvPicPr>
        <p:blipFill>
          <a:blip r:embed="rId3"/>
          <a:stretch>
            <a:fillRect/>
          </a:stretch>
        </p:blipFill>
        <p:spPr>
          <a:xfrm>
            <a:off x="0" y="-963989"/>
            <a:ext cx="9144000" cy="6107489"/>
          </a:xfrm>
          <a:prstGeom prst="rect">
            <a:avLst/>
          </a:prstGeom>
        </p:spPr>
      </p:pic>
    </p:spTree>
    <p:extLst>
      <p:ext uri="{BB962C8B-B14F-4D97-AF65-F5344CB8AC3E}">
        <p14:creationId xmlns:p14="http://schemas.microsoft.com/office/powerpoint/2010/main" val="2039057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315" y="0"/>
            <a:ext cx="8309370" cy="5143500"/>
          </a:xfrm>
          <a:prstGeom prst="rect">
            <a:avLst/>
          </a:prstGeom>
        </p:spPr>
      </p:pic>
    </p:spTree>
    <p:extLst>
      <p:ext uri="{BB962C8B-B14F-4D97-AF65-F5344CB8AC3E}">
        <p14:creationId xmlns:p14="http://schemas.microsoft.com/office/powerpoint/2010/main" val="1449394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0"/>
            <a:ext cx="9144000" cy="519599"/>
          </a:xfrm>
        </p:spPr>
        <p:txBody>
          <a:bodyPr/>
          <a:lstStyle/>
          <a:p>
            <a:r>
              <a:rPr lang="en-US" sz="2800">
                <a:latin typeface="Rockwell" panose="02060603020205020403" pitchFamily="18" charset="0"/>
              </a:rPr>
              <a:t>Oyster Restoration, 2016</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41" t="8579" r="360" b="2977"/>
          <a:stretch/>
        </p:blipFill>
        <p:spPr>
          <a:xfrm>
            <a:off x="49576" y="656424"/>
            <a:ext cx="9088915" cy="4268116"/>
          </a:xfrm>
          <a:prstGeom prst="rect">
            <a:avLst/>
          </a:prstGeom>
        </p:spPr>
      </p:pic>
    </p:spTree>
    <p:extLst>
      <p:ext uri="{BB962C8B-B14F-4D97-AF65-F5344CB8AC3E}">
        <p14:creationId xmlns:p14="http://schemas.microsoft.com/office/powerpoint/2010/main" val="938886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Rockwell"/>
              </a:rPr>
              <a:t>Influencing Factors</a:t>
            </a:r>
          </a:p>
        </p:txBody>
      </p:sp>
      <p:sp>
        <p:nvSpPr>
          <p:cNvPr id="6" name="Shape 661"/>
          <p:cNvSpPr/>
          <p:nvPr/>
        </p:nvSpPr>
        <p:spPr>
          <a:xfrm>
            <a:off x="300537" y="759377"/>
            <a:ext cx="588437" cy="514252"/>
          </a:xfrm>
          <a:custGeom>
            <a:avLst/>
            <a:gdLst/>
            <a:ahLst/>
            <a:cxnLst/>
            <a:rect l="0" t="0" r="0" b="0"/>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 name="Shape 355"/>
          <p:cNvSpPr txBox="1">
            <a:spLocks noGrp="1"/>
          </p:cNvSpPr>
          <p:nvPr>
            <p:ph type="body" idx="1"/>
          </p:nvPr>
        </p:nvSpPr>
        <p:spPr>
          <a:xfrm>
            <a:off x="1146175" y="1771650"/>
            <a:ext cx="7078663" cy="2654637"/>
          </a:xfrm>
          <a:prstGeom prst="rect">
            <a:avLst/>
          </a:prstGeom>
        </p:spPr>
        <p:txBody>
          <a:bodyPr lIns="91425" tIns="91425" rIns="91425" bIns="91425" anchor="t" anchorCtr="0">
            <a:noAutofit/>
          </a:bodyPr>
          <a:lstStyle/>
          <a:p>
            <a:pPr algn="ctr">
              <a:buNone/>
            </a:pPr>
            <a:endParaRPr lang="en-US" sz="2400" b="1">
              <a:latin typeface="Rockwell" charset="0"/>
              <a:ea typeface="Rockwell" charset="0"/>
              <a:cs typeface="Rockwell" charset="0"/>
            </a:endParaRPr>
          </a:p>
          <a:p>
            <a:pPr algn="ctr">
              <a:buNone/>
            </a:pPr>
            <a:r>
              <a:rPr lang="en-US" sz="2400" b="1">
                <a:latin typeface="Rockwell" charset="0"/>
                <a:ea typeface="Rockwell" charset="0"/>
                <a:cs typeface="Rockwell" charset="0"/>
              </a:rPr>
              <a:t>Use Conflict</a:t>
            </a:r>
          </a:p>
          <a:p>
            <a:pPr algn="ctr">
              <a:buNone/>
            </a:pPr>
            <a:r>
              <a:rPr lang="en-US" sz="2400" b="1">
                <a:latin typeface="Rockwell" charset="0"/>
                <a:ea typeface="Rockwell" charset="0"/>
                <a:cs typeface="Rockwell" charset="0"/>
              </a:rPr>
              <a:t>Science and Research</a:t>
            </a:r>
          </a:p>
          <a:p>
            <a:pPr algn="ctr">
              <a:buNone/>
            </a:pPr>
            <a:r>
              <a:rPr lang="en-US" sz="2400" b="1">
                <a:latin typeface="Rockwell" charset="0"/>
                <a:ea typeface="Rockwell" charset="0"/>
                <a:cs typeface="Rockwell" charset="0"/>
              </a:rPr>
              <a:t>Funding</a:t>
            </a:r>
          </a:p>
          <a:p>
            <a:pPr algn="ctr">
              <a:buNone/>
            </a:pPr>
            <a:r>
              <a:rPr lang="en-US" sz="2400" b="1">
                <a:latin typeface="Rockwell" charset="0"/>
                <a:ea typeface="Rockwell" charset="0"/>
                <a:cs typeface="Rockwell" charset="0"/>
              </a:rPr>
              <a:t>Ecological Stressors</a:t>
            </a:r>
          </a:p>
        </p:txBody>
      </p:sp>
    </p:spTree>
    <p:extLst>
      <p:ext uri="{BB962C8B-B14F-4D97-AF65-F5344CB8AC3E}">
        <p14:creationId xmlns:p14="http://schemas.microsoft.com/office/powerpoint/2010/main" val="978955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77738"/>
            <a:ext cx="9144000" cy="6098976"/>
          </a:xfrm>
          <a:prstGeom prst="rect">
            <a:avLst/>
          </a:prstGeom>
        </p:spPr>
      </p:pic>
    </p:spTree>
    <p:extLst>
      <p:ext uri="{BB962C8B-B14F-4D97-AF65-F5344CB8AC3E}">
        <p14:creationId xmlns:p14="http://schemas.microsoft.com/office/powerpoint/2010/main" val="29958500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4113213" y="2878138"/>
            <a:ext cx="4505325" cy="1707642"/>
          </a:xfrm>
          <a:prstGeom prst="rect">
            <a:avLst/>
          </a:prstGeom>
        </p:spPr>
        <p:txBody>
          <a:bodyPr lIns="91425" tIns="91425" rIns="91425" bIns="91425" anchor="b" anchorCtr="0">
            <a:noAutofit/>
          </a:bodyPr>
          <a:lstStyle/>
          <a:p>
            <a:pPr lvl="0" rtl="0">
              <a:spcBef>
                <a:spcPts val="0"/>
              </a:spcBef>
              <a:buNone/>
            </a:pPr>
            <a:r>
              <a:rPr lang="en">
                <a:latin typeface="Rockwell" charset="0"/>
                <a:ea typeface="Rockwell" charset="0"/>
                <a:cs typeface="Rockwell" charset="0"/>
              </a:rPr>
              <a:t>Water Quality</a:t>
            </a:r>
            <a:endParaRPr lang="en">
              <a:solidFill>
                <a:schemeClr val="tx1"/>
              </a:solidFill>
              <a:latin typeface="Rockwell" charset="0"/>
              <a:ea typeface="Rockwell" charset="0"/>
              <a:cs typeface="Rockwell" charset="0"/>
            </a:endParaRP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 sz="20000">
                <a:solidFill>
                  <a:srgbClr val="18637B"/>
                </a:solidFill>
                <a:latin typeface="Rockwell" charset="0"/>
                <a:ea typeface="Rockwell" charset="0"/>
                <a:cs typeface="Rockwell" charset="0"/>
                <a:sym typeface="Roboto Slab"/>
              </a:rPr>
              <a:t>3</a:t>
            </a:r>
          </a:p>
        </p:txBody>
      </p:sp>
    </p:spTree>
    <p:extLst>
      <p:ext uri="{BB962C8B-B14F-4D97-AF65-F5344CB8AC3E}">
        <p14:creationId xmlns:p14="http://schemas.microsoft.com/office/powerpoint/2010/main" val="3958875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838" y="-494540"/>
            <a:ext cx="9173676" cy="6132581"/>
          </a:xfrm>
          <a:prstGeom prst="rect">
            <a:avLst/>
          </a:prstGeom>
        </p:spPr>
      </p:pic>
    </p:spTree>
    <p:extLst>
      <p:ext uri="{BB962C8B-B14F-4D97-AF65-F5344CB8AC3E}">
        <p14:creationId xmlns:p14="http://schemas.microsoft.com/office/powerpoint/2010/main" val="1151460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0"/>
            <a:ext cx="8229600" cy="519599"/>
          </a:xfrm>
        </p:spPr>
        <p:txBody>
          <a:bodyPr/>
          <a:lstStyle/>
          <a:p>
            <a:r>
              <a:rPr lang="en-US" sz="2800">
                <a:latin typeface="Rockwell" charset="0"/>
                <a:ea typeface="Rockwell" charset="0"/>
                <a:cs typeface="Rockwell" charset="0"/>
              </a:rPr>
              <a:t>Tidal Waters Impaired by Toxic Contaminants, 2012</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9639"/>
            <a:ext cx="9144000" cy="3891623"/>
          </a:xfrm>
          <a:prstGeom prst="rect">
            <a:avLst/>
          </a:prstGeom>
        </p:spPr>
      </p:pic>
    </p:spTree>
    <p:extLst>
      <p:ext uri="{BB962C8B-B14F-4D97-AF65-F5344CB8AC3E}">
        <p14:creationId xmlns:p14="http://schemas.microsoft.com/office/powerpoint/2010/main" val="3383041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7935"/>
            <a:ext cx="9144000" cy="6099371"/>
          </a:xfrm>
          <a:prstGeom prst="rect">
            <a:avLst/>
          </a:prstGeom>
        </p:spPr>
      </p:pic>
    </p:spTree>
    <p:extLst>
      <p:ext uri="{BB962C8B-B14F-4D97-AF65-F5344CB8AC3E}">
        <p14:creationId xmlns:p14="http://schemas.microsoft.com/office/powerpoint/2010/main" val="2183743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5" y="-484410"/>
            <a:ext cx="9143350" cy="6112320"/>
          </a:xfrm>
          <a:prstGeom prst="rect">
            <a:avLst/>
          </a:prstGeom>
        </p:spPr>
      </p:pic>
    </p:spTree>
    <p:extLst>
      <p:ext uri="{BB962C8B-B14F-4D97-AF65-F5344CB8AC3E}">
        <p14:creationId xmlns:p14="http://schemas.microsoft.com/office/powerpoint/2010/main" val="14688057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0"/>
            <a:ext cx="8229600" cy="519599"/>
          </a:xfrm>
        </p:spPr>
        <p:txBody>
          <a:bodyPr/>
          <a:lstStyle/>
          <a:p>
            <a:r>
              <a:rPr lang="en-US" sz="2800">
                <a:latin typeface="Rockwell" charset="0"/>
                <a:ea typeface="Rockwell" charset="0"/>
                <a:cs typeface="Rockwell" charset="0"/>
              </a:rPr>
              <a:t>Nitrogen Loads to the Chesapeake Bay, 1990-2015</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3703"/>
            <a:ext cx="9144000" cy="4219797"/>
          </a:xfrm>
          <a:prstGeom prst="rect">
            <a:avLst/>
          </a:prstGeom>
        </p:spPr>
      </p:pic>
    </p:spTree>
    <p:extLst>
      <p:ext uri="{BB962C8B-B14F-4D97-AF65-F5344CB8AC3E}">
        <p14:creationId xmlns:p14="http://schemas.microsoft.com/office/powerpoint/2010/main" val="22218139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0"/>
            <a:ext cx="8229600" cy="519599"/>
          </a:xfrm>
        </p:spPr>
        <p:txBody>
          <a:bodyPr/>
          <a:lstStyle/>
          <a:p>
            <a:r>
              <a:rPr lang="en-US" sz="2800">
                <a:latin typeface="Rockwell" charset="0"/>
                <a:ea typeface="Rockwell" charset="0"/>
                <a:cs typeface="Rockwell" charset="0"/>
              </a:rPr>
              <a:t>Phosphorus Loads to the Chesapeake Bay, 1990-2015</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3935"/>
            <a:ext cx="9144000" cy="4209565"/>
          </a:xfrm>
          <a:prstGeom prst="rect">
            <a:avLst/>
          </a:prstGeom>
        </p:spPr>
      </p:pic>
    </p:spTree>
    <p:extLst>
      <p:ext uri="{BB962C8B-B14F-4D97-AF65-F5344CB8AC3E}">
        <p14:creationId xmlns:p14="http://schemas.microsoft.com/office/powerpoint/2010/main" val="68057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0"/>
            <a:ext cx="8229600" cy="519599"/>
          </a:xfrm>
        </p:spPr>
        <p:txBody>
          <a:bodyPr/>
          <a:lstStyle/>
          <a:p>
            <a:r>
              <a:rPr lang="en-US" sz="2800">
                <a:latin typeface="Rockwell" charset="0"/>
                <a:ea typeface="Rockwell" charset="0"/>
                <a:cs typeface="Rockwell" charset="0"/>
              </a:rPr>
              <a:t>Sediment Loads to the Chesapeake Bay, 1990-2015</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4100"/>
            <a:ext cx="9144000" cy="3894423"/>
          </a:xfrm>
          <a:prstGeom prst="rect">
            <a:avLst/>
          </a:prstGeom>
        </p:spPr>
      </p:pic>
    </p:spTree>
    <p:extLst>
      <p:ext uri="{BB962C8B-B14F-4D97-AF65-F5344CB8AC3E}">
        <p14:creationId xmlns:p14="http://schemas.microsoft.com/office/powerpoint/2010/main" val="33922284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03" y="-85640"/>
            <a:ext cx="9130795" cy="5314781"/>
          </a:xfrm>
          <a:prstGeom prst="rect">
            <a:avLst/>
          </a:prstGeom>
        </p:spPr>
      </p:pic>
    </p:spTree>
    <p:extLst>
      <p:ext uri="{BB962C8B-B14F-4D97-AF65-F5344CB8AC3E}">
        <p14:creationId xmlns:p14="http://schemas.microsoft.com/office/powerpoint/2010/main" val="518738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81" y="-489298"/>
            <a:ext cx="9157962" cy="6122096"/>
          </a:xfrm>
          <a:prstGeom prst="rect">
            <a:avLst/>
          </a:prstGeom>
        </p:spPr>
      </p:pic>
    </p:spTree>
    <p:extLst>
      <p:ext uri="{BB962C8B-B14F-4D97-AF65-F5344CB8AC3E}">
        <p14:creationId xmlns:p14="http://schemas.microsoft.com/office/powerpoint/2010/main" val="2900223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Rockwell" panose="02060603020205020403" pitchFamily="18" charset="0"/>
              </a:rPr>
              <a:t>Goals</a:t>
            </a:r>
          </a:p>
        </p:txBody>
      </p:sp>
      <p:sp>
        <p:nvSpPr>
          <p:cNvPr id="3" name="Text Placeholder 2"/>
          <p:cNvSpPr>
            <a:spLocks noGrp="1"/>
          </p:cNvSpPr>
          <p:nvPr>
            <p:ph type="body" idx="1"/>
          </p:nvPr>
        </p:nvSpPr>
        <p:spPr>
          <a:xfrm>
            <a:off x="0" y="1689624"/>
            <a:ext cx="9144000" cy="3262274"/>
          </a:xfrm>
        </p:spPr>
        <p:txBody>
          <a:bodyPr numCol="1"/>
          <a:lstStyle/>
          <a:p>
            <a:pPr algn="ctr">
              <a:buNone/>
            </a:pPr>
            <a:r>
              <a:rPr lang="en-US" sz="2000">
                <a:latin typeface="Rockwell" panose="02060603020205020403" pitchFamily="18" charset="0"/>
              </a:rPr>
              <a:t>Sustainable Fisheries</a:t>
            </a:r>
          </a:p>
          <a:p>
            <a:pPr algn="ctr">
              <a:buNone/>
            </a:pPr>
            <a:r>
              <a:rPr lang="en-US" sz="2000">
                <a:latin typeface="Rockwell" panose="02060603020205020403" pitchFamily="18" charset="0"/>
              </a:rPr>
              <a:t>Vital Habitats</a:t>
            </a:r>
          </a:p>
          <a:p>
            <a:pPr algn="ctr">
              <a:buNone/>
            </a:pPr>
            <a:r>
              <a:rPr lang="en-US" sz="2000">
                <a:latin typeface="Rockwell" panose="02060603020205020403" pitchFamily="18" charset="0"/>
              </a:rPr>
              <a:t>Water Quality</a:t>
            </a:r>
          </a:p>
          <a:p>
            <a:pPr algn="ctr">
              <a:buNone/>
            </a:pPr>
            <a:r>
              <a:rPr lang="en-US" sz="2000">
                <a:latin typeface="Rockwell" panose="02060603020205020403" pitchFamily="18" charset="0"/>
              </a:rPr>
              <a:t>Toxic Contaminants</a:t>
            </a:r>
          </a:p>
          <a:p>
            <a:pPr algn="ctr">
              <a:buNone/>
            </a:pPr>
            <a:r>
              <a:rPr lang="en-US" sz="2000">
                <a:latin typeface="Rockwell" panose="02060603020205020403" pitchFamily="18" charset="0"/>
              </a:rPr>
              <a:t>Healthy Watersheds</a:t>
            </a:r>
          </a:p>
          <a:p>
            <a:pPr algn="ctr">
              <a:buNone/>
            </a:pPr>
            <a:r>
              <a:rPr lang="en-US" sz="2000">
                <a:latin typeface="Rockwell" panose="02060603020205020403" pitchFamily="18" charset="0"/>
              </a:rPr>
              <a:t>Stewardship</a:t>
            </a:r>
          </a:p>
          <a:p>
            <a:pPr algn="ctr">
              <a:buNone/>
            </a:pPr>
            <a:r>
              <a:rPr lang="en-US" sz="2000">
                <a:latin typeface="Rockwell" panose="02060603020205020403" pitchFamily="18" charset="0"/>
              </a:rPr>
              <a:t>Land Conservation</a:t>
            </a:r>
          </a:p>
          <a:p>
            <a:pPr algn="ctr">
              <a:buNone/>
            </a:pPr>
            <a:r>
              <a:rPr lang="en-US" sz="2000">
                <a:latin typeface="Rockwell" panose="02060603020205020403" pitchFamily="18" charset="0"/>
              </a:rPr>
              <a:t>Public Access</a:t>
            </a:r>
          </a:p>
          <a:p>
            <a:pPr algn="ctr">
              <a:buNone/>
            </a:pPr>
            <a:r>
              <a:rPr lang="en-US" sz="2000">
                <a:latin typeface="Rockwell" panose="02060603020205020403" pitchFamily="18" charset="0"/>
              </a:rPr>
              <a:t>Environmental Literacy</a:t>
            </a:r>
          </a:p>
          <a:p>
            <a:pPr algn="ctr">
              <a:buNone/>
            </a:pPr>
            <a:r>
              <a:rPr lang="en-US" sz="2000">
                <a:latin typeface="Rockwell" panose="02060603020205020403" pitchFamily="18" charset="0"/>
              </a:rPr>
              <a:t>Climate Resiliency</a:t>
            </a:r>
          </a:p>
        </p:txBody>
      </p:sp>
      <p:grpSp>
        <p:nvGrpSpPr>
          <p:cNvPr id="4" name="Shape 523"/>
          <p:cNvGrpSpPr/>
          <p:nvPr/>
        </p:nvGrpSpPr>
        <p:grpSpPr>
          <a:xfrm>
            <a:off x="114300" y="556503"/>
            <a:ext cx="838200" cy="878838"/>
            <a:chOff x="5961125" y="1623900"/>
            <a:chExt cx="427450" cy="448175"/>
          </a:xfrm>
        </p:grpSpPr>
        <p:sp>
          <p:nvSpPr>
            <p:cNvPr id="5" name="Shape 524"/>
            <p:cNvSpPr/>
            <p:nvPr/>
          </p:nvSpPr>
          <p:spPr>
            <a:xfrm>
              <a:off x="5961125" y="1678700"/>
              <a:ext cx="376925" cy="376925"/>
            </a:xfrm>
            <a:custGeom>
              <a:avLst/>
              <a:gdLst/>
              <a:ahLst/>
              <a:cxnLst/>
              <a:rect l="0" t="0" r="0" b="0"/>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 name="Shape 525"/>
            <p:cNvSpPr/>
            <p:nvPr/>
          </p:nvSpPr>
          <p:spPr>
            <a:xfrm>
              <a:off x="6009825" y="1727425"/>
              <a:ext cx="279500" cy="279500"/>
            </a:xfrm>
            <a:custGeom>
              <a:avLst/>
              <a:gdLst/>
              <a:ahLst/>
              <a:cxnLst/>
              <a:rect l="0" t="0" r="0" b="0"/>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 name="Shape 526"/>
            <p:cNvSpPr/>
            <p:nvPr/>
          </p:nvSpPr>
          <p:spPr>
            <a:xfrm>
              <a:off x="6107250" y="1824850"/>
              <a:ext cx="84650" cy="84650"/>
            </a:xfrm>
            <a:custGeom>
              <a:avLst/>
              <a:gdLst/>
              <a:ahLst/>
              <a:cxnLst/>
              <a:rect l="0" t="0" r="0" b="0"/>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 name="Shape 527"/>
            <p:cNvSpPr/>
            <p:nvPr/>
          </p:nvSpPr>
          <p:spPr>
            <a:xfrm>
              <a:off x="6058550" y="1776125"/>
              <a:ext cx="182075" cy="182075"/>
            </a:xfrm>
            <a:custGeom>
              <a:avLst/>
              <a:gdLst/>
              <a:ahLst/>
              <a:cxnLst/>
              <a:rect l="0" t="0" r="0" b="0"/>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 name="Shape 528"/>
            <p:cNvSpPr/>
            <p:nvPr/>
          </p:nvSpPr>
          <p:spPr>
            <a:xfrm>
              <a:off x="5971475" y="2001400"/>
              <a:ext cx="74925" cy="70675"/>
            </a:xfrm>
            <a:custGeom>
              <a:avLst/>
              <a:gdLst/>
              <a:ahLst/>
              <a:cxnLst/>
              <a:rect l="0" t="0" r="0" b="0"/>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 name="Shape 529"/>
            <p:cNvSpPr/>
            <p:nvPr/>
          </p:nvSpPr>
          <p:spPr>
            <a:xfrm>
              <a:off x="6253375" y="2001400"/>
              <a:ext cx="74325" cy="70675"/>
            </a:xfrm>
            <a:custGeom>
              <a:avLst/>
              <a:gdLst/>
              <a:ahLst/>
              <a:cxnLst/>
              <a:rect l="0" t="0" r="0" b="0"/>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 name="Shape 530"/>
            <p:cNvSpPr/>
            <p:nvPr/>
          </p:nvSpPr>
          <p:spPr>
            <a:xfrm>
              <a:off x="6137700" y="1623900"/>
              <a:ext cx="250875" cy="255150"/>
            </a:xfrm>
            <a:custGeom>
              <a:avLst/>
              <a:gdLst/>
              <a:ahLst/>
              <a:cxnLst/>
              <a:rect l="0" t="0" r="0" b="0"/>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13787700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0"/>
            <a:ext cx="8229600" cy="519599"/>
          </a:xfrm>
        </p:spPr>
        <p:txBody>
          <a:bodyPr/>
          <a:lstStyle/>
          <a:p>
            <a:r>
              <a:rPr lang="en-US" sz="2600">
                <a:latin typeface="Rockwell" charset="0"/>
                <a:ea typeface="Rockwell" charset="0"/>
                <a:cs typeface="Rockwell" charset="0"/>
              </a:rPr>
              <a:t>Nitrogen Loads to the Chesapeake Bay by Jurisdiction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0635"/>
            <a:ext cx="9144000" cy="4222865"/>
          </a:xfrm>
          <a:prstGeom prst="rect">
            <a:avLst/>
          </a:prstGeom>
        </p:spPr>
      </p:pic>
    </p:spTree>
    <p:extLst>
      <p:ext uri="{BB962C8B-B14F-4D97-AF65-F5344CB8AC3E}">
        <p14:creationId xmlns:p14="http://schemas.microsoft.com/office/powerpoint/2010/main" val="18883099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0"/>
            <a:ext cx="8229600" cy="519599"/>
          </a:xfrm>
        </p:spPr>
        <p:txBody>
          <a:bodyPr/>
          <a:lstStyle/>
          <a:p>
            <a:r>
              <a:rPr lang="en-US" sz="2600">
                <a:latin typeface="Rockwell" charset="0"/>
                <a:ea typeface="Rockwell" charset="0"/>
                <a:cs typeface="Rockwell" charset="0"/>
              </a:rPr>
              <a:t>Phosphorus Loads to the Chesapeake Bay by Jurisdiction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7823"/>
            <a:ext cx="9144000" cy="4235677"/>
          </a:xfrm>
          <a:prstGeom prst="rect">
            <a:avLst/>
          </a:prstGeom>
        </p:spPr>
      </p:pic>
    </p:spTree>
    <p:extLst>
      <p:ext uri="{BB962C8B-B14F-4D97-AF65-F5344CB8AC3E}">
        <p14:creationId xmlns:p14="http://schemas.microsoft.com/office/powerpoint/2010/main" val="3759888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0"/>
            <a:ext cx="8229600" cy="519599"/>
          </a:xfrm>
        </p:spPr>
        <p:txBody>
          <a:bodyPr/>
          <a:lstStyle/>
          <a:p>
            <a:r>
              <a:rPr lang="en-US" sz="2600">
                <a:latin typeface="Rockwell" charset="0"/>
                <a:ea typeface="Rockwell" charset="0"/>
                <a:cs typeface="Rockwell" charset="0"/>
              </a:rPr>
              <a:t>Sediment Loads to the Chesapeake Bay by Jurisdiction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7823"/>
            <a:ext cx="9144000" cy="4235677"/>
          </a:xfrm>
          <a:prstGeom prst="rect">
            <a:avLst/>
          </a:prstGeom>
        </p:spPr>
      </p:pic>
    </p:spTree>
    <p:extLst>
      <p:ext uri="{BB962C8B-B14F-4D97-AF65-F5344CB8AC3E}">
        <p14:creationId xmlns:p14="http://schemas.microsoft.com/office/powerpoint/2010/main" val="26068698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78" y="-481966"/>
            <a:ext cx="9136044" cy="6107432"/>
          </a:xfrm>
          <a:prstGeom prst="rect">
            <a:avLst/>
          </a:prstGeom>
        </p:spPr>
      </p:pic>
    </p:spTree>
    <p:extLst>
      <p:ext uri="{BB962C8B-B14F-4D97-AF65-F5344CB8AC3E}">
        <p14:creationId xmlns:p14="http://schemas.microsoft.com/office/powerpoint/2010/main" val="8086966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0"/>
            <a:ext cx="8229600" cy="519599"/>
          </a:xfrm>
        </p:spPr>
        <p:txBody>
          <a:bodyPr/>
          <a:lstStyle/>
          <a:p>
            <a:r>
              <a:rPr lang="en-US" sz="2800">
                <a:latin typeface="Rockwell" charset="0"/>
                <a:ea typeface="Rockwell" charset="0"/>
                <a:cs typeface="Rockwell" charset="0"/>
              </a:rPr>
              <a:t>Forest Buffers Planted (Annually), 2010-2015</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8282"/>
            <a:ext cx="9144000" cy="4064737"/>
          </a:xfrm>
          <a:prstGeom prst="rect">
            <a:avLst/>
          </a:prstGeom>
        </p:spPr>
      </p:pic>
    </p:spTree>
    <p:extLst>
      <p:ext uri="{BB962C8B-B14F-4D97-AF65-F5344CB8AC3E}">
        <p14:creationId xmlns:p14="http://schemas.microsoft.com/office/powerpoint/2010/main" val="3089631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28" y="-486854"/>
            <a:ext cx="9150656" cy="6117208"/>
          </a:xfrm>
          <a:prstGeom prst="rect">
            <a:avLst/>
          </a:prstGeom>
        </p:spPr>
      </p:pic>
    </p:spTree>
    <p:extLst>
      <p:ext uri="{BB962C8B-B14F-4D97-AF65-F5344CB8AC3E}">
        <p14:creationId xmlns:p14="http://schemas.microsoft.com/office/powerpoint/2010/main" val="1980980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0"/>
            <a:ext cx="8229600" cy="519599"/>
          </a:xfrm>
        </p:spPr>
        <p:txBody>
          <a:bodyPr/>
          <a:lstStyle/>
          <a:p>
            <a:r>
              <a:rPr lang="en-US" sz="2800">
                <a:latin typeface="Rockwell" charset="0"/>
                <a:ea typeface="Rockwell" charset="0"/>
                <a:cs typeface="Rockwell" charset="0"/>
              </a:rPr>
              <a:t>Water Quality Standards Attainment, 1985-2015</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8500"/>
            <a:ext cx="9144000" cy="3736541"/>
          </a:xfrm>
          <a:prstGeom prst="rect">
            <a:avLst/>
          </a:prstGeom>
        </p:spPr>
      </p:pic>
    </p:spTree>
    <p:extLst>
      <p:ext uri="{BB962C8B-B14F-4D97-AF65-F5344CB8AC3E}">
        <p14:creationId xmlns:p14="http://schemas.microsoft.com/office/powerpoint/2010/main" val="8739493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Rockwell"/>
              </a:rPr>
              <a:t>Influencing Factors</a:t>
            </a:r>
          </a:p>
        </p:txBody>
      </p:sp>
      <p:sp>
        <p:nvSpPr>
          <p:cNvPr id="6" name="Shape 661"/>
          <p:cNvSpPr/>
          <p:nvPr/>
        </p:nvSpPr>
        <p:spPr>
          <a:xfrm>
            <a:off x="300537" y="759377"/>
            <a:ext cx="588437" cy="514252"/>
          </a:xfrm>
          <a:custGeom>
            <a:avLst/>
            <a:gdLst/>
            <a:ahLst/>
            <a:cxnLst/>
            <a:rect l="0" t="0" r="0" b="0"/>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 name="Shape 355"/>
          <p:cNvSpPr txBox="1">
            <a:spLocks noGrp="1"/>
          </p:cNvSpPr>
          <p:nvPr>
            <p:ph type="body" idx="1"/>
          </p:nvPr>
        </p:nvSpPr>
        <p:spPr>
          <a:xfrm>
            <a:off x="1146175" y="1771650"/>
            <a:ext cx="7078663" cy="2654637"/>
          </a:xfrm>
          <a:prstGeom prst="rect">
            <a:avLst/>
          </a:prstGeom>
        </p:spPr>
        <p:txBody>
          <a:bodyPr lIns="91425" tIns="91425" rIns="91425" bIns="91425" anchor="t" anchorCtr="0">
            <a:noAutofit/>
          </a:bodyPr>
          <a:lstStyle/>
          <a:p>
            <a:pPr algn="ctr">
              <a:buNone/>
            </a:pPr>
            <a:endParaRPr lang="en-US" sz="2400" b="1">
              <a:latin typeface="Rockwell" charset="0"/>
              <a:ea typeface="Rockwell" charset="0"/>
              <a:cs typeface="Rockwell" charset="0"/>
            </a:endParaRPr>
          </a:p>
          <a:p>
            <a:pPr algn="ctr">
              <a:buNone/>
            </a:pPr>
            <a:r>
              <a:rPr lang="en-US" sz="2400" b="1">
                <a:latin typeface="Rockwell" charset="0"/>
                <a:ea typeface="Rockwell" charset="0"/>
                <a:cs typeface="Rockwell" charset="0"/>
              </a:rPr>
              <a:t>Knowledge</a:t>
            </a:r>
          </a:p>
          <a:p>
            <a:pPr algn="ctr">
              <a:buNone/>
            </a:pPr>
            <a:r>
              <a:rPr lang="en-US" sz="2400" b="1">
                <a:latin typeface="Rockwell" charset="0"/>
                <a:ea typeface="Rockwell" charset="0"/>
                <a:cs typeface="Rockwell" charset="0"/>
              </a:rPr>
              <a:t>Support</a:t>
            </a:r>
          </a:p>
          <a:p>
            <a:pPr algn="ctr">
              <a:buNone/>
            </a:pPr>
            <a:r>
              <a:rPr lang="en-US" sz="2400" b="1">
                <a:latin typeface="Rockwell" charset="0"/>
                <a:ea typeface="Rockwell" charset="0"/>
                <a:cs typeface="Rockwell" charset="0"/>
              </a:rPr>
              <a:t>Coordination</a:t>
            </a:r>
          </a:p>
          <a:p>
            <a:pPr algn="ctr">
              <a:buNone/>
            </a:pPr>
            <a:r>
              <a:rPr lang="en-US" sz="2400" b="1">
                <a:latin typeface="Rockwell" charset="0"/>
                <a:ea typeface="Rockwell" charset="0"/>
                <a:cs typeface="Rockwell" charset="0"/>
              </a:rPr>
              <a:t>Scientific Data and Understanding</a:t>
            </a:r>
          </a:p>
          <a:p>
            <a:pPr algn="ctr">
              <a:buNone/>
            </a:pPr>
            <a:r>
              <a:rPr lang="en-US" sz="2400" b="1">
                <a:latin typeface="Rockwell" charset="0"/>
                <a:ea typeface="Rockwell" charset="0"/>
                <a:cs typeface="Rockwell" charset="0"/>
              </a:rPr>
              <a:t>Funding</a:t>
            </a:r>
          </a:p>
        </p:txBody>
      </p:sp>
    </p:spTree>
    <p:extLst>
      <p:ext uri="{BB962C8B-B14F-4D97-AF65-F5344CB8AC3E}">
        <p14:creationId xmlns:p14="http://schemas.microsoft.com/office/powerpoint/2010/main" val="21451313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4113213" y="2878138"/>
            <a:ext cx="4505325" cy="1707642"/>
          </a:xfrm>
          <a:prstGeom prst="rect">
            <a:avLst/>
          </a:prstGeom>
        </p:spPr>
        <p:txBody>
          <a:bodyPr lIns="91425" tIns="91425" rIns="91425" bIns="91425" anchor="b" anchorCtr="0">
            <a:noAutofit/>
          </a:bodyPr>
          <a:lstStyle/>
          <a:p>
            <a:pPr lvl="0" rtl="0">
              <a:spcBef>
                <a:spcPts val="0"/>
              </a:spcBef>
              <a:buNone/>
            </a:pPr>
            <a:r>
              <a:rPr lang="en">
                <a:latin typeface="Rockwell"/>
                <a:ea typeface="Rockwell" charset="0"/>
                <a:cs typeface="Rockwell" charset="0"/>
              </a:rPr>
              <a:t>A Culture of Stewardship</a:t>
            </a: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 sz="20000">
                <a:solidFill>
                  <a:srgbClr val="18637B"/>
                </a:solidFill>
                <a:latin typeface="Rockwell" charset="0"/>
                <a:ea typeface="Rockwell" charset="0"/>
                <a:cs typeface="Rockwell" charset="0"/>
                <a:sym typeface="Roboto Slab"/>
              </a:rPr>
              <a:t>4</a:t>
            </a:r>
          </a:p>
        </p:txBody>
      </p:sp>
    </p:spTree>
    <p:extLst>
      <p:ext uri="{BB962C8B-B14F-4D97-AF65-F5344CB8AC3E}">
        <p14:creationId xmlns:p14="http://schemas.microsoft.com/office/powerpoint/2010/main" val="17707390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ublic_Access.jpg"/>
          <p:cNvPicPr>
            <a:picLocks noChangeAspect="1"/>
          </p:cNvPicPr>
          <p:nvPr/>
        </p:nvPicPr>
        <p:blipFill>
          <a:blip r:embed="rId3"/>
          <a:stretch>
            <a:fillRect/>
          </a:stretch>
        </p:blipFill>
        <p:spPr>
          <a:xfrm>
            <a:off x="-110195" y="-549713"/>
            <a:ext cx="9364390" cy="6242927"/>
          </a:xfrm>
          <a:prstGeom prst="rect">
            <a:avLst/>
          </a:prstGeom>
        </p:spPr>
      </p:pic>
    </p:spTree>
    <p:extLst>
      <p:ext uri="{BB962C8B-B14F-4D97-AF65-F5344CB8AC3E}">
        <p14:creationId xmlns:p14="http://schemas.microsoft.com/office/powerpoint/2010/main" val="3125151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ctrTitle" idx="4294967295"/>
          </p:nvPr>
        </p:nvSpPr>
        <p:spPr>
          <a:xfrm>
            <a:off x="685887" y="1933575"/>
            <a:ext cx="7772400" cy="1159799"/>
          </a:xfrm>
          <a:prstGeom prst="rect">
            <a:avLst/>
          </a:prstGeom>
        </p:spPr>
        <p:txBody>
          <a:bodyPr lIns="91425" tIns="91425" rIns="91425" bIns="91425" anchor="ctr" anchorCtr="0">
            <a:noAutofit/>
          </a:bodyPr>
          <a:lstStyle/>
          <a:p>
            <a:pPr lvl="0" algn="ctr" rtl="0">
              <a:spcBef>
                <a:spcPts val="0"/>
              </a:spcBef>
              <a:buNone/>
            </a:pPr>
            <a:r>
              <a:rPr lang="en" sz="3200">
                <a:latin typeface="Rockwell" charset="0"/>
                <a:ea typeface="Rockwell" charset="0"/>
                <a:cs typeface="Rockwell" charset="0"/>
              </a:rPr>
              <a:t>How do we track progress toward the </a:t>
            </a:r>
            <a:r>
              <a:rPr lang="en" sz="3200" i="1">
                <a:latin typeface="Rockwell" charset="0"/>
                <a:ea typeface="Rockwell" charset="0"/>
                <a:cs typeface="Rockwell" charset="0"/>
              </a:rPr>
              <a:t>Chesapeake Bay Watershed Agreement</a:t>
            </a:r>
            <a:r>
              <a:rPr lang="en" sz="3200">
                <a:latin typeface="Rockwell" charset="0"/>
                <a:ea typeface="Rockwell" charset="0"/>
                <a:cs typeface="Rockwell" charset="0"/>
              </a:rPr>
              <a:t>?</a:t>
            </a:r>
            <a:endParaRPr lang="en" sz="3200">
              <a:latin typeface="Rockwell"/>
              <a:ea typeface="Rockwell" charset="0"/>
              <a:cs typeface="Rockwell" charset="0"/>
            </a:endParaRPr>
          </a:p>
        </p:txBody>
      </p:sp>
    </p:spTree>
    <p:extLst>
      <p:ext uri="{BB962C8B-B14F-4D97-AF65-F5344CB8AC3E}">
        <p14:creationId xmlns:p14="http://schemas.microsoft.com/office/powerpoint/2010/main" val="26623402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0"/>
            <a:ext cx="9144000" cy="519599"/>
          </a:xfrm>
        </p:spPr>
        <p:txBody>
          <a:bodyPr/>
          <a:lstStyle/>
          <a:p>
            <a:r>
              <a:rPr lang="en-US" sz="2500">
                <a:latin typeface="Rockwell" panose="02060603020205020403" pitchFamily="18" charset="0"/>
              </a:rPr>
              <a:t>Public Access Sites, Chesapeake Bay Watershed, 2010-2016</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96" t="9854" r="1552" b="1901"/>
          <a:stretch/>
        </p:blipFill>
        <p:spPr>
          <a:xfrm>
            <a:off x="137449" y="519599"/>
            <a:ext cx="8709095" cy="4623901"/>
          </a:xfrm>
          <a:prstGeom prst="rect">
            <a:avLst/>
          </a:prstGeom>
        </p:spPr>
      </p:pic>
    </p:spTree>
    <p:extLst>
      <p:ext uri="{BB962C8B-B14F-4D97-AF65-F5344CB8AC3E}">
        <p14:creationId xmlns:p14="http://schemas.microsoft.com/office/powerpoint/2010/main" val="33336707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752907" y="189543"/>
            <a:ext cx="4147693" cy="519599"/>
          </a:xfrm>
        </p:spPr>
        <p:txBody>
          <a:bodyPr/>
          <a:lstStyle/>
          <a:p>
            <a:pPr>
              <a:buNone/>
            </a:pPr>
            <a:r>
              <a:rPr lang="en-US">
                <a:latin typeface="rockwell"/>
              </a:rPr>
              <a:t>Public Access Sites – Location and Management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439" t="9593" r="32286" b="3693"/>
          <a:stretch/>
        </p:blipFill>
        <p:spPr>
          <a:xfrm>
            <a:off x="236824" y="173"/>
            <a:ext cx="4308863" cy="5143327"/>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514" t="11127" r="78433" b="51527"/>
          <a:stretch/>
        </p:blipFill>
        <p:spPr>
          <a:xfrm>
            <a:off x="5272953" y="1097858"/>
            <a:ext cx="3107600" cy="354460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35066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tizen_stewardship.jpg"/>
          <p:cNvPicPr>
            <a:picLocks noChangeAspect="1"/>
          </p:cNvPicPr>
          <p:nvPr/>
        </p:nvPicPr>
        <p:blipFill>
          <a:blip r:embed="rId3"/>
          <a:stretch>
            <a:fillRect/>
          </a:stretch>
        </p:blipFill>
        <p:spPr>
          <a:xfrm>
            <a:off x="0" y="0"/>
            <a:ext cx="9336429" cy="6219168"/>
          </a:xfrm>
          <a:prstGeom prst="rect">
            <a:avLst/>
          </a:prstGeom>
        </p:spPr>
      </p:pic>
    </p:spTree>
    <p:extLst>
      <p:ext uri="{BB962C8B-B14F-4D97-AF65-F5344CB8AC3E}">
        <p14:creationId xmlns:p14="http://schemas.microsoft.com/office/powerpoint/2010/main" val="17654047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ersity option 1.jpg"/>
          <p:cNvPicPr>
            <a:picLocks noChangeAspect="1"/>
          </p:cNvPicPr>
          <p:nvPr/>
        </p:nvPicPr>
        <p:blipFill>
          <a:blip r:embed="rId3"/>
          <a:stretch>
            <a:fillRect/>
          </a:stretch>
        </p:blipFill>
        <p:spPr>
          <a:xfrm>
            <a:off x="-224338" y="-620251"/>
            <a:ext cx="9592677" cy="6384002"/>
          </a:xfrm>
          <a:prstGeom prst="rect">
            <a:avLst/>
          </a:prstGeom>
        </p:spPr>
      </p:pic>
    </p:spTree>
    <p:extLst>
      <p:ext uri="{BB962C8B-B14F-4D97-AF65-F5344CB8AC3E}">
        <p14:creationId xmlns:p14="http://schemas.microsoft.com/office/powerpoint/2010/main" val="34720311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0"/>
            <a:ext cx="9144000" cy="519599"/>
          </a:xfrm>
        </p:spPr>
        <p:txBody>
          <a:bodyPr/>
          <a:lstStyle/>
          <a:p>
            <a:r>
              <a:rPr lang="en-US" sz="2800">
                <a:latin typeface="Rockwell" panose="02060603020205020403" pitchFamily="18" charset="0"/>
              </a:rPr>
              <a:t>Chesapeake Bay Program Diversity Profile, 2016</a:t>
            </a:r>
          </a:p>
        </p:txBody>
      </p:sp>
      <p:pic>
        <p:nvPicPr>
          <p:cNvPr id="3" name="Picture 2" descr="Chart_DiversityProfile.jpg"/>
          <p:cNvPicPr>
            <a:picLocks noChangeAspect="1"/>
          </p:cNvPicPr>
          <p:nvPr/>
        </p:nvPicPr>
        <p:blipFill rotWithShape="1">
          <a:blip r:embed="rId3"/>
          <a:srcRect l="2206" t="14968" r="2234" b="2407"/>
          <a:stretch/>
        </p:blipFill>
        <p:spPr>
          <a:xfrm>
            <a:off x="0" y="609098"/>
            <a:ext cx="9153926" cy="4052305"/>
          </a:xfrm>
          <a:prstGeom prst="rect">
            <a:avLst/>
          </a:prstGeom>
        </p:spPr>
      </p:pic>
    </p:spTree>
    <p:extLst>
      <p:ext uri="{BB962C8B-B14F-4D97-AF65-F5344CB8AC3E}">
        <p14:creationId xmlns:p14="http://schemas.microsoft.com/office/powerpoint/2010/main" val="39076607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Rockwell"/>
              </a:rPr>
              <a:t>Influencing Factors</a:t>
            </a:r>
          </a:p>
        </p:txBody>
      </p:sp>
      <p:sp>
        <p:nvSpPr>
          <p:cNvPr id="6" name="Shape 661"/>
          <p:cNvSpPr/>
          <p:nvPr/>
        </p:nvSpPr>
        <p:spPr>
          <a:xfrm>
            <a:off x="300537" y="759377"/>
            <a:ext cx="588437" cy="514252"/>
          </a:xfrm>
          <a:custGeom>
            <a:avLst/>
            <a:gdLst/>
            <a:ahLst/>
            <a:cxnLst/>
            <a:rect l="0" t="0" r="0" b="0"/>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 name="Shape 355"/>
          <p:cNvSpPr txBox="1">
            <a:spLocks noGrp="1"/>
          </p:cNvSpPr>
          <p:nvPr>
            <p:ph type="body" idx="1"/>
          </p:nvPr>
        </p:nvSpPr>
        <p:spPr>
          <a:xfrm>
            <a:off x="1146175" y="1771650"/>
            <a:ext cx="7078663" cy="2654637"/>
          </a:xfrm>
          <a:prstGeom prst="rect">
            <a:avLst/>
          </a:prstGeom>
        </p:spPr>
        <p:txBody>
          <a:bodyPr lIns="91425" tIns="91425" rIns="91425" bIns="91425" anchor="t" anchorCtr="0">
            <a:noAutofit/>
          </a:bodyPr>
          <a:lstStyle/>
          <a:p>
            <a:pPr algn="ctr">
              <a:buNone/>
            </a:pPr>
            <a:endParaRPr lang="en-US" sz="2400" b="1">
              <a:latin typeface="Rockwell" charset="0"/>
              <a:ea typeface="Rockwell" charset="0"/>
              <a:cs typeface="Rockwell" charset="0"/>
            </a:endParaRPr>
          </a:p>
          <a:p>
            <a:pPr algn="ctr">
              <a:buNone/>
            </a:pPr>
            <a:r>
              <a:rPr lang="en-US" sz="2400" b="1">
                <a:latin typeface="Rockwell" charset="0"/>
                <a:ea typeface="Rockwell" charset="0"/>
                <a:cs typeface="Rockwell" charset="0"/>
              </a:rPr>
              <a:t>Knowledge </a:t>
            </a:r>
          </a:p>
          <a:p>
            <a:pPr algn="ctr">
              <a:buNone/>
            </a:pPr>
            <a:r>
              <a:rPr lang="en-US" sz="2400" b="1">
                <a:latin typeface="Rockwell" charset="0"/>
                <a:ea typeface="Rockwell" charset="0"/>
                <a:cs typeface="Rockwell" charset="0"/>
              </a:rPr>
              <a:t>Behavior</a:t>
            </a:r>
          </a:p>
          <a:p>
            <a:pPr algn="ctr">
              <a:buNone/>
            </a:pPr>
            <a:r>
              <a:rPr lang="en-US" sz="2400" b="1">
                <a:latin typeface="Rockwell" charset="0"/>
                <a:ea typeface="Rockwell" charset="0"/>
                <a:cs typeface="Rockwell" charset="0"/>
              </a:rPr>
              <a:t>Capacity </a:t>
            </a:r>
          </a:p>
          <a:p>
            <a:pPr algn="ctr">
              <a:buNone/>
            </a:pPr>
            <a:r>
              <a:rPr lang="en-US" sz="2400" b="1">
                <a:latin typeface="Rockwell" charset="0"/>
                <a:ea typeface="Rockwell" charset="0"/>
                <a:cs typeface="Rockwell" charset="0"/>
              </a:rPr>
              <a:t>Stakeholder Coordination</a:t>
            </a:r>
          </a:p>
          <a:p>
            <a:pPr algn="ctr">
              <a:buNone/>
            </a:pPr>
            <a:r>
              <a:rPr lang="en-US" sz="2400" b="1">
                <a:latin typeface="Rockwell" charset="0"/>
                <a:ea typeface="Rockwell" charset="0"/>
                <a:cs typeface="Rockwell" charset="0"/>
              </a:rPr>
              <a:t>Funding</a:t>
            </a:r>
          </a:p>
        </p:txBody>
      </p:sp>
    </p:spTree>
    <p:extLst>
      <p:ext uri="{BB962C8B-B14F-4D97-AF65-F5344CB8AC3E}">
        <p14:creationId xmlns:p14="http://schemas.microsoft.com/office/powerpoint/2010/main" val="18103962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4113213" y="2878138"/>
            <a:ext cx="4505325" cy="1707642"/>
          </a:xfrm>
          <a:prstGeom prst="rect">
            <a:avLst/>
          </a:prstGeom>
        </p:spPr>
        <p:txBody>
          <a:bodyPr lIns="91425" tIns="91425" rIns="91425" bIns="91425" anchor="b" anchorCtr="0">
            <a:noAutofit/>
          </a:bodyPr>
          <a:lstStyle/>
          <a:p>
            <a:r>
              <a:rPr lang="en" sz="4000">
                <a:latin typeface="Rockwell" charset="0"/>
                <a:ea typeface="Rockwell" charset="0"/>
                <a:cs typeface="Rockwell" charset="0"/>
              </a:rPr>
              <a:t>Next-generation Stewards</a:t>
            </a:r>
            <a:endParaRPr lang="en" sz="4000">
              <a:latin typeface="Rockwell"/>
              <a:ea typeface="Rockwell" charset="0"/>
              <a:cs typeface="Rockwell" charset="0"/>
            </a:endParaRP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 sz="20000">
                <a:solidFill>
                  <a:srgbClr val="18637B"/>
                </a:solidFill>
                <a:latin typeface="Rockwell" charset="0"/>
                <a:ea typeface="Rockwell" charset="0"/>
                <a:cs typeface="Rockwell" charset="0"/>
                <a:sym typeface="Roboto Slab"/>
              </a:rPr>
              <a:t>5</a:t>
            </a:r>
          </a:p>
        </p:txBody>
      </p:sp>
    </p:spTree>
    <p:extLst>
      <p:ext uri="{BB962C8B-B14F-4D97-AF65-F5344CB8AC3E}">
        <p14:creationId xmlns:p14="http://schemas.microsoft.com/office/powerpoint/2010/main" val="18844733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52" y="-476397"/>
            <a:ext cx="9136296" cy="6096295"/>
          </a:xfrm>
          <a:prstGeom prst="rect">
            <a:avLst/>
          </a:prstGeom>
        </p:spPr>
      </p:pic>
    </p:spTree>
    <p:extLst>
      <p:ext uri="{BB962C8B-B14F-4D97-AF65-F5344CB8AC3E}">
        <p14:creationId xmlns:p14="http://schemas.microsoft.com/office/powerpoint/2010/main" val="8346768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0"/>
            <a:ext cx="9144000" cy="519599"/>
          </a:xfrm>
        </p:spPr>
        <p:txBody>
          <a:bodyPr/>
          <a:lstStyle/>
          <a:p>
            <a:r>
              <a:rPr lang="en-US" sz="2400">
                <a:latin typeface="Rockwell" charset="0"/>
                <a:ea typeface="Rockwell" charset="0"/>
                <a:cs typeface="Rockwell" charset="0"/>
              </a:rPr>
              <a:t>Environmental Literacy Preparedness in the Chesapeake Bay Watershed, 2015</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2500"/>
            <a:ext cx="9144000" cy="3871902"/>
          </a:xfrm>
          <a:prstGeom prst="rect">
            <a:avLst/>
          </a:prstGeom>
        </p:spPr>
      </p:pic>
    </p:spTree>
    <p:extLst>
      <p:ext uri="{BB962C8B-B14F-4D97-AF65-F5344CB8AC3E}">
        <p14:creationId xmlns:p14="http://schemas.microsoft.com/office/powerpoint/2010/main" val="41587938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52" y="-476397"/>
            <a:ext cx="9136296" cy="6096295"/>
          </a:xfrm>
          <a:prstGeom prst="rect">
            <a:avLst/>
          </a:prstGeom>
        </p:spPr>
      </p:pic>
    </p:spTree>
    <p:extLst>
      <p:ext uri="{BB962C8B-B14F-4D97-AF65-F5344CB8AC3E}">
        <p14:creationId xmlns:p14="http://schemas.microsoft.com/office/powerpoint/2010/main" val="2191205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28650"/>
            <a:ext cx="9144000" cy="6400800"/>
          </a:xfrm>
          <a:prstGeom prst="rect">
            <a:avLst/>
          </a:prstGeom>
        </p:spPr>
      </p:pic>
    </p:spTree>
    <p:extLst>
      <p:ext uri="{BB962C8B-B14F-4D97-AF65-F5344CB8AC3E}">
        <p14:creationId xmlns:p14="http://schemas.microsoft.com/office/powerpoint/2010/main" val="25157633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0"/>
            <a:ext cx="8229600" cy="519599"/>
          </a:xfrm>
        </p:spPr>
        <p:txBody>
          <a:bodyPr/>
          <a:lstStyle/>
          <a:p>
            <a:r>
              <a:rPr lang="en-US" sz="2400">
                <a:latin typeface="Rockwell" charset="0"/>
                <a:ea typeface="Rockwell" charset="0"/>
                <a:cs typeface="Rockwell" charset="0"/>
              </a:rPr>
              <a:t>Meaningful Watershed Educational Experience Availability in the Chesapeake Bay Watershed, 2015</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7561"/>
            <a:ext cx="9144000" cy="4225939"/>
          </a:xfrm>
          <a:prstGeom prst="rect">
            <a:avLst/>
          </a:prstGeom>
        </p:spPr>
      </p:pic>
    </p:spTree>
    <p:extLst>
      <p:ext uri="{BB962C8B-B14F-4D97-AF65-F5344CB8AC3E}">
        <p14:creationId xmlns:p14="http://schemas.microsoft.com/office/powerpoint/2010/main" val="22289872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77738"/>
            <a:ext cx="9144000" cy="6098976"/>
          </a:xfrm>
          <a:prstGeom prst="rect">
            <a:avLst/>
          </a:prstGeom>
        </p:spPr>
      </p:pic>
    </p:spTree>
    <p:extLst>
      <p:ext uri="{BB962C8B-B14F-4D97-AF65-F5344CB8AC3E}">
        <p14:creationId xmlns:p14="http://schemas.microsoft.com/office/powerpoint/2010/main" val="1638942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0"/>
            <a:ext cx="8229600" cy="519599"/>
          </a:xfrm>
        </p:spPr>
        <p:txBody>
          <a:bodyPr/>
          <a:lstStyle/>
          <a:p>
            <a:r>
              <a:rPr lang="en-US" sz="2400">
                <a:latin typeface="Rockwell" charset="0"/>
                <a:ea typeface="Rockwell" charset="0"/>
                <a:cs typeface="Rockwell" charset="0"/>
              </a:rPr>
              <a:t>Certified Sustainable Schools in the Chesapeake Bay Watershed, 2015</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5123"/>
            <a:ext cx="9144000" cy="3762855"/>
          </a:xfrm>
          <a:prstGeom prst="rect">
            <a:avLst/>
          </a:prstGeom>
        </p:spPr>
      </p:pic>
    </p:spTree>
    <p:extLst>
      <p:ext uri="{BB962C8B-B14F-4D97-AF65-F5344CB8AC3E}">
        <p14:creationId xmlns:p14="http://schemas.microsoft.com/office/powerpoint/2010/main" val="26108119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5974" y="-149046"/>
            <a:ext cx="9275949" cy="5381448"/>
          </a:xfrm>
          <a:prstGeom prst="rect">
            <a:avLst/>
          </a:prstGeom>
        </p:spPr>
      </p:pic>
    </p:spTree>
    <p:extLst>
      <p:ext uri="{BB962C8B-B14F-4D97-AF65-F5344CB8AC3E}">
        <p14:creationId xmlns:p14="http://schemas.microsoft.com/office/powerpoint/2010/main" val="23994503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Rockwell"/>
              </a:rPr>
              <a:t>Influencing Factors</a:t>
            </a:r>
          </a:p>
        </p:txBody>
      </p:sp>
      <p:sp>
        <p:nvSpPr>
          <p:cNvPr id="6" name="Shape 661"/>
          <p:cNvSpPr/>
          <p:nvPr/>
        </p:nvSpPr>
        <p:spPr>
          <a:xfrm>
            <a:off x="300537" y="759377"/>
            <a:ext cx="588437" cy="514252"/>
          </a:xfrm>
          <a:custGeom>
            <a:avLst/>
            <a:gdLst/>
            <a:ahLst/>
            <a:cxnLst/>
            <a:rect l="0" t="0" r="0" b="0"/>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 name="Shape 355"/>
          <p:cNvSpPr txBox="1">
            <a:spLocks noGrp="1"/>
          </p:cNvSpPr>
          <p:nvPr>
            <p:ph type="body" idx="1"/>
          </p:nvPr>
        </p:nvSpPr>
        <p:spPr>
          <a:xfrm>
            <a:off x="1146175" y="1771650"/>
            <a:ext cx="7078663" cy="2654637"/>
          </a:xfrm>
          <a:prstGeom prst="rect">
            <a:avLst/>
          </a:prstGeom>
        </p:spPr>
        <p:txBody>
          <a:bodyPr lIns="91425" tIns="91425" rIns="91425" bIns="91425" anchor="t" anchorCtr="0">
            <a:noAutofit/>
          </a:bodyPr>
          <a:lstStyle/>
          <a:p>
            <a:pPr algn="ctr">
              <a:buNone/>
            </a:pPr>
            <a:endParaRPr lang="en-US" sz="2400" b="1">
              <a:latin typeface="Rockwell" charset="0"/>
              <a:ea typeface="Rockwell" charset="0"/>
              <a:cs typeface="Rockwell" charset="0"/>
            </a:endParaRPr>
          </a:p>
          <a:p>
            <a:pPr algn="ctr">
              <a:buNone/>
            </a:pPr>
            <a:r>
              <a:rPr lang="en-US" sz="2400" b="1">
                <a:latin typeface="Rockwell" charset="0"/>
                <a:ea typeface="Rockwell" charset="0"/>
                <a:cs typeface="Rockwell" charset="0"/>
              </a:rPr>
              <a:t>Knowledge</a:t>
            </a:r>
          </a:p>
          <a:p>
            <a:pPr algn="ctr">
              <a:buNone/>
            </a:pPr>
            <a:r>
              <a:rPr lang="en-US" sz="2400" b="1">
                <a:latin typeface="Rockwell" charset="0"/>
                <a:ea typeface="Rockwell" charset="0"/>
                <a:cs typeface="Rockwell" charset="0"/>
              </a:rPr>
              <a:t>Behavior </a:t>
            </a:r>
          </a:p>
          <a:p>
            <a:pPr algn="ctr">
              <a:buNone/>
            </a:pPr>
            <a:r>
              <a:rPr lang="en-US" sz="2400" b="1">
                <a:latin typeface="Rockwell" charset="0"/>
                <a:ea typeface="Rockwell" charset="0"/>
                <a:cs typeface="Rockwell" charset="0"/>
              </a:rPr>
              <a:t>Support</a:t>
            </a:r>
          </a:p>
          <a:p>
            <a:pPr algn="ctr">
              <a:buNone/>
            </a:pPr>
            <a:r>
              <a:rPr lang="en-US" sz="2400" b="1">
                <a:latin typeface="Rockwell" charset="0"/>
                <a:ea typeface="Rockwell" charset="0"/>
                <a:cs typeface="Rockwell" charset="0"/>
              </a:rPr>
              <a:t>Funding</a:t>
            </a:r>
          </a:p>
        </p:txBody>
      </p:sp>
    </p:spTree>
    <p:extLst>
      <p:ext uri="{BB962C8B-B14F-4D97-AF65-F5344CB8AC3E}">
        <p14:creationId xmlns:p14="http://schemas.microsoft.com/office/powerpoint/2010/main" val="7620732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4113213" y="2878138"/>
            <a:ext cx="4505325" cy="1707642"/>
          </a:xfrm>
          <a:prstGeom prst="rect">
            <a:avLst/>
          </a:prstGeom>
        </p:spPr>
        <p:txBody>
          <a:bodyPr lIns="91425" tIns="91425" rIns="91425" bIns="91425" anchor="b" anchorCtr="0">
            <a:noAutofit/>
          </a:bodyPr>
          <a:lstStyle/>
          <a:p>
            <a:pPr lvl="0" rtl="0">
              <a:spcBef>
                <a:spcPts val="0"/>
              </a:spcBef>
              <a:buNone/>
            </a:pPr>
            <a:r>
              <a:rPr lang="en">
                <a:latin typeface="Rockwell" charset="0"/>
                <a:ea typeface="Rockwell" charset="0"/>
                <a:cs typeface="Rockwell" charset="0"/>
              </a:rPr>
              <a:t>Climate Change and Resiliency</a:t>
            </a:r>
            <a:endParaRPr lang="en">
              <a:solidFill>
                <a:schemeClr val="tx1"/>
              </a:solidFill>
              <a:latin typeface="Rockwell" charset="0"/>
              <a:ea typeface="Rockwell" charset="0"/>
              <a:cs typeface="Rockwell" charset="0"/>
            </a:endParaRP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 sz="20000">
                <a:solidFill>
                  <a:srgbClr val="18637B"/>
                </a:solidFill>
                <a:latin typeface="Rockwell" charset="0"/>
                <a:ea typeface="Rockwell" charset="0"/>
                <a:cs typeface="Rockwell" charset="0"/>
                <a:sym typeface="Roboto Slab"/>
              </a:rPr>
              <a:t>6</a:t>
            </a:r>
          </a:p>
        </p:txBody>
      </p:sp>
    </p:spTree>
    <p:extLst>
      <p:ext uri="{BB962C8B-B14F-4D97-AF65-F5344CB8AC3E}">
        <p14:creationId xmlns:p14="http://schemas.microsoft.com/office/powerpoint/2010/main" val="38240325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imate.jpg"/>
          <p:cNvPicPr>
            <a:picLocks noChangeAspect="1"/>
          </p:cNvPicPr>
          <p:nvPr/>
        </p:nvPicPr>
        <p:blipFill>
          <a:blip r:embed="rId3"/>
          <a:stretch>
            <a:fillRect/>
          </a:stretch>
        </p:blipFill>
        <p:spPr>
          <a:xfrm>
            <a:off x="-55102" y="-515102"/>
            <a:ext cx="9254205" cy="6173704"/>
          </a:xfrm>
          <a:prstGeom prst="rect">
            <a:avLst/>
          </a:prstGeom>
        </p:spPr>
      </p:pic>
    </p:spTree>
    <p:extLst>
      <p:ext uri="{BB962C8B-B14F-4D97-AF65-F5344CB8AC3E}">
        <p14:creationId xmlns:p14="http://schemas.microsoft.com/office/powerpoint/2010/main" val="40154494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tlands.jpg"/>
          <p:cNvPicPr>
            <a:picLocks noChangeAspect="1"/>
          </p:cNvPicPr>
          <p:nvPr/>
        </p:nvPicPr>
        <p:blipFill>
          <a:blip r:embed="rId3"/>
          <a:stretch>
            <a:fillRect/>
          </a:stretch>
        </p:blipFill>
        <p:spPr>
          <a:xfrm>
            <a:off x="-54559" y="-512888"/>
            <a:ext cx="9253119" cy="6169276"/>
          </a:xfrm>
          <a:prstGeom prst="rect">
            <a:avLst/>
          </a:prstGeom>
        </p:spPr>
      </p:pic>
    </p:spTree>
    <p:extLst>
      <p:ext uri="{BB962C8B-B14F-4D97-AF65-F5344CB8AC3E}">
        <p14:creationId xmlns:p14="http://schemas.microsoft.com/office/powerpoint/2010/main" val="27698759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ctrTitle" idx="4294967295"/>
          </p:nvPr>
        </p:nvSpPr>
        <p:spPr>
          <a:xfrm>
            <a:off x="685800" y="1659542"/>
            <a:ext cx="7772400" cy="1159799"/>
          </a:xfrm>
          <a:prstGeom prst="rect">
            <a:avLst/>
          </a:prstGeom>
        </p:spPr>
        <p:txBody>
          <a:bodyPr lIns="91425" tIns="91425" rIns="91425" bIns="91425" anchor="ctr" anchorCtr="0">
            <a:noAutofit/>
          </a:bodyPr>
          <a:lstStyle/>
          <a:p>
            <a:pPr lvl="0" algn="ctr" rtl="0">
              <a:spcBef>
                <a:spcPts val="0"/>
              </a:spcBef>
              <a:buNone/>
            </a:pPr>
            <a:r>
              <a:rPr lang="en" sz="11000">
                <a:latin typeface="Rockwell" charset="0"/>
                <a:ea typeface="Rockwell" charset="0"/>
                <a:cs typeface="Rockwell" charset="0"/>
              </a:rPr>
              <a:t>282,291</a:t>
            </a:r>
          </a:p>
        </p:txBody>
      </p:sp>
      <p:sp>
        <p:nvSpPr>
          <p:cNvPr id="321" name="Shape 321"/>
          <p:cNvSpPr txBox="1">
            <a:spLocks noGrp="1"/>
          </p:cNvSpPr>
          <p:nvPr>
            <p:ph type="subTitle" idx="4294967295"/>
          </p:nvPr>
        </p:nvSpPr>
        <p:spPr>
          <a:xfrm>
            <a:off x="685800" y="2916253"/>
            <a:ext cx="7772400" cy="784799"/>
          </a:xfrm>
          <a:prstGeom prst="rect">
            <a:avLst/>
          </a:prstGeom>
        </p:spPr>
        <p:txBody>
          <a:bodyPr lIns="91425" tIns="91425" rIns="91425" bIns="91425" anchor="t" anchorCtr="0">
            <a:noAutofit/>
          </a:bodyPr>
          <a:lstStyle/>
          <a:p>
            <a:pPr lvl="0" algn="ctr" rtl="0">
              <a:spcBef>
                <a:spcPts val="0"/>
              </a:spcBef>
              <a:buNone/>
            </a:pPr>
            <a:r>
              <a:rPr lang="en" sz="2400">
                <a:solidFill>
                  <a:srgbClr val="FFFFFF"/>
                </a:solidFill>
                <a:latin typeface="Rockwell"/>
                <a:ea typeface="Rockwell" charset="0"/>
                <a:cs typeface="Rockwell" charset="0"/>
              </a:rPr>
              <a:t>Acres of tidal wetlands in the Chesapeake Bay watershed in 2010</a:t>
            </a:r>
          </a:p>
        </p:txBody>
      </p:sp>
      <p:sp>
        <p:nvSpPr>
          <p:cNvPr id="2" name="TextBox 1"/>
          <p:cNvSpPr txBox="1"/>
          <p:nvPr/>
        </p:nvSpPr>
        <p:spPr>
          <a:xfrm>
            <a:off x="257175" y="4552950"/>
            <a:ext cx="8719221" cy="307777"/>
          </a:xfrm>
          <a:prstGeom prst="rect">
            <a:avLst/>
          </a:prstGeom>
        </p:spPr>
        <p:txBody>
          <a:bodyPr rtlCol="0">
            <a:spAutoFit/>
          </a:bodyPr>
          <a:lstStyle/>
          <a:p>
            <a:pPr algn="ctr"/>
            <a:endParaRPr lang="en-US"/>
          </a:p>
        </p:txBody>
      </p:sp>
    </p:spTree>
    <p:extLst>
      <p:ext uri="{BB962C8B-B14F-4D97-AF65-F5344CB8AC3E}">
        <p14:creationId xmlns:p14="http://schemas.microsoft.com/office/powerpoint/2010/main" val="25260852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ck_duck.jpg"/>
          <p:cNvPicPr>
            <a:picLocks noChangeAspect="1"/>
          </p:cNvPicPr>
          <p:nvPr/>
        </p:nvPicPr>
        <p:blipFill>
          <a:blip r:embed="rId3"/>
          <a:stretch>
            <a:fillRect/>
          </a:stretch>
        </p:blipFill>
        <p:spPr>
          <a:xfrm>
            <a:off x="-19371" y="-484507"/>
            <a:ext cx="9182743" cy="6112515"/>
          </a:xfrm>
          <a:prstGeom prst="rect">
            <a:avLst/>
          </a:prstGeom>
        </p:spPr>
      </p:pic>
    </p:spTree>
    <p:extLst>
      <p:ext uri="{BB962C8B-B14F-4D97-AF65-F5344CB8AC3E}">
        <p14:creationId xmlns:p14="http://schemas.microsoft.com/office/powerpoint/2010/main" val="1066302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1" y="3731356"/>
            <a:ext cx="8648700" cy="655124"/>
          </a:xfrm>
        </p:spPr>
        <p:txBody>
          <a:bodyPr/>
          <a:lstStyle/>
          <a:p>
            <a:r>
              <a:rPr lang="en-US" sz="3000">
                <a:latin typeface="rockwell"/>
              </a:rPr>
              <a:t>Indicators Framework</a:t>
            </a:r>
            <a:endParaRPr lang="en-US"/>
          </a:p>
        </p:txBody>
      </p:sp>
      <p:pic>
        <p:nvPicPr>
          <p:cNvPr id="4" name="Picture 3" descr="IndicatorsFramework.png"/>
          <p:cNvPicPr>
            <a:picLocks noChangeAspect="1"/>
          </p:cNvPicPr>
          <p:nvPr/>
        </p:nvPicPr>
        <p:blipFill>
          <a:blip r:embed="rId3"/>
          <a:stretch>
            <a:fillRect/>
          </a:stretch>
        </p:blipFill>
        <p:spPr>
          <a:xfrm>
            <a:off x="1413210" y="699503"/>
            <a:ext cx="6127081" cy="2942953"/>
          </a:xfrm>
          <a:prstGeom prst="rect">
            <a:avLst/>
          </a:prstGeom>
        </p:spPr>
      </p:pic>
    </p:spTree>
    <p:extLst>
      <p:ext uri="{BB962C8B-B14F-4D97-AF65-F5344CB8AC3E}">
        <p14:creationId xmlns:p14="http://schemas.microsoft.com/office/powerpoint/2010/main" val="17528765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41" t="13220" r="816" b="2180"/>
          <a:stretch/>
        </p:blipFill>
        <p:spPr>
          <a:xfrm>
            <a:off x="0" y="1104124"/>
            <a:ext cx="9153666" cy="3519453"/>
          </a:xfrm>
          <a:prstGeom prst="rect">
            <a:avLst/>
          </a:prstGeom>
        </p:spPr>
      </p:pic>
      <p:sp>
        <p:nvSpPr>
          <p:cNvPr id="3" name="Text Placeholder 2"/>
          <p:cNvSpPr>
            <a:spLocks noGrp="1"/>
          </p:cNvSpPr>
          <p:nvPr>
            <p:ph type="body" idx="1"/>
          </p:nvPr>
        </p:nvSpPr>
        <p:spPr>
          <a:xfrm>
            <a:off x="0" y="0"/>
            <a:ext cx="9144000" cy="519599"/>
          </a:xfrm>
        </p:spPr>
        <p:txBody>
          <a:bodyPr/>
          <a:lstStyle/>
          <a:p>
            <a:r>
              <a:rPr lang="en-US" sz="2800">
                <a:latin typeface="Rockwell" panose="02060603020205020403" pitchFamily="18" charset="0"/>
              </a:rPr>
              <a:t>Wintering Black Ducks in the Chesapeake Bay Watershed, 2009-2015</a:t>
            </a:r>
          </a:p>
        </p:txBody>
      </p:sp>
    </p:spTree>
    <p:extLst>
      <p:ext uri="{BB962C8B-B14F-4D97-AF65-F5344CB8AC3E}">
        <p14:creationId xmlns:p14="http://schemas.microsoft.com/office/powerpoint/2010/main" val="5073055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tored wetland.jpg"/>
          <p:cNvPicPr>
            <a:picLocks noChangeAspect="1"/>
          </p:cNvPicPr>
          <p:nvPr/>
        </p:nvPicPr>
        <p:blipFill>
          <a:blip r:embed="rId3"/>
          <a:stretch>
            <a:fillRect/>
          </a:stretch>
        </p:blipFill>
        <p:spPr>
          <a:xfrm>
            <a:off x="-2228" y="-475562"/>
            <a:ext cx="9148456" cy="6094625"/>
          </a:xfrm>
          <a:prstGeom prst="rect">
            <a:avLst/>
          </a:prstGeom>
        </p:spPr>
      </p:pic>
    </p:spTree>
    <p:extLst>
      <p:ext uri="{BB962C8B-B14F-4D97-AF65-F5344CB8AC3E}">
        <p14:creationId xmlns:p14="http://schemas.microsoft.com/office/powerpoint/2010/main" val="35341526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222" t="13031" r="789" b="2024"/>
          <a:stretch/>
        </p:blipFill>
        <p:spPr>
          <a:xfrm>
            <a:off x="-10343" y="1045602"/>
            <a:ext cx="9164686" cy="3440513"/>
          </a:xfrm>
          <a:prstGeom prst="rect">
            <a:avLst/>
          </a:prstGeom>
        </p:spPr>
      </p:pic>
      <p:sp>
        <p:nvSpPr>
          <p:cNvPr id="3" name="Text Placeholder 2"/>
          <p:cNvSpPr>
            <a:spLocks noGrp="1"/>
          </p:cNvSpPr>
          <p:nvPr>
            <p:ph type="body" idx="1"/>
          </p:nvPr>
        </p:nvSpPr>
        <p:spPr>
          <a:xfrm>
            <a:off x="0" y="0"/>
            <a:ext cx="9144000" cy="519599"/>
          </a:xfrm>
        </p:spPr>
        <p:txBody>
          <a:bodyPr/>
          <a:lstStyle/>
          <a:p>
            <a:r>
              <a:rPr lang="en-US" sz="2800">
                <a:latin typeface="Rockwell" panose="02060603020205020403" pitchFamily="18" charset="0"/>
              </a:rPr>
              <a:t>Wetlands Restored on Agricultural Lands (Cumulative), 2010-2015</a:t>
            </a:r>
          </a:p>
        </p:txBody>
      </p:sp>
    </p:spTree>
    <p:extLst>
      <p:ext uri="{BB962C8B-B14F-4D97-AF65-F5344CB8AC3E}">
        <p14:creationId xmlns:p14="http://schemas.microsoft.com/office/powerpoint/2010/main" val="3637285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Rockwell"/>
              </a:rPr>
              <a:t>Influencing Factors</a:t>
            </a:r>
          </a:p>
        </p:txBody>
      </p:sp>
      <p:sp>
        <p:nvSpPr>
          <p:cNvPr id="6" name="Shape 661"/>
          <p:cNvSpPr/>
          <p:nvPr/>
        </p:nvSpPr>
        <p:spPr>
          <a:xfrm>
            <a:off x="300537" y="759377"/>
            <a:ext cx="588437" cy="514252"/>
          </a:xfrm>
          <a:custGeom>
            <a:avLst/>
            <a:gdLst/>
            <a:ahLst/>
            <a:cxnLst/>
            <a:rect l="0" t="0" r="0" b="0"/>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 name="Shape 355"/>
          <p:cNvSpPr txBox="1">
            <a:spLocks noGrp="1"/>
          </p:cNvSpPr>
          <p:nvPr>
            <p:ph type="body" idx="1"/>
          </p:nvPr>
        </p:nvSpPr>
        <p:spPr>
          <a:xfrm>
            <a:off x="1146175" y="1771650"/>
            <a:ext cx="7078663" cy="2654637"/>
          </a:xfrm>
          <a:prstGeom prst="rect">
            <a:avLst/>
          </a:prstGeom>
        </p:spPr>
        <p:txBody>
          <a:bodyPr lIns="91425" tIns="91425" rIns="91425" bIns="91425" anchor="t" anchorCtr="0">
            <a:noAutofit/>
          </a:bodyPr>
          <a:lstStyle/>
          <a:p>
            <a:pPr algn="ctr">
              <a:buNone/>
            </a:pPr>
            <a:endParaRPr lang="en-US" sz="2400" b="1">
              <a:latin typeface="Rockwell" charset="0"/>
              <a:ea typeface="Rockwell" charset="0"/>
              <a:cs typeface="Rockwell" charset="0"/>
            </a:endParaRPr>
          </a:p>
          <a:p>
            <a:pPr algn="ctr">
              <a:buNone/>
            </a:pPr>
            <a:r>
              <a:rPr lang="en-US" sz="2400" b="1">
                <a:latin typeface="Rockwell" charset="0"/>
                <a:ea typeface="Rockwell" charset="0"/>
                <a:cs typeface="Rockwell" charset="0"/>
              </a:rPr>
              <a:t>Partner Coordination</a:t>
            </a:r>
          </a:p>
          <a:p>
            <a:pPr algn="ctr">
              <a:buNone/>
            </a:pPr>
            <a:r>
              <a:rPr lang="en-US" sz="2400" b="1">
                <a:latin typeface="Rockwell" charset="0"/>
                <a:ea typeface="Rockwell" charset="0"/>
                <a:cs typeface="Rockwell" charset="0"/>
              </a:rPr>
              <a:t>Scientific Data and Understanding</a:t>
            </a:r>
          </a:p>
          <a:p>
            <a:pPr algn="ctr">
              <a:buNone/>
            </a:pPr>
            <a:r>
              <a:rPr lang="en-US" sz="2400" b="1">
                <a:latin typeface="Rockwell" charset="0"/>
                <a:ea typeface="Rockwell" charset="0"/>
                <a:cs typeface="Rockwell" charset="0"/>
              </a:rPr>
              <a:t>Funding</a:t>
            </a:r>
          </a:p>
        </p:txBody>
      </p:sp>
    </p:spTree>
    <p:extLst>
      <p:ext uri="{BB962C8B-B14F-4D97-AF65-F5344CB8AC3E}">
        <p14:creationId xmlns:p14="http://schemas.microsoft.com/office/powerpoint/2010/main" val="7614570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4113213" y="2878138"/>
            <a:ext cx="4505325" cy="1707642"/>
          </a:xfrm>
          <a:prstGeom prst="rect">
            <a:avLst/>
          </a:prstGeom>
        </p:spPr>
        <p:txBody>
          <a:bodyPr lIns="91425" tIns="91425" rIns="91425" bIns="91425" anchor="b" anchorCtr="0">
            <a:noAutofit/>
          </a:bodyPr>
          <a:lstStyle/>
          <a:p>
            <a:pPr lvl="0" rtl="0">
              <a:spcBef>
                <a:spcPts val="0"/>
              </a:spcBef>
              <a:buNone/>
            </a:pPr>
            <a:r>
              <a:rPr lang="en">
                <a:latin typeface="Rockwell" charset="0"/>
                <a:ea typeface="Rockwell" charset="0"/>
                <a:cs typeface="Rockwell" charset="0"/>
              </a:rPr>
              <a:t>Local Action</a:t>
            </a:r>
            <a:endParaRPr lang="en-US">
              <a:latin typeface="Rockwell" charset="0"/>
              <a:ea typeface="Rockwell" charset="0"/>
              <a:cs typeface="Rockwell" charset="0"/>
            </a:endParaRP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 sz="20000">
                <a:solidFill>
                  <a:srgbClr val="18637B"/>
                </a:solidFill>
                <a:latin typeface="Rockwell" charset="0"/>
                <a:ea typeface="Rockwell" charset="0"/>
                <a:cs typeface="Rockwell" charset="0"/>
                <a:sym typeface="Roboto Slab"/>
              </a:rPr>
              <a:t>7</a:t>
            </a:r>
          </a:p>
        </p:txBody>
      </p:sp>
    </p:spTree>
    <p:extLst>
      <p:ext uri="{BB962C8B-B14F-4D97-AF65-F5344CB8AC3E}">
        <p14:creationId xmlns:p14="http://schemas.microsoft.com/office/powerpoint/2010/main" val="40256534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2258" y="-528797"/>
            <a:ext cx="9288517" cy="6201095"/>
          </a:xfrm>
          <a:prstGeom prst="rect">
            <a:avLst/>
          </a:prstGeom>
        </p:spPr>
      </p:pic>
    </p:spTree>
    <p:extLst>
      <p:ext uri="{BB962C8B-B14F-4D97-AF65-F5344CB8AC3E}">
        <p14:creationId xmlns:p14="http://schemas.microsoft.com/office/powerpoint/2010/main" val="6741980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364" y="-4334528"/>
            <a:ext cx="9192729" cy="13812556"/>
          </a:xfrm>
          <a:prstGeom prst="rect">
            <a:avLst/>
          </a:prstGeom>
        </p:spPr>
      </p:pic>
    </p:spTree>
    <p:extLst>
      <p:ext uri="{BB962C8B-B14F-4D97-AF65-F5344CB8AC3E}">
        <p14:creationId xmlns:p14="http://schemas.microsoft.com/office/powerpoint/2010/main" val="36012003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136" y="-523168"/>
            <a:ext cx="9254273" cy="6189836"/>
          </a:xfrm>
          <a:prstGeom prst="rect">
            <a:avLst/>
          </a:prstGeom>
        </p:spPr>
      </p:pic>
    </p:spTree>
    <p:extLst>
      <p:ext uri="{BB962C8B-B14F-4D97-AF65-F5344CB8AC3E}">
        <p14:creationId xmlns:p14="http://schemas.microsoft.com/office/powerpoint/2010/main" val="35918364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9" y="-479088"/>
            <a:ext cx="9144358" cy="6101676"/>
          </a:xfrm>
          <a:prstGeom prst="rect">
            <a:avLst/>
          </a:prstGeom>
        </p:spPr>
      </p:pic>
    </p:spTree>
    <p:extLst>
      <p:ext uri="{BB962C8B-B14F-4D97-AF65-F5344CB8AC3E}">
        <p14:creationId xmlns:p14="http://schemas.microsoft.com/office/powerpoint/2010/main" val="1602061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Rockwell"/>
              </a:rPr>
              <a:t>Influencing Factors</a:t>
            </a:r>
          </a:p>
        </p:txBody>
      </p:sp>
      <p:sp>
        <p:nvSpPr>
          <p:cNvPr id="6" name="Shape 661"/>
          <p:cNvSpPr/>
          <p:nvPr/>
        </p:nvSpPr>
        <p:spPr>
          <a:xfrm>
            <a:off x="300537" y="759377"/>
            <a:ext cx="588437" cy="514252"/>
          </a:xfrm>
          <a:custGeom>
            <a:avLst/>
            <a:gdLst/>
            <a:ahLst/>
            <a:cxnLst/>
            <a:rect l="0" t="0" r="0" b="0"/>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 name="Shape 355"/>
          <p:cNvSpPr txBox="1">
            <a:spLocks noGrp="1"/>
          </p:cNvSpPr>
          <p:nvPr>
            <p:ph type="body" idx="1"/>
          </p:nvPr>
        </p:nvSpPr>
        <p:spPr>
          <a:xfrm>
            <a:off x="1146175" y="1771650"/>
            <a:ext cx="7078663" cy="2654637"/>
          </a:xfrm>
          <a:prstGeom prst="rect">
            <a:avLst/>
          </a:prstGeom>
        </p:spPr>
        <p:txBody>
          <a:bodyPr lIns="91425" tIns="91425" rIns="91425" bIns="91425" anchor="t" anchorCtr="0">
            <a:noAutofit/>
          </a:bodyPr>
          <a:lstStyle/>
          <a:p>
            <a:pPr algn="ctr">
              <a:buNone/>
            </a:pPr>
            <a:endParaRPr lang="en-US" sz="2400" b="1">
              <a:latin typeface="Rockwell" charset="0"/>
              <a:ea typeface="Rockwell" charset="0"/>
              <a:cs typeface="Rockwell" charset="0"/>
            </a:endParaRPr>
          </a:p>
          <a:p>
            <a:pPr algn="ctr">
              <a:buNone/>
            </a:pPr>
            <a:r>
              <a:rPr lang="en-US" sz="2400" b="1">
                <a:latin typeface="Rockwell" charset="0"/>
                <a:ea typeface="Rockwell" charset="0"/>
                <a:cs typeface="Rockwell" charset="0"/>
              </a:rPr>
              <a:t>Knowledge</a:t>
            </a:r>
          </a:p>
          <a:p>
            <a:pPr algn="ctr">
              <a:buNone/>
            </a:pPr>
            <a:r>
              <a:rPr lang="en-US" sz="2400" b="1">
                <a:latin typeface="Rockwell" charset="0"/>
                <a:ea typeface="Rockwell" charset="0"/>
                <a:cs typeface="Rockwell" charset="0"/>
              </a:rPr>
              <a:t>Support</a:t>
            </a:r>
          </a:p>
          <a:p>
            <a:pPr algn="ctr">
              <a:buNone/>
            </a:pPr>
            <a:r>
              <a:rPr lang="en-US" sz="2400" b="1">
                <a:latin typeface="Rockwell" charset="0"/>
                <a:ea typeface="Rockwell" charset="0"/>
                <a:cs typeface="Rockwell" charset="0"/>
              </a:rPr>
              <a:t>Land Use Conflict</a:t>
            </a:r>
          </a:p>
          <a:p>
            <a:pPr algn="ctr">
              <a:buNone/>
            </a:pPr>
            <a:r>
              <a:rPr lang="en-US" sz="2400" b="1">
                <a:latin typeface="Rockwell" charset="0"/>
                <a:ea typeface="Rockwell" charset="0"/>
                <a:cs typeface="Rockwell" charset="0"/>
              </a:rPr>
              <a:t>Funding</a:t>
            </a:r>
          </a:p>
        </p:txBody>
      </p:sp>
    </p:spTree>
    <p:extLst>
      <p:ext uri="{BB962C8B-B14F-4D97-AF65-F5344CB8AC3E}">
        <p14:creationId xmlns:p14="http://schemas.microsoft.com/office/powerpoint/2010/main" val="1502907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708" y="-502950"/>
            <a:ext cx="9231417" cy="6149401"/>
          </a:xfrm>
          <a:prstGeom prst="rect">
            <a:avLst/>
          </a:prstGeom>
        </p:spPr>
      </p:pic>
    </p:spTree>
    <p:extLst>
      <p:ext uri="{BB962C8B-B14F-4D97-AF65-F5344CB8AC3E}">
        <p14:creationId xmlns:p14="http://schemas.microsoft.com/office/powerpoint/2010/main" val="16355146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ctrTitle" idx="4294967295"/>
          </p:nvPr>
        </p:nvSpPr>
        <p:spPr>
          <a:xfrm>
            <a:off x="685887" y="1933575"/>
            <a:ext cx="7772400" cy="1159799"/>
          </a:xfrm>
          <a:prstGeom prst="rect">
            <a:avLst/>
          </a:prstGeom>
        </p:spPr>
        <p:txBody>
          <a:bodyPr lIns="91425" tIns="91425" rIns="91425" bIns="91425" anchor="ctr" anchorCtr="0">
            <a:noAutofit/>
          </a:bodyPr>
          <a:lstStyle/>
          <a:p>
            <a:pPr lvl="0" algn="ctr" rtl="0">
              <a:spcBef>
                <a:spcPts val="0"/>
              </a:spcBef>
              <a:buNone/>
            </a:pPr>
            <a:r>
              <a:rPr lang="en" sz="3200">
                <a:latin typeface="Rockwell" charset="0"/>
                <a:ea typeface="Rockwell" charset="0"/>
                <a:cs typeface="Rockwell" charset="0"/>
              </a:rPr>
              <a:t>What's next?</a:t>
            </a:r>
            <a:endParaRPr lang="en-US" sz="3200">
              <a:solidFill>
                <a:schemeClr val="tx1"/>
              </a:solidFill>
              <a:latin typeface="Rockwell"/>
              <a:ea typeface="Rockwell" charset="0"/>
              <a:cs typeface="Rockwell" charset="0"/>
            </a:endParaRPr>
          </a:p>
        </p:txBody>
      </p:sp>
    </p:spTree>
    <p:extLst>
      <p:ext uri="{BB962C8B-B14F-4D97-AF65-F5344CB8AC3E}">
        <p14:creationId xmlns:p14="http://schemas.microsoft.com/office/powerpoint/2010/main" val="1516620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rockwell"/>
              </a:rPr>
              <a:t>Quarterly Review Sessions</a:t>
            </a:r>
          </a:p>
        </p:txBody>
      </p:sp>
      <p:sp>
        <p:nvSpPr>
          <p:cNvPr id="3" name="Text Placeholder 2"/>
          <p:cNvSpPr>
            <a:spLocks noGrp="1"/>
          </p:cNvSpPr>
          <p:nvPr>
            <p:ph type="body" idx="1"/>
          </p:nvPr>
        </p:nvSpPr>
        <p:spPr/>
        <p:txBody>
          <a:bodyPr/>
          <a:lstStyle/>
          <a:p>
            <a:pPr marL="457200" indent="-457200"/>
            <a:r>
              <a:rPr lang="en-US">
                <a:latin typeface="rockwell"/>
              </a:rPr>
              <a:t>Review progress</a:t>
            </a:r>
          </a:p>
          <a:p>
            <a:pPr marL="457200" indent="-457200"/>
            <a:r>
              <a:rPr lang="en-US">
                <a:latin typeface="rockwell"/>
              </a:rPr>
              <a:t>Identify what's working (and what's not)</a:t>
            </a:r>
          </a:p>
          <a:p>
            <a:pPr marL="457200" indent="-457200"/>
            <a:r>
              <a:rPr lang="en-US">
                <a:latin typeface="rockwell"/>
              </a:rPr>
              <a:t>Discuss scientific, fiscal and policy developments</a:t>
            </a:r>
          </a:p>
          <a:p>
            <a:pPr marL="457200" indent="-457200"/>
            <a:r>
              <a:rPr lang="en-US">
                <a:latin typeface="rockwell"/>
              </a:rPr>
              <a:t>Recognize the need to adapt</a:t>
            </a:r>
          </a:p>
        </p:txBody>
      </p:sp>
    </p:spTree>
    <p:extLst>
      <p:ext uri="{BB962C8B-B14F-4D97-AF65-F5344CB8AC3E}">
        <p14:creationId xmlns:p14="http://schemas.microsoft.com/office/powerpoint/2010/main" val="13367692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txBox="1">
            <a:spLocks noGrp="1"/>
          </p:cNvSpPr>
          <p:nvPr>
            <p:ph type="subTitle" idx="4294967295"/>
          </p:nvPr>
        </p:nvSpPr>
        <p:spPr>
          <a:xfrm>
            <a:off x="685800" y="505225"/>
            <a:ext cx="7884600" cy="3810299"/>
          </a:xfrm>
          <a:prstGeom prst="rect">
            <a:avLst/>
          </a:prstGeom>
        </p:spPr>
        <p:txBody>
          <a:bodyPr lIns="91425" tIns="91425" rIns="91425" bIns="91425" anchor="ctr" anchorCtr="0">
            <a:noAutofit/>
          </a:bodyPr>
          <a:lstStyle/>
          <a:p>
            <a:pPr>
              <a:spcBef>
                <a:spcPts val="0"/>
              </a:spcBef>
              <a:buClr>
                <a:schemeClr val="dk1"/>
              </a:buClr>
              <a:buSzPct val="61111"/>
              <a:buNone/>
            </a:pPr>
            <a:endParaRPr lang="en" sz="1800" b="1">
              <a:solidFill>
                <a:srgbClr val="FFFFFF"/>
              </a:solidFill>
              <a:latin typeface="Rockwell"/>
              <a:ea typeface="Rockwell" charset="0"/>
              <a:cs typeface="Rockwell" charset="0"/>
              <a:sym typeface="Roboto Slab"/>
            </a:endParaRPr>
          </a:p>
          <a:p>
            <a:pPr lvl="0" rtl="0">
              <a:spcBef>
                <a:spcPts val="0"/>
              </a:spcBef>
              <a:buNone/>
            </a:pPr>
            <a:r>
              <a:rPr lang="en" sz="3600" b="1">
                <a:solidFill>
                  <a:srgbClr val="FFFFFF"/>
                </a:solidFill>
                <a:latin typeface="Rockwell" charset="0"/>
                <a:ea typeface="Rockwell" charset="0"/>
                <a:cs typeface="Rockwell" charset="0"/>
              </a:rPr>
              <a:t>Thanks!</a:t>
            </a:r>
          </a:p>
          <a:p>
            <a:pPr lvl="0" rtl="0">
              <a:spcBef>
                <a:spcPts val="0"/>
              </a:spcBef>
              <a:buClr>
                <a:schemeClr val="dk1"/>
              </a:buClr>
              <a:buSzPct val="45833"/>
              <a:buFont typeface="Arial"/>
              <a:buNone/>
            </a:pPr>
            <a:endParaRPr sz="2400">
              <a:solidFill>
                <a:srgbClr val="FFFFFF"/>
              </a:solidFill>
              <a:latin typeface="Rockwell" charset="0"/>
              <a:ea typeface="Rockwell" charset="0"/>
              <a:cs typeface="Rockwell" charset="0"/>
            </a:endParaRPr>
          </a:p>
          <a:p>
            <a:pPr lvl="0" rtl="0">
              <a:spcBef>
                <a:spcPts val="0"/>
              </a:spcBef>
              <a:buClr>
                <a:schemeClr val="dk1"/>
              </a:buClr>
              <a:buSzPct val="45833"/>
              <a:buFont typeface="Arial"/>
              <a:buNone/>
            </a:pPr>
            <a:r>
              <a:rPr lang="en" sz="2400">
                <a:solidFill>
                  <a:srgbClr val="FFFFFF"/>
                </a:solidFill>
                <a:latin typeface="Rockwell" charset="0"/>
                <a:ea typeface="Rockwell" charset="0"/>
                <a:cs typeface="Rockwell" charset="0"/>
              </a:rPr>
              <a:t>Find us at  </a:t>
            </a:r>
          </a:p>
          <a:p>
            <a:pPr>
              <a:spcBef>
                <a:spcPts val="0"/>
              </a:spcBef>
              <a:buClr>
                <a:schemeClr val="dk1"/>
              </a:buClr>
              <a:buSzPct val="45833"/>
              <a:buNone/>
            </a:pPr>
            <a:r>
              <a:rPr lang="en" sz="2400">
                <a:solidFill>
                  <a:srgbClr val="FFFFFF"/>
                </a:solidFill>
                <a:latin typeface="Rockwell" charset="0"/>
                <a:ea typeface="Rockwell" charset="0"/>
                <a:cs typeface="Rockwell" charset="0"/>
              </a:rPr>
              <a:t>free.laura@epa.gov</a:t>
            </a:r>
          </a:p>
          <a:p>
            <a:pPr>
              <a:spcBef>
                <a:spcPts val="0"/>
              </a:spcBef>
              <a:buClr>
                <a:schemeClr val="dk1"/>
              </a:buClr>
              <a:buSzPct val="45833"/>
              <a:buNone/>
            </a:pPr>
            <a:r>
              <a:rPr lang="en" sz="2400">
                <a:solidFill>
                  <a:srgbClr val="FFFFFF"/>
                </a:solidFill>
                <a:latin typeface="Rockwell" charset="0"/>
                <a:ea typeface="Rockwell" charset="0"/>
                <a:cs typeface="Rockwell" charset="0"/>
              </a:rPr>
              <a:t>ckrikstan@chesapeakebay.net </a:t>
            </a:r>
          </a:p>
        </p:txBody>
      </p:sp>
      <p:sp>
        <p:nvSpPr>
          <p:cNvPr id="2" name="TextBox 1"/>
          <p:cNvSpPr txBox="1"/>
          <p:nvPr/>
        </p:nvSpPr>
        <p:spPr>
          <a:xfrm>
            <a:off x="685800" y="4086225"/>
            <a:ext cx="7870886" cy="246221"/>
          </a:xfrm>
          <a:prstGeom prst="rect">
            <a:avLst/>
          </a:prstGeom>
        </p:spPr>
        <p:txBody>
          <a:bodyPr wrap="square" rtlCol="0" anchor="t">
            <a:spAutoFit/>
          </a:bodyPr>
          <a:lstStyle/>
          <a:p>
            <a:r>
              <a:rPr lang="en" sz="1000">
                <a:solidFill>
                  <a:srgbClr val="FFFFFF"/>
                </a:solidFill>
                <a:latin typeface="Rockwell"/>
              </a:rPr>
              <a:t>Presentation template by </a:t>
            </a:r>
            <a:r>
              <a:rPr lang="en" sz="1000" err="1">
                <a:solidFill>
                  <a:srgbClr val="FFFFFF"/>
                </a:solidFill>
                <a:latin typeface="Rockwell"/>
              </a:rPr>
              <a:t>SlidesCarnival</a:t>
            </a:r>
            <a:r>
              <a:rPr lang="en" sz="1000">
                <a:solidFill>
                  <a:srgbClr val="FFFFFF"/>
                </a:solidFill>
                <a:latin typeface="Rockwell"/>
              </a:rPr>
              <a:t>. Photos by Chesapeake Bay Program.</a:t>
            </a:r>
            <a:endParaRPr lang="en-US" sz="1000">
              <a:latin typeface="Rockwell"/>
            </a:endParaRPr>
          </a:p>
        </p:txBody>
      </p:sp>
    </p:spTree>
    <p:extLst>
      <p:ext uri="{BB962C8B-B14F-4D97-AF65-F5344CB8AC3E}">
        <p14:creationId xmlns:p14="http://schemas.microsoft.com/office/powerpoint/2010/main" val="227435452"/>
      </p:ext>
    </p:extLst>
  </p:cSld>
  <p:clrMapOvr>
    <a:masterClrMapping/>
  </p:clrMapOvr>
</p:sld>
</file>

<file path=ppt/theme/theme1.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ct:contentTypeSchema xmlns:ct="http://schemas.microsoft.com/office/2006/metadata/contentType" xmlns:ma="http://schemas.microsoft.com/office/2006/metadata/properties/metaAttributes" ct:_="" ma:_="" ma:contentTypeName="Document" ma:contentTypeID="0x0101007299ACFDB1F7B243A8BE670D52864591" ma:contentTypeVersion="4" ma:contentTypeDescription="Create a new document." ma:contentTypeScope="" ma:versionID="bedc101f92e1a0c51ece9094e7d6ea51">
  <xsd:schema xmlns:xsd="http://www.w3.org/2001/XMLSchema" xmlns:xs="http://www.w3.org/2001/XMLSchema" xmlns:p="http://schemas.microsoft.com/office/2006/metadata/properties" xmlns:ns2="c2de63d9-61f2-4114-9950-8094353c4192" targetNamespace="http://schemas.microsoft.com/office/2006/metadata/properties" ma:root="true" ma:fieldsID="5bde11fa1469642d44d86ec58a7d9c72" ns2:_="">
    <xsd:import namespace="c2de63d9-61f2-4114-9950-8094353c4192"/>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de63d9-61f2-4114-9950-8094353c419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p:properties xmlns:p="http://schemas.microsoft.com/office/2006/metadata/properties" xmlns:xsi="http://www.w3.org/2001/XMLSchema-instance" xmlns:pc="http://schemas.microsoft.com/office/infopath/2007/PartnerControls">
  <documentManagement/>
</p:properties>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A39E611F-FD19-48D7-A6E7-DEEA931E084E}">
  <ds:schemaRefs>
    <ds:schemaRef ds:uri="ESRI.ArcGIS.Mapping.OfficeIntegration.PowerPointInfo"/>
  </ds:schemaRefs>
</ds:datastoreItem>
</file>

<file path=customXml/itemProps10.xml><?xml version="1.0" encoding="utf-8"?>
<ds:datastoreItem xmlns:ds="http://schemas.openxmlformats.org/officeDocument/2006/customXml" ds:itemID="{A5AFA64F-59A9-41B1-A574-E1E040D956DB}">
  <ds:schemaRefs>
    <ds:schemaRef ds:uri="ESRI.ArcGIS.Mapping.OfficeIntegration.PowerPointInfo"/>
  </ds:schemaRefs>
</ds:datastoreItem>
</file>

<file path=customXml/itemProps2.xml><?xml version="1.0" encoding="utf-8"?>
<ds:datastoreItem xmlns:ds="http://schemas.openxmlformats.org/officeDocument/2006/customXml" ds:itemID="{B0603B1F-7578-4A99-AA4A-3866C57ABEB2}">
  <ds:schemaRefs>
    <ds:schemaRef ds:uri="ESRI.ArcGIS.Mapping.OfficeIntegration.PowerPointInfo"/>
  </ds:schemaRefs>
</ds:datastoreItem>
</file>

<file path=customXml/itemProps3.xml><?xml version="1.0" encoding="utf-8"?>
<ds:datastoreItem xmlns:ds="http://schemas.openxmlformats.org/officeDocument/2006/customXml" ds:itemID="{9D0309CD-6B7D-4397-8064-181F97DB9C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de63d9-61f2-4114-9950-8094353c41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709BB0A-8949-42E8-9D3F-622A7E3F702B}">
  <ds:schemaRefs>
    <ds:schemaRef ds:uri="http://schemas.microsoft.com/sharepoint/v3/contenttype/forms"/>
  </ds:schemaRefs>
</ds:datastoreItem>
</file>

<file path=customXml/itemProps5.xml><?xml version="1.0" encoding="utf-8"?>
<ds:datastoreItem xmlns:ds="http://schemas.openxmlformats.org/officeDocument/2006/customXml" ds:itemID="{79449A6A-D99D-457A-BA86-677FD51B7FCA}">
  <ds:schemaRefs>
    <ds:schemaRef ds:uri="ESRI.ArcGIS.Mapping.OfficeIntegration.PowerPointInfo"/>
  </ds:schemaRefs>
</ds:datastoreItem>
</file>

<file path=customXml/itemProps6.xml><?xml version="1.0" encoding="utf-8"?>
<ds:datastoreItem xmlns:ds="http://schemas.openxmlformats.org/officeDocument/2006/customXml" ds:itemID="{3E6A0395-974D-400C-92A8-6CD681067430}">
  <ds:schemaRefs>
    <ds:schemaRef ds:uri="ESRI.ArcGIS.Mapping.OfficeIntegration.PowerPointInfo"/>
  </ds:schemaRefs>
</ds:datastoreItem>
</file>

<file path=customXml/itemProps7.xml><?xml version="1.0" encoding="utf-8"?>
<ds:datastoreItem xmlns:ds="http://schemas.openxmlformats.org/officeDocument/2006/customXml" ds:itemID="{8014B525-89DD-49C9-B8E8-14B21B7AB7F9}">
  <ds:schemaRefs>
    <ds:schemaRef ds:uri="http://schemas.microsoft.com/office/infopath/2007/PartnerControls"/>
    <ds:schemaRef ds:uri="http://schemas.microsoft.com/office/2006/metadata/properties"/>
    <ds:schemaRef ds:uri="http://www.w3.org/XML/1998/namespace"/>
    <ds:schemaRef ds:uri="http://purl.org/dc/terms/"/>
    <ds:schemaRef ds:uri="http://purl.org/dc/elements/1.1/"/>
    <ds:schemaRef ds:uri="http://schemas.microsoft.com/office/2006/documentManagement/types"/>
    <ds:schemaRef ds:uri="c2de63d9-61f2-4114-9950-8094353c4192"/>
    <ds:schemaRef ds:uri="http://schemas.openxmlformats.org/package/2006/metadata/core-properties"/>
    <ds:schemaRef ds:uri="http://purl.org/dc/dcmitype/"/>
  </ds:schemaRefs>
</ds:datastoreItem>
</file>

<file path=customXml/itemProps8.xml><?xml version="1.0" encoding="utf-8"?>
<ds:datastoreItem xmlns:ds="http://schemas.openxmlformats.org/officeDocument/2006/customXml" ds:itemID="{F3E0E463-485D-4D32-96FC-69F278403EFD}">
  <ds:schemaRefs>
    <ds:schemaRef ds:uri="ESRI.ArcGIS.Mapping.OfficeIntegration.PowerPointInfo"/>
  </ds:schemaRefs>
</ds:datastoreItem>
</file>

<file path=customXml/itemProps9.xml><?xml version="1.0" encoding="utf-8"?>
<ds:datastoreItem xmlns:ds="http://schemas.openxmlformats.org/officeDocument/2006/customXml" ds:itemID="{FB5FB733-6C35-47B9-A334-0BB6D115A013}">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118</TotalTime>
  <Words>3420</Words>
  <Application>Microsoft Office PowerPoint</Application>
  <PresentationFormat>On-screen Show (16:9)</PresentationFormat>
  <Paragraphs>252</Paragraphs>
  <Slides>92</Slides>
  <Notes>92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92</vt:i4>
      </vt:variant>
    </vt:vector>
  </HeadingPairs>
  <TitlesOfParts>
    <vt:vector size="99" baseType="lpstr">
      <vt:lpstr>Arial</vt:lpstr>
      <vt:lpstr>Mangal</vt:lpstr>
      <vt:lpstr>Nixie One</vt:lpstr>
      <vt:lpstr>Roboto Slab</vt:lpstr>
      <vt:lpstr>Rockwell</vt:lpstr>
      <vt:lpstr>Rockwell</vt:lpstr>
      <vt:lpstr>Warwick template</vt:lpstr>
      <vt:lpstr>Progress Toward the Chesapeake Bay Watershed Agreement</vt:lpstr>
      <vt:lpstr>Hello!</vt:lpstr>
      <vt:lpstr>… and Welcome!</vt:lpstr>
      <vt:lpstr>PowerPoint Presentation</vt:lpstr>
      <vt:lpstr>Goals</vt:lpstr>
      <vt:lpstr>How do we track progress toward the Chesapeake Bay Watershed Agreement?</vt:lpstr>
      <vt:lpstr>PowerPoint Presentation</vt:lpstr>
      <vt:lpstr>Indicators Framework</vt:lpstr>
      <vt:lpstr>PowerPoint Presentation</vt:lpstr>
      <vt:lpstr>PowerPoint Presentation</vt:lpstr>
      <vt:lpstr>Quarterly Review Sessions</vt:lpstr>
      <vt:lpstr>PowerPoint Presentation</vt:lpstr>
      <vt:lpstr>Healthy Watersheds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Influencing Factors</vt:lpstr>
      <vt:lpstr>Influencing Factors</vt:lpstr>
      <vt:lpstr>PowerPoint Presentation</vt:lpstr>
      <vt:lpstr>Influencing Factors</vt:lpstr>
      <vt:lpstr>PowerPoint Presentation</vt:lpstr>
      <vt:lpstr>Aquatic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Influencing Factors</vt:lpstr>
      <vt:lpstr>Water Quality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Influencing Factors</vt:lpstr>
      <vt:lpstr>A Culture of Stewardship</vt:lpstr>
      <vt:lpstr>PowerPoint Presentation</vt:lpstr>
      <vt:lpstr>PowerPoint Presentation</vt:lpstr>
      <vt:lpstr>PowerPoint Presentation</vt:lpstr>
      <vt:lpstr>PowerPoint Presentation</vt:lpstr>
      <vt:lpstr>PowerPoint Presentation</vt:lpstr>
      <vt:lpstr>PowerPoint Presentation</vt:lpstr>
      <vt:lpstr>Influencing Factors</vt:lpstr>
      <vt:lpstr>Next-generation Stewards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Influencing Factors</vt:lpstr>
      <vt:lpstr>Climate Change and Resiliency</vt:lpstr>
      <vt:lpstr>PowerPoint Presentation</vt:lpstr>
      <vt:lpstr>PowerPoint Presentation</vt:lpstr>
      <vt:lpstr>282,291</vt:lpstr>
      <vt:lpstr>PowerPoint Presentation</vt:lpstr>
      <vt:lpstr>PowerPoint Presentation</vt:lpstr>
      <vt:lpstr>PowerPoint Presentation</vt:lpstr>
      <vt:lpstr>PowerPoint Presentation</vt:lpstr>
      <vt:lpstr>Influencing Factors</vt:lpstr>
      <vt:lpstr>Local Action</vt:lpstr>
      <vt:lpstr>PowerPoint Presentation</vt:lpstr>
      <vt:lpstr>PowerPoint Presentation</vt:lpstr>
      <vt:lpstr>PowerPoint Presentation</vt:lpstr>
      <vt:lpstr>PowerPoint Presentation</vt:lpstr>
      <vt:lpstr>Influencing Factors</vt:lpstr>
      <vt:lpstr>What's next?</vt:lpstr>
      <vt:lpstr>Quarterly Review Sessions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 Toward the Chesapeake Bay Watershed Agreement</dc:title>
  <cp:lastModifiedBy>Free, Laura</cp:lastModifiedBy>
  <cp:revision>3</cp:revision>
  <dcterms:modified xsi:type="dcterms:W3CDTF">2017-05-22T21:00:59Z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0x0101007299ACFDB1F7B243A8BE670D52864591</vt:lpwstr>
  </property>
</Properties>
</file>