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8" r:id="rId4"/>
    <p:sldId id="262" r:id="rId5"/>
    <p:sldId id="260" r:id="rId6"/>
    <p:sldId id="263" r:id="rId7"/>
    <p:sldId id="259" r:id="rId8"/>
    <p:sldId id="257"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60"/>
  </p:normalViewPr>
  <p:slideViewPr>
    <p:cSldViewPr snapToGrid="0">
      <p:cViewPr>
        <p:scale>
          <a:sx n="120" d="100"/>
          <a:sy n="120" d="100"/>
        </p:scale>
        <p:origin x="-84"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42B1000-4FC5-4055-A22A-ED022511A093}" type="datetimeFigureOut">
              <a:rPr lang="en-US" smtClean="0"/>
              <a:t>6/1/2016</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6F9CB83-9CE4-4472-8CAC-5EA6793D0510}"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64162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2B1000-4FC5-4055-A22A-ED022511A093}"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4239109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2B1000-4FC5-4055-A22A-ED022511A093}"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116366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2B1000-4FC5-4055-A22A-ED022511A093}" type="datetimeFigureOut">
              <a:rPr lang="en-US" smtClean="0"/>
              <a:t>6/1/2016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3426611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42B1000-4FC5-4055-A22A-ED022511A093}" type="datetimeFigureOut">
              <a:rPr lang="en-US" smtClean="0"/>
              <a:t>6/1/2016</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6F9CB83-9CE4-4472-8CAC-5EA6793D0510}"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2670503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42B1000-4FC5-4055-A22A-ED022511A093}" type="datetimeFigureOut">
              <a:rPr lang="en-US" smtClean="0"/>
              <a:t>6/1/2016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3324275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2B1000-4FC5-4055-A22A-ED022511A093}" type="datetimeFigureOut">
              <a:rPr lang="en-US" smtClean="0"/>
              <a:t>6/1/2016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2525795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42B1000-4FC5-4055-A22A-ED022511A093}" type="datetimeFigureOut">
              <a:rPr lang="en-US" smtClean="0"/>
              <a:t>6/1/2016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1621957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2B1000-4FC5-4055-A22A-ED022511A093}" type="datetimeFigureOut">
              <a:rPr lang="en-US" smtClean="0"/>
              <a:t>6/1/2016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F9CB83-9CE4-4472-8CAC-5EA6793D0510}" type="slidenum">
              <a:rPr lang="en-US" smtClean="0"/>
              <a:t>‹#›</a:t>
            </a:fld>
            <a:endParaRPr lang="en-US"/>
          </a:p>
        </p:txBody>
      </p:sp>
    </p:spTree>
    <p:extLst>
      <p:ext uri="{BB962C8B-B14F-4D97-AF65-F5344CB8AC3E}">
        <p14:creationId xmlns:p14="http://schemas.microsoft.com/office/powerpoint/2010/main" val="2583825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42B1000-4FC5-4055-A22A-ED022511A093}" type="datetimeFigureOut">
              <a:rPr lang="en-US" smtClean="0"/>
              <a:t>6/1/2016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6F9CB83-9CE4-4472-8CAC-5EA6793D0510}"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4320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42B1000-4FC5-4055-A22A-ED022511A093}" type="datetimeFigureOut">
              <a:rPr lang="en-US" smtClean="0"/>
              <a:t>6/1/2016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6F9CB83-9CE4-4472-8CAC-5EA6793D0510}"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0259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42B1000-4FC5-4055-A22A-ED022511A093}" type="datetimeFigureOut">
              <a:rPr lang="en-US" smtClean="0"/>
              <a:t>6/1/2016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6F9CB83-9CE4-4472-8CAC-5EA6793D0510}"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5193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CBP Climate Resiliency Workgroup</a:t>
            </a:r>
            <a:endParaRPr lang="en-US" sz="4800" dirty="0"/>
          </a:p>
        </p:txBody>
      </p:sp>
      <p:sp>
        <p:nvSpPr>
          <p:cNvPr id="3" name="Subtitle 2"/>
          <p:cNvSpPr>
            <a:spLocks noGrp="1"/>
          </p:cNvSpPr>
          <p:nvPr>
            <p:ph type="subTitle" idx="1"/>
          </p:nvPr>
        </p:nvSpPr>
        <p:spPr/>
        <p:txBody>
          <a:bodyPr>
            <a:normAutofit fontScale="92500" lnSpcReduction="10000"/>
          </a:bodyPr>
          <a:lstStyle/>
          <a:p>
            <a:r>
              <a:rPr lang="en-US" dirty="0" smtClean="0"/>
              <a:t>Cross-Goal Climate Resiliency</a:t>
            </a:r>
          </a:p>
          <a:p>
            <a:r>
              <a:rPr lang="en-US" dirty="0" smtClean="0"/>
              <a:t>Analysis and Decision-Making Matrix and Implementation Methodology</a:t>
            </a:r>
            <a:endParaRPr lang="en-US" dirty="0"/>
          </a:p>
        </p:txBody>
      </p:sp>
    </p:spTree>
    <p:extLst>
      <p:ext uri="{BB962C8B-B14F-4D97-AF65-F5344CB8AC3E}">
        <p14:creationId xmlns:p14="http://schemas.microsoft.com/office/powerpoint/2010/main" val="2471682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Climate Resiliency Goal </a:t>
            </a:r>
          </a:p>
        </p:txBody>
      </p:sp>
      <p:sp>
        <p:nvSpPr>
          <p:cNvPr id="4" name="Content Placeholder 2"/>
          <p:cNvSpPr>
            <a:spLocks noGrp="1"/>
          </p:cNvSpPr>
          <p:nvPr>
            <p:ph idx="1"/>
          </p:nvPr>
        </p:nvSpPr>
        <p:spPr/>
        <p:txBody>
          <a:bodyPr>
            <a:normAutofit fontScale="40000" lnSpcReduction="20000"/>
          </a:bodyPr>
          <a:lstStyle/>
          <a:p>
            <a:pPr marL="0" indent="0">
              <a:buNone/>
            </a:pPr>
            <a:r>
              <a:rPr lang="en-US" sz="4400" b="1" dirty="0" smtClean="0">
                <a:latin typeface="+mj-lt"/>
              </a:rPr>
              <a:t>GOAL:</a:t>
            </a:r>
            <a:r>
              <a:rPr lang="en-US" sz="4400" dirty="0" smtClean="0">
                <a:latin typeface="+mj-lt"/>
              </a:rPr>
              <a:t> Increase the resiliency of the Chesapeake Bay watershed, including its living resources, habitats, public infrastructure and communities, to withstand adverse impacts from changing environmental and climate conditions.</a:t>
            </a:r>
          </a:p>
          <a:p>
            <a:pPr>
              <a:buNone/>
            </a:pPr>
            <a:endParaRPr lang="en-US" sz="4400" dirty="0" smtClean="0">
              <a:latin typeface="+mj-lt"/>
            </a:endParaRPr>
          </a:p>
          <a:p>
            <a:pPr lvl="1"/>
            <a:r>
              <a:rPr lang="en-US" sz="4400" b="1" dirty="0" smtClean="0">
                <a:latin typeface="+mj-lt"/>
              </a:rPr>
              <a:t>Monitoring and Assessment Outcome:</a:t>
            </a:r>
            <a:r>
              <a:rPr lang="en-US" sz="4400" dirty="0" smtClean="0">
                <a:latin typeface="+mj-lt"/>
              </a:rPr>
              <a:t> Continually monitor and assess the trends and likely impacts of changing climatic and sea level conditions on the Chesapeake Bay ecosystem, including the effectiveness of restoration and protection policies, programs and projects.</a:t>
            </a:r>
          </a:p>
          <a:p>
            <a:pPr lvl="1">
              <a:buNone/>
            </a:pPr>
            <a:endParaRPr lang="en-US" sz="4400" dirty="0" smtClean="0">
              <a:latin typeface="+mj-lt"/>
            </a:endParaRPr>
          </a:p>
          <a:p>
            <a:pPr lvl="1"/>
            <a:r>
              <a:rPr lang="en-US" sz="4400" b="1" dirty="0" smtClean="0">
                <a:latin typeface="+mj-lt"/>
              </a:rPr>
              <a:t>Adaptation Outcome: </a:t>
            </a:r>
            <a:r>
              <a:rPr lang="en-US" sz="4400" dirty="0" smtClean="0">
                <a:latin typeface="+mj-lt"/>
              </a:rPr>
              <a:t>Continually pursue, design and construct restoration and protection projects to enhance the resiliency of Bay and aquatic ecosystems from the impacts of coastal erosion, coastal flooding, more intense and more frequent storms and sea level rise.</a:t>
            </a:r>
          </a:p>
          <a:p>
            <a:endParaRPr lang="en-US" dirty="0">
              <a:latin typeface="+mj-lt"/>
            </a:endParaRPr>
          </a:p>
        </p:txBody>
      </p:sp>
    </p:spTree>
    <p:extLst>
      <p:ext uri="{BB962C8B-B14F-4D97-AF65-F5344CB8AC3E}">
        <p14:creationId xmlns:p14="http://schemas.microsoft.com/office/powerpoint/2010/main" val="3886471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Goals</a:t>
            </a:r>
            <a:endParaRPr lang="en-US" dirty="0"/>
          </a:p>
        </p:txBody>
      </p:sp>
      <p:sp>
        <p:nvSpPr>
          <p:cNvPr id="3" name="Content Placeholder 2"/>
          <p:cNvSpPr>
            <a:spLocks noGrp="1"/>
          </p:cNvSpPr>
          <p:nvPr>
            <p:ph idx="1"/>
          </p:nvPr>
        </p:nvSpPr>
        <p:spPr/>
        <p:txBody>
          <a:bodyPr/>
          <a:lstStyle/>
          <a:p>
            <a:r>
              <a:rPr lang="en-US" dirty="0" smtClean="0"/>
              <a:t>Advance </a:t>
            </a:r>
            <a:r>
              <a:rPr lang="en-US" dirty="0"/>
              <a:t>outcomes from the Chesapeake Bay </a:t>
            </a:r>
            <a:r>
              <a:rPr lang="en-US" dirty="0" smtClean="0"/>
              <a:t>Agreement with regard to climate change goals</a:t>
            </a:r>
          </a:p>
          <a:p>
            <a:r>
              <a:rPr lang="en-US" dirty="0"/>
              <a:t>Develop a </a:t>
            </a:r>
            <a:r>
              <a:rPr lang="en-US" dirty="0" smtClean="0"/>
              <a:t>structured, </a:t>
            </a:r>
            <a:r>
              <a:rPr lang="en-US" dirty="0"/>
              <a:t>science-based framework</a:t>
            </a:r>
            <a:r>
              <a:rPr lang="en-US" dirty="0" smtClean="0"/>
              <a:t> through </a:t>
            </a:r>
            <a:r>
              <a:rPr lang="en-US" dirty="0"/>
              <a:t>which the principles of climate-smart adaptation planning can be effectively applied to the existing 29 management strategies in the Watershed Agreement</a:t>
            </a:r>
          </a:p>
          <a:p>
            <a:r>
              <a:rPr lang="en-US" dirty="0" smtClean="0"/>
              <a:t>Engage </a:t>
            </a:r>
            <a:r>
              <a:rPr lang="en-US" dirty="0"/>
              <a:t>one-on-one with GITs to identify, assess, </a:t>
            </a:r>
            <a:r>
              <a:rPr lang="en-US" dirty="0" smtClean="0"/>
              <a:t>evaluate and revise climate-related </a:t>
            </a:r>
            <a:r>
              <a:rPr lang="en-US" dirty="0"/>
              <a:t>elements of individual management strategies</a:t>
            </a:r>
          </a:p>
          <a:p>
            <a:endParaRPr lang="en-US" dirty="0"/>
          </a:p>
        </p:txBody>
      </p:sp>
    </p:spTree>
    <p:extLst>
      <p:ext uri="{BB962C8B-B14F-4D97-AF65-F5344CB8AC3E}">
        <p14:creationId xmlns:p14="http://schemas.microsoft.com/office/powerpoint/2010/main" val="3879883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Approach</a:t>
            </a:r>
            <a:endParaRPr lang="en-US" dirty="0"/>
          </a:p>
        </p:txBody>
      </p:sp>
      <p:sp>
        <p:nvSpPr>
          <p:cNvPr id="3" name="Content Placeholder 2"/>
          <p:cNvSpPr>
            <a:spLocks noGrp="1"/>
          </p:cNvSpPr>
          <p:nvPr>
            <p:ph idx="1"/>
          </p:nvPr>
        </p:nvSpPr>
        <p:spPr/>
        <p:txBody>
          <a:bodyPr/>
          <a:lstStyle/>
          <a:p>
            <a:r>
              <a:rPr lang="en-US" dirty="0" smtClean="0"/>
              <a:t>Tailor the concepts of Climate Smart Conservation Framework to incorporate consideration of climate change vulnerabilities into planned Chesapeake Bay management strategies and restoration actions</a:t>
            </a:r>
          </a:p>
          <a:p>
            <a:pPr lvl="1"/>
            <a:r>
              <a:rPr lang="en-US" dirty="0" smtClean="0"/>
              <a:t>Utilize CCAP Adaptation Design Tool and framework as a starting point</a:t>
            </a:r>
          </a:p>
          <a:p>
            <a:r>
              <a:rPr lang="en-US" dirty="0" smtClean="0"/>
              <a:t>Use 2 workgroups as pilots to develop the approach:</a:t>
            </a:r>
          </a:p>
          <a:p>
            <a:pPr lvl="1"/>
            <a:r>
              <a:rPr lang="en-US" dirty="0" smtClean="0"/>
              <a:t>Wetlands</a:t>
            </a:r>
          </a:p>
          <a:p>
            <a:pPr lvl="1"/>
            <a:r>
              <a:rPr lang="en-US" dirty="0" smtClean="0"/>
              <a:t>Protected lands</a:t>
            </a:r>
          </a:p>
          <a:p>
            <a:r>
              <a:rPr lang="en-US" dirty="0" smtClean="0"/>
              <a:t>Facilitate a structured approach (e.g., modified SDM) in a set of workshops to work through the process with each pilot workgroup</a:t>
            </a:r>
            <a:endParaRPr lang="en-US" dirty="0"/>
          </a:p>
        </p:txBody>
      </p:sp>
    </p:spTree>
    <p:extLst>
      <p:ext uri="{BB962C8B-B14F-4D97-AF65-F5344CB8AC3E}">
        <p14:creationId xmlns:p14="http://schemas.microsoft.com/office/powerpoint/2010/main" val="4089426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Protected Lands </a:t>
            </a:r>
            <a:r>
              <a:rPr lang="en-US" dirty="0" smtClean="0"/>
              <a:t>Goal/Outcome</a:t>
            </a:r>
            <a:endParaRPr lang="en-US" dirty="0"/>
          </a:p>
        </p:txBody>
      </p:sp>
      <p:sp>
        <p:nvSpPr>
          <p:cNvPr id="3" name="Content Placeholder 2"/>
          <p:cNvSpPr>
            <a:spLocks noGrp="1"/>
          </p:cNvSpPr>
          <p:nvPr>
            <p:ph idx="1"/>
          </p:nvPr>
        </p:nvSpPr>
        <p:spPr/>
        <p:txBody>
          <a:bodyPr/>
          <a:lstStyle/>
          <a:p>
            <a:r>
              <a:rPr lang="en-US" dirty="0" smtClean="0"/>
              <a:t>By </a:t>
            </a:r>
            <a:r>
              <a:rPr lang="en-US" dirty="0"/>
              <a:t>2025, </a:t>
            </a:r>
            <a:r>
              <a:rPr lang="en-US" dirty="0" smtClean="0"/>
              <a:t>protect an additional two million acres of lands throughout the watershed – currently identified as high conservation priorities at the federal, state or local level – including 225,000 acres of wetlands and 695,000 acres of forest land of highest value for maintaining water quality.</a:t>
            </a:r>
            <a:endParaRPr lang="en-US" dirty="0"/>
          </a:p>
        </p:txBody>
      </p:sp>
    </p:spTree>
    <p:extLst>
      <p:ext uri="{BB962C8B-B14F-4D97-AF65-F5344CB8AC3E}">
        <p14:creationId xmlns:p14="http://schemas.microsoft.com/office/powerpoint/2010/main" val="1243138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CCAP Design Tool</a:t>
            </a:r>
            <a:endParaRPr lang="en-US" dirty="0"/>
          </a:p>
        </p:txBody>
      </p:sp>
      <p:sp>
        <p:nvSpPr>
          <p:cNvPr id="3" name="Content Placeholder 2"/>
          <p:cNvSpPr>
            <a:spLocks noGrp="1"/>
          </p:cNvSpPr>
          <p:nvPr>
            <p:ph idx="1"/>
          </p:nvPr>
        </p:nvSpPr>
        <p:spPr>
          <a:xfrm>
            <a:off x="1371600" y="1902930"/>
            <a:ext cx="5772151" cy="3581400"/>
          </a:xfrm>
        </p:spPr>
        <p:txBody>
          <a:bodyPr/>
          <a:lstStyle/>
          <a:p>
            <a:r>
              <a:rPr lang="en-US" dirty="0" smtClean="0"/>
              <a:t>Developed </a:t>
            </a:r>
            <a:r>
              <a:rPr lang="en-US" dirty="0"/>
              <a:t>to apply C</a:t>
            </a:r>
            <a:r>
              <a:rPr lang="en-US" dirty="0" smtClean="0"/>
              <a:t>limate Smart principles </a:t>
            </a:r>
            <a:r>
              <a:rPr lang="en-US" dirty="0"/>
              <a:t>to </a:t>
            </a:r>
            <a:r>
              <a:rPr lang="en-US" dirty="0" smtClean="0"/>
              <a:t>coral </a:t>
            </a:r>
            <a:r>
              <a:rPr lang="en-US" dirty="0"/>
              <a:t>reef adaptation plans, but </a:t>
            </a:r>
            <a:r>
              <a:rPr lang="en-US" dirty="0" smtClean="0"/>
              <a:t>highly </a:t>
            </a:r>
            <a:r>
              <a:rPr lang="en-US" dirty="0"/>
              <a:t>applicable for incorporating climate </a:t>
            </a:r>
            <a:r>
              <a:rPr lang="en-US" dirty="0" smtClean="0"/>
              <a:t>change vulnerability </a:t>
            </a:r>
            <a:r>
              <a:rPr lang="en-US" dirty="0"/>
              <a:t>considerations into Chesapeake Bay management </a:t>
            </a:r>
            <a:r>
              <a:rPr lang="en-US" dirty="0" smtClean="0"/>
              <a:t>strategies</a:t>
            </a:r>
          </a:p>
        </p:txBody>
      </p:sp>
      <p:pic>
        <p:nvPicPr>
          <p:cNvPr id="5" name="Picture 4"/>
          <p:cNvPicPr>
            <a:picLocks noChangeAspect="1"/>
          </p:cNvPicPr>
          <p:nvPr/>
        </p:nvPicPr>
        <p:blipFill>
          <a:blip r:embed="rId2"/>
          <a:stretch>
            <a:fillRect/>
          </a:stretch>
        </p:blipFill>
        <p:spPr>
          <a:xfrm>
            <a:off x="7143751" y="128845"/>
            <a:ext cx="4876390" cy="3057475"/>
          </a:xfrm>
          <a:prstGeom prst="rect">
            <a:avLst/>
          </a:prstGeom>
        </p:spPr>
      </p:pic>
      <p:sp>
        <p:nvSpPr>
          <p:cNvPr id="7" name="Content Placeholder 2"/>
          <p:cNvSpPr txBox="1">
            <a:spLocks/>
          </p:cNvSpPr>
          <p:nvPr/>
        </p:nvSpPr>
        <p:spPr>
          <a:xfrm>
            <a:off x="1371600" y="3743275"/>
            <a:ext cx="9601200" cy="2654369"/>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r>
              <a:rPr lang="en-US" dirty="0" smtClean="0"/>
              <a:t>A structured approach, using a series of three related matrices that guide managers/ stakeholders through the process</a:t>
            </a:r>
          </a:p>
          <a:p>
            <a:r>
              <a:rPr lang="en-US" dirty="0"/>
              <a:t>F</a:t>
            </a:r>
            <a:r>
              <a:rPr lang="en-US" dirty="0" smtClean="0"/>
              <a:t>ocuses </a:t>
            </a:r>
            <a:r>
              <a:rPr lang="en-US" dirty="0"/>
              <a:t>on developing “climate-smart design considerations,” </a:t>
            </a:r>
            <a:r>
              <a:rPr lang="en-US" dirty="0" smtClean="0"/>
              <a:t>two </a:t>
            </a:r>
            <a:r>
              <a:rPr lang="en-US" dirty="0"/>
              <a:t>categories of questions related to how climate change is likely </a:t>
            </a:r>
            <a:r>
              <a:rPr lang="en-US" dirty="0" smtClean="0"/>
              <a:t>to:</a:t>
            </a:r>
          </a:p>
          <a:p>
            <a:pPr lvl="1"/>
            <a:r>
              <a:rPr lang="en-US" dirty="0" smtClean="0"/>
              <a:t>impact </a:t>
            </a:r>
            <a:r>
              <a:rPr lang="en-US" dirty="0" smtClean="0"/>
              <a:t>both the </a:t>
            </a:r>
            <a:r>
              <a:rPr lang="en-US" dirty="0"/>
              <a:t>stressors being managed by an </a:t>
            </a:r>
            <a:r>
              <a:rPr lang="en-US" dirty="0" smtClean="0"/>
              <a:t>action; </a:t>
            </a:r>
            <a:r>
              <a:rPr lang="en-US" dirty="0"/>
              <a:t>and </a:t>
            </a:r>
            <a:endParaRPr lang="en-US" dirty="0" smtClean="0"/>
          </a:p>
          <a:p>
            <a:pPr lvl="1"/>
            <a:r>
              <a:rPr lang="en-US" dirty="0" smtClean="0"/>
              <a:t>the </a:t>
            </a:r>
            <a:r>
              <a:rPr lang="en-US" dirty="0"/>
              <a:t>effectiveness of the action </a:t>
            </a:r>
            <a:r>
              <a:rPr lang="en-US" dirty="0" smtClean="0"/>
              <a:t>itself</a:t>
            </a:r>
            <a:endParaRPr lang="en-US" dirty="0"/>
          </a:p>
        </p:txBody>
      </p:sp>
    </p:spTree>
    <p:extLst>
      <p:ext uri="{BB962C8B-B14F-4D97-AF65-F5344CB8AC3E}">
        <p14:creationId xmlns:p14="http://schemas.microsoft.com/office/powerpoint/2010/main" val="2123532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Solicit and Identify </a:t>
            </a:r>
            <a:r>
              <a:rPr lang="en-US" dirty="0" smtClean="0"/>
              <a:t>core steering </a:t>
            </a:r>
            <a:r>
              <a:rPr lang="en-US" dirty="0" smtClean="0"/>
              <a:t>group members </a:t>
            </a:r>
            <a:endParaRPr lang="en-US" dirty="0" smtClean="0"/>
          </a:p>
          <a:p>
            <a:r>
              <a:rPr lang="en-US" dirty="0" smtClean="0"/>
              <a:t>Work with core steering group to:</a:t>
            </a:r>
          </a:p>
          <a:p>
            <a:pPr lvl="1"/>
            <a:r>
              <a:rPr lang="en-US" dirty="0" smtClean="0"/>
              <a:t>Clarify the management/restoration actions of importance</a:t>
            </a:r>
          </a:p>
          <a:p>
            <a:pPr lvl="1"/>
            <a:r>
              <a:rPr lang="en-US" dirty="0" smtClean="0"/>
              <a:t>Identify </a:t>
            </a:r>
            <a:r>
              <a:rPr lang="en-US" dirty="0"/>
              <a:t>and </a:t>
            </a:r>
            <a:r>
              <a:rPr lang="en-US" dirty="0" smtClean="0"/>
              <a:t>gather relevant Chesapeake Bay climate change vulnerability research/data</a:t>
            </a:r>
          </a:p>
          <a:p>
            <a:r>
              <a:rPr lang="en-US" dirty="0" smtClean="0"/>
              <a:t>Compile </a:t>
            </a:r>
            <a:r>
              <a:rPr lang="en-US" dirty="0" smtClean="0"/>
              <a:t>strategies, actions, restoration/enhancement techniques that are envisioned to achieve the goal/outcome</a:t>
            </a:r>
            <a:endParaRPr lang="en-US" dirty="0"/>
          </a:p>
        </p:txBody>
      </p:sp>
    </p:spTree>
    <p:extLst>
      <p:ext uri="{BB962C8B-B14F-4D97-AF65-F5344CB8AC3E}">
        <p14:creationId xmlns:p14="http://schemas.microsoft.com/office/powerpoint/2010/main" val="118698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Timeline</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796620136"/>
              </p:ext>
            </p:extLst>
          </p:nvPr>
        </p:nvGraphicFramePr>
        <p:xfrm>
          <a:off x="843109" y="2471737"/>
          <a:ext cx="11162802" cy="2014537"/>
        </p:xfrm>
        <a:graphic>
          <a:graphicData uri="http://schemas.openxmlformats.org/presentationml/2006/ole">
            <mc:AlternateContent xmlns:mc="http://schemas.openxmlformats.org/markup-compatibility/2006">
              <mc:Choice xmlns:v="urn:schemas-microsoft-com:vml" Requires="v">
                <p:oleObj spid="_x0000_s1062" name="Worksheet" r:id="rId3" imgW="13782641" imgH="2486088" progId="Excel.Sheet.12">
                  <p:embed/>
                </p:oleObj>
              </mc:Choice>
              <mc:Fallback>
                <p:oleObj name="Worksheet" r:id="rId3" imgW="13782641" imgH="2486088" progId="Excel.Sheet.12">
                  <p:embed/>
                  <p:pic>
                    <p:nvPicPr>
                      <p:cNvPr id="0" name=""/>
                      <p:cNvPicPr/>
                      <p:nvPr/>
                    </p:nvPicPr>
                    <p:blipFill>
                      <a:blip r:embed="rId4"/>
                      <a:stretch>
                        <a:fillRect/>
                      </a:stretch>
                    </p:blipFill>
                    <p:spPr>
                      <a:xfrm>
                        <a:off x="843109" y="2471737"/>
                        <a:ext cx="11162802" cy="2014537"/>
                      </a:xfrm>
                      <a:prstGeom prst="rect">
                        <a:avLst/>
                      </a:prstGeom>
                    </p:spPr>
                  </p:pic>
                </p:oleObj>
              </mc:Fallback>
            </mc:AlternateContent>
          </a:graphicData>
        </a:graphic>
      </p:graphicFrame>
    </p:spTree>
    <p:extLst>
      <p:ext uri="{BB962C8B-B14F-4D97-AF65-F5344CB8AC3E}">
        <p14:creationId xmlns:p14="http://schemas.microsoft.com/office/powerpoint/2010/main" val="3476360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Project Contacts:</a:t>
            </a:r>
            <a:br>
              <a:rPr lang="en-US" dirty="0" smtClean="0"/>
            </a:br>
            <a:r>
              <a:rPr lang="en-US" dirty="0"/>
              <a:t/>
            </a:r>
            <a:br>
              <a:rPr lang="en-US" dirty="0"/>
            </a:br>
            <a:r>
              <a:rPr lang="en-US" sz="3100" dirty="0" smtClean="0"/>
              <a:t>Zoe Johnson, CBP Technical Lead</a:t>
            </a:r>
            <a:br>
              <a:rPr lang="en-US" sz="3100" dirty="0" smtClean="0"/>
            </a:br>
            <a:r>
              <a:rPr lang="en-US" sz="3100" dirty="0"/>
              <a:t/>
            </a:r>
            <a:br>
              <a:rPr lang="en-US" sz="3100" dirty="0"/>
            </a:br>
            <a:r>
              <a:rPr lang="en-US" sz="3100" dirty="0" smtClean="0"/>
              <a:t>Susan Julius, EPA Technical Lead</a:t>
            </a:r>
            <a:br>
              <a:rPr lang="en-US" sz="3100" dirty="0" smtClean="0"/>
            </a:br>
            <a:r>
              <a:rPr lang="en-US" sz="3100" dirty="0" smtClean="0"/>
              <a:t/>
            </a:r>
            <a:br>
              <a:rPr lang="en-US" sz="3100" dirty="0" smtClean="0"/>
            </a:br>
            <a:r>
              <a:rPr lang="en-US" sz="3100" dirty="0" smtClean="0"/>
              <a:t>Anna Hamilton</a:t>
            </a:r>
            <a:r>
              <a:rPr lang="en-US" sz="3100" dirty="0" smtClean="0"/>
              <a:t>, Tetra Tech, </a:t>
            </a:r>
            <a:r>
              <a:rPr lang="en-US" sz="3100" dirty="0" smtClean="0"/>
              <a:t>Project Manager</a:t>
            </a:r>
            <a:br>
              <a:rPr lang="en-US" sz="3100" dirty="0" smtClean="0"/>
            </a:br>
            <a:r>
              <a:rPr lang="en-US" sz="3100" dirty="0"/>
              <a:t/>
            </a:r>
            <a:br>
              <a:rPr lang="en-US" sz="3100" dirty="0"/>
            </a:br>
            <a:r>
              <a:rPr lang="en-US" sz="3100" dirty="0" smtClean="0"/>
              <a:t>Jennie Hoffman, Facilitator</a:t>
            </a:r>
            <a:br>
              <a:rPr lang="en-US" sz="3100" dirty="0" smtClean="0"/>
            </a:br>
            <a:r>
              <a:rPr lang="en-US" sz="3100" dirty="0"/>
              <a:t/>
            </a:r>
            <a:br>
              <a:rPr lang="en-US" sz="3100" dirty="0"/>
            </a:br>
            <a:r>
              <a:rPr lang="en-US" sz="3100" dirty="0" smtClean="0"/>
              <a:t>Hope Herron, </a:t>
            </a:r>
            <a:r>
              <a:rPr lang="en-US" sz="3100" dirty="0" smtClean="0"/>
              <a:t>Tetra Tech, Facilitator</a:t>
            </a:r>
            <a:endParaRPr lang="en-US" sz="3100" dirty="0"/>
          </a:p>
        </p:txBody>
      </p:sp>
    </p:spTree>
    <p:extLst>
      <p:ext uri="{BB962C8B-B14F-4D97-AF65-F5344CB8AC3E}">
        <p14:creationId xmlns:p14="http://schemas.microsoft.com/office/powerpoint/2010/main" val="4226166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536</TotalTime>
  <Words>344</Words>
  <Application>Microsoft Office PowerPoint</Application>
  <PresentationFormat>Custom</PresentationFormat>
  <Paragraphs>36</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Crop</vt:lpstr>
      <vt:lpstr>Worksheet</vt:lpstr>
      <vt:lpstr>CBP Climate Resiliency Workgroup</vt:lpstr>
      <vt:lpstr>Climate Resiliency Goal </vt:lpstr>
      <vt:lpstr>Project Goals</vt:lpstr>
      <vt:lpstr>General Approach</vt:lpstr>
      <vt:lpstr>Protected Lands Goal/Outcome</vt:lpstr>
      <vt:lpstr>CCAP Design Tool</vt:lpstr>
      <vt:lpstr>Next Steps:</vt:lpstr>
      <vt:lpstr>Project Timeline</vt:lpstr>
      <vt:lpstr>Project Contacts:  Zoe Johnson, CBP Technical Lead  Susan Julius, EPA Technical Lead  Anna Hamilton, Tetra Tech, Project Manager  Jennie Hoffman, Facilitator  Hope Herron, Tetra Tech, Facilitator</vt:lpstr>
    </vt:vector>
  </TitlesOfParts>
  <Company>Tetra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Hamilton, Anna</dc:creator>
  <cp:lastModifiedBy>Zoe.Johnson</cp:lastModifiedBy>
  <cp:revision>36</cp:revision>
  <dcterms:created xsi:type="dcterms:W3CDTF">2016-05-16T19:44:39Z</dcterms:created>
  <dcterms:modified xsi:type="dcterms:W3CDTF">2016-06-01T15:05:00Z</dcterms:modified>
</cp:coreProperties>
</file>