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58" r:id="rId4"/>
    <p:sldId id="262" r:id="rId5"/>
    <p:sldId id="260" r:id="rId6"/>
    <p:sldId id="263" r:id="rId7"/>
    <p:sldId id="259" r:id="rId8"/>
    <p:sldId id="257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3" autoAdjust="0"/>
    <p:restoredTop sz="94660"/>
  </p:normalViewPr>
  <p:slideViewPr>
    <p:cSldViewPr snapToGrid="0">
      <p:cViewPr varScale="1">
        <p:scale>
          <a:sx n="80" d="100"/>
          <a:sy n="80" d="100"/>
        </p:scale>
        <p:origin x="336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42B1000-4FC5-4055-A22A-ED022511A093}" type="datetimeFigureOut">
              <a:rPr lang="en-US" smtClean="0"/>
              <a:t>5/26/2016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6F9CB83-9CE4-4472-8CAC-5EA6793D0510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4641623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B1000-4FC5-4055-A22A-ED022511A093}" type="datetimeFigureOut">
              <a:rPr lang="en-US" smtClean="0"/>
              <a:t>5/26/2016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9CB83-9CE4-4472-8CAC-5EA6793D0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109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B1000-4FC5-4055-A22A-ED022511A093}" type="datetimeFigureOut">
              <a:rPr lang="en-US" smtClean="0"/>
              <a:t>5/26/2016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9CB83-9CE4-4472-8CAC-5EA6793D0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663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B1000-4FC5-4055-A22A-ED022511A093}" type="datetimeFigureOut">
              <a:rPr lang="en-US" smtClean="0"/>
              <a:t>5/26/2016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9CB83-9CE4-4472-8CAC-5EA6793D0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611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42B1000-4FC5-4055-A22A-ED022511A093}" type="datetimeFigureOut">
              <a:rPr lang="en-US" smtClean="0"/>
              <a:t>5/26/2016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6F9CB83-9CE4-4472-8CAC-5EA6793D051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26705034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B1000-4FC5-4055-A22A-ED022511A093}" type="datetimeFigureOut">
              <a:rPr lang="en-US" smtClean="0"/>
              <a:t>5/26/2016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9CB83-9CE4-4472-8CAC-5EA6793D0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275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B1000-4FC5-4055-A22A-ED022511A093}" type="datetimeFigureOut">
              <a:rPr lang="en-US" smtClean="0"/>
              <a:t>5/26/2016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9CB83-9CE4-4472-8CAC-5EA6793D0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795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B1000-4FC5-4055-A22A-ED022511A093}" type="datetimeFigureOut">
              <a:rPr lang="en-US" smtClean="0"/>
              <a:t>5/26/2016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9CB83-9CE4-4472-8CAC-5EA6793D0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957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B1000-4FC5-4055-A22A-ED022511A093}" type="datetimeFigureOut">
              <a:rPr lang="en-US" smtClean="0"/>
              <a:t>5/26/2016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9CB83-9CE4-4472-8CAC-5EA6793D0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825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42B1000-4FC5-4055-A22A-ED022511A093}" type="datetimeFigureOut">
              <a:rPr lang="en-US" smtClean="0"/>
              <a:t>5/26/2016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6F9CB83-9CE4-4472-8CAC-5EA6793D051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43205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42B1000-4FC5-4055-A22A-ED022511A093}" type="datetimeFigureOut">
              <a:rPr lang="en-US" smtClean="0"/>
              <a:t>5/26/2016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6F9CB83-9CE4-4472-8CAC-5EA6793D051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30259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42B1000-4FC5-4055-A22A-ED022511A093}" type="datetimeFigureOut">
              <a:rPr lang="en-US" smtClean="0"/>
              <a:t>5/26/2016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76F9CB83-9CE4-4472-8CAC-5EA6793D051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725193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368">
          <p15:clr>
            <a:srgbClr val="F26B43"/>
          </p15:clr>
        </p15:guide>
        <p15:guide id="2" orient="horz" pos="1440">
          <p15:clr>
            <a:srgbClr val="F26B43"/>
          </p15:clr>
        </p15:guide>
        <p15:guide id="3" orient="horz" pos="3696">
          <p15:clr>
            <a:srgbClr val="F26B43"/>
          </p15:clr>
        </p15:guide>
        <p15:guide id="4" orient="horz" pos="432">
          <p15:clr>
            <a:srgbClr val="F26B43"/>
          </p15:clr>
        </p15:guide>
        <p15:guide id="5" orient="horz" pos="1512">
          <p15:clr>
            <a:srgbClr val="F26B43"/>
          </p15:clr>
        </p15:guide>
        <p15:guide id="6" pos="6912">
          <p15:clr>
            <a:srgbClr val="F26B43"/>
          </p15:clr>
        </p15:guide>
        <p15:guide id="7" pos="936">
          <p15:clr>
            <a:srgbClr val="F26B43"/>
          </p15:clr>
        </p15:guide>
        <p15:guide id="8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800" dirty="0" smtClean="0"/>
              <a:t>CBP Climate Resiliency Workgroup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Cross-Goal Climate Resiliency</a:t>
            </a:r>
          </a:p>
          <a:p>
            <a:r>
              <a:rPr lang="en-US" dirty="0" smtClean="0"/>
              <a:t>Analysis and Decision-Making Matrix and Implementation Methodology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1682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Climate Resiliency Goal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Increase </a:t>
            </a:r>
            <a:r>
              <a:rPr lang="en-US" dirty="0"/>
              <a:t>the resiliency of the Chesapeake Bay watershed, including its living resources, habitats, public infrastructure and communities, to withstand adverse impacts from changing environmental and climate </a:t>
            </a:r>
            <a:r>
              <a:rPr lang="en-US" dirty="0" smtClean="0"/>
              <a:t>conditions</a:t>
            </a:r>
          </a:p>
          <a:p>
            <a:endParaRPr lang="en-US" dirty="0"/>
          </a:p>
          <a:p>
            <a:r>
              <a:rPr lang="en-US" dirty="0" smtClean="0"/>
              <a:t>‘…. changing </a:t>
            </a:r>
            <a:r>
              <a:rPr lang="en-US" dirty="0"/>
              <a:t>climate conditions are a significant challenge to successful restoration and protection of the Chesapeake Bay and its watershed and recommend a suite of actions to reduce vulnerability over </a:t>
            </a:r>
            <a:r>
              <a:rPr lang="en-US" dirty="0" smtClean="0"/>
              <a:t>time’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64718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Advance </a:t>
            </a:r>
            <a:r>
              <a:rPr lang="en-US" dirty="0"/>
              <a:t>outcomes from the Chesapeake Bay </a:t>
            </a:r>
            <a:r>
              <a:rPr lang="en-US" dirty="0" smtClean="0"/>
              <a:t>Agreement with regard to climate change goals</a:t>
            </a:r>
          </a:p>
          <a:p>
            <a:r>
              <a:rPr lang="en-US" dirty="0"/>
              <a:t>Develop a </a:t>
            </a:r>
            <a:r>
              <a:rPr lang="en-US" dirty="0" smtClean="0"/>
              <a:t>structured, </a:t>
            </a:r>
            <a:r>
              <a:rPr lang="en-US" dirty="0"/>
              <a:t>science-based framework</a:t>
            </a:r>
            <a:r>
              <a:rPr lang="en-US" dirty="0" smtClean="0"/>
              <a:t> through </a:t>
            </a:r>
            <a:r>
              <a:rPr lang="en-US" dirty="0"/>
              <a:t>which the principles of climate-smart adaptation planning can be effectively applied to the existing 29 management strategies in the Watershed Agreement</a:t>
            </a:r>
          </a:p>
          <a:p>
            <a:r>
              <a:rPr lang="en-US" dirty="0" smtClean="0"/>
              <a:t>Engage </a:t>
            </a:r>
            <a:r>
              <a:rPr lang="en-US" dirty="0"/>
              <a:t>one-on-one with GITs to identify, assess, </a:t>
            </a:r>
            <a:r>
              <a:rPr lang="en-US" dirty="0" smtClean="0"/>
              <a:t>evaluate and revise climate-related </a:t>
            </a:r>
            <a:r>
              <a:rPr lang="en-US" dirty="0"/>
              <a:t>elements of individual management strategies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9883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Tailor the concepts of Climate Smart Conservation Framework to incorporate consideration of climate change vulnerabilities into planned Chesapeake Bay management strategies and restoration actions</a:t>
            </a:r>
          </a:p>
          <a:p>
            <a:pPr lvl="1"/>
            <a:r>
              <a:rPr lang="en-US" dirty="0" smtClean="0"/>
              <a:t>Utilize CCAP Adaptation Design Tool and framework as a starting point</a:t>
            </a:r>
          </a:p>
          <a:p>
            <a:r>
              <a:rPr lang="en-US" dirty="0" smtClean="0"/>
              <a:t>Use 2 workgroups as pilots to develop the approach:</a:t>
            </a:r>
          </a:p>
          <a:p>
            <a:pPr lvl="1"/>
            <a:r>
              <a:rPr lang="en-US" dirty="0" smtClean="0"/>
              <a:t>Wetlands</a:t>
            </a:r>
          </a:p>
          <a:p>
            <a:pPr lvl="1"/>
            <a:r>
              <a:rPr lang="en-US" dirty="0" smtClean="0"/>
              <a:t>Protected lands</a:t>
            </a:r>
          </a:p>
          <a:p>
            <a:r>
              <a:rPr lang="en-US" dirty="0" smtClean="0"/>
              <a:t>Facilitate a structured approach (e.g., modified SDM) in a set of workshops to work through the process with each pilot workgroup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94264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Wetlands Goal/Outcome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Next 2 years (by 2018): </a:t>
            </a:r>
            <a:r>
              <a:rPr lang="en-US" dirty="0"/>
              <a:t>Restore 15,762 acres; Enhance 30,000 </a:t>
            </a:r>
            <a:r>
              <a:rPr lang="en-US" dirty="0" smtClean="0"/>
              <a:t>acres</a:t>
            </a:r>
            <a:endParaRPr lang="en-US" dirty="0"/>
          </a:p>
          <a:p>
            <a:r>
              <a:rPr lang="en-US" dirty="0" smtClean="0"/>
              <a:t>By </a:t>
            </a:r>
            <a:r>
              <a:rPr lang="en-US" dirty="0"/>
              <a:t>2025, Restore 85,000 acres; Enhance 150,000 acres</a:t>
            </a:r>
          </a:p>
        </p:txBody>
      </p:sp>
    </p:spTree>
    <p:extLst>
      <p:ext uri="{BB962C8B-B14F-4D97-AF65-F5344CB8AC3E}">
        <p14:creationId xmlns:p14="http://schemas.microsoft.com/office/powerpoint/2010/main" val="12431382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CCAP Design Tool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902930"/>
            <a:ext cx="5772151" cy="3581400"/>
          </a:xfrm>
        </p:spPr>
        <p:txBody>
          <a:bodyPr/>
          <a:lstStyle/>
          <a:p>
            <a:r>
              <a:rPr lang="en-US" dirty="0" smtClean="0"/>
              <a:t>Developed </a:t>
            </a:r>
            <a:r>
              <a:rPr lang="en-US" dirty="0"/>
              <a:t>to apply C</a:t>
            </a:r>
            <a:r>
              <a:rPr lang="en-US" dirty="0" smtClean="0"/>
              <a:t>limate Smart principles </a:t>
            </a:r>
            <a:r>
              <a:rPr lang="en-US" dirty="0"/>
              <a:t>to </a:t>
            </a:r>
            <a:r>
              <a:rPr lang="en-US" dirty="0" smtClean="0"/>
              <a:t>coral </a:t>
            </a:r>
            <a:r>
              <a:rPr lang="en-US" dirty="0"/>
              <a:t>reef adaptation plans, but </a:t>
            </a:r>
            <a:r>
              <a:rPr lang="en-US" dirty="0" smtClean="0"/>
              <a:t>highly </a:t>
            </a:r>
            <a:r>
              <a:rPr lang="en-US" dirty="0"/>
              <a:t>applicable for incorporating climate </a:t>
            </a:r>
            <a:r>
              <a:rPr lang="en-US" dirty="0" smtClean="0"/>
              <a:t>change vulnerability </a:t>
            </a:r>
            <a:r>
              <a:rPr lang="en-US" dirty="0"/>
              <a:t>considerations into Chesapeake Bay management </a:t>
            </a:r>
            <a:r>
              <a:rPr lang="en-US" dirty="0" smtClean="0"/>
              <a:t>strategies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3751" y="128845"/>
            <a:ext cx="4876390" cy="3057475"/>
          </a:xfrm>
          <a:prstGeom prst="rect">
            <a:avLst/>
          </a:prstGeom>
        </p:spPr>
      </p:pic>
      <p:sp>
        <p:nvSpPr>
          <p:cNvPr id="7" name="Content Placeholder 2"/>
          <p:cNvSpPr txBox="1">
            <a:spLocks/>
          </p:cNvSpPr>
          <p:nvPr/>
        </p:nvSpPr>
        <p:spPr>
          <a:xfrm>
            <a:off x="1371600" y="3743275"/>
            <a:ext cx="9601200" cy="26543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84048" indent="-384048" algn="l" defTabSz="914400" rtl="0" eaLnBrk="1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2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8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3200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657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4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4114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A structured approach, using a series of three related matrices that guide managers/ stakeholders through the process</a:t>
            </a:r>
          </a:p>
          <a:p>
            <a:r>
              <a:rPr lang="en-US" dirty="0"/>
              <a:t>F</a:t>
            </a:r>
            <a:r>
              <a:rPr lang="en-US" dirty="0" smtClean="0"/>
              <a:t>ocuses </a:t>
            </a:r>
            <a:r>
              <a:rPr lang="en-US" dirty="0"/>
              <a:t>on developing “climate-smart design considerations,” </a:t>
            </a:r>
            <a:r>
              <a:rPr lang="en-US" dirty="0" smtClean="0"/>
              <a:t>two </a:t>
            </a:r>
            <a:r>
              <a:rPr lang="en-US" dirty="0"/>
              <a:t>categories of questions related to how climate change is likely </a:t>
            </a:r>
            <a:r>
              <a:rPr lang="en-US" dirty="0" smtClean="0"/>
              <a:t>to:</a:t>
            </a:r>
          </a:p>
          <a:p>
            <a:pPr lvl="1"/>
            <a:r>
              <a:rPr lang="en-US" dirty="0" smtClean="0"/>
              <a:t> </a:t>
            </a:r>
            <a:r>
              <a:rPr lang="en-US" dirty="0"/>
              <a:t>impact </a:t>
            </a:r>
            <a:r>
              <a:rPr lang="en-US" dirty="0" smtClean="0"/>
              <a:t>both the </a:t>
            </a:r>
            <a:r>
              <a:rPr lang="en-US" dirty="0"/>
              <a:t>stressors being managed by an </a:t>
            </a:r>
            <a:r>
              <a:rPr lang="en-US" dirty="0" smtClean="0"/>
              <a:t>action; </a:t>
            </a:r>
            <a:r>
              <a:rPr lang="en-US" dirty="0"/>
              <a:t>and </a:t>
            </a:r>
            <a:endParaRPr lang="en-US" dirty="0" smtClean="0"/>
          </a:p>
          <a:p>
            <a:pPr lvl="1"/>
            <a:r>
              <a:rPr lang="en-US" dirty="0" smtClean="0"/>
              <a:t>the </a:t>
            </a:r>
            <a:r>
              <a:rPr lang="en-US" dirty="0"/>
              <a:t>effectiveness of the action </a:t>
            </a:r>
            <a:r>
              <a:rPr lang="en-US" dirty="0" smtClean="0"/>
              <a:t>itself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35324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Interactions with Wetlands Workgroup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Identify core steering group</a:t>
            </a:r>
          </a:p>
          <a:p>
            <a:r>
              <a:rPr lang="en-US" dirty="0" smtClean="0"/>
              <a:t>Work with core steering group to:</a:t>
            </a:r>
          </a:p>
          <a:p>
            <a:pPr lvl="1"/>
            <a:r>
              <a:rPr lang="en-US" dirty="0" smtClean="0"/>
              <a:t>Clarify the management/restoration actions of importance</a:t>
            </a:r>
          </a:p>
          <a:p>
            <a:pPr lvl="1"/>
            <a:r>
              <a:rPr lang="en-US" dirty="0" smtClean="0"/>
              <a:t>Identify </a:t>
            </a:r>
            <a:r>
              <a:rPr lang="en-US" dirty="0"/>
              <a:t>and </a:t>
            </a:r>
            <a:r>
              <a:rPr lang="en-US" dirty="0" smtClean="0"/>
              <a:t>gather relevant Chesapeake Bay climate change vulnerability research/data</a:t>
            </a:r>
          </a:p>
          <a:p>
            <a:r>
              <a:rPr lang="en-US" dirty="0" smtClean="0"/>
              <a:t>Discuss relationship/status of other components of the Wetland </a:t>
            </a:r>
            <a:r>
              <a:rPr lang="en-US" dirty="0" err="1" smtClean="0"/>
              <a:t>Workplan</a:t>
            </a:r>
            <a:r>
              <a:rPr lang="en-US" dirty="0" smtClean="0"/>
              <a:t> (5 management approaches)</a:t>
            </a:r>
          </a:p>
          <a:p>
            <a:r>
              <a:rPr lang="en-US" dirty="0" smtClean="0"/>
              <a:t>Compile strategies, actions, restoration/enhancement techniques that are envisioned to achieve the goal/outcome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9808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Timeline</a:t>
            </a:r>
            <a:endParaRPr lang="en-US" dirty="0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6620136"/>
              </p:ext>
            </p:extLst>
          </p:nvPr>
        </p:nvGraphicFramePr>
        <p:xfrm>
          <a:off x="843109" y="2471737"/>
          <a:ext cx="11162802" cy="2014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1" name="Worksheet" r:id="rId3" imgW="13782641" imgH="2486088" progId="Excel.Sheet.12">
                  <p:embed/>
                </p:oleObj>
              </mc:Choice>
              <mc:Fallback>
                <p:oleObj name="Worksheet" r:id="rId3" imgW="13782641" imgH="2486088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43109" y="2471737"/>
                        <a:ext cx="11162802" cy="20145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76360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Project Contacts: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sz="3100" dirty="0" smtClean="0"/>
              <a:t>Zoe Johnson, CBP Technical Lead</a:t>
            </a:r>
            <a:br>
              <a:rPr lang="en-US" sz="3100" dirty="0" smtClean="0"/>
            </a:br>
            <a:r>
              <a:rPr lang="en-US" sz="3100" dirty="0"/>
              <a:t/>
            </a:r>
            <a:br>
              <a:rPr lang="en-US" sz="3100" dirty="0"/>
            </a:br>
            <a:r>
              <a:rPr lang="en-US" sz="3100" dirty="0" smtClean="0"/>
              <a:t>Susan Julius, EPA Technical Lead</a:t>
            </a:r>
            <a:br>
              <a:rPr lang="en-US" sz="3100" dirty="0" smtClean="0"/>
            </a:br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3100" dirty="0" smtClean="0"/>
              <a:t>Anna Hamilton, Project Manager</a:t>
            </a:r>
            <a:br>
              <a:rPr lang="en-US" sz="3100" dirty="0" smtClean="0"/>
            </a:br>
            <a:r>
              <a:rPr lang="en-US" sz="3100" dirty="0"/>
              <a:t/>
            </a:r>
            <a:br>
              <a:rPr lang="en-US" sz="3100" dirty="0"/>
            </a:br>
            <a:r>
              <a:rPr lang="en-US" sz="3100" dirty="0" smtClean="0"/>
              <a:t>Jennie Hoffman, Facilitator</a:t>
            </a:r>
            <a:br>
              <a:rPr lang="en-US" sz="3100" dirty="0" smtClean="0"/>
            </a:br>
            <a:r>
              <a:rPr lang="en-US" sz="3100" dirty="0"/>
              <a:t/>
            </a:r>
            <a:br>
              <a:rPr lang="en-US" sz="3100" dirty="0"/>
            </a:br>
            <a:r>
              <a:rPr lang="en-US" sz="3100" dirty="0" smtClean="0"/>
              <a:t>Hope Herron, Facilitator</a:t>
            </a:r>
            <a:endParaRPr lang="en-US" sz="3100" dirty="0"/>
          </a:p>
        </p:txBody>
      </p:sp>
    </p:spTree>
    <p:extLst>
      <p:ext uri="{BB962C8B-B14F-4D97-AF65-F5344CB8AC3E}">
        <p14:creationId xmlns:p14="http://schemas.microsoft.com/office/powerpoint/2010/main" val="4226166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TM10001105[[fn=Crop]]</Template>
  <TotalTime>527</TotalTime>
  <Words>392</Words>
  <Application>Microsoft Office PowerPoint</Application>
  <PresentationFormat>Widescreen</PresentationFormat>
  <Paragraphs>36</Paragraphs>
  <Slides>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Franklin Gothic Book</vt:lpstr>
      <vt:lpstr>Crop</vt:lpstr>
      <vt:lpstr>Worksheet</vt:lpstr>
      <vt:lpstr>CBP Climate Resiliency Workgroup</vt:lpstr>
      <vt:lpstr>Climate Resiliency Goal </vt:lpstr>
      <vt:lpstr>Project Goals</vt:lpstr>
      <vt:lpstr>General Approach</vt:lpstr>
      <vt:lpstr>Wetlands Goal/Outcome</vt:lpstr>
      <vt:lpstr>CCAP Design Tool</vt:lpstr>
      <vt:lpstr>Interactions with Wetlands Workgroup</vt:lpstr>
      <vt:lpstr>Project Timeline</vt:lpstr>
      <vt:lpstr>Project Contacts:  Zoe Johnson, CBP Technical Lead  Susan Julius, EPA Technical Lead  Anna Hamilton, Project Manager  Jennie Hoffman, Facilitator  Hope Herron, Facilitator</vt:lpstr>
    </vt:vector>
  </TitlesOfParts>
  <Company>Tetra Tech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Hamilton, Anna</dc:creator>
  <cp:lastModifiedBy>Runion, Kyle</cp:lastModifiedBy>
  <cp:revision>34</cp:revision>
  <dcterms:created xsi:type="dcterms:W3CDTF">2016-05-16T19:44:39Z</dcterms:created>
  <dcterms:modified xsi:type="dcterms:W3CDTF">2016-05-26T14:35:42Z</dcterms:modified>
</cp:coreProperties>
</file>