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92" r:id="rId2"/>
  </p:sldMasterIdLst>
  <p:notesMasterIdLst>
    <p:notesMasterId r:id="rId8"/>
  </p:notesMasterIdLst>
  <p:sldIdLst>
    <p:sldId id="450" r:id="rId3"/>
    <p:sldId id="451" r:id="rId4"/>
    <p:sldId id="452" r:id="rId5"/>
    <p:sldId id="439" r:id="rId6"/>
    <p:sldId id="44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bisland" initials="cpb"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CC99"/>
    <a:srgbClr val="A2E529"/>
    <a:srgbClr val="FFFFFF"/>
    <a:srgbClr val="00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58" autoAdjust="0"/>
    <p:restoredTop sz="94660"/>
  </p:normalViewPr>
  <p:slideViewPr>
    <p:cSldViewPr>
      <p:cViewPr>
        <p:scale>
          <a:sx n="70" d="100"/>
          <a:sy n="70" d="100"/>
        </p:scale>
        <p:origin x="-1242" y="-8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55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684C6B-21A1-4837-B94D-A07EF52BCC5A}" type="datetimeFigureOut">
              <a:rPr lang="en-US" smtClean="0"/>
              <a:pPr/>
              <a:t>11/5/2013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B2B875-1761-4F7D-BE9E-BDCD2D8493A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69978F-BEFA-4878-9A1A-7B42EE62B114}" type="datetimeFigureOut">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2654EB-EE16-4372-A278-1BFB342BE449}" type="slidenum">
              <a:rPr lang="en-US" smtClean="0"/>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69978F-BEFA-4878-9A1A-7B42EE62B114}" type="datetimeFigureOut">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2654EB-EE16-4372-A278-1BFB342BE449}" type="slidenum">
              <a:rPr lang="en-US" smtClean="0"/>
              <a:pPr/>
              <a:t>‹#›</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69978F-BEFA-4878-9A1A-7B42EE62B114}" type="datetimeFigureOut">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2654EB-EE16-4372-A278-1BFB342BE449}" type="slidenum">
              <a:rPr lang="en-US" smtClean="0"/>
              <a:pPr/>
              <a:t>‹#›</a:t>
            </a:fld>
            <a:endParaRPr 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69978F-BEFA-4878-9A1A-7B42EE62B114}" type="datetimeFigureOut">
              <a:rPr lang="en-US" smtClean="0">
                <a:solidFill>
                  <a:prstClr val="black">
                    <a:tint val="75000"/>
                  </a:prstClr>
                </a:solidFill>
              </a:rPr>
              <a:pPr/>
              <a:t>11/5/2013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2654EB-EE16-4372-A278-1BFB342BE449}"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69978F-BEFA-4878-9A1A-7B42EE62B114}" type="datetimeFigureOut">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2654EB-EE16-4372-A278-1BFB342BE449}" type="slidenum">
              <a:rPr lang="en-US" smtClean="0"/>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69978F-BEFA-4878-9A1A-7B42EE62B114}" type="datetimeFigureOut">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2654EB-EE16-4372-A278-1BFB342BE449}" type="slidenum">
              <a:rPr lang="en-US" smtClean="0"/>
              <a:pPr/>
              <a:t>‹#›</a:t>
            </a:fld>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69978F-BEFA-4878-9A1A-7B42EE62B114}" type="datetimeFigureOut">
              <a:rPr lang="en-US" smtClean="0"/>
              <a:pPr/>
              <a:t>11/5/2013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2654EB-EE16-4372-A278-1BFB342BE449}" type="slidenum">
              <a:rPr lang="en-US" smtClean="0"/>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169978F-BEFA-4878-9A1A-7B42EE62B114}" type="datetimeFigureOut">
              <a:rPr lang="en-US" smtClean="0"/>
              <a:pPr/>
              <a:t>11/5/2013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2654EB-EE16-4372-A278-1BFB342BE449}" type="slidenum">
              <a:rPr lang="en-US" smtClean="0"/>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69978F-BEFA-4878-9A1A-7B42EE62B114}" type="datetimeFigureOut">
              <a:rPr lang="en-US" smtClean="0"/>
              <a:pPr/>
              <a:t>11/5/2013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2654EB-EE16-4372-A278-1BFB342BE449}" type="slidenum">
              <a:rPr lang="en-US" smtClean="0"/>
              <a:pPr/>
              <a:t>‹#›</a:t>
            </a:fld>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69978F-BEFA-4878-9A1A-7B42EE62B114}" type="datetimeFigureOut">
              <a:rPr lang="en-US" smtClean="0"/>
              <a:pPr/>
              <a:t>11/5/2013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2654EB-EE16-4372-A278-1BFB342BE449}" type="slidenum">
              <a:rPr lang="en-US" smtClean="0"/>
              <a:pPr/>
              <a:t>‹#›</a:t>
            </a:fld>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69978F-BEFA-4878-9A1A-7B42EE62B114}" type="datetimeFigureOut">
              <a:rPr lang="en-US" smtClean="0"/>
              <a:pPr/>
              <a:t>11/5/2013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2654EB-EE16-4372-A278-1BFB342BE449}" type="slidenum">
              <a:rPr lang="en-US" smtClean="0"/>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69978F-BEFA-4878-9A1A-7B42EE62B114}" type="datetimeFigureOut">
              <a:rPr lang="en-US" smtClean="0"/>
              <a:pPr/>
              <a:t>11/5/2013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2654EB-EE16-4372-A278-1BFB342BE449}" type="slidenum">
              <a:rPr lang="en-US" smtClean="0"/>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69978F-BEFA-4878-9A1A-7B42EE62B114}" type="datetimeFigureOut">
              <a:rPr lang="en-US" smtClean="0"/>
              <a:pPr/>
              <a:t>11/5/2013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2654EB-EE16-4372-A278-1BFB342BE44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69978F-BEFA-4878-9A1A-7B42EE62B114}" type="datetimeFigureOut">
              <a:rPr lang="en-US" smtClean="0">
                <a:solidFill>
                  <a:prstClr val="black">
                    <a:tint val="75000"/>
                  </a:prstClr>
                </a:solidFill>
              </a:rPr>
              <a:pPr/>
              <a:t>11/5/2013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2654EB-EE16-4372-A278-1BFB342BE449}"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93" r:id="rId1"/>
  </p:sldLayoutIdLst>
  <p:transition>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http://farm6.staticflickr.com/5108/5684089683_6a3a6419b7_z.jpg"/>
          <p:cNvPicPr>
            <a:picLocks noChangeAspect="1" noChangeArrowheads="1"/>
          </p:cNvPicPr>
          <p:nvPr/>
        </p:nvPicPr>
        <p:blipFill>
          <a:blip r:embed="rId2" cstate="print"/>
          <a:srcRect/>
          <a:stretch>
            <a:fillRect/>
          </a:stretch>
        </p:blipFill>
        <p:spPr bwMode="auto">
          <a:xfrm>
            <a:off x="2352080" y="228600"/>
            <a:ext cx="4429720" cy="6670639"/>
          </a:xfrm>
          <a:prstGeom prst="rect">
            <a:avLst/>
          </a:prstGeom>
          <a:noFill/>
        </p:spPr>
      </p:pic>
      <p:sp>
        <p:nvSpPr>
          <p:cNvPr id="5" name="Rectangle 4"/>
          <p:cNvSpPr/>
          <p:nvPr/>
        </p:nvSpPr>
        <p:spPr>
          <a:xfrm>
            <a:off x="0" y="0"/>
            <a:ext cx="9144000" cy="685800"/>
          </a:xfrm>
          <a:prstGeom prst="rect">
            <a:avLst/>
          </a:prstGeom>
          <a:solidFill>
            <a:schemeClr val="tx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 name="Rectangle 5"/>
          <p:cNvSpPr/>
          <p:nvPr/>
        </p:nvSpPr>
        <p:spPr>
          <a:xfrm>
            <a:off x="0" y="685800"/>
            <a:ext cx="9144000" cy="685800"/>
          </a:xfrm>
          <a:prstGeom prst="rect">
            <a:avLst/>
          </a:prstGeom>
          <a:solidFill>
            <a:schemeClr val="tx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76200"/>
            <a:ext cx="9144000" cy="2133600"/>
          </a:xfrm>
        </p:spPr>
        <p:txBody>
          <a:bodyPr>
            <a:noAutofit/>
          </a:bodyPr>
          <a:lstStyle/>
          <a:p>
            <a:r>
              <a:rPr lang="en-US" sz="3600" b="1" dirty="0" smtClean="0">
                <a:solidFill>
                  <a:schemeClr val="bg1"/>
                </a:solidFill>
                <a:effectLst>
                  <a:outerShdw blurRad="38100" dist="38100" dir="2700000" algn="tl">
                    <a:srgbClr val="000000">
                      <a:alpha val="43137"/>
                    </a:srgbClr>
                  </a:outerShdw>
                </a:effectLst>
              </a:rPr>
              <a:t>Chesapeake Bay Program Independent Evaluator – GIT 6 Review &amp; Next Steps</a:t>
            </a:r>
            <a:br>
              <a:rPr lang="en-US" sz="3600" b="1" dirty="0" smtClean="0">
                <a:solidFill>
                  <a:schemeClr val="bg1"/>
                </a:solidFill>
                <a:effectLst>
                  <a:outerShdw blurRad="38100" dist="38100" dir="2700000" algn="tl">
                    <a:srgbClr val="000000">
                      <a:alpha val="43137"/>
                    </a:srgbClr>
                  </a:outerShdw>
                </a:effectLst>
              </a:rPr>
            </a:br>
            <a:endParaRPr lang="en-US" sz="4800" b="1" dirty="0">
              <a:solidFill>
                <a:schemeClr val="bg1"/>
              </a:solidFill>
            </a:endParaRPr>
          </a:p>
        </p:txBody>
      </p:sp>
      <p:pic>
        <p:nvPicPr>
          <p:cNvPr id="8" name="Picture 11" descr="spielmann"/>
          <p:cNvPicPr>
            <a:picLocks noChangeAspect="1" noChangeArrowheads="1"/>
          </p:cNvPicPr>
          <p:nvPr/>
        </p:nvPicPr>
        <p:blipFill>
          <a:blip r:embed="rId3" cstate="print"/>
          <a:srcRect/>
          <a:stretch>
            <a:fillRect/>
          </a:stretch>
        </p:blipFill>
        <p:spPr bwMode="auto">
          <a:xfrm>
            <a:off x="6851650" y="1614488"/>
            <a:ext cx="2292350" cy="1509712"/>
          </a:xfrm>
          <a:prstGeom prst="rect">
            <a:avLst/>
          </a:prstGeom>
          <a:noFill/>
          <a:ln w="9525">
            <a:noFill/>
            <a:miter lim="800000"/>
            <a:headEnd/>
            <a:tailEnd/>
          </a:ln>
        </p:spPr>
      </p:pic>
      <p:pic>
        <p:nvPicPr>
          <p:cNvPr id="10" name="Picture 20"/>
          <p:cNvPicPr>
            <a:picLocks noChangeAspect="1" noChangeArrowheads="1"/>
          </p:cNvPicPr>
          <p:nvPr/>
        </p:nvPicPr>
        <p:blipFill>
          <a:blip r:embed="rId4" cstate="print"/>
          <a:srcRect/>
          <a:stretch>
            <a:fillRect/>
          </a:stretch>
        </p:blipFill>
        <p:spPr bwMode="auto">
          <a:xfrm>
            <a:off x="6851650" y="3352800"/>
            <a:ext cx="2292350" cy="1524000"/>
          </a:xfrm>
          <a:prstGeom prst="rect">
            <a:avLst/>
          </a:prstGeom>
          <a:noFill/>
          <a:ln w="9525">
            <a:noFill/>
            <a:miter lim="800000"/>
            <a:headEnd/>
            <a:tailEnd/>
          </a:ln>
        </p:spPr>
      </p:pic>
      <p:pic>
        <p:nvPicPr>
          <p:cNvPr id="11" name="Picture 24" descr="20-09_Slides_052"/>
          <p:cNvPicPr>
            <a:picLocks noChangeAspect="1" noChangeArrowheads="1"/>
          </p:cNvPicPr>
          <p:nvPr/>
        </p:nvPicPr>
        <p:blipFill>
          <a:blip r:embed="rId5" cstate="print"/>
          <a:srcRect/>
          <a:stretch>
            <a:fillRect/>
          </a:stretch>
        </p:blipFill>
        <p:spPr bwMode="auto">
          <a:xfrm>
            <a:off x="6850063" y="5181600"/>
            <a:ext cx="2293937" cy="1555750"/>
          </a:xfrm>
          <a:prstGeom prst="rect">
            <a:avLst/>
          </a:prstGeom>
          <a:noFill/>
          <a:ln w="9525">
            <a:noFill/>
            <a:miter lim="800000"/>
            <a:headEnd/>
            <a:tailEnd/>
          </a:ln>
        </p:spPr>
      </p:pic>
      <p:pic>
        <p:nvPicPr>
          <p:cNvPr id="13" name="Picture 9" descr="spielmann"/>
          <p:cNvPicPr>
            <a:picLocks noChangeAspect="1" noChangeArrowheads="1"/>
          </p:cNvPicPr>
          <p:nvPr/>
        </p:nvPicPr>
        <p:blipFill>
          <a:blip r:embed="rId6" cstate="print"/>
          <a:srcRect/>
          <a:stretch>
            <a:fillRect/>
          </a:stretch>
        </p:blipFill>
        <p:spPr bwMode="auto">
          <a:xfrm>
            <a:off x="0" y="1603375"/>
            <a:ext cx="2292350" cy="1525588"/>
          </a:xfrm>
          <a:prstGeom prst="rect">
            <a:avLst/>
          </a:prstGeom>
          <a:noFill/>
          <a:ln w="9525">
            <a:noFill/>
            <a:miter lim="800000"/>
            <a:headEnd/>
            <a:tailEnd/>
          </a:ln>
        </p:spPr>
      </p:pic>
      <p:pic>
        <p:nvPicPr>
          <p:cNvPr id="14" name="Picture 16" descr="02-cbp_6158_RussMader"/>
          <p:cNvPicPr>
            <a:picLocks noChangeAspect="1" noChangeArrowheads="1"/>
          </p:cNvPicPr>
          <p:nvPr/>
        </p:nvPicPr>
        <p:blipFill>
          <a:blip r:embed="rId7" cstate="print"/>
          <a:srcRect/>
          <a:stretch>
            <a:fillRect/>
          </a:stretch>
        </p:blipFill>
        <p:spPr bwMode="auto">
          <a:xfrm>
            <a:off x="0" y="3365500"/>
            <a:ext cx="2290762" cy="1511300"/>
          </a:xfrm>
          <a:prstGeom prst="rect">
            <a:avLst/>
          </a:prstGeom>
          <a:noFill/>
          <a:ln w="9525">
            <a:noFill/>
            <a:miter lim="800000"/>
            <a:headEnd/>
            <a:tailEnd/>
          </a:ln>
        </p:spPr>
      </p:pic>
      <p:pic>
        <p:nvPicPr>
          <p:cNvPr id="15" name="Picture 17" descr="1098375169_bbe4462806"/>
          <p:cNvPicPr>
            <a:picLocks noChangeAspect="1" noChangeArrowheads="1"/>
          </p:cNvPicPr>
          <p:nvPr/>
        </p:nvPicPr>
        <p:blipFill>
          <a:blip r:embed="rId8" cstate="print"/>
          <a:srcRect/>
          <a:stretch>
            <a:fillRect/>
          </a:stretch>
        </p:blipFill>
        <p:spPr bwMode="auto">
          <a:xfrm>
            <a:off x="0" y="5184775"/>
            <a:ext cx="2290762" cy="1520825"/>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500"/>
                                        <p:tgtEl>
                                          <p:spTgt spid="15"/>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fade">
                                      <p:cBhvr>
                                        <p:cTn id="23" dur="500"/>
                                        <p:tgtEl>
                                          <p:spTgt spid="13"/>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
          </a:xfrm>
          <a:prstGeom prst="rect">
            <a:avLst/>
          </a:prstGeom>
          <a:solidFill>
            <a:schemeClr val="accent5">
              <a:lumMod val="7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0" y="685800"/>
            <a:ext cx="9144000" cy="685800"/>
          </a:xfrm>
          <a:prstGeom prst="rect">
            <a:avLst/>
          </a:prstGeom>
          <a:solidFill>
            <a:schemeClr val="accent5">
              <a:lumMod val="7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22202"/>
            <a:ext cx="9144000" cy="1393802"/>
          </a:xfrm>
          <a:solidFill>
            <a:schemeClr val="tx2">
              <a:lumMod val="75000"/>
            </a:schemeClr>
          </a:solidFill>
        </p:spPr>
        <p:txBody>
          <a:bodyPr>
            <a:noAutofit/>
          </a:bodyPr>
          <a:lstStyle/>
          <a:p>
            <a:r>
              <a:rPr lang="en-US" sz="3200" dirty="0" smtClean="0">
                <a:solidFill>
                  <a:schemeClr val="bg1"/>
                </a:solidFill>
              </a:rPr>
              <a:t>Independent Evaluator </a:t>
            </a:r>
            <a:br>
              <a:rPr lang="en-US" sz="3200" dirty="0" smtClean="0">
                <a:solidFill>
                  <a:schemeClr val="bg1"/>
                </a:solidFill>
              </a:rPr>
            </a:br>
            <a:r>
              <a:rPr lang="en-US" sz="3200" dirty="0" smtClean="0">
                <a:solidFill>
                  <a:schemeClr val="bg1"/>
                </a:solidFill>
              </a:rPr>
              <a:t>(Charge from PSC 12-5-12)</a:t>
            </a:r>
            <a:endParaRPr lang="en-US" sz="3200" dirty="0">
              <a:solidFill>
                <a:schemeClr val="bg1"/>
              </a:solidFill>
            </a:endParaRPr>
          </a:p>
        </p:txBody>
      </p:sp>
      <p:sp>
        <p:nvSpPr>
          <p:cNvPr id="5" name="Rectangle 4"/>
          <p:cNvSpPr txBox="1">
            <a:spLocks noChangeArrowheads="1"/>
          </p:cNvSpPr>
          <p:nvPr/>
        </p:nvSpPr>
        <p:spPr>
          <a:xfrm>
            <a:off x="304800" y="1676400"/>
            <a:ext cx="8534400" cy="5181600"/>
          </a:xfrm>
          <a:prstGeom prst="rect">
            <a:avLst/>
          </a:prstGeom>
        </p:spPr>
        <p:txBody>
          <a:bodyPr vert="horz" lIns="91440" tIns="45720" rIns="91440" bIns="45720" rtlCol="0">
            <a:normAutofit/>
          </a:bodyPr>
          <a:lstStyle/>
          <a:p>
            <a:pPr marL="342900" lvl="0" indent="-342900">
              <a:lnSpc>
                <a:spcPct val="110000"/>
              </a:lnSpc>
              <a:spcBef>
                <a:spcPct val="20000"/>
              </a:spcBef>
              <a:defRPr/>
            </a:pPr>
            <a:r>
              <a:rPr lang="en-US" sz="2400" b="1" i="1" u="sng" dirty="0" smtClean="0"/>
              <a:t>Charge:</a:t>
            </a:r>
          </a:p>
          <a:p>
            <a:pPr marL="800100" lvl="1" indent="-342900">
              <a:lnSpc>
                <a:spcPct val="110000"/>
              </a:lnSpc>
              <a:spcBef>
                <a:spcPct val="20000"/>
              </a:spcBef>
              <a:buFont typeface="Courier New" pitchFamily="49" charset="0"/>
              <a:buChar char="o"/>
              <a:defRPr/>
            </a:pPr>
            <a:r>
              <a:rPr lang="en-US" sz="2000" dirty="0" smtClean="0"/>
              <a:t>Develop a set of options for Principals’ Staff Committee consideration and approval for establishing a process for independent evaluation of the Chesapeake Bay Program activities with input from CAC, STAC, and LGAC (including consideration of an option for no action)</a:t>
            </a:r>
          </a:p>
          <a:p>
            <a:pPr marL="800100" lvl="1" indent="-342900">
              <a:lnSpc>
                <a:spcPct val="110000"/>
              </a:lnSpc>
              <a:spcBef>
                <a:spcPct val="20000"/>
              </a:spcBef>
              <a:buFont typeface="Courier New" pitchFamily="49" charset="0"/>
              <a:buChar char="o"/>
              <a:defRPr/>
            </a:pPr>
            <a:r>
              <a:rPr lang="en-US" sz="2000" dirty="0" smtClean="0"/>
              <a:t>Provide a draft work plan/outline that provides the steps and analytical work to establish the process</a:t>
            </a:r>
          </a:p>
          <a:p>
            <a:pPr marL="1257300" lvl="2" indent="-342900">
              <a:lnSpc>
                <a:spcPct val="110000"/>
              </a:lnSpc>
              <a:spcBef>
                <a:spcPct val="20000"/>
              </a:spcBef>
              <a:buFont typeface="Arial" pitchFamily="34" charset="0"/>
              <a:buChar char="•"/>
              <a:defRPr/>
            </a:pPr>
            <a:r>
              <a:rPr lang="en-US" sz="2000" dirty="0" smtClean="0"/>
              <a:t>Review evaluation activities already occurring in the Chesapeake Bay Program Partnership</a:t>
            </a:r>
          </a:p>
          <a:p>
            <a:pPr marL="1257300" lvl="2" indent="-342900">
              <a:lnSpc>
                <a:spcPct val="110000"/>
              </a:lnSpc>
              <a:spcBef>
                <a:spcPct val="20000"/>
              </a:spcBef>
              <a:buFont typeface="Arial" pitchFamily="34" charset="0"/>
              <a:buChar char="•"/>
              <a:defRPr/>
            </a:pPr>
            <a:r>
              <a:rPr lang="en-US" sz="2000" dirty="0" smtClean="0"/>
              <a:t>Analyze approaches that other geographic programs are using</a:t>
            </a:r>
          </a:p>
          <a:p>
            <a:pPr marL="1257300" lvl="2" indent="-342900">
              <a:lnSpc>
                <a:spcPct val="110000"/>
              </a:lnSpc>
              <a:spcBef>
                <a:spcPct val="20000"/>
              </a:spcBef>
              <a:buFont typeface="Arial" pitchFamily="34" charset="0"/>
              <a:buChar char="•"/>
              <a:defRPr/>
            </a:pPr>
            <a:r>
              <a:rPr lang="en-US" sz="2000" dirty="0" smtClean="0"/>
              <a:t>Include an iterative process between the Management Board and GIT6 for each major step in the workplan</a:t>
            </a:r>
          </a:p>
          <a:p>
            <a:pPr marL="1257300" lvl="2" indent="-342900">
              <a:lnSpc>
                <a:spcPct val="110000"/>
              </a:lnSpc>
              <a:spcBef>
                <a:spcPct val="20000"/>
              </a:spcBef>
              <a:buFont typeface="Arial" pitchFamily="34" charset="0"/>
              <a:buChar char="•"/>
              <a:defRPr/>
            </a:pPr>
            <a:r>
              <a:rPr lang="en-US" sz="2000" dirty="0" smtClean="0"/>
              <a:t>GIT6 should include estimated costs of all options </a:t>
            </a:r>
            <a:r>
              <a:rPr lang="en-US" sz="2000" smtClean="0"/>
              <a:t>being considered</a:t>
            </a:r>
            <a:endParaRPr lang="en-US" sz="2000" dirty="0" smtClean="0"/>
          </a:p>
          <a:p>
            <a:pPr marL="1257300" lvl="2" indent="-342900">
              <a:lnSpc>
                <a:spcPct val="110000"/>
              </a:lnSpc>
              <a:spcBef>
                <a:spcPct val="20000"/>
              </a:spcBef>
              <a:defRPr/>
            </a:pPr>
            <a:endParaRPr lang="en-US" sz="2000" dirty="0" smtClean="0"/>
          </a:p>
          <a:p>
            <a:pPr marL="1257300" lvl="2" indent="-342900">
              <a:lnSpc>
                <a:spcPct val="110000"/>
              </a:lnSpc>
              <a:spcBef>
                <a:spcPct val="20000"/>
              </a:spcBef>
              <a:buFont typeface="Arial" pitchFamily="34" charset="0"/>
              <a:buChar char="•"/>
              <a:defRPr/>
            </a:pPr>
            <a:endParaRPr lang="en-US" dirty="0" smtClean="0"/>
          </a:p>
          <a:p>
            <a:pPr marL="1257300" lvl="2" indent="-342900">
              <a:lnSpc>
                <a:spcPct val="110000"/>
              </a:lnSpc>
              <a:spcBef>
                <a:spcPct val="20000"/>
              </a:spcBef>
              <a:buFont typeface="Arial" pitchFamily="34" charset="0"/>
              <a:buChar char="•"/>
              <a:defRPr/>
            </a:pPr>
            <a:endParaRPr lang="en-US" dirty="0" smtClean="0"/>
          </a:p>
          <a:p>
            <a:pPr marL="342900" lvl="0" indent="-342900">
              <a:lnSpc>
                <a:spcPct val="110000"/>
              </a:lnSpc>
              <a:spcBef>
                <a:spcPct val="20000"/>
              </a:spcBef>
              <a:buFont typeface="Arial" pitchFamily="34" charset="0"/>
              <a:buChar char="•"/>
              <a:defRPr/>
            </a:pPr>
            <a:endParaRPr lang="en-US" dirty="0" smtClean="0">
              <a:solidFill>
                <a:schemeClr val="bg2">
                  <a:lumMod val="25000"/>
                </a:schemeClr>
              </a:solidFill>
            </a:endParaRPr>
          </a:p>
          <a:p>
            <a:pPr marL="342900" marR="0" lvl="0" indent="-342900" algn="l" defTabSz="914400" rtl="0" eaLnBrk="1" fontAlgn="auto" latinLnBrk="0" hangingPunct="1">
              <a:lnSpc>
                <a:spcPct val="110000"/>
              </a:lnSpc>
              <a:spcBef>
                <a:spcPct val="20000"/>
              </a:spcBef>
              <a:spcAft>
                <a:spcPts val="0"/>
              </a:spcAft>
              <a:buClrTx/>
              <a:buSzTx/>
              <a:tabLst/>
              <a:defRPr/>
            </a:pPr>
            <a:endParaRPr kumimoji="0" lang="en-US" b="0" i="0" u="none" strike="noStrike" kern="1200" cap="none" spc="0" normalizeH="0" baseline="0" noProof="0" dirty="0" smtClean="0">
              <a:ln>
                <a:noFill/>
              </a:ln>
              <a:solidFill>
                <a:schemeClr val="bg2">
                  <a:lumMod val="25000"/>
                </a:schemeClr>
              </a:solidFill>
              <a:effectLst/>
              <a:uLnTx/>
              <a:uFillTx/>
              <a:latin typeface="+mn-lt"/>
              <a:ea typeface="+mn-ea"/>
              <a:cs typeface="+mn-cs"/>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chemeClr val="tx2">
              <a:lumMod val="75000"/>
            </a:schemeClr>
          </a:solidFill>
        </p:spPr>
        <p:txBody>
          <a:bodyPr>
            <a:normAutofit fontScale="90000"/>
          </a:bodyPr>
          <a:lstStyle/>
          <a:p>
            <a:r>
              <a:rPr lang="en-US" dirty="0" smtClean="0">
                <a:solidFill>
                  <a:schemeClr val="bg1"/>
                </a:solidFill>
              </a:rPr>
              <a:t>Reviewing current and potential </a:t>
            </a:r>
            <a:br>
              <a:rPr lang="en-US" dirty="0" smtClean="0">
                <a:solidFill>
                  <a:schemeClr val="bg1"/>
                </a:solidFill>
              </a:rPr>
            </a:br>
            <a:r>
              <a:rPr lang="en-US" dirty="0" smtClean="0">
                <a:solidFill>
                  <a:schemeClr val="bg1"/>
                </a:solidFill>
              </a:rPr>
              <a:t>evaluation activities</a:t>
            </a:r>
            <a:endParaRPr lang="en-US" dirty="0">
              <a:solidFill>
                <a:schemeClr val="bg1"/>
              </a:solidFill>
            </a:endParaRPr>
          </a:p>
        </p:txBody>
      </p:sp>
      <p:sp>
        <p:nvSpPr>
          <p:cNvPr id="3" name="Content Placeholder 2"/>
          <p:cNvSpPr>
            <a:spLocks noGrp="1"/>
          </p:cNvSpPr>
          <p:nvPr>
            <p:ph idx="1"/>
          </p:nvPr>
        </p:nvSpPr>
        <p:spPr>
          <a:xfrm>
            <a:off x="533400" y="1905000"/>
            <a:ext cx="8229600" cy="4525963"/>
          </a:xfrm>
        </p:spPr>
        <p:txBody>
          <a:bodyPr/>
          <a:lstStyle/>
          <a:p>
            <a:r>
              <a:rPr lang="en-US" dirty="0" smtClean="0"/>
              <a:t>What areas of program management might benefit from periodic evaluation?</a:t>
            </a:r>
          </a:p>
          <a:p>
            <a:r>
              <a:rPr lang="en-US" dirty="0" smtClean="0"/>
              <a:t>Are the areas currently evaluated?</a:t>
            </a:r>
          </a:p>
          <a:p>
            <a:r>
              <a:rPr lang="en-US" dirty="0" smtClean="0"/>
              <a:t>If not, how could such evaluations be conducted?</a:t>
            </a:r>
          </a:p>
          <a:p>
            <a:r>
              <a:rPr lang="en-US" dirty="0" smtClean="0"/>
              <a:t>What is the cost for new evaluations?</a:t>
            </a:r>
          </a:p>
          <a:p>
            <a:r>
              <a:rPr lang="en-US" dirty="0" smtClean="0"/>
              <a:t>Recommendations based on cost-benefit.</a:t>
            </a:r>
            <a:endParaRPr lang="en-US"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
          </a:xfrm>
          <a:prstGeom prst="rect">
            <a:avLst/>
          </a:prstGeom>
          <a:solidFill>
            <a:schemeClr val="tx2">
              <a:lumMod val="7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prstClr val="white"/>
              </a:solidFill>
            </a:endParaRPr>
          </a:p>
        </p:txBody>
      </p:sp>
      <p:sp>
        <p:nvSpPr>
          <p:cNvPr id="5" name="Rectangle 4"/>
          <p:cNvSpPr txBox="1">
            <a:spLocks noChangeArrowheads="1"/>
          </p:cNvSpPr>
          <p:nvPr/>
        </p:nvSpPr>
        <p:spPr>
          <a:xfrm>
            <a:off x="762000" y="2057400"/>
            <a:ext cx="7543800" cy="3733800"/>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10000"/>
              </a:lnSpc>
              <a:spcBef>
                <a:spcPct val="20000"/>
              </a:spcBef>
              <a:spcAft>
                <a:spcPts val="0"/>
              </a:spcAft>
              <a:buClrTx/>
              <a:buSzTx/>
              <a:tabLst/>
              <a:defRPr/>
            </a:pPr>
            <a:endParaRPr lang="en-US" sz="900" dirty="0" smtClean="0">
              <a:solidFill>
                <a:schemeClr val="bg2">
                  <a:lumMod val="25000"/>
                </a:schemeClr>
              </a:solidFill>
            </a:endParaRPr>
          </a:p>
          <a:p>
            <a:pPr marL="342900" lvl="0" indent="-342900">
              <a:lnSpc>
                <a:spcPct val="110000"/>
              </a:lnSpc>
              <a:spcBef>
                <a:spcPct val="20000"/>
              </a:spcBef>
              <a:buFont typeface="Arial" pitchFamily="34" charset="0"/>
              <a:buChar char="•"/>
              <a:defRPr/>
            </a:pPr>
            <a:r>
              <a:rPr lang="en-US" sz="2000" b="1" dirty="0" smtClean="0"/>
              <a:t>CAC requested consideration of: striving for increased public confidence by undergoing independent evaluation </a:t>
            </a:r>
          </a:p>
          <a:p>
            <a:pPr marL="800100" lvl="1" indent="-342900">
              <a:lnSpc>
                <a:spcPct val="110000"/>
              </a:lnSpc>
              <a:spcBef>
                <a:spcPct val="20000"/>
              </a:spcBef>
              <a:buFont typeface="Arial" pitchFamily="34" charset="0"/>
              <a:buChar char="•"/>
              <a:defRPr/>
            </a:pPr>
            <a:r>
              <a:rPr lang="en-US" sz="1600" b="1" dirty="0" smtClean="0"/>
              <a:t>(7-12-13 MB – referred to Editorial Board)</a:t>
            </a:r>
            <a:endParaRPr lang="en-US" sz="1600" dirty="0" smtClean="0"/>
          </a:p>
          <a:p>
            <a:pPr marL="342900" lvl="0" indent="-342900">
              <a:lnSpc>
                <a:spcPct val="110000"/>
              </a:lnSpc>
              <a:spcBef>
                <a:spcPct val="20000"/>
              </a:spcBef>
              <a:buFont typeface="Arial" pitchFamily="34" charset="0"/>
              <a:buChar char="•"/>
              <a:defRPr/>
            </a:pPr>
            <a:endParaRPr lang="en-US" sz="1600" b="1" dirty="0" smtClean="0"/>
          </a:p>
          <a:p>
            <a:pPr marL="342900" lvl="0" indent="-342900">
              <a:lnSpc>
                <a:spcPct val="110000"/>
              </a:lnSpc>
              <a:spcBef>
                <a:spcPct val="20000"/>
              </a:spcBef>
              <a:buFont typeface="Arial" pitchFamily="34" charset="0"/>
              <a:buChar char="•"/>
              <a:defRPr/>
            </a:pPr>
            <a:r>
              <a:rPr lang="en-US" sz="2000" b="1" dirty="0" smtClean="0"/>
              <a:t>Conduct systematic independent as well as internal evaluations on an as needed basis to assess the integrity of strategy implementation, the root causes concerning any incomplete progress in achieving key goals and outcomes, and to improve program effectiveness and efficiency. </a:t>
            </a:r>
          </a:p>
          <a:p>
            <a:pPr marL="800100" lvl="1" indent="-342900">
              <a:lnSpc>
                <a:spcPct val="110000"/>
              </a:lnSpc>
              <a:spcBef>
                <a:spcPct val="20000"/>
              </a:spcBef>
              <a:buFont typeface="Arial" pitchFamily="34" charset="0"/>
              <a:buChar char="•"/>
              <a:defRPr/>
            </a:pPr>
            <a:r>
              <a:rPr lang="en-US" sz="1600" b="1" dirty="0" smtClean="0"/>
              <a:t>(GIT Chairs Meeting – referred to Issues Resolution Committee)</a:t>
            </a:r>
            <a:endParaRPr lang="en-US" sz="1600" dirty="0" smtClean="0"/>
          </a:p>
          <a:p>
            <a:pPr marL="342900" marR="0" lvl="0" indent="-342900" algn="l" defTabSz="914400" rtl="0" eaLnBrk="1" fontAlgn="auto" latinLnBrk="0" hangingPunct="1">
              <a:lnSpc>
                <a:spcPct val="110000"/>
              </a:lnSpc>
              <a:spcBef>
                <a:spcPct val="20000"/>
              </a:spcBef>
              <a:spcAft>
                <a:spcPts val="0"/>
              </a:spcAft>
              <a:buClrTx/>
              <a:buSzTx/>
              <a:tabLst/>
              <a:defRPr/>
            </a:pPr>
            <a:endParaRPr kumimoji="0" lang="en-US" sz="1100" b="0" i="0" u="none" strike="noStrike" kern="1200" cap="none" spc="0" normalizeH="0" baseline="0" noProof="0" dirty="0" smtClean="0">
              <a:ln>
                <a:noFill/>
              </a:ln>
              <a:solidFill>
                <a:schemeClr val="bg2">
                  <a:lumMod val="25000"/>
                </a:schemeClr>
              </a:solidFill>
              <a:effectLst/>
              <a:uLnTx/>
              <a:uFillTx/>
              <a:latin typeface="+mn-lt"/>
              <a:ea typeface="+mn-ea"/>
              <a:cs typeface="+mn-cs"/>
            </a:endParaRPr>
          </a:p>
        </p:txBody>
      </p:sp>
      <p:sp>
        <p:nvSpPr>
          <p:cNvPr id="7" name="Rectangle 6"/>
          <p:cNvSpPr/>
          <p:nvPr/>
        </p:nvSpPr>
        <p:spPr>
          <a:xfrm>
            <a:off x="0" y="685800"/>
            <a:ext cx="9144000" cy="685800"/>
          </a:xfrm>
          <a:prstGeom prst="rect">
            <a:avLst/>
          </a:prstGeom>
          <a:solidFill>
            <a:schemeClr val="tx2">
              <a:lumMod val="7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14325" y="46038"/>
            <a:ext cx="8229600" cy="1325562"/>
          </a:xfrm>
        </p:spPr>
        <p:txBody>
          <a:bodyPr>
            <a:noAutofit/>
          </a:bodyPr>
          <a:lstStyle/>
          <a:p>
            <a:r>
              <a:rPr lang="en-US" sz="3200" dirty="0" smtClean="0">
                <a:solidFill>
                  <a:schemeClr val="bg1"/>
                </a:solidFill>
              </a:rPr>
              <a:t>Public Comments Received Regarding Independent Evaluation</a:t>
            </a:r>
            <a:endParaRPr lang="en-US" sz="32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
          </a:xfrm>
          <a:prstGeom prst="rect">
            <a:avLst/>
          </a:prstGeom>
          <a:solidFill>
            <a:schemeClr val="tx2">
              <a:lumMod val="7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prstClr val="white"/>
              </a:solidFill>
            </a:endParaRPr>
          </a:p>
        </p:txBody>
      </p:sp>
      <p:sp>
        <p:nvSpPr>
          <p:cNvPr id="5" name="Rectangle 4"/>
          <p:cNvSpPr txBox="1">
            <a:spLocks noChangeArrowheads="1"/>
          </p:cNvSpPr>
          <p:nvPr/>
        </p:nvSpPr>
        <p:spPr>
          <a:xfrm>
            <a:off x="990600" y="1524000"/>
            <a:ext cx="7696200" cy="5105400"/>
          </a:xfrm>
          <a:prstGeom prst="rect">
            <a:avLst/>
          </a:prstGeom>
        </p:spPr>
        <p:txBody>
          <a:bodyPr vert="horz" lIns="91440" tIns="45720" rIns="91440" bIns="45720" rtlCol="0">
            <a:normAutofit/>
          </a:bodyPr>
          <a:lstStyle/>
          <a:p>
            <a:pPr lvl="0" algn="ctr"/>
            <a:r>
              <a:rPr lang="en-US" sz="2200" b="1" i="1" dirty="0" smtClean="0">
                <a:solidFill>
                  <a:schemeClr val="tx2">
                    <a:lumMod val="60000"/>
                    <a:lumOff val="40000"/>
                  </a:schemeClr>
                </a:solidFill>
              </a:rPr>
              <a:t>Decisions Needed Today (11-5-13)</a:t>
            </a:r>
          </a:p>
          <a:p>
            <a:pPr lvl="0"/>
            <a:endParaRPr lang="en-US" b="1" dirty="0" smtClean="0"/>
          </a:p>
          <a:p>
            <a:pPr lvl="0">
              <a:buFont typeface="Arial" pitchFamily="34" charset="0"/>
              <a:buChar char="•"/>
            </a:pPr>
            <a:r>
              <a:rPr lang="en-US" b="1" dirty="0" smtClean="0"/>
              <a:t> Decision to support this work to fulfill charge from PSC. </a:t>
            </a:r>
            <a:endParaRPr lang="en-US" b="1" dirty="0" smtClean="0"/>
          </a:p>
          <a:p>
            <a:pPr lvl="0">
              <a:buFont typeface="Arial" pitchFamily="34" charset="0"/>
              <a:buChar char="•"/>
            </a:pPr>
            <a:endParaRPr lang="en-US" b="1" dirty="0" smtClean="0"/>
          </a:p>
          <a:p>
            <a:pPr lvl="0">
              <a:buFont typeface="Arial" pitchFamily="34" charset="0"/>
              <a:buChar char="•"/>
            </a:pPr>
            <a:r>
              <a:rPr lang="en-US" b="1" dirty="0" smtClean="0"/>
              <a:t> </a:t>
            </a:r>
            <a:r>
              <a:rPr lang="en-US" b="1" dirty="0" smtClean="0"/>
              <a:t>Identify volunteers to begin work.</a:t>
            </a:r>
            <a:endParaRPr lang="en-US" b="1" dirty="0" smtClean="0"/>
          </a:p>
          <a:p>
            <a:pPr lvl="0"/>
            <a:endParaRPr lang="en-US" b="1" dirty="0" smtClean="0"/>
          </a:p>
          <a:p>
            <a:pPr lvl="0">
              <a:buFont typeface="Arial" pitchFamily="34" charset="0"/>
              <a:buChar char="•"/>
            </a:pPr>
            <a:endParaRPr lang="en-US" b="1" dirty="0" smtClean="0">
              <a:solidFill>
                <a:srgbClr val="FF0000"/>
              </a:solidFill>
            </a:endParaRPr>
          </a:p>
          <a:p>
            <a:pPr lvl="1"/>
            <a:endParaRPr lang="en-US" sz="1400" dirty="0" smtClean="0"/>
          </a:p>
        </p:txBody>
      </p:sp>
      <p:sp>
        <p:nvSpPr>
          <p:cNvPr id="7" name="Rectangle 6"/>
          <p:cNvSpPr/>
          <p:nvPr/>
        </p:nvSpPr>
        <p:spPr>
          <a:xfrm>
            <a:off x="0" y="685800"/>
            <a:ext cx="9144000" cy="685800"/>
          </a:xfrm>
          <a:prstGeom prst="rect">
            <a:avLst/>
          </a:prstGeom>
          <a:solidFill>
            <a:schemeClr val="tx2">
              <a:lumMod val="7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14325" y="46038"/>
            <a:ext cx="8229600" cy="1325562"/>
          </a:xfrm>
          <a:solidFill>
            <a:schemeClr val="tx2">
              <a:lumMod val="75000"/>
            </a:schemeClr>
          </a:solidFill>
        </p:spPr>
        <p:txBody>
          <a:bodyPr>
            <a:noAutofit/>
          </a:bodyPr>
          <a:lstStyle/>
          <a:p>
            <a:r>
              <a:rPr lang="en-US" sz="3200" dirty="0" smtClean="0">
                <a:solidFill>
                  <a:schemeClr val="bg1"/>
                </a:solidFill>
              </a:rPr>
              <a:t>Decisions Needed Today &amp; Next Meeting</a:t>
            </a:r>
            <a:endParaRPr lang="en-US" sz="3200" dirty="0">
              <a:solidFill>
                <a:schemeClr val="bg1"/>
              </a:solidFill>
            </a:endParaRP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19059</TotalTime>
  <Words>281</Words>
  <Application>Microsoft Office PowerPoint</Application>
  <PresentationFormat>On-screen Show (4:3)</PresentationFormat>
  <Paragraphs>32</Paragraphs>
  <Slides>5</Slides>
  <Notes>0</Notes>
  <HiddenSlides>0</HiddenSlides>
  <MMClips>0</MMClips>
  <ScaleCrop>false</ScaleCrop>
  <HeadingPairs>
    <vt:vector size="4" baseType="variant">
      <vt:variant>
        <vt:lpstr>Theme</vt:lpstr>
      </vt:variant>
      <vt:variant>
        <vt:i4>2</vt:i4>
      </vt:variant>
      <vt:variant>
        <vt:lpstr>Slide Titles</vt:lpstr>
      </vt:variant>
      <vt:variant>
        <vt:i4>5</vt:i4>
      </vt:variant>
    </vt:vector>
  </HeadingPairs>
  <TitlesOfParts>
    <vt:vector size="7" baseType="lpstr">
      <vt:lpstr>Office Theme</vt:lpstr>
      <vt:lpstr>14_Office Theme</vt:lpstr>
      <vt:lpstr>Chesapeake Bay Program Independent Evaluator – GIT 6 Review &amp; Next Steps </vt:lpstr>
      <vt:lpstr>Independent Evaluator  (Charge from PSC 12-5-12)</vt:lpstr>
      <vt:lpstr>Reviewing current and potential  evaluation activities</vt:lpstr>
      <vt:lpstr>Public Comments Received Regarding Independent Evaluation</vt:lpstr>
      <vt:lpstr>Decisions Needed Today &amp; Next Meeting</vt:lpstr>
    </vt:vector>
  </TitlesOfParts>
  <Company>NPS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Protecting and Restoring the Chesapeake Bay Watershed</dc:title>
  <dc:creator>jonathan locke doherty</dc:creator>
  <cp:lastModifiedBy>Tim Wilke</cp:lastModifiedBy>
  <cp:revision>501</cp:revision>
  <dcterms:created xsi:type="dcterms:W3CDTF">2012-09-21T19:58:07Z</dcterms:created>
  <dcterms:modified xsi:type="dcterms:W3CDTF">2013-11-05T17:05:39Z</dcterms:modified>
</cp:coreProperties>
</file>