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customXml/itemProps231.xml" ContentType="application/vnd.openxmlformats-officedocument.customXmlProperties+xml"/>
  <Override PartName="/customXml/itemProps232.xml" ContentType="application/vnd.openxmlformats-officedocument.customXmlProperties+xml"/>
  <Override PartName="/customXml/itemProps233.xml" ContentType="application/vnd.openxmlformats-officedocument.customXmlProperties+xml"/>
  <Override PartName="/customXml/itemProps234.xml" ContentType="application/vnd.openxmlformats-officedocument.customXmlProperties+xml"/>
  <Override PartName="/customXml/itemProps235.xml" ContentType="application/vnd.openxmlformats-officedocument.customXmlProperties+xml"/>
  <Override PartName="/customXml/itemProps236.xml" ContentType="application/vnd.openxmlformats-officedocument.customXmlProperties+xml"/>
  <Override PartName="/customXml/itemProps237.xml" ContentType="application/vnd.openxmlformats-officedocument.customXmlProperties+xml"/>
  <Override PartName="/customXml/itemProps238.xml" ContentType="application/vnd.openxmlformats-officedocument.customXmlProperties+xml"/>
  <Override PartName="/customXml/itemProps239.xml" ContentType="application/vnd.openxmlformats-officedocument.customXmlProperties+xml"/>
  <Override PartName="/customXml/itemProps240.xml" ContentType="application/vnd.openxmlformats-officedocument.customXmlProperties+xml"/>
  <Override PartName="/customXml/itemProps241.xml" ContentType="application/vnd.openxmlformats-officedocument.customXmlProperties+xml"/>
  <Override PartName="/customXml/itemProps242.xml" ContentType="application/vnd.openxmlformats-officedocument.customXmlProperties+xml"/>
  <Override PartName="/customXml/itemProps243.xml" ContentType="application/vnd.openxmlformats-officedocument.customXmlProperties+xml"/>
  <Override PartName="/customXml/itemProps244.xml" ContentType="application/vnd.openxmlformats-officedocument.customXmlProperties+xml"/>
  <Override PartName="/customXml/itemProps245.xml" ContentType="application/vnd.openxmlformats-officedocument.customXmlProperties+xml"/>
  <Override PartName="/customXml/itemProps246.xml" ContentType="application/vnd.openxmlformats-officedocument.customXmlProperties+xml"/>
  <Override PartName="/customXml/itemProps247.xml" ContentType="application/vnd.openxmlformats-officedocument.customXmlProperties+xml"/>
  <Override PartName="/customXml/itemProps248.xml" ContentType="application/vnd.openxmlformats-officedocument.customXmlProperties+xml"/>
  <Override PartName="/customXml/itemProps249.xml" ContentType="application/vnd.openxmlformats-officedocument.customXmlProperties+xml"/>
  <Override PartName="/customXml/itemProps250.xml" ContentType="application/vnd.openxmlformats-officedocument.customXmlProperties+xml"/>
  <Override PartName="/customXml/itemProps251.xml" ContentType="application/vnd.openxmlformats-officedocument.customXmlProperties+xml"/>
  <Override PartName="/customXml/itemProps252.xml" ContentType="application/vnd.openxmlformats-officedocument.customXmlProperties+xml"/>
  <Override PartName="/customXml/itemProps253.xml" ContentType="application/vnd.openxmlformats-officedocument.customXmlProperties+xml"/>
  <Override PartName="/customXml/itemProps254.xml" ContentType="application/vnd.openxmlformats-officedocument.customXmlProperties+xml"/>
  <Override PartName="/customXml/itemProps255.xml" ContentType="application/vnd.openxmlformats-officedocument.customXmlProperties+xml"/>
  <Override PartName="/customXml/itemProps256.xml" ContentType="application/vnd.openxmlformats-officedocument.customXmlProperties+xml"/>
  <Override PartName="/customXml/itemProps257.xml" ContentType="application/vnd.openxmlformats-officedocument.customXmlProperties+xml"/>
  <Override PartName="/customXml/itemProps258.xml" ContentType="application/vnd.openxmlformats-officedocument.customXmlProperties+xml"/>
  <Override PartName="/customXml/itemProps259.xml" ContentType="application/vnd.openxmlformats-officedocument.customXmlProperties+xml"/>
  <Override PartName="/customXml/itemProps260.xml" ContentType="application/vnd.openxmlformats-officedocument.customXmlProperties+xml"/>
  <Override PartName="/customXml/itemProps261.xml" ContentType="application/vnd.openxmlformats-officedocument.customXmlProperties+xml"/>
  <Override PartName="/customXml/itemProps262.xml" ContentType="application/vnd.openxmlformats-officedocument.customXmlProperties+xml"/>
  <Override PartName="/customXml/itemProps263.xml" ContentType="application/vnd.openxmlformats-officedocument.customXmlProperties+xml"/>
  <Override PartName="/customXml/itemProps264.xml" ContentType="application/vnd.openxmlformats-officedocument.customXmlProperties+xml"/>
  <Override PartName="/customXml/itemProps265.xml" ContentType="application/vnd.openxmlformats-officedocument.customXmlProperties+xml"/>
  <Override PartName="/customXml/itemProps266.xml" ContentType="application/vnd.openxmlformats-officedocument.customXmlProperties+xml"/>
  <Override PartName="/customXml/itemProps267.xml" ContentType="application/vnd.openxmlformats-officedocument.customXmlProperties+xml"/>
  <Override PartName="/customXml/itemProps268.xml" ContentType="application/vnd.openxmlformats-officedocument.customXmlProperties+xml"/>
  <Override PartName="/customXml/itemProps269.xml" ContentType="application/vnd.openxmlformats-officedocument.customXmlProperties+xml"/>
  <Override PartName="/customXml/itemProps270.xml" ContentType="application/vnd.openxmlformats-officedocument.customXmlProperties+xml"/>
  <Override PartName="/customXml/itemProps271.xml" ContentType="application/vnd.openxmlformats-officedocument.customXmlProperties+xml"/>
  <Override PartName="/customXml/itemProps272.xml" ContentType="application/vnd.openxmlformats-officedocument.customXmlProperties+xml"/>
  <Override PartName="/customXml/itemProps273.xml" ContentType="application/vnd.openxmlformats-officedocument.customXmlProperties+xml"/>
  <Override PartName="/customXml/itemProps274.xml" ContentType="application/vnd.openxmlformats-officedocument.customXmlProperties+xml"/>
  <Override PartName="/customXml/itemProps275.xml" ContentType="application/vnd.openxmlformats-officedocument.customXmlProperties+xml"/>
  <Override PartName="/customXml/itemProps276.xml" ContentType="application/vnd.openxmlformats-officedocument.customXmlProperties+xml"/>
  <Override PartName="/customXml/itemProps277.xml" ContentType="application/vnd.openxmlformats-officedocument.customXmlProperties+xml"/>
  <Override PartName="/customXml/itemProps278.xml" ContentType="application/vnd.openxmlformats-officedocument.customXmlProperties+xml"/>
  <Override PartName="/customXml/itemProps279.xml" ContentType="application/vnd.openxmlformats-officedocument.customXmlProperties+xml"/>
  <Override PartName="/customXml/itemProps280.xml" ContentType="application/vnd.openxmlformats-officedocument.customXmlProperties+xml"/>
  <Override PartName="/customXml/itemProps281.xml" ContentType="application/vnd.openxmlformats-officedocument.customXmlProperties+xml"/>
  <Override PartName="/customXml/itemProps282.xml" ContentType="application/vnd.openxmlformats-officedocument.customXmlProperties+xml"/>
  <Override PartName="/customXml/itemProps283.xml" ContentType="application/vnd.openxmlformats-officedocument.customXmlProperties+xml"/>
  <Override PartName="/customXml/itemProps284.xml" ContentType="application/vnd.openxmlformats-officedocument.customXmlProperties+xml"/>
  <Override PartName="/customXml/itemProps285.xml" ContentType="application/vnd.openxmlformats-officedocument.customXmlProperties+xml"/>
  <Override PartName="/customXml/itemProps286.xml" ContentType="application/vnd.openxmlformats-officedocument.customXmlProperties+xml"/>
  <Override PartName="/customXml/itemProps287.xml" ContentType="application/vnd.openxmlformats-officedocument.customXmlProperties+xml"/>
  <Override PartName="/customXml/itemProps288.xml" ContentType="application/vnd.openxmlformats-officedocument.customXmlProperties+xml"/>
  <Override PartName="/customXml/itemProps289.xml" ContentType="application/vnd.openxmlformats-officedocument.customXmlProperties+xml"/>
  <Override PartName="/customXml/itemProps290.xml" ContentType="application/vnd.openxmlformats-officedocument.customXmlProperties+xml"/>
  <Override PartName="/customXml/itemProps291.xml" ContentType="application/vnd.openxmlformats-officedocument.customXmlProperties+xml"/>
  <Override PartName="/customXml/itemProps292.xml" ContentType="application/vnd.openxmlformats-officedocument.customXmlProperties+xml"/>
  <Override PartName="/customXml/itemProps293.xml" ContentType="application/vnd.openxmlformats-officedocument.customXmlProperties+xml"/>
  <Override PartName="/customXml/itemProps294.xml" ContentType="application/vnd.openxmlformats-officedocument.customXmlProperties+xml"/>
  <Override PartName="/customXml/itemProps295.xml" ContentType="application/vnd.openxmlformats-officedocument.customXmlProperties+xml"/>
  <Override PartName="/customXml/itemProps296.xml" ContentType="application/vnd.openxmlformats-officedocument.customXmlProperties+xml"/>
  <Override PartName="/customXml/itemProps297.xml" ContentType="application/vnd.openxmlformats-officedocument.customXmlProperties+xml"/>
  <Override PartName="/customXml/itemProps298.xml" ContentType="application/vnd.openxmlformats-officedocument.customXmlProperties+xml"/>
  <Override PartName="/customXml/itemProps299.xml" ContentType="application/vnd.openxmlformats-officedocument.customXmlProperties+xml"/>
  <Override PartName="/customXml/itemProps300.xml" ContentType="application/vnd.openxmlformats-officedocument.customXmlProperties+xml"/>
  <Override PartName="/customXml/itemProps301.xml" ContentType="application/vnd.openxmlformats-officedocument.customXmlProperties+xml"/>
  <Override PartName="/customXml/itemProps302.xml" ContentType="application/vnd.openxmlformats-officedocument.customXmlProperties+xml"/>
  <Override PartName="/customXml/itemProps303.xml" ContentType="application/vnd.openxmlformats-officedocument.customXmlProperties+xml"/>
  <Override PartName="/customXml/itemProps304.xml" ContentType="application/vnd.openxmlformats-officedocument.customXmlProperties+xml"/>
  <Override PartName="/customXml/itemProps305.xml" ContentType="application/vnd.openxmlformats-officedocument.customXmlProperties+xml"/>
  <Override PartName="/customXml/itemProps306.xml" ContentType="application/vnd.openxmlformats-officedocument.customXmlProperties+xml"/>
  <Override PartName="/customXml/itemProps307.xml" ContentType="application/vnd.openxmlformats-officedocument.customXmlProperties+xml"/>
  <Override PartName="/customXml/itemProps308.xml" ContentType="application/vnd.openxmlformats-officedocument.customXmlProperties+xml"/>
  <Override PartName="/customXml/itemProps309.xml" ContentType="application/vnd.openxmlformats-officedocument.customXmlProperties+xml"/>
  <Override PartName="/customXml/itemProps310.xml" ContentType="application/vnd.openxmlformats-officedocument.customXmlProperties+xml"/>
  <Override PartName="/customXml/itemProps311.xml" ContentType="application/vnd.openxmlformats-officedocument.customXmlProperties+xml"/>
  <Override PartName="/customXml/itemProps312.xml" ContentType="application/vnd.openxmlformats-officedocument.customXmlProperties+xml"/>
  <Override PartName="/customXml/itemProps313.xml" ContentType="application/vnd.openxmlformats-officedocument.customXmlProperties+xml"/>
  <Override PartName="/customXml/itemProps314.xml" ContentType="application/vnd.openxmlformats-officedocument.customXmlProperties+xml"/>
  <Override PartName="/customXml/itemProps315.xml" ContentType="application/vnd.openxmlformats-officedocument.customXmlProperties+xml"/>
  <Override PartName="/customXml/itemProps316.xml" ContentType="application/vnd.openxmlformats-officedocument.customXmlProperties+xml"/>
  <Override PartName="/customXml/itemProps317.xml" ContentType="application/vnd.openxmlformats-officedocument.customXmlProperties+xml"/>
  <Override PartName="/customXml/itemProps318.xml" ContentType="application/vnd.openxmlformats-officedocument.customXmlProperties+xml"/>
  <Override PartName="/customXml/itemProps319.xml" ContentType="application/vnd.openxmlformats-officedocument.customXmlProperties+xml"/>
  <Override PartName="/customXml/itemProps320.xml" ContentType="application/vnd.openxmlformats-officedocument.customXmlProperties+xml"/>
  <Override PartName="/customXml/itemProps321.xml" ContentType="application/vnd.openxmlformats-officedocument.customXmlProperties+xml"/>
  <Override PartName="/customXml/itemProps322.xml" ContentType="application/vnd.openxmlformats-officedocument.customXmlProperties+xml"/>
  <Override PartName="/customXml/itemProps323.xml" ContentType="application/vnd.openxmlformats-officedocument.customXmlProperties+xml"/>
  <Override PartName="/customXml/itemProps324.xml" ContentType="application/vnd.openxmlformats-officedocument.customXmlProperties+xml"/>
  <Override PartName="/customXml/itemProps325.xml" ContentType="application/vnd.openxmlformats-officedocument.customXmlProperties+xml"/>
  <Override PartName="/customXml/itemProps326.xml" ContentType="application/vnd.openxmlformats-officedocument.customXmlProperties+xml"/>
  <Override PartName="/customXml/itemProps327.xml" ContentType="application/vnd.openxmlformats-officedocument.customXmlProperties+xml"/>
  <Override PartName="/customXml/itemProps328.xml" ContentType="application/vnd.openxmlformats-officedocument.customXmlProperties+xml"/>
  <Override PartName="/customXml/itemProps329.xml" ContentType="application/vnd.openxmlformats-officedocument.customXmlProperties+xml"/>
  <Override PartName="/customXml/itemProps330.xml" ContentType="application/vnd.openxmlformats-officedocument.customXmlProperties+xml"/>
  <Override PartName="/customXml/itemProps331.xml" ContentType="application/vnd.openxmlformats-officedocument.customXmlProperties+xml"/>
  <Override PartName="/customXml/itemProps332.xml" ContentType="application/vnd.openxmlformats-officedocument.customXmlProperties+xml"/>
  <Override PartName="/customXml/itemProps333.xml" ContentType="application/vnd.openxmlformats-officedocument.customXmlProperties+xml"/>
  <Override PartName="/customXml/itemProps334.xml" ContentType="application/vnd.openxmlformats-officedocument.customXmlProperties+xml"/>
  <Override PartName="/customXml/itemProps335.xml" ContentType="application/vnd.openxmlformats-officedocument.customXmlProperties+xml"/>
  <Override PartName="/customXml/itemProps336.xml" ContentType="application/vnd.openxmlformats-officedocument.customXmlProperties+xml"/>
  <Override PartName="/customXml/itemProps337.xml" ContentType="application/vnd.openxmlformats-officedocument.customXmlProperties+xml"/>
  <Override PartName="/customXml/itemProps338.xml" ContentType="application/vnd.openxmlformats-officedocument.customXmlProperties+xml"/>
  <Override PartName="/customXml/itemProps339.xml" ContentType="application/vnd.openxmlformats-officedocument.customXmlProperties+xml"/>
  <Override PartName="/customXml/itemProps340.xml" ContentType="application/vnd.openxmlformats-officedocument.customXmlProperties+xml"/>
  <Override PartName="/customXml/itemProps341.xml" ContentType="application/vnd.openxmlformats-officedocument.customXmlProperties+xml"/>
  <Override PartName="/customXml/itemProps342.xml" ContentType="application/vnd.openxmlformats-officedocument.customXmlProperties+xml"/>
  <Override PartName="/customXml/itemProps343.xml" ContentType="application/vnd.openxmlformats-officedocument.customXmlProperties+xml"/>
  <Override PartName="/customXml/itemProps344.xml" ContentType="application/vnd.openxmlformats-officedocument.customXmlProperties+xml"/>
  <Override PartName="/customXml/itemProps345.xml" ContentType="application/vnd.openxmlformats-officedocument.customXmlProperties+xml"/>
  <Override PartName="/customXml/itemProps346.xml" ContentType="application/vnd.openxmlformats-officedocument.customXmlProperties+xml"/>
  <Override PartName="/customXml/itemProps347.xml" ContentType="application/vnd.openxmlformats-officedocument.customXmlProperties+xml"/>
  <Override PartName="/customXml/itemProps348.xml" ContentType="application/vnd.openxmlformats-officedocument.customXmlProperties+xml"/>
  <Override PartName="/customXml/itemProps349.xml" ContentType="application/vnd.openxmlformats-officedocument.customXmlProperties+xml"/>
  <Override PartName="/customXml/itemProps350.xml" ContentType="application/vnd.openxmlformats-officedocument.customXmlProperties+xml"/>
  <Override PartName="/customXml/itemProps351.xml" ContentType="application/vnd.openxmlformats-officedocument.customXmlProperties+xml"/>
  <Override PartName="/customXml/itemProps352.xml" ContentType="application/vnd.openxmlformats-officedocument.customXmlProperties+xml"/>
  <Override PartName="/customXml/itemProps353.xml" ContentType="application/vnd.openxmlformats-officedocument.customXmlProperties+xml"/>
  <Override PartName="/customXml/itemProps354.xml" ContentType="application/vnd.openxmlformats-officedocument.customXmlProperties+xml"/>
  <Override PartName="/customXml/itemProps355.xml" ContentType="application/vnd.openxmlformats-officedocument.customXmlProperties+xml"/>
  <Override PartName="/customXml/itemProps356.xml" ContentType="application/vnd.openxmlformats-officedocument.customXmlProperties+xml"/>
  <Override PartName="/customXml/itemProps357.xml" ContentType="application/vnd.openxmlformats-officedocument.customXmlProperties+xml"/>
  <Override PartName="/customXml/itemProps358.xml" ContentType="application/vnd.openxmlformats-officedocument.customXmlProperties+xml"/>
  <Override PartName="/customXml/itemProps359.xml" ContentType="application/vnd.openxmlformats-officedocument.customXmlProperties+xml"/>
  <Override PartName="/customXml/itemProps360.xml" ContentType="application/vnd.openxmlformats-officedocument.customXmlProperties+xml"/>
  <Override PartName="/customXml/itemProps361.xml" ContentType="application/vnd.openxmlformats-officedocument.customXmlProperties+xml"/>
  <Override PartName="/customXml/itemProps362.xml" ContentType="application/vnd.openxmlformats-officedocument.customXmlProperties+xml"/>
  <Override PartName="/customXml/itemProps363.xml" ContentType="application/vnd.openxmlformats-officedocument.customXmlProperties+xml"/>
  <Override PartName="/customXml/itemProps364.xml" ContentType="application/vnd.openxmlformats-officedocument.customXmlProperties+xml"/>
  <Override PartName="/customXml/itemProps365.xml" ContentType="application/vnd.openxmlformats-officedocument.customXmlProperties+xml"/>
  <Override PartName="/customXml/itemProps366.xml" ContentType="application/vnd.openxmlformats-officedocument.customXmlProperties+xml"/>
  <Override PartName="/customXml/itemProps367.xml" ContentType="application/vnd.openxmlformats-officedocument.customXmlProperties+xml"/>
  <Override PartName="/customXml/itemProps368.xml" ContentType="application/vnd.openxmlformats-officedocument.customXmlProperties+xml"/>
  <Override PartName="/customXml/itemProps369.xml" ContentType="application/vnd.openxmlformats-officedocument.customXmlProperties+xml"/>
  <Override PartName="/customXml/itemProps370.xml" ContentType="application/vnd.openxmlformats-officedocument.customXmlProperties+xml"/>
  <Override PartName="/customXml/itemProps371.xml" ContentType="application/vnd.openxmlformats-officedocument.customXmlProperties+xml"/>
  <Override PartName="/customXml/itemProps372.xml" ContentType="application/vnd.openxmlformats-officedocument.customXmlProperties+xml"/>
  <Override PartName="/customXml/itemProps373.xml" ContentType="application/vnd.openxmlformats-officedocument.customXmlProperties+xml"/>
  <Override PartName="/customXml/itemProps374.xml" ContentType="application/vnd.openxmlformats-officedocument.customXmlProperties+xml"/>
  <Override PartName="/customXml/itemProps375.xml" ContentType="application/vnd.openxmlformats-officedocument.customXmlProperties+xml"/>
  <Override PartName="/customXml/itemProps376.xml" ContentType="application/vnd.openxmlformats-officedocument.customXmlProperties+xml"/>
  <Override PartName="/customXml/itemProps377.xml" ContentType="application/vnd.openxmlformats-officedocument.customXmlProperties+xml"/>
  <Override PartName="/customXml/itemProps378.xml" ContentType="application/vnd.openxmlformats-officedocument.customXmlProperties+xml"/>
  <Override PartName="/customXml/itemProps379.xml" ContentType="application/vnd.openxmlformats-officedocument.customXmlProperties+xml"/>
  <Override PartName="/customXml/itemProps380.xml" ContentType="application/vnd.openxmlformats-officedocument.customXmlProperties+xml"/>
  <Override PartName="/customXml/itemProps381.xml" ContentType="application/vnd.openxmlformats-officedocument.customXmlProperties+xml"/>
  <Override PartName="/customXml/itemProps382.xml" ContentType="application/vnd.openxmlformats-officedocument.customXmlProperties+xml"/>
  <Override PartName="/customXml/itemProps383.xml" ContentType="application/vnd.openxmlformats-officedocument.customXmlProperties+xml"/>
  <Override PartName="/customXml/itemProps384.xml" ContentType="application/vnd.openxmlformats-officedocument.customXmlProperties+xml"/>
  <Override PartName="/customXml/itemProps385.xml" ContentType="application/vnd.openxmlformats-officedocument.customXmlProperties+xml"/>
  <Override PartName="/customXml/itemProps386.xml" ContentType="application/vnd.openxmlformats-officedocument.customXmlProperties+xml"/>
  <Override PartName="/customXml/itemProps387.xml" ContentType="application/vnd.openxmlformats-officedocument.customXmlProperties+xml"/>
  <Override PartName="/customXml/itemProps388.xml" ContentType="application/vnd.openxmlformats-officedocument.customXmlProperties+xml"/>
  <Override PartName="/customXml/itemProps389.xml" ContentType="application/vnd.openxmlformats-officedocument.customXmlProperties+xml"/>
  <Override PartName="/customXml/itemProps390.xml" ContentType="application/vnd.openxmlformats-officedocument.customXmlProperties+xml"/>
  <Override PartName="/customXml/itemProps391.xml" ContentType="application/vnd.openxmlformats-officedocument.customXmlProperties+xml"/>
  <Override PartName="/customXml/itemProps392.xml" ContentType="application/vnd.openxmlformats-officedocument.customXmlProperties+xml"/>
  <Override PartName="/customXml/itemProps393.xml" ContentType="application/vnd.openxmlformats-officedocument.customXmlProperties+xml"/>
  <Override PartName="/customXml/itemProps394.xml" ContentType="application/vnd.openxmlformats-officedocument.customXmlProperties+xml"/>
  <Override PartName="/customXml/itemProps395.xml" ContentType="application/vnd.openxmlformats-officedocument.customXmlProperties+xml"/>
  <Override PartName="/customXml/itemProps396.xml" ContentType="application/vnd.openxmlformats-officedocument.customXmlProperties+xml"/>
  <Override PartName="/customXml/itemProps397.xml" ContentType="application/vnd.openxmlformats-officedocument.customXmlProperties+xml"/>
  <Override PartName="/customXml/itemProps398.xml" ContentType="application/vnd.openxmlformats-officedocument.customXmlProperties+xml"/>
  <Override PartName="/customXml/itemProps399.xml" ContentType="application/vnd.openxmlformats-officedocument.customXmlProperties+xml"/>
  <Override PartName="/customXml/itemProps400.xml" ContentType="application/vnd.openxmlformats-officedocument.customXmlProperties+xml"/>
  <Override PartName="/customXml/itemProps401.xml" ContentType="application/vnd.openxmlformats-officedocument.customXmlProperties+xml"/>
  <Override PartName="/customXml/itemProps402.xml" ContentType="application/vnd.openxmlformats-officedocument.customXmlProperties+xml"/>
  <Override PartName="/customXml/itemProps403.xml" ContentType="application/vnd.openxmlformats-officedocument.customXmlProperties+xml"/>
  <Override PartName="/customXml/itemProps404.xml" ContentType="application/vnd.openxmlformats-officedocument.customXmlProperties+xml"/>
  <Override PartName="/customXml/itemProps405.xml" ContentType="application/vnd.openxmlformats-officedocument.customXmlProperties+xml"/>
  <Override PartName="/customXml/itemProps406.xml" ContentType="application/vnd.openxmlformats-officedocument.customXmlProperties+xml"/>
  <Override PartName="/customXml/itemProps407.xml" ContentType="application/vnd.openxmlformats-officedocument.customXmlProperties+xml"/>
  <Override PartName="/customXml/itemProps40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112.jpg" ContentType="image/jp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09"/>
  </p:sldMasterIdLst>
  <p:notesMasterIdLst>
    <p:notesMasterId r:id="rId600"/>
  </p:notesMasterIdLst>
  <p:handoutMasterIdLst>
    <p:handoutMasterId r:id="rId601"/>
  </p:handoutMasterIdLst>
  <p:sldIdLst>
    <p:sldId id="575" r:id="rId410"/>
    <p:sldId id="577" r:id="rId411"/>
    <p:sldId id="983" r:id="rId412"/>
    <p:sldId id="984" r:id="rId413"/>
    <p:sldId id="578" r:id="rId414"/>
    <p:sldId id="1058" r:id="rId415"/>
    <p:sldId id="1059" r:id="rId416"/>
    <p:sldId id="1060" r:id="rId417"/>
    <p:sldId id="1061" r:id="rId418"/>
    <p:sldId id="431" r:id="rId419"/>
    <p:sldId id="579" r:id="rId420"/>
    <p:sldId id="263" r:id="rId421"/>
    <p:sldId id="377" r:id="rId422"/>
    <p:sldId id="480" r:id="rId423"/>
    <p:sldId id="420" r:id="rId424"/>
    <p:sldId id="477" r:id="rId425"/>
    <p:sldId id="478" r:id="rId426"/>
    <p:sldId id="381" r:id="rId427"/>
    <p:sldId id="378" r:id="rId428"/>
    <p:sldId id="597" r:id="rId429"/>
    <p:sldId id="598" r:id="rId430"/>
    <p:sldId id="842" r:id="rId431"/>
    <p:sldId id="580" r:id="rId432"/>
    <p:sldId id="581" r:id="rId433"/>
    <p:sldId id="422" r:id="rId434"/>
    <p:sldId id="605" r:id="rId435"/>
    <p:sldId id="644" r:id="rId436"/>
    <p:sldId id="606" r:id="rId437"/>
    <p:sldId id="1057" r:id="rId438"/>
    <p:sldId id="427" r:id="rId439"/>
    <p:sldId id="607" r:id="rId440"/>
    <p:sldId id="599" r:id="rId441"/>
    <p:sldId id="600" r:id="rId442"/>
    <p:sldId id="585" r:id="rId443"/>
    <p:sldId id="1016" r:id="rId444"/>
    <p:sldId id="838" r:id="rId445"/>
    <p:sldId id="496" r:id="rId446"/>
    <p:sldId id="497" r:id="rId447"/>
    <p:sldId id="502" r:id="rId448"/>
    <p:sldId id="692" r:id="rId449"/>
    <p:sldId id="693" r:id="rId450"/>
    <p:sldId id="694" r:id="rId451"/>
    <p:sldId id="695" r:id="rId452"/>
    <p:sldId id="696" r:id="rId453"/>
    <p:sldId id="697" r:id="rId454"/>
    <p:sldId id="698" r:id="rId455"/>
    <p:sldId id="699" r:id="rId456"/>
    <p:sldId id="700" r:id="rId457"/>
    <p:sldId id="701" r:id="rId458"/>
    <p:sldId id="702" r:id="rId459"/>
    <p:sldId id="703" r:id="rId460"/>
    <p:sldId id="704" r:id="rId461"/>
    <p:sldId id="705" r:id="rId462"/>
    <p:sldId id="1018" r:id="rId463"/>
    <p:sldId id="678" r:id="rId464"/>
    <p:sldId id="679" r:id="rId465"/>
    <p:sldId id="680" r:id="rId466"/>
    <p:sldId id="681" r:id="rId467"/>
    <p:sldId id="682" r:id="rId468"/>
    <p:sldId id="683" r:id="rId469"/>
    <p:sldId id="684" r:id="rId470"/>
    <p:sldId id="685" r:id="rId471"/>
    <p:sldId id="686" r:id="rId472"/>
    <p:sldId id="687" r:id="rId473"/>
    <p:sldId id="688" r:id="rId474"/>
    <p:sldId id="689" r:id="rId475"/>
    <p:sldId id="690" r:id="rId476"/>
    <p:sldId id="691" r:id="rId477"/>
    <p:sldId id="1019" r:id="rId478"/>
    <p:sldId id="665" r:id="rId479"/>
    <p:sldId id="666" r:id="rId480"/>
    <p:sldId id="667" r:id="rId481"/>
    <p:sldId id="668" r:id="rId482"/>
    <p:sldId id="669" r:id="rId483"/>
    <p:sldId id="670" r:id="rId484"/>
    <p:sldId id="671" r:id="rId485"/>
    <p:sldId id="672" r:id="rId486"/>
    <p:sldId id="673" r:id="rId487"/>
    <p:sldId id="674" r:id="rId488"/>
    <p:sldId id="675" r:id="rId489"/>
    <p:sldId id="676" r:id="rId490"/>
    <p:sldId id="677" r:id="rId491"/>
    <p:sldId id="1020" r:id="rId492"/>
    <p:sldId id="1017" r:id="rId493"/>
    <p:sldId id="518" r:id="rId494"/>
    <p:sldId id="1021" r:id="rId495"/>
    <p:sldId id="520" r:id="rId496"/>
    <p:sldId id="521" r:id="rId497"/>
    <p:sldId id="952" r:id="rId498"/>
    <p:sldId id="843" r:id="rId499"/>
    <p:sldId id="586" r:id="rId500"/>
    <p:sldId id="277" r:id="rId501"/>
    <p:sldId id="1029" r:id="rId502"/>
    <p:sldId id="1030" r:id="rId503"/>
    <p:sldId id="1031" r:id="rId504"/>
    <p:sldId id="1033" r:id="rId505"/>
    <p:sldId id="1032" r:id="rId506"/>
    <p:sldId id="1034" r:id="rId507"/>
    <p:sldId id="1035" r:id="rId508"/>
    <p:sldId id="1036" r:id="rId509"/>
    <p:sldId id="587" r:id="rId510"/>
    <p:sldId id="953" r:id="rId511"/>
    <p:sldId id="844" r:id="rId512"/>
    <p:sldId id="588" r:id="rId513"/>
    <p:sldId id="441" r:id="rId514"/>
    <p:sldId id="285" r:id="rId515"/>
    <p:sldId id="473" r:id="rId516"/>
    <p:sldId id="474" r:id="rId517"/>
    <p:sldId id="589" r:id="rId518"/>
    <p:sldId id="286" r:id="rId519"/>
    <p:sldId id="283" r:id="rId520"/>
    <p:sldId id="443" r:id="rId521"/>
    <p:sldId id="444" r:id="rId522"/>
    <p:sldId id="590" r:id="rId523"/>
    <p:sldId id="591" r:id="rId524"/>
    <p:sldId id="1056" r:id="rId525"/>
    <p:sldId id="846" r:id="rId526"/>
    <p:sldId id="592" r:id="rId527"/>
    <p:sldId id="911" r:id="rId528"/>
    <p:sldId id="985" r:id="rId529"/>
    <p:sldId id="912" r:id="rId530"/>
    <p:sldId id="1070" r:id="rId531"/>
    <p:sldId id="1071" r:id="rId532"/>
    <p:sldId id="918" r:id="rId533"/>
    <p:sldId id="921" r:id="rId534"/>
    <p:sldId id="967" r:id="rId535"/>
    <p:sldId id="913" r:id="rId536"/>
    <p:sldId id="968" r:id="rId537"/>
    <p:sldId id="923" r:id="rId538"/>
    <p:sldId id="924" r:id="rId539"/>
    <p:sldId id="925" r:id="rId540"/>
    <p:sldId id="926" r:id="rId541"/>
    <p:sldId id="929" r:id="rId542"/>
    <p:sldId id="1062" r:id="rId543"/>
    <p:sldId id="1063" r:id="rId544"/>
    <p:sldId id="1064" r:id="rId545"/>
    <p:sldId id="1065" r:id="rId546"/>
    <p:sldId id="1052" r:id="rId547"/>
    <p:sldId id="847" r:id="rId548"/>
    <p:sldId id="988" r:id="rId549"/>
    <p:sldId id="593" r:id="rId550"/>
    <p:sldId id="662" r:id="rId551"/>
    <p:sldId id="661" r:id="rId552"/>
    <p:sldId id="961" r:id="rId553"/>
    <p:sldId id="954" r:id="rId554"/>
    <p:sldId id="966" r:id="rId555"/>
    <p:sldId id="1053" r:id="rId556"/>
    <p:sldId id="1054" r:id="rId557"/>
    <p:sldId id="1055" r:id="rId558"/>
    <p:sldId id="1042" r:id="rId559"/>
    <p:sldId id="1041" r:id="rId560"/>
    <p:sldId id="1044" r:id="rId561"/>
    <p:sldId id="1043" r:id="rId562"/>
    <p:sldId id="959" r:id="rId563"/>
    <p:sldId id="1014" r:id="rId564"/>
    <p:sldId id="960" r:id="rId565"/>
    <p:sldId id="1015" r:id="rId566"/>
    <p:sldId id="969" r:id="rId567"/>
    <p:sldId id="594" r:id="rId568"/>
    <p:sldId id="978" r:id="rId569"/>
    <p:sldId id="979" r:id="rId570"/>
    <p:sldId id="534" r:id="rId571"/>
    <p:sldId id="535" r:id="rId572"/>
    <p:sldId id="554" r:id="rId573"/>
    <p:sldId id="536" r:id="rId574"/>
    <p:sldId id="537" r:id="rId575"/>
    <p:sldId id="538" r:id="rId576"/>
    <p:sldId id="539" r:id="rId577"/>
    <p:sldId id="540" r:id="rId578"/>
    <p:sldId id="937" r:id="rId579"/>
    <p:sldId id="1045" r:id="rId580"/>
    <p:sldId id="1046" r:id="rId581"/>
    <p:sldId id="595" r:id="rId582"/>
    <p:sldId id="548" r:id="rId583"/>
    <p:sldId id="549" r:id="rId584"/>
    <p:sldId id="970" r:id="rId585"/>
    <p:sldId id="551" r:id="rId586"/>
    <p:sldId id="552" r:id="rId587"/>
    <p:sldId id="980" r:id="rId588"/>
    <p:sldId id="1012" r:id="rId589"/>
    <p:sldId id="981" r:id="rId590"/>
    <p:sldId id="1013" r:id="rId591"/>
    <p:sldId id="982" r:id="rId592"/>
    <p:sldId id="849" r:id="rId593"/>
    <p:sldId id="596" r:id="rId594"/>
    <p:sldId id="1066" r:id="rId595"/>
    <p:sldId id="1067" r:id="rId596"/>
    <p:sldId id="1068" r:id="rId597"/>
    <p:sldId id="1069" r:id="rId598"/>
    <p:sldId id="850" r:id="rId59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5253" autoAdjust="0"/>
  </p:normalViewPr>
  <p:slideViewPr>
    <p:cSldViewPr snapToGrid="0">
      <p:cViewPr varScale="1">
        <p:scale>
          <a:sx n="63" d="100"/>
          <a:sy n="63" d="100"/>
        </p:scale>
        <p:origin x="84" y="276"/>
      </p:cViewPr>
      <p:guideLst/>
    </p:cSldViewPr>
  </p:slideViewPr>
  <p:notesTextViewPr>
    <p:cViewPr>
      <p:scale>
        <a:sx n="1" d="1"/>
        <a:sy n="1" d="1"/>
      </p:scale>
      <p:origin x="0" y="0"/>
    </p:cViewPr>
  </p:notesTextViewPr>
  <p:sorterViewPr>
    <p:cViewPr varScale="1">
      <p:scale>
        <a:sx n="1" d="1"/>
        <a:sy n="1" d="1"/>
      </p:scale>
      <p:origin x="0" y="-3554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customXml" Target="../customXml/item299.xml"/><Relationship Id="rId21" Type="http://schemas.openxmlformats.org/officeDocument/2006/relationships/customXml" Target="../customXml/item21.xml"/><Relationship Id="rId63" Type="http://schemas.openxmlformats.org/officeDocument/2006/relationships/customXml" Target="../customXml/item63.xml"/><Relationship Id="rId159" Type="http://schemas.openxmlformats.org/officeDocument/2006/relationships/customXml" Target="../customXml/item159.xml"/><Relationship Id="rId324" Type="http://schemas.openxmlformats.org/officeDocument/2006/relationships/customXml" Target="../customXml/item324.xml"/><Relationship Id="rId366" Type="http://schemas.openxmlformats.org/officeDocument/2006/relationships/customXml" Target="../customXml/item366.xml"/><Relationship Id="rId531" Type="http://schemas.openxmlformats.org/officeDocument/2006/relationships/slide" Target="slides/slide122.xml"/><Relationship Id="rId573" Type="http://schemas.openxmlformats.org/officeDocument/2006/relationships/slide" Target="slides/slide164.xml"/><Relationship Id="rId170" Type="http://schemas.openxmlformats.org/officeDocument/2006/relationships/customXml" Target="../customXml/item170.xml"/><Relationship Id="rId226" Type="http://schemas.openxmlformats.org/officeDocument/2006/relationships/customXml" Target="../customXml/item226.xml"/><Relationship Id="rId433" Type="http://schemas.openxmlformats.org/officeDocument/2006/relationships/slide" Target="slides/slide24.xml"/><Relationship Id="rId268" Type="http://schemas.openxmlformats.org/officeDocument/2006/relationships/customXml" Target="../customXml/item268.xml"/><Relationship Id="rId475" Type="http://schemas.openxmlformats.org/officeDocument/2006/relationships/slide" Target="slides/slide66.xml"/><Relationship Id="rId32" Type="http://schemas.openxmlformats.org/officeDocument/2006/relationships/customXml" Target="../customXml/item32.xml"/><Relationship Id="rId74" Type="http://schemas.openxmlformats.org/officeDocument/2006/relationships/customXml" Target="../customXml/item74.xml"/><Relationship Id="rId128" Type="http://schemas.openxmlformats.org/officeDocument/2006/relationships/customXml" Target="../customXml/item128.xml"/><Relationship Id="rId335" Type="http://schemas.openxmlformats.org/officeDocument/2006/relationships/customXml" Target="../customXml/item335.xml"/><Relationship Id="rId377" Type="http://schemas.openxmlformats.org/officeDocument/2006/relationships/customXml" Target="../customXml/item377.xml"/><Relationship Id="rId500" Type="http://schemas.openxmlformats.org/officeDocument/2006/relationships/slide" Target="slides/slide91.xml"/><Relationship Id="rId542" Type="http://schemas.openxmlformats.org/officeDocument/2006/relationships/slide" Target="slides/slide133.xml"/><Relationship Id="rId584" Type="http://schemas.openxmlformats.org/officeDocument/2006/relationships/slide" Target="slides/slide175.xml"/><Relationship Id="rId5" Type="http://schemas.openxmlformats.org/officeDocument/2006/relationships/customXml" Target="../customXml/item5.xml"/><Relationship Id="rId181" Type="http://schemas.openxmlformats.org/officeDocument/2006/relationships/customXml" Target="../customXml/item181.xml"/><Relationship Id="rId237" Type="http://schemas.openxmlformats.org/officeDocument/2006/relationships/customXml" Target="../customXml/item237.xml"/><Relationship Id="rId402" Type="http://schemas.openxmlformats.org/officeDocument/2006/relationships/customXml" Target="../customXml/item402.xml"/><Relationship Id="rId279" Type="http://schemas.openxmlformats.org/officeDocument/2006/relationships/customXml" Target="../customXml/item279.xml"/><Relationship Id="rId444" Type="http://schemas.openxmlformats.org/officeDocument/2006/relationships/slide" Target="slides/slide35.xml"/><Relationship Id="rId486" Type="http://schemas.openxmlformats.org/officeDocument/2006/relationships/slide" Target="slides/slide77.xml"/><Relationship Id="rId43" Type="http://schemas.openxmlformats.org/officeDocument/2006/relationships/customXml" Target="../customXml/item43.xml"/><Relationship Id="rId139" Type="http://schemas.openxmlformats.org/officeDocument/2006/relationships/customXml" Target="../customXml/item139.xml"/><Relationship Id="rId290" Type="http://schemas.openxmlformats.org/officeDocument/2006/relationships/customXml" Target="../customXml/item290.xml"/><Relationship Id="rId304" Type="http://schemas.openxmlformats.org/officeDocument/2006/relationships/customXml" Target="../customXml/item304.xml"/><Relationship Id="rId346" Type="http://schemas.openxmlformats.org/officeDocument/2006/relationships/customXml" Target="../customXml/item346.xml"/><Relationship Id="rId388" Type="http://schemas.openxmlformats.org/officeDocument/2006/relationships/customXml" Target="../customXml/item388.xml"/><Relationship Id="rId511" Type="http://schemas.openxmlformats.org/officeDocument/2006/relationships/slide" Target="slides/slide102.xml"/><Relationship Id="rId553" Type="http://schemas.openxmlformats.org/officeDocument/2006/relationships/slide" Target="slides/slide144.xml"/><Relationship Id="rId85" Type="http://schemas.openxmlformats.org/officeDocument/2006/relationships/customXml" Target="../customXml/item85.xml"/><Relationship Id="rId150" Type="http://schemas.openxmlformats.org/officeDocument/2006/relationships/customXml" Target="../customXml/item150.xml"/><Relationship Id="rId192" Type="http://schemas.openxmlformats.org/officeDocument/2006/relationships/customXml" Target="../customXml/item192.xml"/><Relationship Id="rId206" Type="http://schemas.openxmlformats.org/officeDocument/2006/relationships/customXml" Target="../customXml/item206.xml"/><Relationship Id="rId413" Type="http://schemas.openxmlformats.org/officeDocument/2006/relationships/slide" Target="slides/slide4.xml"/><Relationship Id="rId595" Type="http://schemas.openxmlformats.org/officeDocument/2006/relationships/slide" Target="slides/slide186.xml"/><Relationship Id="rId248" Type="http://schemas.openxmlformats.org/officeDocument/2006/relationships/customXml" Target="../customXml/item248.xml"/><Relationship Id="rId455" Type="http://schemas.openxmlformats.org/officeDocument/2006/relationships/slide" Target="slides/slide46.xml"/><Relationship Id="rId497" Type="http://schemas.openxmlformats.org/officeDocument/2006/relationships/slide" Target="slides/slide88.xml"/><Relationship Id="rId12" Type="http://schemas.openxmlformats.org/officeDocument/2006/relationships/customXml" Target="../customXml/item12.xml"/><Relationship Id="rId108" Type="http://schemas.openxmlformats.org/officeDocument/2006/relationships/customXml" Target="../customXml/item108.xml"/><Relationship Id="rId315" Type="http://schemas.openxmlformats.org/officeDocument/2006/relationships/customXml" Target="../customXml/item315.xml"/><Relationship Id="rId357" Type="http://schemas.openxmlformats.org/officeDocument/2006/relationships/customXml" Target="../customXml/item357.xml"/><Relationship Id="rId522" Type="http://schemas.openxmlformats.org/officeDocument/2006/relationships/slide" Target="slides/slide113.xml"/><Relationship Id="rId54" Type="http://schemas.openxmlformats.org/officeDocument/2006/relationships/customXml" Target="../customXml/item54.xml"/><Relationship Id="rId96" Type="http://schemas.openxmlformats.org/officeDocument/2006/relationships/customXml" Target="../customXml/item96.xml"/><Relationship Id="rId161" Type="http://schemas.openxmlformats.org/officeDocument/2006/relationships/customXml" Target="../customXml/item161.xml"/><Relationship Id="rId217" Type="http://schemas.openxmlformats.org/officeDocument/2006/relationships/customXml" Target="../customXml/item217.xml"/><Relationship Id="rId399" Type="http://schemas.openxmlformats.org/officeDocument/2006/relationships/customXml" Target="../customXml/item399.xml"/><Relationship Id="rId564" Type="http://schemas.openxmlformats.org/officeDocument/2006/relationships/slide" Target="slides/slide155.xml"/><Relationship Id="rId259" Type="http://schemas.openxmlformats.org/officeDocument/2006/relationships/customXml" Target="../customXml/item259.xml"/><Relationship Id="rId424" Type="http://schemas.openxmlformats.org/officeDocument/2006/relationships/slide" Target="slides/slide15.xml"/><Relationship Id="rId466" Type="http://schemas.openxmlformats.org/officeDocument/2006/relationships/slide" Target="slides/slide57.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customXml" Target="../customXml/item270.xml"/><Relationship Id="rId326" Type="http://schemas.openxmlformats.org/officeDocument/2006/relationships/customXml" Target="../customXml/item326.xml"/><Relationship Id="rId533" Type="http://schemas.openxmlformats.org/officeDocument/2006/relationships/slide" Target="slides/slide124.xml"/><Relationship Id="rId65" Type="http://schemas.openxmlformats.org/officeDocument/2006/relationships/customXml" Target="../customXml/item65.xml"/><Relationship Id="rId130" Type="http://schemas.openxmlformats.org/officeDocument/2006/relationships/customXml" Target="../customXml/item130.xml"/><Relationship Id="rId368" Type="http://schemas.openxmlformats.org/officeDocument/2006/relationships/customXml" Target="../customXml/item368.xml"/><Relationship Id="rId575" Type="http://schemas.openxmlformats.org/officeDocument/2006/relationships/slide" Target="slides/slide166.xml"/><Relationship Id="rId172" Type="http://schemas.openxmlformats.org/officeDocument/2006/relationships/customXml" Target="../customXml/item172.xml"/><Relationship Id="rId228" Type="http://schemas.openxmlformats.org/officeDocument/2006/relationships/customXml" Target="../customXml/item228.xml"/><Relationship Id="rId435" Type="http://schemas.openxmlformats.org/officeDocument/2006/relationships/slide" Target="slides/slide26.xml"/><Relationship Id="rId477" Type="http://schemas.openxmlformats.org/officeDocument/2006/relationships/slide" Target="slides/slide68.xml"/><Relationship Id="rId600" Type="http://schemas.openxmlformats.org/officeDocument/2006/relationships/notesMaster" Target="notesMasters/notesMaster1.xml"/><Relationship Id="rId281" Type="http://schemas.openxmlformats.org/officeDocument/2006/relationships/customXml" Target="../customXml/item281.xml"/><Relationship Id="rId337" Type="http://schemas.openxmlformats.org/officeDocument/2006/relationships/customXml" Target="../customXml/item337.xml"/><Relationship Id="rId502" Type="http://schemas.openxmlformats.org/officeDocument/2006/relationships/slide" Target="slides/slide93.xml"/><Relationship Id="rId34" Type="http://schemas.openxmlformats.org/officeDocument/2006/relationships/customXml" Target="../customXml/item34.xml"/><Relationship Id="rId76" Type="http://schemas.openxmlformats.org/officeDocument/2006/relationships/customXml" Target="../customXml/item76.xml"/><Relationship Id="rId141" Type="http://schemas.openxmlformats.org/officeDocument/2006/relationships/customXml" Target="../customXml/item141.xml"/><Relationship Id="rId379" Type="http://schemas.openxmlformats.org/officeDocument/2006/relationships/customXml" Target="../customXml/item379.xml"/><Relationship Id="rId544" Type="http://schemas.openxmlformats.org/officeDocument/2006/relationships/slide" Target="slides/slide135.xml"/><Relationship Id="rId586" Type="http://schemas.openxmlformats.org/officeDocument/2006/relationships/slide" Target="slides/slide177.xml"/><Relationship Id="rId7" Type="http://schemas.openxmlformats.org/officeDocument/2006/relationships/customXml" Target="../customXml/item7.xml"/><Relationship Id="rId183" Type="http://schemas.openxmlformats.org/officeDocument/2006/relationships/customXml" Target="../customXml/item183.xml"/><Relationship Id="rId239" Type="http://schemas.openxmlformats.org/officeDocument/2006/relationships/customXml" Target="../customXml/item239.xml"/><Relationship Id="rId390" Type="http://schemas.openxmlformats.org/officeDocument/2006/relationships/customXml" Target="../customXml/item390.xml"/><Relationship Id="rId404" Type="http://schemas.openxmlformats.org/officeDocument/2006/relationships/customXml" Target="../customXml/item404.xml"/><Relationship Id="rId446" Type="http://schemas.openxmlformats.org/officeDocument/2006/relationships/slide" Target="slides/slide37.xml"/><Relationship Id="rId250" Type="http://schemas.openxmlformats.org/officeDocument/2006/relationships/customXml" Target="../customXml/item250.xml"/><Relationship Id="rId292" Type="http://schemas.openxmlformats.org/officeDocument/2006/relationships/customXml" Target="../customXml/item292.xml"/><Relationship Id="rId306" Type="http://schemas.openxmlformats.org/officeDocument/2006/relationships/customXml" Target="../customXml/item306.xml"/><Relationship Id="rId488" Type="http://schemas.openxmlformats.org/officeDocument/2006/relationships/slide" Target="slides/slide79.xml"/><Relationship Id="rId45" Type="http://schemas.openxmlformats.org/officeDocument/2006/relationships/customXml" Target="../customXml/item45.xml"/><Relationship Id="rId87" Type="http://schemas.openxmlformats.org/officeDocument/2006/relationships/customXml" Target="../customXml/item87.xml"/><Relationship Id="rId110" Type="http://schemas.openxmlformats.org/officeDocument/2006/relationships/customXml" Target="../customXml/item110.xml"/><Relationship Id="rId348" Type="http://schemas.openxmlformats.org/officeDocument/2006/relationships/customXml" Target="../customXml/item348.xml"/><Relationship Id="rId513" Type="http://schemas.openxmlformats.org/officeDocument/2006/relationships/slide" Target="slides/slide104.xml"/><Relationship Id="rId555" Type="http://schemas.openxmlformats.org/officeDocument/2006/relationships/slide" Target="slides/slide146.xml"/><Relationship Id="rId597" Type="http://schemas.openxmlformats.org/officeDocument/2006/relationships/slide" Target="slides/slide188.xml"/><Relationship Id="rId152" Type="http://schemas.openxmlformats.org/officeDocument/2006/relationships/customXml" Target="../customXml/item152.xml"/><Relationship Id="rId194" Type="http://schemas.openxmlformats.org/officeDocument/2006/relationships/customXml" Target="../customXml/item194.xml"/><Relationship Id="rId208" Type="http://schemas.openxmlformats.org/officeDocument/2006/relationships/customXml" Target="../customXml/item208.xml"/><Relationship Id="rId415" Type="http://schemas.openxmlformats.org/officeDocument/2006/relationships/slide" Target="slides/slide6.xml"/><Relationship Id="rId457" Type="http://schemas.openxmlformats.org/officeDocument/2006/relationships/slide" Target="slides/slide48.xml"/><Relationship Id="rId261" Type="http://schemas.openxmlformats.org/officeDocument/2006/relationships/customXml" Target="../customXml/item261.xml"/><Relationship Id="rId499" Type="http://schemas.openxmlformats.org/officeDocument/2006/relationships/slide" Target="slides/slide90.xml"/><Relationship Id="rId14" Type="http://schemas.openxmlformats.org/officeDocument/2006/relationships/customXml" Target="../customXml/item14.xml"/><Relationship Id="rId56" Type="http://schemas.openxmlformats.org/officeDocument/2006/relationships/customXml" Target="../customXml/item56.xml"/><Relationship Id="rId317" Type="http://schemas.openxmlformats.org/officeDocument/2006/relationships/customXml" Target="../customXml/item317.xml"/><Relationship Id="rId359" Type="http://schemas.openxmlformats.org/officeDocument/2006/relationships/customXml" Target="../customXml/item359.xml"/><Relationship Id="rId524" Type="http://schemas.openxmlformats.org/officeDocument/2006/relationships/slide" Target="slides/slide115.xml"/><Relationship Id="rId566" Type="http://schemas.openxmlformats.org/officeDocument/2006/relationships/slide" Target="slides/slide157.xml"/><Relationship Id="rId98" Type="http://schemas.openxmlformats.org/officeDocument/2006/relationships/customXml" Target="../customXml/item98.xml"/><Relationship Id="rId121" Type="http://schemas.openxmlformats.org/officeDocument/2006/relationships/customXml" Target="../customXml/item121.xml"/><Relationship Id="rId163" Type="http://schemas.openxmlformats.org/officeDocument/2006/relationships/customXml" Target="../customXml/item163.xml"/><Relationship Id="rId219" Type="http://schemas.openxmlformats.org/officeDocument/2006/relationships/customXml" Target="../customXml/item219.xml"/><Relationship Id="rId370" Type="http://schemas.openxmlformats.org/officeDocument/2006/relationships/customXml" Target="../customXml/item370.xml"/><Relationship Id="rId426" Type="http://schemas.openxmlformats.org/officeDocument/2006/relationships/slide" Target="slides/slide17.xml"/><Relationship Id="rId230" Type="http://schemas.openxmlformats.org/officeDocument/2006/relationships/customXml" Target="../customXml/item230.xml"/><Relationship Id="rId468" Type="http://schemas.openxmlformats.org/officeDocument/2006/relationships/slide" Target="slides/slide59.xml"/><Relationship Id="rId25" Type="http://schemas.openxmlformats.org/officeDocument/2006/relationships/customXml" Target="../customXml/item25.xml"/><Relationship Id="rId67" Type="http://schemas.openxmlformats.org/officeDocument/2006/relationships/customXml" Target="../customXml/item67.xml"/><Relationship Id="rId272" Type="http://schemas.openxmlformats.org/officeDocument/2006/relationships/customXml" Target="../customXml/item272.xml"/><Relationship Id="rId328" Type="http://schemas.openxmlformats.org/officeDocument/2006/relationships/customXml" Target="../customXml/item328.xml"/><Relationship Id="rId535" Type="http://schemas.openxmlformats.org/officeDocument/2006/relationships/slide" Target="slides/slide126.xml"/><Relationship Id="rId577" Type="http://schemas.openxmlformats.org/officeDocument/2006/relationships/slide" Target="slides/slide168.xml"/><Relationship Id="rId132" Type="http://schemas.openxmlformats.org/officeDocument/2006/relationships/customXml" Target="../customXml/item132.xml"/><Relationship Id="rId174" Type="http://schemas.openxmlformats.org/officeDocument/2006/relationships/customXml" Target="../customXml/item174.xml"/><Relationship Id="rId381" Type="http://schemas.openxmlformats.org/officeDocument/2006/relationships/customXml" Target="../customXml/item381.xml"/><Relationship Id="rId602" Type="http://schemas.openxmlformats.org/officeDocument/2006/relationships/presProps" Target="presProps.xml"/><Relationship Id="rId241" Type="http://schemas.openxmlformats.org/officeDocument/2006/relationships/customXml" Target="../customXml/item241.xml"/><Relationship Id="rId437" Type="http://schemas.openxmlformats.org/officeDocument/2006/relationships/slide" Target="slides/slide28.xml"/><Relationship Id="rId479" Type="http://schemas.openxmlformats.org/officeDocument/2006/relationships/slide" Target="slides/slide70.xml"/><Relationship Id="rId36" Type="http://schemas.openxmlformats.org/officeDocument/2006/relationships/customXml" Target="../customXml/item36.xml"/><Relationship Id="rId283" Type="http://schemas.openxmlformats.org/officeDocument/2006/relationships/customXml" Target="../customXml/item283.xml"/><Relationship Id="rId339" Type="http://schemas.openxmlformats.org/officeDocument/2006/relationships/customXml" Target="../customXml/item339.xml"/><Relationship Id="rId490" Type="http://schemas.openxmlformats.org/officeDocument/2006/relationships/slide" Target="slides/slide81.xml"/><Relationship Id="rId504" Type="http://schemas.openxmlformats.org/officeDocument/2006/relationships/slide" Target="slides/slide95.xml"/><Relationship Id="rId546" Type="http://schemas.openxmlformats.org/officeDocument/2006/relationships/slide" Target="slides/slide137.xml"/><Relationship Id="rId78" Type="http://schemas.openxmlformats.org/officeDocument/2006/relationships/customXml" Target="../customXml/item78.xml"/><Relationship Id="rId101" Type="http://schemas.openxmlformats.org/officeDocument/2006/relationships/customXml" Target="../customXml/item101.xml"/><Relationship Id="rId143" Type="http://schemas.openxmlformats.org/officeDocument/2006/relationships/customXml" Target="../customXml/item143.xml"/><Relationship Id="rId185" Type="http://schemas.openxmlformats.org/officeDocument/2006/relationships/customXml" Target="../customXml/item185.xml"/><Relationship Id="rId350" Type="http://schemas.openxmlformats.org/officeDocument/2006/relationships/customXml" Target="../customXml/item350.xml"/><Relationship Id="rId406" Type="http://schemas.openxmlformats.org/officeDocument/2006/relationships/customXml" Target="../customXml/item406.xml"/><Relationship Id="rId588" Type="http://schemas.openxmlformats.org/officeDocument/2006/relationships/slide" Target="slides/slide179.xml"/><Relationship Id="rId9" Type="http://schemas.openxmlformats.org/officeDocument/2006/relationships/customXml" Target="../customXml/item9.xml"/><Relationship Id="rId210" Type="http://schemas.openxmlformats.org/officeDocument/2006/relationships/customXml" Target="../customXml/item210.xml"/><Relationship Id="rId392" Type="http://schemas.openxmlformats.org/officeDocument/2006/relationships/customXml" Target="../customXml/item392.xml"/><Relationship Id="rId448" Type="http://schemas.openxmlformats.org/officeDocument/2006/relationships/slide" Target="slides/slide39.xml"/><Relationship Id="rId252" Type="http://schemas.openxmlformats.org/officeDocument/2006/relationships/customXml" Target="../customXml/item252.xml"/><Relationship Id="rId294" Type="http://schemas.openxmlformats.org/officeDocument/2006/relationships/customXml" Target="../customXml/item294.xml"/><Relationship Id="rId308" Type="http://schemas.openxmlformats.org/officeDocument/2006/relationships/customXml" Target="../customXml/item308.xml"/><Relationship Id="rId515" Type="http://schemas.openxmlformats.org/officeDocument/2006/relationships/slide" Target="slides/slide106.xml"/><Relationship Id="rId47" Type="http://schemas.openxmlformats.org/officeDocument/2006/relationships/customXml" Target="../customXml/item47.xml"/><Relationship Id="rId89" Type="http://schemas.openxmlformats.org/officeDocument/2006/relationships/customXml" Target="../customXml/item89.xml"/><Relationship Id="rId112" Type="http://schemas.openxmlformats.org/officeDocument/2006/relationships/customXml" Target="../customXml/item112.xml"/><Relationship Id="rId154" Type="http://schemas.openxmlformats.org/officeDocument/2006/relationships/customXml" Target="../customXml/item154.xml"/><Relationship Id="rId361" Type="http://schemas.openxmlformats.org/officeDocument/2006/relationships/customXml" Target="../customXml/item361.xml"/><Relationship Id="rId557" Type="http://schemas.openxmlformats.org/officeDocument/2006/relationships/slide" Target="slides/slide148.xml"/><Relationship Id="rId599" Type="http://schemas.openxmlformats.org/officeDocument/2006/relationships/slide" Target="slides/slide190.xml"/><Relationship Id="rId196" Type="http://schemas.openxmlformats.org/officeDocument/2006/relationships/customXml" Target="../customXml/item196.xml"/><Relationship Id="rId417" Type="http://schemas.openxmlformats.org/officeDocument/2006/relationships/slide" Target="slides/slide8.xml"/><Relationship Id="rId459" Type="http://schemas.openxmlformats.org/officeDocument/2006/relationships/slide" Target="slides/slide50.xml"/><Relationship Id="rId16" Type="http://schemas.openxmlformats.org/officeDocument/2006/relationships/customXml" Target="../customXml/item16.xml"/><Relationship Id="rId221" Type="http://schemas.openxmlformats.org/officeDocument/2006/relationships/customXml" Target="../customXml/item221.xml"/><Relationship Id="rId263" Type="http://schemas.openxmlformats.org/officeDocument/2006/relationships/customXml" Target="../customXml/item263.xml"/><Relationship Id="rId319" Type="http://schemas.openxmlformats.org/officeDocument/2006/relationships/customXml" Target="../customXml/item319.xml"/><Relationship Id="rId470" Type="http://schemas.openxmlformats.org/officeDocument/2006/relationships/slide" Target="slides/slide61.xml"/><Relationship Id="rId526" Type="http://schemas.openxmlformats.org/officeDocument/2006/relationships/slide" Target="slides/slide117.xml"/><Relationship Id="rId58" Type="http://schemas.openxmlformats.org/officeDocument/2006/relationships/customXml" Target="../customXml/item58.xml"/><Relationship Id="rId123" Type="http://schemas.openxmlformats.org/officeDocument/2006/relationships/customXml" Target="../customXml/item123.xml"/><Relationship Id="rId330" Type="http://schemas.openxmlformats.org/officeDocument/2006/relationships/customXml" Target="../customXml/item330.xml"/><Relationship Id="rId568" Type="http://schemas.openxmlformats.org/officeDocument/2006/relationships/slide" Target="slides/slide159.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351" Type="http://schemas.openxmlformats.org/officeDocument/2006/relationships/customXml" Target="../customXml/item351.xml"/><Relationship Id="rId372" Type="http://schemas.openxmlformats.org/officeDocument/2006/relationships/customXml" Target="../customXml/item372.xml"/><Relationship Id="rId393" Type="http://schemas.openxmlformats.org/officeDocument/2006/relationships/customXml" Target="../customXml/item393.xml"/><Relationship Id="rId407" Type="http://schemas.openxmlformats.org/officeDocument/2006/relationships/customXml" Target="../customXml/item407.xml"/><Relationship Id="rId428" Type="http://schemas.openxmlformats.org/officeDocument/2006/relationships/slide" Target="slides/slide19.xml"/><Relationship Id="rId449" Type="http://schemas.openxmlformats.org/officeDocument/2006/relationships/slide" Target="slides/slide40.xml"/><Relationship Id="rId211" Type="http://schemas.openxmlformats.org/officeDocument/2006/relationships/customXml" Target="../customXml/item211.xml"/><Relationship Id="rId232" Type="http://schemas.openxmlformats.org/officeDocument/2006/relationships/customXml" Target="../customXml/item232.xml"/><Relationship Id="rId253" Type="http://schemas.openxmlformats.org/officeDocument/2006/relationships/customXml" Target="../customXml/item253.xml"/><Relationship Id="rId274" Type="http://schemas.openxmlformats.org/officeDocument/2006/relationships/customXml" Target="../customXml/item274.xml"/><Relationship Id="rId295" Type="http://schemas.openxmlformats.org/officeDocument/2006/relationships/customXml" Target="../customXml/item295.xml"/><Relationship Id="rId309" Type="http://schemas.openxmlformats.org/officeDocument/2006/relationships/customXml" Target="../customXml/item309.xml"/><Relationship Id="rId460" Type="http://schemas.openxmlformats.org/officeDocument/2006/relationships/slide" Target="slides/slide51.xml"/><Relationship Id="rId481" Type="http://schemas.openxmlformats.org/officeDocument/2006/relationships/slide" Target="slides/slide72.xml"/><Relationship Id="rId516" Type="http://schemas.openxmlformats.org/officeDocument/2006/relationships/slide" Target="slides/slide107.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320" Type="http://schemas.openxmlformats.org/officeDocument/2006/relationships/customXml" Target="../customXml/item320.xml"/><Relationship Id="rId537" Type="http://schemas.openxmlformats.org/officeDocument/2006/relationships/slide" Target="slides/slide128.xml"/><Relationship Id="rId558" Type="http://schemas.openxmlformats.org/officeDocument/2006/relationships/slide" Target="slides/slide149.xml"/><Relationship Id="rId579" Type="http://schemas.openxmlformats.org/officeDocument/2006/relationships/slide" Target="slides/slide170.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341" Type="http://schemas.openxmlformats.org/officeDocument/2006/relationships/customXml" Target="../customXml/item341.xml"/><Relationship Id="rId362" Type="http://schemas.openxmlformats.org/officeDocument/2006/relationships/customXml" Target="../customXml/item362.xml"/><Relationship Id="rId383" Type="http://schemas.openxmlformats.org/officeDocument/2006/relationships/customXml" Target="../customXml/item383.xml"/><Relationship Id="rId418" Type="http://schemas.openxmlformats.org/officeDocument/2006/relationships/slide" Target="slides/slide9.xml"/><Relationship Id="rId439" Type="http://schemas.openxmlformats.org/officeDocument/2006/relationships/slide" Target="slides/slide30.xml"/><Relationship Id="rId590" Type="http://schemas.openxmlformats.org/officeDocument/2006/relationships/slide" Target="slides/slide181.xml"/><Relationship Id="rId604" Type="http://schemas.openxmlformats.org/officeDocument/2006/relationships/theme" Target="theme/theme1.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customXml" Target="../customXml/item243.xml"/><Relationship Id="rId264" Type="http://schemas.openxmlformats.org/officeDocument/2006/relationships/customXml" Target="../customXml/item264.xml"/><Relationship Id="rId285" Type="http://schemas.openxmlformats.org/officeDocument/2006/relationships/customXml" Target="../customXml/item285.xml"/><Relationship Id="rId450" Type="http://schemas.openxmlformats.org/officeDocument/2006/relationships/slide" Target="slides/slide41.xml"/><Relationship Id="rId471" Type="http://schemas.openxmlformats.org/officeDocument/2006/relationships/slide" Target="slides/slide62.xml"/><Relationship Id="rId506" Type="http://schemas.openxmlformats.org/officeDocument/2006/relationships/slide" Target="slides/slide97.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310" Type="http://schemas.openxmlformats.org/officeDocument/2006/relationships/customXml" Target="../customXml/item310.xml"/><Relationship Id="rId492" Type="http://schemas.openxmlformats.org/officeDocument/2006/relationships/slide" Target="slides/slide83.xml"/><Relationship Id="rId527" Type="http://schemas.openxmlformats.org/officeDocument/2006/relationships/slide" Target="slides/slide118.xml"/><Relationship Id="rId548" Type="http://schemas.openxmlformats.org/officeDocument/2006/relationships/slide" Target="slides/slide139.xml"/><Relationship Id="rId569" Type="http://schemas.openxmlformats.org/officeDocument/2006/relationships/slide" Target="slides/slide160.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 Id="rId331" Type="http://schemas.openxmlformats.org/officeDocument/2006/relationships/customXml" Target="../customXml/item331.xml"/><Relationship Id="rId352" Type="http://schemas.openxmlformats.org/officeDocument/2006/relationships/customXml" Target="../customXml/item352.xml"/><Relationship Id="rId373" Type="http://schemas.openxmlformats.org/officeDocument/2006/relationships/customXml" Target="../customXml/item373.xml"/><Relationship Id="rId394" Type="http://schemas.openxmlformats.org/officeDocument/2006/relationships/customXml" Target="../customXml/item394.xml"/><Relationship Id="rId408" Type="http://schemas.openxmlformats.org/officeDocument/2006/relationships/customXml" Target="../customXml/item408.xml"/><Relationship Id="rId429" Type="http://schemas.openxmlformats.org/officeDocument/2006/relationships/slide" Target="slides/slide20.xml"/><Relationship Id="rId580" Type="http://schemas.openxmlformats.org/officeDocument/2006/relationships/slide" Target="slides/slide171.xml"/><Relationship Id="rId1" Type="http://schemas.openxmlformats.org/officeDocument/2006/relationships/customXml" Target="../customXml/item1.xml"/><Relationship Id="rId212" Type="http://schemas.openxmlformats.org/officeDocument/2006/relationships/customXml" Target="../customXml/item212.xml"/><Relationship Id="rId233" Type="http://schemas.openxmlformats.org/officeDocument/2006/relationships/customXml" Target="../customXml/item233.xml"/><Relationship Id="rId254" Type="http://schemas.openxmlformats.org/officeDocument/2006/relationships/customXml" Target="../customXml/item254.xml"/><Relationship Id="rId440" Type="http://schemas.openxmlformats.org/officeDocument/2006/relationships/slide" Target="slides/slide31.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customXml" Target="../customXml/item275.xml"/><Relationship Id="rId296" Type="http://schemas.openxmlformats.org/officeDocument/2006/relationships/customXml" Target="../customXml/item296.xml"/><Relationship Id="rId300" Type="http://schemas.openxmlformats.org/officeDocument/2006/relationships/customXml" Target="../customXml/item300.xml"/><Relationship Id="rId461" Type="http://schemas.openxmlformats.org/officeDocument/2006/relationships/slide" Target="slides/slide52.xml"/><Relationship Id="rId482" Type="http://schemas.openxmlformats.org/officeDocument/2006/relationships/slide" Target="slides/slide73.xml"/><Relationship Id="rId517" Type="http://schemas.openxmlformats.org/officeDocument/2006/relationships/slide" Target="slides/slide108.xml"/><Relationship Id="rId538" Type="http://schemas.openxmlformats.org/officeDocument/2006/relationships/slide" Target="slides/slide129.xml"/><Relationship Id="rId559" Type="http://schemas.openxmlformats.org/officeDocument/2006/relationships/slide" Target="slides/slide150.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321" Type="http://schemas.openxmlformats.org/officeDocument/2006/relationships/customXml" Target="../customXml/item321.xml"/><Relationship Id="rId342" Type="http://schemas.openxmlformats.org/officeDocument/2006/relationships/customXml" Target="../customXml/item342.xml"/><Relationship Id="rId363" Type="http://schemas.openxmlformats.org/officeDocument/2006/relationships/customXml" Target="../customXml/item363.xml"/><Relationship Id="rId384" Type="http://schemas.openxmlformats.org/officeDocument/2006/relationships/customXml" Target="../customXml/item384.xml"/><Relationship Id="rId419" Type="http://schemas.openxmlformats.org/officeDocument/2006/relationships/slide" Target="slides/slide10.xml"/><Relationship Id="rId570" Type="http://schemas.openxmlformats.org/officeDocument/2006/relationships/slide" Target="slides/slide161.xml"/><Relationship Id="rId591" Type="http://schemas.openxmlformats.org/officeDocument/2006/relationships/slide" Target="slides/slide182.xml"/><Relationship Id="rId605" Type="http://schemas.openxmlformats.org/officeDocument/2006/relationships/tableStyles" Target="tableStyles.xml"/><Relationship Id="rId202" Type="http://schemas.openxmlformats.org/officeDocument/2006/relationships/customXml" Target="../customXml/item202.xml"/><Relationship Id="rId223" Type="http://schemas.openxmlformats.org/officeDocument/2006/relationships/customXml" Target="../customXml/item223.xml"/><Relationship Id="rId244" Type="http://schemas.openxmlformats.org/officeDocument/2006/relationships/customXml" Target="../customXml/item244.xml"/><Relationship Id="rId430" Type="http://schemas.openxmlformats.org/officeDocument/2006/relationships/slide" Target="slides/slide21.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customXml" Target="../customXml/item265.xml"/><Relationship Id="rId286" Type="http://schemas.openxmlformats.org/officeDocument/2006/relationships/customXml" Target="../customXml/item286.xml"/><Relationship Id="rId451" Type="http://schemas.openxmlformats.org/officeDocument/2006/relationships/slide" Target="slides/slide42.xml"/><Relationship Id="rId472" Type="http://schemas.openxmlformats.org/officeDocument/2006/relationships/slide" Target="slides/slide63.xml"/><Relationship Id="rId493" Type="http://schemas.openxmlformats.org/officeDocument/2006/relationships/slide" Target="slides/slide84.xml"/><Relationship Id="rId507" Type="http://schemas.openxmlformats.org/officeDocument/2006/relationships/slide" Target="slides/slide98.xml"/><Relationship Id="rId528" Type="http://schemas.openxmlformats.org/officeDocument/2006/relationships/slide" Target="slides/slide119.xml"/><Relationship Id="rId549" Type="http://schemas.openxmlformats.org/officeDocument/2006/relationships/slide" Target="slides/slide140.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311" Type="http://schemas.openxmlformats.org/officeDocument/2006/relationships/customXml" Target="../customXml/item311.xml"/><Relationship Id="rId332" Type="http://schemas.openxmlformats.org/officeDocument/2006/relationships/customXml" Target="../customXml/item332.xml"/><Relationship Id="rId353" Type="http://schemas.openxmlformats.org/officeDocument/2006/relationships/customXml" Target="../customXml/item353.xml"/><Relationship Id="rId374" Type="http://schemas.openxmlformats.org/officeDocument/2006/relationships/customXml" Target="../customXml/item374.xml"/><Relationship Id="rId395" Type="http://schemas.openxmlformats.org/officeDocument/2006/relationships/customXml" Target="../customXml/item395.xml"/><Relationship Id="rId409" Type="http://schemas.openxmlformats.org/officeDocument/2006/relationships/slideMaster" Target="slideMasters/slideMaster1.xml"/><Relationship Id="rId560" Type="http://schemas.openxmlformats.org/officeDocument/2006/relationships/slide" Target="slides/slide151.xml"/><Relationship Id="rId581" Type="http://schemas.openxmlformats.org/officeDocument/2006/relationships/slide" Target="slides/slide172.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customXml" Target="../customXml/item213.xml"/><Relationship Id="rId234" Type="http://schemas.openxmlformats.org/officeDocument/2006/relationships/customXml" Target="../customXml/item234.xml"/><Relationship Id="rId420" Type="http://schemas.openxmlformats.org/officeDocument/2006/relationships/slide" Target="slides/slide11.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customXml" Target="../customXml/item255.xml"/><Relationship Id="rId276" Type="http://schemas.openxmlformats.org/officeDocument/2006/relationships/customXml" Target="../customXml/item276.xml"/><Relationship Id="rId297" Type="http://schemas.openxmlformats.org/officeDocument/2006/relationships/customXml" Target="../customXml/item297.xml"/><Relationship Id="rId441" Type="http://schemas.openxmlformats.org/officeDocument/2006/relationships/slide" Target="slides/slide32.xml"/><Relationship Id="rId462" Type="http://schemas.openxmlformats.org/officeDocument/2006/relationships/slide" Target="slides/slide53.xml"/><Relationship Id="rId483" Type="http://schemas.openxmlformats.org/officeDocument/2006/relationships/slide" Target="slides/slide74.xml"/><Relationship Id="rId518" Type="http://schemas.openxmlformats.org/officeDocument/2006/relationships/slide" Target="slides/slide109.xml"/><Relationship Id="rId539" Type="http://schemas.openxmlformats.org/officeDocument/2006/relationships/slide" Target="slides/slide130.xml"/><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301" Type="http://schemas.openxmlformats.org/officeDocument/2006/relationships/customXml" Target="../customXml/item301.xml"/><Relationship Id="rId322" Type="http://schemas.openxmlformats.org/officeDocument/2006/relationships/customXml" Target="../customXml/item322.xml"/><Relationship Id="rId343" Type="http://schemas.openxmlformats.org/officeDocument/2006/relationships/customXml" Target="../customXml/item343.xml"/><Relationship Id="rId364" Type="http://schemas.openxmlformats.org/officeDocument/2006/relationships/customXml" Target="../customXml/item364.xml"/><Relationship Id="rId550" Type="http://schemas.openxmlformats.org/officeDocument/2006/relationships/slide" Target="slides/slide141.xml"/><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customXml" Target="../customXml/item199.xml"/><Relationship Id="rId203" Type="http://schemas.openxmlformats.org/officeDocument/2006/relationships/customXml" Target="../customXml/item203.xml"/><Relationship Id="rId385" Type="http://schemas.openxmlformats.org/officeDocument/2006/relationships/customXml" Target="../customXml/item385.xml"/><Relationship Id="rId571" Type="http://schemas.openxmlformats.org/officeDocument/2006/relationships/slide" Target="slides/slide162.xml"/><Relationship Id="rId592" Type="http://schemas.openxmlformats.org/officeDocument/2006/relationships/slide" Target="slides/slide183.xml"/><Relationship Id="rId19" Type="http://schemas.openxmlformats.org/officeDocument/2006/relationships/customXml" Target="../customXml/item19.xml"/><Relationship Id="rId224" Type="http://schemas.openxmlformats.org/officeDocument/2006/relationships/customXml" Target="../customXml/item224.xml"/><Relationship Id="rId245" Type="http://schemas.openxmlformats.org/officeDocument/2006/relationships/customXml" Target="../customXml/item245.xml"/><Relationship Id="rId266" Type="http://schemas.openxmlformats.org/officeDocument/2006/relationships/customXml" Target="../customXml/item266.xml"/><Relationship Id="rId287" Type="http://schemas.openxmlformats.org/officeDocument/2006/relationships/customXml" Target="../customXml/item287.xml"/><Relationship Id="rId410" Type="http://schemas.openxmlformats.org/officeDocument/2006/relationships/slide" Target="slides/slide1.xml"/><Relationship Id="rId431" Type="http://schemas.openxmlformats.org/officeDocument/2006/relationships/slide" Target="slides/slide22.xml"/><Relationship Id="rId452" Type="http://schemas.openxmlformats.org/officeDocument/2006/relationships/slide" Target="slides/slide43.xml"/><Relationship Id="rId473" Type="http://schemas.openxmlformats.org/officeDocument/2006/relationships/slide" Target="slides/slide64.xml"/><Relationship Id="rId494" Type="http://schemas.openxmlformats.org/officeDocument/2006/relationships/slide" Target="slides/slide85.xml"/><Relationship Id="rId508" Type="http://schemas.openxmlformats.org/officeDocument/2006/relationships/slide" Target="slides/slide99.xml"/><Relationship Id="rId529" Type="http://schemas.openxmlformats.org/officeDocument/2006/relationships/slide" Target="slides/slide120.xml"/><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312" Type="http://schemas.openxmlformats.org/officeDocument/2006/relationships/customXml" Target="../customXml/item312.xml"/><Relationship Id="rId333" Type="http://schemas.openxmlformats.org/officeDocument/2006/relationships/customXml" Target="../customXml/item333.xml"/><Relationship Id="rId354" Type="http://schemas.openxmlformats.org/officeDocument/2006/relationships/customXml" Target="../customXml/item354.xml"/><Relationship Id="rId540" Type="http://schemas.openxmlformats.org/officeDocument/2006/relationships/slide" Target="slides/slide131.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customXml" Target="../customXml/item189.xml"/><Relationship Id="rId375" Type="http://schemas.openxmlformats.org/officeDocument/2006/relationships/customXml" Target="../customXml/item375.xml"/><Relationship Id="rId396" Type="http://schemas.openxmlformats.org/officeDocument/2006/relationships/customXml" Target="../customXml/item396.xml"/><Relationship Id="rId561" Type="http://schemas.openxmlformats.org/officeDocument/2006/relationships/slide" Target="slides/slide152.xml"/><Relationship Id="rId582" Type="http://schemas.openxmlformats.org/officeDocument/2006/relationships/slide" Target="slides/slide173.xml"/><Relationship Id="rId3" Type="http://schemas.openxmlformats.org/officeDocument/2006/relationships/customXml" Target="../customXml/item3.xml"/><Relationship Id="rId214" Type="http://schemas.openxmlformats.org/officeDocument/2006/relationships/customXml" Target="../customXml/item214.xml"/><Relationship Id="rId235" Type="http://schemas.openxmlformats.org/officeDocument/2006/relationships/customXml" Target="../customXml/item235.xml"/><Relationship Id="rId256" Type="http://schemas.openxmlformats.org/officeDocument/2006/relationships/customXml" Target="../customXml/item256.xml"/><Relationship Id="rId277" Type="http://schemas.openxmlformats.org/officeDocument/2006/relationships/customXml" Target="../customXml/item277.xml"/><Relationship Id="rId298" Type="http://schemas.openxmlformats.org/officeDocument/2006/relationships/customXml" Target="../customXml/item298.xml"/><Relationship Id="rId400" Type="http://schemas.openxmlformats.org/officeDocument/2006/relationships/customXml" Target="../customXml/item400.xml"/><Relationship Id="rId421" Type="http://schemas.openxmlformats.org/officeDocument/2006/relationships/slide" Target="slides/slide12.xml"/><Relationship Id="rId442" Type="http://schemas.openxmlformats.org/officeDocument/2006/relationships/slide" Target="slides/slide33.xml"/><Relationship Id="rId463" Type="http://schemas.openxmlformats.org/officeDocument/2006/relationships/slide" Target="slides/slide54.xml"/><Relationship Id="rId484" Type="http://schemas.openxmlformats.org/officeDocument/2006/relationships/slide" Target="slides/slide75.xml"/><Relationship Id="rId519" Type="http://schemas.openxmlformats.org/officeDocument/2006/relationships/slide" Target="slides/slide110.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302" Type="http://schemas.openxmlformats.org/officeDocument/2006/relationships/customXml" Target="../customXml/item302.xml"/><Relationship Id="rId323" Type="http://schemas.openxmlformats.org/officeDocument/2006/relationships/customXml" Target="../customXml/item323.xml"/><Relationship Id="rId344" Type="http://schemas.openxmlformats.org/officeDocument/2006/relationships/customXml" Target="../customXml/item344.xml"/><Relationship Id="rId530" Type="http://schemas.openxmlformats.org/officeDocument/2006/relationships/slide" Target="slides/slide121.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179" Type="http://schemas.openxmlformats.org/officeDocument/2006/relationships/customXml" Target="../customXml/item179.xml"/><Relationship Id="rId365" Type="http://schemas.openxmlformats.org/officeDocument/2006/relationships/customXml" Target="../customXml/item365.xml"/><Relationship Id="rId386" Type="http://schemas.openxmlformats.org/officeDocument/2006/relationships/customXml" Target="../customXml/item386.xml"/><Relationship Id="rId551" Type="http://schemas.openxmlformats.org/officeDocument/2006/relationships/slide" Target="slides/slide142.xml"/><Relationship Id="rId572" Type="http://schemas.openxmlformats.org/officeDocument/2006/relationships/slide" Target="slides/slide163.xml"/><Relationship Id="rId593" Type="http://schemas.openxmlformats.org/officeDocument/2006/relationships/slide" Target="slides/slide184.xml"/><Relationship Id="rId190" Type="http://schemas.openxmlformats.org/officeDocument/2006/relationships/customXml" Target="../customXml/item190.xml"/><Relationship Id="rId204" Type="http://schemas.openxmlformats.org/officeDocument/2006/relationships/customXml" Target="../customXml/item204.xml"/><Relationship Id="rId225" Type="http://schemas.openxmlformats.org/officeDocument/2006/relationships/customXml" Target="../customXml/item225.xml"/><Relationship Id="rId246" Type="http://schemas.openxmlformats.org/officeDocument/2006/relationships/customXml" Target="../customXml/item246.xml"/><Relationship Id="rId267" Type="http://schemas.openxmlformats.org/officeDocument/2006/relationships/customXml" Target="../customXml/item267.xml"/><Relationship Id="rId288" Type="http://schemas.openxmlformats.org/officeDocument/2006/relationships/customXml" Target="../customXml/item288.xml"/><Relationship Id="rId411" Type="http://schemas.openxmlformats.org/officeDocument/2006/relationships/slide" Target="slides/slide2.xml"/><Relationship Id="rId432" Type="http://schemas.openxmlformats.org/officeDocument/2006/relationships/slide" Target="slides/slide23.xml"/><Relationship Id="rId453" Type="http://schemas.openxmlformats.org/officeDocument/2006/relationships/slide" Target="slides/slide44.xml"/><Relationship Id="rId474" Type="http://schemas.openxmlformats.org/officeDocument/2006/relationships/slide" Target="slides/slide65.xml"/><Relationship Id="rId509" Type="http://schemas.openxmlformats.org/officeDocument/2006/relationships/slide" Target="slides/slide100.xml"/><Relationship Id="rId106" Type="http://schemas.openxmlformats.org/officeDocument/2006/relationships/customXml" Target="../customXml/item106.xml"/><Relationship Id="rId127" Type="http://schemas.openxmlformats.org/officeDocument/2006/relationships/customXml" Target="../customXml/item127.xml"/><Relationship Id="rId313" Type="http://schemas.openxmlformats.org/officeDocument/2006/relationships/customXml" Target="../customXml/item313.xml"/><Relationship Id="rId495" Type="http://schemas.openxmlformats.org/officeDocument/2006/relationships/slide" Target="slides/slide86.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94" Type="http://schemas.openxmlformats.org/officeDocument/2006/relationships/customXml" Target="../customXml/item94.xml"/><Relationship Id="rId148" Type="http://schemas.openxmlformats.org/officeDocument/2006/relationships/customXml" Target="../customXml/item148.xml"/><Relationship Id="rId169" Type="http://schemas.openxmlformats.org/officeDocument/2006/relationships/customXml" Target="../customXml/item169.xml"/><Relationship Id="rId334" Type="http://schemas.openxmlformats.org/officeDocument/2006/relationships/customXml" Target="../customXml/item334.xml"/><Relationship Id="rId355" Type="http://schemas.openxmlformats.org/officeDocument/2006/relationships/customXml" Target="../customXml/item355.xml"/><Relationship Id="rId376" Type="http://schemas.openxmlformats.org/officeDocument/2006/relationships/customXml" Target="../customXml/item376.xml"/><Relationship Id="rId397" Type="http://schemas.openxmlformats.org/officeDocument/2006/relationships/customXml" Target="../customXml/item397.xml"/><Relationship Id="rId520" Type="http://schemas.openxmlformats.org/officeDocument/2006/relationships/slide" Target="slides/slide111.xml"/><Relationship Id="rId541" Type="http://schemas.openxmlformats.org/officeDocument/2006/relationships/slide" Target="slides/slide132.xml"/><Relationship Id="rId562" Type="http://schemas.openxmlformats.org/officeDocument/2006/relationships/slide" Target="slides/slide153.xml"/><Relationship Id="rId583" Type="http://schemas.openxmlformats.org/officeDocument/2006/relationships/slide" Target="slides/slide174.xml"/><Relationship Id="rId4" Type="http://schemas.openxmlformats.org/officeDocument/2006/relationships/customXml" Target="../customXml/item4.xml"/><Relationship Id="rId180" Type="http://schemas.openxmlformats.org/officeDocument/2006/relationships/customXml" Target="../customXml/item180.xml"/><Relationship Id="rId215" Type="http://schemas.openxmlformats.org/officeDocument/2006/relationships/customXml" Target="../customXml/item215.xml"/><Relationship Id="rId236" Type="http://schemas.openxmlformats.org/officeDocument/2006/relationships/customXml" Target="../customXml/item236.xml"/><Relationship Id="rId257" Type="http://schemas.openxmlformats.org/officeDocument/2006/relationships/customXml" Target="../customXml/item257.xml"/><Relationship Id="rId278" Type="http://schemas.openxmlformats.org/officeDocument/2006/relationships/customXml" Target="../customXml/item278.xml"/><Relationship Id="rId401" Type="http://schemas.openxmlformats.org/officeDocument/2006/relationships/customXml" Target="../customXml/item401.xml"/><Relationship Id="rId422" Type="http://schemas.openxmlformats.org/officeDocument/2006/relationships/slide" Target="slides/slide13.xml"/><Relationship Id="rId443" Type="http://schemas.openxmlformats.org/officeDocument/2006/relationships/slide" Target="slides/slide34.xml"/><Relationship Id="rId464" Type="http://schemas.openxmlformats.org/officeDocument/2006/relationships/slide" Target="slides/slide55.xml"/><Relationship Id="rId303" Type="http://schemas.openxmlformats.org/officeDocument/2006/relationships/customXml" Target="../customXml/item303.xml"/><Relationship Id="rId485" Type="http://schemas.openxmlformats.org/officeDocument/2006/relationships/slide" Target="slides/slide76.xml"/><Relationship Id="rId42" Type="http://schemas.openxmlformats.org/officeDocument/2006/relationships/customXml" Target="../customXml/item42.xml"/><Relationship Id="rId84" Type="http://schemas.openxmlformats.org/officeDocument/2006/relationships/customXml" Target="../customXml/item84.xml"/><Relationship Id="rId138" Type="http://schemas.openxmlformats.org/officeDocument/2006/relationships/customXml" Target="../customXml/item138.xml"/><Relationship Id="rId345" Type="http://schemas.openxmlformats.org/officeDocument/2006/relationships/customXml" Target="../customXml/item345.xml"/><Relationship Id="rId387" Type="http://schemas.openxmlformats.org/officeDocument/2006/relationships/customXml" Target="../customXml/item387.xml"/><Relationship Id="rId510" Type="http://schemas.openxmlformats.org/officeDocument/2006/relationships/slide" Target="slides/slide101.xml"/><Relationship Id="rId552" Type="http://schemas.openxmlformats.org/officeDocument/2006/relationships/slide" Target="slides/slide143.xml"/><Relationship Id="rId594" Type="http://schemas.openxmlformats.org/officeDocument/2006/relationships/slide" Target="slides/slide185.xml"/><Relationship Id="rId191" Type="http://schemas.openxmlformats.org/officeDocument/2006/relationships/customXml" Target="../customXml/item191.xml"/><Relationship Id="rId205" Type="http://schemas.openxmlformats.org/officeDocument/2006/relationships/customXml" Target="../customXml/item205.xml"/><Relationship Id="rId247" Type="http://schemas.openxmlformats.org/officeDocument/2006/relationships/customXml" Target="../customXml/item247.xml"/><Relationship Id="rId412" Type="http://schemas.openxmlformats.org/officeDocument/2006/relationships/slide" Target="slides/slide3.xml"/><Relationship Id="rId107" Type="http://schemas.openxmlformats.org/officeDocument/2006/relationships/customXml" Target="../customXml/item107.xml"/><Relationship Id="rId289" Type="http://schemas.openxmlformats.org/officeDocument/2006/relationships/customXml" Target="../customXml/item289.xml"/><Relationship Id="rId454" Type="http://schemas.openxmlformats.org/officeDocument/2006/relationships/slide" Target="slides/slide45.xml"/><Relationship Id="rId496" Type="http://schemas.openxmlformats.org/officeDocument/2006/relationships/slide" Target="slides/slide87.xml"/><Relationship Id="rId11" Type="http://schemas.openxmlformats.org/officeDocument/2006/relationships/customXml" Target="../customXml/item11.xml"/><Relationship Id="rId53" Type="http://schemas.openxmlformats.org/officeDocument/2006/relationships/customXml" Target="../customXml/item53.xml"/><Relationship Id="rId149" Type="http://schemas.openxmlformats.org/officeDocument/2006/relationships/customXml" Target="../customXml/item149.xml"/><Relationship Id="rId314" Type="http://schemas.openxmlformats.org/officeDocument/2006/relationships/customXml" Target="../customXml/item314.xml"/><Relationship Id="rId356" Type="http://schemas.openxmlformats.org/officeDocument/2006/relationships/customXml" Target="../customXml/item356.xml"/><Relationship Id="rId398" Type="http://schemas.openxmlformats.org/officeDocument/2006/relationships/customXml" Target="../customXml/item398.xml"/><Relationship Id="rId521" Type="http://schemas.openxmlformats.org/officeDocument/2006/relationships/slide" Target="slides/slide112.xml"/><Relationship Id="rId563" Type="http://schemas.openxmlformats.org/officeDocument/2006/relationships/slide" Target="slides/slide154.xml"/><Relationship Id="rId95" Type="http://schemas.openxmlformats.org/officeDocument/2006/relationships/customXml" Target="../customXml/item95.xml"/><Relationship Id="rId160" Type="http://schemas.openxmlformats.org/officeDocument/2006/relationships/customXml" Target="../customXml/item160.xml"/><Relationship Id="rId216" Type="http://schemas.openxmlformats.org/officeDocument/2006/relationships/customXml" Target="../customXml/item216.xml"/><Relationship Id="rId423" Type="http://schemas.openxmlformats.org/officeDocument/2006/relationships/slide" Target="slides/slide14.xml"/><Relationship Id="rId258" Type="http://schemas.openxmlformats.org/officeDocument/2006/relationships/customXml" Target="../customXml/item258.xml"/><Relationship Id="rId465" Type="http://schemas.openxmlformats.org/officeDocument/2006/relationships/slide" Target="slides/slide56.xml"/><Relationship Id="rId22" Type="http://schemas.openxmlformats.org/officeDocument/2006/relationships/customXml" Target="../customXml/item22.xml"/><Relationship Id="rId64" Type="http://schemas.openxmlformats.org/officeDocument/2006/relationships/customXml" Target="../customXml/item64.xml"/><Relationship Id="rId118" Type="http://schemas.openxmlformats.org/officeDocument/2006/relationships/customXml" Target="../customXml/item118.xml"/><Relationship Id="rId325" Type="http://schemas.openxmlformats.org/officeDocument/2006/relationships/customXml" Target="../customXml/item325.xml"/><Relationship Id="rId367" Type="http://schemas.openxmlformats.org/officeDocument/2006/relationships/customXml" Target="../customXml/item367.xml"/><Relationship Id="rId532" Type="http://schemas.openxmlformats.org/officeDocument/2006/relationships/slide" Target="slides/slide123.xml"/><Relationship Id="rId574" Type="http://schemas.openxmlformats.org/officeDocument/2006/relationships/slide" Target="slides/slide165.xml"/><Relationship Id="rId171" Type="http://schemas.openxmlformats.org/officeDocument/2006/relationships/customXml" Target="../customXml/item171.xml"/><Relationship Id="rId227" Type="http://schemas.openxmlformats.org/officeDocument/2006/relationships/customXml" Target="../customXml/item227.xml"/><Relationship Id="rId269" Type="http://schemas.openxmlformats.org/officeDocument/2006/relationships/customXml" Target="../customXml/item269.xml"/><Relationship Id="rId434" Type="http://schemas.openxmlformats.org/officeDocument/2006/relationships/slide" Target="slides/slide25.xml"/><Relationship Id="rId476" Type="http://schemas.openxmlformats.org/officeDocument/2006/relationships/slide" Target="slides/slide67.xml"/><Relationship Id="rId33" Type="http://schemas.openxmlformats.org/officeDocument/2006/relationships/customXml" Target="../customXml/item33.xml"/><Relationship Id="rId129" Type="http://schemas.openxmlformats.org/officeDocument/2006/relationships/customXml" Target="../customXml/item129.xml"/><Relationship Id="rId280" Type="http://schemas.openxmlformats.org/officeDocument/2006/relationships/customXml" Target="../customXml/item280.xml"/><Relationship Id="rId336" Type="http://schemas.openxmlformats.org/officeDocument/2006/relationships/customXml" Target="../customXml/item336.xml"/><Relationship Id="rId501" Type="http://schemas.openxmlformats.org/officeDocument/2006/relationships/slide" Target="slides/slide92.xml"/><Relationship Id="rId543" Type="http://schemas.openxmlformats.org/officeDocument/2006/relationships/slide" Target="slides/slide134.xml"/><Relationship Id="rId75" Type="http://schemas.openxmlformats.org/officeDocument/2006/relationships/customXml" Target="../customXml/item75.xml"/><Relationship Id="rId140" Type="http://schemas.openxmlformats.org/officeDocument/2006/relationships/customXml" Target="../customXml/item140.xml"/><Relationship Id="rId182" Type="http://schemas.openxmlformats.org/officeDocument/2006/relationships/customXml" Target="../customXml/item182.xml"/><Relationship Id="rId378" Type="http://schemas.openxmlformats.org/officeDocument/2006/relationships/customXml" Target="../customXml/item378.xml"/><Relationship Id="rId403" Type="http://schemas.openxmlformats.org/officeDocument/2006/relationships/customXml" Target="../customXml/item403.xml"/><Relationship Id="rId585" Type="http://schemas.openxmlformats.org/officeDocument/2006/relationships/slide" Target="slides/slide176.xml"/><Relationship Id="rId6" Type="http://schemas.openxmlformats.org/officeDocument/2006/relationships/customXml" Target="../customXml/item6.xml"/><Relationship Id="rId238" Type="http://schemas.openxmlformats.org/officeDocument/2006/relationships/customXml" Target="../customXml/item238.xml"/><Relationship Id="rId445" Type="http://schemas.openxmlformats.org/officeDocument/2006/relationships/slide" Target="slides/slide36.xml"/><Relationship Id="rId487" Type="http://schemas.openxmlformats.org/officeDocument/2006/relationships/slide" Target="slides/slide78.xml"/><Relationship Id="rId291" Type="http://schemas.openxmlformats.org/officeDocument/2006/relationships/customXml" Target="../customXml/item291.xml"/><Relationship Id="rId305" Type="http://schemas.openxmlformats.org/officeDocument/2006/relationships/customXml" Target="../customXml/item305.xml"/><Relationship Id="rId347" Type="http://schemas.openxmlformats.org/officeDocument/2006/relationships/customXml" Target="../customXml/item347.xml"/><Relationship Id="rId512" Type="http://schemas.openxmlformats.org/officeDocument/2006/relationships/slide" Target="slides/slide103.xml"/><Relationship Id="rId44" Type="http://schemas.openxmlformats.org/officeDocument/2006/relationships/customXml" Target="../customXml/item44.xml"/><Relationship Id="rId86" Type="http://schemas.openxmlformats.org/officeDocument/2006/relationships/customXml" Target="../customXml/item86.xml"/><Relationship Id="rId151" Type="http://schemas.openxmlformats.org/officeDocument/2006/relationships/customXml" Target="../customXml/item151.xml"/><Relationship Id="rId389" Type="http://schemas.openxmlformats.org/officeDocument/2006/relationships/customXml" Target="../customXml/item389.xml"/><Relationship Id="rId554" Type="http://schemas.openxmlformats.org/officeDocument/2006/relationships/slide" Target="slides/slide145.xml"/><Relationship Id="rId596" Type="http://schemas.openxmlformats.org/officeDocument/2006/relationships/slide" Target="slides/slide187.xml"/><Relationship Id="rId193" Type="http://schemas.openxmlformats.org/officeDocument/2006/relationships/customXml" Target="../customXml/item193.xml"/><Relationship Id="rId207" Type="http://schemas.openxmlformats.org/officeDocument/2006/relationships/customXml" Target="../customXml/item207.xml"/><Relationship Id="rId249" Type="http://schemas.openxmlformats.org/officeDocument/2006/relationships/customXml" Target="../customXml/item249.xml"/><Relationship Id="rId414" Type="http://schemas.openxmlformats.org/officeDocument/2006/relationships/slide" Target="slides/slide5.xml"/><Relationship Id="rId456" Type="http://schemas.openxmlformats.org/officeDocument/2006/relationships/slide" Target="slides/slide47.xml"/><Relationship Id="rId498" Type="http://schemas.openxmlformats.org/officeDocument/2006/relationships/slide" Target="slides/slide89.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customXml" Target="../customXml/item260.xml"/><Relationship Id="rId316" Type="http://schemas.openxmlformats.org/officeDocument/2006/relationships/customXml" Target="../customXml/item316.xml"/><Relationship Id="rId523" Type="http://schemas.openxmlformats.org/officeDocument/2006/relationships/slide" Target="slides/slide114.xml"/><Relationship Id="rId55" Type="http://schemas.openxmlformats.org/officeDocument/2006/relationships/customXml" Target="../customXml/item55.xml"/><Relationship Id="rId97" Type="http://schemas.openxmlformats.org/officeDocument/2006/relationships/customXml" Target="../customXml/item97.xml"/><Relationship Id="rId120" Type="http://schemas.openxmlformats.org/officeDocument/2006/relationships/customXml" Target="../customXml/item120.xml"/><Relationship Id="rId358" Type="http://schemas.openxmlformats.org/officeDocument/2006/relationships/customXml" Target="../customXml/item358.xml"/><Relationship Id="rId565" Type="http://schemas.openxmlformats.org/officeDocument/2006/relationships/slide" Target="slides/slide156.xml"/><Relationship Id="rId162" Type="http://schemas.openxmlformats.org/officeDocument/2006/relationships/customXml" Target="../customXml/item162.xml"/><Relationship Id="rId218" Type="http://schemas.openxmlformats.org/officeDocument/2006/relationships/customXml" Target="../customXml/item218.xml"/><Relationship Id="rId425" Type="http://schemas.openxmlformats.org/officeDocument/2006/relationships/slide" Target="slides/slide16.xml"/><Relationship Id="rId467" Type="http://schemas.openxmlformats.org/officeDocument/2006/relationships/slide" Target="slides/slide58.xml"/><Relationship Id="rId271" Type="http://schemas.openxmlformats.org/officeDocument/2006/relationships/customXml" Target="../customXml/item271.xml"/><Relationship Id="rId24" Type="http://schemas.openxmlformats.org/officeDocument/2006/relationships/customXml" Target="../customXml/item24.xml"/><Relationship Id="rId66" Type="http://schemas.openxmlformats.org/officeDocument/2006/relationships/customXml" Target="../customXml/item66.xml"/><Relationship Id="rId131" Type="http://schemas.openxmlformats.org/officeDocument/2006/relationships/customXml" Target="../customXml/item131.xml"/><Relationship Id="rId327" Type="http://schemas.openxmlformats.org/officeDocument/2006/relationships/customXml" Target="../customXml/item327.xml"/><Relationship Id="rId369" Type="http://schemas.openxmlformats.org/officeDocument/2006/relationships/customXml" Target="../customXml/item369.xml"/><Relationship Id="rId534" Type="http://schemas.openxmlformats.org/officeDocument/2006/relationships/slide" Target="slides/slide125.xml"/><Relationship Id="rId576" Type="http://schemas.openxmlformats.org/officeDocument/2006/relationships/slide" Target="slides/slide167.xml"/><Relationship Id="rId173" Type="http://schemas.openxmlformats.org/officeDocument/2006/relationships/customXml" Target="../customXml/item173.xml"/><Relationship Id="rId229" Type="http://schemas.openxmlformats.org/officeDocument/2006/relationships/customXml" Target="../customXml/item229.xml"/><Relationship Id="rId380" Type="http://schemas.openxmlformats.org/officeDocument/2006/relationships/customXml" Target="../customXml/item380.xml"/><Relationship Id="rId436" Type="http://schemas.openxmlformats.org/officeDocument/2006/relationships/slide" Target="slides/slide27.xml"/><Relationship Id="rId601" Type="http://schemas.openxmlformats.org/officeDocument/2006/relationships/handoutMaster" Target="handoutMasters/handoutMaster1.xml"/><Relationship Id="rId240" Type="http://schemas.openxmlformats.org/officeDocument/2006/relationships/customXml" Target="../customXml/item240.xml"/><Relationship Id="rId478" Type="http://schemas.openxmlformats.org/officeDocument/2006/relationships/slide" Target="slides/slide69.xml"/><Relationship Id="rId35" Type="http://schemas.openxmlformats.org/officeDocument/2006/relationships/customXml" Target="../customXml/item35.xml"/><Relationship Id="rId77" Type="http://schemas.openxmlformats.org/officeDocument/2006/relationships/customXml" Target="../customXml/item77.xml"/><Relationship Id="rId100" Type="http://schemas.openxmlformats.org/officeDocument/2006/relationships/customXml" Target="../customXml/item100.xml"/><Relationship Id="rId282" Type="http://schemas.openxmlformats.org/officeDocument/2006/relationships/customXml" Target="../customXml/item282.xml"/><Relationship Id="rId338" Type="http://schemas.openxmlformats.org/officeDocument/2006/relationships/customXml" Target="../customXml/item338.xml"/><Relationship Id="rId503" Type="http://schemas.openxmlformats.org/officeDocument/2006/relationships/slide" Target="slides/slide94.xml"/><Relationship Id="rId545" Type="http://schemas.openxmlformats.org/officeDocument/2006/relationships/slide" Target="slides/slide136.xml"/><Relationship Id="rId587" Type="http://schemas.openxmlformats.org/officeDocument/2006/relationships/slide" Target="slides/slide178.xml"/><Relationship Id="rId8" Type="http://schemas.openxmlformats.org/officeDocument/2006/relationships/customXml" Target="../customXml/item8.xml"/><Relationship Id="rId142" Type="http://schemas.openxmlformats.org/officeDocument/2006/relationships/customXml" Target="../customXml/item142.xml"/><Relationship Id="rId184" Type="http://schemas.openxmlformats.org/officeDocument/2006/relationships/customXml" Target="../customXml/item184.xml"/><Relationship Id="rId391" Type="http://schemas.openxmlformats.org/officeDocument/2006/relationships/customXml" Target="../customXml/item391.xml"/><Relationship Id="rId405" Type="http://schemas.openxmlformats.org/officeDocument/2006/relationships/customXml" Target="../customXml/item405.xml"/><Relationship Id="rId447" Type="http://schemas.openxmlformats.org/officeDocument/2006/relationships/slide" Target="slides/slide38.xml"/><Relationship Id="rId251" Type="http://schemas.openxmlformats.org/officeDocument/2006/relationships/customXml" Target="../customXml/item251.xml"/><Relationship Id="rId489" Type="http://schemas.openxmlformats.org/officeDocument/2006/relationships/slide" Target="slides/slide80.xml"/><Relationship Id="rId46" Type="http://schemas.openxmlformats.org/officeDocument/2006/relationships/customXml" Target="../customXml/item46.xml"/><Relationship Id="rId293" Type="http://schemas.openxmlformats.org/officeDocument/2006/relationships/customXml" Target="../customXml/item293.xml"/><Relationship Id="rId307" Type="http://schemas.openxmlformats.org/officeDocument/2006/relationships/customXml" Target="../customXml/item307.xml"/><Relationship Id="rId349" Type="http://schemas.openxmlformats.org/officeDocument/2006/relationships/customXml" Target="../customXml/item349.xml"/><Relationship Id="rId514" Type="http://schemas.openxmlformats.org/officeDocument/2006/relationships/slide" Target="slides/slide105.xml"/><Relationship Id="rId556" Type="http://schemas.openxmlformats.org/officeDocument/2006/relationships/slide" Target="slides/slide147.xml"/><Relationship Id="rId88" Type="http://schemas.openxmlformats.org/officeDocument/2006/relationships/customXml" Target="../customXml/item88.xml"/><Relationship Id="rId111" Type="http://schemas.openxmlformats.org/officeDocument/2006/relationships/customXml" Target="../customXml/item111.xml"/><Relationship Id="rId153" Type="http://schemas.openxmlformats.org/officeDocument/2006/relationships/customXml" Target="../customXml/item153.xml"/><Relationship Id="rId195" Type="http://schemas.openxmlformats.org/officeDocument/2006/relationships/customXml" Target="../customXml/item195.xml"/><Relationship Id="rId209" Type="http://schemas.openxmlformats.org/officeDocument/2006/relationships/customXml" Target="../customXml/item209.xml"/><Relationship Id="rId360" Type="http://schemas.openxmlformats.org/officeDocument/2006/relationships/customXml" Target="../customXml/item360.xml"/><Relationship Id="rId416" Type="http://schemas.openxmlformats.org/officeDocument/2006/relationships/slide" Target="slides/slide7.xml"/><Relationship Id="rId598" Type="http://schemas.openxmlformats.org/officeDocument/2006/relationships/slide" Target="slides/slide189.xml"/><Relationship Id="rId220" Type="http://schemas.openxmlformats.org/officeDocument/2006/relationships/customXml" Target="../customXml/item220.xml"/><Relationship Id="rId458" Type="http://schemas.openxmlformats.org/officeDocument/2006/relationships/slide" Target="slides/slide49.xml"/><Relationship Id="rId15" Type="http://schemas.openxmlformats.org/officeDocument/2006/relationships/customXml" Target="../customXml/item15.xml"/><Relationship Id="rId57" Type="http://schemas.openxmlformats.org/officeDocument/2006/relationships/customXml" Target="../customXml/item57.xml"/><Relationship Id="rId262" Type="http://schemas.openxmlformats.org/officeDocument/2006/relationships/customXml" Target="../customXml/item262.xml"/><Relationship Id="rId318" Type="http://schemas.openxmlformats.org/officeDocument/2006/relationships/customXml" Target="../customXml/item318.xml"/><Relationship Id="rId525" Type="http://schemas.openxmlformats.org/officeDocument/2006/relationships/slide" Target="slides/slide116.xml"/><Relationship Id="rId567" Type="http://schemas.openxmlformats.org/officeDocument/2006/relationships/slide" Target="slides/slide158.xml"/><Relationship Id="rId99" Type="http://schemas.openxmlformats.org/officeDocument/2006/relationships/customXml" Target="../customXml/item99.xml"/><Relationship Id="rId122" Type="http://schemas.openxmlformats.org/officeDocument/2006/relationships/customXml" Target="../customXml/item122.xml"/><Relationship Id="rId164" Type="http://schemas.openxmlformats.org/officeDocument/2006/relationships/customXml" Target="../customXml/item164.xml"/><Relationship Id="rId371" Type="http://schemas.openxmlformats.org/officeDocument/2006/relationships/customXml" Target="../customXml/item371.xml"/><Relationship Id="rId427" Type="http://schemas.openxmlformats.org/officeDocument/2006/relationships/slide" Target="slides/slide18.xml"/><Relationship Id="rId469" Type="http://schemas.openxmlformats.org/officeDocument/2006/relationships/slide" Target="slides/slide60.xml"/><Relationship Id="rId26" Type="http://schemas.openxmlformats.org/officeDocument/2006/relationships/customXml" Target="../customXml/item26.xml"/><Relationship Id="rId231" Type="http://schemas.openxmlformats.org/officeDocument/2006/relationships/customXml" Target="../customXml/item231.xml"/><Relationship Id="rId273" Type="http://schemas.openxmlformats.org/officeDocument/2006/relationships/customXml" Target="../customXml/item273.xml"/><Relationship Id="rId329" Type="http://schemas.openxmlformats.org/officeDocument/2006/relationships/customXml" Target="../customXml/item329.xml"/><Relationship Id="rId480" Type="http://schemas.openxmlformats.org/officeDocument/2006/relationships/slide" Target="slides/slide71.xml"/><Relationship Id="rId536" Type="http://schemas.openxmlformats.org/officeDocument/2006/relationships/slide" Target="slides/slide127.xml"/><Relationship Id="rId68" Type="http://schemas.openxmlformats.org/officeDocument/2006/relationships/customXml" Target="../customXml/item68.xml"/><Relationship Id="rId133" Type="http://schemas.openxmlformats.org/officeDocument/2006/relationships/customXml" Target="../customXml/item133.xml"/><Relationship Id="rId175" Type="http://schemas.openxmlformats.org/officeDocument/2006/relationships/customXml" Target="../customXml/item175.xml"/><Relationship Id="rId340" Type="http://schemas.openxmlformats.org/officeDocument/2006/relationships/customXml" Target="../customXml/item340.xml"/><Relationship Id="rId578" Type="http://schemas.openxmlformats.org/officeDocument/2006/relationships/slide" Target="slides/slide169.xml"/><Relationship Id="rId200" Type="http://schemas.openxmlformats.org/officeDocument/2006/relationships/customXml" Target="../customXml/item200.xml"/><Relationship Id="rId382" Type="http://schemas.openxmlformats.org/officeDocument/2006/relationships/customXml" Target="../customXml/item382.xml"/><Relationship Id="rId438" Type="http://schemas.openxmlformats.org/officeDocument/2006/relationships/slide" Target="slides/slide29.xml"/><Relationship Id="rId603" Type="http://schemas.openxmlformats.org/officeDocument/2006/relationships/viewProps" Target="viewProps.xml"/><Relationship Id="rId242" Type="http://schemas.openxmlformats.org/officeDocument/2006/relationships/customXml" Target="../customXml/item242.xml"/><Relationship Id="rId284" Type="http://schemas.openxmlformats.org/officeDocument/2006/relationships/customXml" Target="../customXml/item284.xml"/><Relationship Id="rId491" Type="http://schemas.openxmlformats.org/officeDocument/2006/relationships/slide" Target="slides/slide82.xml"/><Relationship Id="rId505" Type="http://schemas.openxmlformats.org/officeDocument/2006/relationships/slide" Target="slides/slide96.xml"/><Relationship Id="rId37" Type="http://schemas.openxmlformats.org/officeDocument/2006/relationships/customXml" Target="../customXml/item37.xml"/><Relationship Id="rId79" Type="http://schemas.openxmlformats.org/officeDocument/2006/relationships/customXml" Target="../customXml/item79.xml"/><Relationship Id="rId102" Type="http://schemas.openxmlformats.org/officeDocument/2006/relationships/customXml" Target="../customXml/item102.xml"/><Relationship Id="rId144" Type="http://schemas.openxmlformats.org/officeDocument/2006/relationships/customXml" Target="../customXml/item144.xml"/><Relationship Id="rId547" Type="http://schemas.openxmlformats.org/officeDocument/2006/relationships/slide" Target="slides/slide138.xml"/><Relationship Id="rId589" Type="http://schemas.openxmlformats.org/officeDocument/2006/relationships/slide" Target="slides/slide18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mjohnston\Desktop\2025\2013%20Base%20Condition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johnston\Desktop\2025\2013%20Base%20Condition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t>Chesapeake Bay Watershed Population Trends</a:t>
            </a:r>
          </a:p>
        </c:rich>
      </c:tx>
      <c:overlay val="0"/>
    </c:title>
    <c:autoTitleDeleted val="0"/>
    <c:plotArea>
      <c:layout/>
      <c:lineChart>
        <c:grouping val="standard"/>
        <c:varyColors val="0"/>
        <c:ser>
          <c:idx val="0"/>
          <c:order val="0"/>
          <c:tx>
            <c:strRef>
              <c:f>BayPop_1790_2040!$CJ$5</c:f>
              <c:strCache>
                <c:ptCount val="1"/>
                <c:pt idx="0">
                  <c:v>Population</c:v>
                </c:pt>
              </c:strCache>
            </c:strRef>
          </c:tx>
          <c:spPr>
            <a:ln w="25400">
              <a:solidFill>
                <a:sysClr val="windowText" lastClr="000000"/>
              </a:solidFill>
            </a:ln>
          </c:spPr>
          <c:cat>
            <c:numRef>
              <c:f>(BayPop_1790_2040!$CK$6:$CP$6,BayPop_1790_2040!$CZ$6,BayPop_1790_2040!$DG$6:$DI$6)</c:f>
              <c:numCache>
                <c:formatCode>General</c:formatCode>
                <c:ptCount val="10"/>
                <c:pt idx="0">
                  <c:v>1950</c:v>
                </c:pt>
                <c:pt idx="1">
                  <c:v>1960</c:v>
                </c:pt>
                <c:pt idx="2">
                  <c:v>1970</c:v>
                </c:pt>
                <c:pt idx="3">
                  <c:v>1980</c:v>
                </c:pt>
                <c:pt idx="4">
                  <c:v>1990</c:v>
                </c:pt>
                <c:pt idx="5">
                  <c:v>2000</c:v>
                </c:pt>
                <c:pt idx="6">
                  <c:v>2010</c:v>
                </c:pt>
                <c:pt idx="7">
                  <c:v>2020</c:v>
                </c:pt>
                <c:pt idx="8">
                  <c:v>2030</c:v>
                </c:pt>
                <c:pt idx="9">
                  <c:v>2040</c:v>
                </c:pt>
              </c:numCache>
            </c:numRef>
          </c:cat>
          <c:val>
            <c:numRef>
              <c:f>(BayPop_1790_2040!$CK$15:$CP$15,BayPop_1790_2040!$CZ$15,BayPop_1790_2040!$DG$15:$DI$15)</c:f>
              <c:numCache>
                <c:formatCode>#,##0.00</c:formatCode>
                <c:ptCount val="10"/>
                <c:pt idx="0">
                  <c:v>8.3803186696749901</c:v>
                </c:pt>
                <c:pt idx="1">
                  <c:v>10.00795073459224</c:v>
                </c:pt>
                <c:pt idx="2">
                  <c:v>11.755338712135616</c:v>
                </c:pt>
                <c:pt idx="3">
                  <c:v>12.738301675248765</c:v>
                </c:pt>
                <c:pt idx="4">
                  <c:v>14.215800899197134</c:v>
                </c:pt>
                <c:pt idx="5">
                  <c:v>15.684642292119387</c:v>
                </c:pt>
                <c:pt idx="6">
                  <c:v>17.346222026286881</c:v>
                </c:pt>
                <c:pt idx="7">
                  <c:v>18.773386730179428</c:v>
                </c:pt>
                <c:pt idx="8">
                  <c:v>20.098781125986491</c:v>
                </c:pt>
                <c:pt idx="9">
                  <c:v>21.143417572280935</c:v>
                </c:pt>
              </c:numCache>
            </c:numRef>
          </c:val>
          <c:smooth val="0"/>
          <c:extLst>
            <c:ext xmlns:c16="http://schemas.microsoft.com/office/drawing/2014/chart" uri="{C3380CC4-5D6E-409C-BE32-E72D297353CC}">
              <c16:uniqueId val="{00000000-66A4-427C-B01D-6847F2BBDF77}"/>
            </c:ext>
          </c:extLst>
        </c:ser>
        <c:dLbls>
          <c:showLegendKey val="0"/>
          <c:showVal val="0"/>
          <c:showCatName val="0"/>
          <c:showSerName val="0"/>
          <c:showPercent val="0"/>
          <c:showBubbleSize val="0"/>
        </c:dLbls>
        <c:marker val="1"/>
        <c:smooth val="0"/>
        <c:axId val="121618352"/>
        <c:axId val="121618744"/>
      </c:lineChart>
      <c:catAx>
        <c:axId val="121618352"/>
        <c:scaling>
          <c:orientation val="minMax"/>
        </c:scaling>
        <c:delete val="0"/>
        <c:axPos val="b"/>
        <c:title>
          <c:tx>
            <c:rich>
              <a:bodyPr/>
              <a:lstStyle/>
              <a:p>
                <a:pPr>
                  <a:defRPr sz="1800"/>
                </a:pPr>
                <a:r>
                  <a:rPr lang="en-US" sz="1800"/>
                  <a:t>Year</a:t>
                </a:r>
              </a:p>
            </c:rich>
          </c:tx>
          <c:overlay val="0"/>
        </c:title>
        <c:numFmt formatCode="General" sourceLinked="1"/>
        <c:majorTickMark val="out"/>
        <c:minorTickMark val="none"/>
        <c:tickLblPos val="nextTo"/>
        <c:txPr>
          <a:bodyPr/>
          <a:lstStyle/>
          <a:p>
            <a:pPr>
              <a:defRPr sz="1600" b="1"/>
            </a:pPr>
            <a:endParaRPr lang="en-US"/>
          </a:p>
        </c:txPr>
        <c:crossAx val="121618744"/>
        <c:crosses val="autoZero"/>
        <c:auto val="1"/>
        <c:lblAlgn val="ctr"/>
        <c:lblOffset val="100"/>
        <c:noMultiLvlLbl val="0"/>
      </c:catAx>
      <c:valAx>
        <c:axId val="121618744"/>
        <c:scaling>
          <c:orientation val="minMax"/>
        </c:scaling>
        <c:delete val="0"/>
        <c:axPos val="l"/>
        <c:majorGridlines/>
        <c:title>
          <c:tx>
            <c:rich>
              <a:bodyPr/>
              <a:lstStyle/>
              <a:p>
                <a:pPr>
                  <a:defRPr sz="1800"/>
                </a:pPr>
                <a:r>
                  <a:rPr lang="en-US" sz="1800"/>
                  <a:t>Population (millions)</a:t>
                </a:r>
              </a:p>
            </c:rich>
          </c:tx>
          <c:overlay val="0"/>
        </c:title>
        <c:numFmt formatCode="#,##0.00" sourceLinked="1"/>
        <c:majorTickMark val="out"/>
        <c:minorTickMark val="none"/>
        <c:tickLblPos val="nextTo"/>
        <c:txPr>
          <a:bodyPr/>
          <a:lstStyle/>
          <a:p>
            <a:pPr>
              <a:defRPr sz="1600" b="1" baseline="0"/>
            </a:pPr>
            <a:endParaRPr lang="en-US"/>
          </a:p>
        </c:txPr>
        <c:crossAx val="12161835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a:solidFill>
                  <a:schemeClr val="tx1"/>
                </a:solidFill>
              </a:rPr>
              <a:t>Estimated</a:t>
            </a:r>
            <a:r>
              <a:rPr lang="en-US" sz="2400" b="1" baseline="0">
                <a:solidFill>
                  <a:schemeClr val="tx1"/>
                </a:solidFill>
              </a:rPr>
              <a:t> % Change in Animal Units from 2013 through 2025</a:t>
            </a:r>
            <a:endParaRPr lang="en-US" sz="2400" b="1">
              <a:solidFill>
                <a:schemeClr val="tx1"/>
              </a:solidFill>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3"/>
          <c:order val="0"/>
          <c:tx>
            <c:strRef>
              <c:f>AU!$J$32</c:f>
              <c:strCache>
                <c:ptCount val="1"/>
                <c:pt idx="0">
                  <c:v>Other</c:v>
                </c:pt>
              </c:strCache>
            </c:strRef>
          </c:tx>
          <c:spPr>
            <a:solidFill>
              <a:schemeClr val="accent4"/>
            </a:solidFill>
            <a:ln>
              <a:noFill/>
            </a:ln>
            <a:effectLst/>
          </c:spPr>
          <c:invertIfNegative val="0"/>
          <c:cat>
            <c:strRef>
              <c:f>AU!$F$33:$F$39</c:f>
              <c:strCache>
                <c:ptCount val="7"/>
                <c:pt idx="0">
                  <c:v>DE</c:v>
                </c:pt>
                <c:pt idx="1">
                  <c:v>MD</c:v>
                </c:pt>
                <c:pt idx="2">
                  <c:v>NY</c:v>
                </c:pt>
                <c:pt idx="3">
                  <c:v>PA</c:v>
                </c:pt>
                <c:pt idx="4">
                  <c:v>VA</c:v>
                </c:pt>
                <c:pt idx="5">
                  <c:v>WV</c:v>
                </c:pt>
                <c:pt idx="6">
                  <c:v>CBW</c:v>
                </c:pt>
              </c:strCache>
            </c:strRef>
          </c:cat>
          <c:val>
            <c:numRef>
              <c:f>AU!$J$33:$J$39</c:f>
              <c:numCache>
                <c:formatCode>0%</c:formatCode>
                <c:ptCount val="7"/>
                <c:pt idx="0">
                  <c:v>5.4342188646349147E-4</c:v>
                </c:pt>
                <c:pt idx="1">
                  <c:v>-1.3144106190348644E-3</c:v>
                </c:pt>
                <c:pt idx="2">
                  <c:v>-7.9124126875477971E-3</c:v>
                </c:pt>
                <c:pt idx="3">
                  <c:v>-2.2325041516591437E-3</c:v>
                </c:pt>
                <c:pt idx="4">
                  <c:v>-1.7626624615361471E-2</c:v>
                </c:pt>
                <c:pt idx="5">
                  <c:v>-8.5640006165313295E-2</c:v>
                </c:pt>
                <c:pt idx="6">
                  <c:v>-8.8872347049438107E-3</c:v>
                </c:pt>
              </c:numCache>
            </c:numRef>
          </c:val>
          <c:extLst>
            <c:ext xmlns:c16="http://schemas.microsoft.com/office/drawing/2014/chart" uri="{C3380CC4-5D6E-409C-BE32-E72D297353CC}">
              <c16:uniqueId val="{00000000-3555-46B5-84FD-7AB1DB3DA477}"/>
            </c:ext>
          </c:extLst>
        </c:ser>
        <c:ser>
          <c:idx val="2"/>
          <c:order val="1"/>
          <c:tx>
            <c:strRef>
              <c:f>AU!$I$32</c:f>
              <c:strCache>
                <c:ptCount val="1"/>
                <c:pt idx="0">
                  <c:v>Swine</c:v>
                </c:pt>
              </c:strCache>
            </c:strRef>
          </c:tx>
          <c:spPr>
            <a:solidFill>
              <a:schemeClr val="accent3"/>
            </a:solidFill>
            <a:ln>
              <a:noFill/>
            </a:ln>
            <a:effectLst/>
          </c:spPr>
          <c:invertIfNegative val="0"/>
          <c:cat>
            <c:strRef>
              <c:f>AU!$F$33:$F$39</c:f>
              <c:strCache>
                <c:ptCount val="7"/>
                <c:pt idx="0">
                  <c:v>DE</c:v>
                </c:pt>
                <c:pt idx="1">
                  <c:v>MD</c:v>
                </c:pt>
                <c:pt idx="2">
                  <c:v>NY</c:v>
                </c:pt>
                <c:pt idx="3">
                  <c:v>PA</c:v>
                </c:pt>
                <c:pt idx="4">
                  <c:v>VA</c:v>
                </c:pt>
                <c:pt idx="5">
                  <c:v>WV</c:v>
                </c:pt>
                <c:pt idx="6">
                  <c:v>CBW</c:v>
                </c:pt>
              </c:strCache>
            </c:strRef>
          </c:cat>
          <c:val>
            <c:numRef>
              <c:f>AU!$I$33:$I$39</c:f>
              <c:numCache>
                <c:formatCode>0%</c:formatCode>
                <c:ptCount val="7"/>
                <c:pt idx="0">
                  <c:v>-0.87491598835038464</c:v>
                </c:pt>
                <c:pt idx="1">
                  <c:v>-0.92038907130908865</c:v>
                </c:pt>
                <c:pt idx="2">
                  <c:v>5.6953571260764911E-2</c:v>
                </c:pt>
                <c:pt idx="3">
                  <c:v>0.20111404560952545</c:v>
                </c:pt>
                <c:pt idx="4">
                  <c:v>-0.16261818931021246</c:v>
                </c:pt>
                <c:pt idx="5">
                  <c:v>-0.96202531645569611</c:v>
                </c:pt>
                <c:pt idx="6">
                  <c:v>0.15539039912088487</c:v>
                </c:pt>
              </c:numCache>
            </c:numRef>
          </c:val>
          <c:extLst>
            <c:ext xmlns:c16="http://schemas.microsoft.com/office/drawing/2014/chart" uri="{C3380CC4-5D6E-409C-BE32-E72D297353CC}">
              <c16:uniqueId val="{00000001-3555-46B5-84FD-7AB1DB3DA477}"/>
            </c:ext>
          </c:extLst>
        </c:ser>
        <c:ser>
          <c:idx val="0"/>
          <c:order val="2"/>
          <c:tx>
            <c:strRef>
              <c:f>AU!$G$32</c:f>
              <c:strCache>
                <c:ptCount val="1"/>
                <c:pt idx="0">
                  <c:v>Cattle</c:v>
                </c:pt>
              </c:strCache>
            </c:strRef>
          </c:tx>
          <c:spPr>
            <a:solidFill>
              <a:schemeClr val="accent1"/>
            </a:solidFill>
            <a:ln>
              <a:noFill/>
            </a:ln>
            <a:effectLst/>
          </c:spPr>
          <c:invertIfNegative val="0"/>
          <c:cat>
            <c:strRef>
              <c:f>AU!$F$33:$F$39</c:f>
              <c:strCache>
                <c:ptCount val="7"/>
                <c:pt idx="0">
                  <c:v>DE</c:v>
                </c:pt>
                <c:pt idx="1">
                  <c:v>MD</c:v>
                </c:pt>
                <c:pt idx="2">
                  <c:v>NY</c:v>
                </c:pt>
                <c:pt idx="3">
                  <c:v>PA</c:v>
                </c:pt>
                <c:pt idx="4">
                  <c:v>VA</c:v>
                </c:pt>
                <c:pt idx="5">
                  <c:v>WV</c:v>
                </c:pt>
                <c:pt idx="6">
                  <c:v>CBW</c:v>
                </c:pt>
              </c:strCache>
            </c:strRef>
          </c:cat>
          <c:val>
            <c:numRef>
              <c:f>AU!$G$33:$G$39</c:f>
              <c:numCache>
                <c:formatCode>0%</c:formatCode>
                <c:ptCount val="7"/>
                <c:pt idx="0">
                  <c:v>-0.29800346752690438</c:v>
                </c:pt>
                <c:pt idx="1">
                  <c:v>-0.36924102333203734</c:v>
                </c:pt>
                <c:pt idx="2">
                  <c:v>-0.18772005492292346</c:v>
                </c:pt>
                <c:pt idx="3">
                  <c:v>-3.9886000985095524E-2</c:v>
                </c:pt>
                <c:pt idx="4">
                  <c:v>-4.8518399973303893E-2</c:v>
                </c:pt>
                <c:pt idx="5">
                  <c:v>-5.2011564380842847E-2</c:v>
                </c:pt>
                <c:pt idx="6">
                  <c:v>-9.2136896631162604E-2</c:v>
                </c:pt>
              </c:numCache>
            </c:numRef>
          </c:val>
          <c:extLst>
            <c:ext xmlns:c16="http://schemas.microsoft.com/office/drawing/2014/chart" uri="{C3380CC4-5D6E-409C-BE32-E72D297353CC}">
              <c16:uniqueId val="{00000002-3555-46B5-84FD-7AB1DB3DA477}"/>
            </c:ext>
          </c:extLst>
        </c:ser>
        <c:ser>
          <c:idx val="1"/>
          <c:order val="3"/>
          <c:tx>
            <c:strRef>
              <c:f>AU!$H$32</c:f>
              <c:strCache>
                <c:ptCount val="1"/>
                <c:pt idx="0">
                  <c:v>Poultry</c:v>
                </c:pt>
              </c:strCache>
            </c:strRef>
          </c:tx>
          <c:spPr>
            <a:solidFill>
              <a:schemeClr val="accent2"/>
            </a:solidFill>
            <a:ln>
              <a:noFill/>
            </a:ln>
            <a:effectLst/>
          </c:spPr>
          <c:invertIfNegative val="0"/>
          <c:cat>
            <c:strRef>
              <c:f>AU!$F$33:$F$39</c:f>
              <c:strCache>
                <c:ptCount val="7"/>
                <c:pt idx="0">
                  <c:v>DE</c:v>
                </c:pt>
                <c:pt idx="1">
                  <c:v>MD</c:v>
                </c:pt>
                <c:pt idx="2">
                  <c:v>NY</c:v>
                </c:pt>
                <c:pt idx="3">
                  <c:v>PA</c:v>
                </c:pt>
                <c:pt idx="4">
                  <c:v>VA</c:v>
                </c:pt>
                <c:pt idx="5">
                  <c:v>WV</c:v>
                </c:pt>
                <c:pt idx="6">
                  <c:v>CBW</c:v>
                </c:pt>
              </c:strCache>
            </c:strRef>
          </c:cat>
          <c:val>
            <c:numRef>
              <c:f>AU!$H$33:$H$39</c:f>
              <c:numCache>
                <c:formatCode>0%</c:formatCode>
                <c:ptCount val="7"/>
                <c:pt idx="0">
                  <c:v>0.356330134011486</c:v>
                </c:pt>
                <c:pt idx="1">
                  <c:v>0.1746606802578651</c:v>
                </c:pt>
                <c:pt idx="2">
                  <c:v>-6.4195833795877316E-2</c:v>
                </c:pt>
                <c:pt idx="3">
                  <c:v>0.20460899062229421</c:v>
                </c:pt>
                <c:pt idx="4">
                  <c:v>0.18542464566619643</c:v>
                </c:pt>
                <c:pt idx="5">
                  <c:v>-3.4662999984895589E-2</c:v>
                </c:pt>
                <c:pt idx="6">
                  <c:v>0.20984270339548711</c:v>
                </c:pt>
              </c:numCache>
            </c:numRef>
          </c:val>
          <c:extLst>
            <c:ext xmlns:c16="http://schemas.microsoft.com/office/drawing/2014/chart" uri="{C3380CC4-5D6E-409C-BE32-E72D297353CC}">
              <c16:uniqueId val="{00000003-3555-46B5-84FD-7AB1DB3DA477}"/>
            </c:ext>
          </c:extLst>
        </c:ser>
        <c:ser>
          <c:idx val="4"/>
          <c:order val="4"/>
          <c:tx>
            <c:strRef>
              <c:f>AU!$K$32</c:f>
              <c:strCache>
                <c:ptCount val="1"/>
                <c:pt idx="0">
                  <c:v>Total</c:v>
                </c:pt>
              </c:strCache>
            </c:strRef>
          </c:tx>
          <c:spPr>
            <a:solidFill>
              <a:schemeClr val="accent5"/>
            </a:solidFill>
            <a:ln>
              <a:noFill/>
            </a:ln>
            <a:effectLst/>
          </c:spPr>
          <c:invertIfNegative val="0"/>
          <c:cat>
            <c:strRef>
              <c:f>AU!$F$33:$F$39</c:f>
              <c:strCache>
                <c:ptCount val="7"/>
                <c:pt idx="0">
                  <c:v>DE</c:v>
                </c:pt>
                <c:pt idx="1">
                  <c:v>MD</c:v>
                </c:pt>
                <c:pt idx="2">
                  <c:v>NY</c:v>
                </c:pt>
                <c:pt idx="3">
                  <c:v>PA</c:v>
                </c:pt>
                <c:pt idx="4">
                  <c:v>VA</c:v>
                </c:pt>
                <c:pt idx="5">
                  <c:v>WV</c:v>
                </c:pt>
                <c:pt idx="6">
                  <c:v>CBW</c:v>
                </c:pt>
              </c:strCache>
            </c:strRef>
          </c:cat>
          <c:val>
            <c:numRef>
              <c:f>AU!$K$33:$K$39</c:f>
              <c:numCache>
                <c:formatCode>0%</c:formatCode>
                <c:ptCount val="7"/>
                <c:pt idx="0">
                  <c:v>0.34446038507592386</c:v>
                </c:pt>
                <c:pt idx="1">
                  <c:v>0.12510019116124804</c:v>
                </c:pt>
                <c:pt idx="2">
                  <c:v>-0.15941181656980011</c:v>
                </c:pt>
                <c:pt idx="3">
                  <c:v>0.11106696090217917</c:v>
                </c:pt>
                <c:pt idx="4">
                  <c:v>0.11664322885995342</c:v>
                </c:pt>
                <c:pt idx="5">
                  <c:v>-3.9318109544340327E-2</c:v>
                </c:pt>
                <c:pt idx="6">
                  <c:v>0.12983281098768534</c:v>
                </c:pt>
              </c:numCache>
            </c:numRef>
          </c:val>
          <c:extLst>
            <c:ext xmlns:c16="http://schemas.microsoft.com/office/drawing/2014/chart" uri="{C3380CC4-5D6E-409C-BE32-E72D297353CC}">
              <c16:uniqueId val="{00000004-3555-46B5-84FD-7AB1DB3DA477}"/>
            </c:ext>
          </c:extLst>
        </c:ser>
        <c:dLbls>
          <c:showLegendKey val="0"/>
          <c:showVal val="0"/>
          <c:showCatName val="0"/>
          <c:showSerName val="0"/>
          <c:showPercent val="0"/>
          <c:showBubbleSize val="0"/>
        </c:dLbls>
        <c:gapWidth val="219"/>
        <c:axId val="315272896"/>
        <c:axId val="315271328"/>
      </c:barChart>
      <c:catAx>
        <c:axId val="315272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15271328"/>
        <c:crosses val="autoZero"/>
        <c:auto val="1"/>
        <c:lblAlgn val="ctr"/>
        <c:lblOffset val="100"/>
        <c:noMultiLvlLbl val="0"/>
      </c:catAx>
      <c:valAx>
        <c:axId val="315271328"/>
        <c:scaling>
          <c:orientation val="minMax"/>
          <c:max val="1"/>
          <c:min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31527289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sz="2400" b="1" dirty="0">
                <a:solidFill>
                  <a:schemeClr val="tx1"/>
                </a:solidFill>
              </a:rPr>
              <a:t>Estimated % Change in Sector Acres by Sector from 2013 through 2025</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LU!$L$3</c:f>
              <c:strCache>
                <c:ptCount val="1"/>
                <c:pt idx="0">
                  <c:v>Ag</c:v>
                </c:pt>
              </c:strCache>
            </c:strRef>
          </c:tx>
          <c:spPr>
            <a:solidFill>
              <a:schemeClr val="accent1"/>
            </a:solidFill>
            <a:ln>
              <a:noFill/>
            </a:ln>
            <a:effectLst/>
          </c:spPr>
          <c:invertIfNegative val="0"/>
          <c:cat>
            <c:strRef>
              <c:f>LU!$K$4:$K$11</c:f>
              <c:strCache>
                <c:ptCount val="8"/>
                <c:pt idx="0">
                  <c:v>DC</c:v>
                </c:pt>
                <c:pt idx="1">
                  <c:v>DE</c:v>
                </c:pt>
                <c:pt idx="2">
                  <c:v>MD</c:v>
                </c:pt>
                <c:pt idx="3">
                  <c:v>NY</c:v>
                </c:pt>
                <c:pt idx="4">
                  <c:v>PA</c:v>
                </c:pt>
                <c:pt idx="5">
                  <c:v>VA</c:v>
                </c:pt>
                <c:pt idx="6">
                  <c:v>WV</c:v>
                </c:pt>
                <c:pt idx="7">
                  <c:v>CBW</c:v>
                </c:pt>
              </c:strCache>
            </c:strRef>
          </c:cat>
          <c:val>
            <c:numRef>
              <c:f>LU!$L$4:$L$11</c:f>
              <c:numCache>
                <c:formatCode>0.0%</c:formatCode>
                <c:ptCount val="8"/>
                <c:pt idx="0">
                  <c:v>0</c:v>
                </c:pt>
                <c:pt idx="1">
                  <c:v>-5.0623976458930003E-3</c:v>
                </c:pt>
                <c:pt idx="2">
                  <c:v>-3.8943656157695725E-2</c:v>
                </c:pt>
                <c:pt idx="3">
                  <c:v>-4.4952288236112255E-2</c:v>
                </c:pt>
                <c:pt idx="4">
                  <c:v>-3.1310793078542704E-2</c:v>
                </c:pt>
                <c:pt idx="5">
                  <c:v>-9.4357091882973348E-3</c:v>
                </c:pt>
                <c:pt idx="6">
                  <c:v>-1.3507896206000944E-2</c:v>
                </c:pt>
                <c:pt idx="7">
                  <c:v>-2.6706494196185246E-2</c:v>
                </c:pt>
              </c:numCache>
            </c:numRef>
          </c:val>
          <c:extLst>
            <c:ext xmlns:c16="http://schemas.microsoft.com/office/drawing/2014/chart" uri="{C3380CC4-5D6E-409C-BE32-E72D297353CC}">
              <c16:uniqueId val="{00000000-7BE4-4821-9E27-C4744060A1BF}"/>
            </c:ext>
          </c:extLst>
        </c:ser>
        <c:ser>
          <c:idx val="1"/>
          <c:order val="1"/>
          <c:tx>
            <c:strRef>
              <c:f>LU!$M$3</c:f>
              <c:strCache>
                <c:ptCount val="1"/>
                <c:pt idx="0">
                  <c:v>Natural</c:v>
                </c:pt>
              </c:strCache>
            </c:strRef>
          </c:tx>
          <c:spPr>
            <a:solidFill>
              <a:schemeClr val="accent2"/>
            </a:solidFill>
            <a:ln>
              <a:noFill/>
            </a:ln>
            <a:effectLst/>
          </c:spPr>
          <c:invertIfNegative val="0"/>
          <c:cat>
            <c:strRef>
              <c:f>LU!$K$4:$K$11</c:f>
              <c:strCache>
                <c:ptCount val="8"/>
                <c:pt idx="0">
                  <c:v>DC</c:v>
                </c:pt>
                <c:pt idx="1">
                  <c:v>DE</c:v>
                </c:pt>
                <c:pt idx="2">
                  <c:v>MD</c:v>
                </c:pt>
                <c:pt idx="3">
                  <c:v>NY</c:v>
                </c:pt>
                <c:pt idx="4">
                  <c:v>PA</c:v>
                </c:pt>
                <c:pt idx="5">
                  <c:v>VA</c:v>
                </c:pt>
                <c:pt idx="6">
                  <c:v>WV</c:v>
                </c:pt>
                <c:pt idx="7">
                  <c:v>CBW</c:v>
                </c:pt>
              </c:strCache>
            </c:strRef>
          </c:cat>
          <c:val>
            <c:numRef>
              <c:f>LU!$M$4:$M$11</c:f>
              <c:numCache>
                <c:formatCode>0.0%</c:formatCode>
                <c:ptCount val="8"/>
                <c:pt idx="0">
                  <c:v>-3.9674929502077592E-3</c:v>
                </c:pt>
                <c:pt idx="1">
                  <c:v>-6.2922526868975023E-3</c:v>
                </c:pt>
                <c:pt idx="2">
                  <c:v>-6.8338347281244197E-3</c:v>
                </c:pt>
                <c:pt idx="3">
                  <c:v>1.165959429624548E-2</c:v>
                </c:pt>
                <c:pt idx="4">
                  <c:v>-2.1638234304181387E-3</c:v>
                </c:pt>
                <c:pt idx="5">
                  <c:v>-1.4190267512279874E-2</c:v>
                </c:pt>
                <c:pt idx="6">
                  <c:v>-4.5321251031273987E-3</c:v>
                </c:pt>
                <c:pt idx="7">
                  <c:v>-5.746537439374407E-3</c:v>
                </c:pt>
              </c:numCache>
            </c:numRef>
          </c:val>
          <c:extLst>
            <c:ext xmlns:c16="http://schemas.microsoft.com/office/drawing/2014/chart" uri="{C3380CC4-5D6E-409C-BE32-E72D297353CC}">
              <c16:uniqueId val="{00000001-7BE4-4821-9E27-C4744060A1BF}"/>
            </c:ext>
          </c:extLst>
        </c:ser>
        <c:ser>
          <c:idx val="2"/>
          <c:order val="2"/>
          <c:tx>
            <c:strRef>
              <c:f>LU!$N$3</c:f>
              <c:strCache>
                <c:ptCount val="1"/>
                <c:pt idx="0">
                  <c:v>Developed</c:v>
                </c:pt>
              </c:strCache>
            </c:strRef>
          </c:tx>
          <c:spPr>
            <a:solidFill>
              <a:schemeClr val="accent3"/>
            </a:solidFill>
            <a:ln>
              <a:noFill/>
            </a:ln>
            <a:effectLst/>
          </c:spPr>
          <c:invertIfNegative val="0"/>
          <c:cat>
            <c:strRef>
              <c:f>LU!$K$4:$K$11</c:f>
              <c:strCache>
                <c:ptCount val="8"/>
                <c:pt idx="0">
                  <c:v>DC</c:v>
                </c:pt>
                <c:pt idx="1">
                  <c:v>DE</c:v>
                </c:pt>
                <c:pt idx="2">
                  <c:v>MD</c:v>
                </c:pt>
                <c:pt idx="3">
                  <c:v>NY</c:v>
                </c:pt>
                <c:pt idx="4">
                  <c:v>PA</c:v>
                </c:pt>
                <c:pt idx="5">
                  <c:v>VA</c:v>
                </c:pt>
                <c:pt idx="6">
                  <c:v>WV</c:v>
                </c:pt>
                <c:pt idx="7">
                  <c:v>CBW</c:v>
                </c:pt>
              </c:strCache>
            </c:strRef>
          </c:cat>
          <c:val>
            <c:numRef>
              <c:f>LU!$N$4:$N$11</c:f>
              <c:numCache>
                <c:formatCode>0.0%</c:formatCode>
                <c:ptCount val="8"/>
                <c:pt idx="0">
                  <c:v>7.9192845934493797E-4</c:v>
                </c:pt>
                <c:pt idx="1">
                  <c:v>3.697197166191038E-2</c:v>
                </c:pt>
                <c:pt idx="2">
                  <c:v>5.8831368605255674E-2</c:v>
                </c:pt>
                <c:pt idx="3">
                  <c:v>3.3928683950618904E-2</c:v>
                </c:pt>
                <c:pt idx="4">
                  <c:v>7.2681160831719577E-2</c:v>
                </c:pt>
                <c:pt idx="5">
                  <c:v>8.3531912868163347E-2</c:v>
                </c:pt>
                <c:pt idx="6">
                  <c:v>7.4894792026306264E-2</c:v>
                </c:pt>
                <c:pt idx="7">
                  <c:v>6.9802682637711777E-2</c:v>
                </c:pt>
              </c:numCache>
            </c:numRef>
          </c:val>
          <c:extLst>
            <c:ext xmlns:c16="http://schemas.microsoft.com/office/drawing/2014/chart" uri="{C3380CC4-5D6E-409C-BE32-E72D297353CC}">
              <c16:uniqueId val="{00000002-7BE4-4821-9E27-C4744060A1BF}"/>
            </c:ext>
          </c:extLst>
        </c:ser>
        <c:dLbls>
          <c:showLegendKey val="0"/>
          <c:showVal val="0"/>
          <c:showCatName val="0"/>
          <c:showSerName val="0"/>
          <c:showPercent val="0"/>
          <c:showBubbleSize val="0"/>
        </c:dLbls>
        <c:gapWidth val="182"/>
        <c:axId val="325252544"/>
        <c:axId val="325247840"/>
      </c:barChart>
      <c:catAx>
        <c:axId val="325252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25247840"/>
        <c:crosses val="autoZero"/>
        <c:auto val="1"/>
        <c:lblAlgn val="ctr"/>
        <c:lblOffset val="100"/>
        <c:noMultiLvlLbl val="0"/>
      </c:catAx>
      <c:valAx>
        <c:axId val="325247840"/>
        <c:scaling>
          <c:orientation val="minMax"/>
          <c:min val="-0.1"/>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325252544"/>
        <c:crosses val="autoZero"/>
        <c:crossBetween val="between"/>
        <c:majorUnit val="2.5000000000000005E-2"/>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876491191109478E-2"/>
          <c:y val="2.9749830966869506E-2"/>
          <c:w val="0.88021641107570581"/>
          <c:h val="0.85016008901524232"/>
        </c:manualLayout>
      </c:layout>
      <c:scatterChart>
        <c:scatterStyle val="smoothMarker"/>
        <c:varyColors val="0"/>
        <c:ser>
          <c:idx val="0"/>
          <c:order val="0"/>
          <c:tx>
            <c:v>0.3m GMSLR low</c:v>
          </c:tx>
          <c:spPr>
            <a:ln w="6350" cap="rnd">
              <a:solidFill>
                <a:srgbClr val="7030A0"/>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Sheet1!$G$25:$Q$25</c:f>
              <c:numCache>
                <c:formatCode>General</c:formatCode>
                <c:ptCount val="11"/>
                <c:pt idx="0">
                  <c:v>9.2956999999999998E-2</c:v>
                </c:pt>
                <c:pt idx="1">
                  <c:v>0.191382197</c:v>
                </c:pt>
                <c:pt idx="2">
                  <c:v>0.32261579300000004</c:v>
                </c:pt>
                <c:pt idx="3">
                  <c:v>0.48665778800000004</c:v>
                </c:pt>
                <c:pt idx="4">
                  <c:v>0.585082985</c:v>
                </c:pt>
                <c:pt idx="5">
                  <c:v>0.68350818199999996</c:v>
                </c:pt>
                <c:pt idx="6">
                  <c:v>0.78193337900000004</c:v>
                </c:pt>
                <c:pt idx="7">
                  <c:v>0.84755017700000002</c:v>
                </c:pt>
                <c:pt idx="8">
                  <c:v>0.91316697499999999</c:v>
                </c:pt>
                <c:pt idx="9">
                  <c:v>0.97878377299999997</c:v>
                </c:pt>
                <c:pt idx="10">
                  <c:v>1.0115921720000001</c:v>
                </c:pt>
              </c:numCache>
            </c:numRef>
          </c:yVal>
          <c:smooth val="1"/>
          <c:extLst>
            <c:ext xmlns:c16="http://schemas.microsoft.com/office/drawing/2014/chart" uri="{C3380CC4-5D6E-409C-BE32-E72D297353CC}">
              <c16:uniqueId val="{00000000-7CDB-4BC1-A508-48F6B049E9D1}"/>
            </c:ext>
          </c:extLst>
        </c:ser>
        <c:ser>
          <c:idx val="2"/>
          <c:order val="2"/>
          <c:tx>
            <c:v>0.3m GMSLR high</c:v>
          </c:tx>
          <c:spPr>
            <a:ln w="6350">
              <a:solidFill>
                <a:srgbClr val="7030A0"/>
              </a:solidFill>
              <a:prstDash val="sysDash"/>
            </a:ln>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extLst xmlns:c15="http://schemas.microsoft.com/office/drawing/2012/chart"/>
            </c:numRef>
          </c:xVal>
          <c:yVal>
            <c:numRef>
              <c:f>Sheet1!$G$26:$Q$26</c:f>
              <c:numCache>
                <c:formatCode>General</c:formatCode>
                <c:ptCount val="11"/>
                <c:pt idx="0">
                  <c:v>9.2956999999999998E-2</c:v>
                </c:pt>
                <c:pt idx="1">
                  <c:v>0.32261579300000004</c:v>
                </c:pt>
                <c:pt idx="2">
                  <c:v>0.585082985</c:v>
                </c:pt>
                <c:pt idx="3">
                  <c:v>0.78193337900000004</c:v>
                </c:pt>
                <c:pt idx="4">
                  <c:v>1.0444005710000002</c:v>
                </c:pt>
                <c:pt idx="5">
                  <c:v>1.274059364</c:v>
                </c:pt>
                <c:pt idx="6">
                  <c:v>1.5365265560000001</c:v>
                </c:pt>
                <c:pt idx="7">
                  <c:v>1.7661853490000001</c:v>
                </c:pt>
                <c:pt idx="8">
                  <c:v>1.9302273440000002</c:v>
                </c:pt>
                <c:pt idx="9">
                  <c:v>2.1270777380000001</c:v>
                </c:pt>
                <c:pt idx="10">
                  <c:v>2.3239281320000003</c:v>
                </c:pt>
              </c:numCache>
            </c:numRef>
          </c:yVal>
          <c:smooth val="1"/>
          <c:extLst>
            <c:ext xmlns:c16="http://schemas.microsoft.com/office/drawing/2014/chart" uri="{C3380CC4-5D6E-409C-BE32-E72D297353CC}">
              <c16:uniqueId val="{00000001-7CDB-4BC1-A508-48F6B049E9D1}"/>
            </c:ext>
          </c:extLst>
        </c:ser>
        <c:ser>
          <c:idx val="3"/>
          <c:order val="3"/>
          <c:tx>
            <c:v>0.5m GMSLR low</c:v>
          </c:tx>
          <c:spPr>
            <a:ln w="6350" cap="rnd">
              <a:solidFill>
                <a:srgbClr val="002060"/>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Sheet1!$G$28:$Q$28</c:f>
              <c:numCache>
                <c:formatCode>General</c:formatCode>
                <c:ptCount val="11"/>
                <c:pt idx="0">
                  <c:v>9.2956999999999998E-2</c:v>
                </c:pt>
                <c:pt idx="1">
                  <c:v>0.25699899500000001</c:v>
                </c:pt>
                <c:pt idx="2">
                  <c:v>0.38823259100000002</c:v>
                </c:pt>
                <c:pt idx="3">
                  <c:v>0.585082985</c:v>
                </c:pt>
                <c:pt idx="4">
                  <c:v>0.74912497999999994</c:v>
                </c:pt>
                <c:pt idx="5">
                  <c:v>0.94597537399999998</c:v>
                </c:pt>
                <c:pt idx="6">
                  <c:v>1.1100173689999999</c:v>
                </c:pt>
                <c:pt idx="7">
                  <c:v>1.3068677630000001</c:v>
                </c:pt>
                <c:pt idx="8">
                  <c:v>1.4709097580000001</c:v>
                </c:pt>
                <c:pt idx="9">
                  <c:v>1.634951753</c:v>
                </c:pt>
                <c:pt idx="10">
                  <c:v>1.7661853490000001</c:v>
                </c:pt>
              </c:numCache>
            </c:numRef>
          </c:yVal>
          <c:smooth val="1"/>
          <c:extLst>
            <c:ext xmlns:c16="http://schemas.microsoft.com/office/drawing/2014/chart" uri="{C3380CC4-5D6E-409C-BE32-E72D297353CC}">
              <c16:uniqueId val="{00000002-7CDB-4BC1-A508-48F6B049E9D1}"/>
            </c:ext>
          </c:extLst>
        </c:ser>
        <c:ser>
          <c:idx val="5"/>
          <c:order val="5"/>
          <c:tx>
            <c:v>0.5m GMSLR high</c:v>
          </c:tx>
          <c:spPr>
            <a:ln w="6350" cap="rnd">
              <a:solidFill>
                <a:srgbClr val="002060"/>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Sheet1!$G$29:$Q$29</c:f>
              <c:numCache>
                <c:formatCode>General</c:formatCode>
                <c:ptCount val="11"/>
                <c:pt idx="0">
                  <c:v>9.2956999999999998E-2</c:v>
                </c:pt>
                <c:pt idx="1">
                  <c:v>0.35542419200000003</c:v>
                </c:pt>
                <c:pt idx="2">
                  <c:v>0.61789138399999999</c:v>
                </c:pt>
                <c:pt idx="3">
                  <c:v>0.84755017700000002</c:v>
                </c:pt>
                <c:pt idx="4">
                  <c:v>1.1100173689999999</c:v>
                </c:pt>
                <c:pt idx="5">
                  <c:v>1.4052929599999999</c:v>
                </c:pt>
                <c:pt idx="6">
                  <c:v>1.6677601520000001</c:v>
                </c:pt>
                <c:pt idx="7">
                  <c:v>1.8974189450000001</c:v>
                </c:pt>
                <c:pt idx="8">
                  <c:v>2.0942693390000002</c:v>
                </c:pt>
                <c:pt idx="9">
                  <c:v>2.3239281320000003</c:v>
                </c:pt>
                <c:pt idx="10">
                  <c:v>2.5207785260000004</c:v>
                </c:pt>
              </c:numCache>
            </c:numRef>
          </c:yVal>
          <c:smooth val="1"/>
          <c:extLst>
            <c:ext xmlns:c16="http://schemas.microsoft.com/office/drawing/2014/chart" uri="{C3380CC4-5D6E-409C-BE32-E72D297353CC}">
              <c16:uniqueId val="{00000003-7CDB-4BC1-A508-48F6B049E9D1}"/>
            </c:ext>
          </c:extLst>
        </c:ser>
        <c:ser>
          <c:idx val="6"/>
          <c:order val="6"/>
          <c:tx>
            <c:v>1.0m GMSLR low</c:v>
          </c:tx>
          <c:spPr>
            <a:ln w="6350" cap="rnd">
              <a:solidFill>
                <a:schemeClr val="accent6">
                  <a:lumMod val="50000"/>
                </a:schemeClr>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Sheet1!$G$31:$Q$31</c:f>
              <c:numCache>
                <c:formatCode>General</c:formatCode>
                <c:ptCount val="11"/>
                <c:pt idx="0">
                  <c:v>9.2956999999999998E-2</c:v>
                </c:pt>
                <c:pt idx="1">
                  <c:v>0.32261579300000004</c:v>
                </c:pt>
                <c:pt idx="2">
                  <c:v>0.51946618700000002</c:v>
                </c:pt>
                <c:pt idx="3">
                  <c:v>0.81474177800000003</c:v>
                </c:pt>
                <c:pt idx="4">
                  <c:v>1.07720897</c:v>
                </c:pt>
                <c:pt idx="5">
                  <c:v>1.438101359</c:v>
                </c:pt>
                <c:pt idx="6">
                  <c:v>1.8318021470000001</c:v>
                </c:pt>
                <c:pt idx="7">
                  <c:v>2.2583113340000005</c:v>
                </c:pt>
                <c:pt idx="8">
                  <c:v>2.6848205210000002</c:v>
                </c:pt>
                <c:pt idx="9">
                  <c:v>3.1769465060000002</c:v>
                </c:pt>
                <c:pt idx="10">
                  <c:v>3.6362640920000002</c:v>
                </c:pt>
              </c:numCache>
            </c:numRef>
          </c:yVal>
          <c:smooth val="1"/>
          <c:extLst>
            <c:ext xmlns:c16="http://schemas.microsoft.com/office/drawing/2014/chart" uri="{C3380CC4-5D6E-409C-BE32-E72D297353CC}">
              <c16:uniqueId val="{00000004-7CDB-4BC1-A508-48F6B049E9D1}"/>
            </c:ext>
          </c:extLst>
        </c:ser>
        <c:ser>
          <c:idx val="8"/>
          <c:order val="8"/>
          <c:tx>
            <c:v>1.0m GMSLR high</c:v>
          </c:tx>
          <c:spPr>
            <a:ln w="6350" cap="rnd">
              <a:solidFill>
                <a:schemeClr val="accent6">
                  <a:lumMod val="50000"/>
                </a:schemeClr>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Sheet1!$G$32:$Q$32</c:f>
              <c:numCache>
                <c:formatCode>General</c:formatCode>
                <c:ptCount val="11"/>
                <c:pt idx="0">
                  <c:v>9.2956999999999998E-2</c:v>
                </c:pt>
                <c:pt idx="1">
                  <c:v>0.45384938900000005</c:v>
                </c:pt>
                <c:pt idx="2">
                  <c:v>0.78193337900000004</c:v>
                </c:pt>
                <c:pt idx="3">
                  <c:v>1.142825768</c:v>
                </c:pt>
                <c:pt idx="4">
                  <c:v>1.5365265560000001</c:v>
                </c:pt>
                <c:pt idx="5">
                  <c:v>2.028652541</c:v>
                </c:pt>
                <c:pt idx="6">
                  <c:v>2.5535869250000003</c:v>
                </c:pt>
                <c:pt idx="7">
                  <c:v>3.0785213090000005</c:v>
                </c:pt>
                <c:pt idx="8">
                  <c:v>3.6362640920000002</c:v>
                </c:pt>
                <c:pt idx="9">
                  <c:v>4.2924320720000004</c:v>
                </c:pt>
                <c:pt idx="10">
                  <c:v>4.9814084510000001</c:v>
                </c:pt>
              </c:numCache>
            </c:numRef>
          </c:yVal>
          <c:smooth val="1"/>
          <c:extLst>
            <c:ext xmlns:c16="http://schemas.microsoft.com/office/drawing/2014/chart" uri="{C3380CC4-5D6E-409C-BE32-E72D297353CC}">
              <c16:uniqueId val="{00000005-7CDB-4BC1-A508-48F6B049E9D1}"/>
            </c:ext>
          </c:extLst>
        </c:ser>
        <c:ser>
          <c:idx val="9"/>
          <c:order val="9"/>
          <c:tx>
            <c:v>1.5m GMSLR low</c:v>
          </c:tx>
          <c:spPr>
            <a:ln w="6350" cap="rnd">
              <a:solidFill>
                <a:schemeClr val="accent2">
                  <a:lumMod val="50000"/>
                </a:schemeClr>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Sheet1!$G$34:$Q$34</c:f>
              <c:numCache>
                <c:formatCode>General</c:formatCode>
                <c:ptCount val="11"/>
                <c:pt idx="0">
                  <c:v>9.2956999999999998E-2</c:v>
                </c:pt>
                <c:pt idx="1">
                  <c:v>0.32261579300000004</c:v>
                </c:pt>
                <c:pt idx="2">
                  <c:v>0.55227458600000001</c:v>
                </c:pt>
                <c:pt idx="3">
                  <c:v>0.91316697499999999</c:v>
                </c:pt>
                <c:pt idx="4">
                  <c:v>1.3068677630000001</c:v>
                </c:pt>
                <c:pt idx="5">
                  <c:v>1.8318021470000001</c:v>
                </c:pt>
                <c:pt idx="6">
                  <c:v>2.3567365310000001</c:v>
                </c:pt>
                <c:pt idx="7">
                  <c:v>3.0129045110000003</c:v>
                </c:pt>
                <c:pt idx="8">
                  <c:v>3.6690724910000005</c:v>
                </c:pt>
                <c:pt idx="9">
                  <c:v>4.4236656680000008</c:v>
                </c:pt>
                <c:pt idx="10">
                  <c:v>5.2438756430000009</c:v>
                </c:pt>
              </c:numCache>
            </c:numRef>
          </c:yVal>
          <c:smooth val="1"/>
          <c:extLst>
            <c:ext xmlns:c16="http://schemas.microsoft.com/office/drawing/2014/chart" uri="{C3380CC4-5D6E-409C-BE32-E72D297353CC}">
              <c16:uniqueId val="{00000006-7CDB-4BC1-A508-48F6B049E9D1}"/>
            </c:ext>
          </c:extLst>
        </c:ser>
        <c:ser>
          <c:idx val="11"/>
          <c:order val="11"/>
          <c:tx>
            <c:v>1.5m GMSLR high</c:v>
          </c:tx>
          <c:spPr>
            <a:ln w="6350" cap="rnd">
              <a:solidFill>
                <a:schemeClr val="accent2">
                  <a:lumMod val="50000"/>
                </a:schemeClr>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Sheet1!$G$35:$Q$35</c:f>
              <c:numCache>
                <c:formatCode>General</c:formatCode>
                <c:ptCount val="11"/>
                <c:pt idx="0">
                  <c:v>9.2956999999999998E-2</c:v>
                </c:pt>
                <c:pt idx="1">
                  <c:v>0.51946618700000002</c:v>
                </c:pt>
                <c:pt idx="2">
                  <c:v>0.91316697499999999</c:v>
                </c:pt>
                <c:pt idx="3">
                  <c:v>1.4052929599999999</c:v>
                </c:pt>
                <c:pt idx="4">
                  <c:v>1.9630357430000001</c:v>
                </c:pt>
                <c:pt idx="5">
                  <c:v>2.6520121220000004</c:v>
                </c:pt>
                <c:pt idx="6">
                  <c:v>3.4066052990000002</c:v>
                </c:pt>
                <c:pt idx="7">
                  <c:v>4.2924320720000004</c:v>
                </c:pt>
                <c:pt idx="8">
                  <c:v>5.1454504460000008</c:v>
                </c:pt>
                <c:pt idx="9">
                  <c:v>6.2281276130000007</c:v>
                </c:pt>
                <c:pt idx="10">
                  <c:v>7.3764215780000004</c:v>
                </c:pt>
              </c:numCache>
            </c:numRef>
          </c:yVal>
          <c:smooth val="1"/>
          <c:extLst>
            <c:ext xmlns:c16="http://schemas.microsoft.com/office/drawing/2014/chart" uri="{C3380CC4-5D6E-409C-BE32-E72D297353CC}">
              <c16:uniqueId val="{00000007-7CDB-4BC1-A508-48F6B049E9D1}"/>
            </c:ext>
          </c:extLst>
        </c:ser>
        <c:ser>
          <c:idx val="12"/>
          <c:order val="12"/>
          <c:tx>
            <c:v>2.0m GMSLR low</c:v>
          </c:tx>
          <c:spPr>
            <a:ln w="6350" cap="rnd">
              <a:solidFill>
                <a:schemeClr val="accent2"/>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Sheet1!$G$37:$Q$37</c:f>
              <c:numCache>
                <c:formatCode>General</c:formatCode>
                <c:ptCount val="11"/>
                <c:pt idx="0">
                  <c:v>9.2956999999999998E-2</c:v>
                </c:pt>
                <c:pt idx="1">
                  <c:v>0.48665778800000004</c:v>
                </c:pt>
                <c:pt idx="2">
                  <c:v>0.880358576</c:v>
                </c:pt>
                <c:pt idx="3">
                  <c:v>1.438101359</c:v>
                </c:pt>
                <c:pt idx="4">
                  <c:v>2.028652541</c:v>
                </c:pt>
                <c:pt idx="5">
                  <c:v>2.7832457180000003</c:v>
                </c:pt>
                <c:pt idx="6">
                  <c:v>3.5706472940000005</c:v>
                </c:pt>
                <c:pt idx="7">
                  <c:v>4.4892824660000006</c:v>
                </c:pt>
                <c:pt idx="8">
                  <c:v>5.5719596330000005</c:v>
                </c:pt>
                <c:pt idx="9">
                  <c:v>6.8186787950000003</c:v>
                </c:pt>
                <c:pt idx="10">
                  <c:v>8.2622483510000002</c:v>
                </c:pt>
              </c:numCache>
            </c:numRef>
          </c:yVal>
          <c:smooth val="1"/>
          <c:extLst>
            <c:ext xmlns:c16="http://schemas.microsoft.com/office/drawing/2014/chart" uri="{C3380CC4-5D6E-409C-BE32-E72D297353CC}">
              <c16:uniqueId val="{00000008-7CDB-4BC1-A508-48F6B049E9D1}"/>
            </c:ext>
          </c:extLst>
        </c:ser>
        <c:ser>
          <c:idx val="14"/>
          <c:order val="14"/>
          <c:tx>
            <c:v>2.0m GMSLR high</c:v>
          </c:tx>
          <c:spPr>
            <a:ln w="6350" cap="rnd">
              <a:solidFill>
                <a:schemeClr val="accent2"/>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Sheet1!$G$38:$Q$38</c:f>
              <c:numCache>
                <c:formatCode>General</c:formatCode>
                <c:ptCount val="11"/>
                <c:pt idx="0">
                  <c:v>9.2956999999999998E-2</c:v>
                </c:pt>
                <c:pt idx="1">
                  <c:v>0.55227458600000001</c:v>
                </c:pt>
                <c:pt idx="2">
                  <c:v>1.0444005710000002</c:v>
                </c:pt>
                <c:pt idx="3">
                  <c:v>1.634951753</c:v>
                </c:pt>
                <c:pt idx="4">
                  <c:v>2.3567365310000001</c:v>
                </c:pt>
                <c:pt idx="5">
                  <c:v>3.2425633040000004</c:v>
                </c:pt>
                <c:pt idx="6">
                  <c:v>4.2268152740000007</c:v>
                </c:pt>
                <c:pt idx="7">
                  <c:v>5.3423008400000001</c:v>
                </c:pt>
                <c:pt idx="8">
                  <c:v>6.6546368000000005</c:v>
                </c:pt>
                <c:pt idx="9">
                  <c:v>8.0982063560000004</c:v>
                </c:pt>
                <c:pt idx="10">
                  <c:v>9.6730095080000016</c:v>
                </c:pt>
              </c:numCache>
            </c:numRef>
          </c:yVal>
          <c:smooth val="1"/>
          <c:extLst>
            <c:ext xmlns:c16="http://schemas.microsoft.com/office/drawing/2014/chart" uri="{C3380CC4-5D6E-409C-BE32-E72D297353CC}">
              <c16:uniqueId val="{00000009-7CDB-4BC1-A508-48F6B049E9D1}"/>
            </c:ext>
          </c:extLst>
        </c:ser>
        <c:ser>
          <c:idx val="15"/>
          <c:order val="15"/>
          <c:tx>
            <c:v>2.5m GMSLR low</c:v>
          </c:tx>
          <c:spPr>
            <a:ln w="6350" cap="rnd">
              <a:solidFill>
                <a:srgbClr val="C00000"/>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Sheet1!$G$40:$Q$40</c:f>
              <c:numCache>
                <c:formatCode>General</c:formatCode>
                <c:ptCount val="11"/>
                <c:pt idx="0">
                  <c:v>9.2956999999999998E-2</c:v>
                </c:pt>
                <c:pt idx="1">
                  <c:v>0.32261579300000004</c:v>
                </c:pt>
                <c:pt idx="2">
                  <c:v>0.55227458600000001</c:v>
                </c:pt>
                <c:pt idx="3">
                  <c:v>1.0115921720000001</c:v>
                </c:pt>
                <c:pt idx="4">
                  <c:v>1.6021433540000001</c:v>
                </c:pt>
                <c:pt idx="5">
                  <c:v>2.3567365310000001</c:v>
                </c:pt>
                <c:pt idx="6">
                  <c:v>3.3081801020000006</c:v>
                </c:pt>
                <c:pt idx="7">
                  <c:v>4.4236656680000008</c:v>
                </c:pt>
                <c:pt idx="8">
                  <c:v>5.7031932290000009</c:v>
                </c:pt>
                <c:pt idx="9">
                  <c:v>7.1467627850000008</c:v>
                </c:pt>
                <c:pt idx="10">
                  <c:v>8.7215659370000012</c:v>
                </c:pt>
              </c:numCache>
            </c:numRef>
          </c:yVal>
          <c:smooth val="1"/>
          <c:extLst>
            <c:ext xmlns:c16="http://schemas.microsoft.com/office/drawing/2014/chart" uri="{C3380CC4-5D6E-409C-BE32-E72D297353CC}">
              <c16:uniqueId val="{0000000A-7CDB-4BC1-A508-48F6B049E9D1}"/>
            </c:ext>
          </c:extLst>
        </c:ser>
        <c:ser>
          <c:idx val="17"/>
          <c:order val="17"/>
          <c:tx>
            <c:v>2.5m GMSLR high</c:v>
          </c:tx>
          <c:spPr>
            <a:ln w="6350" cap="rnd">
              <a:solidFill>
                <a:srgbClr val="C00000"/>
              </a:solidFill>
              <a:prstDash val="sysDash"/>
              <a:round/>
            </a:ln>
            <a:effectLst/>
          </c:spPr>
          <c:marker>
            <c:symbol val="none"/>
          </c:marker>
          <c:xVal>
            <c:numRef>
              <c:f>Sheet1!$G$21:$Q$21</c:f>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f>Sheet1!$G$41:$Q$41</c:f>
              <c:numCache>
                <c:formatCode>General</c:formatCode>
                <c:ptCount val="11"/>
                <c:pt idx="0">
                  <c:v>9.2956999999999998E-2</c:v>
                </c:pt>
                <c:pt idx="1">
                  <c:v>0.585082985</c:v>
                </c:pt>
                <c:pt idx="2">
                  <c:v>1.0444005710000002</c:v>
                </c:pt>
                <c:pt idx="3">
                  <c:v>1.73337695</c:v>
                </c:pt>
                <c:pt idx="4">
                  <c:v>2.5863953240000002</c:v>
                </c:pt>
                <c:pt idx="5">
                  <c:v>3.6690724910000005</c:v>
                </c:pt>
                <c:pt idx="6">
                  <c:v>4.9157916530000003</c:v>
                </c:pt>
                <c:pt idx="7">
                  <c:v>6.3593612090000002</c:v>
                </c:pt>
                <c:pt idx="8">
                  <c:v>7.9013559620000002</c:v>
                </c:pt>
                <c:pt idx="9">
                  <c:v>9.6402011090000013</c:v>
                </c:pt>
                <c:pt idx="10">
                  <c:v>11.805555443000001</c:v>
                </c:pt>
              </c:numCache>
            </c:numRef>
          </c:yVal>
          <c:smooth val="1"/>
          <c:extLst>
            <c:ext xmlns:c16="http://schemas.microsoft.com/office/drawing/2014/chart" uri="{C3380CC4-5D6E-409C-BE32-E72D297353CC}">
              <c16:uniqueId val="{0000000B-7CDB-4BC1-A508-48F6B049E9D1}"/>
            </c:ext>
          </c:extLst>
        </c:ser>
        <c:ser>
          <c:idx val="18"/>
          <c:order val="18"/>
          <c:tx>
            <c:v>CARSWG Lowest</c:v>
          </c:tx>
          <c:spPr>
            <a:ln w="31750" cap="rnd">
              <a:solidFill>
                <a:schemeClr val="tx1"/>
              </a:solidFill>
              <a:round/>
            </a:ln>
            <a:effectLst/>
          </c:spPr>
          <c:marker>
            <c:symbol val="none"/>
          </c:marker>
          <c:xVal>
            <c:numRef>
              <c:f>Sheet1!$I$50:$I$71</c:f>
              <c:numCache>
                <c:formatCode>General</c:formatCode>
                <c:ptCount val="22"/>
                <c:pt idx="0">
                  <c:v>1995</c:v>
                </c:pt>
                <c:pt idx="1">
                  <c:v>2000</c:v>
                </c:pt>
                <c:pt idx="2">
                  <c:v>2005</c:v>
                </c:pt>
                <c:pt idx="3">
                  <c:v>2010</c:v>
                </c:pt>
                <c:pt idx="4">
                  <c:v>2015</c:v>
                </c:pt>
                <c:pt idx="5">
                  <c:v>2020</c:v>
                </c:pt>
                <c:pt idx="6">
                  <c:v>2025</c:v>
                </c:pt>
                <c:pt idx="7">
                  <c:v>2030</c:v>
                </c:pt>
                <c:pt idx="8">
                  <c:v>2035</c:v>
                </c:pt>
                <c:pt idx="9">
                  <c:v>2040</c:v>
                </c:pt>
                <c:pt idx="10">
                  <c:v>2045</c:v>
                </c:pt>
                <c:pt idx="11">
                  <c:v>2050</c:v>
                </c:pt>
                <c:pt idx="12">
                  <c:v>2055</c:v>
                </c:pt>
                <c:pt idx="13">
                  <c:v>2060</c:v>
                </c:pt>
                <c:pt idx="14">
                  <c:v>2065</c:v>
                </c:pt>
                <c:pt idx="15">
                  <c:v>2070</c:v>
                </c:pt>
                <c:pt idx="16">
                  <c:v>2075</c:v>
                </c:pt>
                <c:pt idx="17">
                  <c:v>2080</c:v>
                </c:pt>
                <c:pt idx="18">
                  <c:v>2085</c:v>
                </c:pt>
                <c:pt idx="19">
                  <c:v>2090</c:v>
                </c:pt>
                <c:pt idx="20">
                  <c:v>2095</c:v>
                </c:pt>
                <c:pt idx="21">
                  <c:v>2100</c:v>
                </c:pt>
              </c:numCache>
            </c:numRef>
          </c:xVal>
          <c:yVal>
            <c:numRef>
              <c:f>Sheet1!$R$50:$R$71</c:f>
              <c:numCache>
                <c:formatCode>General</c:formatCode>
                <c:ptCount val="22"/>
                <c:pt idx="0">
                  <c:v>3.4830165958129634E-2</c:v>
                </c:pt>
                <c:pt idx="1">
                  <c:v>9.3262982186699595E-2</c:v>
                </c:pt>
                <c:pt idx="2">
                  <c:v>0.15217397295487861</c:v>
                </c:pt>
                <c:pt idx="3">
                  <c:v>0.21156313826266668</c:v>
                </c:pt>
                <c:pt idx="4">
                  <c:v>0.27143047811006382</c:v>
                </c:pt>
                <c:pt idx="5">
                  <c:v>0.33177599249707002</c:v>
                </c:pt>
                <c:pt idx="6">
                  <c:v>0.39259968142368523</c:v>
                </c:pt>
                <c:pt idx="7">
                  <c:v>0.45390154488990953</c:v>
                </c:pt>
                <c:pt idx="8">
                  <c:v>0.51568158289574284</c:v>
                </c:pt>
                <c:pt idx="9">
                  <c:v>0.57793979544118523</c:v>
                </c:pt>
                <c:pt idx="10">
                  <c:v>0.64067618252623659</c:v>
                </c:pt>
                <c:pt idx="11">
                  <c:v>0.70389074415089714</c:v>
                </c:pt>
                <c:pt idx="12">
                  <c:v>0.76758348031516666</c:v>
                </c:pt>
                <c:pt idx="13">
                  <c:v>0.83175439101904525</c:v>
                </c:pt>
                <c:pt idx="14">
                  <c:v>0.89640347626253303</c:v>
                </c:pt>
                <c:pt idx="15">
                  <c:v>0.96153073604562977</c:v>
                </c:pt>
                <c:pt idx="16">
                  <c:v>1.0271361703683355</c:v>
                </c:pt>
                <c:pt idx="17">
                  <c:v>1.0932197792306502</c:v>
                </c:pt>
                <c:pt idx="18">
                  <c:v>1.159781562632574</c:v>
                </c:pt>
                <c:pt idx="19">
                  <c:v>1.2268215205741071</c:v>
                </c:pt>
                <c:pt idx="20">
                  <c:v>1.2943396530552491</c:v>
                </c:pt>
                <c:pt idx="21">
                  <c:v>1.3623359600760001</c:v>
                </c:pt>
              </c:numCache>
            </c:numRef>
          </c:yVal>
          <c:smooth val="1"/>
          <c:extLst>
            <c:ext xmlns:c16="http://schemas.microsoft.com/office/drawing/2014/chart" uri="{C3380CC4-5D6E-409C-BE32-E72D297353CC}">
              <c16:uniqueId val="{0000000C-7CDB-4BC1-A508-48F6B049E9D1}"/>
            </c:ext>
          </c:extLst>
        </c:ser>
        <c:ser>
          <c:idx val="19"/>
          <c:order val="19"/>
          <c:tx>
            <c:v>CARSWG Low</c:v>
          </c:tx>
          <c:spPr>
            <a:ln w="31750" cap="rnd">
              <a:solidFill>
                <a:schemeClr val="tx1"/>
              </a:solidFill>
              <a:round/>
            </a:ln>
            <a:effectLst/>
          </c:spPr>
          <c:marker>
            <c:symbol val="none"/>
          </c:marker>
          <c:xVal>
            <c:numRef>
              <c:f>Sheet1!$I$50:$I$71</c:f>
              <c:numCache>
                <c:formatCode>General</c:formatCode>
                <c:ptCount val="22"/>
                <c:pt idx="0">
                  <c:v>1995</c:v>
                </c:pt>
                <c:pt idx="1">
                  <c:v>2000</c:v>
                </c:pt>
                <c:pt idx="2">
                  <c:v>2005</c:v>
                </c:pt>
                <c:pt idx="3">
                  <c:v>2010</c:v>
                </c:pt>
                <c:pt idx="4">
                  <c:v>2015</c:v>
                </c:pt>
                <c:pt idx="5">
                  <c:v>2020</c:v>
                </c:pt>
                <c:pt idx="6">
                  <c:v>2025</c:v>
                </c:pt>
                <c:pt idx="7">
                  <c:v>2030</c:v>
                </c:pt>
                <c:pt idx="8">
                  <c:v>2035</c:v>
                </c:pt>
                <c:pt idx="9">
                  <c:v>2040</c:v>
                </c:pt>
                <c:pt idx="10">
                  <c:v>2045</c:v>
                </c:pt>
                <c:pt idx="11">
                  <c:v>2050</c:v>
                </c:pt>
                <c:pt idx="12">
                  <c:v>2055</c:v>
                </c:pt>
                <c:pt idx="13">
                  <c:v>2060</c:v>
                </c:pt>
                <c:pt idx="14">
                  <c:v>2065</c:v>
                </c:pt>
                <c:pt idx="15">
                  <c:v>2070</c:v>
                </c:pt>
                <c:pt idx="16">
                  <c:v>2075</c:v>
                </c:pt>
                <c:pt idx="17">
                  <c:v>2080</c:v>
                </c:pt>
                <c:pt idx="18">
                  <c:v>2085</c:v>
                </c:pt>
                <c:pt idx="19">
                  <c:v>2090</c:v>
                </c:pt>
                <c:pt idx="20">
                  <c:v>2095</c:v>
                </c:pt>
                <c:pt idx="21">
                  <c:v>2100</c:v>
                </c:pt>
              </c:numCache>
            </c:numRef>
          </c:xVal>
          <c:yVal>
            <c:numRef>
              <c:f>Sheet1!$S$50:$S$71</c:f>
              <c:numCache>
                <c:formatCode>General</c:formatCode>
                <c:ptCount val="22"/>
                <c:pt idx="0">
                  <c:v>3.5589619638685191E-2</c:v>
                </c:pt>
                <c:pt idx="1">
                  <c:v>9.8663541692872433E-2</c:v>
                </c:pt>
                <c:pt idx="2">
                  <c:v>0.16643482540086627</c:v>
                </c:pt>
                <c:pt idx="3">
                  <c:v>0.23890347076266666</c:v>
                </c:pt>
                <c:pt idx="4">
                  <c:v>0.31606947777827366</c:v>
                </c:pt>
                <c:pt idx="5">
                  <c:v>0.39793284644768728</c:v>
                </c:pt>
                <c:pt idx="6">
                  <c:v>0.48449357677090749</c:v>
                </c:pt>
                <c:pt idx="7">
                  <c:v>0.57575166874793415</c:v>
                </c:pt>
                <c:pt idx="8">
                  <c:v>0.67170712237876751</c:v>
                </c:pt>
                <c:pt idx="9">
                  <c:v>0.77235993766340738</c:v>
                </c:pt>
                <c:pt idx="10">
                  <c:v>0.87771011460185389</c:v>
                </c:pt>
                <c:pt idx="11">
                  <c:v>0.98775765319410713</c:v>
                </c:pt>
                <c:pt idx="12">
                  <c:v>1.1025025534401669</c:v>
                </c:pt>
                <c:pt idx="13">
                  <c:v>1.221944815340033</c:v>
                </c:pt>
                <c:pt idx="14">
                  <c:v>1.3460844388937057</c:v>
                </c:pt>
                <c:pt idx="15">
                  <c:v>1.4749214241011854</c:v>
                </c:pt>
                <c:pt idx="16">
                  <c:v>1.6084557709624712</c:v>
                </c:pt>
                <c:pt idx="17">
                  <c:v>1.7466874794775638</c:v>
                </c:pt>
                <c:pt idx="18">
                  <c:v>1.889616549646463</c:v>
                </c:pt>
                <c:pt idx="19">
                  <c:v>2.0372429814691686</c:v>
                </c:pt>
                <c:pt idx="20">
                  <c:v>2.1895667749456811</c:v>
                </c:pt>
                <c:pt idx="21">
                  <c:v>2.3465879300760002</c:v>
                </c:pt>
              </c:numCache>
            </c:numRef>
          </c:yVal>
          <c:smooth val="1"/>
          <c:extLst>
            <c:ext xmlns:c16="http://schemas.microsoft.com/office/drawing/2014/chart" uri="{C3380CC4-5D6E-409C-BE32-E72D297353CC}">
              <c16:uniqueId val="{0000000D-7CDB-4BC1-A508-48F6B049E9D1}"/>
            </c:ext>
          </c:extLst>
        </c:ser>
        <c:ser>
          <c:idx val="20"/>
          <c:order val="20"/>
          <c:tx>
            <c:v>CARSWG Medium</c:v>
          </c:tx>
          <c:spPr>
            <a:ln w="31750" cap="rnd">
              <a:solidFill>
                <a:schemeClr val="tx1"/>
              </a:solidFill>
              <a:round/>
            </a:ln>
            <a:effectLst/>
          </c:spPr>
          <c:marker>
            <c:symbol val="none"/>
          </c:marker>
          <c:xVal>
            <c:numRef>
              <c:f>Sheet1!$I$50:$I$71</c:f>
              <c:numCache>
                <c:formatCode>General</c:formatCode>
                <c:ptCount val="22"/>
                <c:pt idx="0">
                  <c:v>1995</c:v>
                </c:pt>
                <c:pt idx="1">
                  <c:v>2000</c:v>
                </c:pt>
                <c:pt idx="2">
                  <c:v>2005</c:v>
                </c:pt>
                <c:pt idx="3">
                  <c:v>2010</c:v>
                </c:pt>
                <c:pt idx="4">
                  <c:v>2015</c:v>
                </c:pt>
                <c:pt idx="5">
                  <c:v>2020</c:v>
                </c:pt>
                <c:pt idx="6">
                  <c:v>2025</c:v>
                </c:pt>
                <c:pt idx="7">
                  <c:v>2030</c:v>
                </c:pt>
                <c:pt idx="8">
                  <c:v>2035</c:v>
                </c:pt>
                <c:pt idx="9">
                  <c:v>2040</c:v>
                </c:pt>
                <c:pt idx="10">
                  <c:v>2045</c:v>
                </c:pt>
                <c:pt idx="11">
                  <c:v>2050</c:v>
                </c:pt>
                <c:pt idx="12">
                  <c:v>2055</c:v>
                </c:pt>
                <c:pt idx="13">
                  <c:v>2060</c:v>
                </c:pt>
                <c:pt idx="14">
                  <c:v>2065</c:v>
                </c:pt>
                <c:pt idx="15">
                  <c:v>2070</c:v>
                </c:pt>
                <c:pt idx="16">
                  <c:v>2075</c:v>
                </c:pt>
                <c:pt idx="17">
                  <c:v>2080</c:v>
                </c:pt>
                <c:pt idx="18">
                  <c:v>2085</c:v>
                </c:pt>
                <c:pt idx="19">
                  <c:v>2090</c:v>
                </c:pt>
                <c:pt idx="20">
                  <c:v>2095</c:v>
                </c:pt>
                <c:pt idx="21">
                  <c:v>2100</c:v>
                </c:pt>
              </c:numCache>
            </c:numRef>
          </c:xVal>
          <c:yVal>
            <c:numRef>
              <c:f>Sheet1!$T$50:$T$71</c:f>
              <c:numCache>
                <c:formatCode>General</c:formatCode>
                <c:ptCount val="22"/>
                <c:pt idx="0">
                  <c:v>3.7108526999796297E-2</c:v>
                </c:pt>
                <c:pt idx="1">
                  <c:v>0.10946466070521813</c:v>
                </c:pt>
                <c:pt idx="2">
                  <c:v>0.19495653029284155</c:v>
                </c:pt>
                <c:pt idx="3">
                  <c:v>0.29358413576266668</c:v>
                </c:pt>
                <c:pt idx="4">
                  <c:v>0.40534747711469338</c:v>
                </c:pt>
                <c:pt idx="5">
                  <c:v>0.53024655434892187</c:v>
                </c:pt>
                <c:pt idx="6">
                  <c:v>0.66828136746535183</c:v>
                </c:pt>
                <c:pt idx="7">
                  <c:v>0.81945191646398363</c:v>
                </c:pt>
                <c:pt idx="8">
                  <c:v>0.98375820134481695</c:v>
                </c:pt>
                <c:pt idx="9">
                  <c:v>1.1612002221078519</c:v>
                </c:pt>
                <c:pt idx="10">
                  <c:v>1.3517779787530884</c:v>
                </c:pt>
                <c:pt idx="11">
                  <c:v>1.5554914712805268</c:v>
                </c:pt>
                <c:pt idx="12">
                  <c:v>1.7723406996901667</c:v>
                </c:pt>
                <c:pt idx="13">
                  <c:v>2.0023256639820084</c:v>
                </c:pt>
                <c:pt idx="14">
                  <c:v>2.2454463641560518</c:v>
                </c:pt>
                <c:pt idx="15">
                  <c:v>2.5017028002122963</c:v>
                </c:pt>
                <c:pt idx="16">
                  <c:v>2.7710949721507432</c:v>
                </c:pt>
                <c:pt idx="17">
                  <c:v>3.0536228799713911</c:v>
                </c:pt>
                <c:pt idx="18">
                  <c:v>3.3492865236742406</c:v>
                </c:pt>
                <c:pt idx="19">
                  <c:v>3.6580859032592921</c:v>
                </c:pt>
                <c:pt idx="20">
                  <c:v>3.9800210187265455</c:v>
                </c:pt>
                <c:pt idx="21">
                  <c:v>4.3150918700760004</c:v>
                </c:pt>
              </c:numCache>
            </c:numRef>
          </c:yVal>
          <c:smooth val="1"/>
          <c:extLst>
            <c:ext xmlns:c16="http://schemas.microsoft.com/office/drawing/2014/chart" uri="{C3380CC4-5D6E-409C-BE32-E72D297353CC}">
              <c16:uniqueId val="{0000000E-7CDB-4BC1-A508-48F6B049E9D1}"/>
            </c:ext>
          </c:extLst>
        </c:ser>
        <c:ser>
          <c:idx val="21"/>
          <c:order val="21"/>
          <c:tx>
            <c:v>CARSWG High</c:v>
          </c:tx>
          <c:spPr>
            <a:ln w="31750" cap="rnd">
              <a:solidFill>
                <a:schemeClr val="tx1"/>
              </a:solidFill>
              <a:round/>
            </a:ln>
            <a:effectLst/>
          </c:spPr>
          <c:marker>
            <c:symbol val="none"/>
          </c:marker>
          <c:xVal>
            <c:numRef>
              <c:f>Sheet1!$I$50:$I$71</c:f>
              <c:numCache>
                <c:formatCode>General</c:formatCode>
                <c:ptCount val="22"/>
                <c:pt idx="0">
                  <c:v>1995</c:v>
                </c:pt>
                <c:pt idx="1">
                  <c:v>2000</c:v>
                </c:pt>
                <c:pt idx="2">
                  <c:v>2005</c:v>
                </c:pt>
                <c:pt idx="3">
                  <c:v>2010</c:v>
                </c:pt>
                <c:pt idx="4">
                  <c:v>2015</c:v>
                </c:pt>
                <c:pt idx="5">
                  <c:v>2020</c:v>
                </c:pt>
                <c:pt idx="6">
                  <c:v>2025</c:v>
                </c:pt>
                <c:pt idx="7">
                  <c:v>2030</c:v>
                </c:pt>
                <c:pt idx="8">
                  <c:v>2035</c:v>
                </c:pt>
                <c:pt idx="9">
                  <c:v>2040</c:v>
                </c:pt>
                <c:pt idx="10">
                  <c:v>2045</c:v>
                </c:pt>
                <c:pt idx="11">
                  <c:v>2050</c:v>
                </c:pt>
                <c:pt idx="12">
                  <c:v>2055</c:v>
                </c:pt>
                <c:pt idx="13">
                  <c:v>2060</c:v>
                </c:pt>
                <c:pt idx="14">
                  <c:v>2065</c:v>
                </c:pt>
                <c:pt idx="15">
                  <c:v>2070</c:v>
                </c:pt>
                <c:pt idx="16">
                  <c:v>2075</c:v>
                </c:pt>
                <c:pt idx="17">
                  <c:v>2080</c:v>
                </c:pt>
                <c:pt idx="18">
                  <c:v>2085</c:v>
                </c:pt>
                <c:pt idx="19">
                  <c:v>2090</c:v>
                </c:pt>
                <c:pt idx="20">
                  <c:v>2095</c:v>
                </c:pt>
                <c:pt idx="21">
                  <c:v>2100</c:v>
                </c:pt>
              </c:numCache>
            </c:numRef>
          </c:xVal>
          <c:yVal>
            <c:numRef>
              <c:f>Sheet1!$U$50:$U$71</c:f>
              <c:numCache>
                <c:formatCode>General</c:formatCode>
                <c:ptCount val="22"/>
                <c:pt idx="0">
                  <c:v>3.8374283134055553E-2</c:v>
                </c:pt>
                <c:pt idx="1">
                  <c:v>0.11846559321550618</c:v>
                </c:pt>
                <c:pt idx="2">
                  <c:v>0.21872461770282101</c:v>
                </c:pt>
                <c:pt idx="3">
                  <c:v>0.33915135659599999</c:v>
                </c:pt>
                <c:pt idx="4">
                  <c:v>0.47974580989504323</c:v>
                </c:pt>
                <c:pt idx="5">
                  <c:v>0.6405079775999506</c:v>
                </c:pt>
                <c:pt idx="6">
                  <c:v>0.82143785971072225</c:v>
                </c:pt>
                <c:pt idx="7">
                  <c:v>1.0225354562273581</c:v>
                </c:pt>
                <c:pt idx="8">
                  <c:v>1.2438007671498581</c:v>
                </c:pt>
                <c:pt idx="9">
                  <c:v>1.4852337924782222</c:v>
                </c:pt>
                <c:pt idx="10">
                  <c:v>1.7468345322124508</c:v>
                </c:pt>
                <c:pt idx="11">
                  <c:v>2.028602986352543</c:v>
                </c:pt>
                <c:pt idx="12">
                  <c:v>2.3305391548985002</c:v>
                </c:pt>
                <c:pt idx="13">
                  <c:v>2.6526430378503214</c:v>
                </c:pt>
                <c:pt idx="14">
                  <c:v>2.9949146352080063</c:v>
                </c:pt>
                <c:pt idx="15">
                  <c:v>3.3573539469715556</c:v>
                </c:pt>
                <c:pt idx="16">
                  <c:v>3.7399609731409691</c:v>
                </c:pt>
                <c:pt idx="17">
                  <c:v>4.142735713716247</c:v>
                </c:pt>
                <c:pt idx="18">
                  <c:v>4.5656781686973886</c:v>
                </c:pt>
                <c:pt idx="19">
                  <c:v>5.0087883380843943</c:v>
                </c:pt>
                <c:pt idx="20">
                  <c:v>5.4720662218772658</c:v>
                </c:pt>
                <c:pt idx="21">
                  <c:v>5.9555118200760004</c:v>
                </c:pt>
              </c:numCache>
            </c:numRef>
          </c:yVal>
          <c:smooth val="1"/>
          <c:extLst>
            <c:ext xmlns:c16="http://schemas.microsoft.com/office/drawing/2014/chart" uri="{C3380CC4-5D6E-409C-BE32-E72D297353CC}">
              <c16:uniqueId val="{0000000F-7CDB-4BC1-A508-48F6B049E9D1}"/>
            </c:ext>
          </c:extLst>
        </c:ser>
        <c:ser>
          <c:idx val="22"/>
          <c:order val="22"/>
          <c:tx>
            <c:v>CARSWG Highest</c:v>
          </c:tx>
          <c:spPr>
            <a:ln w="31750" cap="rnd">
              <a:solidFill>
                <a:schemeClr val="tx1"/>
              </a:solidFill>
              <a:round/>
            </a:ln>
            <a:effectLst/>
          </c:spPr>
          <c:marker>
            <c:symbol val="none"/>
          </c:marker>
          <c:xVal>
            <c:numRef>
              <c:f>Sheet1!$I$50:$I$71</c:f>
              <c:numCache>
                <c:formatCode>General</c:formatCode>
                <c:ptCount val="22"/>
                <c:pt idx="0">
                  <c:v>1995</c:v>
                </c:pt>
                <c:pt idx="1">
                  <c:v>2000</c:v>
                </c:pt>
                <c:pt idx="2">
                  <c:v>2005</c:v>
                </c:pt>
                <c:pt idx="3">
                  <c:v>2010</c:v>
                </c:pt>
                <c:pt idx="4">
                  <c:v>2015</c:v>
                </c:pt>
                <c:pt idx="5">
                  <c:v>2020</c:v>
                </c:pt>
                <c:pt idx="6">
                  <c:v>2025</c:v>
                </c:pt>
                <c:pt idx="7">
                  <c:v>2030</c:v>
                </c:pt>
                <c:pt idx="8">
                  <c:v>2035</c:v>
                </c:pt>
                <c:pt idx="9">
                  <c:v>2040</c:v>
                </c:pt>
                <c:pt idx="10">
                  <c:v>2045</c:v>
                </c:pt>
                <c:pt idx="11">
                  <c:v>2050</c:v>
                </c:pt>
                <c:pt idx="12">
                  <c:v>2055</c:v>
                </c:pt>
                <c:pt idx="13">
                  <c:v>2060</c:v>
                </c:pt>
                <c:pt idx="14">
                  <c:v>2065</c:v>
                </c:pt>
                <c:pt idx="15">
                  <c:v>2070</c:v>
                </c:pt>
                <c:pt idx="16">
                  <c:v>2075</c:v>
                </c:pt>
                <c:pt idx="17">
                  <c:v>2080</c:v>
                </c:pt>
                <c:pt idx="18">
                  <c:v>2085</c:v>
                </c:pt>
                <c:pt idx="19">
                  <c:v>2090</c:v>
                </c:pt>
                <c:pt idx="20">
                  <c:v>2095</c:v>
                </c:pt>
                <c:pt idx="21">
                  <c:v>2100</c:v>
                </c:pt>
              </c:numCache>
            </c:numRef>
          </c:xVal>
          <c:yVal>
            <c:numRef>
              <c:f>Sheet1!$V$50:$V$71</c:f>
              <c:numCache>
                <c:formatCode>General</c:formatCode>
                <c:ptCount val="22"/>
                <c:pt idx="0">
                  <c:v>4.0146341722018516E-2</c:v>
                </c:pt>
                <c:pt idx="1">
                  <c:v>0.13106689872990945</c:v>
                </c:pt>
                <c:pt idx="2">
                  <c:v>0.25199994007679222</c:v>
                </c:pt>
                <c:pt idx="3">
                  <c:v>0.40294546576266665</c:v>
                </c:pt>
                <c:pt idx="4">
                  <c:v>0.58390347578753299</c:v>
                </c:pt>
                <c:pt idx="5">
                  <c:v>0.79487397015139094</c:v>
                </c:pt>
                <c:pt idx="6">
                  <c:v>1.0358569488542408</c:v>
                </c:pt>
                <c:pt idx="7">
                  <c:v>1.3068524118960825</c:v>
                </c:pt>
                <c:pt idx="8">
                  <c:v>1.6078603592769158</c:v>
                </c:pt>
                <c:pt idx="9">
                  <c:v>1.9388807909967409</c:v>
                </c:pt>
                <c:pt idx="10">
                  <c:v>2.2999137070555573</c:v>
                </c:pt>
                <c:pt idx="11">
                  <c:v>2.6909591074533665</c:v>
                </c:pt>
                <c:pt idx="12">
                  <c:v>3.1120169921901666</c:v>
                </c:pt>
                <c:pt idx="13">
                  <c:v>3.5630873612659588</c:v>
                </c:pt>
                <c:pt idx="14">
                  <c:v>4.0441702146807428</c:v>
                </c:pt>
                <c:pt idx="15">
                  <c:v>4.5552655524345189</c:v>
                </c:pt>
                <c:pt idx="16">
                  <c:v>5.0963733745272863</c:v>
                </c:pt>
                <c:pt idx="17">
                  <c:v>5.6674936809590459</c:v>
                </c:pt>
                <c:pt idx="18">
                  <c:v>6.2686264717297959</c:v>
                </c:pt>
                <c:pt idx="19">
                  <c:v>6.899771746839539</c:v>
                </c:pt>
                <c:pt idx="20">
                  <c:v>7.5609295062882724</c:v>
                </c:pt>
                <c:pt idx="21">
                  <c:v>8.2520997500760007</c:v>
                </c:pt>
              </c:numCache>
            </c:numRef>
          </c:yVal>
          <c:smooth val="1"/>
          <c:extLst>
            <c:ext xmlns:c16="http://schemas.microsoft.com/office/drawing/2014/chart" uri="{C3380CC4-5D6E-409C-BE32-E72D297353CC}">
              <c16:uniqueId val="{00000010-7CDB-4BC1-A508-48F6B049E9D1}"/>
            </c:ext>
          </c:extLst>
        </c:ser>
        <c:ser>
          <c:idx val="23"/>
          <c:order val="23"/>
          <c:tx>
            <c:v>Monthly Mean Sea Level</c:v>
          </c:tx>
          <c:spPr>
            <a:ln w="12700">
              <a:solidFill>
                <a:srgbClr val="7030A0"/>
              </a:solidFill>
            </a:ln>
          </c:spPr>
          <c:marker>
            <c:symbol val="none"/>
          </c:marker>
          <c:xVal>
            <c:numRef>
              <c:f>Sheet1!$I$513:$I$1556</c:f>
              <c:numCache>
                <c:formatCode>General</c:formatCode>
                <c:ptCount val="1044"/>
                <c:pt idx="0">
                  <c:v>1930.0416666666392</c:v>
                </c:pt>
                <c:pt idx="1">
                  <c:v>1930.1249999999725</c:v>
                </c:pt>
                <c:pt idx="2">
                  <c:v>1930.2083333333057</c:v>
                </c:pt>
                <c:pt idx="3">
                  <c:v>1930.291666666639</c:v>
                </c:pt>
                <c:pt idx="4">
                  <c:v>1930.3749999999723</c:v>
                </c:pt>
                <c:pt idx="5">
                  <c:v>1930.4583333333055</c:v>
                </c:pt>
                <c:pt idx="6">
                  <c:v>1930.5416666666388</c:v>
                </c:pt>
                <c:pt idx="7">
                  <c:v>1930.624999999972</c:v>
                </c:pt>
                <c:pt idx="8">
                  <c:v>1930.7083333333053</c:v>
                </c:pt>
                <c:pt idx="9">
                  <c:v>1930.7916666666385</c:v>
                </c:pt>
                <c:pt idx="10">
                  <c:v>1930.8749999999718</c:v>
                </c:pt>
                <c:pt idx="11">
                  <c:v>1930.9583333333051</c:v>
                </c:pt>
                <c:pt idx="12">
                  <c:v>1931.0416666666383</c:v>
                </c:pt>
                <c:pt idx="13">
                  <c:v>1931.1249999999716</c:v>
                </c:pt>
                <c:pt idx="14">
                  <c:v>1931.2083333333048</c:v>
                </c:pt>
                <c:pt idx="15">
                  <c:v>1931.2916666666381</c:v>
                </c:pt>
                <c:pt idx="16">
                  <c:v>1931.3749999999714</c:v>
                </c:pt>
                <c:pt idx="17">
                  <c:v>1931.4583333333046</c:v>
                </c:pt>
                <c:pt idx="18">
                  <c:v>1931.5416666666379</c:v>
                </c:pt>
                <c:pt idx="19">
                  <c:v>1931.6249999999711</c:v>
                </c:pt>
                <c:pt idx="20">
                  <c:v>1931.7083333333044</c:v>
                </c:pt>
                <c:pt idx="21">
                  <c:v>1931.7916666666376</c:v>
                </c:pt>
                <c:pt idx="22">
                  <c:v>1931.8749999999709</c:v>
                </c:pt>
                <c:pt idx="23">
                  <c:v>1931.9583333333042</c:v>
                </c:pt>
                <c:pt idx="24">
                  <c:v>1932.0416666666374</c:v>
                </c:pt>
                <c:pt idx="25">
                  <c:v>1932.1249999999707</c:v>
                </c:pt>
                <c:pt idx="26">
                  <c:v>1932.2083333333039</c:v>
                </c:pt>
                <c:pt idx="27">
                  <c:v>1932.2916666666372</c:v>
                </c:pt>
                <c:pt idx="28">
                  <c:v>1932.3749999999704</c:v>
                </c:pt>
                <c:pt idx="29">
                  <c:v>1932.4583333333037</c:v>
                </c:pt>
                <c:pt idx="30">
                  <c:v>1932.541666666637</c:v>
                </c:pt>
                <c:pt idx="31">
                  <c:v>1932.6249999999702</c:v>
                </c:pt>
                <c:pt idx="32">
                  <c:v>1932.7083333333035</c:v>
                </c:pt>
                <c:pt idx="33">
                  <c:v>1932.7916666666367</c:v>
                </c:pt>
                <c:pt idx="34">
                  <c:v>1932.87499999997</c:v>
                </c:pt>
                <c:pt idx="35">
                  <c:v>1932.9583333333032</c:v>
                </c:pt>
                <c:pt idx="36">
                  <c:v>1933.0416666666365</c:v>
                </c:pt>
                <c:pt idx="37">
                  <c:v>1933.1249999999698</c:v>
                </c:pt>
                <c:pt idx="38">
                  <c:v>1933.208333333303</c:v>
                </c:pt>
                <c:pt idx="39">
                  <c:v>1933.2916666666363</c:v>
                </c:pt>
                <c:pt idx="40">
                  <c:v>1933.3749999999695</c:v>
                </c:pt>
                <c:pt idx="41">
                  <c:v>1933.4583333333028</c:v>
                </c:pt>
                <c:pt idx="42">
                  <c:v>1933.541666666636</c:v>
                </c:pt>
                <c:pt idx="43">
                  <c:v>1933.6249999999693</c:v>
                </c:pt>
                <c:pt idx="44">
                  <c:v>1933.7083333333026</c:v>
                </c:pt>
                <c:pt idx="45">
                  <c:v>1933.7916666666358</c:v>
                </c:pt>
                <c:pt idx="46">
                  <c:v>1933.8749999999691</c:v>
                </c:pt>
                <c:pt idx="47">
                  <c:v>1933.9583333333023</c:v>
                </c:pt>
                <c:pt idx="48">
                  <c:v>1934.0416666666356</c:v>
                </c:pt>
                <c:pt idx="49">
                  <c:v>1934.1249999999688</c:v>
                </c:pt>
                <c:pt idx="50">
                  <c:v>1934.2083333333021</c:v>
                </c:pt>
                <c:pt idx="51">
                  <c:v>1934.2916666666354</c:v>
                </c:pt>
                <c:pt idx="52">
                  <c:v>1934.3749999999686</c:v>
                </c:pt>
                <c:pt idx="53">
                  <c:v>1934.4583333333019</c:v>
                </c:pt>
                <c:pt idx="54">
                  <c:v>1934.5416666666351</c:v>
                </c:pt>
                <c:pt idx="55">
                  <c:v>1934.6249999999684</c:v>
                </c:pt>
                <c:pt idx="56">
                  <c:v>1934.7083333333017</c:v>
                </c:pt>
                <c:pt idx="57">
                  <c:v>1934.7916666666349</c:v>
                </c:pt>
                <c:pt idx="58">
                  <c:v>1934.8749999999682</c:v>
                </c:pt>
                <c:pt idx="59">
                  <c:v>1934.9583333333014</c:v>
                </c:pt>
                <c:pt idx="60">
                  <c:v>1935.0416666666347</c:v>
                </c:pt>
                <c:pt idx="61">
                  <c:v>1935.1249999999679</c:v>
                </c:pt>
                <c:pt idx="62">
                  <c:v>1935.2083333333012</c:v>
                </c:pt>
                <c:pt idx="63">
                  <c:v>1935.2916666666345</c:v>
                </c:pt>
                <c:pt idx="64">
                  <c:v>1935.3749999999677</c:v>
                </c:pt>
                <c:pt idx="65">
                  <c:v>1935.458333333301</c:v>
                </c:pt>
                <c:pt idx="66">
                  <c:v>1935.5416666666342</c:v>
                </c:pt>
                <c:pt idx="67">
                  <c:v>1935.6249999999675</c:v>
                </c:pt>
                <c:pt idx="68">
                  <c:v>1935.7083333333007</c:v>
                </c:pt>
                <c:pt idx="69">
                  <c:v>1935.791666666634</c:v>
                </c:pt>
                <c:pt idx="70">
                  <c:v>1935.8749999999673</c:v>
                </c:pt>
                <c:pt idx="71">
                  <c:v>1935.9583333333005</c:v>
                </c:pt>
                <c:pt idx="72">
                  <c:v>1936.0416666666338</c:v>
                </c:pt>
                <c:pt idx="73">
                  <c:v>1936.124999999967</c:v>
                </c:pt>
                <c:pt idx="74">
                  <c:v>1936.2083333333003</c:v>
                </c:pt>
                <c:pt idx="75">
                  <c:v>1936.2916666666335</c:v>
                </c:pt>
                <c:pt idx="76">
                  <c:v>1936.3749999999668</c:v>
                </c:pt>
                <c:pt idx="77">
                  <c:v>1936.4583333333001</c:v>
                </c:pt>
                <c:pt idx="78">
                  <c:v>1936.5416666666333</c:v>
                </c:pt>
                <c:pt idx="79">
                  <c:v>1936.6249999999666</c:v>
                </c:pt>
                <c:pt idx="80">
                  <c:v>1936.7083333332998</c:v>
                </c:pt>
                <c:pt idx="81">
                  <c:v>1936.7916666666331</c:v>
                </c:pt>
                <c:pt idx="82">
                  <c:v>1936.8749999999663</c:v>
                </c:pt>
                <c:pt idx="83">
                  <c:v>1936.9583333332996</c:v>
                </c:pt>
                <c:pt idx="84">
                  <c:v>1937.0416666666329</c:v>
                </c:pt>
                <c:pt idx="85">
                  <c:v>1937.1249999999661</c:v>
                </c:pt>
                <c:pt idx="86">
                  <c:v>1937.2083333332994</c:v>
                </c:pt>
                <c:pt idx="87">
                  <c:v>1937.2916666666326</c:v>
                </c:pt>
                <c:pt idx="88">
                  <c:v>1937.3749999999659</c:v>
                </c:pt>
                <c:pt idx="89">
                  <c:v>1937.4583333332992</c:v>
                </c:pt>
                <c:pt idx="90">
                  <c:v>1937.5416666666324</c:v>
                </c:pt>
                <c:pt idx="91">
                  <c:v>1937.6249999999657</c:v>
                </c:pt>
                <c:pt idx="92">
                  <c:v>1937.7083333332989</c:v>
                </c:pt>
                <c:pt idx="93">
                  <c:v>1937.7916666666322</c:v>
                </c:pt>
                <c:pt idx="94">
                  <c:v>1937.8749999999654</c:v>
                </c:pt>
                <c:pt idx="95">
                  <c:v>1937.9583333332987</c:v>
                </c:pt>
                <c:pt idx="96">
                  <c:v>1938.041666666632</c:v>
                </c:pt>
                <c:pt idx="97">
                  <c:v>1938.1249999999652</c:v>
                </c:pt>
                <c:pt idx="98">
                  <c:v>1938.2083333332985</c:v>
                </c:pt>
                <c:pt idx="99">
                  <c:v>1938.2916666666317</c:v>
                </c:pt>
                <c:pt idx="100">
                  <c:v>1938.374999999965</c:v>
                </c:pt>
                <c:pt idx="101">
                  <c:v>1938.4583333332982</c:v>
                </c:pt>
                <c:pt idx="102">
                  <c:v>1938.5416666666315</c:v>
                </c:pt>
                <c:pt idx="103">
                  <c:v>1938.6249999999648</c:v>
                </c:pt>
                <c:pt idx="104">
                  <c:v>1938.708333333298</c:v>
                </c:pt>
                <c:pt idx="105">
                  <c:v>1938.7916666666313</c:v>
                </c:pt>
                <c:pt idx="106">
                  <c:v>1938.8749999999645</c:v>
                </c:pt>
                <c:pt idx="107">
                  <c:v>1938.9583333332978</c:v>
                </c:pt>
                <c:pt idx="108">
                  <c:v>1939.041666666631</c:v>
                </c:pt>
                <c:pt idx="109">
                  <c:v>1939.1249999999643</c:v>
                </c:pt>
                <c:pt idx="110">
                  <c:v>1939.2083333332976</c:v>
                </c:pt>
                <c:pt idx="111">
                  <c:v>1939.2916666666308</c:v>
                </c:pt>
                <c:pt idx="112">
                  <c:v>1939.3749999999641</c:v>
                </c:pt>
                <c:pt idx="113">
                  <c:v>1939.4583333332973</c:v>
                </c:pt>
                <c:pt idx="114">
                  <c:v>1939.5416666666306</c:v>
                </c:pt>
                <c:pt idx="115">
                  <c:v>1939.6249999999638</c:v>
                </c:pt>
                <c:pt idx="116">
                  <c:v>1939.7083333332971</c:v>
                </c:pt>
                <c:pt idx="117">
                  <c:v>1939.7916666666304</c:v>
                </c:pt>
                <c:pt idx="118">
                  <c:v>1939.8749999999636</c:v>
                </c:pt>
                <c:pt idx="119">
                  <c:v>1939.9583333332969</c:v>
                </c:pt>
                <c:pt idx="120">
                  <c:v>1940.0416666666301</c:v>
                </c:pt>
                <c:pt idx="121">
                  <c:v>1940.1249999999634</c:v>
                </c:pt>
                <c:pt idx="122">
                  <c:v>1940.2083333332967</c:v>
                </c:pt>
                <c:pt idx="123">
                  <c:v>1940.2916666666299</c:v>
                </c:pt>
                <c:pt idx="124">
                  <c:v>1940.3749999999632</c:v>
                </c:pt>
                <c:pt idx="125">
                  <c:v>1940.4583333332964</c:v>
                </c:pt>
                <c:pt idx="126">
                  <c:v>1940.5416666666297</c:v>
                </c:pt>
                <c:pt idx="127">
                  <c:v>1940.6249999999629</c:v>
                </c:pt>
                <c:pt idx="128">
                  <c:v>1940.7083333332962</c:v>
                </c:pt>
                <c:pt idx="129">
                  <c:v>1940.7916666666295</c:v>
                </c:pt>
                <c:pt idx="130">
                  <c:v>1940.8749999999627</c:v>
                </c:pt>
                <c:pt idx="131">
                  <c:v>1940.958333333296</c:v>
                </c:pt>
                <c:pt idx="132">
                  <c:v>1941.0416666666292</c:v>
                </c:pt>
                <c:pt idx="133">
                  <c:v>1941.1249999999625</c:v>
                </c:pt>
                <c:pt idx="134">
                  <c:v>1941.2083333332957</c:v>
                </c:pt>
                <c:pt idx="135">
                  <c:v>1941.291666666629</c:v>
                </c:pt>
                <c:pt idx="136">
                  <c:v>1941.3749999999623</c:v>
                </c:pt>
                <c:pt idx="137">
                  <c:v>1941.4583333332955</c:v>
                </c:pt>
                <c:pt idx="138">
                  <c:v>1941.5416666666288</c:v>
                </c:pt>
                <c:pt idx="139">
                  <c:v>1941.624999999962</c:v>
                </c:pt>
                <c:pt idx="140">
                  <c:v>1941.7083333332953</c:v>
                </c:pt>
                <c:pt idx="141">
                  <c:v>1941.7916666666285</c:v>
                </c:pt>
                <c:pt idx="142">
                  <c:v>1941.8749999999618</c:v>
                </c:pt>
                <c:pt idx="143">
                  <c:v>1941.9583333332951</c:v>
                </c:pt>
                <c:pt idx="144">
                  <c:v>1942.0416666666283</c:v>
                </c:pt>
                <c:pt idx="145">
                  <c:v>1942.1249999999616</c:v>
                </c:pt>
                <c:pt idx="146">
                  <c:v>1942.2083333332948</c:v>
                </c:pt>
                <c:pt idx="147">
                  <c:v>1942.2916666666281</c:v>
                </c:pt>
                <c:pt idx="148">
                  <c:v>1942.3749999999613</c:v>
                </c:pt>
                <c:pt idx="149">
                  <c:v>1942.4583333332946</c:v>
                </c:pt>
                <c:pt idx="150">
                  <c:v>1942.5416666666279</c:v>
                </c:pt>
                <c:pt idx="151">
                  <c:v>1942.6249999999611</c:v>
                </c:pt>
                <c:pt idx="152">
                  <c:v>1942.7083333332944</c:v>
                </c:pt>
                <c:pt idx="153">
                  <c:v>1942.7916666666276</c:v>
                </c:pt>
                <c:pt idx="154">
                  <c:v>1942.8749999999609</c:v>
                </c:pt>
                <c:pt idx="155">
                  <c:v>1942.9583333332941</c:v>
                </c:pt>
                <c:pt idx="156">
                  <c:v>1943.0416666666274</c:v>
                </c:pt>
                <c:pt idx="157">
                  <c:v>1943.1249999999607</c:v>
                </c:pt>
                <c:pt idx="158">
                  <c:v>1943.2083333332939</c:v>
                </c:pt>
                <c:pt idx="159">
                  <c:v>1943.2916666666272</c:v>
                </c:pt>
                <c:pt idx="160">
                  <c:v>1943.3749999999604</c:v>
                </c:pt>
                <c:pt idx="161">
                  <c:v>1943.4583333332937</c:v>
                </c:pt>
                <c:pt idx="162">
                  <c:v>1943.541666666627</c:v>
                </c:pt>
                <c:pt idx="163">
                  <c:v>1943.6249999999602</c:v>
                </c:pt>
                <c:pt idx="164">
                  <c:v>1943.7083333332935</c:v>
                </c:pt>
                <c:pt idx="165">
                  <c:v>1943.7916666666267</c:v>
                </c:pt>
                <c:pt idx="166">
                  <c:v>1943.87499999996</c:v>
                </c:pt>
                <c:pt idx="167">
                  <c:v>1943.9583333332932</c:v>
                </c:pt>
                <c:pt idx="168">
                  <c:v>1944.0416666666265</c:v>
                </c:pt>
                <c:pt idx="169">
                  <c:v>1944.1249999999598</c:v>
                </c:pt>
                <c:pt idx="170">
                  <c:v>1944.208333333293</c:v>
                </c:pt>
                <c:pt idx="171">
                  <c:v>1944.2916666666263</c:v>
                </c:pt>
                <c:pt idx="172">
                  <c:v>1944.3749999999595</c:v>
                </c:pt>
                <c:pt idx="173">
                  <c:v>1944.4583333332928</c:v>
                </c:pt>
                <c:pt idx="174">
                  <c:v>1944.541666666626</c:v>
                </c:pt>
                <c:pt idx="175">
                  <c:v>1944.6249999999593</c:v>
                </c:pt>
                <c:pt idx="176">
                  <c:v>1944.7083333332926</c:v>
                </c:pt>
                <c:pt idx="177">
                  <c:v>1944.7916666666258</c:v>
                </c:pt>
                <c:pt idx="178">
                  <c:v>1944.8749999999591</c:v>
                </c:pt>
                <c:pt idx="179">
                  <c:v>1944.9583333332923</c:v>
                </c:pt>
                <c:pt idx="180">
                  <c:v>1945.0416666666256</c:v>
                </c:pt>
                <c:pt idx="181">
                  <c:v>1945.1249999999588</c:v>
                </c:pt>
                <c:pt idx="182">
                  <c:v>1945.2083333332921</c:v>
                </c:pt>
                <c:pt idx="183">
                  <c:v>1945.2916666666254</c:v>
                </c:pt>
                <c:pt idx="184">
                  <c:v>1945.3749999999586</c:v>
                </c:pt>
                <c:pt idx="185">
                  <c:v>1945.4583333332919</c:v>
                </c:pt>
                <c:pt idx="186">
                  <c:v>1945.5416666666251</c:v>
                </c:pt>
                <c:pt idx="187">
                  <c:v>1945.6249999999584</c:v>
                </c:pt>
                <c:pt idx="188">
                  <c:v>1945.7083333332916</c:v>
                </c:pt>
                <c:pt idx="189">
                  <c:v>1945.7916666666249</c:v>
                </c:pt>
                <c:pt idx="190">
                  <c:v>1945.8749999999582</c:v>
                </c:pt>
                <c:pt idx="191">
                  <c:v>1945.9583333332914</c:v>
                </c:pt>
                <c:pt idx="192">
                  <c:v>1946.0416666666247</c:v>
                </c:pt>
                <c:pt idx="193">
                  <c:v>1946.1249999999579</c:v>
                </c:pt>
                <c:pt idx="194">
                  <c:v>1946.2083333332912</c:v>
                </c:pt>
                <c:pt idx="195">
                  <c:v>1946.2916666666245</c:v>
                </c:pt>
                <c:pt idx="196">
                  <c:v>1946.3749999999577</c:v>
                </c:pt>
                <c:pt idx="197">
                  <c:v>1946.458333333291</c:v>
                </c:pt>
                <c:pt idx="198">
                  <c:v>1946.5416666666242</c:v>
                </c:pt>
                <c:pt idx="199">
                  <c:v>1946.6249999999575</c:v>
                </c:pt>
                <c:pt idx="200">
                  <c:v>1946.7083333332907</c:v>
                </c:pt>
                <c:pt idx="201">
                  <c:v>1946.791666666624</c:v>
                </c:pt>
                <c:pt idx="202">
                  <c:v>1946.8749999999573</c:v>
                </c:pt>
                <c:pt idx="203">
                  <c:v>1946.9583333332905</c:v>
                </c:pt>
                <c:pt idx="204">
                  <c:v>1947.0416666666238</c:v>
                </c:pt>
                <c:pt idx="205">
                  <c:v>1947.124999999957</c:v>
                </c:pt>
                <c:pt idx="206">
                  <c:v>1947.2083333332903</c:v>
                </c:pt>
                <c:pt idx="207">
                  <c:v>1947.2916666666235</c:v>
                </c:pt>
                <c:pt idx="208">
                  <c:v>1947.3749999999568</c:v>
                </c:pt>
                <c:pt idx="209">
                  <c:v>1947.4583333332901</c:v>
                </c:pt>
                <c:pt idx="210">
                  <c:v>1947.5416666666233</c:v>
                </c:pt>
                <c:pt idx="211">
                  <c:v>1947.6249999999566</c:v>
                </c:pt>
                <c:pt idx="212">
                  <c:v>1947.7083333332898</c:v>
                </c:pt>
                <c:pt idx="213">
                  <c:v>1947.7916666666231</c:v>
                </c:pt>
                <c:pt idx="214">
                  <c:v>1947.8749999999563</c:v>
                </c:pt>
                <c:pt idx="215">
                  <c:v>1947.9583333332896</c:v>
                </c:pt>
                <c:pt idx="216">
                  <c:v>1948.0416666666229</c:v>
                </c:pt>
                <c:pt idx="217">
                  <c:v>1948.1249999999561</c:v>
                </c:pt>
                <c:pt idx="218">
                  <c:v>1948.2083333332894</c:v>
                </c:pt>
                <c:pt idx="219">
                  <c:v>1948.2916666666226</c:v>
                </c:pt>
                <c:pt idx="220">
                  <c:v>1948.3749999999559</c:v>
                </c:pt>
                <c:pt idx="221">
                  <c:v>1948.4583333332891</c:v>
                </c:pt>
                <c:pt idx="222">
                  <c:v>1948.5416666666224</c:v>
                </c:pt>
                <c:pt idx="223">
                  <c:v>1948.6249999999557</c:v>
                </c:pt>
                <c:pt idx="224">
                  <c:v>1948.7083333332889</c:v>
                </c:pt>
                <c:pt idx="225">
                  <c:v>1948.7916666666222</c:v>
                </c:pt>
                <c:pt idx="226">
                  <c:v>1948.8749999999554</c:v>
                </c:pt>
                <c:pt idx="227">
                  <c:v>1948.9583333332887</c:v>
                </c:pt>
                <c:pt idx="228">
                  <c:v>1949.0416666666219</c:v>
                </c:pt>
                <c:pt idx="229">
                  <c:v>1949.1249999999552</c:v>
                </c:pt>
                <c:pt idx="230">
                  <c:v>1949.2083333332885</c:v>
                </c:pt>
                <c:pt idx="231">
                  <c:v>1949.2916666666217</c:v>
                </c:pt>
                <c:pt idx="232">
                  <c:v>1949.374999999955</c:v>
                </c:pt>
                <c:pt idx="233">
                  <c:v>1949.4583333332882</c:v>
                </c:pt>
                <c:pt idx="234">
                  <c:v>1949.5416666666215</c:v>
                </c:pt>
                <c:pt idx="235">
                  <c:v>1949.6249999999548</c:v>
                </c:pt>
                <c:pt idx="236">
                  <c:v>1949.708333333288</c:v>
                </c:pt>
                <c:pt idx="237">
                  <c:v>1949.7916666666213</c:v>
                </c:pt>
                <c:pt idx="238">
                  <c:v>1949.8749999999545</c:v>
                </c:pt>
                <c:pt idx="239">
                  <c:v>1949.9583333332878</c:v>
                </c:pt>
                <c:pt idx="240">
                  <c:v>1950.041666666621</c:v>
                </c:pt>
                <c:pt idx="241">
                  <c:v>1950.1249999999543</c:v>
                </c:pt>
                <c:pt idx="242">
                  <c:v>1950.2083333332876</c:v>
                </c:pt>
                <c:pt idx="243">
                  <c:v>1950.2916666666208</c:v>
                </c:pt>
                <c:pt idx="244">
                  <c:v>1950.3749999999541</c:v>
                </c:pt>
                <c:pt idx="245">
                  <c:v>1950.4583333332873</c:v>
                </c:pt>
                <c:pt idx="246">
                  <c:v>1950.5416666666206</c:v>
                </c:pt>
                <c:pt idx="247">
                  <c:v>1950.6249999999538</c:v>
                </c:pt>
                <c:pt idx="248">
                  <c:v>1950.7083333332871</c:v>
                </c:pt>
                <c:pt idx="249">
                  <c:v>1950.7916666666204</c:v>
                </c:pt>
                <c:pt idx="250">
                  <c:v>1950.8749999999536</c:v>
                </c:pt>
                <c:pt idx="251">
                  <c:v>1950.9583333332869</c:v>
                </c:pt>
                <c:pt idx="252">
                  <c:v>1951.0416666666201</c:v>
                </c:pt>
                <c:pt idx="253">
                  <c:v>1951.1249999999534</c:v>
                </c:pt>
                <c:pt idx="254">
                  <c:v>1951.2083333332866</c:v>
                </c:pt>
                <c:pt idx="255">
                  <c:v>1951.2916666666199</c:v>
                </c:pt>
                <c:pt idx="256">
                  <c:v>1951.3749999999532</c:v>
                </c:pt>
                <c:pt idx="257">
                  <c:v>1951.4583333332864</c:v>
                </c:pt>
                <c:pt idx="258">
                  <c:v>1951.5416666666197</c:v>
                </c:pt>
                <c:pt idx="259">
                  <c:v>1951.6249999999529</c:v>
                </c:pt>
                <c:pt idx="260">
                  <c:v>1951.7083333332862</c:v>
                </c:pt>
                <c:pt idx="261">
                  <c:v>1951.7916666666194</c:v>
                </c:pt>
                <c:pt idx="262">
                  <c:v>1951.8749999999527</c:v>
                </c:pt>
                <c:pt idx="263">
                  <c:v>1951.958333333286</c:v>
                </c:pt>
                <c:pt idx="264">
                  <c:v>1952.0416666666192</c:v>
                </c:pt>
                <c:pt idx="265">
                  <c:v>1952.1249999999525</c:v>
                </c:pt>
                <c:pt idx="266">
                  <c:v>1952.2083333332857</c:v>
                </c:pt>
                <c:pt idx="267">
                  <c:v>1952.291666666619</c:v>
                </c:pt>
                <c:pt idx="268">
                  <c:v>1952.3749999999523</c:v>
                </c:pt>
                <c:pt idx="269">
                  <c:v>1952.4583333332855</c:v>
                </c:pt>
                <c:pt idx="270">
                  <c:v>1952.5416666666188</c:v>
                </c:pt>
                <c:pt idx="271">
                  <c:v>1952.624999999952</c:v>
                </c:pt>
                <c:pt idx="272">
                  <c:v>1952.7083333332853</c:v>
                </c:pt>
                <c:pt idx="273">
                  <c:v>1952.7916666666185</c:v>
                </c:pt>
                <c:pt idx="274">
                  <c:v>1952.8749999999518</c:v>
                </c:pt>
                <c:pt idx="275">
                  <c:v>1952.9583333332851</c:v>
                </c:pt>
                <c:pt idx="276">
                  <c:v>1953.0416666666183</c:v>
                </c:pt>
                <c:pt idx="277">
                  <c:v>1953.1249999999516</c:v>
                </c:pt>
                <c:pt idx="278">
                  <c:v>1953.2083333332848</c:v>
                </c:pt>
                <c:pt idx="279">
                  <c:v>1953.2916666666181</c:v>
                </c:pt>
                <c:pt idx="280">
                  <c:v>1953.3749999999513</c:v>
                </c:pt>
                <c:pt idx="281">
                  <c:v>1953.4583333332846</c:v>
                </c:pt>
                <c:pt idx="282">
                  <c:v>1953.5416666666179</c:v>
                </c:pt>
                <c:pt idx="283">
                  <c:v>1953.6249999999511</c:v>
                </c:pt>
                <c:pt idx="284">
                  <c:v>1953.7083333332844</c:v>
                </c:pt>
                <c:pt idx="285">
                  <c:v>1953.7916666666176</c:v>
                </c:pt>
                <c:pt idx="286">
                  <c:v>1953.8749999999509</c:v>
                </c:pt>
                <c:pt idx="287">
                  <c:v>1953.9583333332841</c:v>
                </c:pt>
                <c:pt idx="288">
                  <c:v>1954.0416666666174</c:v>
                </c:pt>
                <c:pt idx="289">
                  <c:v>1954.1249999999507</c:v>
                </c:pt>
                <c:pt idx="290">
                  <c:v>1954.2083333332839</c:v>
                </c:pt>
                <c:pt idx="291">
                  <c:v>1954.2916666666172</c:v>
                </c:pt>
                <c:pt idx="292">
                  <c:v>1954.3749999999504</c:v>
                </c:pt>
                <c:pt idx="293">
                  <c:v>1954.4583333332837</c:v>
                </c:pt>
                <c:pt idx="294">
                  <c:v>1954.5416666666169</c:v>
                </c:pt>
                <c:pt idx="295">
                  <c:v>1954.6249999999502</c:v>
                </c:pt>
                <c:pt idx="296">
                  <c:v>1954.7083333332835</c:v>
                </c:pt>
                <c:pt idx="297">
                  <c:v>1954.7916666666167</c:v>
                </c:pt>
                <c:pt idx="298">
                  <c:v>1954.87499999995</c:v>
                </c:pt>
                <c:pt idx="299">
                  <c:v>1954.9583333332832</c:v>
                </c:pt>
                <c:pt idx="300">
                  <c:v>1955.0416666666165</c:v>
                </c:pt>
                <c:pt idx="301">
                  <c:v>1955.1249999999498</c:v>
                </c:pt>
                <c:pt idx="302">
                  <c:v>1955.208333333283</c:v>
                </c:pt>
                <c:pt idx="303">
                  <c:v>1955.2916666666163</c:v>
                </c:pt>
                <c:pt idx="304">
                  <c:v>1955.3749999999495</c:v>
                </c:pt>
                <c:pt idx="305">
                  <c:v>1955.4583333332828</c:v>
                </c:pt>
                <c:pt idx="306">
                  <c:v>1955.541666666616</c:v>
                </c:pt>
                <c:pt idx="307">
                  <c:v>1955.6249999999493</c:v>
                </c:pt>
                <c:pt idx="308">
                  <c:v>1955.7083333332826</c:v>
                </c:pt>
                <c:pt idx="309">
                  <c:v>1955.7916666666158</c:v>
                </c:pt>
                <c:pt idx="310">
                  <c:v>1955.8749999999491</c:v>
                </c:pt>
                <c:pt idx="311">
                  <c:v>1955.9583333332823</c:v>
                </c:pt>
                <c:pt idx="312">
                  <c:v>1956.0416666666156</c:v>
                </c:pt>
                <c:pt idx="313">
                  <c:v>1956.1249999999488</c:v>
                </c:pt>
                <c:pt idx="314">
                  <c:v>1956.2083333332821</c:v>
                </c:pt>
                <c:pt idx="315">
                  <c:v>1956.2916666666154</c:v>
                </c:pt>
                <c:pt idx="316">
                  <c:v>1956.3749999999486</c:v>
                </c:pt>
                <c:pt idx="317">
                  <c:v>1956.4583333332819</c:v>
                </c:pt>
                <c:pt idx="318">
                  <c:v>1956.5416666666151</c:v>
                </c:pt>
                <c:pt idx="319">
                  <c:v>1956.6249999999484</c:v>
                </c:pt>
                <c:pt idx="320">
                  <c:v>1956.7083333332816</c:v>
                </c:pt>
                <c:pt idx="321">
                  <c:v>1956.7916666666149</c:v>
                </c:pt>
                <c:pt idx="322">
                  <c:v>1956.8749999999482</c:v>
                </c:pt>
                <c:pt idx="323">
                  <c:v>1956.9583333332814</c:v>
                </c:pt>
                <c:pt idx="324">
                  <c:v>1957.0416666666147</c:v>
                </c:pt>
                <c:pt idx="325">
                  <c:v>1957.1249999999479</c:v>
                </c:pt>
                <c:pt idx="326">
                  <c:v>1957.2083333332812</c:v>
                </c:pt>
                <c:pt idx="327">
                  <c:v>1957.2916666666144</c:v>
                </c:pt>
                <c:pt idx="328">
                  <c:v>1957.3749999999477</c:v>
                </c:pt>
                <c:pt idx="329">
                  <c:v>1957.458333333281</c:v>
                </c:pt>
                <c:pt idx="330">
                  <c:v>1957.5416666666142</c:v>
                </c:pt>
                <c:pt idx="331">
                  <c:v>1957.6249999999475</c:v>
                </c:pt>
                <c:pt idx="332">
                  <c:v>1957.7083333332807</c:v>
                </c:pt>
                <c:pt idx="333">
                  <c:v>1957.791666666614</c:v>
                </c:pt>
                <c:pt idx="334">
                  <c:v>1957.8749999999472</c:v>
                </c:pt>
                <c:pt idx="335">
                  <c:v>1957.9583333332805</c:v>
                </c:pt>
                <c:pt idx="336">
                  <c:v>1958.0416666666138</c:v>
                </c:pt>
                <c:pt idx="337">
                  <c:v>1958.124999999947</c:v>
                </c:pt>
                <c:pt idx="338">
                  <c:v>1958.2083333332803</c:v>
                </c:pt>
                <c:pt idx="339">
                  <c:v>1958.2916666666135</c:v>
                </c:pt>
                <c:pt idx="340">
                  <c:v>1958.3749999999468</c:v>
                </c:pt>
                <c:pt idx="341">
                  <c:v>1958.4583333332801</c:v>
                </c:pt>
                <c:pt idx="342">
                  <c:v>1958.5416666666133</c:v>
                </c:pt>
                <c:pt idx="343">
                  <c:v>1958.6249999999466</c:v>
                </c:pt>
                <c:pt idx="344">
                  <c:v>1958.7083333332798</c:v>
                </c:pt>
                <c:pt idx="345">
                  <c:v>1958.7916666666131</c:v>
                </c:pt>
                <c:pt idx="346">
                  <c:v>1958.8749999999463</c:v>
                </c:pt>
                <c:pt idx="347">
                  <c:v>1958.9583333332796</c:v>
                </c:pt>
                <c:pt idx="348">
                  <c:v>1959.0416666666129</c:v>
                </c:pt>
                <c:pt idx="349">
                  <c:v>1959.1249999999461</c:v>
                </c:pt>
                <c:pt idx="350">
                  <c:v>1959.2083333332794</c:v>
                </c:pt>
                <c:pt idx="351">
                  <c:v>1959.2916666666126</c:v>
                </c:pt>
                <c:pt idx="352">
                  <c:v>1959.3749999999459</c:v>
                </c:pt>
                <c:pt idx="353">
                  <c:v>1959.4583333332791</c:v>
                </c:pt>
                <c:pt idx="354">
                  <c:v>1959.5416666666124</c:v>
                </c:pt>
                <c:pt idx="355">
                  <c:v>1959.6249999999457</c:v>
                </c:pt>
                <c:pt idx="356">
                  <c:v>1959.7083333332789</c:v>
                </c:pt>
                <c:pt idx="357">
                  <c:v>1959.7916666666122</c:v>
                </c:pt>
                <c:pt idx="358">
                  <c:v>1959.8749999999454</c:v>
                </c:pt>
                <c:pt idx="359">
                  <c:v>1959.9583333332787</c:v>
                </c:pt>
                <c:pt idx="360">
                  <c:v>1960.0416666666119</c:v>
                </c:pt>
                <c:pt idx="361">
                  <c:v>1960.1249999999452</c:v>
                </c:pt>
                <c:pt idx="362">
                  <c:v>1960.2083333332785</c:v>
                </c:pt>
                <c:pt idx="363">
                  <c:v>1960.2916666666117</c:v>
                </c:pt>
                <c:pt idx="364">
                  <c:v>1960.374999999945</c:v>
                </c:pt>
                <c:pt idx="365">
                  <c:v>1960.4583333332782</c:v>
                </c:pt>
                <c:pt idx="366">
                  <c:v>1960.5416666666115</c:v>
                </c:pt>
                <c:pt idx="367">
                  <c:v>1960.6249999999447</c:v>
                </c:pt>
                <c:pt idx="368">
                  <c:v>1960.708333333278</c:v>
                </c:pt>
                <c:pt idx="369">
                  <c:v>1960.7916666666113</c:v>
                </c:pt>
                <c:pt idx="370">
                  <c:v>1960.8749999999445</c:v>
                </c:pt>
                <c:pt idx="371">
                  <c:v>1960.9583333332778</c:v>
                </c:pt>
                <c:pt idx="372">
                  <c:v>1961.041666666611</c:v>
                </c:pt>
                <c:pt idx="373">
                  <c:v>1961.1249999999443</c:v>
                </c:pt>
                <c:pt idx="374">
                  <c:v>1961.2083333332776</c:v>
                </c:pt>
                <c:pt idx="375">
                  <c:v>1961.2916666666108</c:v>
                </c:pt>
                <c:pt idx="376">
                  <c:v>1961.3749999999441</c:v>
                </c:pt>
                <c:pt idx="377">
                  <c:v>1961.4583333332773</c:v>
                </c:pt>
                <c:pt idx="378">
                  <c:v>1961.5416666666106</c:v>
                </c:pt>
                <c:pt idx="379">
                  <c:v>1961.6249999999438</c:v>
                </c:pt>
                <c:pt idx="380">
                  <c:v>1961.7083333332771</c:v>
                </c:pt>
                <c:pt idx="381">
                  <c:v>1961.7916666666104</c:v>
                </c:pt>
                <c:pt idx="382">
                  <c:v>1961.8749999999436</c:v>
                </c:pt>
                <c:pt idx="383">
                  <c:v>1961.9583333332769</c:v>
                </c:pt>
                <c:pt idx="384">
                  <c:v>1962.0416666666101</c:v>
                </c:pt>
                <c:pt idx="385">
                  <c:v>1962.1249999999434</c:v>
                </c:pt>
                <c:pt idx="386">
                  <c:v>1962.2083333332766</c:v>
                </c:pt>
                <c:pt idx="387">
                  <c:v>1962.2916666666099</c:v>
                </c:pt>
                <c:pt idx="388">
                  <c:v>1962.3749999999432</c:v>
                </c:pt>
                <c:pt idx="389">
                  <c:v>1962.4583333332764</c:v>
                </c:pt>
                <c:pt idx="390">
                  <c:v>1962.5416666666097</c:v>
                </c:pt>
                <c:pt idx="391">
                  <c:v>1962.6249999999429</c:v>
                </c:pt>
                <c:pt idx="392">
                  <c:v>1962.7083333332762</c:v>
                </c:pt>
                <c:pt idx="393">
                  <c:v>1962.7916666666094</c:v>
                </c:pt>
                <c:pt idx="394">
                  <c:v>1962.8749999999427</c:v>
                </c:pt>
                <c:pt idx="395">
                  <c:v>1962.958333333276</c:v>
                </c:pt>
                <c:pt idx="396">
                  <c:v>1963.0416666666092</c:v>
                </c:pt>
                <c:pt idx="397">
                  <c:v>1963.1249999999425</c:v>
                </c:pt>
                <c:pt idx="398">
                  <c:v>1963.2083333332757</c:v>
                </c:pt>
                <c:pt idx="399">
                  <c:v>1963.291666666609</c:v>
                </c:pt>
                <c:pt idx="400">
                  <c:v>1963.3749999999422</c:v>
                </c:pt>
                <c:pt idx="401">
                  <c:v>1963.4583333332755</c:v>
                </c:pt>
                <c:pt idx="402">
                  <c:v>1963.5416666666088</c:v>
                </c:pt>
                <c:pt idx="403">
                  <c:v>1963.624999999942</c:v>
                </c:pt>
                <c:pt idx="404">
                  <c:v>1963.7083333332753</c:v>
                </c:pt>
                <c:pt idx="405">
                  <c:v>1963.7916666666085</c:v>
                </c:pt>
                <c:pt idx="406">
                  <c:v>1963.8749999999418</c:v>
                </c:pt>
                <c:pt idx="407">
                  <c:v>1963.958333333275</c:v>
                </c:pt>
                <c:pt idx="408">
                  <c:v>1964.0416666666083</c:v>
                </c:pt>
                <c:pt idx="409">
                  <c:v>1964.1249999999416</c:v>
                </c:pt>
                <c:pt idx="410">
                  <c:v>1964.2083333332748</c:v>
                </c:pt>
                <c:pt idx="411">
                  <c:v>1964.2916666666081</c:v>
                </c:pt>
                <c:pt idx="412">
                  <c:v>1964.3749999999413</c:v>
                </c:pt>
                <c:pt idx="413">
                  <c:v>1964.4583333332746</c:v>
                </c:pt>
                <c:pt idx="414">
                  <c:v>1964.5416666666079</c:v>
                </c:pt>
                <c:pt idx="415">
                  <c:v>1964.6249999999411</c:v>
                </c:pt>
                <c:pt idx="416">
                  <c:v>1964.7083333332744</c:v>
                </c:pt>
                <c:pt idx="417">
                  <c:v>1964.7916666666076</c:v>
                </c:pt>
                <c:pt idx="418">
                  <c:v>1964.8749999999409</c:v>
                </c:pt>
                <c:pt idx="419">
                  <c:v>1964.9583333332741</c:v>
                </c:pt>
                <c:pt idx="420">
                  <c:v>1965.0416666666074</c:v>
                </c:pt>
                <c:pt idx="421">
                  <c:v>1965.1249999999407</c:v>
                </c:pt>
                <c:pt idx="422">
                  <c:v>1965.2083333332739</c:v>
                </c:pt>
                <c:pt idx="423">
                  <c:v>1965.2916666666072</c:v>
                </c:pt>
                <c:pt idx="424">
                  <c:v>1965.3749999999404</c:v>
                </c:pt>
                <c:pt idx="425">
                  <c:v>1965.4583333332737</c:v>
                </c:pt>
                <c:pt idx="426">
                  <c:v>1965.5416666666069</c:v>
                </c:pt>
                <c:pt idx="427">
                  <c:v>1965.6249999999402</c:v>
                </c:pt>
                <c:pt idx="428">
                  <c:v>1965.7083333332735</c:v>
                </c:pt>
                <c:pt idx="429">
                  <c:v>1965.7916666666067</c:v>
                </c:pt>
                <c:pt idx="430">
                  <c:v>1965.87499999994</c:v>
                </c:pt>
                <c:pt idx="431">
                  <c:v>1965.9583333332732</c:v>
                </c:pt>
                <c:pt idx="432">
                  <c:v>1966.0416666666065</c:v>
                </c:pt>
                <c:pt idx="433">
                  <c:v>1966.1249999999397</c:v>
                </c:pt>
                <c:pt idx="434">
                  <c:v>1966.208333333273</c:v>
                </c:pt>
                <c:pt idx="435">
                  <c:v>1966.2916666666063</c:v>
                </c:pt>
                <c:pt idx="436">
                  <c:v>1966.3749999999395</c:v>
                </c:pt>
                <c:pt idx="437">
                  <c:v>1966.4583333332728</c:v>
                </c:pt>
                <c:pt idx="438">
                  <c:v>1966.541666666606</c:v>
                </c:pt>
                <c:pt idx="439">
                  <c:v>1966.6249999999393</c:v>
                </c:pt>
                <c:pt idx="440">
                  <c:v>1966.7083333332725</c:v>
                </c:pt>
                <c:pt idx="441">
                  <c:v>1966.7916666666058</c:v>
                </c:pt>
                <c:pt idx="442">
                  <c:v>1966.8749999999391</c:v>
                </c:pt>
                <c:pt idx="443">
                  <c:v>1966.9583333332723</c:v>
                </c:pt>
                <c:pt idx="444">
                  <c:v>1967.0416666666056</c:v>
                </c:pt>
                <c:pt idx="445">
                  <c:v>1967.1249999999388</c:v>
                </c:pt>
                <c:pt idx="446">
                  <c:v>1967.2083333332721</c:v>
                </c:pt>
                <c:pt idx="447">
                  <c:v>1967.2916666666054</c:v>
                </c:pt>
                <c:pt idx="448">
                  <c:v>1967.3749999999386</c:v>
                </c:pt>
                <c:pt idx="449">
                  <c:v>1967.4583333332719</c:v>
                </c:pt>
                <c:pt idx="450">
                  <c:v>1967.5416666666051</c:v>
                </c:pt>
                <c:pt idx="451">
                  <c:v>1967.6249999999384</c:v>
                </c:pt>
                <c:pt idx="452">
                  <c:v>1967.7083333332716</c:v>
                </c:pt>
                <c:pt idx="453">
                  <c:v>1967.7916666666049</c:v>
                </c:pt>
                <c:pt idx="454">
                  <c:v>1967.8749999999382</c:v>
                </c:pt>
                <c:pt idx="455">
                  <c:v>1967.9583333332714</c:v>
                </c:pt>
                <c:pt idx="456">
                  <c:v>1968.0416666666047</c:v>
                </c:pt>
                <c:pt idx="457">
                  <c:v>1968.1249999999379</c:v>
                </c:pt>
                <c:pt idx="458">
                  <c:v>1968.2083333332712</c:v>
                </c:pt>
                <c:pt idx="459">
                  <c:v>1968.2916666666044</c:v>
                </c:pt>
                <c:pt idx="460">
                  <c:v>1968.3749999999377</c:v>
                </c:pt>
                <c:pt idx="461">
                  <c:v>1968.458333333271</c:v>
                </c:pt>
                <c:pt idx="462">
                  <c:v>1968.5416666666042</c:v>
                </c:pt>
                <c:pt idx="463">
                  <c:v>1968.6249999999375</c:v>
                </c:pt>
                <c:pt idx="464">
                  <c:v>1968.7083333332707</c:v>
                </c:pt>
                <c:pt idx="465">
                  <c:v>1968.791666666604</c:v>
                </c:pt>
                <c:pt idx="466">
                  <c:v>1968.8749999999372</c:v>
                </c:pt>
                <c:pt idx="467">
                  <c:v>1968.9583333332705</c:v>
                </c:pt>
                <c:pt idx="468">
                  <c:v>1969.0416666666038</c:v>
                </c:pt>
                <c:pt idx="469">
                  <c:v>1969.124999999937</c:v>
                </c:pt>
                <c:pt idx="470">
                  <c:v>1969.2083333332703</c:v>
                </c:pt>
                <c:pt idx="471">
                  <c:v>1969.2916666666035</c:v>
                </c:pt>
                <c:pt idx="472">
                  <c:v>1969.3749999999368</c:v>
                </c:pt>
                <c:pt idx="473">
                  <c:v>1969.45833333327</c:v>
                </c:pt>
                <c:pt idx="474">
                  <c:v>1969.5416666666033</c:v>
                </c:pt>
                <c:pt idx="475">
                  <c:v>1969.6249999999366</c:v>
                </c:pt>
                <c:pt idx="476">
                  <c:v>1969.7083333332698</c:v>
                </c:pt>
                <c:pt idx="477">
                  <c:v>1969.7916666666031</c:v>
                </c:pt>
                <c:pt idx="478">
                  <c:v>1969.8749999999363</c:v>
                </c:pt>
                <c:pt idx="479">
                  <c:v>1969.9583333332696</c:v>
                </c:pt>
                <c:pt idx="480">
                  <c:v>1970.0416666666029</c:v>
                </c:pt>
                <c:pt idx="481">
                  <c:v>1970.1249999999361</c:v>
                </c:pt>
                <c:pt idx="482">
                  <c:v>1970.2083333332694</c:v>
                </c:pt>
                <c:pt idx="483">
                  <c:v>1970.2916666666026</c:v>
                </c:pt>
                <c:pt idx="484">
                  <c:v>1970.3749999999359</c:v>
                </c:pt>
                <c:pt idx="485">
                  <c:v>1970.4583333332691</c:v>
                </c:pt>
                <c:pt idx="486">
                  <c:v>1970.5416666666024</c:v>
                </c:pt>
                <c:pt idx="487">
                  <c:v>1970.6249999999357</c:v>
                </c:pt>
                <c:pt idx="488">
                  <c:v>1970.7083333332689</c:v>
                </c:pt>
                <c:pt idx="489">
                  <c:v>1970.7916666666022</c:v>
                </c:pt>
                <c:pt idx="490">
                  <c:v>1970.8749999999354</c:v>
                </c:pt>
                <c:pt idx="491">
                  <c:v>1970.9583333332687</c:v>
                </c:pt>
                <c:pt idx="492">
                  <c:v>1971.0416666666019</c:v>
                </c:pt>
                <c:pt idx="493">
                  <c:v>1971.1249999999352</c:v>
                </c:pt>
                <c:pt idx="494">
                  <c:v>1971.2083333332685</c:v>
                </c:pt>
                <c:pt idx="495">
                  <c:v>1971.2916666666017</c:v>
                </c:pt>
                <c:pt idx="496">
                  <c:v>1971.374999999935</c:v>
                </c:pt>
                <c:pt idx="497">
                  <c:v>1971.4583333332682</c:v>
                </c:pt>
                <c:pt idx="498">
                  <c:v>1971.5416666666015</c:v>
                </c:pt>
                <c:pt idx="499">
                  <c:v>1971.6249999999347</c:v>
                </c:pt>
                <c:pt idx="500">
                  <c:v>1971.708333333268</c:v>
                </c:pt>
                <c:pt idx="501">
                  <c:v>1971.7916666666013</c:v>
                </c:pt>
                <c:pt idx="502">
                  <c:v>1971.8749999999345</c:v>
                </c:pt>
                <c:pt idx="503">
                  <c:v>1971.9583333332678</c:v>
                </c:pt>
                <c:pt idx="504">
                  <c:v>1972.041666666601</c:v>
                </c:pt>
                <c:pt idx="505">
                  <c:v>1972.1249999999343</c:v>
                </c:pt>
                <c:pt idx="506">
                  <c:v>1972.2083333332675</c:v>
                </c:pt>
                <c:pt idx="507">
                  <c:v>1972.2916666666008</c:v>
                </c:pt>
                <c:pt idx="508">
                  <c:v>1972.3749999999341</c:v>
                </c:pt>
                <c:pt idx="509">
                  <c:v>1972.4583333332673</c:v>
                </c:pt>
                <c:pt idx="510">
                  <c:v>1972.5416666666006</c:v>
                </c:pt>
                <c:pt idx="511">
                  <c:v>1972.6249999999338</c:v>
                </c:pt>
                <c:pt idx="512">
                  <c:v>1972.7083333332671</c:v>
                </c:pt>
                <c:pt idx="513">
                  <c:v>1972.7916666666003</c:v>
                </c:pt>
                <c:pt idx="514">
                  <c:v>1972.8749999999336</c:v>
                </c:pt>
                <c:pt idx="515">
                  <c:v>1972.9583333332669</c:v>
                </c:pt>
                <c:pt idx="516">
                  <c:v>1973.0416666666001</c:v>
                </c:pt>
                <c:pt idx="517">
                  <c:v>1973.1249999999334</c:v>
                </c:pt>
                <c:pt idx="518">
                  <c:v>1973.2083333332666</c:v>
                </c:pt>
                <c:pt idx="519">
                  <c:v>1973.2916666665999</c:v>
                </c:pt>
                <c:pt idx="520">
                  <c:v>1973.3749999999332</c:v>
                </c:pt>
                <c:pt idx="521">
                  <c:v>1973.4583333332664</c:v>
                </c:pt>
                <c:pt idx="522">
                  <c:v>1973.5416666665997</c:v>
                </c:pt>
                <c:pt idx="523">
                  <c:v>1973.6249999999329</c:v>
                </c:pt>
                <c:pt idx="524">
                  <c:v>1973.7083333332662</c:v>
                </c:pt>
                <c:pt idx="525">
                  <c:v>1973.7916666665994</c:v>
                </c:pt>
                <c:pt idx="526">
                  <c:v>1973.8749999999327</c:v>
                </c:pt>
                <c:pt idx="527">
                  <c:v>1973.958333333266</c:v>
                </c:pt>
                <c:pt idx="528">
                  <c:v>1974.0416666665992</c:v>
                </c:pt>
                <c:pt idx="529">
                  <c:v>1974.1249999999325</c:v>
                </c:pt>
                <c:pt idx="530">
                  <c:v>1974.2083333332657</c:v>
                </c:pt>
                <c:pt idx="531">
                  <c:v>1974.291666666599</c:v>
                </c:pt>
                <c:pt idx="532">
                  <c:v>1974.3749999999322</c:v>
                </c:pt>
                <c:pt idx="533">
                  <c:v>1974.4583333332655</c:v>
                </c:pt>
                <c:pt idx="534">
                  <c:v>1974.5416666665988</c:v>
                </c:pt>
                <c:pt idx="535">
                  <c:v>1974.624999999932</c:v>
                </c:pt>
                <c:pt idx="536">
                  <c:v>1974.7083333332653</c:v>
                </c:pt>
                <c:pt idx="537">
                  <c:v>1974.7916666665985</c:v>
                </c:pt>
                <c:pt idx="538">
                  <c:v>1974.8749999999318</c:v>
                </c:pt>
                <c:pt idx="539">
                  <c:v>1974.958333333265</c:v>
                </c:pt>
                <c:pt idx="540">
                  <c:v>1975.0416666665983</c:v>
                </c:pt>
                <c:pt idx="541">
                  <c:v>1975.1249999999316</c:v>
                </c:pt>
                <c:pt idx="542">
                  <c:v>1975.2083333332648</c:v>
                </c:pt>
                <c:pt idx="543">
                  <c:v>1975.2916666665981</c:v>
                </c:pt>
                <c:pt idx="544">
                  <c:v>1975.3749999999313</c:v>
                </c:pt>
                <c:pt idx="545">
                  <c:v>1975.4583333332646</c:v>
                </c:pt>
                <c:pt idx="546">
                  <c:v>1975.5416666665978</c:v>
                </c:pt>
                <c:pt idx="547">
                  <c:v>1975.6249999999311</c:v>
                </c:pt>
                <c:pt idx="548">
                  <c:v>1975.7083333332644</c:v>
                </c:pt>
                <c:pt idx="549">
                  <c:v>1975.7916666665976</c:v>
                </c:pt>
                <c:pt idx="550">
                  <c:v>1975.8749999999309</c:v>
                </c:pt>
                <c:pt idx="551">
                  <c:v>1975.9583333332641</c:v>
                </c:pt>
                <c:pt idx="552">
                  <c:v>1976.0416666665974</c:v>
                </c:pt>
                <c:pt idx="553">
                  <c:v>1976.1249999999307</c:v>
                </c:pt>
                <c:pt idx="554">
                  <c:v>1976.2083333332639</c:v>
                </c:pt>
                <c:pt idx="555">
                  <c:v>1976.2916666665972</c:v>
                </c:pt>
                <c:pt idx="556">
                  <c:v>1976.3749999999304</c:v>
                </c:pt>
                <c:pt idx="557">
                  <c:v>1976.4583333332637</c:v>
                </c:pt>
                <c:pt idx="558">
                  <c:v>1976.5416666665969</c:v>
                </c:pt>
                <c:pt idx="559">
                  <c:v>1976.6249999999302</c:v>
                </c:pt>
                <c:pt idx="560">
                  <c:v>1976.7083333332635</c:v>
                </c:pt>
                <c:pt idx="561">
                  <c:v>1976.7916666665967</c:v>
                </c:pt>
                <c:pt idx="562">
                  <c:v>1976.87499999993</c:v>
                </c:pt>
                <c:pt idx="563">
                  <c:v>1976.9583333332632</c:v>
                </c:pt>
                <c:pt idx="564">
                  <c:v>1977.0416666665965</c:v>
                </c:pt>
                <c:pt idx="565">
                  <c:v>1977.1249999999297</c:v>
                </c:pt>
                <c:pt idx="566">
                  <c:v>1977.208333333263</c:v>
                </c:pt>
                <c:pt idx="567">
                  <c:v>1977.2916666665963</c:v>
                </c:pt>
                <c:pt idx="568">
                  <c:v>1977.3749999999295</c:v>
                </c:pt>
                <c:pt idx="569">
                  <c:v>1977.4583333332628</c:v>
                </c:pt>
                <c:pt idx="570">
                  <c:v>1977.541666666596</c:v>
                </c:pt>
                <c:pt idx="571">
                  <c:v>1977.6249999999293</c:v>
                </c:pt>
                <c:pt idx="572">
                  <c:v>1977.7083333332625</c:v>
                </c:pt>
                <c:pt idx="573">
                  <c:v>1977.7916666665958</c:v>
                </c:pt>
                <c:pt idx="574">
                  <c:v>1977.8749999999291</c:v>
                </c:pt>
                <c:pt idx="575">
                  <c:v>1977.9583333332623</c:v>
                </c:pt>
                <c:pt idx="576">
                  <c:v>1978.0416666665956</c:v>
                </c:pt>
                <c:pt idx="577">
                  <c:v>1978.1249999999288</c:v>
                </c:pt>
                <c:pt idx="578">
                  <c:v>1978.2083333332621</c:v>
                </c:pt>
                <c:pt idx="579">
                  <c:v>1978.2916666665953</c:v>
                </c:pt>
                <c:pt idx="580">
                  <c:v>1978.3749999999286</c:v>
                </c:pt>
                <c:pt idx="581">
                  <c:v>1978.4583333332619</c:v>
                </c:pt>
                <c:pt idx="582">
                  <c:v>1978.5416666665951</c:v>
                </c:pt>
                <c:pt idx="583">
                  <c:v>1978.6249999999284</c:v>
                </c:pt>
                <c:pt idx="584">
                  <c:v>1978.7083333332616</c:v>
                </c:pt>
                <c:pt idx="585">
                  <c:v>1978.7916666665949</c:v>
                </c:pt>
                <c:pt idx="586">
                  <c:v>1978.8749999999281</c:v>
                </c:pt>
                <c:pt idx="587">
                  <c:v>1978.9583333332614</c:v>
                </c:pt>
                <c:pt idx="588">
                  <c:v>1979.0416666665947</c:v>
                </c:pt>
                <c:pt idx="589">
                  <c:v>1979.1249999999279</c:v>
                </c:pt>
                <c:pt idx="590">
                  <c:v>1979.2083333332612</c:v>
                </c:pt>
                <c:pt idx="591">
                  <c:v>1979.2916666665944</c:v>
                </c:pt>
                <c:pt idx="592">
                  <c:v>1979.3749999999277</c:v>
                </c:pt>
                <c:pt idx="593">
                  <c:v>1979.458333333261</c:v>
                </c:pt>
                <c:pt idx="594">
                  <c:v>1979.5416666665942</c:v>
                </c:pt>
                <c:pt idx="595">
                  <c:v>1979.6249999999275</c:v>
                </c:pt>
                <c:pt idx="596">
                  <c:v>1979.7083333332607</c:v>
                </c:pt>
                <c:pt idx="597">
                  <c:v>1979.791666666594</c:v>
                </c:pt>
                <c:pt idx="598">
                  <c:v>1979.8749999999272</c:v>
                </c:pt>
                <c:pt idx="599">
                  <c:v>1979.9583333332605</c:v>
                </c:pt>
                <c:pt idx="600">
                  <c:v>1980.0416666665938</c:v>
                </c:pt>
                <c:pt idx="601">
                  <c:v>1980.124999999927</c:v>
                </c:pt>
                <c:pt idx="602">
                  <c:v>1980.2083333332603</c:v>
                </c:pt>
                <c:pt idx="603">
                  <c:v>1980.2916666665935</c:v>
                </c:pt>
                <c:pt idx="604">
                  <c:v>1980.3749999999268</c:v>
                </c:pt>
                <c:pt idx="605">
                  <c:v>1980.45833333326</c:v>
                </c:pt>
                <c:pt idx="606">
                  <c:v>1980.5416666665933</c:v>
                </c:pt>
                <c:pt idx="607">
                  <c:v>1980.6249999999266</c:v>
                </c:pt>
                <c:pt idx="608">
                  <c:v>1980.7083333332598</c:v>
                </c:pt>
                <c:pt idx="609">
                  <c:v>1980.7916666665931</c:v>
                </c:pt>
                <c:pt idx="610">
                  <c:v>1980.8749999999263</c:v>
                </c:pt>
                <c:pt idx="611">
                  <c:v>1980.9583333332596</c:v>
                </c:pt>
                <c:pt idx="612">
                  <c:v>1981.0416666665928</c:v>
                </c:pt>
                <c:pt idx="613">
                  <c:v>1981.1249999999261</c:v>
                </c:pt>
                <c:pt idx="614">
                  <c:v>1981.2083333332594</c:v>
                </c:pt>
                <c:pt idx="615">
                  <c:v>1981.2916666665926</c:v>
                </c:pt>
                <c:pt idx="616">
                  <c:v>1981.3749999999259</c:v>
                </c:pt>
                <c:pt idx="617">
                  <c:v>1981.4583333332591</c:v>
                </c:pt>
                <c:pt idx="618">
                  <c:v>1981.5416666665924</c:v>
                </c:pt>
                <c:pt idx="619">
                  <c:v>1981.6249999999256</c:v>
                </c:pt>
                <c:pt idx="620">
                  <c:v>1981.7083333332589</c:v>
                </c:pt>
                <c:pt idx="621">
                  <c:v>1981.7916666665922</c:v>
                </c:pt>
                <c:pt idx="622">
                  <c:v>1981.8749999999254</c:v>
                </c:pt>
                <c:pt idx="623">
                  <c:v>1981.9583333332587</c:v>
                </c:pt>
                <c:pt idx="624">
                  <c:v>1982.0416666665919</c:v>
                </c:pt>
                <c:pt idx="625">
                  <c:v>1982.1249999999252</c:v>
                </c:pt>
                <c:pt idx="626">
                  <c:v>1982.2083333332585</c:v>
                </c:pt>
                <c:pt idx="627">
                  <c:v>1982.2916666665917</c:v>
                </c:pt>
                <c:pt idx="628">
                  <c:v>1982.374999999925</c:v>
                </c:pt>
                <c:pt idx="629">
                  <c:v>1982.4583333332582</c:v>
                </c:pt>
                <c:pt idx="630">
                  <c:v>1982.5416666665915</c:v>
                </c:pt>
                <c:pt idx="631">
                  <c:v>1982.6249999999247</c:v>
                </c:pt>
                <c:pt idx="632">
                  <c:v>1982.708333333258</c:v>
                </c:pt>
                <c:pt idx="633">
                  <c:v>1982.7916666665913</c:v>
                </c:pt>
                <c:pt idx="634">
                  <c:v>1982.8749999999245</c:v>
                </c:pt>
                <c:pt idx="635">
                  <c:v>1982.9583333332578</c:v>
                </c:pt>
                <c:pt idx="636">
                  <c:v>1983.041666666591</c:v>
                </c:pt>
                <c:pt idx="637">
                  <c:v>1983.1249999999243</c:v>
                </c:pt>
                <c:pt idx="638">
                  <c:v>1983.2083333332575</c:v>
                </c:pt>
                <c:pt idx="639">
                  <c:v>1983.2916666665908</c:v>
                </c:pt>
                <c:pt idx="640">
                  <c:v>1983.3749999999241</c:v>
                </c:pt>
                <c:pt idx="641">
                  <c:v>1983.4583333332573</c:v>
                </c:pt>
                <c:pt idx="642">
                  <c:v>1983.5416666665906</c:v>
                </c:pt>
                <c:pt idx="643">
                  <c:v>1983.6249999999238</c:v>
                </c:pt>
                <c:pt idx="644">
                  <c:v>1983.7083333332571</c:v>
                </c:pt>
                <c:pt idx="645">
                  <c:v>1983.7916666665903</c:v>
                </c:pt>
                <c:pt idx="646">
                  <c:v>1983.8749999999236</c:v>
                </c:pt>
                <c:pt idx="647">
                  <c:v>1983.9583333332569</c:v>
                </c:pt>
                <c:pt idx="648">
                  <c:v>1984.0416666665901</c:v>
                </c:pt>
                <c:pt idx="649">
                  <c:v>1984.1249999999234</c:v>
                </c:pt>
                <c:pt idx="650">
                  <c:v>1984.2083333332566</c:v>
                </c:pt>
                <c:pt idx="651">
                  <c:v>1984.2916666665899</c:v>
                </c:pt>
                <c:pt idx="652">
                  <c:v>1984.3749999999231</c:v>
                </c:pt>
                <c:pt idx="653">
                  <c:v>1984.4583333332564</c:v>
                </c:pt>
                <c:pt idx="654">
                  <c:v>1984.5416666665897</c:v>
                </c:pt>
                <c:pt idx="655">
                  <c:v>1984.6249999999229</c:v>
                </c:pt>
                <c:pt idx="656">
                  <c:v>1984.7083333332562</c:v>
                </c:pt>
                <c:pt idx="657">
                  <c:v>1984.7916666665894</c:v>
                </c:pt>
                <c:pt idx="658">
                  <c:v>1984.8749999999227</c:v>
                </c:pt>
                <c:pt idx="659">
                  <c:v>1984.958333333256</c:v>
                </c:pt>
                <c:pt idx="660">
                  <c:v>1985.0416666665892</c:v>
                </c:pt>
                <c:pt idx="661">
                  <c:v>1985.1249999999225</c:v>
                </c:pt>
                <c:pt idx="662">
                  <c:v>1985.2083333332557</c:v>
                </c:pt>
                <c:pt idx="663">
                  <c:v>1985.291666666589</c:v>
                </c:pt>
                <c:pt idx="664">
                  <c:v>1985.3749999999222</c:v>
                </c:pt>
                <c:pt idx="665">
                  <c:v>1985.4583333332555</c:v>
                </c:pt>
                <c:pt idx="666">
                  <c:v>1985.5416666665888</c:v>
                </c:pt>
                <c:pt idx="667">
                  <c:v>1985.624999999922</c:v>
                </c:pt>
                <c:pt idx="668">
                  <c:v>1985.7083333332553</c:v>
                </c:pt>
                <c:pt idx="669">
                  <c:v>1985.7916666665885</c:v>
                </c:pt>
                <c:pt idx="670">
                  <c:v>1985.8749999999218</c:v>
                </c:pt>
                <c:pt idx="671">
                  <c:v>1985.958333333255</c:v>
                </c:pt>
                <c:pt idx="672">
                  <c:v>1986.0416666665883</c:v>
                </c:pt>
                <c:pt idx="673">
                  <c:v>1986.1249999999216</c:v>
                </c:pt>
                <c:pt idx="674">
                  <c:v>1986.2083333332548</c:v>
                </c:pt>
                <c:pt idx="675">
                  <c:v>1986.2916666665881</c:v>
                </c:pt>
                <c:pt idx="676">
                  <c:v>1986.3749999999213</c:v>
                </c:pt>
                <c:pt idx="677">
                  <c:v>1986.4583333332546</c:v>
                </c:pt>
                <c:pt idx="678">
                  <c:v>1986.5416666665878</c:v>
                </c:pt>
                <c:pt idx="679">
                  <c:v>1986.6249999999211</c:v>
                </c:pt>
                <c:pt idx="680">
                  <c:v>1986.7083333332544</c:v>
                </c:pt>
                <c:pt idx="681">
                  <c:v>1986.7916666665876</c:v>
                </c:pt>
                <c:pt idx="682">
                  <c:v>1986.8749999999209</c:v>
                </c:pt>
                <c:pt idx="683">
                  <c:v>1986.9583333332541</c:v>
                </c:pt>
                <c:pt idx="684">
                  <c:v>1987.0416666665874</c:v>
                </c:pt>
                <c:pt idx="685">
                  <c:v>1987.1249999999206</c:v>
                </c:pt>
                <c:pt idx="686">
                  <c:v>1987.2083333332539</c:v>
                </c:pt>
                <c:pt idx="687">
                  <c:v>1987.2916666665872</c:v>
                </c:pt>
                <c:pt idx="688">
                  <c:v>1987.3749999999204</c:v>
                </c:pt>
                <c:pt idx="689">
                  <c:v>1987.4583333332537</c:v>
                </c:pt>
                <c:pt idx="690">
                  <c:v>1987.5416666665869</c:v>
                </c:pt>
                <c:pt idx="691">
                  <c:v>1987.6249999999202</c:v>
                </c:pt>
                <c:pt idx="692">
                  <c:v>1987.7083333332534</c:v>
                </c:pt>
                <c:pt idx="693">
                  <c:v>1987.7916666665867</c:v>
                </c:pt>
                <c:pt idx="694">
                  <c:v>1987.87499999992</c:v>
                </c:pt>
                <c:pt idx="695">
                  <c:v>1987.9583333332532</c:v>
                </c:pt>
                <c:pt idx="696">
                  <c:v>1988.0416666665865</c:v>
                </c:pt>
                <c:pt idx="697">
                  <c:v>1988.1249999999197</c:v>
                </c:pt>
                <c:pt idx="698">
                  <c:v>1988.208333333253</c:v>
                </c:pt>
                <c:pt idx="699">
                  <c:v>1988.2916666665863</c:v>
                </c:pt>
                <c:pt idx="700">
                  <c:v>1988.3749999999195</c:v>
                </c:pt>
                <c:pt idx="701">
                  <c:v>1988.4583333332528</c:v>
                </c:pt>
                <c:pt idx="702">
                  <c:v>1988.541666666586</c:v>
                </c:pt>
                <c:pt idx="703">
                  <c:v>1988.6249999999193</c:v>
                </c:pt>
                <c:pt idx="704">
                  <c:v>1988.7083333332525</c:v>
                </c:pt>
                <c:pt idx="705">
                  <c:v>1988.7916666665858</c:v>
                </c:pt>
                <c:pt idx="706">
                  <c:v>1988.8749999999191</c:v>
                </c:pt>
                <c:pt idx="707">
                  <c:v>1988.9583333332523</c:v>
                </c:pt>
                <c:pt idx="708">
                  <c:v>1989.0416666665856</c:v>
                </c:pt>
                <c:pt idx="709">
                  <c:v>1989.1249999999188</c:v>
                </c:pt>
                <c:pt idx="710">
                  <c:v>1989.2083333332521</c:v>
                </c:pt>
                <c:pt idx="711">
                  <c:v>1989.2916666665853</c:v>
                </c:pt>
                <c:pt idx="712">
                  <c:v>1989.3749999999186</c:v>
                </c:pt>
                <c:pt idx="713">
                  <c:v>1989.4583333332519</c:v>
                </c:pt>
                <c:pt idx="714">
                  <c:v>1989.5416666665851</c:v>
                </c:pt>
                <c:pt idx="715">
                  <c:v>1989.6249999999184</c:v>
                </c:pt>
                <c:pt idx="716">
                  <c:v>1989.7083333332516</c:v>
                </c:pt>
                <c:pt idx="717">
                  <c:v>1989.7916666665849</c:v>
                </c:pt>
                <c:pt idx="718">
                  <c:v>1989.8749999999181</c:v>
                </c:pt>
                <c:pt idx="719">
                  <c:v>1989.9583333332514</c:v>
                </c:pt>
                <c:pt idx="720">
                  <c:v>1990.0416666665847</c:v>
                </c:pt>
                <c:pt idx="721">
                  <c:v>1990.1249999999179</c:v>
                </c:pt>
                <c:pt idx="722">
                  <c:v>1990.2083333332512</c:v>
                </c:pt>
                <c:pt idx="723">
                  <c:v>1990.2916666665844</c:v>
                </c:pt>
                <c:pt idx="724">
                  <c:v>1990.3749999999177</c:v>
                </c:pt>
                <c:pt idx="725">
                  <c:v>1990.4583333332509</c:v>
                </c:pt>
                <c:pt idx="726">
                  <c:v>1990.5416666665842</c:v>
                </c:pt>
                <c:pt idx="727">
                  <c:v>1990.6249999999175</c:v>
                </c:pt>
                <c:pt idx="728">
                  <c:v>1990.7083333332507</c:v>
                </c:pt>
                <c:pt idx="729">
                  <c:v>1990.791666666584</c:v>
                </c:pt>
                <c:pt idx="730">
                  <c:v>1990.8749999999172</c:v>
                </c:pt>
                <c:pt idx="731">
                  <c:v>1990.9583333332505</c:v>
                </c:pt>
                <c:pt idx="732">
                  <c:v>1991.0416666665838</c:v>
                </c:pt>
                <c:pt idx="733">
                  <c:v>1991.124999999917</c:v>
                </c:pt>
                <c:pt idx="734">
                  <c:v>1991.2083333332503</c:v>
                </c:pt>
                <c:pt idx="735">
                  <c:v>1991.2916666665835</c:v>
                </c:pt>
                <c:pt idx="736">
                  <c:v>1991.3749999999168</c:v>
                </c:pt>
                <c:pt idx="737">
                  <c:v>1991.45833333325</c:v>
                </c:pt>
                <c:pt idx="738">
                  <c:v>1991.5416666665833</c:v>
                </c:pt>
                <c:pt idx="739">
                  <c:v>1991.6249999999166</c:v>
                </c:pt>
                <c:pt idx="740">
                  <c:v>1991.7083333332498</c:v>
                </c:pt>
                <c:pt idx="741">
                  <c:v>1991.7916666665831</c:v>
                </c:pt>
                <c:pt idx="742">
                  <c:v>1991.8749999999163</c:v>
                </c:pt>
                <c:pt idx="743">
                  <c:v>1991.9583333332496</c:v>
                </c:pt>
                <c:pt idx="744">
                  <c:v>1992.0416666665828</c:v>
                </c:pt>
                <c:pt idx="745">
                  <c:v>1992.1249999999161</c:v>
                </c:pt>
                <c:pt idx="746">
                  <c:v>1992.2083333332494</c:v>
                </c:pt>
                <c:pt idx="747">
                  <c:v>1992.2916666665826</c:v>
                </c:pt>
                <c:pt idx="748">
                  <c:v>1992.3749999999159</c:v>
                </c:pt>
                <c:pt idx="749">
                  <c:v>1992.4583333332491</c:v>
                </c:pt>
                <c:pt idx="750">
                  <c:v>1992.5416666665824</c:v>
                </c:pt>
                <c:pt idx="751">
                  <c:v>1992.6249999999156</c:v>
                </c:pt>
                <c:pt idx="752">
                  <c:v>1992.7083333332489</c:v>
                </c:pt>
                <c:pt idx="753">
                  <c:v>1992.7916666665822</c:v>
                </c:pt>
                <c:pt idx="754">
                  <c:v>1992.8749999999154</c:v>
                </c:pt>
                <c:pt idx="755">
                  <c:v>1992.9583333332487</c:v>
                </c:pt>
                <c:pt idx="756">
                  <c:v>1993.0416666665819</c:v>
                </c:pt>
                <c:pt idx="757">
                  <c:v>1993.1249999999152</c:v>
                </c:pt>
                <c:pt idx="758">
                  <c:v>1993.2083333332484</c:v>
                </c:pt>
                <c:pt idx="759">
                  <c:v>1993.2916666665817</c:v>
                </c:pt>
                <c:pt idx="760">
                  <c:v>1993.374999999915</c:v>
                </c:pt>
                <c:pt idx="761">
                  <c:v>1993.4583333332482</c:v>
                </c:pt>
                <c:pt idx="762">
                  <c:v>1993.5416666665815</c:v>
                </c:pt>
                <c:pt idx="763">
                  <c:v>1993.6249999999147</c:v>
                </c:pt>
                <c:pt idx="764">
                  <c:v>1993.708333333248</c:v>
                </c:pt>
                <c:pt idx="765">
                  <c:v>1993.7916666665812</c:v>
                </c:pt>
                <c:pt idx="766">
                  <c:v>1993.8749999999145</c:v>
                </c:pt>
                <c:pt idx="767">
                  <c:v>1993.9583333332478</c:v>
                </c:pt>
                <c:pt idx="768">
                  <c:v>1994.041666666581</c:v>
                </c:pt>
                <c:pt idx="769">
                  <c:v>1994.1249999999143</c:v>
                </c:pt>
                <c:pt idx="770">
                  <c:v>1994.2083333332475</c:v>
                </c:pt>
                <c:pt idx="771">
                  <c:v>1994.2916666665808</c:v>
                </c:pt>
                <c:pt idx="772">
                  <c:v>1994.3749999999141</c:v>
                </c:pt>
                <c:pt idx="773">
                  <c:v>1994.4583333332473</c:v>
                </c:pt>
                <c:pt idx="774">
                  <c:v>1994.5416666665806</c:v>
                </c:pt>
                <c:pt idx="775">
                  <c:v>1994.6249999999138</c:v>
                </c:pt>
                <c:pt idx="776">
                  <c:v>1994.7083333332471</c:v>
                </c:pt>
                <c:pt idx="777">
                  <c:v>1994.7916666665803</c:v>
                </c:pt>
                <c:pt idx="778">
                  <c:v>1994.8749999999136</c:v>
                </c:pt>
                <c:pt idx="779">
                  <c:v>1994.9583333332469</c:v>
                </c:pt>
                <c:pt idx="780">
                  <c:v>1995.0416666665801</c:v>
                </c:pt>
                <c:pt idx="781">
                  <c:v>1995.1249999999134</c:v>
                </c:pt>
                <c:pt idx="782">
                  <c:v>1995.2083333332466</c:v>
                </c:pt>
                <c:pt idx="783">
                  <c:v>1995.2916666665799</c:v>
                </c:pt>
                <c:pt idx="784">
                  <c:v>1995.3749999999131</c:v>
                </c:pt>
                <c:pt idx="785">
                  <c:v>1995.4583333332464</c:v>
                </c:pt>
                <c:pt idx="786">
                  <c:v>1995.5416666665797</c:v>
                </c:pt>
                <c:pt idx="787">
                  <c:v>1995.6249999999129</c:v>
                </c:pt>
                <c:pt idx="788">
                  <c:v>1995.7083333332462</c:v>
                </c:pt>
                <c:pt idx="789">
                  <c:v>1995.7916666665794</c:v>
                </c:pt>
                <c:pt idx="790">
                  <c:v>1995.8749999999127</c:v>
                </c:pt>
                <c:pt idx="791">
                  <c:v>1995.9583333332459</c:v>
                </c:pt>
                <c:pt idx="792">
                  <c:v>1996.0416666665792</c:v>
                </c:pt>
                <c:pt idx="793">
                  <c:v>1996.1249999999125</c:v>
                </c:pt>
                <c:pt idx="794">
                  <c:v>1996.2083333332457</c:v>
                </c:pt>
                <c:pt idx="795">
                  <c:v>1996.291666666579</c:v>
                </c:pt>
                <c:pt idx="796">
                  <c:v>1996.3749999999122</c:v>
                </c:pt>
                <c:pt idx="797">
                  <c:v>1996.4583333332455</c:v>
                </c:pt>
                <c:pt idx="798">
                  <c:v>1996.5416666665787</c:v>
                </c:pt>
                <c:pt idx="799">
                  <c:v>1996.624999999912</c:v>
                </c:pt>
                <c:pt idx="800">
                  <c:v>1996.7083333332453</c:v>
                </c:pt>
                <c:pt idx="801">
                  <c:v>1996.7916666665785</c:v>
                </c:pt>
                <c:pt idx="802">
                  <c:v>1996.8749999999118</c:v>
                </c:pt>
                <c:pt idx="803">
                  <c:v>1996.958333333245</c:v>
                </c:pt>
                <c:pt idx="804">
                  <c:v>1997.0416666665783</c:v>
                </c:pt>
                <c:pt idx="805">
                  <c:v>1997.1249999999116</c:v>
                </c:pt>
                <c:pt idx="806">
                  <c:v>1997.2083333332448</c:v>
                </c:pt>
                <c:pt idx="807">
                  <c:v>1997.2916666665781</c:v>
                </c:pt>
                <c:pt idx="808">
                  <c:v>1997.3749999999113</c:v>
                </c:pt>
                <c:pt idx="809">
                  <c:v>1997.4583333332446</c:v>
                </c:pt>
                <c:pt idx="810">
                  <c:v>1997.5416666665778</c:v>
                </c:pt>
                <c:pt idx="811">
                  <c:v>1997.6249999999111</c:v>
                </c:pt>
                <c:pt idx="812">
                  <c:v>1997.7083333332444</c:v>
                </c:pt>
                <c:pt idx="813">
                  <c:v>1997.7916666665776</c:v>
                </c:pt>
                <c:pt idx="814">
                  <c:v>1997.8749999999109</c:v>
                </c:pt>
                <c:pt idx="815">
                  <c:v>1997.9583333332441</c:v>
                </c:pt>
                <c:pt idx="816">
                  <c:v>1998.0416666665774</c:v>
                </c:pt>
                <c:pt idx="817">
                  <c:v>1998.1249999999106</c:v>
                </c:pt>
                <c:pt idx="818">
                  <c:v>1998.2083333332439</c:v>
                </c:pt>
                <c:pt idx="819">
                  <c:v>1998.2916666665772</c:v>
                </c:pt>
                <c:pt idx="820">
                  <c:v>1998.3749999999104</c:v>
                </c:pt>
                <c:pt idx="821">
                  <c:v>1998.4583333332437</c:v>
                </c:pt>
                <c:pt idx="822">
                  <c:v>1998.5416666665769</c:v>
                </c:pt>
                <c:pt idx="823">
                  <c:v>1998.6249999999102</c:v>
                </c:pt>
                <c:pt idx="824">
                  <c:v>1998.7083333332434</c:v>
                </c:pt>
                <c:pt idx="825">
                  <c:v>1998.7916666665767</c:v>
                </c:pt>
                <c:pt idx="826">
                  <c:v>1998.87499999991</c:v>
                </c:pt>
                <c:pt idx="827">
                  <c:v>1998.9583333332432</c:v>
                </c:pt>
                <c:pt idx="828">
                  <c:v>1999.0416666665765</c:v>
                </c:pt>
                <c:pt idx="829">
                  <c:v>1999.1249999999097</c:v>
                </c:pt>
                <c:pt idx="830">
                  <c:v>1999.208333333243</c:v>
                </c:pt>
                <c:pt idx="831">
                  <c:v>1999.2916666665762</c:v>
                </c:pt>
                <c:pt idx="832">
                  <c:v>1999.3749999999095</c:v>
                </c:pt>
                <c:pt idx="833">
                  <c:v>1999.4583333332428</c:v>
                </c:pt>
                <c:pt idx="834">
                  <c:v>1999.541666666576</c:v>
                </c:pt>
                <c:pt idx="835">
                  <c:v>1999.6249999999093</c:v>
                </c:pt>
                <c:pt idx="836">
                  <c:v>1999.7083333332425</c:v>
                </c:pt>
                <c:pt idx="837">
                  <c:v>1999.7916666665758</c:v>
                </c:pt>
                <c:pt idx="838">
                  <c:v>1999.8749999999091</c:v>
                </c:pt>
                <c:pt idx="839">
                  <c:v>1999.9583333332423</c:v>
                </c:pt>
                <c:pt idx="840">
                  <c:v>2000.0416666665756</c:v>
                </c:pt>
                <c:pt idx="841">
                  <c:v>2000.1249999999088</c:v>
                </c:pt>
                <c:pt idx="842">
                  <c:v>2000.2083333332421</c:v>
                </c:pt>
                <c:pt idx="843">
                  <c:v>2000.2916666665753</c:v>
                </c:pt>
                <c:pt idx="844">
                  <c:v>2000.3749999999086</c:v>
                </c:pt>
                <c:pt idx="845">
                  <c:v>2000.4583333332419</c:v>
                </c:pt>
                <c:pt idx="846">
                  <c:v>2000.5416666665751</c:v>
                </c:pt>
                <c:pt idx="847">
                  <c:v>2000.6249999999084</c:v>
                </c:pt>
                <c:pt idx="848">
                  <c:v>2000.7083333332416</c:v>
                </c:pt>
                <c:pt idx="849">
                  <c:v>2000.7916666665749</c:v>
                </c:pt>
                <c:pt idx="850">
                  <c:v>2000.8749999999081</c:v>
                </c:pt>
                <c:pt idx="851">
                  <c:v>2000.9583333332414</c:v>
                </c:pt>
                <c:pt idx="852">
                  <c:v>2001.0416666665747</c:v>
                </c:pt>
                <c:pt idx="853">
                  <c:v>2001.1249999999079</c:v>
                </c:pt>
                <c:pt idx="854">
                  <c:v>2001.2083333332412</c:v>
                </c:pt>
                <c:pt idx="855">
                  <c:v>2001.2916666665744</c:v>
                </c:pt>
                <c:pt idx="856">
                  <c:v>2001.3749999999077</c:v>
                </c:pt>
                <c:pt idx="857">
                  <c:v>2001.4583333332409</c:v>
                </c:pt>
                <c:pt idx="858">
                  <c:v>2001.5416666665742</c:v>
                </c:pt>
                <c:pt idx="859">
                  <c:v>2001.6249999999075</c:v>
                </c:pt>
                <c:pt idx="860">
                  <c:v>2001.7083333332407</c:v>
                </c:pt>
                <c:pt idx="861">
                  <c:v>2001.791666666574</c:v>
                </c:pt>
                <c:pt idx="862">
                  <c:v>2001.8749999999072</c:v>
                </c:pt>
                <c:pt idx="863">
                  <c:v>2001.9583333332405</c:v>
                </c:pt>
                <c:pt idx="864">
                  <c:v>2002.0416666665737</c:v>
                </c:pt>
                <c:pt idx="865">
                  <c:v>2002.124999999907</c:v>
                </c:pt>
                <c:pt idx="866">
                  <c:v>2002.2083333332403</c:v>
                </c:pt>
                <c:pt idx="867">
                  <c:v>2002.2916666665735</c:v>
                </c:pt>
                <c:pt idx="868">
                  <c:v>2002.3749999999068</c:v>
                </c:pt>
                <c:pt idx="869">
                  <c:v>2002.45833333324</c:v>
                </c:pt>
                <c:pt idx="870">
                  <c:v>2002.5416666665733</c:v>
                </c:pt>
                <c:pt idx="871">
                  <c:v>2002.6249999999065</c:v>
                </c:pt>
                <c:pt idx="872">
                  <c:v>2002.7083333332398</c:v>
                </c:pt>
                <c:pt idx="873">
                  <c:v>2002.7916666665731</c:v>
                </c:pt>
                <c:pt idx="874">
                  <c:v>2002.8749999999063</c:v>
                </c:pt>
                <c:pt idx="875">
                  <c:v>2002.9583333332396</c:v>
                </c:pt>
                <c:pt idx="876">
                  <c:v>2003.0416666665728</c:v>
                </c:pt>
                <c:pt idx="877">
                  <c:v>2003.1249999999061</c:v>
                </c:pt>
                <c:pt idx="878">
                  <c:v>2003.2083333332394</c:v>
                </c:pt>
                <c:pt idx="879">
                  <c:v>2003.2916666665726</c:v>
                </c:pt>
                <c:pt idx="880">
                  <c:v>2003.3749999999059</c:v>
                </c:pt>
                <c:pt idx="881">
                  <c:v>2003.4583333332391</c:v>
                </c:pt>
                <c:pt idx="882">
                  <c:v>2003.5416666665724</c:v>
                </c:pt>
                <c:pt idx="883">
                  <c:v>2003.6249999999056</c:v>
                </c:pt>
                <c:pt idx="884">
                  <c:v>2003.7083333332389</c:v>
                </c:pt>
                <c:pt idx="885">
                  <c:v>2003.7916666665722</c:v>
                </c:pt>
                <c:pt idx="886">
                  <c:v>2003.8749999999054</c:v>
                </c:pt>
                <c:pt idx="887">
                  <c:v>2003.9583333332387</c:v>
                </c:pt>
                <c:pt idx="888">
                  <c:v>2004.0416666665719</c:v>
                </c:pt>
                <c:pt idx="889">
                  <c:v>2004.1249999999052</c:v>
                </c:pt>
                <c:pt idx="890">
                  <c:v>2004.2083333332384</c:v>
                </c:pt>
                <c:pt idx="891">
                  <c:v>2004.2916666665717</c:v>
                </c:pt>
                <c:pt idx="892">
                  <c:v>2004.374999999905</c:v>
                </c:pt>
                <c:pt idx="893">
                  <c:v>2004.4583333332382</c:v>
                </c:pt>
                <c:pt idx="894">
                  <c:v>2004.5416666665715</c:v>
                </c:pt>
                <c:pt idx="895">
                  <c:v>2004.6249999999047</c:v>
                </c:pt>
                <c:pt idx="896">
                  <c:v>2004.708333333238</c:v>
                </c:pt>
                <c:pt idx="897">
                  <c:v>2004.7916666665712</c:v>
                </c:pt>
                <c:pt idx="898">
                  <c:v>2004.8749999999045</c:v>
                </c:pt>
                <c:pt idx="899">
                  <c:v>2004.9583333332378</c:v>
                </c:pt>
                <c:pt idx="900">
                  <c:v>2005.041666666571</c:v>
                </c:pt>
                <c:pt idx="901">
                  <c:v>2005.1249999999043</c:v>
                </c:pt>
                <c:pt idx="902">
                  <c:v>2005.2083333332375</c:v>
                </c:pt>
                <c:pt idx="903">
                  <c:v>2005.2916666665708</c:v>
                </c:pt>
                <c:pt idx="904">
                  <c:v>2005.374999999904</c:v>
                </c:pt>
                <c:pt idx="905">
                  <c:v>2005.4583333332373</c:v>
                </c:pt>
                <c:pt idx="906">
                  <c:v>2005.5416666665706</c:v>
                </c:pt>
                <c:pt idx="907">
                  <c:v>2005.6249999999038</c:v>
                </c:pt>
                <c:pt idx="908">
                  <c:v>2005.7083333332371</c:v>
                </c:pt>
                <c:pt idx="909">
                  <c:v>2005.7916666665703</c:v>
                </c:pt>
                <c:pt idx="910">
                  <c:v>2005.8749999999036</c:v>
                </c:pt>
                <c:pt idx="911">
                  <c:v>2005.9583333332369</c:v>
                </c:pt>
                <c:pt idx="912">
                  <c:v>2006.0416666665701</c:v>
                </c:pt>
                <c:pt idx="913">
                  <c:v>2006.1249999999034</c:v>
                </c:pt>
                <c:pt idx="914">
                  <c:v>2006.2083333332366</c:v>
                </c:pt>
                <c:pt idx="915">
                  <c:v>2006.2916666665699</c:v>
                </c:pt>
                <c:pt idx="916">
                  <c:v>2006.3749999999031</c:v>
                </c:pt>
                <c:pt idx="917">
                  <c:v>2006.4583333332364</c:v>
                </c:pt>
                <c:pt idx="918">
                  <c:v>2006.5416666665697</c:v>
                </c:pt>
                <c:pt idx="919">
                  <c:v>2006.6249999999029</c:v>
                </c:pt>
                <c:pt idx="920">
                  <c:v>2006.7083333332362</c:v>
                </c:pt>
                <c:pt idx="921">
                  <c:v>2006.7916666665694</c:v>
                </c:pt>
                <c:pt idx="922">
                  <c:v>2006.8749999999027</c:v>
                </c:pt>
                <c:pt idx="923">
                  <c:v>2006.9583333332359</c:v>
                </c:pt>
                <c:pt idx="924">
                  <c:v>2007.0416666665692</c:v>
                </c:pt>
                <c:pt idx="925">
                  <c:v>2007.1249999999025</c:v>
                </c:pt>
                <c:pt idx="926">
                  <c:v>2007.2083333332357</c:v>
                </c:pt>
                <c:pt idx="927">
                  <c:v>2007.291666666569</c:v>
                </c:pt>
                <c:pt idx="928">
                  <c:v>2007.3749999999022</c:v>
                </c:pt>
                <c:pt idx="929">
                  <c:v>2007.4583333332355</c:v>
                </c:pt>
                <c:pt idx="930">
                  <c:v>2007.5416666665687</c:v>
                </c:pt>
                <c:pt idx="931">
                  <c:v>2007.624999999902</c:v>
                </c:pt>
                <c:pt idx="932">
                  <c:v>2007.7083333332353</c:v>
                </c:pt>
                <c:pt idx="933">
                  <c:v>2007.7916666665685</c:v>
                </c:pt>
                <c:pt idx="934">
                  <c:v>2007.8749999999018</c:v>
                </c:pt>
                <c:pt idx="935">
                  <c:v>2007.958333333235</c:v>
                </c:pt>
                <c:pt idx="936">
                  <c:v>2008.0416666665683</c:v>
                </c:pt>
                <c:pt idx="937">
                  <c:v>2008.1249999999015</c:v>
                </c:pt>
                <c:pt idx="938">
                  <c:v>2008.2083333332348</c:v>
                </c:pt>
                <c:pt idx="939">
                  <c:v>2008.2916666665681</c:v>
                </c:pt>
                <c:pt idx="940">
                  <c:v>2008.3749999999013</c:v>
                </c:pt>
                <c:pt idx="941">
                  <c:v>2008.4583333332346</c:v>
                </c:pt>
                <c:pt idx="942">
                  <c:v>2008.5416666665678</c:v>
                </c:pt>
                <c:pt idx="943">
                  <c:v>2008.6249999999011</c:v>
                </c:pt>
                <c:pt idx="944">
                  <c:v>2008.7083333332343</c:v>
                </c:pt>
                <c:pt idx="945">
                  <c:v>2008.7916666665676</c:v>
                </c:pt>
                <c:pt idx="946">
                  <c:v>2008.8749999999009</c:v>
                </c:pt>
                <c:pt idx="947">
                  <c:v>2008.9583333332341</c:v>
                </c:pt>
                <c:pt idx="948">
                  <c:v>2009.0416666665674</c:v>
                </c:pt>
                <c:pt idx="949">
                  <c:v>2009.1249999999006</c:v>
                </c:pt>
                <c:pt idx="950">
                  <c:v>2009.2083333332339</c:v>
                </c:pt>
                <c:pt idx="951">
                  <c:v>2009.2916666665672</c:v>
                </c:pt>
                <c:pt idx="952">
                  <c:v>2009.3749999999004</c:v>
                </c:pt>
                <c:pt idx="953">
                  <c:v>2009.4583333332337</c:v>
                </c:pt>
                <c:pt idx="954">
                  <c:v>2009.5416666665669</c:v>
                </c:pt>
                <c:pt idx="955">
                  <c:v>2009.6249999999002</c:v>
                </c:pt>
                <c:pt idx="956">
                  <c:v>2009.7083333332334</c:v>
                </c:pt>
                <c:pt idx="957">
                  <c:v>2009.7916666665667</c:v>
                </c:pt>
                <c:pt idx="958">
                  <c:v>2009.8749999999</c:v>
                </c:pt>
                <c:pt idx="959">
                  <c:v>2009.9583333332332</c:v>
                </c:pt>
                <c:pt idx="960">
                  <c:v>2010.0416666665665</c:v>
                </c:pt>
                <c:pt idx="961">
                  <c:v>2010.1249999998997</c:v>
                </c:pt>
                <c:pt idx="962">
                  <c:v>2010.208333333233</c:v>
                </c:pt>
                <c:pt idx="963">
                  <c:v>2010.2916666665662</c:v>
                </c:pt>
                <c:pt idx="964">
                  <c:v>2010.3749999998995</c:v>
                </c:pt>
                <c:pt idx="965">
                  <c:v>2010.4583333332328</c:v>
                </c:pt>
                <c:pt idx="966">
                  <c:v>2010.541666666566</c:v>
                </c:pt>
                <c:pt idx="967">
                  <c:v>2010.6249999998993</c:v>
                </c:pt>
                <c:pt idx="968">
                  <c:v>2010.7083333332325</c:v>
                </c:pt>
                <c:pt idx="969">
                  <c:v>2010.7916666665658</c:v>
                </c:pt>
                <c:pt idx="970">
                  <c:v>2010.874999999899</c:v>
                </c:pt>
                <c:pt idx="971">
                  <c:v>2010.9583333332323</c:v>
                </c:pt>
                <c:pt idx="972">
                  <c:v>2011.0416666665656</c:v>
                </c:pt>
                <c:pt idx="973">
                  <c:v>2011.1249999998988</c:v>
                </c:pt>
                <c:pt idx="974">
                  <c:v>2011.2083333332321</c:v>
                </c:pt>
                <c:pt idx="975">
                  <c:v>2011.2916666665653</c:v>
                </c:pt>
                <c:pt idx="976">
                  <c:v>2011.3749999998986</c:v>
                </c:pt>
                <c:pt idx="977">
                  <c:v>2011.4583333332318</c:v>
                </c:pt>
                <c:pt idx="978">
                  <c:v>2011.5416666665651</c:v>
                </c:pt>
                <c:pt idx="979">
                  <c:v>2011.6249999998984</c:v>
                </c:pt>
                <c:pt idx="980">
                  <c:v>2011.7083333332316</c:v>
                </c:pt>
                <c:pt idx="981">
                  <c:v>2011.7916666665649</c:v>
                </c:pt>
                <c:pt idx="982">
                  <c:v>2011.8749999998981</c:v>
                </c:pt>
                <c:pt idx="983">
                  <c:v>2011.9583333332314</c:v>
                </c:pt>
                <c:pt idx="984">
                  <c:v>2012.0416666665647</c:v>
                </c:pt>
                <c:pt idx="985">
                  <c:v>2012.1249999998979</c:v>
                </c:pt>
                <c:pt idx="986">
                  <c:v>2012.2083333332312</c:v>
                </c:pt>
                <c:pt idx="987">
                  <c:v>2012.2916666665644</c:v>
                </c:pt>
                <c:pt idx="988">
                  <c:v>2012.3749999998977</c:v>
                </c:pt>
                <c:pt idx="989">
                  <c:v>2012.4583333332309</c:v>
                </c:pt>
                <c:pt idx="990">
                  <c:v>2012.5416666665642</c:v>
                </c:pt>
                <c:pt idx="991">
                  <c:v>2012.6249999998975</c:v>
                </c:pt>
                <c:pt idx="992">
                  <c:v>2012.7083333332307</c:v>
                </c:pt>
                <c:pt idx="993">
                  <c:v>2012.791666666564</c:v>
                </c:pt>
                <c:pt idx="994">
                  <c:v>2012.8749999998972</c:v>
                </c:pt>
                <c:pt idx="995">
                  <c:v>2012.9583333332305</c:v>
                </c:pt>
                <c:pt idx="996">
                  <c:v>2013.0416666665637</c:v>
                </c:pt>
                <c:pt idx="997">
                  <c:v>2013.124999999897</c:v>
                </c:pt>
                <c:pt idx="998">
                  <c:v>2013.2083333332303</c:v>
                </c:pt>
                <c:pt idx="999">
                  <c:v>2013.2916666665635</c:v>
                </c:pt>
                <c:pt idx="1000">
                  <c:v>2013.3749999998968</c:v>
                </c:pt>
                <c:pt idx="1001">
                  <c:v>2013.45833333323</c:v>
                </c:pt>
                <c:pt idx="1002">
                  <c:v>2013.5416666665633</c:v>
                </c:pt>
                <c:pt idx="1003">
                  <c:v>2013.6249999998965</c:v>
                </c:pt>
                <c:pt idx="1004">
                  <c:v>2013.7083333332298</c:v>
                </c:pt>
                <c:pt idx="1005">
                  <c:v>2013.7916666665631</c:v>
                </c:pt>
                <c:pt idx="1006">
                  <c:v>2013.8749999998963</c:v>
                </c:pt>
                <c:pt idx="1007">
                  <c:v>2013.9583333332296</c:v>
                </c:pt>
                <c:pt idx="1008">
                  <c:v>2014.0416666665628</c:v>
                </c:pt>
                <c:pt idx="1009">
                  <c:v>2014.1249999998961</c:v>
                </c:pt>
                <c:pt idx="1010">
                  <c:v>2014.2083333332293</c:v>
                </c:pt>
                <c:pt idx="1011">
                  <c:v>2014.2916666665626</c:v>
                </c:pt>
                <c:pt idx="1012">
                  <c:v>2014.3749999998959</c:v>
                </c:pt>
                <c:pt idx="1013">
                  <c:v>2014.4583333332291</c:v>
                </c:pt>
                <c:pt idx="1014">
                  <c:v>2014.5416666665624</c:v>
                </c:pt>
                <c:pt idx="1015">
                  <c:v>2014.6249999998956</c:v>
                </c:pt>
                <c:pt idx="1016">
                  <c:v>2014.7083333332289</c:v>
                </c:pt>
                <c:pt idx="1017">
                  <c:v>2014.7916666665622</c:v>
                </c:pt>
                <c:pt idx="1018">
                  <c:v>2014.8749999998954</c:v>
                </c:pt>
                <c:pt idx="1019">
                  <c:v>2014.9583333332287</c:v>
                </c:pt>
                <c:pt idx="1020">
                  <c:v>2015.0416666665619</c:v>
                </c:pt>
                <c:pt idx="1021">
                  <c:v>2015.1249999998952</c:v>
                </c:pt>
                <c:pt idx="1022">
                  <c:v>2015.2083333332284</c:v>
                </c:pt>
                <c:pt idx="1023">
                  <c:v>2015.2916666665617</c:v>
                </c:pt>
                <c:pt idx="1024">
                  <c:v>2015.374999999895</c:v>
                </c:pt>
                <c:pt idx="1025">
                  <c:v>2015.4583333332282</c:v>
                </c:pt>
                <c:pt idx="1026">
                  <c:v>2015.5416666665615</c:v>
                </c:pt>
                <c:pt idx="1027">
                  <c:v>2015.6249999998947</c:v>
                </c:pt>
                <c:pt idx="1028">
                  <c:v>2015.708333333228</c:v>
                </c:pt>
                <c:pt idx="1029">
                  <c:v>2015.7916666665612</c:v>
                </c:pt>
                <c:pt idx="1030">
                  <c:v>2015.8749999998945</c:v>
                </c:pt>
                <c:pt idx="1031">
                  <c:v>2015.9583333332278</c:v>
                </c:pt>
                <c:pt idx="1032">
                  <c:v>2016.041666666561</c:v>
                </c:pt>
                <c:pt idx="1033">
                  <c:v>2016.1249999998943</c:v>
                </c:pt>
                <c:pt idx="1034">
                  <c:v>2016.2083333332275</c:v>
                </c:pt>
                <c:pt idx="1035">
                  <c:v>2016.2916666665608</c:v>
                </c:pt>
                <c:pt idx="1036">
                  <c:v>2016.374999999894</c:v>
                </c:pt>
                <c:pt idx="1037">
                  <c:v>2016.4583333332273</c:v>
                </c:pt>
                <c:pt idx="1038">
                  <c:v>2016.5416666665606</c:v>
                </c:pt>
                <c:pt idx="1039">
                  <c:v>2016.6249999998938</c:v>
                </c:pt>
                <c:pt idx="1040">
                  <c:v>2016.7083333332271</c:v>
                </c:pt>
                <c:pt idx="1041">
                  <c:v>2016.7916666665603</c:v>
                </c:pt>
                <c:pt idx="1042">
                  <c:v>2016.8749999998936</c:v>
                </c:pt>
                <c:pt idx="1043">
                  <c:v>2016.9583333332268</c:v>
                </c:pt>
              </c:numCache>
            </c:numRef>
          </c:xVal>
          <c:yVal>
            <c:numRef>
              <c:f>Sheet1!$K$513:$K$1556</c:f>
              <c:numCache>
                <c:formatCode>General</c:formatCode>
                <c:ptCount val="1044"/>
                <c:pt idx="0">
                  <c:v>-0.71194228000000004</c:v>
                </c:pt>
                <c:pt idx="1">
                  <c:v>-0.57414699999999996</c:v>
                </c:pt>
                <c:pt idx="2">
                  <c:v>-0.82677168000000001</c:v>
                </c:pt>
                <c:pt idx="3">
                  <c:v>-0.97440947999999994</c:v>
                </c:pt>
                <c:pt idx="4">
                  <c:v>-1.0728346799999999</c:v>
                </c:pt>
                <c:pt idx="5">
                  <c:v>-0.97440947999999994</c:v>
                </c:pt>
                <c:pt idx="6">
                  <c:v>-0.87598428000000006</c:v>
                </c:pt>
                <c:pt idx="7">
                  <c:v>-0.76115488000000009</c:v>
                </c:pt>
                <c:pt idx="8">
                  <c:v>-0.87926512000000001</c:v>
                </c:pt>
                <c:pt idx="9">
                  <c:v>-0.71522311999999999</c:v>
                </c:pt>
                <c:pt idx="10">
                  <c:v>-1.1220472800000001</c:v>
                </c:pt>
                <c:pt idx="11">
                  <c:v>-0.90879268000000002</c:v>
                </c:pt>
                <c:pt idx="12">
                  <c:v>-0.86286092000000003</c:v>
                </c:pt>
                <c:pt idx="13">
                  <c:v>-0.85301840000000007</c:v>
                </c:pt>
                <c:pt idx="14">
                  <c:v>-0.57742783999999991</c:v>
                </c:pt>
                <c:pt idx="15">
                  <c:v>-0.92191604000000005</c:v>
                </c:pt>
                <c:pt idx="16">
                  <c:v>-0.79396327999999994</c:v>
                </c:pt>
                <c:pt idx="17">
                  <c:v>-0.77427824000000001</c:v>
                </c:pt>
                <c:pt idx="18">
                  <c:v>-0.64632548000000001</c:v>
                </c:pt>
                <c:pt idx="19">
                  <c:v>-0.81036748000000003</c:v>
                </c:pt>
                <c:pt idx="20">
                  <c:v>-0.85958008000000008</c:v>
                </c:pt>
                <c:pt idx="21">
                  <c:v>-0.81692916000000004</c:v>
                </c:pt>
                <c:pt idx="22">
                  <c:v>-0.85301840000000007</c:v>
                </c:pt>
                <c:pt idx="23">
                  <c:v>-0.88910764000000009</c:v>
                </c:pt>
                <c:pt idx="24">
                  <c:v>-0.28215224</c:v>
                </c:pt>
                <c:pt idx="25">
                  <c:v>-0.38385828</c:v>
                </c:pt>
                <c:pt idx="26">
                  <c:v>-1.0465879600000001</c:v>
                </c:pt>
                <c:pt idx="27">
                  <c:v>-0.90223100000000012</c:v>
                </c:pt>
                <c:pt idx="28">
                  <c:v>-0.88254596000000007</c:v>
                </c:pt>
                <c:pt idx="29">
                  <c:v>-0.80708663999999997</c:v>
                </c:pt>
                <c:pt idx="30">
                  <c:v>-0.86614175999999998</c:v>
                </c:pt>
                <c:pt idx="31">
                  <c:v>-0.80052495999999995</c:v>
                </c:pt>
                <c:pt idx="32">
                  <c:v>-0.67913387999999997</c:v>
                </c:pt>
                <c:pt idx="33">
                  <c:v>-0.81692916000000004</c:v>
                </c:pt>
                <c:pt idx="34">
                  <c:v>-0.55446196000000003</c:v>
                </c:pt>
                <c:pt idx="35">
                  <c:v>-0.54790028000000002</c:v>
                </c:pt>
                <c:pt idx="36">
                  <c:v>-0.39370079999999996</c:v>
                </c:pt>
                <c:pt idx="37">
                  <c:v>-0.86286092000000003</c:v>
                </c:pt>
                <c:pt idx="38">
                  <c:v>-0.88582680000000003</c:v>
                </c:pt>
                <c:pt idx="39">
                  <c:v>-0.43307087999999999</c:v>
                </c:pt>
                <c:pt idx="40">
                  <c:v>-0.57414699999999996</c:v>
                </c:pt>
                <c:pt idx="41">
                  <c:v>-0.66601052000000005</c:v>
                </c:pt>
                <c:pt idx="42">
                  <c:v>-0.45603676000000004</c:v>
                </c:pt>
                <c:pt idx="43">
                  <c:v>-0.37073492000000002</c:v>
                </c:pt>
                <c:pt idx="44">
                  <c:v>-0.52165355999999996</c:v>
                </c:pt>
                <c:pt idx="45">
                  <c:v>-0.58727035999999999</c:v>
                </c:pt>
                <c:pt idx="46">
                  <c:v>-0.88254596000000007</c:v>
                </c:pt>
                <c:pt idx="47">
                  <c:v>-0.66929136</c:v>
                </c:pt>
                <c:pt idx="48">
                  <c:v>-0.70209975999999996</c:v>
                </c:pt>
                <c:pt idx="49">
                  <c:v>-1.11220476</c:v>
                </c:pt>
                <c:pt idx="50">
                  <c:v>-0.93503939999999997</c:v>
                </c:pt>
                <c:pt idx="51">
                  <c:v>-0.61351708000000005</c:v>
                </c:pt>
                <c:pt idx="52">
                  <c:v>-0.83333336000000002</c:v>
                </c:pt>
                <c:pt idx="53">
                  <c:v>-0.60695540000000003</c:v>
                </c:pt>
                <c:pt idx="54">
                  <c:v>-0.61679792</c:v>
                </c:pt>
                <c:pt idx="55">
                  <c:v>-0.75131236000000001</c:v>
                </c:pt>
                <c:pt idx="56">
                  <c:v>-0.53149608000000004</c:v>
                </c:pt>
                <c:pt idx="57">
                  <c:v>-0.81692916000000004</c:v>
                </c:pt>
                <c:pt idx="58">
                  <c:v>-0.88254596000000007</c:v>
                </c:pt>
                <c:pt idx="59">
                  <c:v>-0.76771655999999999</c:v>
                </c:pt>
                <c:pt idx="60">
                  <c:v>-0.70209975999999996</c:v>
                </c:pt>
                <c:pt idx="61">
                  <c:v>-0.81364831999999998</c:v>
                </c:pt>
                <c:pt idx="62">
                  <c:v>-0.71522311999999999</c:v>
                </c:pt>
                <c:pt idx="63">
                  <c:v>-0.61351708000000005</c:v>
                </c:pt>
                <c:pt idx="64">
                  <c:v>-0.82349083999999995</c:v>
                </c:pt>
                <c:pt idx="65">
                  <c:v>-0.64632548000000001</c:v>
                </c:pt>
                <c:pt idx="66">
                  <c:v>-0.65616800000000008</c:v>
                </c:pt>
                <c:pt idx="67">
                  <c:v>-0.59055119999999994</c:v>
                </c:pt>
                <c:pt idx="68">
                  <c:v>-0.61023623999999999</c:v>
                </c:pt>
                <c:pt idx="69">
                  <c:v>-0.6758530399999999</c:v>
                </c:pt>
                <c:pt idx="70">
                  <c:v>-0.35433071999999999</c:v>
                </c:pt>
                <c:pt idx="71">
                  <c:v>-0.76771655999999999</c:v>
                </c:pt>
                <c:pt idx="72">
                  <c:v>-0.7217848</c:v>
                </c:pt>
                <c:pt idx="73">
                  <c:v>-0.56430448</c:v>
                </c:pt>
                <c:pt idx="74">
                  <c:v>-0.21653544</c:v>
                </c:pt>
                <c:pt idx="75">
                  <c:v>-0.76443572000000004</c:v>
                </c:pt>
                <c:pt idx="76">
                  <c:v>-0.83333336000000002</c:v>
                </c:pt>
                <c:pt idx="77">
                  <c:v>-0.63648296000000004</c:v>
                </c:pt>
                <c:pt idx="78">
                  <c:v>-0.56758531999999995</c:v>
                </c:pt>
                <c:pt idx="79">
                  <c:v>-0.75131236000000001</c:v>
                </c:pt>
                <c:pt idx="80">
                  <c:v>-0.73162731999999997</c:v>
                </c:pt>
                <c:pt idx="81">
                  <c:v>-0.58727035999999999</c:v>
                </c:pt>
                <c:pt idx="82">
                  <c:v>-0.9842519999999999</c:v>
                </c:pt>
                <c:pt idx="83">
                  <c:v>-0.63976379999999999</c:v>
                </c:pt>
                <c:pt idx="84">
                  <c:v>-0.21325460000000002</c:v>
                </c:pt>
                <c:pt idx="85">
                  <c:v>-0.32152232000000003</c:v>
                </c:pt>
                <c:pt idx="86">
                  <c:v>-0.8956693200000001</c:v>
                </c:pt>
                <c:pt idx="87">
                  <c:v>-0.38385828</c:v>
                </c:pt>
                <c:pt idx="88">
                  <c:v>-0.54461944000000007</c:v>
                </c:pt>
                <c:pt idx="89">
                  <c:v>-0.59711287999999996</c:v>
                </c:pt>
                <c:pt idx="90">
                  <c:v>-0.48556431999999999</c:v>
                </c:pt>
                <c:pt idx="91">
                  <c:v>-0.65288716000000002</c:v>
                </c:pt>
                <c:pt idx="92">
                  <c:v>-0.71194228000000004</c:v>
                </c:pt>
                <c:pt idx="93">
                  <c:v>-0.50524935999999998</c:v>
                </c:pt>
                <c:pt idx="94">
                  <c:v>-0.63320211999999998</c:v>
                </c:pt>
                <c:pt idx="95">
                  <c:v>-0.54790028000000002</c:v>
                </c:pt>
                <c:pt idx="96">
                  <c:v>-0.25262467999999999</c:v>
                </c:pt>
                <c:pt idx="97">
                  <c:v>-0.38385828</c:v>
                </c:pt>
                <c:pt idx="98">
                  <c:v>-0.41666668000000001</c:v>
                </c:pt>
                <c:pt idx="99">
                  <c:v>-0.61351708000000005</c:v>
                </c:pt>
                <c:pt idx="100">
                  <c:v>-0.58398951999999993</c:v>
                </c:pt>
                <c:pt idx="101">
                  <c:v>-0.66601052000000005</c:v>
                </c:pt>
                <c:pt idx="102">
                  <c:v>-0.64632548000000001</c:v>
                </c:pt>
                <c:pt idx="103">
                  <c:v>-0.74146984000000005</c:v>
                </c:pt>
                <c:pt idx="104">
                  <c:v>-0.79068243999999999</c:v>
                </c:pt>
                <c:pt idx="105">
                  <c:v>-0.55774279999999998</c:v>
                </c:pt>
                <c:pt idx="106">
                  <c:v>-0.56430448</c:v>
                </c:pt>
                <c:pt idx="107">
                  <c:v>-0.53805776000000005</c:v>
                </c:pt>
                <c:pt idx="108">
                  <c:v>-0.51181103999999999</c:v>
                </c:pt>
                <c:pt idx="109">
                  <c:v>-0.42322836000000003</c:v>
                </c:pt>
                <c:pt idx="110">
                  <c:v>-0.41666668000000001</c:v>
                </c:pt>
                <c:pt idx="111">
                  <c:v>-0.61351708000000005</c:v>
                </c:pt>
                <c:pt idx="112">
                  <c:v>-0.52493440000000002</c:v>
                </c:pt>
                <c:pt idx="113">
                  <c:v>-0.52493440000000002</c:v>
                </c:pt>
                <c:pt idx="114">
                  <c:v>-0.54461944000000007</c:v>
                </c:pt>
                <c:pt idx="115">
                  <c:v>-0.60039372000000002</c:v>
                </c:pt>
                <c:pt idx="116">
                  <c:v>-0.42979004000000004</c:v>
                </c:pt>
                <c:pt idx="117">
                  <c:v>-0.71522311999999999</c:v>
                </c:pt>
                <c:pt idx="118">
                  <c:v>-0.68241471999999992</c:v>
                </c:pt>
                <c:pt idx="119">
                  <c:v>-0.69881892000000001</c:v>
                </c:pt>
                <c:pt idx="120">
                  <c:v>-0.76443572000000004</c:v>
                </c:pt>
                <c:pt idx="121">
                  <c:v>-0.29199475999999996</c:v>
                </c:pt>
                <c:pt idx="122">
                  <c:v>-0.55774279999999998</c:v>
                </c:pt>
                <c:pt idx="123">
                  <c:v>-0.58398951999999993</c:v>
                </c:pt>
                <c:pt idx="124">
                  <c:v>-0.34448819999999997</c:v>
                </c:pt>
                <c:pt idx="125">
                  <c:v>-0.51509187999999995</c:v>
                </c:pt>
                <c:pt idx="126">
                  <c:v>-0.63648296000000004</c:v>
                </c:pt>
                <c:pt idx="127">
                  <c:v>-0.32152232000000003</c:v>
                </c:pt>
                <c:pt idx="128">
                  <c:v>-0.62992128000000003</c:v>
                </c:pt>
                <c:pt idx="129">
                  <c:v>-0.53477691999999999</c:v>
                </c:pt>
                <c:pt idx="130">
                  <c:v>-0.65288716000000002</c:v>
                </c:pt>
                <c:pt idx="131">
                  <c:v>-0.30839896</c:v>
                </c:pt>
                <c:pt idx="132">
                  <c:v>-0.34448819999999997</c:v>
                </c:pt>
                <c:pt idx="133">
                  <c:v>-0.81364831999999998</c:v>
                </c:pt>
                <c:pt idx="134">
                  <c:v>-0.9547244399999999</c:v>
                </c:pt>
                <c:pt idx="135">
                  <c:v>-0.44291340000000001</c:v>
                </c:pt>
                <c:pt idx="136">
                  <c:v>-0.80380580000000001</c:v>
                </c:pt>
                <c:pt idx="137">
                  <c:v>-0.50524935999999998</c:v>
                </c:pt>
                <c:pt idx="138">
                  <c:v>-0.48556431999999999</c:v>
                </c:pt>
                <c:pt idx="139">
                  <c:v>-0.7217848</c:v>
                </c:pt>
                <c:pt idx="140">
                  <c:v>-0.71194228000000004</c:v>
                </c:pt>
                <c:pt idx="141">
                  <c:v>-0.75459320000000008</c:v>
                </c:pt>
                <c:pt idx="142">
                  <c:v>-0.68241471999999992</c:v>
                </c:pt>
                <c:pt idx="143">
                  <c:v>-0.59711287999999996</c:v>
                </c:pt>
                <c:pt idx="144">
                  <c:v>-0.52165355999999996</c:v>
                </c:pt>
                <c:pt idx="145">
                  <c:v>-0.74146984000000005</c:v>
                </c:pt>
                <c:pt idx="146">
                  <c:v>-0.40682415999999999</c:v>
                </c:pt>
                <c:pt idx="147">
                  <c:v>-0.5413386</c:v>
                </c:pt>
                <c:pt idx="148">
                  <c:v>-0.46259843999999994</c:v>
                </c:pt>
                <c:pt idx="149">
                  <c:v>-0.43635172</c:v>
                </c:pt>
                <c:pt idx="150">
                  <c:v>-0.53477691999999999</c:v>
                </c:pt>
                <c:pt idx="151">
                  <c:v>-0.49212599999999995</c:v>
                </c:pt>
                <c:pt idx="152">
                  <c:v>-0.43963256000000001</c:v>
                </c:pt>
                <c:pt idx="153">
                  <c:v>-0.23622047999999998</c:v>
                </c:pt>
                <c:pt idx="154">
                  <c:v>-0.52493440000000002</c:v>
                </c:pt>
                <c:pt idx="155">
                  <c:v>-0.56758531999999995</c:v>
                </c:pt>
                <c:pt idx="156">
                  <c:v>-0.46259843999999994</c:v>
                </c:pt>
                <c:pt idx="157">
                  <c:v>-0.53149608000000004</c:v>
                </c:pt>
                <c:pt idx="158">
                  <c:v>-0.65616800000000008</c:v>
                </c:pt>
                <c:pt idx="159">
                  <c:v>-0.71194228000000004</c:v>
                </c:pt>
                <c:pt idx="160">
                  <c:v>-0.66272967999999999</c:v>
                </c:pt>
                <c:pt idx="161">
                  <c:v>-0.53477691999999999</c:v>
                </c:pt>
                <c:pt idx="162">
                  <c:v>-0.50524935999999998</c:v>
                </c:pt>
                <c:pt idx="163">
                  <c:v>-0.48228347999999999</c:v>
                </c:pt>
                <c:pt idx="164">
                  <c:v>-0.69225724</c:v>
                </c:pt>
                <c:pt idx="165">
                  <c:v>-0.55774279999999998</c:v>
                </c:pt>
                <c:pt idx="166">
                  <c:v>-0.62335960000000001</c:v>
                </c:pt>
                <c:pt idx="167">
                  <c:v>-0.83661419999999997</c:v>
                </c:pt>
                <c:pt idx="168">
                  <c:v>-0.56430448</c:v>
                </c:pt>
                <c:pt idx="169">
                  <c:v>-0.60367455999999997</c:v>
                </c:pt>
                <c:pt idx="170">
                  <c:v>-0.48556431999999999</c:v>
                </c:pt>
                <c:pt idx="171">
                  <c:v>-0.60367455999999997</c:v>
                </c:pt>
                <c:pt idx="172">
                  <c:v>-0.47244095999999997</c:v>
                </c:pt>
                <c:pt idx="173">
                  <c:v>-0.46587927999999995</c:v>
                </c:pt>
                <c:pt idx="174">
                  <c:v>-0.41666668000000001</c:v>
                </c:pt>
                <c:pt idx="175">
                  <c:v>-0.58070867999999998</c:v>
                </c:pt>
                <c:pt idx="176">
                  <c:v>-0.65944884000000004</c:v>
                </c:pt>
                <c:pt idx="177">
                  <c:v>-0.60695540000000003</c:v>
                </c:pt>
                <c:pt idx="178">
                  <c:v>-0.35433071999999999</c:v>
                </c:pt>
                <c:pt idx="179">
                  <c:v>-0.82677168000000001</c:v>
                </c:pt>
                <c:pt idx="180">
                  <c:v>-0.60367455999999997</c:v>
                </c:pt>
                <c:pt idx="181">
                  <c:v>-0.55118112000000008</c:v>
                </c:pt>
                <c:pt idx="182">
                  <c:v>-0.30511811999999999</c:v>
                </c:pt>
                <c:pt idx="183">
                  <c:v>-0.47244095999999997</c:v>
                </c:pt>
                <c:pt idx="184">
                  <c:v>-0.32480316000000004</c:v>
                </c:pt>
                <c:pt idx="185">
                  <c:v>-0.43635172</c:v>
                </c:pt>
                <c:pt idx="186">
                  <c:v>-0.28543308000000001</c:v>
                </c:pt>
                <c:pt idx="187">
                  <c:v>-0.44291340000000001</c:v>
                </c:pt>
                <c:pt idx="188">
                  <c:v>-0.27230972000000003</c:v>
                </c:pt>
                <c:pt idx="189">
                  <c:v>-0.41666668000000001</c:v>
                </c:pt>
                <c:pt idx="190">
                  <c:v>-0.16404200000000002</c:v>
                </c:pt>
                <c:pt idx="191">
                  <c:v>-4.9212599999999995E-2</c:v>
                </c:pt>
                <c:pt idx="192">
                  <c:v>-0.24278216</c:v>
                </c:pt>
                <c:pt idx="193">
                  <c:v>-0.42322836000000003</c:v>
                </c:pt>
                <c:pt idx="194">
                  <c:v>-0.13779528000000002</c:v>
                </c:pt>
                <c:pt idx="195">
                  <c:v>-0.30183727999999999</c:v>
                </c:pt>
                <c:pt idx="196">
                  <c:v>-0.36417324000000001</c:v>
                </c:pt>
                <c:pt idx="197">
                  <c:v>-0.38713912</c:v>
                </c:pt>
                <c:pt idx="198">
                  <c:v>-0.24606299999999998</c:v>
                </c:pt>
                <c:pt idx="199">
                  <c:v>-0.31167980000000001</c:v>
                </c:pt>
                <c:pt idx="200">
                  <c:v>-0.40026247999999998</c:v>
                </c:pt>
                <c:pt idx="201">
                  <c:v>-0.30511811999999999</c:v>
                </c:pt>
                <c:pt idx="202">
                  <c:v>-0.33464568</c:v>
                </c:pt>
                <c:pt idx="203">
                  <c:v>-0.52821523999999997</c:v>
                </c:pt>
                <c:pt idx="204">
                  <c:v>-0.32152232000000003</c:v>
                </c:pt>
                <c:pt idx="205">
                  <c:v>-0.79396327999999994</c:v>
                </c:pt>
                <c:pt idx="206">
                  <c:v>-0.66601052000000005</c:v>
                </c:pt>
                <c:pt idx="207">
                  <c:v>-0.42322836000000003</c:v>
                </c:pt>
                <c:pt idx="208">
                  <c:v>-0.49540683999999996</c:v>
                </c:pt>
                <c:pt idx="209">
                  <c:v>-0.22637796000000002</c:v>
                </c:pt>
                <c:pt idx="210">
                  <c:v>-0.42650920000000003</c:v>
                </c:pt>
                <c:pt idx="211">
                  <c:v>-0.35104987999999998</c:v>
                </c:pt>
                <c:pt idx="212">
                  <c:v>-0.40026247999999998</c:v>
                </c:pt>
                <c:pt idx="213">
                  <c:v>-0.47572179999999997</c:v>
                </c:pt>
                <c:pt idx="214">
                  <c:v>1.6404200000000001E-2</c:v>
                </c:pt>
                <c:pt idx="215">
                  <c:v>-0.64960632000000007</c:v>
                </c:pt>
                <c:pt idx="216">
                  <c:v>-0.67257219999999995</c:v>
                </c:pt>
                <c:pt idx="217">
                  <c:v>-0.35104987999999998</c:v>
                </c:pt>
                <c:pt idx="218">
                  <c:v>-0.24606299999999998</c:v>
                </c:pt>
                <c:pt idx="219">
                  <c:v>-0.44291340000000001</c:v>
                </c:pt>
                <c:pt idx="220">
                  <c:v>-0.33464568</c:v>
                </c:pt>
                <c:pt idx="221">
                  <c:v>-0.36745408000000002</c:v>
                </c:pt>
                <c:pt idx="222">
                  <c:v>-0.34776903999999997</c:v>
                </c:pt>
                <c:pt idx="223">
                  <c:v>-0.55118112000000008</c:v>
                </c:pt>
                <c:pt idx="224">
                  <c:v>-0.42979004000000004</c:v>
                </c:pt>
                <c:pt idx="225">
                  <c:v>-0.36745408000000002</c:v>
                </c:pt>
                <c:pt idx="226">
                  <c:v>-0.20341208</c:v>
                </c:pt>
                <c:pt idx="227">
                  <c:v>-9.842519999999999E-2</c:v>
                </c:pt>
                <c:pt idx="228">
                  <c:v>-0.10170604</c:v>
                </c:pt>
                <c:pt idx="229">
                  <c:v>-0.13123360000000001</c:v>
                </c:pt>
                <c:pt idx="230">
                  <c:v>-0.69553807999999995</c:v>
                </c:pt>
                <c:pt idx="231">
                  <c:v>-0.49212599999999995</c:v>
                </c:pt>
                <c:pt idx="232">
                  <c:v>-0.38385828</c:v>
                </c:pt>
                <c:pt idx="233">
                  <c:v>-0.33464568</c:v>
                </c:pt>
                <c:pt idx="234">
                  <c:v>-0.40682415999999999</c:v>
                </c:pt>
                <c:pt idx="235">
                  <c:v>-0.39041995999999995</c:v>
                </c:pt>
                <c:pt idx="236">
                  <c:v>-0.64960632000000007</c:v>
                </c:pt>
                <c:pt idx="237">
                  <c:v>-0.35761155999999999</c:v>
                </c:pt>
                <c:pt idx="238">
                  <c:v>-0.57414699999999996</c:v>
                </c:pt>
                <c:pt idx="239">
                  <c:v>-0.70866143999999998</c:v>
                </c:pt>
                <c:pt idx="240">
                  <c:v>-0.46259843999999994</c:v>
                </c:pt>
                <c:pt idx="241">
                  <c:v>-0.42322836000000003</c:v>
                </c:pt>
                <c:pt idx="242">
                  <c:v>-0.99737535999999993</c:v>
                </c:pt>
                <c:pt idx="243">
                  <c:v>-0.69225724</c:v>
                </c:pt>
                <c:pt idx="244">
                  <c:v>-0.60367455999999997</c:v>
                </c:pt>
                <c:pt idx="245">
                  <c:v>-0.73490816000000003</c:v>
                </c:pt>
                <c:pt idx="246">
                  <c:v>-0.63648296000000004</c:v>
                </c:pt>
                <c:pt idx="247">
                  <c:v>-0.55118112000000008</c:v>
                </c:pt>
                <c:pt idx="248">
                  <c:v>-0.41994752000000002</c:v>
                </c:pt>
                <c:pt idx="249">
                  <c:v>-0.36745408000000002</c:v>
                </c:pt>
                <c:pt idx="250">
                  <c:v>-0.21325460000000002</c:v>
                </c:pt>
                <c:pt idx="251">
                  <c:v>-0.23950131999999999</c:v>
                </c:pt>
                <c:pt idx="252">
                  <c:v>-0.41338584</c:v>
                </c:pt>
                <c:pt idx="253">
                  <c:v>-0.38385828</c:v>
                </c:pt>
                <c:pt idx="254">
                  <c:v>-1.6404200000000001E-2</c:v>
                </c:pt>
                <c:pt idx="255">
                  <c:v>-0.36417324000000001</c:v>
                </c:pt>
                <c:pt idx="256">
                  <c:v>-0.42322836000000003</c:v>
                </c:pt>
                <c:pt idx="257">
                  <c:v>-0.13451444000000001</c:v>
                </c:pt>
                <c:pt idx="258">
                  <c:v>-0.44619424000000002</c:v>
                </c:pt>
                <c:pt idx="259">
                  <c:v>-0.40026247999999998</c:v>
                </c:pt>
                <c:pt idx="260">
                  <c:v>-0.44947508000000003</c:v>
                </c:pt>
                <c:pt idx="261">
                  <c:v>-0.32480316000000004</c:v>
                </c:pt>
                <c:pt idx="262">
                  <c:v>-0.61351708000000005</c:v>
                </c:pt>
                <c:pt idx="263">
                  <c:v>-0.48884516</c:v>
                </c:pt>
                <c:pt idx="264">
                  <c:v>-0.33136483999999999</c:v>
                </c:pt>
                <c:pt idx="265">
                  <c:v>-0.18372704000000001</c:v>
                </c:pt>
                <c:pt idx="266">
                  <c:v>-0.26574804000000002</c:v>
                </c:pt>
                <c:pt idx="267">
                  <c:v>-0.39370079999999996</c:v>
                </c:pt>
                <c:pt idx="268">
                  <c:v>-0.28543308000000001</c:v>
                </c:pt>
                <c:pt idx="269">
                  <c:v>-0.53477691999999999</c:v>
                </c:pt>
                <c:pt idx="270">
                  <c:v>-0.52493440000000002</c:v>
                </c:pt>
                <c:pt idx="271">
                  <c:v>-0.52165355999999996</c:v>
                </c:pt>
                <c:pt idx="272">
                  <c:v>-0.38057744000000004</c:v>
                </c:pt>
                <c:pt idx="273">
                  <c:v>-0.71522311999999999</c:v>
                </c:pt>
                <c:pt idx="274">
                  <c:v>-0.27230972000000003</c:v>
                </c:pt>
                <c:pt idx="275">
                  <c:v>-4.9212599999999995E-2</c:v>
                </c:pt>
                <c:pt idx="276">
                  <c:v>7.5459319999999996E-2</c:v>
                </c:pt>
                <c:pt idx="277">
                  <c:v>-0.39370079999999996</c:v>
                </c:pt>
                <c:pt idx="278">
                  <c:v>-0.32480316000000004</c:v>
                </c:pt>
                <c:pt idx="279">
                  <c:v>-0.40354331999999998</c:v>
                </c:pt>
                <c:pt idx="280">
                  <c:v>-0.22309712000000001</c:v>
                </c:pt>
                <c:pt idx="281">
                  <c:v>-0.34448819999999997</c:v>
                </c:pt>
                <c:pt idx="282">
                  <c:v>-0.39698163999999997</c:v>
                </c:pt>
                <c:pt idx="283">
                  <c:v>-0.35104987999999998</c:v>
                </c:pt>
                <c:pt idx="284">
                  <c:v>-0.410105</c:v>
                </c:pt>
                <c:pt idx="285">
                  <c:v>-0.30511811999999999</c:v>
                </c:pt>
                <c:pt idx="286">
                  <c:v>-0.38385828</c:v>
                </c:pt>
                <c:pt idx="287">
                  <c:v>-0.53805776000000005</c:v>
                </c:pt>
                <c:pt idx="288">
                  <c:v>-0.42322836000000003</c:v>
                </c:pt>
                <c:pt idx="289">
                  <c:v>-0.21325460000000002</c:v>
                </c:pt>
                <c:pt idx="290">
                  <c:v>-0.47572179999999997</c:v>
                </c:pt>
                <c:pt idx="291">
                  <c:v>-0.38385828</c:v>
                </c:pt>
                <c:pt idx="292">
                  <c:v>-0.30511811999999999</c:v>
                </c:pt>
                <c:pt idx="293">
                  <c:v>-0.36745408000000002</c:v>
                </c:pt>
                <c:pt idx="294">
                  <c:v>-0.42650920000000003</c:v>
                </c:pt>
                <c:pt idx="295">
                  <c:v>-0.63320211999999998</c:v>
                </c:pt>
                <c:pt idx="296">
                  <c:v>-0.45931760000000005</c:v>
                </c:pt>
                <c:pt idx="297">
                  <c:v>-0.45603676000000004</c:v>
                </c:pt>
                <c:pt idx="298">
                  <c:v>-0.49212599999999995</c:v>
                </c:pt>
                <c:pt idx="299">
                  <c:v>-0.66929136</c:v>
                </c:pt>
                <c:pt idx="300">
                  <c:v>-0.28215224</c:v>
                </c:pt>
                <c:pt idx="301">
                  <c:v>-0.47244095999999997</c:v>
                </c:pt>
                <c:pt idx="302">
                  <c:v>-0.55774279999999998</c:v>
                </c:pt>
                <c:pt idx="303">
                  <c:v>-0.25262467999999999</c:v>
                </c:pt>
                <c:pt idx="304">
                  <c:v>-0.46259843999999994</c:v>
                </c:pt>
                <c:pt idx="305">
                  <c:v>-0.45603676000000004</c:v>
                </c:pt>
                <c:pt idx="306">
                  <c:v>-0.45603676000000004</c:v>
                </c:pt>
                <c:pt idx="307">
                  <c:v>-5.2493440000000002E-2</c:v>
                </c:pt>
                <c:pt idx="308">
                  <c:v>-0.410105</c:v>
                </c:pt>
                <c:pt idx="309">
                  <c:v>-0.15748032000000001</c:v>
                </c:pt>
                <c:pt idx="310">
                  <c:v>-0.43307087999999999</c:v>
                </c:pt>
                <c:pt idx="311">
                  <c:v>-0.63976379999999999</c:v>
                </c:pt>
                <c:pt idx="312">
                  <c:v>-0.28215224</c:v>
                </c:pt>
                <c:pt idx="313">
                  <c:v>-0.39370079999999996</c:v>
                </c:pt>
                <c:pt idx="314">
                  <c:v>-0.32480316000000004</c:v>
                </c:pt>
                <c:pt idx="315">
                  <c:v>-0.30183727999999999</c:v>
                </c:pt>
                <c:pt idx="316">
                  <c:v>-0.40354331999999998</c:v>
                </c:pt>
                <c:pt idx="317">
                  <c:v>-0.37729660000000004</c:v>
                </c:pt>
                <c:pt idx="318">
                  <c:v>-0.35761155999999999</c:v>
                </c:pt>
                <c:pt idx="319">
                  <c:v>-0.23293963999999998</c:v>
                </c:pt>
                <c:pt idx="320">
                  <c:v>-0.29199475999999996</c:v>
                </c:pt>
                <c:pt idx="321">
                  <c:v>-0.10498688</c:v>
                </c:pt>
                <c:pt idx="322">
                  <c:v>-0.30511811999999999</c:v>
                </c:pt>
                <c:pt idx="323">
                  <c:v>-0.22965880000000002</c:v>
                </c:pt>
                <c:pt idx="324">
                  <c:v>-0.52165355999999996</c:v>
                </c:pt>
                <c:pt idx="325">
                  <c:v>-0.19356956</c:v>
                </c:pt>
                <c:pt idx="326">
                  <c:v>-0.11482940000000001</c:v>
                </c:pt>
                <c:pt idx="327">
                  <c:v>-0.56430448</c:v>
                </c:pt>
                <c:pt idx="328">
                  <c:v>-0.36417324000000001</c:v>
                </c:pt>
                <c:pt idx="329">
                  <c:v>-0.30511811999999999</c:v>
                </c:pt>
                <c:pt idx="330">
                  <c:v>-0.46587927999999995</c:v>
                </c:pt>
                <c:pt idx="331">
                  <c:v>-0.51181103999999999</c:v>
                </c:pt>
                <c:pt idx="332">
                  <c:v>-0.44947508000000003</c:v>
                </c:pt>
                <c:pt idx="333">
                  <c:v>-0.46587927999999995</c:v>
                </c:pt>
                <c:pt idx="334">
                  <c:v>-0.38385828</c:v>
                </c:pt>
                <c:pt idx="335">
                  <c:v>-0.48884516</c:v>
                </c:pt>
                <c:pt idx="336">
                  <c:v>-0.22309712000000001</c:v>
                </c:pt>
                <c:pt idx="337">
                  <c:v>-0.67257219999999995</c:v>
                </c:pt>
                <c:pt idx="338">
                  <c:v>-5.5774280000000002E-2</c:v>
                </c:pt>
                <c:pt idx="339">
                  <c:v>6.5616800000000003E-3</c:v>
                </c:pt>
                <c:pt idx="340">
                  <c:v>-0.35433071999999999</c:v>
                </c:pt>
                <c:pt idx="341">
                  <c:v>-0.32480316000000004</c:v>
                </c:pt>
                <c:pt idx="342">
                  <c:v>-0.41666668000000001</c:v>
                </c:pt>
                <c:pt idx="343">
                  <c:v>-0.37073492000000002</c:v>
                </c:pt>
                <c:pt idx="344">
                  <c:v>-0.410105</c:v>
                </c:pt>
                <c:pt idx="345">
                  <c:v>-0.17716535999999999</c:v>
                </c:pt>
                <c:pt idx="346">
                  <c:v>-0.25262467999999999</c:v>
                </c:pt>
                <c:pt idx="347">
                  <c:v>-0.32808400000000004</c:v>
                </c:pt>
                <c:pt idx="348">
                  <c:v>-0.46259843999999994</c:v>
                </c:pt>
                <c:pt idx="349">
                  <c:v>-0.51181103999999999</c:v>
                </c:pt>
                <c:pt idx="350">
                  <c:v>-0.45603676000000004</c:v>
                </c:pt>
                <c:pt idx="351">
                  <c:v>-0.21325460000000002</c:v>
                </c:pt>
                <c:pt idx="352">
                  <c:v>-0.60367455999999997</c:v>
                </c:pt>
                <c:pt idx="353">
                  <c:v>-0.54461944000000007</c:v>
                </c:pt>
                <c:pt idx="354">
                  <c:v>-0.46587927999999995</c:v>
                </c:pt>
                <c:pt idx="355">
                  <c:v>-0.26246720000000001</c:v>
                </c:pt>
                <c:pt idx="356">
                  <c:v>-0.37073492000000002</c:v>
                </c:pt>
                <c:pt idx="357">
                  <c:v>-0.11482940000000001</c:v>
                </c:pt>
                <c:pt idx="358">
                  <c:v>-0.36417324000000001</c:v>
                </c:pt>
                <c:pt idx="359">
                  <c:v>-0.12795276</c:v>
                </c:pt>
                <c:pt idx="360">
                  <c:v>-0.12139108</c:v>
                </c:pt>
                <c:pt idx="361">
                  <c:v>-0.17388451999999999</c:v>
                </c:pt>
                <c:pt idx="362">
                  <c:v>-0.55774279999999998</c:v>
                </c:pt>
                <c:pt idx="363">
                  <c:v>-0.29199475999999996</c:v>
                </c:pt>
                <c:pt idx="364">
                  <c:v>-3.2808400000000001E-2</c:v>
                </c:pt>
                <c:pt idx="365">
                  <c:v>-0.16732284</c:v>
                </c:pt>
                <c:pt idx="366">
                  <c:v>-0.26574804000000002</c:v>
                </c:pt>
                <c:pt idx="367">
                  <c:v>-0.17060367999999998</c:v>
                </c:pt>
                <c:pt idx="368">
                  <c:v>-0.1804462</c:v>
                </c:pt>
                <c:pt idx="369">
                  <c:v>-0.29527559999999997</c:v>
                </c:pt>
                <c:pt idx="370">
                  <c:v>-0.31496064000000001</c:v>
                </c:pt>
                <c:pt idx="371">
                  <c:v>-0.61679792</c:v>
                </c:pt>
                <c:pt idx="372">
                  <c:v>-0.44291340000000001</c:v>
                </c:pt>
                <c:pt idx="373">
                  <c:v>6.5616800000000003E-3</c:v>
                </c:pt>
                <c:pt idx="374">
                  <c:v>8.530183999999999E-2</c:v>
                </c:pt>
                <c:pt idx="375">
                  <c:v>-0.15419948</c:v>
                </c:pt>
                <c:pt idx="376">
                  <c:v>-0.30511811999999999</c:v>
                </c:pt>
                <c:pt idx="377">
                  <c:v>-0.39698163999999997</c:v>
                </c:pt>
                <c:pt idx="378">
                  <c:v>-0.38713912</c:v>
                </c:pt>
                <c:pt idx="379">
                  <c:v>-0.39041995999999995</c:v>
                </c:pt>
                <c:pt idx="380">
                  <c:v>-0.35104987999999998</c:v>
                </c:pt>
                <c:pt idx="381">
                  <c:v>-0.33464568</c:v>
                </c:pt>
                <c:pt idx="382">
                  <c:v>-0.28215224</c:v>
                </c:pt>
                <c:pt idx="383">
                  <c:v>-0.26902888000000003</c:v>
                </c:pt>
                <c:pt idx="384">
                  <c:v>-0.39370079999999996</c:v>
                </c:pt>
                <c:pt idx="385">
                  <c:v>-7.2178479999999989E-2</c:v>
                </c:pt>
                <c:pt idx="386">
                  <c:v>0.24278216</c:v>
                </c:pt>
                <c:pt idx="387">
                  <c:v>-0.50196852000000003</c:v>
                </c:pt>
                <c:pt idx="388">
                  <c:v>-0.17388451999999999</c:v>
                </c:pt>
                <c:pt idx="389">
                  <c:v>-0.29527559999999997</c:v>
                </c:pt>
                <c:pt idx="390">
                  <c:v>-0.30511811999999999</c:v>
                </c:pt>
                <c:pt idx="391">
                  <c:v>-0.25262467999999999</c:v>
                </c:pt>
                <c:pt idx="392">
                  <c:v>-0.35104987999999998</c:v>
                </c:pt>
                <c:pt idx="393">
                  <c:v>-0.21653544</c:v>
                </c:pt>
                <c:pt idx="394">
                  <c:v>-3.2808400000000001E-2</c:v>
                </c:pt>
                <c:pt idx="395">
                  <c:v>-0.32808400000000004</c:v>
                </c:pt>
                <c:pt idx="396">
                  <c:v>-0.33136483999999999</c:v>
                </c:pt>
                <c:pt idx="397">
                  <c:v>-0.61351708000000005</c:v>
                </c:pt>
                <c:pt idx="398">
                  <c:v>-0.24606299999999998</c:v>
                </c:pt>
                <c:pt idx="399">
                  <c:v>-0.40354331999999998</c:v>
                </c:pt>
                <c:pt idx="400">
                  <c:v>-0.52493440000000002</c:v>
                </c:pt>
                <c:pt idx="401">
                  <c:v>-0.39698163999999997</c:v>
                </c:pt>
                <c:pt idx="402">
                  <c:v>-0.36745408000000002</c:v>
                </c:pt>
                <c:pt idx="403">
                  <c:v>-0.53149608000000004</c:v>
                </c:pt>
                <c:pt idx="404">
                  <c:v>-0.35104987999999998</c:v>
                </c:pt>
                <c:pt idx="405">
                  <c:v>-0.54461944000000007</c:v>
                </c:pt>
                <c:pt idx="406">
                  <c:v>-0.31496064000000001</c:v>
                </c:pt>
                <c:pt idx="407">
                  <c:v>-0.57742783999999991</c:v>
                </c:pt>
                <c:pt idx="408">
                  <c:v>-0.31167980000000001</c:v>
                </c:pt>
                <c:pt idx="409">
                  <c:v>-0.47244095999999997</c:v>
                </c:pt>
                <c:pt idx="410">
                  <c:v>-0.21653544</c:v>
                </c:pt>
                <c:pt idx="411">
                  <c:v>-0.50196852000000003</c:v>
                </c:pt>
                <c:pt idx="412">
                  <c:v>-0.42322836000000003</c:v>
                </c:pt>
                <c:pt idx="413">
                  <c:v>-0.52493440000000002</c:v>
                </c:pt>
                <c:pt idx="414">
                  <c:v>-0.42650920000000003</c:v>
                </c:pt>
                <c:pt idx="415">
                  <c:v>-0.33136483999999999</c:v>
                </c:pt>
                <c:pt idx="416">
                  <c:v>-0.29199475999999996</c:v>
                </c:pt>
                <c:pt idx="417">
                  <c:v>-0.38713912</c:v>
                </c:pt>
                <c:pt idx="418">
                  <c:v>-0.26246720000000001</c:v>
                </c:pt>
                <c:pt idx="419">
                  <c:v>-0.30839896</c:v>
                </c:pt>
                <c:pt idx="420">
                  <c:v>-0.24278216</c:v>
                </c:pt>
                <c:pt idx="421">
                  <c:v>-0.20341208</c:v>
                </c:pt>
                <c:pt idx="422">
                  <c:v>-0.28543308000000001</c:v>
                </c:pt>
                <c:pt idx="423">
                  <c:v>-0.21325460000000002</c:v>
                </c:pt>
                <c:pt idx="424">
                  <c:v>-0.35433071999999999</c:v>
                </c:pt>
                <c:pt idx="425">
                  <c:v>-0.35433071999999999</c:v>
                </c:pt>
                <c:pt idx="426">
                  <c:v>-0.28543308000000001</c:v>
                </c:pt>
                <c:pt idx="427">
                  <c:v>-0.44291340000000001</c:v>
                </c:pt>
                <c:pt idx="428">
                  <c:v>-0.32152232000000003</c:v>
                </c:pt>
                <c:pt idx="429">
                  <c:v>-0.40682415999999999</c:v>
                </c:pt>
                <c:pt idx="430">
                  <c:v>-0.29199475999999996</c:v>
                </c:pt>
                <c:pt idx="431">
                  <c:v>-0.16732284</c:v>
                </c:pt>
                <c:pt idx="432">
                  <c:v>-0.39370079999999996</c:v>
                </c:pt>
                <c:pt idx="433">
                  <c:v>-0.27230972000000003</c:v>
                </c:pt>
                <c:pt idx="434">
                  <c:v>-0.15748032000000001</c:v>
                </c:pt>
                <c:pt idx="435">
                  <c:v>-0.22309712000000001</c:v>
                </c:pt>
                <c:pt idx="436">
                  <c:v>-0.27559056000000004</c:v>
                </c:pt>
                <c:pt idx="437">
                  <c:v>-0.40682415999999999</c:v>
                </c:pt>
                <c:pt idx="438">
                  <c:v>-0.31496064000000001</c:v>
                </c:pt>
                <c:pt idx="439">
                  <c:v>-0.35104987999999998</c:v>
                </c:pt>
                <c:pt idx="440">
                  <c:v>-0.28215224</c:v>
                </c:pt>
                <c:pt idx="441">
                  <c:v>-0.58727035999999999</c:v>
                </c:pt>
                <c:pt idx="442">
                  <c:v>-0.18372704000000001</c:v>
                </c:pt>
                <c:pt idx="443">
                  <c:v>-0.30839896</c:v>
                </c:pt>
                <c:pt idx="444">
                  <c:v>-0.22309712000000001</c:v>
                </c:pt>
                <c:pt idx="445">
                  <c:v>-0.35104987999999998</c:v>
                </c:pt>
                <c:pt idx="446">
                  <c:v>-0.22637796000000002</c:v>
                </c:pt>
                <c:pt idx="447">
                  <c:v>-0.19356956</c:v>
                </c:pt>
                <c:pt idx="448">
                  <c:v>-0.14435695999999998</c:v>
                </c:pt>
                <c:pt idx="449">
                  <c:v>-0.20669292</c:v>
                </c:pt>
                <c:pt idx="450">
                  <c:v>-0.24606299999999998</c:v>
                </c:pt>
                <c:pt idx="451">
                  <c:v>-0.20341208</c:v>
                </c:pt>
                <c:pt idx="452">
                  <c:v>-0.33136483999999999</c:v>
                </c:pt>
                <c:pt idx="453">
                  <c:v>-0.30511811999999999</c:v>
                </c:pt>
                <c:pt idx="454">
                  <c:v>-0.40354331999999998</c:v>
                </c:pt>
                <c:pt idx="455">
                  <c:v>6.2335959999999996E-2</c:v>
                </c:pt>
                <c:pt idx="456">
                  <c:v>-0.28215224</c:v>
                </c:pt>
                <c:pt idx="457">
                  <c:v>-0.36417324000000001</c:v>
                </c:pt>
                <c:pt idx="458">
                  <c:v>-0.44619424000000002</c:v>
                </c:pt>
                <c:pt idx="459">
                  <c:v>-0.24278216</c:v>
                </c:pt>
                <c:pt idx="460">
                  <c:v>-0.15419948</c:v>
                </c:pt>
                <c:pt idx="461">
                  <c:v>-0.12467191999999999</c:v>
                </c:pt>
                <c:pt idx="462">
                  <c:v>-0.20669292</c:v>
                </c:pt>
                <c:pt idx="463">
                  <c:v>-0.30183727999999999</c:v>
                </c:pt>
                <c:pt idx="464">
                  <c:v>-0.20013123999999999</c:v>
                </c:pt>
                <c:pt idx="465">
                  <c:v>-0.36745408000000002</c:v>
                </c:pt>
                <c:pt idx="466">
                  <c:v>-0.17388451999999999</c:v>
                </c:pt>
                <c:pt idx="467">
                  <c:v>-0.55774279999999998</c:v>
                </c:pt>
                <c:pt idx="468">
                  <c:v>-0.38385828</c:v>
                </c:pt>
                <c:pt idx="469">
                  <c:v>-0.23293963999999998</c:v>
                </c:pt>
                <c:pt idx="470">
                  <c:v>-0.22637796000000002</c:v>
                </c:pt>
                <c:pt idx="471">
                  <c:v>-0.32152232000000003</c:v>
                </c:pt>
                <c:pt idx="472">
                  <c:v>-0.23293963999999998</c:v>
                </c:pt>
                <c:pt idx="473">
                  <c:v>-6.5616800000000003E-3</c:v>
                </c:pt>
                <c:pt idx="474">
                  <c:v>2.2965880000000001E-2</c:v>
                </c:pt>
                <c:pt idx="475">
                  <c:v>0</c:v>
                </c:pt>
                <c:pt idx="476">
                  <c:v>0</c:v>
                </c:pt>
                <c:pt idx="477">
                  <c:v>0</c:v>
                </c:pt>
                <c:pt idx="478">
                  <c:v>0</c:v>
                </c:pt>
                <c:pt idx="479">
                  <c:v>0</c:v>
                </c:pt>
                <c:pt idx="480">
                  <c:v>-0.21325460000000002</c:v>
                </c:pt>
                <c:pt idx="481">
                  <c:v>-0.20341208</c:v>
                </c:pt>
                <c:pt idx="482">
                  <c:v>-0.19685039999999998</c:v>
                </c:pt>
                <c:pt idx="483">
                  <c:v>-1.3123360000000001E-2</c:v>
                </c:pt>
                <c:pt idx="484">
                  <c:v>-0.37401576000000003</c:v>
                </c:pt>
                <c:pt idx="485">
                  <c:v>-0.21653544</c:v>
                </c:pt>
                <c:pt idx="486">
                  <c:v>-0.27559056000000004</c:v>
                </c:pt>
                <c:pt idx="487">
                  <c:v>-0.15091863999999999</c:v>
                </c:pt>
                <c:pt idx="488">
                  <c:v>-0.34120735999999996</c:v>
                </c:pt>
                <c:pt idx="489">
                  <c:v>-4.5931760000000002E-2</c:v>
                </c:pt>
                <c:pt idx="490">
                  <c:v>0.20669292</c:v>
                </c:pt>
                <c:pt idx="491">
                  <c:v>7.2178479999999989E-2</c:v>
                </c:pt>
                <c:pt idx="492">
                  <c:v>-0.23293963999999998</c:v>
                </c:pt>
                <c:pt idx="493">
                  <c:v>1.6404200000000001E-2</c:v>
                </c:pt>
                <c:pt idx="494">
                  <c:v>-0.29527559999999997</c:v>
                </c:pt>
                <c:pt idx="495">
                  <c:v>-0.23293963999999998</c:v>
                </c:pt>
                <c:pt idx="496">
                  <c:v>-0.19356956</c:v>
                </c:pt>
                <c:pt idx="497">
                  <c:v>-0.13451444000000001</c:v>
                </c:pt>
                <c:pt idx="498">
                  <c:v>-0.27559056000000004</c:v>
                </c:pt>
                <c:pt idx="499">
                  <c:v>-0.38057744000000004</c:v>
                </c:pt>
                <c:pt idx="500">
                  <c:v>-0.14107612</c:v>
                </c:pt>
                <c:pt idx="501">
                  <c:v>0.25262467999999999</c:v>
                </c:pt>
                <c:pt idx="502">
                  <c:v>-3.2808400000000001E-2</c:v>
                </c:pt>
                <c:pt idx="503">
                  <c:v>-2.9527559999999998E-2</c:v>
                </c:pt>
                <c:pt idx="504">
                  <c:v>-2.2965880000000001E-2</c:v>
                </c:pt>
                <c:pt idx="505">
                  <c:v>-0.20341208</c:v>
                </c:pt>
                <c:pt idx="506">
                  <c:v>-6.5616800000000003E-3</c:v>
                </c:pt>
                <c:pt idx="507">
                  <c:v>-2.2965880000000001E-2</c:v>
                </c:pt>
                <c:pt idx="508">
                  <c:v>6.5616800000000003E-2</c:v>
                </c:pt>
                <c:pt idx="509">
                  <c:v>2.2965880000000001E-2</c:v>
                </c:pt>
                <c:pt idx="510">
                  <c:v>-9.5144360000000011E-2</c:v>
                </c:pt>
                <c:pt idx="511">
                  <c:v>-0.15091863999999999</c:v>
                </c:pt>
                <c:pt idx="512">
                  <c:v>-0.10170604</c:v>
                </c:pt>
                <c:pt idx="513">
                  <c:v>-0.25590552</c:v>
                </c:pt>
                <c:pt idx="514">
                  <c:v>0.14763779999999999</c:v>
                </c:pt>
                <c:pt idx="515">
                  <c:v>0.1804462</c:v>
                </c:pt>
                <c:pt idx="516">
                  <c:v>8.8582679999999997E-2</c:v>
                </c:pt>
                <c:pt idx="517">
                  <c:v>6.889764000000001E-2</c:v>
                </c:pt>
                <c:pt idx="518">
                  <c:v>0.20341208</c:v>
                </c:pt>
                <c:pt idx="519">
                  <c:v>-7.2178479999999989E-2</c:v>
                </c:pt>
                <c:pt idx="520">
                  <c:v>-5.2493440000000002E-2</c:v>
                </c:pt>
                <c:pt idx="521">
                  <c:v>-0.16732284</c:v>
                </c:pt>
                <c:pt idx="522">
                  <c:v>-0.12467191999999999</c:v>
                </c:pt>
                <c:pt idx="523">
                  <c:v>-0.17060367999999998</c:v>
                </c:pt>
                <c:pt idx="524">
                  <c:v>-0.14107612</c:v>
                </c:pt>
                <c:pt idx="525">
                  <c:v>-0.12467191999999999</c:v>
                </c:pt>
                <c:pt idx="526">
                  <c:v>-0.53477691999999999</c:v>
                </c:pt>
                <c:pt idx="527">
                  <c:v>-0.15748032000000001</c:v>
                </c:pt>
                <c:pt idx="528">
                  <c:v>0.27559056000000004</c:v>
                </c:pt>
                <c:pt idx="529">
                  <c:v>5.5774280000000002E-2</c:v>
                </c:pt>
                <c:pt idx="530">
                  <c:v>-0.32480316000000004</c:v>
                </c:pt>
                <c:pt idx="531">
                  <c:v>-0.38385828</c:v>
                </c:pt>
                <c:pt idx="532">
                  <c:v>-0.12467191999999999</c:v>
                </c:pt>
                <c:pt idx="533">
                  <c:v>-6.5616800000000003E-2</c:v>
                </c:pt>
                <c:pt idx="534">
                  <c:v>-0.21653544</c:v>
                </c:pt>
                <c:pt idx="535">
                  <c:v>-0.20341208</c:v>
                </c:pt>
                <c:pt idx="536">
                  <c:v>-0.20997376000000001</c:v>
                </c:pt>
                <c:pt idx="537">
                  <c:v>-0.57742783999999991</c:v>
                </c:pt>
                <c:pt idx="538">
                  <c:v>-0.31496064000000001</c:v>
                </c:pt>
                <c:pt idx="539">
                  <c:v>0.11154856</c:v>
                </c:pt>
                <c:pt idx="540">
                  <c:v>-9.1863520000000004E-2</c:v>
                </c:pt>
                <c:pt idx="541">
                  <c:v>7.8740160000000003E-2</c:v>
                </c:pt>
                <c:pt idx="542">
                  <c:v>-0.20669292</c:v>
                </c:pt>
                <c:pt idx="543">
                  <c:v>-0.64304464000000006</c:v>
                </c:pt>
                <c:pt idx="544">
                  <c:v>-0.13451444000000001</c:v>
                </c:pt>
                <c:pt idx="545">
                  <c:v>-0.13451444000000001</c:v>
                </c:pt>
                <c:pt idx="546">
                  <c:v>-4.5931760000000002E-2</c:v>
                </c:pt>
                <c:pt idx="547">
                  <c:v>-0.26246720000000001</c:v>
                </c:pt>
                <c:pt idx="548">
                  <c:v>-0.14107612</c:v>
                </c:pt>
                <c:pt idx="549">
                  <c:v>-4.5931760000000002E-2</c:v>
                </c:pt>
                <c:pt idx="550">
                  <c:v>0.14763779999999999</c:v>
                </c:pt>
                <c:pt idx="551">
                  <c:v>0.12139108</c:v>
                </c:pt>
                <c:pt idx="552">
                  <c:v>0</c:v>
                </c:pt>
                <c:pt idx="553">
                  <c:v>0</c:v>
                </c:pt>
                <c:pt idx="554">
                  <c:v>0</c:v>
                </c:pt>
                <c:pt idx="555">
                  <c:v>0</c:v>
                </c:pt>
                <c:pt idx="556">
                  <c:v>0</c:v>
                </c:pt>
                <c:pt idx="557">
                  <c:v>0</c:v>
                </c:pt>
                <c:pt idx="558">
                  <c:v>0</c:v>
                </c:pt>
                <c:pt idx="559">
                  <c:v>0</c:v>
                </c:pt>
                <c:pt idx="560">
                  <c:v>0</c:v>
                </c:pt>
                <c:pt idx="561">
                  <c:v>0</c:v>
                </c:pt>
                <c:pt idx="562">
                  <c:v>0</c:v>
                </c:pt>
                <c:pt idx="563">
                  <c:v>0</c:v>
                </c:pt>
                <c:pt idx="564">
                  <c:v>-0.60367455999999997</c:v>
                </c:pt>
                <c:pt idx="565">
                  <c:v>-0.75131236000000001</c:v>
                </c:pt>
                <c:pt idx="566">
                  <c:v>-0.44619424000000002</c:v>
                </c:pt>
                <c:pt idx="567">
                  <c:v>-0.59383204000000001</c:v>
                </c:pt>
                <c:pt idx="568">
                  <c:v>-0.39370079999999996</c:v>
                </c:pt>
                <c:pt idx="569">
                  <c:v>-0.32480316000000004</c:v>
                </c:pt>
                <c:pt idx="570">
                  <c:v>-0.32480316000000004</c:v>
                </c:pt>
                <c:pt idx="571">
                  <c:v>-0.28215224</c:v>
                </c:pt>
                <c:pt idx="572">
                  <c:v>3.9370080000000002E-2</c:v>
                </c:pt>
                <c:pt idx="573">
                  <c:v>-0.31496064000000001</c:v>
                </c:pt>
                <c:pt idx="574">
                  <c:v>4.5931760000000002E-2</c:v>
                </c:pt>
                <c:pt idx="575">
                  <c:v>0.15091863999999999</c:v>
                </c:pt>
                <c:pt idx="576">
                  <c:v>-0.10170604</c:v>
                </c:pt>
                <c:pt idx="577">
                  <c:v>0.12795276</c:v>
                </c:pt>
                <c:pt idx="578">
                  <c:v>-0.10498688</c:v>
                </c:pt>
                <c:pt idx="579">
                  <c:v>-3.2808400000000001E-3</c:v>
                </c:pt>
                <c:pt idx="580">
                  <c:v>3.6089239999999995E-2</c:v>
                </c:pt>
                <c:pt idx="581">
                  <c:v>-0.26574804000000002</c:v>
                </c:pt>
                <c:pt idx="582">
                  <c:v>-3.6089239999999995E-2</c:v>
                </c:pt>
                <c:pt idx="583">
                  <c:v>-7.2178479999999989E-2</c:v>
                </c:pt>
                <c:pt idx="584">
                  <c:v>9.842519999999999E-2</c:v>
                </c:pt>
                <c:pt idx="585">
                  <c:v>-2.6246720000000001E-2</c:v>
                </c:pt>
                <c:pt idx="586">
                  <c:v>0.22637796000000002</c:v>
                </c:pt>
                <c:pt idx="587">
                  <c:v>-0.13779528000000002</c:v>
                </c:pt>
                <c:pt idx="588">
                  <c:v>-1.3123360000000001E-2</c:v>
                </c:pt>
                <c:pt idx="589">
                  <c:v>-0.23293963999999998</c:v>
                </c:pt>
                <c:pt idx="590">
                  <c:v>-6.5616800000000003E-3</c:v>
                </c:pt>
                <c:pt idx="591">
                  <c:v>-0.21325460000000002</c:v>
                </c:pt>
                <c:pt idx="592">
                  <c:v>-0.22309712000000001</c:v>
                </c:pt>
                <c:pt idx="593">
                  <c:v>-0.16732284</c:v>
                </c:pt>
                <c:pt idx="594">
                  <c:v>-0.17716535999999999</c:v>
                </c:pt>
                <c:pt idx="595">
                  <c:v>-0.21325460000000002</c:v>
                </c:pt>
                <c:pt idx="596">
                  <c:v>-8.2021000000000011E-2</c:v>
                </c:pt>
                <c:pt idx="597">
                  <c:v>-0.25590552</c:v>
                </c:pt>
                <c:pt idx="598">
                  <c:v>-0.15419948</c:v>
                </c:pt>
                <c:pt idx="599">
                  <c:v>-0.28871391999999996</c:v>
                </c:pt>
                <c:pt idx="600">
                  <c:v>-1.3123360000000001E-2</c:v>
                </c:pt>
                <c:pt idx="601">
                  <c:v>-0.31167980000000001</c:v>
                </c:pt>
                <c:pt idx="602">
                  <c:v>-0.48556431999999999</c:v>
                </c:pt>
                <c:pt idx="603">
                  <c:v>-2.2965880000000001E-2</c:v>
                </c:pt>
                <c:pt idx="604">
                  <c:v>-0.12467191999999999</c:v>
                </c:pt>
                <c:pt idx="605">
                  <c:v>-0.40682415999999999</c:v>
                </c:pt>
                <c:pt idx="606">
                  <c:v>-0.34776903999999997</c:v>
                </c:pt>
                <c:pt idx="607">
                  <c:v>-0.25262467999999999</c:v>
                </c:pt>
                <c:pt idx="608">
                  <c:v>-0.29199475999999996</c:v>
                </c:pt>
                <c:pt idx="609">
                  <c:v>-0.41666668000000001</c:v>
                </c:pt>
                <c:pt idx="610">
                  <c:v>-0.48228347999999999</c:v>
                </c:pt>
                <c:pt idx="611">
                  <c:v>-0.43963256000000001</c:v>
                </c:pt>
                <c:pt idx="612">
                  <c:v>-0.46259843999999994</c:v>
                </c:pt>
                <c:pt idx="613">
                  <c:v>-0.26246720000000001</c:v>
                </c:pt>
                <c:pt idx="614">
                  <c:v>-0.31496064000000001</c:v>
                </c:pt>
                <c:pt idx="615">
                  <c:v>-0.5413386</c:v>
                </c:pt>
                <c:pt idx="616">
                  <c:v>-0.11482940000000001</c:v>
                </c:pt>
                <c:pt idx="617">
                  <c:v>-0.26574804000000002</c:v>
                </c:pt>
                <c:pt idx="618">
                  <c:v>-0.21653544</c:v>
                </c:pt>
                <c:pt idx="619">
                  <c:v>-0.13123360000000001</c:v>
                </c:pt>
                <c:pt idx="620">
                  <c:v>-0.17060367999999998</c:v>
                </c:pt>
                <c:pt idx="621">
                  <c:v>-0.37729660000000004</c:v>
                </c:pt>
                <c:pt idx="622">
                  <c:v>-0.22309712000000001</c:v>
                </c:pt>
                <c:pt idx="623">
                  <c:v>-0.31824148000000002</c:v>
                </c:pt>
                <c:pt idx="624">
                  <c:v>-0.39370079999999996</c:v>
                </c:pt>
                <c:pt idx="625">
                  <c:v>-2.2965880000000001E-2</c:v>
                </c:pt>
                <c:pt idx="626">
                  <c:v>-0.16732284</c:v>
                </c:pt>
                <c:pt idx="627">
                  <c:v>-0.60367455999999997</c:v>
                </c:pt>
                <c:pt idx="628">
                  <c:v>-0.19356956</c:v>
                </c:pt>
                <c:pt idx="629">
                  <c:v>0.18372704000000001</c:v>
                </c:pt>
                <c:pt idx="630">
                  <c:v>-0.18700788000000002</c:v>
                </c:pt>
                <c:pt idx="631">
                  <c:v>-0.25262467999999999</c:v>
                </c:pt>
                <c:pt idx="632">
                  <c:v>-0.17060367999999998</c:v>
                </c:pt>
                <c:pt idx="633">
                  <c:v>7.2178479999999989E-2</c:v>
                </c:pt>
                <c:pt idx="634">
                  <c:v>-0.16404200000000002</c:v>
                </c:pt>
                <c:pt idx="635">
                  <c:v>0.11154856</c:v>
                </c:pt>
                <c:pt idx="636">
                  <c:v>3.6089239999999995E-2</c:v>
                </c:pt>
                <c:pt idx="637">
                  <c:v>0.31824148000000002</c:v>
                </c:pt>
                <c:pt idx="638">
                  <c:v>0.28215224</c:v>
                </c:pt>
                <c:pt idx="639">
                  <c:v>0.14763779999999999</c:v>
                </c:pt>
                <c:pt idx="640">
                  <c:v>-4.2650919999999995E-2</c:v>
                </c:pt>
                <c:pt idx="641">
                  <c:v>-2.6246720000000001E-2</c:v>
                </c:pt>
                <c:pt idx="642">
                  <c:v>-8.530183999999999E-2</c:v>
                </c:pt>
                <c:pt idx="643">
                  <c:v>2.9527559999999998E-2</c:v>
                </c:pt>
                <c:pt idx="644">
                  <c:v>-7.2178479999999989E-2</c:v>
                </c:pt>
                <c:pt idx="645">
                  <c:v>0.23293963999999998</c:v>
                </c:pt>
                <c:pt idx="646">
                  <c:v>0.14763779999999999</c:v>
                </c:pt>
                <c:pt idx="647">
                  <c:v>-6.5616800000000003E-3</c:v>
                </c:pt>
                <c:pt idx="648">
                  <c:v>6.5616800000000003E-2</c:v>
                </c:pt>
                <c:pt idx="649">
                  <c:v>0.16732284</c:v>
                </c:pt>
                <c:pt idx="650">
                  <c:v>4.2650919999999995E-2</c:v>
                </c:pt>
                <c:pt idx="651">
                  <c:v>0.50853020000000004</c:v>
                </c:pt>
                <c:pt idx="652">
                  <c:v>-0.20341208</c:v>
                </c:pt>
                <c:pt idx="653">
                  <c:v>-8.530183999999999E-2</c:v>
                </c:pt>
                <c:pt idx="654">
                  <c:v>-0.17716535999999999</c:v>
                </c:pt>
                <c:pt idx="655">
                  <c:v>-1.3123360000000001E-2</c:v>
                </c:pt>
                <c:pt idx="656">
                  <c:v>-0.19028872000000002</c:v>
                </c:pt>
                <c:pt idx="657">
                  <c:v>0.16404200000000002</c:v>
                </c:pt>
                <c:pt idx="658">
                  <c:v>-8.2021000000000011E-2</c:v>
                </c:pt>
                <c:pt idx="659">
                  <c:v>5.2493440000000002E-2</c:v>
                </c:pt>
                <c:pt idx="660">
                  <c:v>-0.22309712000000001</c:v>
                </c:pt>
                <c:pt idx="661">
                  <c:v>-0.11154856</c:v>
                </c:pt>
                <c:pt idx="662">
                  <c:v>-0.24606299999999998</c:v>
                </c:pt>
                <c:pt idx="663">
                  <c:v>-0.16404200000000002</c:v>
                </c:pt>
                <c:pt idx="664">
                  <c:v>-4.2650919999999995E-2</c:v>
                </c:pt>
                <c:pt idx="665">
                  <c:v>-0.20669292</c:v>
                </c:pt>
                <c:pt idx="666">
                  <c:v>-5.5774280000000002E-2</c:v>
                </c:pt>
                <c:pt idx="667">
                  <c:v>-9.1863520000000004E-2</c:v>
                </c:pt>
                <c:pt idx="668">
                  <c:v>-0.35104987999999998</c:v>
                </c:pt>
                <c:pt idx="669">
                  <c:v>-6.5616800000000003E-2</c:v>
                </c:pt>
                <c:pt idx="670">
                  <c:v>0.44619424000000002</c:v>
                </c:pt>
                <c:pt idx="671">
                  <c:v>-6.5616800000000003E-3</c:v>
                </c:pt>
                <c:pt idx="672">
                  <c:v>-0.36417324000000001</c:v>
                </c:pt>
                <c:pt idx="673">
                  <c:v>0.19685039999999998</c:v>
                </c:pt>
                <c:pt idx="674">
                  <c:v>-0.27559056000000004</c:v>
                </c:pt>
                <c:pt idx="675">
                  <c:v>0.19685039999999998</c:v>
                </c:pt>
                <c:pt idx="676">
                  <c:v>-3.2808400000000001E-3</c:v>
                </c:pt>
                <c:pt idx="677">
                  <c:v>-0.24606299999999998</c:v>
                </c:pt>
                <c:pt idx="678">
                  <c:v>-0.10498688</c:v>
                </c:pt>
                <c:pt idx="679">
                  <c:v>-8.2021000000000011E-2</c:v>
                </c:pt>
                <c:pt idx="680">
                  <c:v>-0.20997376000000001</c:v>
                </c:pt>
                <c:pt idx="681">
                  <c:v>-9.5144360000000011E-2</c:v>
                </c:pt>
                <c:pt idx="682">
                  <c:v>-9.5144360000000011E-2</c:v>
                </c:pt>
                <c:pt idx="683">
                  <c:v>0.11154856</c:v>
                </c:pt>
                <c:pt idx="684">
                  <c:v>7.5459319999999996E-2</c:v>
                </c:pt>
                <c:pt idx="685">
                  <c:v>-7.2178479999999989E-2</c:v>
                </c:pt>
                <c:pt idx="686">
                  <c:v>0.38385828</c:v>
                </c:pt>
                <c:pt idx="687">
                  <c:v>0.27559056000000004</c:v>
                </c:pt>
                <c:pt idx="688">
                  <c:v>-0.14435695999999998</c:v>
                </c:pt>
                <c:pt idx="689">
                  <c:v>-0.12467191999999999</c:v>
                </c:pt>
                <c:pt idx="690">
                  <c:v>-5.5774280000000002E-2</c:v>
                </c:pt>
                <c:pt idx="691">
                  <c:v>-2.2965880000000001E-2</c:v>
                </c:pt>
                <c:pt idx="692">
                  <c:v>-1.9685040000000001E-2</c:v>
                </c:pt>
                <c:pt idx="693">
                  <c:v>-0.32480316000000004</c:v>
                </c:pt>
                <c:pt idx="694">
                  <c:v>-0.23293963999999998</c:v>
                </c:pt>
                <c:pt idx="695">
                  <c:v>0.10170604</c:v>
                </c:pt>
                <c:pt idx="696">
                  <c:v>-0.17388451999999999</c:v>
                </c:pt>
                <c:pt idx="697">
                  <c:v>1.6404200000000001E-2</c:v>
                </c:pt>
                <c:pt idx="698">
                  <c:v>-0.28543308000000001</c:v>
                </c:pt>
                <c:pt idx="699">
                  <c:v>0.19685039999999998</c:v>
                </c:pt>
                <c:pt idx="700">
                  <c:v>4.5931760000000002E-2</c:v>
                </c:pt>
                <c:pt idx="701">
                  <c:v>-0.18700788000000002</c:v>
                </c:pt>
                <c:pt idx="702">
                  <c:v>-0.22637796000000002</c:v>
                </c:pt>
                <c:pt idx="703">
                  <c:v>-0.17060367999999998</c:v>
                </c:pt>
                <c:pt idx="704">
                  <c:v>-0.30183727999999999</c:v>
                </c:pt>
                <c:pt idx="705">
                  <c:v>-0.31496064000000001</c:v>
                </c:pt>
                <c:pt idx="706">
                  <c:v>-0.24278216</c:v>
                </c:pt>
                <c:pt idx="707">
                  <c:v>-0.25918636</c:v>
                </c:pt>
                <c:pt idx="708">
                  <c:v>-7.2178479999999989E-2</c:v>
                </c:pt>
                <c:pt idx="709">
                  <c:v>-0.19356956</c:v>
                </c:pt>
                <c:pt idx="710">
                  <c:v>-9.5144360000000011E-2</c:v>
                </c:pt>
                <c:pt idx="711">
                  <c:v>-0.25262467999999999</c:v>
                </c:pt>
                <c:pt idx="712">
                  <c:v>-0.11482940000000001</c:v>
                </c:pt>
                <c:pt idx="713">
                  <c:v>-0.12467191999999999</c:v>
                </c:pt>
                <c:pt idx="714">
                  <c:v>-3.6089239999999995E-2</c:v>
                </c:pt>
                <c:pt idx="715">
                  <c:v>-8.2021000000000011E-2</c:v>
                </c:pt>
                <c:pt idx="716">
                  <c:v>-9.8425200000000004E-3</c:v>
                </c:pt>
                <c:pt idx="717">
                  <c:v>-0.15748032000000001</c:v>
                </c:pt>
                <c:pt idx="718">
                  <c:v>-0.21325460000000002</c:v>
                </c:pt>
                <c:pt idx="719">
                  <c:v>-0.47900263999999998</c:v>
                </c:pt>
                <c:pt idx="720">
                  <c:v>-0.11154856</c:v>
                </c:pt>
                <c:pt idx="721">
                  <c:v>-5.2493440000000002E-2</c:v>
                </c:pt>
                <c:pt idx="722">
                  <c:v>-0.19685039999999998</c:v>
                </c:pt>
                <c:pt idx="723">
                  <c:v>-0.28215224</c:v>
                </c:pt>
                <c:pt idx="724">
                  <c:v>-6.5616800000000003E-2</c:v>
                </c:pt>
                <c:pt idx="725">
                  <c:v>-0.21653544</c:v>
                </c:pt>
                <c:pt idx="726">
                  <c:v>-9.5144360000000011E-2</c:v>
                </c:pt>
                <c:pt idx="727">
                  <c:v>-2.2965880000000001E-2</c:v>
                </c:pt>
                <c:pt idx="728">
                  <c:v>-0.11154856</c:v>
                </c:pt>
                <c:pt idx="729">
                  <c:v>-0.11482940000000001</c:v>
                </c:pt>
                <c:pt idx="730">
                  <c:v>-0.20341208</c:v>
                </c:pt>
                <c:pt idx="731">
                  <c:v>-1.9685040000000001E-2</c:v>
                </c:pt>
                <c:pt idx="732">
                  <c:v>0.18700788000000002</c:v>
                </c:pt>
                <c:pt idx="733">
                  <c:v>-1.3123360000000001E-2</c:v>
                </c:pt>
                <c:pt idx="734">
                  <c:v>0.22309712000000001</c:v>
                </c:pt>
                <c:pt idx="735">
                  <c:v>-6.2335959999999996E-2</c:v>
                </c:pt>
                <c:pt idx="736">
                  <c:v>-7.5459319999999996E-2</c:v>
                </c:pt>
                <c:pt idx="737">
                  <c:v>-7.5459319999999996E-2</c:v>
                </c:pt>
                <c:pt idx="738">
                  <c:v>1.3123360000000001E-2</c:v>
                </c:pt>
                <c:pt idx="739">
                  <c:v>-0.14107612</c:v>
                </c:pt>
                <c:pt idx="740">
                  <c:v>-0.17060367999999998</c:v>
                </c:pt>
                <c:pt idx="741">
                  <c:v>-0.14763779999999999</c:v>
                </c:pt>
                <c:pt idx="742">
                  <c:v>6.5616800000000003E-3</c:v>
                </c:pt>
                <c:pt idx="743">
                  <c:v>-0.16732284</c:v>
                </c:pt>
                <c:pt idx="744">
                  <c:v>0.12795276</c:v>
                </c:pt>
                <c:pt idx="745">
                  <c:v>0.19685039999999998</c:v>
                </c:pt>
                <c:pt idx="746">
                  <c:v>-8.530183999999999E-2</c:v>
                </c:pt>
                <c:pt idx="747">
                  <c:v>6.5616800000000003E-3</c:v>
                </c:pt>
                <c:pt idx="748">
                  <c:v>3.6089239999999995E-2</c:v>
                </c:pt>
                <c:pt idx="749">
                  <c:v>4.2650919999999995E-2</c:v>
                </c:pt>
                <c:pt idx="750">
                  <c:v>5.2493440000000002E-2</c:v>
                </c:pt>
                <c:pt idx="751">
                  <c:v>-0.11154856</c:v>
                </c:pt>
                <c:pt idx="752">
                  <c:v>-0.16076116000000001</c:v>
                </c:pt>
                <c:pt idx="753">
                  <c:v>-0.11482940000000001</c:v>
                </c:pt>
                <c:pt idx="754">
                  <c:v>0.15748032000000001</c:v>
                </c:pt>
                <c:pt idx="755">
                  <c:v>5.2493440000000002E-2</c:v>
                </c:pt>
                <c:pt idx="756">
                  <c:v>0.27559056000000004</c:v>
                </c:pt>
                <c:pt idx="757">
                  <c:v>0.12795276</c:v>
                </c:pt>
                <c:pt idx="758">
                  <c:v>8.530183999999999E-2</c:v>
                </c:pt>
                <c:pt idx="759">
                  <c:v>0.36745408000000002</c:v>
                </c:pt>
                <c:pt idx="760">
                  <c:v>0.10498688</c:v>
                </c:pt>
                <c:pt idx="761">
                  <c:v>-0.11482940000000001</c:v>
                </c:pt>
                <c:pt idx="762">
                  <c:v>2.2965880000000001E-2</c:v>
                </c:pt>
                <c:pt idx="763">
                  <c:v>0.10826772</c:v>
                </c:pt>
                <c:pt idx="764">
                  <c:v>-2.9527559999999998E-2</c:v>
                </c:pt>
                <c:pt idx="765">
                  <c:v>-4.5931760000000002E-2</c:v>
                </c:pt>
                <c:pt idx="766">
                  <c:v>-5.2493440000000002E-2</c:v>
                </c:pt>
                <c:pt idx="767">
                  <c:v>0.28215224</c:v>
                </c:pt>
                <c:pt idx="768">
                  <c:v>-0.40354331999999998</c:v>
                </c:pt>
                <c:pt idx="769">
                  <c:v>5.9055119999999996E-2</c:v>
                </c:pt>
                <c:pt idx="770">
                  <c:v>7.5459319999999996E-2</c:v>
                </c:pt>
                <c:pt idx="771">
                  <c:v>-0.13123360000000001</c:v>
                </c:pt>
                <c:pt idx="772">
                  <c:v>-7.2178479999999989E-2</c:v>
                </c:pt>
                <c:pt idx="773">
                  <c:v>-0.11811023999999999</c:v>
                </c:pt>
                <c:pt idx="774">
                  <c:v>-9.842519999999999E-2</c:v>
                </c:pt>
                <c:pt idx="775">
                  <c:v>-0.14107612</c:v>
                </c:pt>
                <c:pt idx="776">
                  <c:v>-0.16404200000000002</c:v>
                </c:pt>
                <c:pt idx="777">
                  <c:v>1.3123360000000001E-2</c:v>
                </c:pt>
                <c:pt idx="778">
                  <c:v>-0.19356956</c:v>
                </c:pt>
                <c:pt idx="779">
                  <c:v>0.22637796000000002</c:v>
                </c:pt>
                <c:pt idx="780">
                  <c:v>-0.14435695999999998</c:v>
                </c:pt>
                <c:pt idx="781">
                  <c:v>-0.53149608000000004</c:v>
                </c:pt>
                <c:pt idx="782">
                  <c:v>-6.889764000000001E-2</c:v>
                </c:pt>
                <c:pt idx="783">
                  <c:v>-0.19356956</c:v>
                </c:pt>
                <c:pt idx="784">
                  <c:v>9.5144360000000011E-2</c:v>
                </c:pt>
                <c:pt idx="785">
                  <c:v>-4.5931760000000002E-2</c:v>
                </c:pt>
                <c:pt idx="786">
                  <c:v>3.6089239999999995E-2</c:v>
                </c:pt>
                <c:pt idx="787">
                  <c:v>0.33464568</c:v>
                </c:pt>
                <c:pt idx="788">
                  <c:v>0.11154856</c:v>
                </c:pt>
                <c:pt idx="789">
                  <c:v>0.12139108</c:v>
                </c:pt>
                <c:pt idx="790">
                  <c:v>-1.3123360000000001E-2</c:v>
                </c:pt>
                <c:pt idx="791">
                  <c:v>-7.2178479999999989E-2</c:v>
                </c:pt>
                <c:pt idx="792">
                  <c:v>0.45603676000000004</c:v>
                </c:pt>
                <c:pt idx="793">
                  <c:v>4.2650919999999995E-2</c:v>
                </c:pt>
                <c:pt idx="794">
                  <c:v>1.3123360000000001E-2</c:v>
                </c:pt>
                <c:pt idx="795">
                  <c:v>0.12139108</c:v>
                </c:pt>
                <c:pt idx="796">
                  <c:v>8.2021000000000011E-2</c:v>
                </c:pt>
                <c:pt idx="797">
                  <c:v>0.14763779999999999</c:v>
                </c:pt>
                <c:pt idx="798">
                  <c:v>7.2178479999999989E-2</c:v>
                </c:pt>
                <c:pt idx="799">
                  <c:v>0.15748032000000001</c:v>
                </c:pt>
                <c:pt idx="800">
                  <c:v>0.57086616000000001</c:v>
                </c:pt>
                <c:pt idx="801">
                  <c:v>0.37729660000000004</c:v>
                </c:pt>
                <c:pt idx="802">
                  <c:v>0.28215224</c:v>
                </c:pt>
                <c:pt idx="803">
                  <c:v>0.6758530399999999</c:v>
                </c:pt>
                <c:pt idx="804">
                  <c:v>0.25590552</c:v>
                </c:pt>
                <c:pt idx="805">
                  <c:v>0.34120735999999996</c:v>
                </c:pt>
                <c:pt idx="806">
                  <c:v>0.28871391999999996</c:v>
                </c:pt>
                <c:pt idx="807">
                  <c:v>0.15748032000000001</c:v>
                </c:pt>
                <c:pt idx="808">
                  <c:v>-9.1863520000000004E-2</c:v>
                </c:pt>
                <c:pt idx="809">
                  <c:v>0.31496064000000001</c:v>
                </c:pt>
                <c:pt idx="810">
                  <c:v>4.5931760000000002E-2</c:v>
                </c:pt>
                <c:pt idx="811">
                  <c:v>7.2178479999999989E-2</c:v>
                </c:pt>
                <c:pt idx="812">
                  <c:v>9.8425200000000004E-3</c:v>
                </c:pt>
                <c:pt idx="813">
                  <c:v>5.2493440000000002E-2</c:v>
                </c:pt>
                <c:pt idx="814">
                  <c:v>0.1804462</c:v>
                </c:pt>
                <c:pt idx="815">
                  <c:v>0.22309712000000001</c:v>
                </c:pt>
                <c:pt idx="816">
                  <c:v>0.56102364000000005</c:v>
                </c:pt>
                <c:pt idx="817">
                  <c:v>0.90223100000000012</c:v>
                </c:pt>
                <c:pt idx="818">
                  <c:v>0.26902888000000003</c:v>
                </c:pt>
                <c:pt idx="819">
                  <c:v>0.34776903999999997</c:v>
                </c:pt>
                <c:pt idx="820">
                  <c:v>0.39041995999999995</c:v>
                </c:pt>
                <c:pt idx="821">
                  <c:v>8.530183999999999E-2</c:v>
                </c:pt>
                <c:pt idx="822">
                  <c:v>0.12795276</c:v>
                </c:pt>
                <c:pt idx="823">
                  <c:v>0.22309712000000001</c:v>
                </c:pt>
                <c:pt idx="824">
                  <c:v>0.12467191999999999</c:v>
                </c:pt>
                <c:pt idx="825">
                  <c:v>-8.530183999999999E-2</c:v>
                </c:pt>
                <c:pt idx="826">
                  <c:v>-4.2650919999999995E-2</c:v>
                </c:pt>
                <c:pt idx="827">
                  <c:v>7.2178479999999989E-2</c:v>
                </c:pt>
                <c:pt idx="828">
                  <c:v>-1.6404200000000001E-2</c:v>
                </c:pt>
                <c:pt idx="829">
                  <c:v>0.35761155999999999</c:v>
                </c:pt>
                <c:pt idx="830">
                  <c:v>-0.16732284</c:v>
                </c:pt>
                <c:pt idx="831">
                  <c:v>0.10170604</c:v>
                </c:pt>
                <c:pt idx="832">
                  <c:v>0.11154856</c:v>
                </c:pt>
                <c:pt idx="833">
                  <c:v>-4.5931760000000002E-2</c:v>
                </c:pt>
                <c:pt idx="834">
                  <c:v>1.3123360000000001E-2</c:v>
                </c:pt>
                <c:pt idx="835">
                  <c:v>8.2021000000000011E-2</c:v>
                </c:pt>
                <c:pt idx="836">
                  <c:v>6.5616800000000003E-2</c:v>
                </c:pt>
                <c:pt idx="837">
                  <c:v>-0.12139108</c:v>
                </c:pt>
                <c:pt idx="838">
                  <c:v>-0.19356956</c:v>
                </c:pt>
                <c:pt idx="839">
                  <c:v>-9.1863520000000004E-2</c:v>
                </c:pt>
                <c:pt idx="840">
                  <c:v>-0.48884516</c:v>
                </c:pt>
                <c:pt idx="841">
                  <c:v>-0.3608924</c:v>
                </c:pt>
                <c:pt idx="842">
                  <c:v>3.9370080000000002E-2</c:v>
                </c:pt>
                <c:pt idx="843">
                  <c:v>-1.6404200000000001E-2</c:v>
                </c:pt>
                <c:pt idx="844">
                  <c:v>0.10170604</c:v>
                </c:pt>
                <c:pt idx="845">
                  <c:v>-0.12139108</c:v>
                </c:pt>
                <c:pt idx="846">
                  <c:v>0.12139108</c:v>
                </c:pt>
                <c:pt idx="847">
                  <c:v>-6.5616800000000003E-3</c:v>
                </c:pt>
                <c:pt idx="848">
                  <c:v>-1.9685040000000001E-2</c:v>
                </c:pt>
                <c:pt idx="849">
                  <c:v>-0.18700788000000002</c:v>
                </c:pt>
                <c:pt idx="850">
                  <c:v>1.3123360000000001E-2</c:v>
                </c:pt>
                <c:pt idx="851">
                  <c:v>-0.39698163999999997</c:v>
                </c:pt>
                <c:pt idx="852">
                  <c:v>-3.9370080000000002E-2</c:v>
                </c:pt>
                <c:pt idx="853">
                  <c:v>-9.5144360000000011E-2</c:v>
                </c:pt>
                <c:pt idx="854">
                  <c:v>2.6246720000000001E-2</c:v>
                </c:pt>
                <c:pt idx="855">
                  <c:v>1.6404200000000001E-2</c:v>
                </c:pt>
                <c:pt idx="856">
                  <c:v>0.13779528000000002</c:v>
                </c:pt>
                <c:pt idx="857">
                  <c:v>-4.9212599999999995E-2</c:v>
                </c:pt>
                <c:pt idx="858">
                  <c:v>7.2178479999999989E-2</c:v>
                </c:pt>
                <c:pt idx="859">
                  <c:v>2.9527559999999998E-2</c:v>
                </c:pt>
                <c:pt idx="860">
                  <c:v>0.12467191999999999</c:v>
                </c:pt>
                <c:pt idx="861">
                  <c:v>-8.530183999999999E-2</c:v>
                </c:pt>
                <c:pt idx="862">
                  <c:v>1.9685040000000001E-2</c:v>
                </c:pt>
                <c:pt idx="863">
                  <c:v>0.20669292</c:v>
                </c:pt>
                <c:pt idx="864">
                  <c:v>-0.20013123999999999</c:v>
                </c:pt>
                <c:pt idx="865">
                  <c:v>0.17716535999999999</c:v>
                </c:pt>
                <c:pt idx="866">
                  <c:v>-0.24606299999999998</c:v>
                </c:pt>
                <c:pt idx="867">
                  <c:v>-0.17060367999999998</c:v>
                </c:pt>
                <c:pt idx="868">
                  <c:v>-0.18372704000000001</c:v>
                </c:pt>
                <c:pt idx="869">
                  <c:v>4.5931760000000002E-2</c:v>
                </c:pt>
                <c:pt idx="870">
                  <c:v>9.8425200000000004E-3</c:v>
                </c:pt>
                <c:pt idx="871">
                  <c:v>6.5616800000000003E-2</c:v>
                </c:pt>
                <c:pt idx="872">
                  <c:v>0.14763779999999999</c:v>
                </c:pt>
                <c:pt idx="873">
                  <c:v>0.33136483999999999</c:v>
                </c:pt>
                <c:pt idx="874">
                  <c:v>-7.5459319999999996E-2</c:v>
                </c:pt>
                <c:pt idx="875">
                  <c:v>3.2808400000000001E-3</c:v>
                </c:pt>
                <c:pt idx="876">
                  <c:v>-0.10170604</c:v>
                </c:pt>
                <c:pt idx="877">
                  <c:v>-0.16076116000000001</c:v>
                </c:pt>
                <c:pt idx="878">
                  <c:v>0.24934383999999998</c:v>
                </c:pt>
                <c:pt idx="879">
                  <c:v>0.25918636</c:v>
                </c:pt>
                <c:pt idx="880">
                  <c:v>0.23622047999999998</c:v>
                </c:pt>
                <c:pt idx="881">
                  <c:v>0.13451444000000001</c:v>
                </c:pt>
                <c:pt idx="882">
                  <c:v>7.8740160000000003E-2</c:v>
                </c:pt>
                <c:pt idx="883">
                  <c:v>5.9055119999999996E-2</c:v>
                </c:pt>
                <c:pt idx="884">
                  <c:v>0.46259843999999994</c:v>
                </c:pt>
                <c:pt idx="885">
                  <c:v>8.530183999999999E-2</c:v>
                </c:pt>
                <c:pt idx="886">
                  <c:v>0.21325460000000002</c:v>
                </c:pt>
                <c:pt idx="887">
                  <c:v>0.11154856</c:v>
                </c:pt>
                <c:pt idx="888">
                  <c:v>-0.34776903999999997</c:v>
                </c:pt>
                <c:pt idx="889">
                  <c:v>4.5931760000000002E-2</c:v>
                </c:pt>
                <c:pt idx="890">
                  <c:v>0.17388451999999999</c:v>
                </c:pt>
                <c:pt idx="891">
                  <c:v>-8.2021000000000011E-2</c:v>
                </c:pt>
                <c:pt idx="892">
                  <c:v>3.6089239999999995E-2</c:v>
                </c:pt>
                <c:pt idx="893">
                  <c:v>0.11154856</c:v>
                </c:pt>
                <c:pt idx="894">
                  <c:v>0.26902888000000003</c:v>
                </c:pt>
                <c:pt idx="895">
                  <c:v>0.20997376000000001</c:v>
                </c:pt>
                <c:pt idx="896">
                  <c:v>0.39041995999999995</c:v>
                </c:pt>
                <c:pt idx="897">
                  <c:v>0.58070867999999998</c:v>
                </c:pt>
                <c:pt idx="898">
                  <c:v>0.23622047999999998</c:v>
                </c:pt>
                <c:pt idx="899">
                  <c:v>0.27230972000000003</c:v>
                </c:pt>
                <c:pt idx="900">
                  <c:v>0.35761155999999999</c:v>
                </c:pt>
                <c:pt idx="901">
                  <c:v>0.50524935999999998</c:v>
                </c:pt>
                <c:pt idx="902">
                  <c:v>0.22309712000000001</c:v>
                </c:pt>
                <c:pt idx="903">
                  <c:v>0.5413386</c:v>
                </c:pt>
                <c:pt idx="904">
                  <c:v>0.42322836000000003</c:v>
                </c:pt>
                <c:pt idx="905">
                  <c:v>0.33464568</c:v>
                </c:pt>
                <c:pt idx="906">
                  <c:v>0.37729660000000004</c:v>
                </c:pt>
                <c:pt idx="907">
                  <c:v>0.36745408000000002</c:v>
                </c:pt>
                <c:pt idx="908">
                  <c:v>0.20341208</c:v>
                </c:pt>
                <c:pt idx="909">
                  <c:v>0.26574804000000002</c:v>
                </c:pt>
                <c:pt idx="910">
                  <c:v>5.5774280000000002E-2</c:v>
                </c:pt>
                <c:pt idx="911">
                  <c:v>3.6089239999999995E-2</c:v>
                </c:pt>
                <c:pt idx="912">
                  <c:v>0.22965880000000002</c:v>
                </c:pt>
                <c:pt idx="913">
                  <c:v>0.14763779999999999</c:v>
                </c:pt>
                <c:pt idx="914">
                  <c:v>-1.6404200000000001E-2</c:v>
                </c:pt>
                <c:pt idx="915">
                  <c:v>0.17716535999999999</c:v>
                </c:pt>
                <c:pt idx="916">
                  <c:v>0.34776903999999997</c:v>
                </c:pt>
                <c:pt idx="917">
                  <c:v>0.15748032000000001</c:v>
                </c:pt>
                <c:pt idx="918">
                  <c:v>0.10498688</c:v>
                </c:pt>
                <c:pt idx="919">
                  <c:v>0.24606299999999998</c:v>
                </c:pt>
                <c:pt idx="920">
                  <c:v>0.47244095999999997</c:v>
                </c:pt>
                <c:pt idx="921">
                  <c:v>0.28871391999999996</c:v>
                </c:pt>
                <c:pt idx="922">
                  <c:v>0.38713912</c:v>
                </c:pt>
                <c:pt idx="923">
                  <c:v>-5.9055119999999996E-2</c:v>
                </c:pt>
                <c:pt idx="924">
                  <c:v>-0.11482940000000001</c:v>
                </c:pt>
                <c:pt idx="925">
                  <c:v>-0.78412075999999997</c:v>
                </c:pt>
                <c:pt idx="926">
                  <c:v>-0.33136483999999999</c:v>
                </c:pt>
                <c:pt idx="927">
                  <c:v>-0.12139108</c:v>
                </c:pt>
                <c:pt idx="928">
                  <c:v>-7.2178479999999989E-2</c:v>
                </c:pt>
                <c:pt idx="929">
                  <c:v>0.24606299999999998</c:v>
                </c:pt>
                <c:pt idx="930">
                  <c:v>0.17388451999999999</c:v>
                </c:pt>
                <c:pt idx="931">
                  <c:v>0.26246720000000001</c:v>
                </c:pt>
                <c:pt idx="932">
                  <c:v>8.8582679999999997E-2</c:v>
                </c:pt>
                <c:pt idx="933">
                  <c:v>0.26246720000000001</c:v>
                </c:pt>
                <c:pt idx="934">
                  <c:v>4.5931760000000002E-2</c:v>
                </c:pt>
                <c:pt idx="935">
                  <c:v>0.14435695999999998</c:v>
                </c:pt>
                <c:pt idx="936">
                  <c:v>4.9212599999999995E-2</c:v>
                </c:pt>
                <c:pt idx="937">
                  <c:v>7.5459319999999996E-2</c:v>
                </c:pt>
                <c:pt idx="938">
                  <c:v>0.19028872000000002</c:v>
                </c:pt>
                <c:pt idx="939">
                  <c:v>0.32152232000000003</c:v>
                </c:pt>
                <c:pt idx="940">
                  <c:v>0.42322836000000003</c:v>
                </c:pt>
                <c:pt idx="941">
                  <c:v>0.10826772</c:v>
                </c:pt>
                <c:pt idx="942">
                  <c:v>0.13451444000000001</c:v>
                </c:pt>
                <c:pt idx="943">
                  <c:v>0.11482940000000001</c:v>
                </c:pt>
                <c:pt idx="944">
                  <c:v>0.24934383999999998</c:v>
                </c:pt>
                <c:pt idx="945">
                  <c:v>5.5774280000000002E-2</c:v>
                </c:pt>
                <c:pt idx="946">
                  <c:v>-9.8425200000000004E-3</c:v>
                </c:pt>
                <c:pt idx="947">
                  <c:v>-7.5459319999999996E-2</c:v>
                </c:pt>
                <c:pt idx="948">
                  <c:v>-0.10170604</c:v>
                </c:pt>
                <c:pt idx="949">
                  <c:v>-3.2808400000000001E-3</c:v>
                </c:pt>
                <c:pt idx="950">
                  <c:v>0.12139108</c:v>
                </c:pt>
                <c:pt idx="951">
                  <c:v>9.842519999999999E-2</c:v>
                </c:pt>
                <c:pt idx="952">
                  <c:v>9.5144360000000011E-2</c:v>
                </c:pt>
                <c:pt idx="953">
                  <c:v>0.58398951999999993</c:v>
                </c:pt>
                <c:pt idx="954">
                  <c:v>0.43963256000000001</c:v>
                </c:pt>
                <c:pt idx="955">
                  <c:v>0.15748032000000001</c:v>
                </c:pt>
                <c:pt idx="956">
                  <c:v>0.33136483999999999</c:v>
                </c:pt>
                <c:pt idx="957">
                  <c:v>0.41338584</c:v>
                </c:pt>
                <c:pt idx="958">
                  <c:v>0.61023623999999999</c:v>
                </c:pt>
                <c:pt idx="959">
                  <c:v>0.26902888000000003</c:v>
                </c:pt>
                <c:pt idx="960">
                  <c:v>8.2021000000000011E-2</c:v>
                </c:pt>
                <c:pt idx="961">
                  <c:v>6.5616800000000003E-3</c:v>
                </c:pt>
                <c:pt idx="962">
                  <c:v>0.68569555999999998</c:v>
                </c:pt>
                <c:pt idx="963">
                  <c:v>0.30511811999999999</c:v>
                </c:pt>
                <c:pt idx="964">
                  <c:v>0.21653544</c:v>
                </c:pt>
                <c:pt idx="965">
                  <c:v>0.30839896</c:v>
                </c:pt>
                <c:pt idx="966">
                  <c:v>0.21325460000000002</c:v>
                </c:pt>
                <c:pt idx="967">
                  <c:v>0.47900263999999998</c:v>
                </c:pt>
                <c:pt idx="968">
                  <c:v>0.35761155999999999</c:v>
                </c:pt>
                <c:pt idx="969">
                  <c:v>0.21653544</c:v>
                </c:pt>
                <c:pt idx="970">
                  <c:v>0.42650920000000003</c:v>
                </c:pt>
                <c:pt idx="971">
                  <c:v>7.8740160000000003E-2</c:v>
                </c:pt>
                <c:pt idx="972">
                  <c:v>0.20669292</c:v>
                </c:pt>
                <c:pt idx="973">
                  <c:v>0.18372704000000001</c:v>
                </c:pt>
                <c:pt idx="974">
                  <c:v>0.49212599999999995</c:v>
                </c:pt>
                <c:pt idx="975">
                  <c:v>0.45603676000000004</c:v>
                </c:pt>
                <c:pt idx="976">
                  <c:v>0.73490816000000003</c:v>
                </c:pt>
                <c:pt idx="977">
                  <c:v>0.45931760000000005</c:v>
                </c:pt>
                <c:pt idx="978">
                  <c:v>0.44619424000000002</c:v>
                </c:pt>
                <c:pt idx="979">
                  <c:v>0.410105</c:v>
                </c:pt>
                <c:pt idx="980">
                  <c:v>0.67257219999999995</c:v>
                </c:pt>
                <c:pt idx="981">
                  <c:v>0.45603676000000004</c:v>
                </c:pt>
                <c:pt idx="982">
                  <c:v>0.35761155999999999</c:v>
                </c:pt>
                <c:pt idx="983">
                  <c:v>0.43963256000000001</c:v>
                </c:pt>
                <c:pt idx="984">
                  <c:v>0.22637796000000002</c:v>
                </c:pt>
                <c:pt idx="985">
                  <c:v>0.20997376000000001</c:v>
                </c:pt>
                <c:pt idx="986">
                  <c:v>0.41994752000000002</c:v>
                </c:pt>
                <c:pt idx="987">
                  <c:v>0.24934383999999998</c:v>
                </c:pt>
                <c:pt idx="988">
                  <c:v>0.42322836000000003</c:v>
                </c:pt>
                <c:pt idx="989">
                  <c:v>0.60695540000000003</c:v>
                </c:pt>
                <c:pt idx="990">
                  <c:v>0.40026247999999998</c:v>
                </c:pt>
                <c:pt idx="991">
                  <c:v>0.44291340000000001</c:v>
                </c:pt>
                <c:pt idx="992">
                  <c:v>0.16404200000000002</c:v>
                </c:pt>
                <c:pt idx="993">
                  <c:v>0.40026247999999998</c:v>
                </c:pt>
                <c:pt idx="994">
                  <c:v>0.45603676000000004</c:v>
                </c:pt>
                <c:pt idx="995">
                  <c:v>0.67913387999999997</c:v>
                </c:pt>
                <c:pt idx="996">
                  <c:v>0.37073492000000002</c:v>
                </c:pt>
                <c:pt idx="997">
                  <c:v>0.25590552</c:v>
                </c:pt>
                <c:pt idx="998">
                  <c:v>0.47900263999999998</c:v>
                </c:pt>
                <c:pt idx="999">
                  <c:v>0.33136483999999999</c:v>
                </c:pt>
                <c:pt idx="1000">
                  <c:v>0.11811023999999999</c:v>
                </c:pt>
                <c:pt idx="1001">
                  <c:v>0.23293963999999998</c:v>
                </c:pt>
                <c:pt idx="1002">
                  <c:v>0.35433071999999999</c:v>
                </c:pt>
                <c:pt idx="1003">
                  <c:v>0.40682415999999999</c:v>
                </c:pt>
                <c:pt idx="1004">
                  <c:v>0.29855643999999998</c:v>
                </c:pt>
                <c:pt idx="1005">
                  <c:v>0.54461944000000007</c:v>
                </c:pt>
                <c:pt idx="1006">
                  <c:v>-3.6089239999999995E-2</c:v>
                </c:pt>
                <c:pt idx="1007">
                  <c:v>0.32480316000000004</c:v>
                </c:pt>
                <c:pt idx="1008">
                  <c:v>0.19028872000000002</c:v>
                </c:pt>
                <c:pt idx="1009">
                  <c:v>0.19356956</c:v>
                </c:pt>
                <c:pt idx="1010">
                  <c:v>0.19685039999999998</c:v>
                </c:pt>
                <c:pt idx="1011">
                  <c:v>0.42650920000000003</c:v>
                </c:pt>
                <c:pt idx="1012">
                  <c:v>0.42979004000000004</c:v>
                </c:pt>
                <c:pt idx="1013">
                  <c:v>0.49868767999999997</c:v>
                </c:pt>
                <c:pt idx="1014">
                  <c:v>0.33792651999999995</c:v>
                </c:pt>
                <c:pt idx="1015">
                  <c:v>0.52493440000000002</c:v>
                </c:pt>
                <c:pt idx="1016">
                  <c:v>0.41994752000000002</c:v>
                </c:pt>
                <c:pt idx="1017">
                  <c:v>0.5413386</c:v>
                </c:pt>
                <c:pt idx="1018">
                  <c:v>9.5144360000000011E-2</c:v>
                </c:pt>
                <c:pt idx="1019">
                  <c:v>0.50196852000000003</c:v>
                </c:pt>
                <c:pt idx="1020">
                  <c:v>6.889764000000001E-2</c:v>
                </c:pt>
                <c:pt idx="1021">
                  <c:v>4.9212599999999995E-2</c:v>
                </c:pt>
                <c:pt idx="1022">
                  <c:v>-9.5144360000000011E-2</c:v>
                </c:pt>
                <c:pt idx="1023">
                  <c:v>0.15091863999999999</c:v>
                </c:pt>
                <c:pt idx="1024">
                  <c:v>5.2493440000000002E-2</c:v>
                </c:pt>
                <c:pt idx="1025">
                  <c:v>0.35761155999999999</c:v>
                </c:pt>
                <c:pt idx="1026">
                  <c:v>0.53805776000000005</c:v>
                </c:pt>
                <c:pt idx="1027">
                  <c:v>0.39698163999999997</c:v>
                </c:pt>
                <c:pt idx="1028">
                  <c:v>0.49212599999999995</c:v>
                </c:pt>
                <c:pt idx="1029">
                  <c:v>0.49540683999999996</c:v>
                </c:pt>
                <c:pt idx="1030">
                  <c:v>0.30839896</c:v>
                </c:pt>
                <c:pt idx="1031">
                  <c:v>0.61351708000000005</c:v>
                </c:pt>
                <c:pt idx="1032">
                  <c:v>0.35104987999999998</c:v>
                </c:pt>
                <c:pt idx="1033">
                  <c:v>0.40026247999999998</c:v>
                </c:pt>
                <c:pt idx="1034">
                  <c:v>0.39698163999999997</c:v>
                </c:pt>
                <c:pt idx="1035">
                  <c:v>0.37073492000000002</c:v>
                </c:pt>
                <c:pt idx="1036">
                  <c:v>0.30183727999999999</c:v>
                </c:pt>
                <c:pt idx="1037">
                  <c:v>0.26902888000000003</c:v>
                </c:pt>
                <c:pt idx="1038">
                  <c:v>0.34448819999999997</c:v>
                </c:pt>
                <c:pt idx="1039">
                  <c:v>0.30839896</c:v>
                </c:pt>
                <c:pt idx="1040">
                  <c:v>0.66929136</c:v>
                </c:pt>
                <c:pt idx="1041">
                  <c:v>0.43963256000000001</c:v>
                </c:pt>
                <c:pt idx="1042">
                  <c:v>0.22309712000000001</c:v>
                </c:pt>
                <c:pt idx="1043">
                  <c:v>0.25262467999999999</c:v>
                </c:pt>
              </c:numCache>
            </c:numRef>
          </c:yVal>
          <c:smooth val="1"/>
          <c:extLst>
            <c:ext xmlns:c16="http://schemas.microsoft.com/office/drawing/2014/chart" uri="{C3380CC4-5D6E-409C-BE32-E72D297353CC}">
              <c16:uniqueId val="{00000011-7CDB-4BC1-A508-48F6B049E9D1}"/>
            </c:ext>
          </c:extLst>
        </c:ser>
        <c:dLbls>
          <c:showLegendKey val="0"/>
          <c:showVal val="0"/>
          <c:showCatName val="0"/>
          <c:showSerName val="0"/>
          <c:showPercent val="0"/>
          <c:showBubbleSize val="0"/>
        </c:dLbls>
        <c:axId val="237806152"/>
        <c:axId val="237806544"/>
        <c:extLst>
          <c:ext xmlns:c15="http://schemas.microsoft.com/office/drawing/2012/chart" uri="{02D57815-91ED-43cb-92C2-25804820EDAC}">
            <c15:filteredScatterSeries>
              <c15:ser>
                <c:idx val="1"/>
                <c:order val="1"/>
                <c:tx>
                  <c:v>0.3m GMSLR med</c:v>
                </c:tx>
                <c:spPr>
                  <a:ln w="19050" cap="rnd">
                    <a:solidFill>
                      <a:srgbClr val="7030A0"/>
                    </a:solidFill>
                    <a:round/>
                  </a:ln>
                  <a:effectLst/>
                </c:spPr>
                <c:marker>
                  <c:symbol val="none"/>
                </c:marker>
                <c:xVal>
                  <c:numRef>
                    <c:extLst>
                      <c:ext uri="{02D57815-91ED-43cb-92C2-25804820EDAC}">
                        <c15:formulaRef>
                          <c15:sqref>Sheet1!$G$21:$Q$21</c15:sqref>
                        </c15:formulaRef>
                      </c:ext>
                    </c:extLst>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extLst>
                      <c:ext uri="{02D57815-91ED-43cb-92C2-25804820EDAC}">
                        <c15:formulaRef>
                          <c15:sqref>Sheet1!$G$3:$Q$3</c15:sqref>
                        </c15:formulaRef>
                      </c:ext>
                    </c:extLst>
                    <c:numCache>
                      <c:formatCode>General</c:formatCode>
                      <c:ptCount val="11"/>
                      <c:pt idx="0">
                        <c:v>0</c:v>
                      </c:pt>
                      <c:pt idx="1">
                        <c:v>6</c:v>
                      </c:pt>
                      <c:pt idx="2">
                        <c:v>11</c:v>
                      </c:pt>
                      <c:pt idx="3">
                        <c:v>16</c:v>
                      </c:pt>
                      <c:pt idx="4">
                        <c:v>23</c:v>
                      </c:pt>
                      <c:pt idx="5">
                        <c:v>27</c:v>
                      </c:pt>
                      <c:pt idx="6">
                        <c:v>33</c:v>
                      </c:pt>
                      <c:pt idx="7">
                        <c:v>39</c:v>
                      </c:pt>
                      <c:pt idx="8">
                        <c:v>43</c:v>
                      </c:pt>
                      <c:pt idx="9">
                        <c:v>47</c:v>
                      </c:pt>
                      <c:pt idx="10">
                        <c:v>50</c:v>
                      </c:pt>
                    </c:numCache>
                  </c:numRef>
                </c:yVal>
                <c:smooth val="1"/>
                <c:extLst>
                  <c:ext xmlns:c16="http://schemas.microsoft.com/office/drawing/2014/chart" uri="{C3380CC4-5D6E-409C-BE32-E72D297353CC}">
                    <c16:uniqueId val="{00000012-7CDB-4BC1-A508-48F6B049E9D1}"/>
                  </c:ext>
                </c:extLst>
              </c15:ser>
            </c15:filteredScatterSeries>
            <c15:filteredScatterSeries>
              <c15:ser>
                <c:idx val="4"/>
                <c:order val="4"/>
                <c:tx>
                  <c:v>0.5m GMSLR med</c:v>
                </c:tx>
                <c:spPr>
                  <a:ln w="15875" cap="rnd">
                    <a:solidFill>
                      <a:srgbClr val="002060"/>
                    </a:solidFill>
                    <a:round/>
                  </a:ln>
                  <a:effectLst/>
                </c:spPr>
                <c:marker>
                  <c:symbol val="none"/>
                </c:marker>
                <c:xVal>
                  <c:numRef>
                    <c:extLst xmlns:c15="http://schemas.microsoft.com/office/drawing/2012/chart">
                      <c:ext xmlns:c15="http://schemas.microsoft.com/office/drawing/2012/chart" uri="{02D57815-91ED-43cb-92C2-25804820EDAC}">
                        <c15:formulaRef>
                          <c15:sqref>Sheet1!$G$21:$Q$21</c15:sqref>
                        </c15:formulaRef>
                      </c:ext>
                    </c:extLst>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extLst xmlns:c15="http://schemas.microsoft.com/office/drawing/2012/chart">
                      <c:ext xmlns:c15="http://schemas.microsoft.com/office/drawing/2012/chart" uri="{02D57815-91ED-43cb-92C2-25804820EDAC}">
                        <c15:formulaRef>
                          <c15:sqref>Sheet1!$G$27:$Q$27</c15:sqref>
                        </c15:formulaRef>
                      </c:ext>
                    </c:extLst>
                    <c:numCache>
                      <c:formatCode>General</c:formatCode>
                      <c:ptCount val="11"/>
                      <c:pt idx="0">
                        <c:v>9.2956999999999998E-2</c:v>
                      </c:pt>
                      <c:pt idx="1">
                        <c:v>0.32261579300000004</c:v>
                      </c:pt>
                      <c:pt idx="2">
                        <c:v>0.51946618700000002</c:v>
                      </c:pt>
                      <c:pt idx="3">
                        <c:v>0.74912497999999994</c:v>
                      </c:pt>
                      <c:pt idx="4">
                        <c:v>0.97878377299999997</c:v>
                      </c:pt>
                      <c:pt idx="5">
                        <c:v>1.1756341670000001</c:v>
                      </c:pt>
                      <c:pt idx="6">
                        <c:v>1.4052929599999999</c:v>
                      </c:pt>
                      <c:pt idx="7">
                        <c:v>1.634951753</c:v>
                      </c:pt>
                      <c:pt idx="8">
                        <c:v>1.798993748</c:v>
                      </c:pt>
                      <c:pt idx="9">
                        <c:v>1.9958441420000002</c:v>
                      </c:pt>
                      <c:pt idx="10">
                        <c:v>2.1926945360000003</c:v>
                      </c:pt>
                    </c:numCache>
                  </c:numRef>
                </c:yVal>
                <c:smooth val="1"/>
                <c:extLst xmlns:c15="http://schemas.microsoft.com/office/drawing/2012/chart">
                  <c:ext xmlns:c16="http://schemas.microsoft.com/office/drawing/2014/chart" uri="{C3380CC4-5D6E-409C-BE32-E72D297353CC}">
                    <c16:uniqueId val="{00000013-7CDB-4BC1-A508-48F6B049E9D1}"/>
                  </c:ext>
                </c:extLst>
              </c15:ser>
            </c15:filteredScatterSeries>
            <c15:filteredScatterSeries>
              <c15:ser>
                <c:idx val="7"/>
                <c:order val="7"/>
                <c:tx>
                  <c:v>1.0m GMSLR med</c:v>
                </c:tx>
                <c:spPr>
                  <a:ln w="15875" cap="rnd">
                    <a:solidFill>
                      <a:schemeClr val="accent6">
                        <a:lumMod val="5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Sheet1!$G$21:$Q$21</c15:sqref>
                        </c15:formulaRef>
                      </c:ext>
                    </c:extLst>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extLst xmlns:c15="http://schemas.microsoft.com/office/drawing/2012/chart">
                      <c:ext xmlns:c15="http://schemas.microsoft.com/office/drawing/2012/chart" uri="{02D57815-91ED-43cb-92C2-25804820EDAC}">
                        <c15:formulaRef>
                          <c15:sqref>Sheet1!$G$30:$Q$30</c15:sqref>
                        </c15:formulaRef>
                      </c:ext>
                    </c:extLst>
                    <c:numCache>
                      <c:formatCode>General</c:formatCode>
                      <c:ptCount val="11"/>
                      <c:pt idx="0">
                        <c:v>9.2956999999999998E-2</c:v>
                      </c:pt>
                      <c:pt idx="1">
                        <c:v>0.38823259100000002</c:v>
                      </c:pt>
                      <c:pt idx="2">
                        <c:v>0.65069978299999998</c:v>
                      </c:pt>
                      <c:pt idx="3">
                        <c:v>1.0115921720000001</c:v>
                      </c:pt>
                      <c:pt idx="4">
                        <c:v>1.372484561</c:v>
                      </c:pt>
                      <c:pt idx="5">
                        <c:v>1.7661853490000001</c:v>
                      </c:pt>
                      <c:pt idx="6">
                        <c:v>2.2255029350000002</c:v>
                      </c:pt>
                      <c:pt idx="7">
                        <c:v>2.7176289200000001</c:v>
                      </c:pt>
                      <c:pt idx="8">
                        <c:v>3.2097549050000005</c:v>
                      </c:pt>
                      <c:pt idx="9">
                        <c:v>3.8003060870000005</c:v>
                      </c:pt>
                      <c:pt idx="10">
                        <c:v>4.3908572690000005</c:v>
                      </c:pt>
                    </c:numCache>
                  </c:numRef>
                </c:yVal>
                <c:smooth val="1"/>
                <c:extLst xmlns:c15="http://schemas.microsoft.com/office/drawing/2012/chart">
                  <c:ext xmlns:c16="http://schemas.microsoft.com/office/drawing/2014/chart" uri="{C3380CC4-5D6E-409C-BE32-E72D297353CC}">
                    <c16:uniqueId val="{00000014-7CDB-4BC1-A508-48F6B049E9D1}"/>
                  </c:ext>
                </c:extLst>
              </c15:ser>
            </c15:filteredScatterSeries>
            <c15:filteredScatterSeries>
              <c15:ser>
                <c:idx val="10"/>
                <c:order val="10"/>
                <c:tx>
                  <c:v>1.5m GMSLR med</c:v>
                </c:tx>
                <c:spPr>
                  <a:ln w="15875" cap="rnd">
                    <a:solidFill>
                      <a:schemeClr val="accent2">
                        <a:lumMod val="5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Sheet1!$G$21:$Q$21</c15:sqref>
                        </c15:formulaRef>
                      </c:ext>
                    </c:extLst>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extLst xmlns:c15="http://schemas.microsoft.com/office/drawing/2012/chart">
                      <c:ext xmlns:c15="http://schemas.microsoft.com/office/drawing/2012/chart" uri="{02D57815-91ED-43cb-92C2-25804820EDAC}">
                        <c15:formulaRef>
                          <c15:sqref>Sheet1!$G$33:$Q$33</c15:sqref>
                        </c15:formulaRef>
                      </c:ext>
                    </c:extLst>
                    <c:numCache>
                      <c:formatCode>General</c:formatCode>
                      <c:ptCount val="11"/>
                      <c:pt idx="0">
                        <c:v>9.2956999999999998E-2</c:v>
                      </c:pt>
                      <c:pt idx="1">
                        <c:v>0.45384938900000005</c:v>
                      </c:pt>
                      <c:pt idx="2">
                        <c:v>0.81474177800000003</c:v>
                      </c:pt>
                      <c:pt idx="3">
                        <c:v>1.274059364</c:v>
                      </c:pt>
                      <c:pt idx="4">
                        <c:v>1.7661853490000001</c:v>
                      </c:pt>
                      <c:pt idx="5">
                        <c:v>2.3567365310000001</c:v>
                      </c:pt>
                      <c:pt idx="6">
                        <c:v>3.0129045110000003</c:v>
                      </c:pt>
                      <c:pt idx="7">
                        <c:v>3.8003060870000005</c:v>
                      </c:pt>
                      <c:pt idx="8">
                        <c:v>4.6205160620000001</c:v>
                      </c:pt>
                      <c:pt idx="9">
                        <c:v>5.5391512340000002</c:v>
                      </c:pt>
                      <c:pt idx="10">
                        <c:v>6.6218284010000001</c:v>
                      </c:pt>
                    </c:numCache>
                  </c:numRef>
                </c:yVal>
                <c:smooth val="1"/>
                <c:extLst xmlns:c15="http://schemas.microsoft.com/office/drawing/2012/chart">
                  <c:ext xmlns:c16="http://schemas.microsoft.com/office/drawing/2014/chart" uri="{C3380CC4-5D6E-409C-BE32-E72D297353CC}">
                    <c16:uniqueId val="{00000015-7CDB-4BC1-A508-48F6B049E9D1}"/>
                  </c:ext>
                </c:extLst>
              </c15:ser>
            </c15:filteredScatterSeries>
            <c15:filteredScatterSeries>
              <c15:ser>
                <c:idx val="13"/>
                <c:order val="13"/>
                <c:tx>
                  <c:v>2.0m GMSLR med</c:v>
                </c:tx>
                <c:spPr>
                  <a:ln w="15875" cap="rnd">
                    <a:solidFill>
                      <a:schemeClr val="accent2">
                        <a:lumMod val="80000"/>
                        <a:lumOff val="20000"/>
                      </a:schemeClr>
                    </a:solidFill>
                    <a:round/>
                  </a:ln>
                  <a:effectLst/>
                </c:spPr>
                <c:marker>
                  <c:symbol val="none"/>
                </c:marker>
                <c:xVal>
                  <c:numRef>
                    <c:extLst xmlns:c15="http://schemas.microsoft.com/office/drawing/2012/chart">
                      <c:ext xmlns:c15="http://schemas.microsoft.com/office/drawing/2012/chart" uri="{02D57815-91ED-43cb-92C2-25804820EDAC}">
                        <c15:formulaRef>
                          <c15:sqref>Sheet1!$G$21:$Q$21</c15:sqref>
                        </c15:formulaRef>
                      </c:ext>
                    </c:extLst>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extLst xmlns:c15="http://schemas.microsoft.com/office/drawing/2012/chart">
                      <c:ext xmlns:c15="http://schemas.microsoft.com/office/drawing/2012/chart" uri="{02D57815-91ED-43cb-92C2-25804820EDAC}">
                        <c15:formulaRef>
                          <c15:sqref>Sheet1!$G$36:$Q$36</c15:sqref>
                        </c15:formulaRef>
                      </c:ext>
                    </c:extLst>
                    <c:numCache>
                      <c:formatCode>General</c:formatCode>
                      <c:ptCount val="11"/>
                      <c:pt idx="0">
                        <c:v>9.2956999999999998E-2</c:v>
                      </c:pt>
                      <c:pt idx="1">
                        <c:v>0.51946618700000002</c:v>
                      </c:pt>
                      <c:pt idx="2">
                        <c:v>0.94597537399999998</c:v>
                      </c:pt>
                      <c:pt idx="3">
                        <c:v>1.5365265560000001</c:v>
                      </c:pt>
                      <c:pt idx="4">
                        <c:v>2.2255029350000002</c:v>
                      </c:pt>
                      <c:pt idx="5">
                        <c:v>3.0457129100000002</c:v>
                      </c:pt>
                      <c:pt idx="6">
                        <c:v>4.0299648800000005</c:v>
                      </c:pt>
                      <c:pt idx="7">
                        <c:v>5.0798336480000001</c:v>
                      </c:pt>
                      <c:pt idx="8">
                        <c:v>6.2281276130000007</c:v>
                      </c:pt>
                      <c:pt idx="9">
                        <c:v>7.6388887700000003</c:v>
                      </c:pt>
                      <c:pt idx="10">
                        <c:v>9.1808835230000003</c:v>
                      </c:pt>
                    </c:numCache>
                  </c:numRef>
                </c:yVal>
                <c:smooth val="1"/>
                <c:extLst xmlns:c15="http://schemas.microsoft.com/office/drawing/2012/chart">
                  <c:ext xmlns:c16="http://schemas.microsoft.com/office/drawing/2014/chart" uri="{C3380CC4-5D6E-409C-BE32-E72D297353CC}">
                    <c16:uniqueId val="{00000016-7CDB-4BC1-A508-48F6B049E9D1}"/>
                  </c:ext>
                </c:extLst>
              </c15:ser>
            </c15:filteredScatterSeries>
            <c15:filteredScatterSeries>
              <c15:ser>
                <c:idx val="16"/>
                <c:order val="16"/>
                <c:tx>
                  <c:v>2.5m GMSLR med</c:v>
                </c:tx>
                <c:spPr>
                  <a:ln w="15875" cap="rnd">
                    <a:solidFill>
                      <a:srgbClr val="C00000"/>
                    </a:solidFill>
                    <a:round/>
                  </a:ln>
                  <a:effectLst/>
                </c:spPr>
                <c:marker>
                  <c:symbol val="none"/>
                </c:marker>
                <c:xVal>
                  <c:numRef>
                    <c:extLst xmlns:c15="http://schemas.microsoft.com/office/drawing/2012/chart">
                      <c:ext xmlns:c15="http://schemas.microsoft.com/office/drawing/2012/chart" uri="{02D57815-91ED-43cb-92C2-25804820EDAC}">
                        <c15:formulaRef>
                          <c15:sqref>Sheet1!$G$21:$Q$21</c15:sqref>
                        </c15:formulaRef>
                      </c:ext>
                    </c:extLst>
                    <c:numCache>
                      <c:formatCode>General</c:formatCode>
                      <c:ptCount val="11"/>
                      <c:pt idx="0">
                        <c:v>2000</c:v>
                      </c:pt>
                      <c:pt idx="1">
                        <c:v>2010</c:v>
                      </c:pt>
                      <c:pt idx="2">
                        <c:v>2020</c:v>
                      </c:pt>
                      <c:pt idx="3">
                        <c:v>2030</c:v>
                      </c:pt>
                      <c:pt idx="4">
                        <c:v>2040</c:v>
                      </c:pt>
                      <c:pt idx="5">
                        <c:v>2050</c:v>
                      </c:pt>
                      <c:pt idx="6">
                        <c:v>2060</c:v>
                      </c:pt>
                      <c:pt idx="7">
                        <c:v>2070</c:v>
                      </c:pt>
                      <c:pt idx="8">
                        <c:v>2080</c:v>
                      </c:pt>
                      <c:pt idx="9">
                        <c:v>2090</c:v>
                      </c:pt>
                      <c:pt idx="10">
                        <c:v>2100</c:v>
                      </c:pt>
                    </c:numCache>
                  </c:numRef>
                </c:xVal>
                <c:yVal>
                  <c:numRef>
                    <c:extLst xmlns:c15="http://schemas.microsoft.com/office/drawing/2012/chart">
                      <c:ext xmlns:c15="http://schemas.microsoft.com/office/drawing/2012/chart" uri="{02D57815-91ED-43cb-92C2-25804820EDAC}">
                        <c15:formulaRef>
                          <c15:sqref>Sheet1!$G$39:$Q$39</c15:sqref>
                        </c15:formulaRef>
                      </c:ext>
                    </c:extLst>
                    <c:numCache>
                      <c:formatCode>General</c:formatCode>
                      <c:ptCount val="11"/>
                      <c:pt idx="0">
                        <c:v>9.2956999999999998E-2</c:v>
                      </c:pt>
                      <c:pt idx="1">
                        <c:v>0.585082985</c:v>
                      </c:pt>
                      <c:pt idx="2">
                        <c:v>1.0115921720000001</c:v>
                      </c:pt>
                      <c:pt idx="3">
                        <c:v>1.6677601520000001</c:v>
                      </c:pt>
                      <c:pt idx="4">
                        <c:v>2.4551617280000002</c:v>
                      </c:pt>
                      <c:pt idx="5">
                        <c:v>3.4394136980000005</c:v>
                      </c:pt>
                      <c:pt idx="6">
                        <c:v>4.6861328600000007</c:v>
                      </c:pt>
                      <c:pt idx="7">
                        <c:v>6.0640856180000009</c:v>
                      </c:pt>
                      <c:pt idx="8">
                        <c:v>7.5076551740000008</c:v>
                      </c:pt>
                      <c:pt idx="9">
                        <c:v>9.2793087200000013</c:v>
                      </c:pt>
                      <c:pt idx="10">
                        <c:v>11.247812660000001</c:v>
                      </c:pt>
                    </c:numCache>
                  </c:numRef>
                </c:yVal>
                <c:smooth val="1"/>
                <c:extLst xmlns:c15="http://schemas.microsoft.com/office/drawing/2012/chart">
                  <c:ext xmlns:c16="http://schemas.microsoft.com/office/drawing/2014/chart" uri="{C3380CC4-5D6E-409C-BE32-E72D297353CC}">
                    <c16:uniqueId val="{00000017-7CDB-4BC1-A508-48F6B049E9D1}"/>
                  </c:ext>
                </c:extLst>
              </c15:ser>
            </c15:filteredScatterSeries>
          </c:ext>
        </c:extLst>
      </c:scatterChart>
      <c:valAx>
        <c:axId val="237806152"/>
        <c:scaling>
          <c:orientation val="minMax"/>
          <c:max val="2100"/>
          <c:min val="193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7806544"/>
        <c:crosses val="autoZero"/>
        <c:crossBetween val="midCat"/>
        <c:majorUnit val="10"/>
        <c:minorUnit val="2"/>
      </c:valAx>
      <c:valAx>
        <c:axId val="237806544"/>
        <c:scaling>
          <c:orientation val="minMax"/>
          <c:max val="12"/>
          <c:min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Sea Level Relative</a:t>
                </a:r>
                <a:r>
                  <a:rPr lang="en-US" baseline="0"/>
                  <a:t> to MSL in 1992</a:t>
                </a:r>
                <a:r>
                  <a:rPr lang="en-US"/>
                  <a:t> (ft)</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7806152"/>
        <c:crosses val="autoZero"/>
        <c:crossBetween val="midCat"/>
        <c:majorUnit val="1"/>
        <c:minorUnit val="0.5"/>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91D2D88-8CC7-4753-9506-501B2CADB686}" type="datetimeFigureOut">
              <a:rPr lang="en-US" smtClean="0"/>
              <a:t>12/13/2017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2C500C5-08A1-4730-B447-FCB2898A60C3}" type="slidenum">
              <a:rPr lang="en-US" smtClean="0"/>
              <a:t>‹#›</a:t>
            </a:fld>
            <a:endParaRPr lang="en-US"/>
          </a:p>
        </p:txBody>
      </p:sp>
    </p:spTree>
    <p:extLst>
      <p:ext uri="{BB962C8B-B14F-4D97-AF65-F5344CB8AC3E}">
        <p14:creationId xmlns:p14="http://schemas.microsoft.com/office/powerpoint/2010/main" val="1650860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318B815-328D-4492-8378-E18E4E035D7F}" type="datetimeFigureOut">
              <a:rPr lang="en-US" smtClean="0"/>
              <a:t>12/13/2017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4E89F5-7B9F-4942-9194-BDAE7D2F5585}" type="slidenum">
              <a:rPr lang="en-US" smtClean="0"/>
              <a:t>‹#›</a:t>
            </a:fld>
            <a:endParaRPr lang="en-US"/>
          </a:p>
        </p:txBody>
      </p:sp>
    </p:spTree>
    <p:extLst>
      <p:ext uri="{BB962C8B-B14F-4D97-AF65-F5344CB8AC3E}">
        <p14:creationId xmlns:p14="http://schemas.microsoft.com/office/powerpoint/2010/main" val="47311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BF4E89F5-7B9F-4942-9194-BDAE7D2F5585}" type="slidenum">
              <a:rPr lang="en-US" smtClean="0"/>
              <a:t>1</a:t>
            </a:fld>
            <a:endParaRPr lang="en-US"/>
          </a:p>
        </p:txBody>
      </p:sp>
    </p:spTree>
    <p:extLst>
      <p:ext uri="{BB962C8B-B14F-4D97-AF65-F5344CB8AC3E}">
        <p14:creationId xmlns:p14="http://schemas.microsoft.com/office/powerpoint/2010/main" val="777160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E89F5-7B9F-4942-9194-BDAE7D2F5585}" type="slidenum">
              <a:rPr lang="en-US" smtClean="0"/>
              <a:t>31</a:t>
            </a:fld>
            <a:endParaRPr lang="en-US"/>
          </a:p>
        </p:txBody>
      </p:sp>
    </p:spTree>
    <p:extLst>
      <p:ext uri="{BB962C8B-B14F-4D97-AF65-F5344CB8AC3E}">
        <p14:creationId xmlns:p14="http://schemas.microsoft.com/office/powerpoint/2010/main" val="1526128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BF4E89F5-7B9F-4942-9194-BDAE7D2F5585}" type="slidenum">
              <a:rPr lang="en-US">
                <a:solidFill>
                  <a:prstClr val="black"/>
                </a:solidFill>
                <a:latin typeface="Calibri" panose="020F0502020204030204"/>
              </a:rPr>
              <a:pPr defTabSz="931774">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59495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For this first animation, include all deep-channel segments, even the greyed out problem segments so when we get to the Phase II WIP loads (and beyond), we want to show the WQGIT these specific remaining  segments.  The last slide in this animation needs to circle the problem segments on the graphic—those same problem segments will remain listed in the bulleted listing to the left.</a:t>
            </a:r>
          </a:p>
          <a:p>
            <a:endParaRPr lang="en-US" dirty="0"/>
          </a:p>
        </p:txBody>
      </p:sp>
      <p:sp>
        <p:nvSpPr>
          <p:cNvPr id="4" name="Slide Number Placeholder 3"/>
          <p:cNvSpPr>
            <a:spLocks noGrp="1"/>
          </p:cNvSpPr>
          <p:nvPr>
            <p:ph type="sldNum" sz="quarter" idx="10"/>
          </p:nvPr>
        </p:nvSpPr>
        <p:spPr/>
        <p:txBody>
          <a:bodyPr/>
          <a:lstStyle/>
          <a:p>
            <a:fld id="{AE658273-7C76-4DEC-A539-F351E68ACB0D}" type="slidenum">
              <a:rPr lang="en-US" smtClean="0"/>
              <a:t>80</a:t>
            </a:fld>
            <a:endParaRPr lang="en-US"/>
          </a:p>
        </p:txBody>
      </p:sp>
    </p:spTree>
    <p:extLst>
      <p:ext uri="{BB962C8B-B14F-4D97-AF65-F5344CB8AC3E}">
        <p14:creationId xmlns:p14="http://schemas.microsoft.com/office/powerpoint/2010/main" val="3329284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F4E89F5-7B9F-4942-9194-BDAE7D2F5585}" type="slidenum">
              <a:rPr lang="en-US" smtClean="0"/>
              <a:t>89</a:t>
            </a:fld>
            <a:endParaRPr lang="en-US"/>
          </a:p>
        </p:txBody>
      </p:sp>
    </p:spTree>
    <p:extLst>
      <p:ext uri="{BB962C8B-B14F-4D97-AF65-F5344CB8AC3E}">
        <p14:creationId xmlns:p14="http://schemas.microsoft.com/office/powerpoint/2010/main" val="1200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F4E89F5-7B9F-4942-9194-BDAE7D2F5585}" type="slidenum">
              <a:rPr lang="en-US" smtClean="0"/>
              <a:t>90</a:t>
            </a:fld>
            <a:endParaRPr lang="en-US"/>
          </a:p>
        </p:txBody>
      </p:sp>
    </p:spTree>
    <p:extLst>
      <p:ext uri="{BB962C8B-B14F-4D97-AF65-F5344CB8AC3E}">
        <p14:creationId xmlns:p14="http://schemas.microsoft.com/office/powerpoint/2010/main" val="3144224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Centered text</a:t>
            </a:r>
          </a:p>
        </p:txBody>
      </p:sp>
      <p:sp>
        <p:nvSpPr>
          <p:cNvPr id="4" name="Slide Number Placeholder 3"/>
          <p:cNvSpPr>
            <a:spLocks noGrp="1"/>
          </p:cNvSpPr>
          <p:nvPr>
            <p:ph type="sldNum" sz="quarter" idx="10"/>
          </p:nvPr>
        </p:nvSpPr>
        <p:spPr/>
        <p:txBody>
          <a:bodyPr/>
          <a:lstStyle/>
          <a:p>
            <a:pPr defTabSz="931774">
              <a:defRPr/>
            </a:pPr>
            <a:fld id="{BF4E89F5-7B9F-4942-9194-BDAE7D2F5585}" type="slidenum">
              <a:rPr lang="en-US">
                <a:solidFill>
                  <a:prstClr val="black"/>
                </a:solidFill>
                <a:latin typeface="Calibri" panose="020F0502020204030204"/>
              </a:rPr>
              <a:pPr defTabSz="931774">
                <a:defRPr/>
              </a:pPr>
              <a:t>91</a:t>
            </a:fld>
            <a:endParaRPr lang="en-US">
              <a:solidFill>
                <a:prstClr val="black"/>
              </a:solidFill>
              <a:latin typeface="Calibri" panose="020F0502020204030204"/>
            </a:endParaRPr>
          </a:p>
        </p:txBody>
      </p:sp>
    </p:spTree>
    <p:extLst>
      <p:ext uri="{BB962C8B-B14F-4D97-AF65-F5344CB8AC3E}">
        <p14:creationId xmlns:p14="http://schemas.microsoft.com/office/powerpoint/2010/main" val="795705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E89F5-7B9F-4942-9194-BDAE7D2F5585}" type="slidenum">
              <a:rPr lang="en-US" smtClean="0"/>
              <a:t>103</a:t>
            </a:fld>
            <a:endParaRPr lang="en-US"/>
          </a:p>
        </p:txBody>
      </p:sp>
    </p:spTree>
    <p:extLst>
      <p:ext uri="{BB962C8B-B14F-4D97-AF65-F5344CB8AC3E}">
        <p14:creationId xmlns:p14="http://schemas.microsoft.com/office/powerpoint/2010/main" val="499107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E89F5-7B9F-4942-9194-BDAE7D2F5585}" type="slidenum">
              <a:rPr lang="en-US" smtClean="0"/>
              <a:t>109</a:t>
            </a:fld>
            <a:endParaRPr lang="en-US"/>
          </a:p>
        </p:txBody>
      </p:sp>
    </p:spTree>
    <p:extLst>
      <p:ext uri="{BB962C8B-B14F-4D97-AF65-F5344CB8AC3E}">
        <p14:creationId xmlns:p14="http://schemas.microsoft.com/office/powerpoint/2010/main" val="2747710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E89F5-7B9F-4942-9194-BDAE7D2F5585}" type="slidenum">
              <a:rPr lang="en-US" smtClean="0"/>
              <a:t>114</a:t>
            </a:fld>
            <a:endParaRPr lang="en-US"/>
          </a:p>
        </p:txBody>
      </p:sp>
    </p:spTree>
    <p:extLst>
      <p:ext uri="{BB962C8B-B14F-4D97-AF65-F5344CB8AC3E}">
        <p14:creationId xmlns:p14="http://schemas.microsoft.com/office/powerpoint/2010/main" val="2482390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E89F5-7B9F-4942-9194-BDAE7D2F5585}" type="slidenum">
              <a:rPr lang="en-US" smtClean="0"/>
              <a:t>115</a:t>
            </a:fld>
            <a:endParaRPr lang="en-US"/>
          </a:p>
        </p:txBody>
      </p:sp>
    </p:spTree>
    <p:extLst>
      <p:ext uri="{BB962C8B-B14F-4D97-AF65-F5344CB8AC3E}">
        <p14:creationId xmlns:p14="http://schemas.microsoft.com/office/powerpoint/2010/main" val="1298636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BF4E89F5-7B9F-4942-9194-BDAE7D2F5585}" type="slidenum">
              <a:rPr lang="en-US">
                <a:solidFill>
                  <a:prstClr val="black"/>
                </a:solidFill>
                <a:latin typeface="Calibri" panose="020F0502020204030204"/>
              </a:rPr>
              <a:pPr defTabSz="93177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193905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931774">
              <a:defRPr/>
            </a:pPr>
            <a:fld id="{BF4E89F5-7B9F-4942-9194-BDAE7D2F5585}" type="slidenum">
              <a:rPr lang="en-US">
                <a:solidFill>
                  <a:prstClr val="black"/>
                </a:solidFill>
                <a:latin typeface="Calibri" panose="020F0502020204030204"/>
              </a:rPr>
              <a:pPr defTabSz="931774">
                <a:defRPr/>
              </a:pPr>
              <a:t>117</a:t>
            </a:fld>
            <a:endParaRPr lang="en-US">
              <a:solidFill>
                <a:prstClr val="black"/>
              </a:solidFill>
              <a:latin typeface="Calibri" panose="020F0502020204030204"/>
            </a:endParaRPr>
          </a:p>
        </p:txBody>
      </p:sp>
    </p:spTree>
    <p:extLst>
      <p:ext uri="{BB962C8B-B14F-4D97-AF65-F5344CB8AC3E}">
        <p14:creationId xmlns:p14="http://schemas.microsoft.com/office/powerpoint/2010/main" val="130049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701040" y="4473892"/>
            <a:ext cx="5608320" cy="3660458"/>
          </a:xfrm>
          <a:prstGeom prst="rect">
            <a:avLst/>
          </a:prstGeom>
          <a:noFill/>
          <a:ln>
            <a:noFill/>
          </a:ln>
        </p:spPr>
        <p:txBody>
          <a:bodyPr wrap="square" lIns="93162" tIns="46568" rIns="93162" bIns="46568" anchor="t" anchorCtr="0">
            <a:noAutofit/>
          </a:bodyPr>
          <a:lstStyle/>
          <a:p>
            <a:endParaRPr dirty="0">
              <a:solidFill>
                <a:schemeClr val="dk1"/>
              </a:solidFill>
              <a:latin typeface="Calibri"/>
              <a:ea typeface="Calibri"/>
              <a:cs typeface="Calibri"/>
              <a:sym typeface="Calibri"/>
            </a:endParaRPr>
          </a:p>
        </p:txBody>
      </p:sp>
      <p:sp>
        <p:nvSpPr>
          <p:cNvPr id="222" name="Shape 222"/>
          <p:cNvSpPr txBox="1">
            <a:spLocks noGrp="1"/>
          </p:cNvSpPr>
          <p:nvPr>
            <p:ph type="sldNum" idx="12"/>
          </p:nvPr>
        </p:nvSpPr>
        <p:spPr>
          <a:xfrm>
            <a:off x="3970938" y="8829967"/>
            <a:ext cx="3037840" cy="466433"/>
          </a:xfrm>
          <a:prstGeom prst="rect">
            <a:avLst/>
          </a:prstGeom>
          <a:noFill/>
          <a:ln>
            <a:noFill/>
          </a:ln>
        </p:spPr>
        <p:txBody>
          <a:bodyPr wrap="square" lIns="93162" tIns="46568" rIns="93162" bIns="46568" anchor="b" anchorCtr="0">
            <a:noAutofit/>
          </a:bodyPr>
          <a:lstStyle/>
          <a:p>
            <a:fld id="{00000000-1234-1234-1234-123412341234}" type="slidenum">
              <a:rPr lang="en-US">
                <a:solidFill>
                  <a:schemeClr val="dk1"/>
                </a:solidFill>
                <a:latin typeface="Calibri"/>
                <a:ea typeface="Calibri"/>
                <a:cs typeface="Calibri"/>
                <a:sym typeface="Calibri"/>
              </a:rPr>
              <a:pPr/>
              <a:t>120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7250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F4E89F5-7B9F-4942-9194-BDAE7D2F5585}" type="slidenum">
              <a:rPr lang="en-US" smtClean="0"/>
              <a:t>138</a:t>
            </a:fld>
            <a:endParaRPr lang="en-US"/>
          </a:p>
        </p:txBody>
      </p:sp>
    </p:spTree>
    <p:extLst>
      <p:ext uri="{BB962C8B-B14F-4D97-AF65-F5344CB8AC3E}">
        <p14:creationId xmlns:p14="http://schemas.microsoft.com/office/powerpoint/2010/main" val="2408882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931774">
              <a:defRPr/>
            </a:pPr>
            <a:fld id="{BF4E89F5-7B9F-4942-9194-BDAE7D2F5585}" type="slidenum">
              <a:rPr lang="en-US">
                <a:solidFill>
                  <a:prstClr val="black"/>
                </a:solidFill>
                <a:latin typeface="Calibri" panose="020F0502020204030204"/>
              </a:rPr>
              <a:pPr defTabSz="931774">
                <a:defRPr/>
              </a:pPr>
              <a:t>139</a:t>
            </a:fld>
            <a:endParaRPr lang="en-US">
              <a:solidFill>
                <a:prstClr val="black"/>
              </a:solidFill>
              <a:latin typeface="Calibri" panose="020F0502020204030204"/>
            </a:endParaRPr>
          </a:p>
        </p:txBody>
      </p:sp>
    </p:spTree>
    <p:extLst>
      <p:ext uri="{BB962C8B-B14F-4D97-AF65-F5344CB8AC3E}">
        <p14:creationId xmlns:p14="http://schemas.microsoft.com/office/powerpoint/2010/main" val="2621658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931774">
              <a:defRPr/>
            </a:pPr>
            <a:fld id="{BF4E89F5-7B9F-4942-9194-BDAE7D2F5585}" type="slidenum">
              <a:rPr lang="en-US">
                <a:solidFill>
                  <a:prstClr val="black"/>
                </a:solidFill>
                <a:latin typeface="Calibri" panose="020F0502020204030204"/>
              </a:rPr>
              <a:pPr defTabSz="931774">
                <a:defRPr/>
              </a:pPr>
              <a:t>140</a:t>
            </a:fld>
            <a:endParaRPr lang="en-US">
              <a:solidFill>
                <a:prstClr val="black"/>
              </a:solidFill>
              <a:latin typeface="Calibri" panose="020F0502020204030204"/>
            </a:endParaRPr>
          </a:p>
        </p:txBody>
      </p:sp>
    </p:spTree>
    <p:extLst>
      <p:ext uri="{BB962C8B-B14F-4D97-AF65-F5344CB8AC3E}">
        <p14:creationId xmlns:p14="http://schemas.microsoft.com/office/powerpoint/2010/main" val="3997811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F4E89F5-7B9F-4942-9194-BDAE7D2F5585}" type="slidenum">
              <a:rPr lang="en-US" smtClean="0"/>
              <a:t>154</a:t>
            </a:fld>
            <a:endParaRPr lang="en-US"/>
          </a:p>
        </p:txBody>
      </p:sp>
    </p:spTree>
    <p:extLst>
      <p:ext uri="{BB962C8B-B14F-4D97-AF65-F5344CB8AC3E}">
        <p14:creationId xmlns:p14="http://schemas.microsoft.com/office/powerpoint/2010/main" val="2122813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F4E89F5-7B9F-4942-9194-BDAE7D2F5585}" type="slidenum">
              <a:rPr lang="en-US" smtClean="0"/>
              <a:t>155</a:t>
            </a:fld>
            <a:endParaRPr lang="en-US"/>
          </a:p>
        </p:txBody>
      </p:sp>
    </p:spTree>
    <p:extLst>
      <p:ext uri="{BB962C8B-B14F-4D97-AF65-F5344CB8AC3E}">
        <p14:creationId xmlns:p14="http://schemas.microsoft.com/office/powerpoint/2010/main" val="1739523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F4E89F5-7B9F-4942-9194-BDAE7D2F5585}" type="slidenum">
              <a:rPr lang="en-US" smtClean="0"/>
              <a:t>156</a:t>
            </a:fld>
            <a:endParaRPr lang="en-US"/>
          </a:p>
        </p:txBody>
      </p:sp>
    </p:spTree>
    <p:extLst>
      <p:ext uri="{BB962C8B-B14F-4D97-AF65-F5344CB8AC3E}">
        <p14:creationId xmlns:p14="http://schemas.microsoft.com/office/powerpoint/2010/main" val="3265362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F4E89F5-7B9F-4942-9194-BDAE7D2F5585}" type="slidenum">
              <a:rPr lang="en-US" smtClean="0"/>
              <a:t>157</a:t>
            </a:fld>
            <a:endParaRPr lang="en-US"/>
          </a:p>
        </p:txBody>
      </p:sp>
    </p:spTree>
    <p:extLst>
      <p:ext uri="{BB962C8B-B14F-4D97-AF65-F5344CB8AC3E}">
        <p14:creationId xmlns:p14="http://schemas.microsoft.com/office/powerpoint/2010/main" val="1826305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931774">
              <a:defRPr/>
            </a:pPr>
            <a:fld id="{BF4E89F5-7B9F-4942-9194-BDAE7D2F5585}" type="slidenum">
              <a:rPr lang="en-US">
                <a:solidFill>
                  <a:prstClr val="black"/>
                </a:solidFill>
                <a:latin typeface="Calibri" panose="020F0502020204030204"/>
              </a:rPr>
              <a:pPr defTabSz="931774">
                <a:defRPr/>
              </a:pPr>
              <a:t>158</a:t>
            </a:fld>
            <a:endParaRPr lang="en-US">
              <a:solidFill>
                <a:prstClr val="black"/>
              </a:solidFill>
              <a:latin typeface="Calibri" panose="020F0502020204030204"/>
            </a:endParaRPr>
          </a:p>
        </p:txBody>
      </p:sp>
    </p:spTree>
    <p:extLst>
      <p:ext uri="{BB962C8B-B14F-4D97-AF65-F5344CB8AC3E}">
        <p14:creationId xmlns:p14="http://schemas.microsoft.com/office/powerpoint/2010/main" val="1763299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E89F5-7B9F-4942-9194-BDAE7D2F5585}" type="slidenum">
              <a:rPr lang="en-US" smtClean="0"/>
              <a:t>5</a:t>
            </a:fld>
            <a:endParaRPr lang="en-US"/>
          </a:p>
        </p:txBody>
      </p:sp>
    </p:spTree>
    <p:extLst>
      <p:ext uri="{BB962C8B-B14F-4D97-AF65-F5344CB8AC3E}">
        <p14:creationId xmlns:p14="http://schemas.microsoft.com/office/powerpoint/2010/main" val="2489890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MSL in 2000</a:t>
            </a:r>
            <a:r>
              <a:rPr lang="en-US" baseline="0" dirty="0"/>
              <a:t> = MSL in 1992 + .092957 </a:t>
            </a:r>
            <a:r>
              <a:rPr lang="en-US" baseline="0" dirty="0" err="1"/>
              <a:t>ft</a:t>
            </a:r>
            <a:r>
              <a:rPr lang="en-US" baseline="0" dirty="0"/>
              <a:t> (based on averages of monthly data)</a:t>
            </a:r>
            <a:endParaRPr lang="en-US" dirty="0"/>
          </a:p>
        </p:txBody>
      </p:sp>
      <p:sp>
        <p:nvSpPr>
          <p:cNvPr id="4" name="Slide Number Placeholder 3"/>
          <p:cNvSpPr>
            <a:spLocks noGrp="1"/>
          </p:cNvSpPr>
          <p:nvPr>
            <p:ph type="sldNum" sz="quarter" idx="10"/>
          </p:nvPr>
        </p:nvSpPr>
        <p:spPr/>
        <p:txBody>
          <a:bodyPr/>
          <a:lstStyle/>
          <a:p>
            <a:fld id="{EF58B76F-96BF-47F1-82AC-992433B86224}" type="slidenum">
              <a:rPr lang="en-US" smtClean="0"/>
              <a:t>165</a:t>
            </a:fld>
            <a:endParaRPr lang="en-US"/>
          </a:p>
        </p:txBody>
      </p:sp>
    </p:spTree>
    <p:extLst>
      <p:ext uri="{BB962C8B-B14F-4D97-AF65-F5344CB8AC3E}">
        <p14:creationId xmlns:p14="http://schemas.microsoft.com/office/powerpoint/2010/main" val="3868182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change is in degrees Celsius, it’s kind of a lot</a:t>
            </a:r>
          </a:p>
        </p:txBody>
      </p:sp>
      <p:sp>
        <p:nvSpPr>
          <p:cNvPr id="4" name="Slide Number Placeholder 3"/>
          <p:cNvSpPr>
            <a:spLocks noGrp="1"/>
          </p:cNvSpPr>
          <p:nvPr>
            <p:ph type="sldNum" sz="quarter" idx="10"/>
          </p:nvPr>
        </p:nvSpPr>
        <p:spPr/>
        <p:txBody>
          <a:bodyPr/>
          <a:lstStyle/>
          <a:p>
            <a:pPr defTabSz="949478">
              <a:defRPr/>
            </a:pPr>
            <a:fld id="{C57396B8-CA46-4895-A6DB-6507243ACE8E}" type="slidenum">
              <a:rPr lang="en-US">
                <a:solidFill>
                  <a:prstClr val="black"/>
                </a:solidFill>
                <a:latin typeface="Calibri" panose="020F0502020204030204"/>
                <a:cs typeface="Arial"/>
                <a:sym typeface="Arial"/>
              </a:rPr>
              <a:pPr defTabSz="949478">
                <a:defRPr/>
              </a:pPr>
              <a:t>166</a:t>
            </a:fld>
            <a:endParaRPr lang="en-US">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344021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612762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F4E89F5-7B9F-4942-9194-BDAE7D2F5585}" type="slidenum">
              <a:rPr lang="en-US" smtClean="0"/>
              <a:t>179</a:t>
            </a:fld>
            <a:endParaRPr lang="en-US"/>
          </a:p>
        </p:txBody>
      </p:sp>
    </p:spTree>
    <p:extLst>
      <p:ext uri="{BB962C8B-B14F-4D97-AF65-F5344CB8AC3E}">
        <p14:creationId xmlns:p14="http://schemas.microsoft.com/office/powerpoint/2010/main" val="3307685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F4E89F5-7B9F-4942-9194-BDAE7D2F5585}" type="slidenum">
              <a:rPr lang="en-US" smtClean="0"/>
              <a:t>180</a:t>
            </a:fld>
            <a:endParaRPr lang="en-US"/>
          </a:p>
        </p:txBody>
      </p:sp>
    </p:spTree>
    <p:extLst>
      <p:ext uri="{BB962C8B-B14F-4D97-AF65-F5344CB8AC3E}">
        <p14:creationId xmlns:p14="http://schemas.microsoft.com/office/powerpoint/2010/main" val="1363575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F4E89F5-7B9F-4942-9194-BDAE7D2F5585}" type="slidenum">
              <a:rPr lang="en-US" smtClean="0"/>
              <a:t>181</a:t>
            </a:fld>
            <a:endParaRPr lang="en-US"/>
          </a:p>
        </p:txBody>
      </p:sp>
    </p:spTree>
    <p:extLst>
      <p:ext uri="{BB962C8B-B14F-4D97-AF65-F5344CB8AC3E}">
        <p14:creationId xmlns:p14="http://schemas.microsoft.com/office/powerpoint/2010/main" val="1391404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F4E89F5-7B9F-4942-9194-BDAE7D2F5585}" type="slidenum">
              <a:rPr lang="en-US" smtClean="0"/>
              <a:t>182</a:t>
            </a:fld>
            <a:endParaRPr lang="en-US"/>
          </a:p>
        </p:txBody>
      </p:sp>
    </p:spTree>
    <p:extLst>
      <p:ext uri="{BB962C8B-B14F-4D97-AF65-F5344CB8AC3E}">
        <p14:creationId xmlns:p14="http://schemas.microsoft.com/office/powerpoint/2010/main" val="2816535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F4E89F5-7B9F-4942-9194-BDAE7D2F5585}" type="slidenum">
              <a:rPr lang="en-US" smtClean="0"/>
              <a:t>183</a:t>
            </a:fld>
            <a:endParaRPr lang="en-US"/>
          </a:p>
        </p:txBody>
      </p:sp>
    </p:spTree>
    <p:extLst>
      <p:ext uri="{BB962C8B-B14F-4D97-AF65-F5344CB8AC3E}">
        <p14:creationId xmlns:p14="http://schemas.microsoft.com/office/powerpoint/2010/main" val="4054675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931774">
              <a:defRPr/>
            </a:pPr>
            <a:fld id="{BF4E89F5-7B9F-4942-9194-BDAE7D2F5585}" type="slidenum">
              <a:rPr lang="en-US">
                <a:solidFill>
                  <a:prstClr val="black"/>
                </a:solidFill>
                <a:latin typeface="Calibri" panose="020F0502020204030204"/>
              </a:rPr>
              <a:pPr defTabSz="931774">
                <a:defRPr/>
              </a:pPr>
              <a:t>184</a:t>
            </a:fld>
            <a:endParaRPr lang="en-US">
              <a:solidFill>
                <a:prstClr val="black"/>
              </a:solidFill>
              <a:latin typeface="Calibri" panose="020F0502020204030204"/>
            </a:endParaRPr>
          </a:p>
        </p:txBody>
      </p:sp>
    </p:spTree>
    <p:extLst>
      <p:ext uri="{BB962C8B-B14F-4D97-AF65-F5344CB8AC3E}">
        <p14:creationId xmlns:p14="http://schemas.microsoft.com/office/powerpoint/2010/main" val="2756849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defTabSz="931774">
              <a:defRPr/>
            </a:pPr>
            <a:fld id="{BF4E89F5-7B9F-4942-9194-BDAE7D2F5585}" type="slidenum">
              <a:rPr lang="en-US">
                <a:solidFill>
                  <a:prstClr val="black"/>
                </a:solidFill>
                <a:latin typeface="Calibri" panose="020F0502020204030204"/>
              </a:rPr>
              <a:pPr defTabSz="931774">
                <a:defRPr/>
              </a:pPr>
              <a:t>190</a:t>
            </a:fld>
            <a:endParaRPr lang="en-US">
              <a:solidFill>
                <a:prstClr val="black"/>
              </a:solidFill>
              <a:latin typeface="Calibri" panose="020F0502020204030204"/>
            </a:endParaRPr>
          </a:p>
        </p:txBody>
      </p:sp>
    </p:spTree>
    <p:extLst>
      <p:ext uri="{BB962C8B-B14F-4D97-AF65-F5344CB8AC3E}">
        <p14:creationId xmlns:p14="http://schemas.microsoft.com/office/powerpoint/2010/main" val="91898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6287" cy="32940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F609C5-445C-4011-B615-6ADA335350B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942428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E89F5-7B9F-4942-9194-BDAE7D2F5585}" type="slidenum">
              <a:rPr lang="en-US" smtClean="0"/>
              <a:t>19</a:t>
            </a:fld>
            <a:endParaRPr lang="en-US"/>
          </a:p>
        </p:txBody>
      </p:sp>
    </p:spTree>
    <p:extLst>
      <p:ext uri="{BB962C8B-B14F-4D97-AF65-F5344CB8AC3E}">
        <p14:creationId xmlns:p14="http://schemas.microsoft.com/office/powerpoint/2010/main" val="3189702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BF4E89F5-7B9F-4942-9194-BDAE7D2F5585}" type="slidenum">
              <a:rPr lang="en-US" smtClean="0"/>
              <a:t>22</a:t>
            </a:fld>
            <a:endParaRPr lang="en-US"/>
          </a:p>
        </p:txBody>
      </p:sp>
    </p:spTree>
    <p:extLst>
      <p:ext uri="{BB962C8B-B14F-4D97-AF65-F5344CB8AC3E}">
        <p14:creationId xmlns:p14="http://schemas.microsoft.com/office/powerpoint/2010/main" val="2853325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E89F5-7B9F-4942-9194-BDAE7D2F5585}" type="slidenum">
              <a:rPr lang="en-US" smtClean="0"/>
              <a:t>24</a:t>
            </a:fld>
            <a:endParaRPr lang="en-US"/>
          </a:p>
        </p:txBody>
      </p:sp>
    </p:spTree>
    <p:extLst>
      <p:ext uri="{BB962C8B-B14F-4D97-AF65-F5344CB8AC3E}">
        <p14:creationId xmlns:p14="http://schemas.microsoft.com/office/powerpoint/2010/main" val="2741082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E89F5-7B9F-4942-9194-BDAE7D2F5585}" type="slidenum">
              <a:rPr lang="en-US" smtClean="0"/>
              <a:t>26</a:t>
            </a:fld>
            <a:endParaRPr lang="en-US"/>
          </a:p>
        </p:txBody>
      </p:sp>
    </p:spTree>
    <p:extLst>
      <p:ext uri="{BB962C8B-B14F-4D97-AF65-F5344CB8AC3E}">
        <p14:creationId xmlns:p14="http://schemas.microsoft.com/office/powerpoint/2010/main" val="1740524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4E89F5-7B9F-4942-9194-BDAE7D2F5585}" type="slidenum">
              <a:rPr lang="en-US" smtClean="0"/>
              <a:t>27</a:t>
            </a:fld>
            <a:endParaRPr lang="en-US"/>
          </a:p>
        </p:txBody>
      </p:sp>
    </p:spTree>
    <p:extLst>
      <p:ext uri="{BB962C8B-B14F-4D97-AF65-F5344CB8AC3E}">
        <p14:creationId xmlns:p14="http://schemas.microsoft.com/office/powerpoint/2010/main" val="2164007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2D570A-756D-4C1D-8F02-9364F95ABB3E}" type="datetime1">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328EF-C2C8-4861-B0DA-8100FEBAF165}" type="slidenum">
              <a:rPr lang="en-US" smtClean="0"/>
              <a:t>‹#›</a:t>
            </a:fld>
            <a:endParaRPr lang="en-US"/>
          </a:p>
        </p:txBody>
      </p:sp>
    </p:spTree>
    <p:extLst>
      <p:ext uri="{BB962C8B-B14F-4D97-AF65-F5344CB8AC3E}">
        <p14:creationId xmlns:p14="http://schemas.microsoft.com/office/powerpoint/2010/main" val="2166843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FF41D0-AB04-4A9C-8133-0F8E217012B0}" type="datetime1">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328EF-C2C8-4861-B0DA-8100FEBAF165}" type="slidenum">
              <a:rPr lang="en-US" smtClean="0"/>
              <a:t>‹#›</a:t>
            </a:fld>
            <a:endParaRPr lang="en-US"/>
          </a:p>
        </p:txBody>
      </p:sp>
    </p:spTree>
    <p:extLst>
      <p:ext uri="{BB962C8B-B14F-4D97-AF65-F5344CB8AC3E}">
        <p14:creationId xmlns:p14="http://schemas.microsoft.com/office/powerpoint/2010/main" val="899354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1DD0F-58E0-45F4-9BB3-D5A1E5045F52}" type="datetime1">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328EF-C2C8-4861-B0DA-8100FEBAF165}" type="slidenum">
              <a:rPr lang="en-US" smtClean="0"/>
              <a:t>‹#›</a:t>
            </a:fld>
            <a:endParaRPr lang="en-US"/>
          </a:p>
        </p:txBody>
      </p:sp>
    </p:spTree>
    <p:extLst>
      <p:ext uri="{BB962C8B-B14F-4D97-AF65-F5344CB8AC3E}">
        <p14:creationId xmlns:p14="http://schemas.microsoft.com/office/powerpoint/2010/main" val="1831627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12/13/2017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9332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B07F08-7209-4FB5-A116-1A09199F5F00}" type="datetime1">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328EF-C2C8-4861-B0DA-8100FEBAF165}" type="slidenum">
              <a:rPr lang="en-US" smtClean="0"/>
              <a:t>‹#›</a:t>
            </a:fld>
            <a:endParaRPr lang="en-US"/>
          </a:p>
        </p:txBody>
      </p:sp>
    </p:spTree>
    <p:extLst>
      <p:ext uri="{BB962C8B-B14F-4D97-AF65-F5344CB8AC3E}">
        <p14:creationId xmlns:p14="http://schemas.microsoft.com/office/powerpoint/2010/main" val="2120892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DBB406-FAB4-481F-992D-F1D44896F601}" type="datetime1">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328EF-C2C8-4861-B0DA-8100FEBAF165}" type="slidenum">
              <a:rPr lang="en-US" smtClean="0"/>
              <a:t>‹#›</a:t>
            </a:fld>
            <a:endParaRPr lang="en-US"/>
          </a:p>
        </p:txBody>
      </p:sp>
    </p:spTree>
    <p:extLst>
      <p:ext uri="{BB962C8B-B14F-4D97-AF65-F5344CB8AC3E}">
        <p14:creationId xmlns:p14="http://schemas.microsoft.com/office/powerpoint/2010/main" val="555199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04B1A4-2957-48BA-94E1-90FF7D990177}" type="datetime1">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328EF-C2C8-4861-B0DA-8100FEBAF165}" type="slidenum">
              <a:rPr lang="en-US" smtClean="0"/>
              <a:t>‹#›</a:t>
            </a:fld>
            <a:endParaRPr lang="en-US"/>
          </a:p>
        </p:txBody>
      </p:sp>
    </p:spTree>
    <p:extLst>
      <p:ext uri="{BB962C8B-B14F-4D97-AF65-F5344CB8AC3E}">
        <p14:creationId xmlns:p14="http://schemas.microsoft.com/office/powerpoint/2010/main" val="129956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83DB6E-FF33-4A86-9AB3-FB46A7B5C569}" type="datetime1">
              <a:rPr lang="en-US" smtClean="0"/>
              <a:t>12/13/2017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8328EF-C2C8-4861-B0DA-8100FEBAF165}" type="slidenum">
              <a:rPr lang="en-US" smtClean="0"/>
              <a:t>‹#›</a:t>
            </a:fld>
            <a:endParaRPr lang="en-US"/>
          </a:p>
        </p:txBody>
      </p:sp>
    </p:spTree>
    <p:extLst>
      <p:ext uri="{BB962C8B-B14F-4D97-AF65-F5344CB8AC3E}">
        <p14:creationId xmlns:p14="http://schemas.microsoft.com/office/powerpoint/2010/main" val="1287460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E1F832-10C9-4794-9518-6FBC3EABCBC9}" type="datetime1">
              <a:rPr lang="en-US" smtClean="0"/>
              <a:t>12/13/2017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8328EF-C2C8-4861-B0DA-8100FEBAF165}" type="slidenum">
              <a:rPr lang="en-US" smtClean="0"/>
              <a:t>‹#›</a:t>
            </a:fld>
            <a:endParaRPr lang="en-US"/>
          </a:p>
        </p:txBody>
      </p:sp>
    </p:spTree>
    <p:extLst>
      <p:ext uri="{BB962C8B-B14F-4D97-AF65-F5344CB8AC3E}">
        <p14:creationId xmlns:p14="http://schemas.microsoft.com/office/powerpoint/2010/main" val="111166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F727C-7053-40DF-A089-C420D604B856}" type="datetime1">
              <a:rPr lang="en-US" smtClean="0"/>
              <a:t>12/13/2017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8328EF-C2C8-4861-B0DA-8100FEBAF165}" type="slidenum">
              <a:rPr lang="en-US" smtClean="0"/>
              <a:t>‹#›</a:t>
            </a:fld>
            <a:endParaRPr lang="en-US"/>
          </a:p>
        </p:txBody>
      </p:sp>
    </p:spTree>
    <p:extLst>
      <p:ext uri="{BB962C8B-B14F-4D97-AF65-F5344CB8AC3E}">
        <p14:creationId xmlns:p14="http://schemas.microsoft.com/office/powerpoint/2010/main" val="2850784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0FB8D86-1DD6-40D5-8A25-51E2848B14F4}" type="datetime1">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328EF-C2C8-4861-B0DA-8100FEBAF165}" type="slidenum">
              <a:rPr lang="en-US" smtClean="0"/>
              <a:t>‹#›</a:t>
            </a:fld>
            <a:endParaRPr lang="en-US"/>
          </a:p>
        </p:txBody>
      </p:sp>
    </p:spTree>
    <p:extLst>
      <p:ext uri="{BB962C8B-B14F-4D97-AF65-F5344CB8AC3E}">
        <p14:creationId xmlns:p14="http://schemas.microsoft.com/office/powerpoint/2010/main" val="1467160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B19DDE-3874-4C0E-A784-32E60EC341F5}" type="datetime1">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328EF-C2C8-4861-B0DA-8100FEBAF165}" type="slidenum">
              <a:rPr lang="en-US" smtClean="0"/>
              <a:t>‹#›</a:t>
            </a:fld>
            <a:endParaRPr lang="en-US"/>
          </a:p>
        </p:txBody>
      </p:sp>
    </p:spTree>
    <p:extLst>
      <p:ext uri="{BB962C8B-B14F-4D97-AF65-F5344CB8AC3E}">
        <p14:creationId xmlns:p14="http://schemas.microsoft.com/office/powerpoint/2010/main" val="158568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93FD4-8313-4571-86D6-469DBEA30731}" type="datetime1">
              <a:rPr lang="en-US" smtClean="0"/>
              <a:t>12/13/2017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328EF-C2C8-4861-B0DA-8100FEBAF165}" type="slidenum">
              <a:rPr lang="en-US" smtClean="0"/>
              <a:t>‹#›</a:t>
            </a:fld>
            <a:endParaRPr lang="en-US"/>
          </a:p>
        </p:txBody>
      </p:sp>
    </p:spTree>
    <p:extLst>
      <p:ext uri="{BB962C8B-B14F-4D97-AF65-F5344CB8AC3E}">
        <p14:creationId xmlns:p14="http://schemas.microsoft.com/office/powerpoint/2010/main" val="326712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78.emf"/><Relationship Id="rId4" Type="http://schemas.openxmlformats.org/officeDocument/2006/relationships/image" Target="../media/image7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jpeg"/></Relationships>
</file>

<file path=ppt/slides/_rels/slide12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2.xml"/><Relationship Id="rId4" Type="http://schemas.openxmlformats.org/officeDocument/2006/relationships/image" Target="../media/image99.emf"/></Relationships>
</file>

<file path=ppt/slides/_rels/slide14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1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14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8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32511" y="5498216"/>
            <a:ext cx="6918386" cy="837991"/>
          </a:xfrm>
        </p:spPr>
        <p:txBody>
          <a:bodyPr>
            <a:normAutofit/>
          </a:bodyPr>
          <a:lstStyle/>
          <a:p>
            <a:pPr algn="l">
              <a:lnSpc>
                <a:spcPct val="100000"/>
              </a:lnSpc>
              <a:spcBef>
                <a:spcPts val="0"/>
              </a:spcBef>
            </a:pPr>
            <a:r>
              <a:rPr lang="en-US" b="1" dirty="0"/>
              <a:t>Chesapeake Bay Program Principals’ Staff Committee </a:t>
            </a:r>
            <a:br>
              <a:rPr lang="en-US" b="1" dirty="0"/>
            </a:br>
            <a:r>
              <a:rPr lang="en-US" b="1" dirty="0"/>
              <a:t>December 19, 2017</a:t>
            </a:r>
            <a:endParaRPr lang="en-US" dirty="0">
              <a:solidFill>
                <a:srgbClr val="0076A3"/>
              </a:solidFill>
            </a:endParaRPr>
          </a:p>
        </p:txBody>
      </p:sp>
      <p:sp>
        <p:nvSpPr>
          <p:cNvPr id="7" name="Rectangle 6"/>
          <p:cNvSpPr/>
          <p:nvPr/>
        </p:nvSpPr>
        <p:spPr>
          <a:xfrm>
            <a:off x="553004" y="2237656"/>
            <a:ext cx="11085993" cy="2585323"/>
          </a:xfrm>
          <a:prstGeom prst="rect">
            <a:avLst/>
          </a:prstGeom>
        </p:spPr>
        <p:txBody>
          <a:bodyPr wrap="square">
            <a:spAutoFit/>
          </a:bodyPr>
          <a:lstStyle/>
          <a:p>
            <a:pPr algn="ctr"/>
            <a:r>
              <a:rPr lang="en-US" sz="5400" b="1" dirty="0"/>
              <a:t>Chesapeake Bay 2017 </a:t>
            </a:r>
            <a:br>
              <a:rPr lang="en-US" sz="5400" b="1" dirty="0"/>
            </a:br>
            <a:r>
              <a:rPr lang="en-US" sz="5400" b="1" dirty="0"/>
              <a:t>Midpoint Assessment—</a:t>
            </a:r>
            <a:br>
              <a:rPr lang="en-US" sz="5400" b="1" dirty="0"/>
            </a:br>
            <a:r>
              <a:rPr lang="en-US" sz="5400" b="1" dirty="0"/>
              <a:t>Policy Issues for Partnership Decisions</a:t>
            </a:r>
            <a:endParaRPr lang="en-US" sz="4400" b="1" kern="1400" spc="-50" dirty="0">
              <a:effectLst/>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678"/>
            <a:ext cx="12192001" cy="2048146"/>
          </a:xfrm>
          <a:prstGeom prst="rect">
            <a:avLst/>
          </a:prstGeom>
        </p:spPr>
      </p:pic>
      <p:pic>
        <p:nvPicPr>
          <p:cNvPr id="8" name="Picture 9" descr="Cbplogocno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003" y="5395912"/>
            <a:ext cx="1649828" cy="104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904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Cautions About Comparisons Back to </a:t>
            </a:r>
            <a:br>
              <a:rPr lang="en-US" b="1" dirty="0">
                <a:latin typeface="+mn-lt"/>
              </a:rPr>
            </a:br>
            <a:r>
              <a:rPr lang="en-US" b="1" dirty="0">
                <a:latin typeface="+mn-lt"/>
              </a:rPr>
              <a:t>Phase II WIPs</a:t>
            </a:r>
          </a:p>
        </p:txBody>
      </p:sp>
      <p:sp>
        <p:nvSpPr>
          <p:cNvPr id="3" name="Content Placeholder 2"/>
          <p:cNvSpPr>
            <a:spLocks noGrp="1"/>
          </p:cNvSpPr>
          <p:nvPr>
            <p:ph idx="1"/>
          </p:nvPr>
        </p:nvSpPr>
        <p:spPr>
          <a:xfrm>
            <a:off x="838199" y="1825625"/>
            <a:ext cx="10715045" cy="4238291"/>
          </a:xfrm>
        </p:spPr>
        <p:txBody>
          <a:bodyPr>
            <a:normAutofit/>
          </a:bodyPr>
          <a:lstStyle/>
          <a:p>
            <a:pPr marL="0" indent="0">
              <a:buNone/>
            </a:pPr>
            <a:r>
              <a:rPr lang="en-US" b="1" dirty="0"/>
              <a:t>Be cautious with comparing the proposed draft Phase III planning targets with the jurisdictions’ Phase II WIP loads</a:t>
            </a:r>
          </a:p>
          <a:p>
            <a:endParaRPr lang="en-US" dirty="0"/>
          </a:p>
          <a:p>
            <a:pPr lvl="1"/>
            <a:r>
              <a:rPr lang="en-US" dirty="0"/>
              <a:t>Different watershed models – more BMPs, different land uses and loading rates</a:t>
            </a:r>
          </a:p>
          <a:p>
            <a:pPr lvl="1"/>
            <a:endParaRPr lang="en-US" dirty="0"/>
          </a:p>
          <a:p>
            <a:pPr lvl="1"/>
            <a:r>
              <a:rPr lang="en-US" dirty="0"/>
              <a:t>State-driven changes between Phase II and Phase III</a:t>
            </a:r>
          </a:p>
          <a:p>
            <a:pPr lvl="1"/>
            <a:endParaRPr lang="en-US" dirty="0"/>
          </a:p>
          <a:p>
            <a:pPr lvl="1"/>
            <a:r>
              <a:rPr lang="en-US" dirty="0"/>
              <a:t>Phase II WIP planning targets were not derived using the Bay TMDL allocation methodology—they were based on a similar level of effort to the Phase I WIPs</a:t>
            </a:r>
          </a:p>
        </p:txBody>
      </p:sp>
      <p:sp>
        <p:nvSpPr>
          <p:cNvPr id="4" name="Slide Number Placeholder 3"/>
          <p:cNvSpPr>
            <a:spLocks noGrp="1"/>
          </p:cNvSpPr>
          <p:nvPr>
            <p:ph type="sldNum" sz="quarter" idx="12"/>
          </p:nvPr>
        </p:nvSpPr>
        <p:spPr/>
        <p:txBody>
          <a:bodyPr/>
          <a:lstStyle/>
          <a:p>
            <a:fld id="{5A8328EF-C2C8-4861-B0DA-8100FEBAF165}" type="slidenum">
              <a:rPr lang="en-US" smtClean="0"/>
              <a:t>10</a:t>
            </a:fld>
            <a:endParaRPr lang="en-US"/>
          </a:p>
        </p:txBody>
      </p:sp>
    </p:spTree>
    <p:extLst>
      <p:ext uri="{BB962C8B-B14F-4D97-AF65-F5344CB8AC3E}">
        <p14:creationId xmlns:p14="http://schemas.microsoft.com/office/powerpoint/2010/main" val="20891620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39" y="0"/>
            <a:ext cx="12180722" cy="6858000"/>
          </a:xfrm>
          <a:prstGeom prst="rect">
            <a:avLst/>
          </a:prstGeom>
        </p:spPr>
      </p:pic>
      <p:sp>
        <p:nvSpPr>
          <p:cNvPr id="2" name="Slide Number Placeholder 1"/>
          <p:cNvSpPr>
            <a:spLocks noGrp="1"/>
          </p:cNvSpPr>
          <p:nvPr>
            <p:ph type="sldNum" sz="quarter" idx="12"/>
          </p:nvPr>
        </p:nvSpPr>
        <p:spPr/>
        <p:txBody>
          <a:bodyPr/>
          <a:lstStyle/>
          <a:p>
            <a:fld id="{5A8328EF-C2C8-4861-B0DA-8100FEBAF165}" type="slidenum">
              <a:rPr lang="en-US" smtClean="0"/>
              <a:t>100</a:t>
            </a:fld>
            <a:endParaRPr lang="en-US"/>
          </a:p>
        </p:txBody>
      </p:sp>
      <p:sp>
        <p:nvSpPr>
          <p:cNvPr id="4" name="Rectangle 3"/>
          <p:cNvSpPr/>
          <p:nvPr/>
        </p:nvSpPr>
        <p:spPr>
          <a:xfrm>
            <a:off x="5267458" y="1790163"/>
            <a:ext cx="528035" cy="1275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6811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extBox 1"/>
          <p:cNvSpPr txBox="1"/>
          <p:nvPr/>
        </p:nvSpPr>
        <p:spPr>
          <a:xfrm>
            <a:off x="620201" y="1129086"/>
            <a:ext cx="10829677" cy="52937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Jurisdiction-Specific Proposed Draft Phase III WIP Planning Targets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Teresa Koon, WV DEP CBP Water Quality Goal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Implementation Team Vice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WQGIT Jurisdictional Representations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7575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600" b="1" dirty="0">
                <a:latin typeface="+mn-lt"/>
              </a:rPr>
              <a:t>Draft Phase III Planning Targets	</a:t>
            </a:r>
          </a:p>
        </p:txBody>
      </p:sp>
      <p:sp>
        <p:nvSpPr>
          <p:cNvPr id="3" name="Content Placeholder 2"/>
          <p:cNvSpPr>
            <a:spLocks noGrp="1"/>
          </p:cNvSpPr>
          <p:nvPr>
            <p:ph idx="1"/>
          </p:nvPr>
        </p:nvSpPr>
        <p:spPr>
          <a:xfrm>
            <a:off x="1909893" y="2169574"/>
            <a:ext cx="8372213" cy="1295079"/>
          </a:xfrm>
        </p:spPr>
        <p:txBody>
          <a:bodyPr>
            <a:normAutofit/>
          </a:bodyPr>
          <a:lstStyle/>
          <a:p>
            <a:pPr marL="0" indent="0" algn="ctr">
              <a:buNone/>
            </a:pPr>
            <a:r>
              <a:rPr lang="en-US" sz="3500" b="1" dirty="0"/>
              <a:t>WQGIT jurisdictional representatives will present their respective profiles to the PSC </a:t>
            </a:r>
            <a:endParaRPr lang="en-US" sz="3500" dirty="0"/>
          </a:p>
        </p:txBody>
      </p:sp>
    </p:spTree>
    <p:extLst>
      <p:ext uri="{BB962C8B-B14F-4D97-AF65-F5344CB8AC3E}">
        <p14:creationId xmlns:p14="http://schemas.microsoft.com/office/powerpoint/2010/main" val="11721248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36D21"/>
          </a:solidFill>
        </p:spPr>
        <p:txBody>
          <a:bodyPr/>
          <a:lstStyle/>
          <a:p>
            <a:pPr algn="ctr"/>
            <a:r>
              <a:rPr lang="en-US" b="1" dirty="0">
                <a:latin typeface="+mn-lt"/>
              </a:rPr>
              <a:t>Day Two Requested Policy Decision</a:t>
            </a:r>
          </a:p>
        </p:txBody>
      </p:sp>
      <p:sp>
        <p:nvSpPr>
          <p:cNvPr id="3" name="Content Placeholder 2"/>
          <p:cNvSpPr>
            <a:spLocks noGrp="1"/>
          </p:cNvSpPr>
          <p:nvPr>
            <p:ph idx="1"/>
          </p:nvPr>
        </p:nvSpPr>
        <p:spPr>
          <a:xfrm>
            <a:off x="1476067" y="1786296"/>
            <a:ext cx="9239865" cy="4351338"/>
          </a:xfrm>
        </p:spPr>
        <p:txBody>
          <a:bodyPr>
            <a:normAutofit/>
          </a:bodyPr>
          <a:lstStyle/>
          <a:p>
            <a:pPr marL="0" indent="0">
              <a:spcAft>
                <a:spcPts val="3000"/>
              </a:spcAft>
              <a:buNone/>
            </a:pPr>
            <a:r>
              <a:rPr lang="en-US" sz="4000" dirty="0"/>
              <a:t>Approval of </a:t>
            </a:r>
            <a:r>
              <a:rPr lang="en-US" sz="4000" b="1" dirty="0"/>
              <a:t>draft </a:t>
            </a:r>
            <a:r>
              <a:rPr lang="en-US" sz="4000" dirty="0"/>
              <a:t>Phase III Planning Targets as the </a:t>
            </a:r>
            <a:r>
              <a:rPr lang="en-US" sz="4000" u="sng" dirty="0"/>
              <a:t>starting point </a:t>
            </a:r>
            <a:r>
              <a:rPr lang="en-US" sz="4000" dirty="0"/>
              <a:t>for the Partnership’s 4-month review process</a:t>
            </a:r>
          </a:p>
        </p:txBody>
      </p:sp>
      <p:sp>
        <p:nvSpPr>
          <p:cNvPr id="4" name="Slide Number Placeholder 3"/>
          <p:cNvSpPr>
            <a:spLocks noGrp="1"/>
          </p:cNvSpPr>
          <p:nvPr>
            <p:ph type="sldNum" sz="quarter" idx="12"/>
          </p:nvPr>
        </p:nvSpPr>
        <p:spPr/>
        <p:txBody>
          <a:bodyPr/>
          <a:lstStyle/>
          <a:p>
            <a:fld id="{5A8328EF-C2C8-4861-B0DA-8100FEBAF165}" type="slidenum">
              <a:rPr lang="en-US" smtClean="0"/>
              <a:t>103</a:t>
            </a:fld>
            <a:endParaRPr lang="en-US"/>
          </a:p>
        </p:txBody>
      </p:sp>
    </p:spTree>
    <p:extLst>
      <p:ext uri="{BB962C8B-B14F-4D97-AF65-F5344CB8AC3E}">
        <p14:creationId xmlns:p14="http://schemas.microsoft.com/office/powerpoint/2010/main" val="8778861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extBox 1"/>
          <p:cNvSpPr txBox="1"/>
          <p:nvPr/>
        </p:nvSpPr>
        <p:spPr>
          <a:xfrm>
            <a:off x="882315" y="1154614"/>
            <a:ext cx="10391029" cy="44319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Proposed Process and Schedule for 4-Month Review Period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Lucinda Power, U.S. EPA, CBP Water Quality Goal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Implementation Team Coordinator</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2384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79" y="365125"/>
            <a:ext cx="10904621" cy="886159"/>
          </a:xfrm>
        </p:spPr>
        <p:txBody>
          <a:bodyPr/>
          <a:lstStyle/>
          <a:p>
            <a:pPr algn="ctr"/>
            <a:r>
              <a:rPr lang="en-US" b="1" dirty="0">
                <a:latin typeface="+mn-lt"/>
              </a:rPr>
              <a:t>PSC Approved Schedule</a:t>
            </a:r>
          </a:p>
        </p:txBody>
      </p:sp>
      <p:sp>
        <p:nvSpPr>
          <p:cNvPr id="3" name="Content Placeholder 2"/>
          <p:cNvSpPr>
            <a:spLocks noGrp="1"/>
          </p:cNvSpPr>
          <p:nvPr>
            <p:ph idx="1"/>
          </p:nvPr>
        </p:nvSpPr>
        <p:spPr>
          <a:xfrm>
            <a:off x="525640" y="1354484"/>
            <a:ext cx="10850217" cy="5575705"/>
          </a:xfrm>
        </p:spPr>
        <p:txBody>
          <a:bodyPr>
            <a:normAutofit/>
          </a:bodyPr>
          <a:lstStyle/>
          <a:p>
            <a:pPr>
              <a:spcAft>
                <a:spcPts val="1800"/>
              </a:spcAft>
            </a:pPr>
            <a:r>
              <a:rPr lang="en-US" b="1" dirty="0"/>
              <a:t>December 19-20, 2017</a:t>
            </a:r>
            <a:r>
              <a:rPr lang="en-US" dirty="0"/>
              <a:t>: PSC 2-day retreat and decision making</a:t>
            </a:r>
          </a:p>
          <a:p>
            <a:pPr>
              <a:spcAft>
                <a:spcPts val="1800"/>
              </a:spcAft>
            </a:pPr>
            <a:r>
              <a:rPr lang="en-US" b="1" dirty="0"/>
              <a:t>December 22, 2017</a:t>
            </a:r>
            <a:r>
              <a:rPr lang="en-US" dirty="0"/>
              <a:t>: Release of draft Phase III WIP planning targets</a:t>
            </a:r>
          </a:p>
          <a:p>
            <a:pPr>
              <a:spcAft>
                <a:spcPts val="1800"/>
              </a:spcAft>
            </a:pPr>
            <a:r>
              <a:rPr lang="en-US" b="1" dirty="0">
                <a:solidFill>
                  <a:srgbClr val="FF3300"/>
                </a:solidFill>
              </a:rPr>
              <a:t>December 22, 2017 – April 20, 2018</a:t>
            </a:r>
            <a:r>
              <a:rPr lang="en-US" dirty="0">
                <a:solidFill>
                  <a:srgbClr val="FF3300"/>
                </a:solidFill>
              </a:rPr>
              <a:t>: Partnership’s review of the draft Phase III WIP planning targets, including consideration of special case requests</a:t>
            </a:r>
          </a:p>
          <a:p>
            <a:pPr>
              <a:spcAft>
                <a:spcPts val="1800"/>
              </a:spcAft>
            </a:pPr>
            <a:r>
              <a:rPr lang="en-US" b="1" dirty="0"/>
              <a:t>Late April/Early May 2018</a:t>
            </a:r>
            <a:r>
              <a:rPr lang="en-US" dirty="0"/>
              <a:t>: PSC approval of the final Phase III WIP planning targets with any agreed-to special cases</a:t>
            </a:r>
          </a:p>
          <a:p>
            <a:pPr>
              <a:spcAft>
                <a:spcPts val="1800"/>
              </a:spcAft>
            </a:pPr>
            <a:r>
              <a:rPr lang="en-US" b="1" dirty="0"/>
              <a:t>May 7, 2018</a:t>
            </a:r>
            <a:r>
              <a:rPr lang="en-US" dirty="0"/>
              <a:t>: Release of the final Phase III WIP planning targets</a:t>
            </a:r>
          </a:p>
        </p:txBody>
      </p:sp>
      <p:sp>
        <p:nvSpPr>
          <p:cNvPr id="4" name="Slide Number Placeholder 3"/>
          <p:cNvSpPr>
            <a:spLocks noGrp="1"/>
          </p:cNvSpPr>
          <p:nvPr>
            <p:ph type="sldNum" sz="quarter" idx="12"/>
          </p:nvPr>
        </p:nvSpPr>
        <p:spPr/>
        <p:txBody>
          <a:bodyPr/>
          <a:lstStyle/>
          <a:p>
            <a:fld id="{5A8328EF-C2C8-4861-B0DA-8100FEBAF165}" type="slidenum">
              <a:rPr lang="en-US" smtClean="0"/>
              <a:t>105</a:t>
            </a:fld>
            <a:endParaRPr lang="en-US"/>
          </a:p>
        </p:txBody>
      </p:sp>
    </p:spTree>
    <p:extLst>
      <p:ext uri="{BB962C8B-B14F-4D97-AF65-F5344CB8AC3E}">
        <p14:creationId xmlns:p14="http://schemas.microsoft.com/office/powerpoint/2010/main" val="10632250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0117"/>
          </a:xfrm>
        </p:spPr>
        <p:txBody>
          <a:bodyPr/>
          <a:lstStyle/>
          <a:p>
            <a:pPr algn="ctr"/>
            <a:r>
              <a:rPr lang="en-US" b="1" dirty="0">
                <a:latin typeface="+mn-lt"/>
              </a:rPr>
              <a:t>During the 4-Month Review Period</a:t>
            </a:r>
          </a:p>
        </p:txBody>
      </p:sp>
      <p:sp>
        <p:nvSpPr>
          <p:cNvPr id="3" name="Content Placeholder 2"/>
          <p:cNvSpPr>
            <a:spLocks noGrp="1"/>
          </p:cNvSpPr>
          <p:nvPr>
            <p:ph idx="1"/>
          </p:nvPr>
        </p:nvSpPr>
        <p:spPr>
          <a:xfrm>
            <a:off x="838200" y="1411704"/>
            <a:ext cx="10515600" cy="5157537"/>
          </a:xfrm>
        </p:spPr>
        <p:txBody>
          <a:bodyPr>
            <a:normAutofit/>
          </a:bodyPr>
          <a:lstStyle/>
          <a:p>
            <a:pPr>
              <a:spcAft>
                <a:spcPts val="1800"/>
              </a:spcAft>
            </a:pPr>
            <a:r>
              <a:rPr lang="en-US" dirty="0"/>
              <a:t>Analyze level of effort to achieve the draft planning targets</a:t>
            </a:r>
          </a:p>
          <a:p>
            <a:pPr>
              <a:spcAft>
                <a:spcPts val="1800"/>
              </a:spcAft>
            </a:pPr>
            <a:r>
              <a:rPr lang="en-US" dirty="0"/>
              <a:t>Evaluate effects of accounting for growth, </a:t>
            </a:r>
            <a:r>
              <a:rPr lang="en-US" dirty="0" err="1"/>
              <a:t>Conowingo</a:t>
            </a:r>
            <a:r>
              <a:rPr lang="en-US" dirty="0"/>
              <a:t> infill, and climate change on level of effort </a:t>
            </a:r>
          </a:p>
          <a:p>
            <a:pPr>
              <a:spcAft>
                <a:spcPts val="1800"/>
              </a:spcAft>
            </a:pPr>
            <a:r>
              <a:rPr lang="en-US" dirty="0"/>
              <a:t>Assess the need for exchanges of nitrogen and/or phosphorus loads between a jurisdiction’s major river basins </a:t>
            </a:r>
          </a:p>
          <a:p>
            <a:pPr>
              <a:spcAft>
                <a:spcPts val="1800"/>
              </a:spcAft>
            </a:pPr>
            <a:r>
              <a:rPr lang="en-US" dirty="0"/>
              <a:t>Assess the need for exchanges of nitrogen for phosphorus or phosphorus for nitrogen within a jurisdiction’s major river basins</a:t>
            </a:r>
          </a:p>
          <a:p>
            <a:pPr>
              <a:spcAft>
                <a:spcPts val="1800"/>
              </a:spcAft>
            </a:pPr>
            <a:r>
              <a:rPr lang="en-US" dirty="0"/>
              <a:t>Determine if any special cases are needed</a:t>
            </a:r>
          </a:p>
        </p:txBody>
      </p:sp>
      <p:sp>
        <p:nvSpPr>
          <p:cNvPr id="4" name="Slide Number Placeholder 3"/>
          <p:cNvSpPr>
            <a:spLocks noGrp="1"/>
          </p:cNvSpPr>
          <p:nvPr>
            <p:ph type="sldNum" sz="quarter" idx="12"/>
          </p:nvPr>
        </p:nvSpPr>
        <p:spPr/>
        <p:txBody>
          <a:bodyPr/>
          <a:lstStyle/>
          <a:p>
            <a:fld id="{5A8328EF-C2C8-4861-B0DA-8100FEBAF165}" type="slidenum">
              <a:rPr lang="en-US" smtClean="0"/>
              <a:t>106</a:t>
            </a:fld>
            <a:endParaRPr lang="en-US"/>
          </a:p>
        </p:txBody>
      </p:sp>
    </p:spTree>
    <p:extLst>
      <p:ext uri="{BB962C8B-B14F-4D97-AF65-F5344CB8AC3E}">
        <p14:creationId xmlns:p14="http://schemas.microsoft.com/office/powerpoint/2010/main" val="37130128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41" y="134937"/>
            <a:ext cx="10515600" cy="1325563"/>
          </a:xfrm>
        </p:spPr>
        <p:txBody>
          <a:bodyPr/>
          <a:lstStyle/>
          <a:p>
            <a:pPr algn="ctr"/>
            <a:r>
              <a:rPr lang="en-US" b="1" dirty="0">
                <a:latin typeface="+mn-lt"/>
              </a:rPr>
              <a:t>Further Analyses for Consideration</a:t>
            </a:r>
            <a:endParaRPr lang="en-US" dirty="0">
              <a:latin typeface="+mn-lt"/>
            </a:endParaRPr>
          </a:p>
        </p:txBody>
      </p:sp>
      <p:sp>
        <p:nvSpPr>
          <p:cNvPr id="3" name="Content Placeholder 2"/>
          <p:cNvSpPr>
            <a:spLocks noGrp="1"/>
          </p:cNvSpPr>
          <p:nvPr>
            <p:ph sz="half" idx="1"/>
          </p:nvPr>
        </p:nvSpPr>
        <p:spPr/>
        <p:txBody>
          <a:bodyPr/>
          <a:lstStyle/>
          <a:p>
            <a:endParaRPr lang="en-US" dirty="0"/>
          </a:p>
          <a:p>
            <a:pPr marL="0" indent="0">
              <a:buNone/>
            </a:pPr>
            <a:r>
              <a:rPr lang="en-US" dirty="0"/>
              <a:t>Testing out preliminary development of measurable, local planning goals below the major state-basin level</a:t>
            </a:r>
          </a:p>
        </p:txBody>
      </p:sp>
      <p:pic>
        <p:nvPicPr>
          <p:cNvPr id="7" name="Content Placeholder 6"/>
          <p:cNvPicPr>
            <a:picLocks noGrp="1" noChangeAspect="1"/>
          </p:cNvPicPr>
          <p:nvPr>
            <p:ph sz="half" idx="2"/>
          </p:nvPr>
        </p:nvPicPr>
        <p:blipFill>
          <a:blip r:embed="rId2"/>
          <a:stretch>
            <a:fillRect/>
          </a:stretch>
        </p:blipFill>
        <p:spPr>
          <a:xfrm>
            <a:off x="6172200" y="1627470"/>
            <a:ext cx="5181600" cy="4143966"/>
          </a:xfrm>
          <a:prstGeom prst="rect">
            <a:avLst/>
          </a:prstGeom>
        </p:spPr>
      </p:pic>
      <p:sp>
        <p:nvSpPr>
          <p:cNvPr id="4" name="Slide Number Placeholder 3"/>
          <p:cNvSpPr>
            <a:spLocks noGrp="1"/>
          </p:cNvSpPr>
          <p:nvPr>
            <p:ph type="sldNum" sz="quarter" idx="12"/>
          </p:nvPr>
        </p:nvSpPr>
        <p:spPr/>
        <p:txBody>
          <a:bodyPr/>
          <a:lstStyle/>
          <a:p>
            <a:fld id="{5A8328EF-C2C8-4861-B0DA-8100FEBAF165}" type="slidenum">
              <a:rPr lang="en-US" smtClean="0"/>
              <a:t>107</a:t>
            </a:fld>
            <a:endParaRPr lang="en-US"/>
          </a:p>
        </p:txBody>
      </p:sp>
    </p:spTree>
    <p:extLst>
      <p:ext uri="{BB962C8B-B14F-4D97-AF65-F5344CB8AC3E}">
        <p14:creationId xmlns:p14="http://schemas.microsoft.com/office/powerpoint/2010/main" val="30116572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endParaRPr lang="en-US" dirty="0"/>
          </a:p>
          <a:p>
            <a:pPr marL="0" indent="0">
              <a:buNone/>
            </a:pPr>
            <a:r>
              <a:rPr lang="en-US" dirty="0"/>
              <a:t>Apply the results of the geographic isolation runs to help inform implementation planning and targeting</a:t>
            </a:r>
          </a:p>
          <a:p>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108</a:t>
            </a:fld>
            <a:endParaRPr lang="en-US"/>
          </a:p>
        </p:txBody>
      </p:sp>
      <p:pic>
        <p:nvPicPr>
          <p:cNvPr id="9" name="Content Placeholder 8"/>
          <p:cNvPicPr>
            <a:picLocks noGrp="1" noChangeAspect="1"/>
          </p:cNvPicPr>
          <p:nvPr>
            <p:ph sz="half" idx="2"/>
          </p:nvPr>
        </p:nvPicPr>
        <p:blipFill>
          <a:blip r:embed="rId2"/>
          <a:stretch>
            <a:fillRect/>
          </a:stretch>
        </p:blipFill>
        <p:spPr>
          <a:xfrm>
            <a:off x="6172200" y="1944210"/>
            <a:ext cx="5680048" cy="3782259"/>
          </a:xfrm>
          <a:prstGeom prst="rect">
            <a:avLst/>
          </a:prstGeom>
        </p:spPr>
      </p:pic>
      <p:sp>
        <p:nvSpPr>
          <p:cNvPr id="7" name="Title 1"/>
          <p:cNvSpPr>
            <a:spLocks noGrp="1"/>
          </p:cNvSpPr>
          <p:nvPr>
            <p:ph type="title"/>
          </p:nvPr>
        </p:nvSpPr>
        <p:spPr>
          <a:xfrm>
            <a:off x="484541" y="134937"/>
            <a:ext cx="10515600" cy="1325563"/>
          </a:xfrm>
        </p:spPr>
        <p:txBody>
          <a:bodyPr/>
          <a:lstStyle/>
          <a:p>
            <a:pPr algn="ctr"/>
            <a:r>
              <a:rPr lang="en-US" b="1" dirty="0">
                <a:latin typeface="+mn-lt"/>
              </a:rPr>
              <a:t>Further Analyses for Consideration</a:t>
            </a:r>
            <a:endParaRPr lang="en-US" dirty="0">
              <a:latin typeface="+mn-lt"/>
            </a:endParaRPr>
          </a:p>
        </p:txBody>
      </p:sp>
    </p:spTree>
    <p:extLst>
      <p:ext uri="{BB962C8B-B14F-4D97-AF65-F5344CB8AC3E}">
        <p14:creationId xmlns:p14="http://schemas.microsoft.com/office/powerpoint/2010/main" val="3440277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Further Analyses for Consideration</a:t>
            </a:r>
            <a:endParaRPr lang="en-US" dirty="0">
              <a:latin typeface="+mn-lt"/>
            </a:endParaRPr>
          </a:p>
        </p:txBody>
      </p:sp>
      <p:sp>
        <p:nvSpPr>
          <p:cNvPr id="4" name="Slide Number Placeholder 3"/>
          <p:cNvSpPr>
            <a:spLocks noGrp="1"/>
          </p:cNvSpPr>
          <p:nvPr>
            <p:ph type="sldNum" sz="quarter" idx="12"/>
          </p:nvPr>
        </p:nvSpPr>
        <p:spPr>
          <a:xfrm>
            <a:off x="8610600" y="6170086"/>
            <a:ext cx="2743200" cy="365125"/>
          </a:xfrm>
        </p:spPr>
        <p:txBody>
          <a:bodyPr/>
          <a:lstStyle/>
          <a:p>
            <a:fld id="{5A8328EF-C2C8-4861-B0DA-8100FEBAF165}" type="slidenum">
              <a:rPr lang="en-US" smtClean="0"/>
              <a:t>109</a:t>
            </a:fld>
            <a:endParaRPr lang="en-US"/>
          </a:p>
        </p:txBody>
      </p:sp>
      <p:pic>
        <p:nvPicPr>
          <p:cNvPr id="7" name="Content Placeholder 6"/>
          <p:cNvPicPr>
            <a:picLocks noGrp="1" noChangeAspect="1"/>
          </p:cNvPicPr>
          <p:nvPr>
            <p:ph sz="half" idx="2"/>
          </p:nvPr>
        </p:nvPicPr>
        <p:blipFill rotWithShape="1">
          <a:blip r:embed="rId3"/>
          <a:srcRect b="92733"/>
          <a:stretch/>
        </p:blipFill>
        <p:spPr>
          <a:xfrm>
            <a:off x="4551621" y="6066215"/>
            <a:ext cx="7112402" cy="374318"/>
          </a:xfrm>
          <a:prstGeom prst="rect">
            <a:avLst/>
          </a:prstGeom>
        </p:spPr>
      </p:pic>
      <p:pic>
        <p:nvPicPr>
          <p:cNvPr id="8" name="Picture 7"/>
          <p:cNvPicPr>
            <a:picLocks noChangeAspect="1"/>
          </p:cNvPicPr>
          <p:nvPr/>
        </p:nvPicPr>
        <p:blipFill rotWithShape="1">
          <a:blip r:embed="rId4"/>
          <a:srcRect l="7033" r="-7033"/>
          <a:stretch/>
        </p:blipFill>
        <p:spPr>
          <a:xfrm>
            <a:off x="3892264" y="1824997"/>
            <a:ext cx="4870736" cy="3527484"/>
          </a:xfrm>
          <a:prstGeom prst="rect">
            <a:avLst/>
          </a:prstGeom>
          <a:ln>
            <a:noFill/>
          </a:ln>
        </p:spPr>
      </p:pic>
      <p:pic>
        <p:nvPicPr>
          <p:cNvPr id="10" name="Picture 9"/>
          <p:cNvPicPr>
            <a:picLocks noChangeAspect="1"/>
          </p:cNvPicPr>
          <p:nvPr/>
        </p:nvPicPr>
        <p:blipFill rotWithShape="1">
          <a:blip r:embed="rId5"/>
          <a:srcRect l="-6794" r="6794"/>
          <a:stretch/>
        </p:blipFill>
        <p:spPr>
          <a:xfrm>
            <a:off x="7433734" y="1824998"/>
            <a:ext cx="4978400" cy="3605456"/>
          </a:xfrm>
          <a:prstGeom prst="rect">
            <a:avLst/>
          </a:prstGeom>
          <a:ln>
            <a:noFill/>
          </a:ln>
        </p:spPr>
      </p:pic>
      <p:sp>
        <p:nvSpPr>
          <p:cNvPr id="11" name="Right Arrow 10"/>
          <p:cNvSpPr>
            <a:spLocks noChangeAspect="1"/>
          </p:cNvSpPr>
          <p:nvPr/>
        </p:nvSpPr>
        <p:spPr>
          <a:xfrm>
            <a:off x="7758430" y="3306114"/>
            <a:ext cx="698787" cy="56524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kern="0">
              <a:solidFill>
                <a:sysClr val="windowText" lastClr="000000"/>
              </a:solidFill>
            </a:endParaRPr>
          </a:p>
        </p:txBody>
      </p:sp>
      <p:sp>
        <p:nvSpPr>
          <p:cNvPr id="12" name="TextBox 11"/>
          <p:cNvSpPr txBox="1"/>
          <p:nvPr/>
        </p:nvSpPr>
        <p:spPr>
          <a:xfrm>
            <a:off x="5585297" y="5366494"/>
            <a:ext cx="806631" cy="461665"/>
          </a:xfrm>
          <a:prstGeom prst="rect">
            <a:avLst/>
          </a:prstGeom>
          <a:noFill/>
        </p:spPr>
        <p:txBody>
          <a:bodyPr wrap="none" rtlCol="0">
            <a:spAutoFit/>
          </a:bodyPr>
          <a:lstStyle/>
          <a:p>
            <a:pPr algn="ctr" defTabSz="685800" fontAlgn="auto">
              <a:spcBef>
                <a:spcPts val="0"/>
              </a:spcBef>
              <a:spcAft>
                <a:spcPts val="0"/>
              </a:spcAft>
            </a:pPr>
            <a:r>
              <a:rPr lang="en-US" sz="2400" b="1" kern="0" dirty="0">
                <a:solidFill>
                  <a:sysClr val="windowText" lastClr="000000"/>
                </a:solidFill>
              </a:rPr>
              <a:t>1985</a:t>
            </a:r>
          </a:p>
        </p:txBody>
      </p:sp>
      <p:sp>
        <p:nvSpPr>
          <p:cNvPr id="13" name="TextBox 12"/>
          <p:cNvSpPr txBox="1"/>
          <p:nvPr/>
        </p:nvSpPr>
        <p:spPr>
          <a:xfrm>
            <a:off x="9798146" y="5366494"/>
            <a:ext cx="806631" cy="461665"/>
          </a:xfrm>
          <a:prstGeom prst="rect">
            <a:avLst/>
          </a:prstGeom>
          <a:noFill/>
        </p:spPr>
        <p:txBody>
          <a:bodyPr wrap="none" rtlCol="0">
            <a:spAutoFit/>
          </a:bodyPr>
          <a:lstStyle/>
          <a:p>
            <a:pPr algn="ctr" defTabSz="685800" fontAlgn="auto">
              <a:spcBef>
                <a:spcPts val="0"/>
              </a:spcBef>
              <a:spcAft>
                <a:spcPts val="0"/>
              </a:spcAft>
            </a:pPr>
            <a:r>
              <a:rPr lang="en-US" sz="2400" b="1" kern="0" dirty="0">
                <a:solidFill>
                  <a:sysClr val="windowText" lastClr="000000"/>
                </a:solidFill>
              </a:rPr>
              <a:t>2015</a:t>
            </a:r>
          </a:p>
        </p:txBody>
      </p:sp>
      <p:sp>
        <p:nvSpPr>
          <p:cNvPr id="14" name="TextBox 13"/>
          <p:cNvSpPr txBox="1"/>
          <p:nvPr/>
        </p:nvSpPr>
        <p:spPr>
          <a:xfrm>
            <a:off x="6832663" y="4610995"/>
            <a:ext cx="2550319" cy="923330"/>
          </a:xfrm>
          <a:prstGeom prst="rect">
            <a:avLst/>
          </a:prstGeom>
          <a:noFill/>
        </p:spPr>
        <p:txBody>
          <a:bodyPr wrap="square" rtlCol="0">
            <a:spAutoFit/>
          </a:bodyPr>
          <a:lstStyle/>
          <a:p>
            <a:pPr algn="ctr" defTabSz="685800" fontAlgn="auto">
              <a:spcBef>
                <a:spcPts val="0"/>
              </a:spcBef>
              <a:spcAft>
                <a:spcPts val="0"/>
              </a:spcAft>
            </a:pPr>
            <a:r>
              <a:rPr lang="en-US" kern="0" dirty="0">
                <a:solidFill>
                  <a:sysClr val="windowText" lastClr="000000"/>
                </a:solidFill>
              </a:rPr>
              <a:t>Where did the </a:t>
            </a:r>
          </a:p>
          <a:p>
            <a:pPr algn="ctr" defTabSz="685800" fontAlgn="auto">
              <a:spcBef>
                <a:spcPts val="0"/>
              </a:spcBef>
              <a:spcAft>
                <a:spcPts val="0"/>
              </a:spcAft>
            </a:pPr>
            <a:r>
              <a:rPr lang="en-US" kern="0" dirty="0">
                <a:solidFill>
                  <a:sysClr val="windowText" lastClr="000000"/>
                </a:solidFill>
              </a:rPr>
              <a:t>Nitrogen reductions </a:t>
            </a:r>
          </a:p>
          <a:p>
            <a:pPr algn="ctr" defTabSz="685800" fontAlgn="auto">
              <a:spcBef>
                <a:spcPts val="0"/>
              </a:spcBef>
              <a:spcAft>
                <a:spcPts val="0"/>
              </a:spcAft>
            </a:pPr>
            <a:r>
              <a:rPr lang="en-US" kern="0" dirty="0">
                <a:solidFill>
                  <a:sysClr val="windowText" lastClr="000000"/>
                </a:solidFill>
              </a:rPr>
              <a:t>come from?</a:t>
            </a:r>
          </a:p>
        </p:txBody>
      </p:sp>
      <p:sp>
        <p:nvSpPr>
          <p:cNvPr id="5" name="Content Placeholder 4"/>
          <p:cNvSpPr>
            <a:spLocks noGrp="1"/>
          </p:cNvSpPr>
          <p:nvPr>
            <p:ph sz="half" idx="1"/>
          </p:nvPr>
        </p:nvSpPr>
        <p:spPr>
          <a:xfrm>
            <a:off x="242509" y="2695391"/>
            <a:ext cx="4343549" cy="2025749"/>
          </a:xfrm>
        </p:spPr>
        <p:txBody>
          <a:bodyPr/>
          <a:lstStyle/>
          <a:p>
            <a:pPr marL="0" indent="0">
              <a:buNone/>
            </a:pPr>
            <a:r>
              <a:rPr lang="en-US" dirty="0"/>
              <a:t>Evaluate potential changes needed to a jurisdiction’s Phase I and Phase II WIP source sector goals</a:t>
            </a:r>
          </a:p>
          <a:p>
            <a:pPr marL="0" indent="0">
              <a:buNone/>
            </a:pPr>
            <a:endParaRPr lang="en-US" dirty="0"/>
          </a:p>
        </p:txBody>
      </p:sp>
    </p:spTree>
    <p:extLst>
      <p:ext uri="{BB962C8B-B14F-4D97-AF65-F5344CB8AC3E}">
        <p14:creationId xmlns:p14="http://schemas.microsoft.com/office/powerpoint/2010/main" val="228260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extBox 1"/>
          <p:cNvSpPr txBox="1"/>
          <p:nvPr/>
        </p:nvSpPr>
        <p:spPr>
          <a:xfrm>
            <a:off x="1003190" y="1428453"/>
            <a:ext cx="10185621" cy="40010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What’s Changed,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the Implications,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Our Improved Models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Lee Currey, MDE, CBP Modeling Workgroup Co-Chair</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1554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431" y="365125"/>
            <a:ext cx="10956757" cy="918243"/>
          </a:xfrm>
        </p:spPr>
        <p:txBody>
          <a:bodyPr>
            <a:normAutofit/>
          </a:bodyPr>
          <a:lstStyle/>
          <a:p>
            <a:pPr algn="ctr"/>
            <a:r>
              <a:rPr lang="en-US" b="1" dirty="0">
                <a:latin typeface="+mn-lt"/>
              </a:rPr>
              <a:t>Support to Jurisdictions During their Reviews</a:t>
            </a:r>
          </a:p>
        </p:txBody>
      </p:sp>
      <p:sp>
        <p:nvSpPr>
          <p:cNvPr id="3" name="Content Placeholder 2"/>
          <p:cNvSpPr>
            <a:spLocks noGrp="1"/>
          </p:cNvSpPr>
          <p:nvPr>
            <p:ph idx="1"/>
          </p:nvPr>
        </p:nvSpPr>
        <p:spPr>
          <a:xfrm>
            <a:off x="766009" y="1506537"/>
            <a:ext cx="10515600" cy="5032375"/>
          </a:xfrm>
        </p:spPr>
        <p:txBody>
          <a:bodyPr>
            <a:normAutofit/>
          </a:bodyPr>
          <a:lstStyle/>
          <a:p>
            <a:r>
              <a:rPr lang="en-US" dirty="0"/>
              <a:t>The Partnership Office in Annapolis can support the jurisdictions by helping:</a:t>
            </a:r>
          </a:p>
          <a:p>
            <a:pPr lvl="1">
              <a:spcAft>
                <a:spcPts val="1200"/>
              </a:spcAft>
            </a:pPr>
            <a:r>
              <a:rPr lang="en-US" dirty="0"/>
              <a:t>Test out possible N for P and P for N exchanges</a:t>
            </a:r>
          </a:p>
          <a:p>
            <a:pPr lvl="1">
              <a:spcAft>
                <a:spcPts val="1200"/>
              </a:spcAft>
            </a:pPr>
            <a:r>
              <a:rPr lang="en-US" dirty="0"/>
              <a:t>Test out possible major river basin to basin exchanges </a:t>
            </a:r>
          </a:p>
          <a:p>
            <a:pPr lvl="1">
              <a:spcAft>
                <a:spcPts val="1200"/>
              </a:spcAft>
            </a:pPr>
            <a:r>
              <a:rPr lang="en-US" dirty="0"/>
              <a:t>Test for possible water quality/load reduction impacts on upstream and down tide neighboring jurisdictions</a:t>
            </a:r>
          </a:p>
          <a:p>
            <a:pPr lvl="1">
              <a:spcAft>
                <a:spcPts val="1200"/>
              </a:spcAft>
            </a:pPr>
            <a:r>
              <a:rPr lang="en-US" dirty="0"/>
              <a:t>Think through and help test possible approaches to developing local area planning goals</a:t>
            </a:r>
          </a:p>
          <a:p>
            <a:pPr lvl="1">
              <a:spcAft>
                <a:spcPts val="1200"/>
              </a:spcAft>
            </a:pPr>
            <a:r>
              <a:rPr lang="en-US" dirty="0"/>
              <a:t>Evaluate feasibility of achieving the draft planning targets and what are the opportunities for further reductions by source sector, geography</a:t>
            </a:r>
          </a:p>
        </p:txBody>
      </p:sp>
      <p:sp>
        <p:nvSpPr>
          <p:cNvPr id="4" name="Slide Number Placeholder 3"/>
          <p:cNvSpPr>
            <a:spLocks noGrp="1"/>
          </p:cNvSpPr>
          <p:nvPr>
            <p:ph type="sldNum" sz="quarter" idx="12"/>
          </p:nvPr>
        </p:nvSpPr>
        <p:spPr/>
        <p:txBody>
          <a:bodyPr/>
          <a:lstStyle/>
          <a:p>
            <a:fld id="{5A8328EF-C2C8-4861-B0DA-8100FEBAF165}" type="slidenum">
              <a:rPr lang="en-US" smtClean="0"/>
              <a:t>110</a:t>
            </a:fld>
            <a:endParaRPr lang="en-US"/>
          </a:p>
        </p:txBody>
      </p:sp>
    </p:spTree>
    <p:extLst>
      <p:ext uri="{BB962C8B-B14F-4D97-AF65-F5344CB8AC3E}">
        <p14:creationId xmlns:p14="http://schemas.microsoft.com/office/powerpoint/2010/main" val="182959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033" y="373147"/>
            <a:ext cx="11113168" cy="862096"/>
          </a:xfrm>
        </p:spPr>
        <p:txBody>
          <a:bodyPr/>
          <a:lstStyle/>
          <a:p>
            <a:pPr algn="ctr"/>
            <a:r>
              <a:rPr lang="en-US" b="1" dirty="0">
                <a:latin typeface="+mn-lt"/>
              </a:rPr>
              <a:t>Possible Changes Between Now and April 2018</a:t>
            </a:r>
          </a:p>
        </p:txBody>
      </p:sp>
      <p:sp>
        <p:nvSpPr>
          <p:cNvPr id="3" name="Content Placeholder 2"/>
          <p:cNvSpPr>
            <a:spLocks noGrp="1"/>
          </p:cNvSpPr>
          <p:nvPr>
            <p:ph idx="1"/>
          </p:nvPr>
        </p:nvSpPr>
        <p:spPr>
          <a:xfrm>
            <a:off x="655984" y="1923979"/>
            <a:ext cx="10850217" cy="4614933"/>
          </a:xfrm>
        </p:spPr>
        <p:txBody>
          <a:bodyPr>
            <a:normAutofit/>
          </a:bodyPr>
          <a:lstStyle/>
          <a:p>
            <a:pPr>
              <a:spcAft>
                <a:spcPts val="1800"/>
              </a:spcAft>
            </a:pPr>
            <a:r>
              <a:rPr lang="en-US" dirty="0"/>
              <a:t>Requests for special conditions </a:t>
            </a:r>
          </a:p>
          <a:p>
            <a:pPr>
              <a:spcAft>
                <a:spcPts val="1800"/>
              </a:spcAft>
            </a:pPr>
            <a:r>
              <a:rPr lang="en-US" dirty="0"/>
              <a:t>Conducting basin to basin exchanges of N, P, and sediment loads</a:t>
            </a:r>
          </a:p>
          <a:p>
            <a:pPr>
              <a:spcAft>
                <a:spcPts val="1800"/>
              </a:spcAft>
            </a:pPr>
            <a:r>
              <a:rPr lang="en-US" dirty="0"/>
              <a:t>Conducting significant N for P and P for N exchanges</a:t>
            </a:r>
          </a:p>
        </p:txBody>
      </p:sp>
      <p:sp>
        <p:nvSpPr>
          <p:cNvPr id="4" name="Slide Number Placeholder 3"/>
          <p:cNvSpPr>
            <a:spLocks noGrp="1"/>
          </p:cNvSpPr>
          <p:nvPr>
            <p:ph type="sldNum" sz="quarter" idx="12"/>
          </p:nvPr>
        </p:nvSpPr>
        <p:spPr/>
        <p:txBody>
          <a:bodyPr/>
          <a:lstStyle/>
          <a:p>
            <a:fld id="{5A8328EF-C2C8-4861-B0DA-8100FEBAF165}" type="slidenum">
              <a:rPr lang="en-US" smtClean="0"/>
              <a:t>111</a:t>
            </a:fld>
            <a:endParaRPr lang="en-US"/>
          </a:p>
        </p:txBody>
      </p:sp>
    </p:spTree>
    <p:extLst>
      <p:ext uri="{BB962C8B-B14F-4D97-AF65-F5344CB8AC3E}">
        <p14:creationId xmlns:p14="http://schemas.microsoft.com/office/powerpoint/2010/main" val="31129721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79" y="365125"/>
            <a:ext cx="10904621" cy="1325563"/>
          </a:xfrm>
        </p:spPr>
        <p:txBody>
          <a:bodyPr/>
          <a:lstStyle/>
          <a:p>
            <a:pPr algn="ctr"/>
            <a:r>
              <a:rPr lang="en-US" b="1" dirty="0">
                <a:latin typeface="+mn-lt"/>
              </a:rPr>
              <a:t>What are Special Cases?</a:t>
            </a:r>
          </a:p>
        </p:txBody>
      </p:sp>
      <p:sp>
        <p:nvSpPr>
          <p:cNvPr id="3" name="Content Placeholder 2"/>
          <p:cNvSpPr>
            <a:spLocks noGrp="1"/>
          </p:cNvSpPr>
          <p:nvPr>
            <p:ph idx="1"/>
          </p:nvPr>
        </p:nvSpPr>
        <p:spPr>
          <a:xfrm>
            <a:off x="862263" y="1923979"/>
            <a:ext cx="10850217" cy="4614933"/>
          </a:xfrm>
        </p:spPr>
        <p:txBody>
          <a:bodyPr>
            <a:normAutofit/>
          </a:bodyPr>
          <a:lstStyle/>
          <a:p>
            <a:pPr marL="0" indent="0">
              <a:buNone/>
            </a:pPr>
            <a:r>
              <a:rPr lang="en-US" sz="3200" b="1" dirty="0"/>
              <a:t>Special cases are requests by the jurisdictions for any:</a:t>
            </a:r>
          </a:p>
          <a:p>
            <a:pPr marL="0" indent="0">
              <a:buNone/>
            </a:pPr>
            <a:endParaRPr lang="en-US" sz="3200" dirty="0"/>
          </a:p>
          <a:p>
            <a:pPr marL="971550" lvl="1" indent="-514350">
              <a:buFont typeface="+mj-lt"/>
              <a:buAutoNum type="arabicParenR"/>
            </a:pPr>
            <a:r>
              <a:rPr lang="en-US" sz="2800" dirty="0"/>
              <a:t>Changes to their draft Phase III WIP planning targets </a:t>
            </a:r>
          </a:p>
          <a:p>
            <a:pPr marL="971550" lvl="1" indent="-514350">
              <a:buFont typeface="+mj-lt"/>
              <a:buAutoNum type="arabicParenR"/>
            </a:pPr>
            <a:endParaRPr lang="en-US" sz="2800" dirty="0"/>
          </a:p>
          <a:p>
            <a:pPr marL="971550" lvl="1" indent="-514350">
              <a:buFont typeface="+mj-lt"/>
              <a:buAutoNum type="arabicParenR"/>
            </a:pPr>
            <a:r>
              <a:rPr lang="en-US" sz="2800" dirty="0"/>
              <a:t>Changes to the methodology used to establish the draft Phase III WIP planning targets</a:t>
            </a:r>
          </a:p>
        </p:txBody>
      </p:sp>
      <p:sp>
        <p:nvSpPr>
          <p:cNvPr id="4" name="Slide Number Placeholder 3"/>
          <p:cNvSpPr>
            <a:spLocks noGrp="1"/>
          </p:cNvSpPr>
          <p:nvPr>
            <p:ph type="sldNum" sz="quarter" idx="12"/>
          </p:nvPr>
        </p:nvSpPr>
        <p:spPr/>
        <p:txBody>
          <a:bodyPr/>
          <a:lstStyle/>
          <a:p>
            <a:fld id="{5A8328EF-C2C8-4861-B0DA-8100FEBAF165}" type="slidenum">
              <a:rPr lang="en-US" smtClean="0"/>
              <a:t>112</a:t>
            </a:fld>
            <a:endParaRPr lang="en-US"/>
          </a:p>
        </p:txBody>
      </p:sp>
    </p:spTree>
    <p:extLst>
      <p:ext uri="{BB962C8B-B14F-4D97-AF65-F5344CB8AC3E}">
        <p14:creationId xmlns:p14="http://schemas.microsoft.com/office/powerpoint/2010/main" val="2733474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79" y="365125"/>
            <a:ext cx="10904621" cy="1325563"/>
          </a:xfrm>
        </p:spPr>
        <p:txBody>
          <a:bodyPr/>
          <a:lstStyle/>
          <a:p>
            <a:pPr algn="ctr"/>
            <a:r>
              <a:rPr lang="en-US" b="1" dirty="0">
                <a:latin typeface="+mn-lt"/>
              </a:rPr>
              <a:t>Who Can Submit a Special Case Request?</a:t>
            </a:r>
          </a:p>
        </p:txBody>
      </p:sp>
      <p:sp>
        <p:nvSpPr>
          <p:cNvPr id="3" name="Content Placeholder 2"/>
          <p:cNvSpPr>
            <a:spLocks noGrp="1"/>
          </p:cNvSpPr>
          <p:nvPr>
            <p:ph idx="1"/>
          </p:nvPr>
        </p:nvSpPr>
        <p:spPr>
          <a:xfrm>
            <a:off x="862263" y="1923979"/>
            <a:ext cx="10850217" cy="4614933"/>
          </a:xfrm>
        </p:spPr>
        <p:txBody>
          <a:bodyPr>
            <a:normAutofit/>
          </a:bodyPr>
          <a:lstStyle/>
          <a:p>
            <a:r>
              <a:rPr lang="en-US" dirty="0"/>
              <a:t>Any one of the seven Bay watershed jurisdictions to the CBP Water Quality Goal Implementation Team (WQGIT) Chair and the CBP WQGIT Coordinator</a:t>
            </a:r>
          </a:p>
          <a:p>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113</a:t>
            </a:fld>
            <a:endParaRPr lang="en-US"/>
          </a:p>
        </p:txBody>
      </p:sp>
    </p:spTree>
    <p:extLst>
      <p:ext uri="{BB962C8B-B14F-4D97-AF65-F5344CB8AC3E}">
        <p14:creationId xmlns:p14="http://schemas.microsoft.com/office/powerpoint/2010/main" val="6741705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79" y="365125"/>
            <a:ext cx="10904621" cy="1325563"/>
          </a:xfrm>
        </p:spPr>
        <p:txBody>
          <a:bodyPr/>
          <a:lstStyle/>
          <a:p>
            <a:pPr algn="ctr"/>
            <a:r>
              <a:rPr lang="en-US" b="1" dirty="0">
                <a:latin typeface="+mn-lt"/>
              </a:rPr>
              <a:t>Notification of Special Case Requests</a:t>
            </a:r>
          </a:p>
        </p:txBody>
      </p:sp>
      <p:sp>
        <p:nvSpPr>
          <p:cNvPr id="3" name="Content Placeholder 2"/>
          <p:cNvSpPr>
            <a:spLocks noGrp="1"/>
          </p:cNvSpPr>
          <p:nvPr>
            <p:ph idx="1"/>
          </p:nvPr>
        </p:nvSpPr>
        <p:spPr>
          <a:xfrm>
            <a:off x="1591065" y="1923979"/>
            <a:ext cx="9364802" cy="4614933"/>
          </a:xfrm>
        </p:spPr>
        <p:txBody>
          <a:bodyPr>
            <a:normAutofit/>
          </a:bodyPr>
          <a:lstStyle/>
          <a:p>
            <a:pPr marL="0" indent="0" algn="ctr">
              <a:buNone/>
            </a:pPr>
            <a:r>
              <a:rPr lang="en-US" b="1" dirty="0"/>
              <a:t>March 16, 2018</a:t>
            </a:r>
            <a:endParaRPr lang="en-US" dirty="0"/>
          </a:p>
          <a:p>
            <a:pPr marL="0" indent="0">
              <a:buNone/>
            </a:pPr>
            <a:r>
              <a:rPr lang="en-US" dirty="0"/>
              <a:t>Final deadline for submitting the special case request(s), along with the justification and nutrient and basin exchanges that have multi-jurisdictional impacts, to the Partnership for consideration</a:t>
            </a:r>
          </a:p>
        </p:txBody>
      </p:sp>
      <p:sp>
        <p:nvSpPr>
          <p:cNvPr id="4" name="Slide Number Placeholder 3"/>
          <p:cNvSpPr>
            <a:spLocks noGrp="1"/>
          </p:cNvSpPr>
          <p:nvPr>
            <p:ph type="sldNum" sz="quarter" idx="12"/>
          </p:nvPr>
        </p:nvSpPr>
        <p:spPr/>
        <p:txBody>
          <a:bodyPr/>
          <a:lstStyle/>
          <a:p>
            <a:fld id="{5A8328EF-C2C8-4861-B0DA-8100FEBAF165}" type="slidenum">
              <a:rPr lang="en-US" smtClean="0"/>
              <a:t>114</a:t>
            </a:fld>
            <a:endParaRPr lang="en-US"/>
          </a:p>
        </p:txBody>
      </p:sp>
    </p:spTree>
    <p:extLst>
      <p:ext uri="{BB962C8B-B14F-4D97-AF65-F5344CB8AC3E}">
        <p14:creationId xmlns:p14="http://schemas.microsoft.com/office/powerpoint/2010/main" val="17510860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79" y="365125"/>
            <a:ext cx="10904621" cy="974391"/>
          </a:xfrm>
        </p:spPr>
        <p:txBody>
          <a:bodyPr/>
          <a:lstStyle/>
          <a:p>
            <a:pPr algn="ctr"/>
            <a:r>
              <a:rPr lang="en-US" b="1" dirty="0">
                <a:latin typeface="+mn-lt"/>
              </a:rPr>
              <a:t>Process for Addressing Special Cases</a:t>
            </a:r>
          </a:p>
        </p:txBody>
      </p:sp>
      <p:sp>
        <p:nvSpPr>
          <p:cNvPr id="3" name="Content Placeholder 2"/>
          <p:cNvSpPr>
            <a:spLocks noGrp="1"/>
          </p:cNvSpPr>
          <p:nvPr>
            <p:ph idx="1"/>
          </p:nvPr>
        </p:nvSpPr>
        <p:spPr>
          <a:xfrm>
            <a:off x="891759" y="1741417"/>
            <a:ext cx="10850217" cy="4614933"/>
          </a:xfrm>
        </p:spPr>
        <p:txBody>
          <a:bodyPr>
            <a:normAutofit fontScale="92500"/>
          </a:bodyPr>
          <a:lstStyle/>
          <a:p>
            <a:pPr marL="514350" indent="-514350">
              <a:buFont typeface="+mj-lt"/>
              <a:buAutoNum type="arabicPeriod"/>
            </a:pPr>
            <a:r>
              <a:rPr lang="en-US" b="1" dirty="0"/>
              <a:t>CBPO staff will work with the jurisdictions to address and identify potential resolutions for special cases during the 4-month review period</a:t>
            </a:r>
          </a:p>
          <a:p>
            <a:endParaRPr lang="en-US" dirty="0"/>
          </a:p>
          <a:p>
            <a:pPr marL="514350" indent="-514350">
              <a:buFont typeface="+mj-lt"/>
              <a:buAutoNum type="arabicPeriod" startAt="2"/>
            </a:pPr>
            <a:r>
              <a:rPr lang="en-US" b="1" dirty="0"/>
              <a:t>For transparency, updates will be provided to the WQGIT during each conference call during the 4-month review period communicating:</a:t>
            </a:r>
          </a:p>
          <a:p>
            <a:pPr lvl="1"/>
            <a:endParaRPr lang="en-US" dirty="0"/>
          </a:p>
          <a:p>
            <a:pPr lvl="1"/>
            <a:r>
              <a:rPr lang="en-US" dirty="0"/>
              <a:t>Who has submitted special case requests </a:t>
            </a:r>
          </a:p>
          <a:p>
            <a:pPr lvl="1"/>
            <a:r>
              <a:rPr lang="en-US" dirty="0"/>
              <a:t>Proposed options for resolving the special case request(s)</a:t>
            </a:r>
          </a:p>
          <a:p>
            <a:pPr marL="457200" lvl="1" indent="0">
              <a:buNone/>
            </a:pPr>
            <a:endParaRPr lang="en-US" dirty="0"/>
          </a:p>
          <a:p>
            <a:pPr marL="514350" indent="-514350">
              <a:buFont typeface="+mj-lt"/>
              <a:buAutoNum type="arabicPeriod" startAt="3"/>
            </a:pPr>
            <a:r>
              <a:rPr lang="en-US" b="1" dirty="0"/>
              <a:t>PSC will approve any special case requests submitted to the Partnership for review and consideration </a:t>
            </a:r>
          </a:p>
          <a:p>
            <a:pPr marL="0" indent="0">
              <a:buNone/>
            </a:pPr>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115</a:t>
            </a:fld>
            <a:endParaRPr lang="en-US"/>
          </a:p>
        </p:txBody>
      </p:sp>
    </p:spTree>
    <p:extLst>
      <p:ext uri="{BB962C8B-B14F-4D97-AF65-F5344CB8AC3E}">
        <p14:creationId xmlns:p14="http://schemas.microsoft.com/office/powerpoint/2010/main" val="25994349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Options for Resolving Special Cases</a:t>
            </a:r>
          </a:p>
        </p:txBody>
      </p:sp>
      <p:sp>
        <p:nvSpPr>
          <p:cNvPr id="3" name="Content Placeholder 2"/>
          <p:cNvSpPr>
            <a:spLocks noGrp="1"/>
          </p:cNvSpPr>
          <p:nvPr>
            <p:ph idx="1"/>
          </p:nvPr>
        </p:nvSpPr>
        <p:spPr/>
        <p:txBody>
          <a:bodyPr/>
          <a:lstStyle/>
          <a:p>
            <a:r>
              <a:rPr lang="en-US" dirty="0"/>
              <a:t>In the event the PSC cannot reach consensus on the resolution of special case requests, the PSC can either:</a:t>
            </a:r>
          </a:p>
          <a:p>
            <a:endParaRPr lang="en-US" dirty="0"/>
          </a:p>
          <a:p>
            <a:pPr marL="914400" lvl="1" indent="-457200">
              <a:buFont typeface="+mj-lt"/>
              <a:buAutoNum type="arabicPeriod"/>
            </a:pPr>
            <a:r>
              <a:rPr lang="en-US" dirty="0"/>
              <a:t>Resolve the issue by a supermajority vote, per the Partnership’s governance procedures, or </a:t>
            </a:r>
          </a:p>
          <a:p>
            <a:pPr marL="457200" lvl="1" indent="0">
              <a:buNone/>
            </a:pPr>
            <a:endParaRPr lang="en-US" dirty="0"/>
          </a:p>
          <a:p>
            <a:pPr marL="914400" lvl="1" indent="-457200">
              <a:buFont typeface="+mj-lt"/>
              <a:buAutoNum type="arabicPeriod" startAt="2"/>
            </a:pPr>
            <a:r>
              <a:rPr lang="en-US" dirty="0"/>
              <a:t>Request that EPA make the final decision </a:t>
            </a:r>
          </a:p>
          <a:p>
            <a:pPr marL="914400" lvl="1" indent="-457200">
              <a:buFont typeface="+mj-lt"/>
              <a:buAutoNum type="arabicPeriod" startAt="2"/>
            </a:pPr>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116</a:t>
            </a:fld>
            <a:endParaRPr lang="en-US"/>
          </a:p>
        </p:txBody>
      </p:sp>
    </p:spTree>
    <p:extLst>
      <p:ext uri="{BB962C8B-B14F-4D97-AF65-F5344CB8AC3E}">
        <p14:creationId xmlns:p14="http://schemas.microsoft.com/office/powerpoint/2010/main" val="29585140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36D21"/>
          </a:solidFill>
        </p:spPr>
        <p:txBody>
          <a:bodyPr/>
          <a:lstStyle/>
          <a:p>
            <a:pPr algn="ctr"/>
            <a:r>
              <a:rPr lang="en-US" b="1" dirty="0">
                <a:latin typeface="+mn-lt"/>
              </a:rPr>
              <a:t>Today’s Requested Policy Decision</a:t>
            </a:r>
          </a:p>
        </p:txBody>
      </p:sp>
      <p:sp>
        <p:nvSpPr>
          <p:cNvPr id="3" name="Content Placeholder 2"/>
          <p:cNvSpPr>
            <a:spLocks noGrp="1"/>
          </p:cNvSpPr>
          <p:nvPr>
            <p:ph idx="1"/>
          </p:nvPr>
        </p:nvSpPr>
        <p:spPr>
          <a:xfrm>
            <a:off x="1838632" y="1794805"/>
            <a:ext cx="9291484" cy="4092302"/>
          </a:xfrm>
        </p:spPr>
        <p:txBody>
          <a:bodyPr>
            <a:normAutofit/>
          </a:bodyPr>
          <a:lstStyle/>
          <a:p>
            <a:pPr marL="0" indent="0">
              <a:buNone/>
            </a:pPr>
            <a:r>
              <a:rPr lang="en-US" sz="4000" dirty="0"/>
              <a:t>Approval of proposed process for the Partnership’s 4-month review of the draft Phase III WIP planning targets, including addressing special case requests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921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extBox 1"/>
          <p:cNvSpPr txBox="1"/>
          <p:nvPr/>
        </p:nvSpPr>
        <p:spPr>
          <a:xfrm>
            <a:off x="1679051" y="782122"/>
            <a:ext cx="8833899" cy="52937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Accounting for Growth in the Jurisdictions’ Phase III WIPs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Karl Berger, MWCOG, CBP Land Use Workgroup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Peter Claggett, USGS, CBP Land Use Workgroup Coordinator</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7942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latin typeface="+mn-lt"/>
              </a:rPr>
              <a:t>Accounting for Growth Equitably Across Jurisdictions</a:t>
            </a:r>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US" b="1" dirty="0"/>
              <a:t>Watershed population is increasing by over 1 million persons/decade</a:t>
            </a:r>
          </a:p>
          <a:p>
            <a:pPr lvl="1"/>
            <a:r>
              <a:rPr lang="en-US" dirty="0"/>
              <a:t>Population change from 2010 -2025 = 2.0 million persons</a:t>
            </a:r>
          </a:p>
          <a:p>
            <a:pPr lvl="1"/>
            <a:endParaRPr lang="en-US" dirty="0"/>
          </a:p>
          <a:p>
            <a:pPr marL="514350" indent="-514350">
              <a:buFont typeface="+mj-lt"/>
              <a:buAutoNum type="arabicPeriod"/>
            </a:pPr>
            <a:r>
              <a:rPr lang="en-US" b="1" dirty="0"/>
              <a:t>Chesapeake Bay Land Change Model (CBLCM) estimates land use and wastewater impacts of future population growth. </a:t>
            </a:r>
          </a:p>
          <a:p>
            <a:pPr lvl="1"/>
            <a:r>
              <a:rPr lang="en-US" dirty="0"/>
              <a:t>Parameterized uniquely for every state/county/city in the Bay watershed.</a:t>
            </a:r>
          </a:p>
          <a:p>
            <a:pPr lvl="1"/>
            <a:r>
              <a:rPr lang="en-US" dirty="0"/>
              <a:t>Accounts for uncertainty at sub-county scales. </a:t>
            </a:r>
          </a:p>
          <a:p>
            <a:pPr lvl="1"/>
            <a:endParaRPr lang="en-US" dirty="0"/>
          </a:p>
          <a:p>
            <a:pPr marL="514350" indent="-514350">
              <a:buFont typeface="+mj-lt"/>
              <a:buAutoNum type="arabicPeriod"/>
            </a:pPr>
            <a:r>
              <a:rPr lang="en-US" b="1" dirty="0"/>
              <a:t>Partnership agreement on future land use scenarios reflecting a range of planning and conservation efforts.</a:t>
            </a:r>
          </a:p>
          <a:p>
            <a:pPr marL="514350" indent="-514350">
              <a:buFont typeface="+mj-lt"/>
              <a:buAutoNum type="arabicPeriod"/>
            </a:pPr>
            <a:endParaRPr lang="en-US" dirty="0"/>
          </a:p>
          <a:p>
            <a:pPr marL="514350" indent="-514350">
              <a:buFont typeface="+mj-lt"/>
              <a:buAutoNum type="arabicPeriod"/>
            </a:pPr>
            <a:r>
              <a:rPr lang="en-US" b="1" dirty="0"/>
              <a:t>Developing the WIPs on 2025 land use conditions enable the use of planning and conservation efforts to help “account for growth” for the TMDL.</a:t>
            </a:r>
          </a:p>
          <a:p>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119</a:t>
            </a:fld>
            <a:endParaRPr lang="en-US"/>
          </a:p>
        </p:txBody>
      </p:sp>
    </p:spTree>
    <p:extLst>
      <p:ext uri="{BB962C8B-B14F-4D97-AF65-F5344CB8AC3E}">
        <p14:creationId xmlns:p14="http://schemas.microsoft.com/office/powerpoint/2010/main" val="2341830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What’s Changed, Why, and Implications</a:t>
            </a:r>
          </a:p>
        </p:txBody>
      </p:sp>
      <p:sp>
        <p:nvSpPr>
          <p:cNvPr id="3" name="Content Placeholder 2"/>
          <p:cNvSpPr>
            <a:spLocks noGrp="1"/>
          </p:cNvSpPr>
          <p:nvPr>
            <p:ph idx="1"/>
          </p:nvPr>
        </p:nvSpPr>
        <p:spPr>
          <a:xfrm>
            <a:off x="838200" y="1825625"/>
            <a:ext cx="10515600" cy="4801418"/>
          </a:xfrm>
        </p:spPr>
        <p:txBody>
          <a:bodyPr>
            <a:normAutofit/>
          </a:bodyPr>
          <a:lstStyle/>
          <a:p>
            <a:pPr marL="0" indent="0">
              <a:buNone/>
            </a:pPr>
            <a:r>
              <a:rPr lang="en-US" b="1" u="sng" dirty="0"/>
              <a:t>A lot</a:t>
            </a:r>
            <a:r>
              <a:rPr lang="en-US" b="1" dirty="0"/>
              <a:t> has changed since 2010 and our Phase I and Phase II WIPs</a:t>
            </a:r>
          </a:p>
          <a:p>
            <a:pPr lvl="1"/>
            <a:endParaRPr lang="en-US" dirty="0"/>
          </a:p>
          <a:p>
            <a:pPr lvl="1"/>
            <a:r>
              <a:rPr lang="en-US" dirty="0"/>
              <a:t>Much improved modeling and other decision support tools</a:t>
            </a:r>
          </a:p>
          <a:p>
            <a:pPr lvl="1"/>
            <a:endParaRPr lang="en-US" dirty="0"/>
          </a:p>
          <a:p>
            <a:pPr lvl="1"/>
            <a:r>
              <a:rPr lang="en-US" dirty="0"/>
              <a:t>High resolution land cover data for entire watershed</a:t>
            </a:r>
          </a:p>
          <a:p>
            <a:pPr lvl="1"/>
            <a:endParaRPr lang="en-US" dirty="0"/>
          </a:p>
          <a:p>
            <a:pPr lvl="1"/>
            <a:r>
              <a:rPr lang="en-US" dirty="0"/>
              <a:t>Hundreds more BMPs available for crediting</a:t>
            </a:r>
          </a:p>
          <a:p>
            <a:pPr lvl="1"/>
            <a:endParaRPr lang="en-US" dirty="0"/>
          </a:p>
          <a:p>
            <a:pPr lvl="1"/>
            <a:r>
              <a:rPr lang="en-US" dirty="0"/>
              <a:t>Significant data gathered from local agricultural and municipality partners incorporated into our models and other decision support tools</a:t>
            </a:r>
          </a:p>
        </p:txBody>
      </p:sp>
      <p:sp>
        <p:nvSpPr>
          <p:cNvPr id="4" name="Slide Number Placeholder 3"/>
          <p:cNvSpPr>
            <a:spLocks noGrp="1"/>
          </p:cNvSpPr>
          <p:nvPr>
            <p:ph type="sldNum" sz="quarter" idx="12"/>
          </p:nvPr>
        </p:nvSpPr>
        <p:spPr/>
        <p:txBody>
          <a:bodyPr/>
          <a:lstStyle/>
          <a:p>
            <a:fld id="{5A8328EF-C2C8-4861-B0DA-8100FEBAF165}" type="slidenum">
              <a:rPr lang="en-US" smtClean="0"/>
              <a:t>12</a:t>
            </a:fld>
            <a:endParaRPr lang="en-US"/>
          </a:p>
        </p:txBody>
      </p:sp>
    </p:spTree>
    <p:extLst>
      <p:ext uri="{BB962C8B-B14F-4D97-AF65-F5344CB8AC3E}">
        <p14:creationId xmlns:p14="http://schemas.microsoft.com/office/powerpoint/2010/main" val="34905854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Shape 224"/>
          <p:cNvPicPr preferRelativeResize="0"/>
          <p:nvPr/>
        </p:nvPicPr>
        <p:blipFill rotWithShape="1">
          <a:blip r:embed="rId3">
            <a:alphaModFix/>
          </a:blip>
          <a:srcRect/>
          <a:stretch/>
        </p:blipFill>
        <p:spPr>
          <a:xfrm>
            <a:off x="1524000" y="1524000"/>
            <a:ext cx="8458200" cy="5334000"/>
          </a:xfrm>
          <a:prstGeom prst="rect">
            <a:avLst/>
          </a:prstGeom>
          <a:noFill/>
          <a:ln>
            <a:noFill/>
          </a:ln>
        </p:spPr>
      </p:pic>
      <p:cxnSp>
        <p:nvCxnSpPr>
          <p:cNvPr id="225" name="Shape 225"/>
          <p:cNvCxnSpPr/>
          <p:nvPr/>
        </p:nvCxnSpPr>
        <p:spPr>
          <a:xfrm>
            <a:off x="3489418" y="3559083"/>
            <a:ext cx="6111782" cy="1877709"/>
          </a:xfrm>
          <a:prstGeom prst="straightConnector1">
            <a:avLst/>
          </a:prstGeom>
          <a:noFill/>
          <a:ln w="50800" cap="flat" cmpd="sng">
            <a:solidFill>
              <a:srgbClr val="7030A0"/>
            </a:solidFill>
            <a:prstDash val="solid"/>
            <a:miter lim="800000"/>
            <a:headEnd type="none" w="med" len="med"/>
            <a:tailEnd type="none" w="med" len="med"/>
          </a:ln>
        </p:spPr>
      </p:cxnSp>
      <p:sp>
        <p:nvSpPr>
          <p:cNvPr id="226" name="Shape 226"/>
          <p:cNvSpPr/>
          <p:nvPr/>
        </p:nvSpPr>
        <p:spPr>
          <a:xfrm>
            <a:off x="9906000" y="3505200"/>
            <a:ext cx="381000" cy="1981200"/>
          </a:xfrm>
          <a:prstGeom prst="rightBrace">
            <a:avLst>
              <a:gd name="adj1" fmla="val 8333"/>
              <a:gd name="adj2" fmla="val 50000"/>
            </a:avLst>
          </a:prstGeom>
          <a:noFill/>
          <a:ln w="50800" cap="flat" cmpd="sng">
            <a:solidFill>
              <a:srgbClr val="7030A0"/>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227" name="Shape 227"/>
          <p:cNvSpPr/>
          <p:nvPr/>
        </p:nvSpPr>
        <p:spPr>
          <a:xfrm>
            <a:off x="9923584" y="3197831"/>
            <a:ext cx="381000" cy="265415"/>
          </a:xfrm>
          <a:prstGeom prst="rightBrace">
            <a:avLst>
              <a:gd name="adj1" fmla="val 5752"/>
              <a:gd name="adj2" fmla="val 50000"/>
            </a:avLst>
          </a:prstGeom>
          <a:noFill/>
          <a:ln w="50800" cap="flat" cmpd="sng">
            <a:solidFill>
              <a:srgbClr val="2F5496"/>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228" name="Shape 228"/>
          <p:cNvSpPr txBox="1">
            <a:spLocks noGrp="1"/>
          </p:cNvSpPr>
          <p:nvPr>
            <p:ph type="title"/>
          </p:nvPr>
        </p:nvSpPr>
        <p:spPr>
          <a:xfrm>
            <a:off x="838200" y="47624"/>
            <a:ext cx="10515600" cy="1848842"/>
          </a:xfrm>
          <a:prstGeom prst="rect">
            <a:avLst/>
          </a:prstGeom>
          <a:noFill/>
          <a:ln>
            <a:noFill/>
          </a:ln>
        </p:spPr>
        <p:txBody>
          <a:bodyPr wrap="square" lIns="91425" tIns="45700" rIns="91425" bIns="45700" anchor="ctr" anchorCtr="0">
            <a:noAutofit/>
          </a:bodyPr>
          <a:lstStyle/>
          <a:p>
            <a:pPr marL="0" marR="0" lvl="0" indent="0" algn="ctr" rtl="0">
              <a:lnSpc>
                <a:spcPct val="90000"/>
              </a:lnSpc>
              <a:spcBef>
                <a:spcPts val="0"/>
              </a:spcBef>
              <a:buClr>
                <a:schemeClr val="dk1"/>
              </a:buClr>
              <a:buFont typeface="Calibri"/>
              <a:buNone/>
            </a:pPr>
            <a:r>
              <a:rPr lang="en-US" sz="4400" b="1" i="0" u="none" strike="noStrike" cap="none" dirty="0">
                <a:solidFill>
                  <a:schemeClr val="dk1"/>
                </a:solidFill>
                <a:latin typeface="+mn-lt"/>
                <a:ea typeface="Calibri"/>
                <a:cs typeface="Calibri"/>
                <a:sym typeface="Calibri"/>
              </a:rPr>
              <a:t>Why Account for Growth? </a:t>
            </a:r>
            <a:endParaRPr lang="en-US" sz="2800" b="1" i="0" u="none" strike="noStrike" cap="none" dirty="0">
              <a:solidFill>
                <a:schemeClr val="dk1"/>
              </a:solidFill>
              <a:latin typeface="+mn-lt"/>
              <a:ea typeface="Calibri"/>
              <a:cs typeface="Calibri"/>
              <a:sym typeface="Calibri"/>
            </a:endParaRPr>
          </a:p>
        </p:txBody>
      </p:sp>
      <p:pic>
        <p:nvPicPr>
          <p:cNvPr id="229" name="Shape 229" descr="C:\Users\mjohnston\AppData\Local\Microsoft\Windows\Temporary Internet Files\Content.IE5\LOSJFSUY\Lock-icon[1].png"/>
          <p:cNvPicPr preferRelativeResize="0">
            <a:picLocks noGrp="1"/>
          </p:cNvPicPr>
          <p:nvPr>
            <p:ph type="body" idx="1"/>
          </p:nvPr>
        </p:nvPicPr>
        <p:blipFill rotWithShape="1">
          <a:blip r:embed="rId4" cstate="screen">
            <a:alphaModFix/>
            <a:extLst>
              <a:ext uri="{28A0092B-C50C-407E-A947-70E740481C1C}">
                <a14:useLocalDpi xmlns:a14="http://schemas.microsoft.com/office/drawing/2010/main"/>
              </a:ext>
            </a:extLst>
          </a:blip>
          <a:srcRect/>
          <a:stretch/>
        </p:blipFill>
        <p:spPr>
          <a:xfrm>
            <a:off x="9601200" y="5230140"/>
            <a:ext cx="357465" cy="357465"/>
          </a:xfrm>
          <a:prstGeom prst="rect">
            <a:avLst/>
          </a:prstGeom>
          <a:noFill/>
          <a:ln>
            <a:noFill/>
          </a:ln>
        </p:spPr>
      </p:pic>
      <p:sp>
        <p:nvSpPr>
          <p:cNvPr id="230" name="Shape 230"/>
          <p:cNvSpPr txBox="1">
            <a:spLocks noGrp="1"/>
          </p:cNvSpPr>
          <p:nvPr>
            <p:ph type="sldNum" idx="12"/>
          </p:nvPr>
        </p:nvSpPr>
        <p:spPr>
          <a:xfrm>
            <a:off x="8610600" y="6356350"/>
            <a:ext cx="27432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a:solidFill>
                  <a:srgbClr val="888888"/>
                </a:solidFill>
                <a:latin typeface="Calibri"/>
                <a:ea typeface="Calibri"/>
                <a:cs typeface="Calibri"/>
                <a:sym typeface="Calibri"/>
              </a:rPr>
              <a:t>120</a:t>
            </a:fld>
            <a:endParaRPr lang="en-US" sz="1200">
              <a:solidFill>
                <a:srgbClr val="888888"/>
              </a:solidFill>
              <a:latin typeface="Calibri"/>
              <a:ea typeface="Calibri"/>
              <a:cs typeface="Calibri"/>
              <a:sym typeface="Calibri"/>
            </a:endParaRPr>
          </a:p>
        </p:txBody>
      </p:sp>
      <p:cxnSp>
        <p:nvCxnSpPr>
          <p:cNvPr id="231" name="Shape 231"/>
          <p:cNvCxnSpPr>
            <a:cxnSpLocks/>
            <a:stCxn id="234" idx="6"/>
          </p:cNvCxnSpPr>
          <p:nvPr/>
        </p:nvCxnSpPr>
        <p:spPr>
          <a:xfrm flipV="1">
            <a:off x="3543300" y="3274032"/>
            <a:ext cx="6137031" cy="231168"/>
          </a:xfrm>
          <a:prstGeom prst="straightConnector1">
            <a:avLst/>
          </a:prstGeom>
          <a:noFill/>
          <a:ln w="50800" cap="flat" cmpd="sng">
            <a:solidFill>
              <a:schemeClr val="accent1"/>
            </a:solidFill>
            <a:prstDash val="solid"/>
            <a:miter lim="800000"/>
            <a:headEnd type="none" w="med" len="med"/>
            <a:tailEnd type="none" w="med" len="med"/>
          </a:ln>
        </p:spPr>
      </p:cxnSp>
      <p:sp>
        <p:nvSpPr>
          <p:cNvPr id="232" name="Shape 232"/>
          <p:cNvSpPr/>
          <p:nvPr/>
        </p:nvSpPr>
        <p:spPr>
          <a:xfrm>
            <a:off x="9621715" y="3197831"/>
            <a:ext cx="152400" cy="152400"/>
          </a:xfrm>
          <a:prstGeom prst="ellipse">
            <a:avLst/>
          </a:prstGeom>
          <a:solidFill>
            <a:srgbClr val="00B0F0"/>
          </a:solidFill>
          <a:ln w="12700" cap="flat" cmpd="sng">
            <a:solidFill>
              <a:srgbClr val="42719B"/>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rgbClr val="FFFFFF"/>
              </a:solidFill>
              <a:latin typeface="Calibri"/>
              <a:ea typeface="Calibri"/>
              <a:cs typeface="Calibri"/>
              <a:sym typeface="Calibri"/>
            </a:endParaRPr>
          </a:p>
        </p:txBody>
      </p:sp>
      <p:grpSp>
        <p:nvGrpSpPr>
          <p:cNvPr id="233" name="Shape 233"/>
          <p:cNvGrpSpPr/>
          <p:nvPr/>
        </p:nvGrpSpPr>
        <p:grpSpPr>
          <a:xfrm>
            <a:off x="3390900" y="3429000"/>
            <a:ext cx="6477000" cy="152400"/>
            <a:chOff x="1752600" y="3429000"/>
            <a:chExt cx="6477000" cy="152400"/>
          </a:xfrm>
        </p:grpSpPr>
        <p:sp>
          <p:nvSpPr>
            <p:cNvPr id="234" name="Shape 234"/>
            <p:cNvSpPr/>
            <p:nvPr/>
          </p:nvSpPr>
          <p:spPr>
            <a:xfrm>
              <a:off x="1752600" y="3429000"/>
              <a:ext cx="152400" cy="152400"/>
            </a:xfrm>
            <a:prstGeom prst="ellipse">
              <a:avLst/>
            </a:prstGeom>
            <a:solidFill>
              <a:srgbClr val="7030A0"/>
            </a:solidFill>
            <a:ln w="12700" cap="flat" cmpd="sng">
              <a:solidFill>
                <a:srgbClr val="42719B"/>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rgbClr val="FFFFFF"/>
                </a:solidFill>
                <a:latin typeface="Calibri"/>
                <a:ea typeface="Calibri"/>
                <a:cs typeface="Calibri"/>
                <a:sym typeface="Calibri"/>
              </a:endParaRPr>
            </a:p>
          </p:txBody>
        </p:sp>
        <p:cxnSp>
          <p:nvCxnSpPr>
            <p:cNvPr id="235" name="Shape 235"/>
            <p:cNvCxnSpPr>
              <a:stCxn id="234" idx="6"/>
            </p:cNvCxnSpPr>
            <p:nvPr/>
          </p:nvCxnSpPr>
          <p:spPr>
            <a:xfrm>
              <a:off x="1905000" y="3505200"/>
              <a:ext cx="6324600" cy="0"/>
            </a:xfrm>
            <a:prstGeom prst="straightConnector1">
              <a:avLst/>
            </a:prstGeom>
            <a:noFill/>
            <a:ln w="38100" cap="flat" cmpd="sng">
              <a:solidFill>
                <a:srgbClr val="00B050"/>
              </a:solidFill>
              <a:prstDash val="dot"/>
              <a:miter lim="800000"/>
              <a:headEnd type="none" w="med" len="med"/>
              <a:tailEnd type="none" w="med" len="med"/>
            </a:ln>
          </p:spPr>
        </p:cxnSp>
      </p:grpSp>
      <p:sp>
        <p:nvSpPr>
          <p:cNvPr id="236" name="Shape 236"/>
          <p:cNvSpPr txBox="1"/>
          <p:nvPr/>
        </p:nvSpPr>
        <p:spPr>
          <a:xfrm>
            <a:off x="10512669" y="2766416"/>
            <a:ext cx="1336431" cy="92333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800" dirty="0">
                <a:solidFill>
                  <a:schemeClr val="dk1"/>
                </a:solidFill>
                <a:latin typeface="Calibri"/>
                <a:ea typeface="Calibri"/>
                <a:cs typeface="Calibri"/>
                <a:sym typeface="Calibri"/>
              </a:rPr>
              <a:t>2025 growth projection </a:t>
            </a:r>
          </a:p>
        </p:txBody>
      </p:sp>
      <p:sp>
        <p:nvSpPr>
          <p:cNvPr id="237" name="Shape 237"/>
          <p:cNvSpPr txBox="1"/>
          <p:nvPr/>
        </p:nvSpPr>
        <p:spPr>
          <a:xfrm>
            <a:off x="10533970" y="3771027"/>
            <a:ext cx="1378633" cy="2585323"/>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800" dirty="0">
                <a:solidFill>
                  <a:schemeClr val="dk1"/>
                </a:solidFill>
                <a:latin typeface="Calibri"/>
                <a:ea typeface="Calibri"/>
                <a:cs typeface="Calibri"/>
                <a:sym typeface="Calibri"/>
              </a:rPr>
              <a:t>Load reductions necessary to meet the 2025 Phase III WIP Planning Target (lock box)</a:t>
            </a:r>
          </a:p>
        </p:txBody>
      </p:sp>
    </p:spTree>
    <p:extLst>
      <p:ext uri="{BB962C8B-B14F-4D97-AF65-F5344CB8AC3E}">
        <p14:creationId xmlns:p14="http://schemas.microsoft.com/office/powerpoint/2010/main" val="37580385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00000000-0008-0000-0400-000002000000}"/>
              </a:ext>
            </a:extLst>
          </p:cNvPr>
          <p:cNvGraphicFramePr>
            <a:graphicFrameLocks noGrp="1"/>
          </p:cNvGraphicFramePr>
          <p:nvPr>
            <p:extLst>
              <p:ext uri="{D42A27DB-BD31-4B8C-83A1-F6EECF244321}">
                <p14:modId xmlns:p14="http://schemas.microsoft.com/office/powerpoint/2010/main" val="1685845759"/>
              </p:ext>
            </p:extLst>
          </p:nvPr>
        </p:nvGraphicFramePr>
        <p:xfrm>
          <a:off x="1455949" y="196885"/>
          <a:ext cx="8658311" cy="6281351"/>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5" descr="ident-small_4_onscreen_png"/>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black">
          <a:xfrm>
            <a:off x="1594104" y="6409374"/>
            <a:ext cx="762000" cy="280987"/>
          </a:xfrm>
          <a:prstGeom prst="rect">
            <a:avLst/>
          </a:prstGeom>
          <a:noFill/>
          <a:ln w="9525">
            <a:noFill/>
            <a:miter lim="800000"/>
            <a:headEnd/>
            <a:tailEnd/>
          </a:ln>
        </p:spPr>
      </p:pic>
      <p:sp>
        <p:nvSpPr>
          <p:cNvPr id="6" name="Text Box 2"/>
          <p:cNvSpPr txBox="1">
            <a:spLocks noChangeArrowheads="1"/>
          </p:cNvSpPr>
          <p:nvPr/>
        </p:nvSpPr>
        <p:spPr bwMode="auto">
          <a:xfrm>
            <a:off x="2660904" y="886460"/>
            <a:ext cx="6934200" cy="861774"/>
          </a:xfrm>
          <a:prstGeom prst="rect">
            <a:avLst/>
          </a:prstGeom>
          <a:noFill/>
          <a:ln w="9525">
            <a:noFill/>
            <a:miter lim="800000"/>
            <a:headEnd/>
            <a:tailEnd/>
          </a:ln>
        </p:spPr>
        <p:txBody>
          <a:bodyPr wrap="square">
            <a:spAutoFit/>
          </a:bodyPr>
          <a:lstStyle/>
          <a:p>
            <a:pPr eaLnBrk="0" hangingPunct="0">
              <a:spcBef>
                <a:spcPct val="50000"/>
              </a:spcBef>
              <a:defRPr/>
            </a:pPr>
            <a:r>
              <a:rPr lang="en-US" sz="2000" b="1" kern="0" dirty="0">
                <a:solidFill>
                  <a:srgbClr val="C00000"/>
                </a:solidFill>
                <a:latin typeface="Arial" pitchFamily="34" charset="0"/>
                <a:ea typeface="ＭＳ Ｐゴシック" pitchFamily="34" charset="-128"/>
                <a:cs typeface="Arial" pitchFamily="34" charset="0"/>
              </a:rPr>
              <a:t>2010 population = 17.4 million</a:t>
            </a:r>
          </a:p>
          <a:p>
            <a:pPr eaLnBrk="0" hangingPunct="0">
              <a:spcBef>
                <a:spcPct val="50000"/>
              </a:spcBef>
              <a:defRPr/>
            </a:pPr>
            <a:r>
              <a:rPr lang="en-US" sz="2000" b="1" kern="0" dirty="0">
                <a:solidFill>
                  <a:srgbClr val="C00000"/>
                </a:solidFill>
                <a:latin typeface="Arial" pitchFamily="34" charset="0"/>
                <a:ea typeface="ＭＳ Ｐゴシック" pitchFamily="34" charset="-128"/>
                <a:cs typeface="Arial" pitchFamily="34" charset="0"/>
              </a:rPr>
              <a:t>2025 population = 19.4 million (11.5% increase)</a:t>
            </a:r>
          </a:p>
        </p:txBody>
      </p:sp>
      <p:cxnSp>
        <p:nvCxnSpPr>
          <p:cNvPr id="11" name="Straight Arrow Connector 10"/>
          <p:cNvCxnSpPr>
            <a:cxnSpLocks noChangeShapeType="1"/>
          </p:cNvCxnSpPr>
          <p:nvPr/>
        </p:nvCxnSpPr>
        <p:spPr bwMode="auto">
          <a:xfrm flipV="1">
            <a:off x="8509254" y="2009775"/>
            <a:ext cx="0" cy="3604262"/>
          </a:xfrm>
          <a:prstGeom prst="straightConnector1">
            <a:avLst/>
          </a:prstGeom>
          <a:noFill/>
          <a:ln w="57150">
            <a:solidFill>
              <a:srgbClr val="C00000"/>
            </a:solidFill>
            <a:round/>
            <a:headEnd/>
            <a:tailEnd type="triangle" w="med" len="med"/>
          </a:ln>
          <a:effectLst>
            <a:outerShdw dist="20000" dir="5400000" rotWithShape="0">
              <a:srgbClr val="808080">
                <a:alpha val="37999"/>
              </a:srgbClr>
            </a:outerShdw>
          </a:effectLst>
        </p:spPr>
      </p:cxnSp>
      <p:cxnSp>
        <p:nvCxnSpPr>
          <p:cNvPr id="7" name="Straight Arrow Connector 6"/>
          <p:cNvCxnSpPr>
            <a:cxnSpLocks noChangeShapeType="1"/>
          </p:cNvCxnSpPr>
          <p:nvPr/>
        </p:nvCxnSpPr>
        <p:spPr bwMode="auto">
          <a:xfrm flipV="1">
            <a:off x="7385304" y="2400300"/>
            <a:ext cx="0" cy="3213737"/>
          </a:xfrm>
          <a:prstGeom prst="straightConnector1">
            <a:avLst/>
          </a:prstGeom>
          <a:noFill/>
          <a:ln w="57150">
            <a:solidFill>
              <a:srgbClr val="C00000"/>
            </a:solidFill>
            <a:round/>
            <a:headEnd/>
            <a:tailEnd type="triangle" w="med" len="med"/>
          </a:ln>
          <a:effectLst>
            <a:outerShdw dist="20000" dir="5400000" rotWithShape="0">
              <a:srgbClr val="808080">
                <a:alpha val="37999"/>
              </a:srgbClr>
            </a:outerShdw>
          </a:effectLst>
        </p:spPr>
      </p:cxnSp>
    </p:spTree>
    <p:extLst>
      <p:ext uri="{BB962C8B-B14F-4D97-AF65-F5344CB8AC3E}">
        <p14:creationId xmlns:p14="http://schemas.microsoft.com/office/powerpoint/2010/main" val="183436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nvPr>
        </p:nvGraphicFramePr>
        <p:xfrm>
          <a:off x="309282" y="0"/>
          <a:ext cx="11246223" cy="67477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19609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301238" y="72292"/>
          <a:ext cx="11204962" cy="67229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80515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700" y="158902"/>
            <a:ext cx="11816862" cy="685187"/>
          </a:xfrm>
        </p:spPr>
        <p:txBody>
          <a:bodyPr>
            <a:normAutofit/>
          </a:bodyPr>
          <a:lstStyle/>
          <a:p>
            <a:pPr algn="ctr"/>
            <a:r>
              <a:rPr lang="en-US" sz="3200" b="1" dirty="0">
                <a:latin typeface="+mn-lt"/>
              </a:rPr>
              <a:t>Partnership’s Chesapeake Bay Land Change Model</a:t>
            </a:r>
          </a:p>
        </p:txBody>
      </p:sp>
      <p:sp>
        <p:nvSpPr>
          <p:cNvPr id="4" name="Slide Number Placeholder 3"/>
          <p:cNvSpPr>
            <a:spLocks noGrp="1"/>
          </p:cNvSpPr>
          <p:nvPr>
            <p:ph type="sldNum" sz="quarter" idx="12"/>
          </p:nvPr>
        </p:nvSpPr>
        <p:spPr/>
        <p:txBody>
          <a:bodyPr/>
          <a:lstStyle/>
          <a:p>
            <a:fld id="{5A8328EF-C2C8-4861-B0DA-8100FEBAF165}" type="slidenum">
              <a:rPr lang="en-US" smtClean="0"/>
              <a:t>124</a:t>
            </a:fld>
            <a:endParaRPr lang="en-US"/>
          </a:p>
        </p:txBody>
      </p:sp>
      <p:pic>
        <p:nvPicPr>
          <p:cNvPr id="59" name="Picture 58">
            <a:extLst>
              <a:ext uri="{FF2B5EF4-FFF2-40B4-BE49-F238E27FC236}">
                <a16:creationId xmlns:a16="http://schemas.microsoft.com/office/drawing/2014/main" id="{61A64B97-2315-44FF-AB6F-CA5B146B97A0}"/>
              </a:ext>
            </a:extLst>
          </p:cNvPr>
          <p:cNvPicPr>
            <a:picLocks noChangeAspect="1"/>
          </p:cNvPicPr>
          <p:nvPr/>
        </p:nvPicPr>
        <p:blipFill>
          <a:blip r:embed="rId2"/>
          <a:stretch>
            <a:fillRect/>
          </a:stretch>
        </p:blipFill>
        <p:spPr>
          <a:xfrm>
            <a:off x="230700" y="990599"/>
            <a:ext cx="6452625" cy="4886325"/>
          </a:xfrm>
          <a:prstGeom prst="rect">
            <a:avLst/>
          </a:prstGeom>
        </p:spPr>
      </p:pic>
      <p:pic>
        <p:nvPicPr>
          <p:cNvPr id="61" name="Picture 60">
            <a:extLst>
              <a:ext uri="{FF2B5EF4-FFF2-40B4-BE49-F238E27FC236}">
                <a16:creationId xmlns:a16="http://schemas.microsoft.com/office/drawing/2014/main" id="{98EB459C-EC14-44CB-B5B9-2D3B8405E0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1775" y="697579"/>
            <a:ext cx="5309991" cy="2975217"/>
          </a:xfrm>
          <a:prstGeom prst="rect">
            <a:avLst/>
          </a:prstGeom>
        </p:spPr>
      </p:pic>
      <p:pic>
        <p:nvPicPr>
          <p:cNvPr id="63" name="Picture 62">
            <a:extLst>
              <a:ext uri="{FF2B5EF4-FFF2-40B4-BE49-F238E27FC236}">
                <a16:creationId xmlns:a16="http://schemas.microsoft.com/office/drawing/2014/main" id="{64D892E0-CD2E-4966-AB18-D57C7CCF1B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2788" y="3684588"/>
            <a:ext cx="4768403" cy="2671762"/>
          </a:xfrm>
          <a:prstGeom prst="rect">
            <a:avLst/>
          </a:prstGeom>
        </p:spPr>
      </p:pic>
      <p:pic>
        <p:nvPicPr>
          <p:cNvPr id="72" name="Picture 71">
            <a:extLst>
              <a:ext uri="{FF2B5EF4-FFF2-40B4-BE49-F238E27FC236}">
                <a16:creationId xmlns:a16="http://schemas.microsoft.com/office/drawing/2014/main" id="{829AB9F8-CA34-4B44-BC0E-907A93CE6A32}"/>
              </a:ext>
            </a:extLst>
          </p:cNvPr>
          <p:cNvPicPr>
            <a:picLocks noChangeAspect="1"/>
          </p:cNvPicPr>
          <p:nvPr/>
        </p:nvPicPr>
        <p:blipFill>
          <a:blip r:embed="rId5"/>
          <a:stretch>
            <a:fillRect/>
          </a:stretch>
        </p:blipFill>
        <p:spPr>
          <a:xfrm>
            <a:off x="10749189" y="5691225"/>
            <a:ext cx="932002" cy="649479"/>
          </a:xfrm>
          <a:prstGeom prst="rect">
            <a:avLst/>
          </a:prstGeom>
        </p:spPr>
      </p:pic>
      <p:cxnSp>
        <p:nvCxnSpPr>
          <p:cNvPr id="74" name="Straight Arrow Connector 73">
            <a:extLst>
              <a:ext uri="{FF2B5EF4-FFF2-40B4-BE49-F238E27FC236}">
                <a16:creationId xmlns:a16="http://schemas.microsoft.com/office/drawing/2014/main" id="{7CB896A6-1A9E-4B0E-A025-848A1673B544}"/>
              </a:ext>
            </a:extLst>
          </p:cNvPr>
          <p:cNvCxnSpPr>
            <a:cxnSpLocks/>
          </p:cNvCxnSpPr>
          <p:nvPr/>
        </p:nvCxnSpPr>
        <p:spPr>
          <a:xfrm flipH="1">
            <a:off x="9601200" y="2743200"/>
            <a:ext cx="681488" cy="9295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30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wipe(up)">
                                      <p:cBhvr>
                                        <p:cTn id="10" dur="500"/>
                                        <p:tgtEl>
                                          <p:spTgt spid="7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wipe(up)">
                                      <p:cBhvr>
                                        <p:cTn id="14" dur="500"/>
                                        <p:tgtEl>
                                          <p:spTgt spid="63"/>
                                        </p:tgtEl>
                                      </p:cBhvr>
                                    </p:animEffect>
                                  </p:childTnLst>
                                </p:cTn>
                              </p:par>
                              <p:par>
                                <p:cTn id="15" presetID="1"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8328EF-C2C8-4861-B0DA-8100FEBAF165}" type="slidenum">
              <a:rPr lang="en-US" smtClean="0"/>
              <a:t>125</a:t>
            </a:fld>
            <a:endParaRPr lang="en-US"/>
          </a:p>
        </p:txBody>
      </p:sp>
      <p:sp>
        <p:nvSpPr>
          <p:cNvPr id="7" name="Title 1">
            <a:extLst>
              <a:ext uri="{FF2B5EF4-FFF2-40B4-BE49-F238E27FC236}">
                <a16:creationId xmlns:a16="http://schemas.microsoft.com/office/drawing/2014/main" id="{0128F326-75BA-4536-8DC6-B961ED28361E}"/>
              </a:ext>
            </a:extLst>
          </p:cNvPr>
          <p:cNvSpPr txBox="1">
            <a:spLocks/>
          </p:cNvSpPr>
          <p:nvPr/>
        </p:nvSpPr>
        <p:spPr>
          <a:xfrm>
            <a:off x="230700" y="158902"/>
            <a:ext cx="11816862" cy="68518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mn-lt"/>
              </a:rPr>
              <a:t>Land Change Model Outputs</a:t>
            </a:r>
          </a:p>
        </p:txBody>
      </p:sp>
      <p:sp>
        <p:nvSpPr>
          <p:cNvPr id="8" name="TextBox 7">
            <a:extLst>
              <a:ext uri="{FF2B5EF4-FFF2-40B4-BE49-F238E27FC236}">
                <a16:creationId xmlns:a16="http://schemas.microsoft.com/office/drawing/2014/main" id="{7DB01D50-4A8E-4606-AFBB-738BA06A3B9D}"/>
              </a:ext>
            </a:extLst>
          </p:cNvPr>
          <p:cNvSpPr txBox="1"/>
          <p:nvPr/>
        </p:nvSpPr>
        <p:spPr>
          <a:xfrm>
            <a:off x="396338" y="844089"/>
            <a:ext cx="3305175"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Arial" pitchFamily="34" charset="0"/>
                <a:ea typeface="ＭＳ Ｐゴシック" pitchFamily="34" charset="-128"/>
                <a:cs typeface="+mn-cs"/>
              </a:rPr>
              <a:t>Impervious surface and turf grass </a:t>
            </a:r>
            <a:r>
              <a:rPr lang="en-US" sz="2000" kern="0" dirty="0">
                <a:latin typeface="Arial" pitchFamily="34" charset="0"/>
                <a:ea typeface="ＭＳ Ｐゴシック" pitchFamily="34" charset="-128"/>
              </a:rPr>
              <a:t>expansion</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0" cap="none" spc="0" normalizeH="0" baseline="0" noProof="0" dirty="0">
              <a:ln>
                <a:noFill/>
              </a:ln>
              <a:effectLst/>
              <a:uLnTx/>
              <a:uFillTx/>
              <a:latin typeface="Arial" pitchFamily="34" charset="0"/>
              <a:ea typeface="ＭＳ Ｐゴシック"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Arial" pitchFamily="34" charset="0"/>
                <a:ea typeface="ＭＳ Ｐゴシック" pitchFamily="34" charset="-128"/>
                <a:cs typeface="+mn-cs"/>
              </a:rPr>
              <a:t>Forest conversion to development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effectLst/>
              <a:uLnTx/>
              <a:uFillTx/>
              <a:latin typeface="Arial" pitchFamily="34" charset="0"/>
              <a:ea typeface="ＭＳ Ｐゴシック"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Arial" pitchFamily="34" charset="0"/>
                <a:ea typeface="ＭＳ Ｐゴシック" pitchFamily="34" charset="-128"/>
                <a:cs typeface="+mn-cs"/>
              </a:rPr>
              <a:t>Farmland conversion to development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kern="0" dirty="0">
              <a:latin typeface="Arial" pitchFamily="34" charset="0"/>
              <a:ea typeface="ＭＳ Ｐゴシック" pitchFamily="34" charset="-128"/>
            </a:endParaRPr>
          </a:p>
          <a:p>
            <a:pPr marL="457200" indent="-457200">
              <a:buFont typeface="Arial" panose="020B0604020202020204" pitchFamily="34" charset="0"/>
              <a:buChar char="•"/>
              <a:defRPr/>
            </a:pPr>
            <a:r>
              <a:rPr lang="en-US" sz="2000" kern="0" dirty="0">
                <a:latin typeface="Arial" pitchFamily="34" charset="0"/>
                <a:ea typeface="ＭＳ Ｐゴシック" pitchFamily="34" charset="-128"/>
              </a:rPr>
              <a:t>Future population on sewer and septic</a:t>
            </a:r>
            <a:endParaRPr kumimoji="0" lang="en-US" sz="2000" b="0" i="0" u="none" strike="noStrike" kern="0" cap="none" spc="0" normalizeH="0" baseline="0" noProof="0" dirty="0">
              <a:ln>
                <a:noFill/>
              </a:ln>
              <a:effectLst/>
              <a:uLnTx/>
              <a:uFillTx/>
              <a:latin typeface="Arial" pitchFamily="34" charset="0"/>
              <a:ea typeface="ＭＳ Ｐゴシック" pitchFamily="34" charset="-128"/>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effectLst/>
              <a:uLnTx/>
              <a:uFillTx/>
              <a:latin typeface="Arial" pitchFamily="34" charset="0"/>
              <a:ea typeface="ＭＳ Ｐゴシック" pitchFamily="34" charset="-128"/>
              <a:cs typeface="+mn-cs"/>
            </a:endParaRPr>
          </a:p>
        </p:txBody>
      </p:sp>
      <p:pic>
        <p:nvPicPr>
          <p:cNvPr id="11" name="Picture 10">
            <a:extLst>
              <a:ext uri="{FF2B5EF4-FFF2-40B4-BE49-F238E27FC236}">
                <a16:creationId xmlns:a16="http://schemas.microsoft.com/office/drawing/2014/main" id="{D5391B8F-FAE6-42DF-A823-EDD47BE7E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150" y="844089"/>
            <a:ext cx="8067675" cy="5526012"/>
          </a:xfrm>
          <a:prstGeom prst="rect">
            <a:avLst/>
          </a:prstGeom>
        </p:spPr>
      </p:pic>
      <p:cxnSp>
        <p:nvCxnSpPr>
          <p:cNvPr id="12" name="Straight Arrow Connector 11">
            <a:extLst>
              <a:ext uri="{FF2B5EF4-FFF2-40B4-BE49-F238E27FC236}">
                <a16:creationId xmlns:a16="http://schemas.microsoft.com/office/drawing/2014/main" id="{05E1B606-44CB-4EAD-B121-0720278741F3}"/>
              </a:ext>
            </a:extLst>
          </p:cNvPr>
          <p:cNvCxnSpPr>
            <a:cxnSpLocks/>
          </p:cNvCxnSpPr>
          <p:nvPr/>
        </p:nvCxnSpPr>
        <p:spPr>
          <a:xfrm flipH="1" flipV="1">
            <a:off x="7296150" y="3138662"/>
            <a:ext cx="1617689" cy="9231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97A28A6-E60C-434A-87FC-85D403EDC576}"/>
              </a:ext>
            </a:extLst>
          </p:cNvPr>
          <p:cNvSpPr txBox="1"/>
          <p:nvPr/>
        </p:nvSpPr>
        <p:spPr>
          <a:xfrm>
            <a:off x="8913837" y="4061777"/>
            <a:ext cx="3133725" cy="2308324"/>
          </a:xfrm>
          <a:prstGeom prst="rect">
            <a:avLst/>
          </a:prstGeom>
          <a:solidFill>
            <a:schemeClr val="bg1"/>
          </a:solidFill>
        </p:spPr>
        <p:txBody>
          <a:bodyPr wrap="square" rtlCol="0">
            <a:spAutoFit/>
          </a:bodyPr>
          <a:lstStyle/>
          <a:p>
            <a:r>
              <a:rPr lang="en-US" u="sng" dirty="0"/>
              <a:t>Rural Residential</a:t>
            </a:r>
          </a:p>
          <a:p>
            <a:r>
              <a:rPr lang="en-US" dirty="0"/>
              <a:t>57 acres</a:t>
            </a:r>
          </a:p>
          <a:p>
            <a:r>
              <a:rPr lang="en-US" dirty="0"/>
              <a:t>227 households on sewer</a:t>
            </a:r>
          </a:p>
          <a:p>
            <a:r>
              <a:rPr lang="en-US" dirty="0"/>
              <a:t>0.25 acre lots</a:t>
            </a:r>
          </a:p>
          <a:p>
            <a:r>
              <a:rPr lang="en-US" dirty="0"/>
              <a:t>	27.8% Impervious </a:t>
            </a:r>
          </a:p>
          <a:p>
            <a:r>
              <a:rPr lang="en-US" dirty="0"/>
              <a:t>	72.2% Turf grass</a:t>
            </a:r>
          </a:p>
          <a:p>
            <a:r>
              <a:rPr lang="en-US" dirty="0"/>
              <a:t>20-acres farmland loss</a:t>
            </a:r>
          </a:p>
          <a:p>
            <a:r>
              <a:rPr lang="en-US" dirty="0"/>
              <a:t>37-acres forest loss</a:t>
            </a:r>
          </a:p>
        </p:txBody>
      </p:sp>
    </p:spTree>
    <p:extLst>
      <p:ext uri="{BB962C8B-B14F-4D97-AF65-F5344CB8AC3E}">
        <p14:creationId xmlns:p14="http://schemas.microsoft.com/office/powerpoint/2010/main" val="12799057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738"/>
            <a:ext cx="12192000" cy="659003"/>
          </a:xfrm>
        </p:spPr>
        <p:txBody>
          <a:bodyPr>
            <a:noAutofit/>
          </a:bodyPr>
          <a:lstStyle/>
          <a:p>
            <a:pPr algn="ctr"/>
            <a:r>
              <a:rPr lang="en-US" b="1" dirty="0">
                <a:latin typeface="+mn-lt"/>
              </a:rPr>
              <a:t>Future Growth Scenarios: 2025</a:t>
            </a:r>
          </a:p>
        </p:txBody>
      </p:sp>
      <p:sp>
        <p:nvSpPr>
          <p:cNvPr id="3" name="Content Placeholder 2"/>
          <p:cNvSpPr>
            <a:spLocks noGrp="1"/>
          </p:cNvSpPr>
          <p:nvPr>
            <p:ph idx="1"/>
          </p:nvPr>
        </p:nvSpPr>
        <p:spPr>
          <a:xfrm>
            <a:off x="838200" y="712512"/>
            <a:ext cx="10515600" cy="5876691"/>
          </a:xfrm>
        </p:spPr>
        <p:txBody>
          <a:bodyPr>
            <a:noAutofit/>
          </a:bodyPr>
          <a:lstStyle/>
          <a:p>
            <a:pPr marL="457200" lvl="1" indent="0">
              <a:buNone/>
            </a:pPr>
            <a:endParaRPr lang="en-US" b="1" dirty="0"/>
          </a:p>
          <a:p>
            <a:pPr marL="0" indent="0">
              <a:buNone/>
            </a:pPr>
            <a:r>
              <a:rPr lang="en-US" b="1" u="sng" dirty="0"/>
              <a:t>Purpose:</a:t>
            </a:r>
          </a:p>
          <a:p>
            <a:pPr marL="0" indent="0">
              <a:buNone/>
            </a:pPr>
            <a:r>
              <a:rPr lang="en-US" dirty="0"/>
              <a:t>To provide information to state and local partners to account for the effects of land use planning and conservation actions for reducing future pollutant loads in their Phase III WIPs and two-year milestones.</a:t>
            </a:r>
          </a:p>
          <a:p>
            <a:pPr marL="0" indent="0">
              <a:buNone/>
            </a:pPr>
            <a:endParaRPr lang="en-US" b="1" dirty="0"/>
          </a:p>
          <a:p>
            <a:pPr marL="0" indent="0">
              <a:buNone/>
            </a:pPr>
            <a:r>
              <a:rPr lang="en-US" b="1" dirty="0"/>
              <a:t>Current Zoning Scenario: 2025 Baseline for Phase III WIPs</a:t>
            </a:r>
          </a:p>
          <a:p>
            <a:r>
              <a:rPr lang="en-US" dirty="0"/>
              <a:t>Continuation of historic trends constrained by existing local zoning </a:t>
            </a:r>
          </a:p>
          <a:p>
            <a:r>
              <a:rPr lang="en-US" dirty="0"/>
              <a:t>Includes the best available regional and local data representing current conditions</a:t>
            </a:r>
          </a:p>
          <a:p>
            <a:pPr lvl="2"/>
            <a:endParaRPr lang="en-US" b="1" dirty="0"/>
          </a:p>
        </p:txBody>
      </p:sp>
      <p:sp>
        <p:nvSpPr>
          <p:cNvPr id="4" name="Slide Number Placeholder 3"/>
          <p:cNvSpPr>
            <a:spLocks noGrp="1"/>
          </p:cNvSpPr>
          <p:nvPr>
            <p:ph type="sldNum" sz="quarter" idx="12"/>
          </p:nvPr>
        </p:nvSpPr>
        <p:spPr/>
        <p:txBody>
          <a:bodyPr/>
          <a:lstStyle/>
          <a:p>
            <a:fld id="{5A8328EF-C2C8-4861-B0DA-8100FEBAF165}" type="slidenum">
              <a:rPr lang="en-US" smtClean="0"/>
              <a:t>126</a:t>
            </a:fld>
            <a:endParaRPr lang="en-US"/>
          </a:p>
        </p:txBody>
      </p:sp>
    </p:spTree>
    <p:extLst>
      <p:ext uri="{BB962C8B-B14F-4D97-AF65-F5344CB8AC3E}">
        <p14:creationId xmlns:p14="http://schemas.microsoft.com/office/powerpoint/2010/main" val="14506141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9003"/>
          </a:xfrm>
        </p:spPr>
        <p:txBody>
          <a:bodyPr>
            <a:noAutofit/>
          </a:bodyPr>
          <a:lstStyle/>
          <a:p>
            <a:pPr algn="ctr"/>
            <a:r>
              <a:rPr lang="en-US" b="1" dirty="0">
                <a:latin typeface="+mn-lt"/>
              </a:rPr>
              <a:t>Future Growth Scenarios</a:t>
            </a:r>
          </a:p>
        </p:txBody>
      </p:sp>
      <p:sp>
        <p:nvSpPr>
          <p:cNvPr id="3" name="Content Placeholder 2"/>
          <p:cNvSpPr>
            <a:spLocks noGrp="1"/>
          </p:cNvSpPr>
          <p:nvPr>
            <p:ph idx="1"/>
          </p:nvPr>
        </p:nvSpPr>
        <p:spPr>
          <a:xfrm>
            <a:off x="838200" y="1133856"/>
            <a:ext cx="10515600" cy="5332222"/>
          </a:xfrm>
        </p:spPr>
        <p:txBody>
          <a:bodyPr>
            <a:normAutofit lnSpcReduction="10000"/>
          </a:bodyPr>
          <a:lstStyle/>
          <a:p>
            <a:pPr marL="0" indent="0">
              <a:buNone/>
            </a:pPr>
            <a:r>
              <a:rPr lang="en-US" b="1" dirty="0"/>
              <a:t>Conservation Plus Scenario: Package of Planning &amp; Conservation “BMP’s”</a:t>
            </a:r>
            <a:r>
              <a:rPr lang="en-US" dirty="0"/>
              <a:t> </a:t>
            </a:r>
          </a:p>
          <a:p>
            <a:pPr lvl="1"/>
            <a:r>
              <a:rPr lang="en-US" sz="2000" dirty="0"/>
              <a:t>Protect 100-year floodplain and frequently-flooded soils</a:t>
            </a:r>
          </a:p>
          <a:p>
            <a:pPr lvl="1"/>
            <a:r>
              <a:rPr lang="en-US" sz="2000" dirty="0"/>
              <a:t>Protect riparian zones (35-ft, 100-ft, 300-ft)</a:t>
            </a:r>
          </a:p>
          <a:p>
            <a:pPr lvl="1"/>
            <a:r>
              <a:rPr lang="en-US" sz="2000" dirty="0"/>
              <a:t>Protect large forest tracts (250+ acres, 1000+ acres) or green infrastructure</a:t>
            </a:r>
          </a:p>
          <a:p>
            <a:pPr lvl="1"/>
            <a:r>
              <a:rPr lang="en-US" sz="2000" dirty="0"/>
              <a:t>Protect shoreline forests (all contiguous tracts 1000-ft from shoreline)</a:t>
            </a:r>
          </a:p>
          <a:p>
            <a:pPr lvl="1"/>
            <a:r>
              <a:rPr lang="en-US" sz="2000" dirty="0"/>
              <a:t>Adjusting demand script:</a:t>
            </a:r>
          </a:p>
          <a:p>
            <a:pPr lvl="2"/>
            <a:r>
              <a:rPr lang="en-US" sz="1800" dirty="0"/>
              <a:t>Increase percent of infill/redevelopment (e.g., 5%, 10%, 15%)</a:t>
            </a:r>
          </a:p>
          <a:p>
            <a:pPr lvl="2"/>
            <a:r>
              <a:rPr lang="en-US" sz="1800" dirty="0"/>
              <a:t>Increase proportion of urban vs rural growth (e.g., 5%, 10%, 15%)</a:t>
            </a:r>
          </a:p>
          <a:p>
            <a:pPr lvl="1"/>
            <a:r>
              <a:rPr lang="en-US" sz="2000" dirty="0"/>
              <a:t>Protect Agricultural Districts</a:t>
            </a:r>
          </a:p>
          <a:p>
            <a:pPr lvl="1"/>
            <a:r>
              <a:rPr lang="en-US" sz="2000" dirty="0"/>
              <a:t>Avoid growth on soils unsuitable for septic systems</a:t>
            </a:r>
          </a:p>
          <a:p>
            <a:pPr lvl="1"/>
            <a:r>
              <a:rPr lang="en-US" sz="2000" dirty="0"/>
              <a:t>Expand sewer service areas layer (e.g., 1-mile buffer, 2-mile buffer)</a:t>
            </a:r>
          </a:p>
          <a:p>
            <a:pPr lvl="1"/>
            <a:r>
              <a:rPr lang="en-US" sz="2000" dirty="0"/>
              <a:t>Avoid growth in areas subject to category 3 Hurricane storm surge</a:t>
            </a:r>
          </a:p>
          <a:p>
            <a:pPr lvl="1"/>
            <a:r>
              <a:rPr lang="en-US" sz="2000" dirty="0"/>
              <a:t>Protect highly productive farms, prime farmlands, farmland of state importance</a:t>
            </a:r>
          </a:p>
          <a:p>
            <a:pPr lvl="1"/>
            <a:r>
              <a:rPr lang="en-US" sz="2000" dirty="0"/>
              <a:t>Protect state-designated “Healthy watersheds”</a:t>
            </a:r>
          </a:p>
          <a:p>
            <a:pPr lvl="1"/>
            <a:r>
              <a:rPr lang="en-US" sz="2000" dirty="0"/>
              <a:t>Protect areas subject to marsh migration (e.g., upland buffer around tidal wetlands and National Wildlife refuges)</a:t>
            </a:r>
          </a:p>
          <a:p>
            <a:pPr marL="0" indent="0">
              <a:buNone/>
            </a:pPr>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127</a:t>
            </a:fld>
            <a:endParaRPr lang="en-US"/>
          </a:p>
        </p:txBody>
      </p:sp>
    </p:spTree>
    <p:extLst>
      <p:ext uri="{BB962C8B-B14F-4D97-AF65-F5344CB8AC3E}">
        <p14:creationId xmlns:p14="http://schemas.microsoft.com/office/powerpoint/2010/main" val="1019532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8328EF-C2C8-4861-B0DA-8100FEBAF165}" type="slidenum">
              <a:rPr lang="en-US" smtClean="0"/>
              <a:t>128</a:t>
            </a:fld>
            <a:endParaRPr lang="en-US"/>
          </a:p>
        </p:txBody>
      </p:sp>
      <p:sp>
        <p:nvSpPr>
          <p:cNvPr id="4" name="Title 1"/>
          <p:cNvSpPr txBox="1">
            <a:spLocks/>
          </p:cNvSpPr>
          <p:nvPr/>
        </p:nvSpPr>
        <p:spPr>
          <a:xfrm>
            <a:off x="278296" y="365126"/>
            <a:ext cx="5220136" cy="7120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Extent of Local Zoning Data</a:t>
            </a:r>
          </a:p>
        </p:txBody>
      </p:sp>
      <p:sp>
        <p:nvSpPr>
          <p:cNvPr id="7" name="TextBox 6">
            <a:extLst>
              <a:ext uri="{FF2B5EF4-FFF2-40B4-BE49-F238E27FC236}">
                <a16:creationId xmlns:a16="http://schemas.microsoft.com/office/drawing/2014/main" id="{2B54D28A-6343-4E96-900F-3F7B641DAFDA}"/>
              </a:ext>
            </a:extLst>
          </p:cNvPr>
          <p:cNvSpPr txBox="1"/>
          <p:nvPr/>
        </p:nvSpPr>
        <p:spPr>
          <a:xfrm>
            <a:off x="457200" y="5987018"/>
            <a:ext cx="5757923" cy="369332"/>
          </a:xfrm>
          <a:prstGeom prst="rect">
            <a:avLst/>
          </a:prstGeom>
          <a:noFill/>
        </p:spPr>
        <p:txBody>
          <a:bodyPr wrap="none" rtlCol="0">
            <a:spAutoFit/>
          </a:bodyPr>
          <a:lstStyle/>
          <a:p>
            <a:r>
              <a:rPr lang="en-US" dirty="0"/>
              <a:t>Collected by CBP from local and state agencies, 2013 - 2017</a:t>
            </a:r>
          </a:p>
        </p:txBody>
      </p:sp>
      <p:pic>
        <p:nvPicPr>
          <p:cNvPr id="5" name="Picture 4">
            <a:extLst>
              <a:ext uri="{FF2B5EF4-FFF2-40B4-BE49-F238E27FC236}">
                <a16:creationId xmlns:a16="http://schemas.microsoft.com/office/drawing/2014/main" id="{5CC97BA3-32FD-4ADA-9F91-334FC4B37C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Tree>
    <p:extLst>
      <p:ext uri="{BB962C8B-B14F-4D97-AF65-F5344CB8AC3E}">
        <p14:creationId xmlns:p14="http://schemas.microsoft.com/office/powerpoint/2010/main" val="32314645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C9F77-01B3-4143-9B2C-0D2EA69F51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97" y="446049"/>
            <a:ext cx="4963306" cy="6423102"/>
          </a:xfrm>
          <a:prstGeom prst="rect">
            <a:avLst/>
          </a:prstGeom>
        </p:spPr>
      </p:pic>
      <p:pic>
        <p:nvPicPr>
          <p:cNvPr id="8" name="Picture 7">
            <a:extLst>
              <a:ext uri="{FF2B5EF4-FFF2-40B4-BE49-F238E27FC236}">
                <a16:creationId xmlns:a16="http://schemas.microsoft.com/office/drawing/2014/main" id="{8F51D67E-6664-432D-9323-FF1C73DEFF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758" y="434898"/>
            <a:ext cx="4963306" cy="6423102"/>
          </a:xfrm>
          <a:prstGeom prst="rect">
            <a:avLst/>
          </a:prstGeom>
        </p:spPr>
      </p:pic>
      <p:sp>
        <p:nvSpPr>
          <p:cNvPr id="5" name="TextBox 4">
            <a:extLst>
              <a:ext uri="{FF2B5EF4-FFF2-40B4-BE49-F238E27FC236}">
                <a16:creationId xmlns:a16="http://schemas.microsoft.com/office/drawing/2014/main" id="{28906828-DD58-4481-963D-6C815A3CE5C7}"/>
              </a:ext>
            </a:extLst>
          </p:cNvPr>
          <p:cNvSpPr txBox="1"/>
          <p:nvPr/>
        </p:nvSpPr>
        <p:spPr>
          <a:xfrm>
            <a:off x="892095" y="122662"/>
            <a:ext cx="3822200" cy="400110"/>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Residential Infill/Redevelopment</a:t>
            </a:r>
          </a:p>
        </p:txBody>
      </p:sp>
      <p:sp>
        <p:nvSpPr>
          <p:cNvPr id="7" name="TextBox 6">
            <a:extLst>
              <a:ext uri="{FF2B5EF4-FFF2-40B4-BE49-F238E27FC236}">
                <a16:creationId xmlns:a16="http://schemas.microsoft.com/office/drawing/2014/main" id="{4AA73FE0-25F9-42A6-883F-3329239118E5}"/>
              </a:ext>
            </a:extLst>
          </p:cNvPr>
          <p:cNvSpPr txBox="1"/>
          <p:nvPr/>
        </p:nvSpPr>
        <p:spPr>
          <a:xfrm>
            <a:off x="6470241" y="122662"/>
            <a:ext cx="3781420" cy="400110"/>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Commercial Infill/Redevelopment</a:t>
            </a:r>
          </a:p>
        </p:txBody>
      </p:sp>
      <p:sp>
        <p:nvSpPr>
          <p:cNvPr id="9" name="TextBox 8">
            <a:extLst>
              <a:ext uri="{FF2B5EF4-FFF2-40B4-BE49-F238E27FC236}">
                <a16:creationId xmlns:a16="http://schemas.microsoft.com/office/drawing/2014/main" id="{CBFC3B5D-0B76-43EA-B542-BA0DBB7EC953}"/>
              </a:ext>
            </a:extLst>
          </p:cNvPr>
          <p:cNvSpPr txBox="1"/>
          <p:nvPr/>
        </p:nvSpPr>
        <p:spPr>
          <a:xfrm>
            <a:off x="9624183" y="589678"/>
            <a:ext cx="1603708" cy="646331"/>
          </a:xfrm>
          <a:prstGeom prst="rect">
            <a:avLst/>
          </a:prstGeom>
          <a:solidFill>
            <a:schemeClr val="bg1"/>
          </a:solidFill>
          <a:ln>
            <a:solidFill>
              <a:schemeClr val="bg1"/>
            </a:solidFill>
          </a:ln>
        </p:spPr>
        <p:txBody>
          <a:bodyPr wrap="none" rtlCol="0">
            <a:spAutoFit/>
          </a:bodyPr>
          <a:lstStyle/>
          <a:p>
            <a:pPr algn="ctr"/>
            <a:r>
              <a:rPr lang="en-US" b="1" dirty="0"/>
              <a:t>Current Zoning</a:t>
            </a:r>
          </a:p>
          <a:p>
            <a:pPr algn="ctr"/>
            <a:r>
              <a:rPr lang="en-US" b="1" dirty="0"/>
              <a:t>Scenario</a:t>
            </a:r>
          </a:p>
        </p:txBody>
      </p:sp>
      <p:sp>
        <p:nvSpPr>
          <p:cNvPr id="11" name="TextBox 10">
            <a:extLst>
              <a:ext uri="{FF2B5EF4-FFF2-40B4-BE49-F238E27FC236}">
                <a16:creationId xmlns:a16="http://schemas.microsoft.com/office/drawing/2014/main" id="{E4060F72-6D70-47D9-8313-20DC62B97D4A}"/>
              </a:ext>
            </a:extLst>
          </p:cNvPr>
          <p:cNvSpPr txBox="1"/>
          <p:nvPr/>
        </p:nvSpPr>
        <p:spPr>
          <a:xfrm>
            <a:off x="3976104" y="589677"/>
            <a:ext cx="1603708" cy="646331"/>
          </a:xfrm>
          <a:prstGeom prst="rect">
            <a:avLst/>
          </a:prstGeom>
          <a:solidFill>
            <a:schemeClr val="bg1"/>
          </a:solidFill>
          <a:ln>
            <a:solidFill>
              <a:schemeClr val="bg1"/>
            </a:solidFill>
          </a:ln>
        </p:spPr>
        <p:txBody>
          <a:bodyPr wrap="none" rtlCol="0">
            <a:spAutoFit/>
          </a:bodyPr>
          <a:lstStyle/>
          <a:p>
            <a:pPr algn="ctr"/>
            <a:r>
              <a:rPr lang="en-US" b="1" dirty="0"/>
              <a:t>Current Zoning</a:t>
            </a:r>
          </a:p>
          <a:p>
            <a:pPr algn="ctr"/>
            <a:r>
              <a:rPr lang="en-US" b="1" dirty="0"/>
              <a:t>Scenario</a:t>
            </a:r>
          </a:p>
        </p:txBody>
      </p:sp>
    </p:spTree>
    <p:extLst>
      <p:ext uri="{BB962C8B-B14F-4D97-AF65-F5344CB8AC3E}">
        <p14:creationId xmlns:p14="http://schemas.microsoft.com/office/powerpoint/2010/main" val="1818884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8493"/>
            <a:ext cx="10515600" cy="747238"/>
          </a:xfrm>
        </p:spPr>
        <p:txBody>
          <a:bodyPr/>
          <a:lstStyle/>
          <a:p>
            <a:pPr algn="ctr"/>
            <a:r>
              <a:rPr lang="en-US" b="1" dirty="0">
                <a:latin typeface="+mn-lt"/>
              </a:rPr>
              <a:t>Improved Partnership Models</a:t>
            </a:r>
          </a:p>
        </p:txBody>
      </p:sp>
      <p:sp>
        <p:nvSpPr>
          <p:cNvPr id="3" name="Content Placeholder 2"/>
          <p:cNvSpPr>
            <a:spLocks noGrp="1"/>
          </p:cNvSpPr>
          <p:nvPr>
            <p:ph idx="1"/>
          </p:nvPr>
        </p:nvSpPr>
        <p:spPr>
          <a:xfrm>
            <a:off x="838200" y="1694817"/>
            <a:ext cx="10515600" cy="5163183"/>
          </a:xfrm>
        </p:spPr>
        <p:txBody>
          <a:bodyPr>
            <a:normAutofit/>
          </a:bodyPr>
          <a:lstStyle/>
          <a:p>
            <a:r>
              <a:rPr lang="en-US" dirty="0"/>
              <a:t>5 years of collaborative Partnership decision-making on every aspect of every model</a:t>
            </a:r>
          </a:p>
          <a:p>
            <a:endParaRPr lang="en-US" dirty="0"/>
          </a:p>
          <a:p>
            <a:r>
              <a:rPr lang="en-US" dirty="0"/>
              <a:t>Multiple STAC-sponsored technical workshops from soil phosphorus to Conowingo</a:t>
            </a:r>
          </a:p>
          <a:p>
            <a:endParaRPr lang="en-US" dirty="0"/>
          </a:p>
          <a:p>
            <a:r>
              <a:rPr lang="en-US" dirty="0"/>
              <a:t>Independent scientific peer reviews of every Partnership model</a:t>
            </a:r>
          </a:p>
          <a:p>
            <a:endParaRPr lang="en-US" dirty="0"/>
          </a:p>
          <a:p>
            <a:r>
              <a:rPr lang="en-US" dirty="0"/>
              <a:t>Comprehensive fatal flaw review and issue resolution by the partners</a:t>
            </a:r>
          </a:p>
          <a:p>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13</a:t>
            </a:fld>
            <a:endParaRPr lang="en-US"/>
          </a:p>
        </p:txBody>
      </p:sp>
    </p:spTree>
    <p:extLst>
      <p:ext uri="{BB962C8B-B14F-4D97-AF65-F5344CB8AC3E}">
        <p14:creationId xmlns:p14="http://schemas.microsoft.com/office/powerpoint/2010/main" val="8152168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43D7F-119D-4B55-814A-51F24ACCBB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286" y="469912"/>
            <a:ext cx="4936250" cy="6388088"/>
          </a:xfrm>
          <a:prstGeom prst="rect">
            <a:avLst/>
          </a:prstGeom>
        </p:spPr>
      </p:pic>
      <p:pic>
        <p:nvPicPr>
          <p:cNvPr id="10" name="Picture 9">
            <a:extLst>
              <a:ext uri="{FF2B5EF4-FFF2-40B4-BE49-F238E27FC236}">
                <a16:creationId xmlns:a16="http://schemas.microsoft.com/office/drawing/2014/main" id="{4267C667-73DB-4741-9474-6E33BDF08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269" y="469912"/>
            <a:ext cx="4936250" cy="6388088"/>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42B775D-D2EF-43CC-B76D-383B3986127A}"/>
              </a:ext>
            </a:extLst>
          </p:cNvPr>
          <p:cNvSpPr txBox="1"/>
          <p:nvPr/>
        </p:nvSpPr>
        <p:spPr>
          <a:xfrm>
            <a:off x="825189" y="122662"/>
            <a:ext cx="3546227" cy="400110"/>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Increase in Impervious Surfaces</a:t>
            </a:r>
          </a:p>
        </p:txBody>
      </p:sp>
      <p:sp>
        <p:nvSpPr>
          <p:cNvPr id="11" name="TextBox 10">
            <a:extLst>
              <a:ext uri="{FF2B5EF4-FFF2-40B4-BE49-F238E27FC236}">
                <a16:creationId xmlns:a16="http://schemas.microsoft.com/office/drawing/2014/main" id="{86DAC67E-0815-4F5C-ABEB-EAC59AD5DF33}"/>
              </a:ext>
            </a:extLst>
          </p:cNvPr>
          <p:cNvSpPr txBox="1"/>
          <p:nvPr/>
        </p:nvSpPr>
        <p:spPr>
          <a:xfrm>
            <a:off x="6514845" y="122662"/>
            <a:ext cx="2455288" cy="400110"/>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Increase in Turf Grass</a:t>
            </a:r>
          </a:p>
        </p:txBody>
      </p:sp>
      <p:sp>
        <p:nvSpPr>
          <p:cNvPr id="8" name="TextBox 7">
            <a:extLst>
              <a:ext uri="{FF2B5EF4-FFF2-40B4-BE49-F238E27FC236}">
                <a16:creationId xmlns:a16="http://schemas.microsoft.com/office/drawing/2014/main" id="{5BF34CCF-DF82-405B-A59E-2ECC7DBC4A7A}"/>
              </a:ext>
            </a:extLst>
          </p:cNvPr>
          <p:cNvSpPr txBox="1"/>
          <p:nvPr/>
        </p:nvSpPr>
        <p:spPr>
          <a:xfrm>
            <a:off x="9624183" y="589678"/>
            <a:ext cx="1603708" cy="646331"/>
          </a:xfrm>
          <a:prstGeom prst="rect">
            <a:avLst/>
          </a:prstGeom>
          <a:solidFill>
            <a:schemeClr val="bg1"/>
          </a:solidFill>
          <a:ln>
            <a:solidFill>
              <a:schemeClr val="bg1"/>
            </a:solidFill>
          </a:ln>
        </p:spPr>
        <p:txBody>
          <a:bodyPr wrap="none" rtlCol="0">
            <a:spAutoFit/>
          </a:bodyPr>
          <a:lstStyle/>
          <a:p>
            <a:pPr algn="ctr"/>
            <a:r>
              <a:rPr lang="en-US" b="1" dirty="0"/>
              <a:t>Current Zoning</a:t>
            </a:r>
          </a:p>
          <a:p>
            <a:pPr algn="ctr"/>
            <a:r>
              <a:rPr lang="en-US" b="1" dirty="0"/>
              <a:t>Scenario</a:t>
            </a:r>
          </a:p>
        </p:txBody>
      </p:sp>
      <p:sp>
        <p:nvSpPr>
          <p:cNvPr id="12" name="TextBox 11">
            <a:extLst>
              <a:ext uri="{FF2B5EF4-FFF2-40B4-BE49-F238E27FC236}">
                <a16:creationId xmlns:a16="http://schemas.microsoft.com/office/drawing/2014/main" id="{F2DF6F80-8E12-440B-A928-918CD8EE486C}"/>
              </a:ext>
            </a:extLst>
          </p:cNvPr>
          <p:cNvSpPr txBox="1"/>
          <p:nvPr/>
        </p:nvSpPr>
        <p:spPr>
          <a:xfrm>
            <a:off x="3976104" y="589677"/>
            <a:ext cx="1603708" cy="646331"/>
          </a:xfrm>
          <a:prstGeom prst="rect">
            <a:avLst/>
          </a:prstGeom>
          <a:solidFill>
            <a:schemeClr val="bg1"/>
          </a:solidFill>
          <a:ln>
            <a:solidFill>
              <a:schemeClr val="bg1"/>
            </a:solidFill>
          </a:ln>
        </p:spPr>
        <p:txBody>
          <a:bodyPr wrap="none" rtlCol="0">
            <a:spAutoFit/>
          </a:bodyPr>
          <a:lstStyle/>
          <a:p>
            <a:pPr algn="ctr"/>
            <a:r>
              <a:rPr lang="en-US" b="1" dirty="0"/>
              <a:t>Current Zoning</a:t>
            </a:r>
          </a:p>
          <a:p>
            <a:pPr algn="ctr"/>
            <a:r>
              <a:rPr lang="en-US" b="1" dirty="0"/>
              <a:t>Scenario</a:t>
            </a:r>
          </a:p>
        </p:txBody>
      </p:sp>
    </p:spTree>
    <p:extLst>
      <p:ext uri="{BB962C8B-B14F-4D97-AF65-F5344CB8AC3E}">
        <p14:creationId xmlns:p14="http://schemas.microsoft.com/office/powerpoint/2010/main" val="3221177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3985A0-7D58-45B2-B09C-0AB40F6F0D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0563" y="494699"/>
            <a:ext cx="4917097" cy="6363301"/>
          </a:xfrm>
          <a:prstGeom prst="rect">
            <a:avLst/>
          </a:prstGeom>
        </p:spPr>
      </p:pic>
      <p:sp>
        <p:nvSpPr>
          <p:cNvPr id="2" name="Title 1"/>
          <p:cNvSpPr>
            <a:spLocks noGrp="1"/>
          </p:cNvSpPr>
          <p:nvPr>
            <p:ph type="title"/>
          </p:nvPr>
        </p:nvSpPr>
        <p:spPr>
          <a:xfrm>
            <a:off x="-3006" y="146615"/>
            <a:ext cx="11779978" cy="480914"/>
          </a:xfrm>
        </p:spPr>
        <p:txBody>
          <a:bodyPr>
            <a:normAutofit/>
          </a:bodyPr>
          <a:lstStyle/>
          <a:p>
            <a:pPr algn="ctr"/>
            <a:r>
              <a:rPr lang="en-US" sz="2800" b="1" dirty="0">
                <a:latin typeface="+mn-lt"/>
              </a:rPr>
              <a:t>Forest Conversion to Development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9E0CE1E-107C-469D-A0B5-0DE140902589}"/>
              </a:ext>
            </a:extLst>
          </p:cNvPr>
          <p:cNvSpPr txBox="1"/>
          <p:nvPr/>
        </p:nvSpPr>
        <p:spPr>
          <a:xfrm>
            <a:off x="6585488" y="611979"/>
            <a:ext cx="1603708" cy="646331"/>
          </a:xfrm>
          <a:prstGeom prst="rect">
            <a:avLst/>
          </a:prstGeom>
          <a:solidFill>
            <a:schemeClr val="bg1"/>
          </a:solidFill>
          <a:ln>
            <a:solidFill>
              <a:schemeClr val="bg1"/>
            </a:solidFill>
          </a:ln>
        </p:spPr>
        <p:txBody>
          <a:bodyPr wrap="none" rtlCol="0">
            <a:spAutoFit/>
          </a:bodyPr>
          <a:lstStyle/>
          <a:p>
            <a:pPr algn="ctr"/>
            <a:r>
              <a:rPr lang="en-US" b="1" dirty="0"/>
              <a:t>Current Zoning</a:t>
            </a:r>
          </a:p>
          <a:p>
            <a:pPr algn="ctr"/>
            <a:r>
              <a:rPr lang="en-US" b="1" dirty="0"/>
              <a:t>Scenario</a:t>
            </a:r>
          </a:p>
        </p:txBody>
      </p:sp>
    </p:spTree>
    <p:extLst>
      <p:ext uri="{BB962C8B-B14F-4D97-AF65-F5344CB8AC3E}">
        <p14:creationId xmlns:p14="http://schemas.microsoft.com/office/powerpoint/2010/main" val="10361972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4DF883-3374-47DA-8695-EA4BF15900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7796" y="557560"/>
            <a:ext cx="4877139" cy="6311591"/>
          </a:xfrm>
          <a:prstGeom prst="rect">
            <a:avLst/>
          </a:prstGeom>
        </p:spPr>
      </p:pic>
      <p:sp>
        <p:nvSpPr>
          <p:cNvPr id="2" name="Title 1"/>
          <p:cNvSpPr>
            <a:spLocks noGrp="1"/>
          </p:cNvSpPr>
          <p:nvPr>
            <p:ph type="title"/>
          </p:nvPr>
        </p:nvSpPr>
        <p:spPr>
          <a:xfrm>
            <a:off x="108507" y="146615"/>
            <a:ext cx="11779978" cy="480914"/>
          </a:xfrm>
        </p:spPr>
        <p:txBody>
          <a:bodyPr>
            <a:normAutofit/>
          </a:bodyPr>
          <a:lstStyle/>
          <a:p>
            <a:pPr algn="ctr"/>
            <a:r>
              <a:rPr lang="en-US" sz="2800" b="1" dirty="0">
                <a:latin typeface="+mn-lt"/>
              </a:rPr>
              <a:t>Growth on Sewer and Septic</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3F90CA-73FB-43EC-AE05-86A4D06EBE0C}"/>
              </a:ext>
            </a:extLst>
          </p:cNvPr>
          <p:cNvSpPr txBox="1"/>
          <p:nvPr/>
        </p:nvSpPr>
        <p:spPr>
          <a:xfrm>
            <a:off x="6618943" y="705587"/>
            <a:ext cx="1603708" cy="646331"/>
          </a:xfrm>
          <a:prstGeom prst="rect">
            <a:avLst/>
          </a:prstGeom>
          <a:solidFill>
            <a:schemeClr val="bg1"/>
          </a:solidFill>
          <a:ln>
            <a:solidFill>
              <a:schemeClr val="bg1"/>
            </a:solidFill>
          </a:ln>
        </p:spPr>
        <p:txBody>
          <a:bodyPr wrap="none" rtlCol="0">
            <a:spAutoFit/>
          </a:bodyPr>
          <a:lstStyle/>
          <a:p>
            <a:pPr algn="ctr"/>
            <a:r>
              <a:rPr lang="en-US" b="1" dirty="0"/>
              <a:t>Current Zoning</a:t>
            </a:r>
          </a:p>
          <a:p>
            <a:pPr algn="ctr"/>
            <a:r>
              <a:rPr lang="en-US" b="1" dirty="0"/>
              <a:t>Scenario</a:t>
            </a:r>
          </a:p>
        </p:txBody>
      </p:sp>
    </p:spTree>
    <p:extLst>
      <p:ext uri="{BB962C8B-B14F-4D97-AF65-F5344CB8AC3E}">
        <p14:creationId xmlns:p14="http://schemas.microsoft.com/office/powerpoint/2010/main" val="7443693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D316C4-2148-43DD-BCE4-5683FCAF26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0873" y="457200"/>
            <a:ext cx="4946073" cy="6400800"/>
          </a:xfrm>
          <a:prstGeom prst="rect">
            <a:avLst/>
          </a:prstGeom>
        </p:spPr>
      </p:pic>
      <p:pic>
        <p:nvPicPr>
          <p:cNvPr id="4" name="Picture 3">
            <a:extLst>
              <a:ext uri="{FF2B5EF4-FFF2-40B4-BE49-F238E27FC236}">
                <a16:creationId xmlns:a16="http://schemas.microsoft.com/office/drawing/2014/main" id="{9840A26F-4CA1-4B10-B538-A1AD15379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325" y="457200"/>
            <a:ext cx="4946073" cy="6400800"/>
          </a:xfrm>
          <a:prstGeom prst="rect">
            <a:avLst/>
          </a:prstGeom>
        </p:spPr>
      </p:pic>
      <p:sp>
        <p:nvSpPr>
          <p:cNvPr id="8" name="TextBox 7">
            <a:extLst>
              <a:ext uri="{FF2B5EF4-FFF2-40B4-BE49-F238E27FC236}">
                <a16:creationId xmlns:a16="http://schemas.microsoft.com/office/drawing/2014/main" id="{150340C1-C87C-49DC-8F7C-69EF175D2B2D}"/>
              </a:ext>
            </a:extLst>
          </p:cNvPr>
          <p:cNvSpPr txBox="1"/>
          <p:nvPr/>
        </p:nvSpPr>
        <p:spPr>
          <a:xfrm>
            <a:off x="791736" y="156115"/>
            <a:ext cx="4209166" cy="400110"/>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Farmland Conversion to Development</a:t>
            </a:r>
          </a:p>
        </p:txBody>
      </p:sp>
      <p:sp>
        <p:nvSpPr>
          <p:cNvPr id="7" name="TextBox 6">
            <a:extLst>
              <a:ext uri="{FF2B5EF4-FFF2-40B4-BE49-F238E27FC236}">
                <a16:creationId xmlns:a16="http://schemas.microsoft.com/office/drawing/2014/main" id="{670A196B-6956-49D2-9E34-0616236CDA83}"/>
              </a:ext>
            </a:extLst>
          </p:cNvPr>
          <p:cNvSpPr txBox="1"/>
          <p:nvPr/>
        </p:nvSpPr>
        <p:spPr>
          <a:xfrm>
            <a:off x="6291822" y="156115"/>
            <a:ext cx="4442563" cy="400110"/>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Farmland Conversion + Land Retirement</a:t>
            </a:r>
          </a:p>
        </p:txBody>
      </p:sp>
      <p:sp>
        <p:nvSpPr>
          <p:cNvPr id="11" name="TextBox 10">
            <a:extLst>
              <a:ext uri="{FF2B5EF4-FFF2-40B4-BE49-F238E27FC236}">
                <a16:creationId xmlns:a16="http://schemas.microsoft.com/office/drawing/2014/main" id="{6A56E225-6D18-4981-92EC-68D39729ECF8}"/>
              </a:ext>
            </a:extLst>
          </p:cNvPr>
          <p:cNvSpPr txBox="1"/>
          <p:nvPr/>
        </p:nvSpPr>
        <p:spPr>
          <a:xfrm>
            <a:off x="3976104" y="589677"/>
            <a:ext cx="1603708" cy="646331"/>
          </a:xfrm>
          <a:prstGeom prst="rect">
            <a:avLst/>
          </a:prstGeom>
          <a:solidFill>
            <a:schemeClr val="bg1"/>
          </a:solidFill>
          <a:ln>
            <a:solidFill>
              <a:schemeClr val="bg1"/>
            </a:solidFill>
          </a:ln>
        </p:spPr>
        <p:txBody>
          <a:bodyPr wrap="none" rtlCol="0">
            <a:spAutoFit/>
          </a:bodyPr>
          <a:lstStyle/>
          <a:p>
            <a:pPr algn="ctr"/>
            <a:r>
              <a:rPr lang="en-US" b="1" dirty="0"/>
              <a:t>Current Zoning</a:t>
            </a:r>
          </a:p>
          <a:p>
            <a:pPr algn="ctr"/>
            <a:r>
              <a:rPr lang="en-US" b="1" dirty="0"/>
              <a:t>Scenario</a:t>
            </a:r>
          </a:p>
        </p:txBody>
      </p:sp>
      <p:sp>
        <p:nvSpPr>
          <p:cNvPr id="12" name="TextBox 11">
            <a:extLst>
              <a:ext uri="{FF2B5EF4-FFF2-40B4-BE49-F238E27FC236}">
                <a16:creationId xmlns:a16="http://schemas.microsoft.com/office/drawing/2014/main" id="{739EC0E3-F151-4177-8740-B74D20E78355}"/>
              </a:ext>
            </a:extLst>
          </p:cNvPr>
          <p:cNvSpPr txBox="1"/>
          <p:nvPr/>
        </p:nvSpPr>
        <p:spPr>
          <a:xfrm>
            <a:off x="9495131" y="575412"/>
            <a:ext cx="1603708" cy="646331"/>
          </a:xfrm>
          <a:prstGeom prst="rect">
            <a:avLst/>
          </a:prstGeom>
          <a:solidFill>
            <a:schemeClr val="bg1"/>
          </a:solidFill>
          <a:ln>
            <a:solidFill>
              <a:schemeClr val="bg1"/>
            </a:solidFill>
          </a:ln>
        </p:spPr>
        <p:txBody>
          <a:bodyPr wrap="none" rtlCol="0">
            <a:spAutoFit/>
          </a:bodyPr>
          <a:lstStyle/>
          <a:p>
            <a:pPr algn="ctr"/>
            <a:r>
              <a:rPr lang="en-US" b="1" dirty="0"/>
              <a:t>Current Zoning</a:t>
            </a:r>
          </a:p>
          <a:p>
            <a:pPr algn="ctr"/>
            <a:r>
              <a:rPr lang="en-US" b="1" dirty="0"/>
              <a:t>Scenario</a:t>
            </a:r>
          </a:p>
        </p:txBody>
      </p:sp>
    </p:spTree>
    <p:extLst>
      <p:ext uri="{BB962C8B-B14F-4D97-AF65-F5344CB8AC3E}">
        <p14:creationId xmlns:p14="http://schemas.microsoft.com/office/powerpoint/2010/main" val="38740529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412955" y="1184285"/>
          <a:ext cx="11484076" cy="5410421"/>
        </p:xfrm>
        <a:graphic>
          <a:graphicData uri="http://schemas.openxmlformats.org/drawingml/2006/table">
            <a:tbl>
              <a:tblPr firstRow="1" bandRow="1">
                <a:tableStyleId>{5C22544A-7EE6-4342-B048-85BDC9FD1C3A}</a:tableStyleId>
              </a:tblPr>
              <a:tblGrid>
                <a:gridCol w="2011175">
                  <a:extLst>
                    <a:ext uri="{9D8B030D-6E8A-4147-A177-3AD203B41FA5}">
                      <a16:colId xmlns:a16="http://schemas.microsoft.com/office/drawing/2014/main" val="1415980398"/>
                    </a:ext>
                  </a:extLst>
                </a:gridCol>
                <a:gridCol w="2582456">
                  <a:extLst>
                    <a:ext uri="{9D8B030D-6E8A-4147-A177-3AD203B41FA5}">
                      <a16:colId xmlns:a16="http://schemas.microsoft.com/office/drawing/2014/main" val="4138067887"/>
                    </a:ext>
                  </a:extLst>
                </a:gridCol>
                <a:gridCol w="2296815">
                  <a:extLst>
                    <a:ext uri="{9D8B030D-6E8A-4147-A177-3AD203B41FA5}">
                      <a16:colId xmlns:a16="http://schemas.microsoft.com/office/drawing/2014/main" val="692515093"/>
                    </a:ext>
                  </a:extLst>
                </a:gridCol>
                <a:gridCol w="2296815">
                  <a:extLst>
                    <a:ext uri="{9D8B030D-6E8A-4147-A177-3AD203B41FA5}">
                      <a16:colId xmlns:a16="http://schemas.microsoft.com/office/drawing/2014/main" val="3092938072"/>
                    </a:ext>
                  </a:extLst>
                </a:gridCol>
                <a:gridCol w="2296815">
                  <a:extLst>
                    <a:ext uri="{9D8B030D-6E8A-4147-A177-3AD203B41FA5}">
                      <a16:colId xmlns:a16="http://schemas.microsoft.com/office/drawing/2014/main" val="325020733"/>
                    </a:ext>
                  </a:extLst>
                </a:gridCol>
              </a:tblGrid>
              <a:tr h="1021301">
                <a:tc>
                  <a:txBody>
                    <a:bodyPr/>
                    <a:lstStyle/>
                    <a:p>
                      <a:pPr algn="ctr"/>
                      <a:endParaRPr lang="en-US" sz="2500" dirty="0"/>
                    </a:p>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1985 </a:t>
                      </a:r>
                    </a:p>
                    <a:p>
                      <a:pPr algn="ctr"/>
                      <a:r>
                        <a:rPr lang="en-US" sz="2500" dirty="0"/>
                        <a:t>Baseline </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2013 </a:t>
                      </a:r>
                    </a:p>
                    <a:p>
                      <a:pPr algn="ctr"/>
                      <a:r>
                        <a:rPr lang="en-US" sz="2500" dirty="0"/>
                        <a:t>Progress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Growth in Load to 2025</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Phase III Planning Target</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18.71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15.44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-0.74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10.59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122.41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99.28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1.66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73.18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83.56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55.89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1.52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45.30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8.73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8.06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6.35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6.48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1.75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2.43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6.97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0.48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4.59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84.29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61.53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1.09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55.82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r h="515578">
                <a:tc>
                  <a:txBody>
                    <a:bodyPr/>
                    <a:lstStyle/>
                    <a:p>
                      <a:pPr algn="ctr"/>
                      <a:r>
                        <a:rPr lang="en-US" sz="3000" b="1" dirty="0"/>
                        <a:t>Basinwide </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331.15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248.54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198.25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406289"/>
                  </a:ext>
                </a:extLst>
              </a:tr>
            </a:tbl>
          </a:graphicData>
        </a:graphic>
      </p:graphicFrame>
      <p:sp>
        <p:nvSpPr>
          <p:cNvPr id="5" name="TextBox 4"/>
          <p:cNvSpPr txBox="1"/>
          <p:nvPr/>
        </p:nvSpPr>
        <p:spPr>
          <a:xfrm>
            <a:off x="162613" y="6519446"/>
            <a:ext cx="2920754" cy="338554"/>
          </a:xfrm>
          <a:prstGeom prst="rect">
            <a:avLst/>
          </a:prstGeom>
          <a:noFill/>
        </p:spPr>
        <p:txBody>
          <a:bodyPr wrap="square" rtlCol="0">
            <a:spAutoFit/>
          </a:bodyPr>
          <a:lstStyle/>
          <a:p>
            <a:r>
              <a:rPr lang="en-US" sz="1600" dirty="0"/>
              <a:t>*Units: millions of pounds</a:t>
            </a:r>
          </a:p>
        </p:txBody>
      </p:sp>
      <p:sp>
        <p:nvSpPr>
          <p:cNvPr id="11" name="Title 1"/>
          <p:cNvSpPr txBox="1">
            <a:spLocks/>
          </p:cNvSpPr>
          <p:nvPr/>
        </p:nvSpPr>
        <p:spPr>
          <a:xfrm>
            <a:off x="861645" y="0"/>
            <a:ext cx="10515600" cy="11842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mn-lt"/>
              </a:rPr>
              <a:t>WQGIT &amp; Modeling Workgroup Recommendations: Nitrogen</a:t>
            </a:r>
            <a:endParaRPr lang="en-US" sz="4000" dirty="0">
              <a:latin typeface="+mn-lt"/>
            </a:endParaRPr>
          </a:p>
        </p:txBody>
      </p:sp>
      <p:sp>
        <p:nvSpPr>
          <p:cNvPr id="6" name="Rectangle 5"/>
          <p:cNvSpPr/>
          <p:nvPr/>
        </p:nvSpPr>
        <p:spPr>
          <a:xfrm>
            <a:off x="7325032" y="1184284"/>
            <a:ext cx="2274791" cy="541042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06694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709244" y="1194139"/>
          <a:ext cx="11109130" cy="5410421"/>
        </p:xfrm>
        <a:graphic>
          <a:graphicData uri="http://schemas.openxmlformats.org/drawingml/2006/table">
            <a:tbl>
              <a:tblPr firstRow="1" bandRow="1">
                <a:tableStyleId>{5C22544A-7EE6-4342-B048-85BDC9FD1C3A}</a:tableStyleId>
              </a:tblPr>
              <a:tblGrid>
                <a:gridCol w="1945512">
                  <a:extLst>
                    <a:ext uri="{9D8B030D-6E8A-4147-A177-3AD203B41FA5}">
                      <a16:colId xmlns:a16="http://schemas.microsoft.com/office/drawing/2014/main" val="1415980398"/>
                    </a:ext>
                  </a:extLst>
                </a:gridCol>
                <a:gridCol w="2498140">
                  <a:extLst>
                    <a:ext uri="{9D8B030D-6E8A-4147-A177-3AD203B41FA5}">
                      <a16:colId xmlns:a16="http://schemas.microsoft.com/office/drawing/2014/main" val="4138067887"/>
                    </a:ext>
                  </a:extLst>
                </a:gridCol>
                <a:gridCol w="2221826">
                  <a:extLst>
                    <a:ext uri="{9D8B030D-6E8A-4147-A177-3AD203B41FA5}">
                      <a16:colId xmlns:a16="http://schemas.microsoft.com/office/drawing/2014/main" val="692515093"/>
                    </a:ext>
                  </a:extLst>
                </a:gridCol>
                <a:gridCol w="2221826">
                  <a:extLst>
                    <a:ext uri="{9D8B030D-6E8A-4147-A177-3AD203B41FA5}">
                      <a16:colId xmlns:a16="http://schemas.microsoft.com/office/drawing/2014/main" val="3092938072"/>
                    </a:ext>
                  </a:extLst>
                </a:gridCol>
                <a:gridCol w="2221826">
                  <a:extLst>
                    <a:ext uri="{9D8B030D-6E8A-4147-A177-3AD203B41FA5}">
                      <a16:colId xmlns:a16="http://schemas.microsoft.com/office/drawing/2014/main" val="325020733"/>
                    </a:ext>
                  </a:extLst>
                </a:gridCol>
              </a:tblGrid>
              <a:tr h="1021301">
                <a:tc>
                  <a:txBody>
                    <a:bodyPr/>
                    <a:lstStyle/>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1985 </a:t>
                      </a:r>
                    </a:p>
                    <a:p>
                      <a:pPr algn="ctr"/>
                      <a:r>
                        <a:rPr lang="en-US" sz="2500" dirty="0"/>
                        <a:t>Baseline </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2013 </a:t>
                      </a:r>
                    </a:p>
                    <a:p>
                      <a:pPr algn="ctr"/>
                      <a:r>
                        <a:rPr lang="en-US" sz="2500" dirty="0"/>
                        <a:t>Progress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Growth in Load to 2025</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Phase III Planning Target</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1.198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0.710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0.506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3.696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0.044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3.073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7.419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3.919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3.604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0.793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0.560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-0.017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0.456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0.090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0.062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0.130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0.225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0.120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13.545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6.345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0.140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6.186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r h="515578">
                <a:tc>
                  <a:txBody>
                    <a:bodyPr/>
                    <a:lstStyle/>
                    <a:p>
                      <a:pPr algn="ctr"/>
                      <a:r>
                        <a:rPr lang="en-US" sz="3000" b="1" dirty="0" err="1"/>
                        <a:t>Basinwide</a:t>
                      </a:r>
                      <a:r>
                        <a:rPr lang="en-US" sz="3000" b="1" dirty="0"/>
                        <a:t> </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29.384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15.408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0.154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14.073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406289"/>
                  </a:ext>
                </a:extLst>
              </a:tr>
            </a:tbl>
          </a:graphicData>
        </a:graphic>
      </p:graphicFrame>
      <p:sp>
        <p:nvSpPr>
          <p:cNvPr id="5" name="TextBox 4"/>
          <p:cNvSpPr txBox="1"/>
          <p:nvPr/>
        </p:nvSpPr>
        <p:spPr>
          <a:xfrm>
            <a:off x="142948" y="6519446"/>
            <a:ext cx="2920754" cy="338554"/>
          </a:xfrm>
          <a:prstGeom prst="rect">
            <a:avLst/>
          </a:prstGeom>
          <a:noFill/>
        </p:spPr>
        <p:txBody>
          <a:bodyPr wrap="square" rtlCol="0">
            <a:spAutoFit/>
          </a:bodyPr>
          <a:lstStyle/>
          <a:p>
            <a:r>
              <a:rPr lang="en-US" sz="1600" dirty="0"/>
              <a:t>*Units: millions of pounds</a:t>
            </a:r>
          </a:p>
        </p:txBody>
      </p:sp>
      <p:sp>
        <p:nvSpPr>
          <p:cNvPr id="10" name="Title 1"/>
          <p:cNvSpPr txBox="1">
            <a:spLocks/>
          </p:cNvSpPr>
          <p:nvPr/>
        </p:nvSpPr>
        <p:spPr>
          <a:xfrm>
            <a:off x="861645" y="0"/>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mn-lt"/>
              </a:rPr>
              <a:t>WQGIT &amp; Modeling Workgroup Recommendations: Phosphorus</a:t>
            </a:r>
            <a:endParaRPr lang="en-US" sz="4000" dirty="0">
              <a:latin typeface="+mn-lt"/>
            </a:endParaRPr>
          </a:p>
        </p:txBody>
      </p:sp>
      <p:sp>
        <p:nvSpPr>
          <p:cNvPr id="6" name="Rectangle 5"/>
          <p:cNvSpPr/>
          <p:nvPr/>
        </p:nvSpPr>
        <p:spPr>
          <a:xfrm>
            <a:off x="7384026" y="1194138"/>
            <a:ext cx="2225630" cy="541042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00740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 y="0"/>
            <a:ext cx="12153900" cy="6858000"/>
          </a:xfrm>
          <a:prstGeom prst="rect">
            <a:avLst/>
          </a:prstGeom>
        </p:spPr>
      </p:pic>
      <p:sp>
        <p:nvSpPr>
          <p:cNvPr id="3" name="Rectangle 2"/>
          <p:cNvSpPr/>
          <p:nvPr/>
        </p:nvSpPr>
        <p:spPr>
          <a:xfrm>
            <a:off x="4301544" y="734095"/>
            <a:ext cx="7261191" cy="991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8366" y="901522"/>
            <a:ext cx="914400" cy="73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29576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39" y="0"/>
            <a:ext cx="12180722" cy="6858000"/>
          </a:xfrm>
          <a:prstGeom prst="rect">
            <a:avLst/>
          </a:prstGeom>
        </p:spPr>
      </p:pic>
      <p:sp>
        <p:nvSpPr>
          <p:cNvPr id="3" name="Rectangle 2"/>
          <p:cNvSpPr/>
          <p:nvPr/>
        </p:nvSpPr>
        <p:spPr>
          <a:xfrm>
            <a:off x="4301545" y="940158"/>
            <a:ext cx="1777284" cy="785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09141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6">
              <a:lumMod val="60000"/>
              <a:lumOff val="40000"/>
            </a:schemeClr>
          </a:solidFill>
        </p:spPr>
        <p:txBody>
          <a:bodyPr/>
          <a:lstStyle/>
          <a:p>
            <a:pPr algn="ctr"/>
            <a:r>
              <a:rPr lang="en-US" b="1" dirty="0">
                <a:latin typeface="+mn-lt"/>
              </a:rPr>
              <a:t>WQGIT Recommendations to the PSC </a:t>
            </a:r>
          </a:p>
        </p:txBody>
      </p:sp>
      <p:sp>
        <p:nvSpPr>
          <p:cNvPr id="3" name="Content Placeholder 2"/>
          <p:cNvSpPr>
            <a:spLocks noGrp="1"/>
          </p:cNvSpPr>
          <p:nvPr>
            <p:ph idx="1"/>
          </p:nvPr>
        </p:nvSpPr>
        <p:spPr>
          <a:xfrm>
            <a:off x="924231" y="1507170"/>
            <a:ext cx="10429569" cy="5031282"/>
          </a:xfrm>
        </p:spPr>
        <p:txBody>
          <a:bodyPr>
            <a:normAutofit/>
          </a:bodyPr>
          <a:lstStyle/>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138</a:t>
            </a:fld>
            <a:endParaRPr lang="en-US"/>
          </a:p>
        </p:txBody>
      </p:sp>
      <p:sp>
        <p:nvSpPr>
          <p:cNvPr id="5" name="Rectangle 4"/>
          <p:cNvSpPr/>
          <p:nvPr/>
        </p:nvSpPr>
        <p:spPr>
          <a:xfrm>
            <a:off x="993746" y="1391321"/>
            <a:ext cx="10204508" cy="4832092"/>
          </a:xfrm>
          <a:prstGeom prst="rect">
            <a:avLst/>
          </a:prstGeom>
        </p:spPr>
        <p:txBody>
          <a:bodyPr wrap="square">
            <a:spAutoFit/>
          </a:bodyPr>
          <a:lstStyle/>
          <a:p>
            <a:pPr marL="457200" indent="-457200">
              <a:buFont typeface="Arial" panose="020B0604020202020204" pitchFamily="34" charset="0"/>
              <a:buChar char="•"/>
            </a:pPr>
            <a:r>
              <a:rPr lang="en-US" sz="2800" dirty="0"/>
              <a:t>Use the Partnership’s Land Change Model to establish growth projections, with the opportunity for states (e.g., Maryland) to provide data or alternative modeling approaches in future years, which will be vetted through the Partnership approval process</a:t>
            </a:r>
          </a:p>
          <a:p>
            <a:endParaRPr lang="en-US" sz="2800" dirty="0"/>
          </a:p>
          <a:p>
            <a:pPr marL="457200" indent="-457200">
              <a:buFont typeface="Arial" panose="020B0604020202020204" pitchFamily="34" charset="0"/>
              <a:buChar char="•"/>
            </a:pPr>
            <a:r>
              <a:rPr lang="en-US" sz="2800" dirty="0"/>
              <a:t>Use 2025 growth projections based on current zoning as base conditions for the Phase III WIPs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Update the growth projections every 2 years with the best available data to inform the development of the two-year milestones </a:t>
            </a:r>
          </a:p>
        </p:txBody>
      </p:sp>
    </p:spTree>
    <p:extLst>
      <p:ext uri="{BB962C8B-B14F-4D97-AF65-F5344CB8AC3E}">
        <p14:creationId xmlns:p14="http://schemas.microsoft.com/office/powerpoint/2010/main" val="238074105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36D21"/>
          </a:solidFill>
        </p:spPr>
        <p:txBody>
          <a:bodyPr/>
          <a:lstStyle/>
          <a:p>
            <a:pPr algn="ctr"/>
            <a:r>
              <a:rPr lang="en-US" b="1" dirty="0">
                <a:latin typeface="+mn-lt"/>
              </a:rPr>
              <a:t>Today’s Requested Policy Decisions</a:t>
            </a:r>
          </a:p>
        </p:txBody>
      </p:sp>
      <p:sp>
        <p:nvSpPr>
          <p:cNvPr id="3" name="Content Placeholder 2"/>
          <p:cNvSpPr>
            <a:spLocks noGrp="1"/>
          </p:cNvSpPr>
          <p:nvPr>
            <p:ph idx="1"/>
          </p:nvPr>
        </p:nvSpPr>
        <p:spPr>
          <a:xfrm>
            <a:off x="1231491" y="1459885"/>
            <a:ext cx="10456606" cy="4896465"/>
          </a:xfrm>
        </p:spPr>
        <p:txBody>
          <a:bodyPr>
            <a:normAutofit/>
          </a:bodyPr>
          <a:lstStyle/>
          <a:p>
            <a:pPr marL="0" indent="0">
              <a:buNone/>
            </a:pPr>
            <a:r>
              <a:rPr lang="en-US" sz="3800" dirty="0"/>
              <a:t>Approval of the Water Quality Goal Implementation Team’s recommended use of 2025 projected conditions (based on the current zoning scenario) to account for growth in the development and implementation of the jurisdictions’ Phase III WIPs</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944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8328EF-C2C8-4861-B0DA-8100FEBAF165}" type="slidenum">
              <a:rPr lang="en-US" smtClean="0"/>
              <a:t>14</a:t>
            </a:fld>
            <a:endParaRPr lang="en-US"/>
          </a:p>
        </p:txBody>
      </p:sp>
      <p:sp>
        <p:nvSpPr>
          <p:cNvPr id="6" name="Down Arrow 5"/>
          <p:cNvSpPr/>
          <p:nvPr/>
        </p:nvSpPr>
        <p:spPr>
          <a:xfrm>
            <a:off x="6814486" y="2037675"/>
            <a:ext cx="4105864" cy="4744944"/>
          </a:xfrm>
          <a:prstGeom prst="downArrow">
            <a:avLst>
              <a:gd name="adj1" fmla="val 74497"/>
              <a:gd name="adj2" fmla="val 28859"/>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80888" y="2138951"/>
            <a:ext cx="2301869" cy="4278094"/>
          </a:xfrm>
          <a:prstGeom prst="rect">
            <a:avLst/>
          </a:prstGeom>
          <a:noFill/>
        </p:spPr>
        <p:txBody>
          <a:bodyPr wrap="square" rtlCol="0">
            <a:spAutoFit/>
          </a:bodyPr>
          <a:lstStyle/>
          <a:p>
            <a:pPr algn="ctr"/>
            <a:r>
              <a:rPr lang="en-US" sz="1600" b="1" dirty="0"/>
              <a:t>Average Load +     Inputs * Sensitivity</a:t>
            </a:r>
          </a:p>
          <a:p>
            <a:pPr algn="ctr"/>
            <a:endParaRPr lang="en-US" sz="1600" b="1" dirty="0"/>
          </a:p>
          <a:p>
            <a:pPr algn="ctr"/>
            <a:endParaRPr lang="en-US" sz="1600" b="1" dirty="0"/>
          </a:p>
          <a:p>
            <a:pPr algn="ctr"/>
            <a:r>
              <a:rPr lang="en-US" sz="1600" b="1" dirty="0"/>
              <a:t>Land Use Acres</a:t>
            </a:r>
          </a:p>
          <a:p>
            <a:pPr algn="ctr"/>
            <a:endParaRPr lang="en-US" sz="1600" b="1" dirty="0"/>
          </a:p>
          <a:p>
            <a:pPr algn="ctr"/>
            <a:endParaRPr lang="en-US" sz="1600" b="1" dirty="0"/>
          </a:p>
          <a:p>
            <a:pPr algn="ctr"/>
            <a:r>
              <a:rPr lang="en-US" sz="1600" b="1" dirty="0"/>
              <a:t>BMPs</a:t>
            </a:r>
          </a:p>
          <a:p>
            <a:pPr algn="ctr"/>
            <a:endParaRPr lang="en-US" sz="1600" b="1" dirty="0"/>
          </a:p>
          <a:p>
            <a:pPr algn="ctr"/>
            <a:endParaRPr lang="en-US" sz="1600" b="1" dirty="0"/>
          </a:p>
          <a:p>
            <a:pPr algn="ctr"/>
            <a:r>
              <a:rPr lang="en-US" sz="1600" b="1" dirty="0"/>
              <a:t>Land to Water</a:t>
            </a:r>
          </a:p>
          <a:p>
            <a:pPr algn="ctr"/>
            <a:endParaRPr lang="en-US" sz="1600" b="1" dirty="0"/>
          </a:p>
          <a:p>
            <a:pPr algn="ctr"/>
            <a:endParaRPr lang="en-US" sz="1600" b="1" dirty="0"/>
          </a:p>
          <a:p>
            <a:pPr algn="ctr"/>
            <a:r>
              <a:rPr lang="en-US" sz="1600" b="1" dirty="0"/>
              <a:t>Stream Delivery</a:t>
            </a:r>
          </a:p>
          <a:p>
            <a:pPr algn="ctr"/>
            <a:endParaRPr lang="en-US" sz="1600" b="1" dirty="0"/>
          </a:p>
          <a:p>
            <a:pPr algn="ctr"/>
            <a:endParaRPr lang="en-US" sz="1600" b="1" dirty="0"/>
          </a:p>
          <a:p>
            <a:pPr algn="ctr"/>
            <a:r>
              <a:rPr lang="en-US" sz="1600" b="1" dirty="0"/>
              <a:t>River Delivery</a:t>
            </a:r>
          </a:p>
        </p:txBody>
      </p:sp>
      <p:sp>
        <p:nvSpPr>
          <p:cNvPr id="8" name="Right Arrow 7"/>
          <p:cNvSpPr/>
          <p:nvPr/>
        </p:nvSpPr>
        <p:spPr>
          <a:xfrm rot="1796252">
            <a:off x="6932785" y="4669805"/>
            <a:ext cx="1229706" cy="804026"/>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Direct Loads</a:t>
            </a:r>
          </a:p>
        </p:txBody>
      </p:sp>
      <p:sp>
        <p:nvSpPr>
          <p:cNvPr id="9" name="Title 1"/>
          <p:cNvSpPr txBox="1">
            <a:spLocks/>
          </p:cNvSpPr>
          <p:nvPr/>
        </p:nvSpPr>
        <p:spPr>
          <a:xfrm>
            <a:off x="6462331" y="1497567"/>
            <a:ext cx="4646212" cy="528625"/>
          </a:xfrm>
          <a:prstGeom prst="rect">
            <a:avLst/>
          </a:prstGeom>
          <a:solidFill>
            <a:schemeClr val="accent6">
              <a:lumMod val="60000"/>
              <a:lumOff val="4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mn-lt"/>
              </a:rPr>
              <a:t>Phase 6 Watershed Model</a:t>
            </a:r>
          </a:p>
        </p:txBody>
      </p:sp>
      <p:sp>
        <p:nvSpPr>
          <p:cNvPr id="10" name="Title 9"/>
          <p:cNvSpPr>
            <a:spLocks noGrp="1"/>
          </p:cNvSpPr>
          <p:nvPr>
            <p:ph type="title"/>
          </p:nvPr>
        </p:nvSpPr>
        <p:spPr>
          <a:xfrm>
            <a:off x="838200" y="54284"/>
            <a:ext cx="10515600" cy="1325563"/>
          </a:xfrm>
        </p:spPr>
        <p:txBody>
          <a:bodyPr/>
          <a:lstStyle/>
          <a:p>
            <a:pPr algn="ctr"/>
            <a:r>
              <a:rPr lang="en-US" b="1" dirty="0">
                <a:latin typeface="+mn-lt"/>
              </a:rPr>
              <a:t>Phase 6 Bay Watershed Model</a:t>
            </a:r>
          </a:p>
        </p:txBody>
      </p:sp>
      <p:sp>
        <p:nvSpPr>
          <p:cNvPr id="12" name="Rectangle 11"/>
          <p:cNvSpPr/>
          <p:nvPr/>
        </p:nvSpPr>
        <p:spPr>
          <a:xfrm>
            <a:off x="3921551" y="1932495"/>
            <a:ext cx="772997" cy="876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47977" y="1932495"/>
            <a:ext cx="2149312" cy="327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94198" y="1413835"/>
            <a:ext cx="5110605" cy="584775"/>
          </a:xfrm>
          <a:prstGeom prst="rect">
            <a:avLst/>
          </a:prstGeom>
          <a:noFill/>
        </p:spPr>
        <p:txBody>
          <a:bodyPr wrap="square" rtlCol="0">
            <a:spAutoFit/>
          </a:bodyPr>
          <a:lstStyle/>
          <a:p>
            <a:r>
              <a:rPr lang="en-US" sz="3200" dirty="0"/>
              <a:t>Prior Bay Watershed Models</a:t>
            </a:r>
          </a:p>
        </p:txBody>
      </p:sp>
      <p:sp>
        <p:nvSpPr>
          <p:cNvPr id="15" name="TextBox 14"/>
          <p:cNvSpPr txBox="1"/>
          <p:nvPr/>
        </p:nvSpPr>
        <p:spPr>
          <a:xfrm>
            <a:off x="8610600" y="2705842"/>
            <a:ext cx="355665" cy="646331"/>
          </a:xfrm>
          <a:prstGeom prst="rect">
            <a:avLst/>
          </a:prstGeom>
          <a:noFill/>
        </p:spPr>
        <p:txBody>
          <a:bodyPr wrap="square" rtlCol="0">
            <a:spAutoFit/>
          </a:bodyPr>
          <a:lstStyle/>
          <a:p>
            <a:r>
              <a:rPr lang="en-US" sz="3600" b="1" dirty="0">
                <a:solidFill>
                  <a:schemeClr val="accent1">
                    <a:lumMod val="75000"/>
                  </a:schemeClr>
                </a:solidFill>
              </a:rPr>
              <a:t>*</a:t>
            </a:r>
          </a:p>
        </p:txBody>
      </p:sp>
      <p:sp>
        <p:nvSpPr>
          <p:cNvPr id="16" name="TextBox 15"/>
          <p:cNvSpPr txBox="1"/>
          <p:nvPr/>
        </p:nvSpPr>
        <p:spPr>
          <a:xfrm>
            <a:off x="8607947" y="3434772"/>
            <a:ext cx="355665" cy="646331"/>
          </a:xfrm>
          <a:prstGeom prst="rect">
            <a:avLst/>
          </a:prstGeom>
          <a:noFill/>
        </p:spPr>
        <p:txBody>
          <a:bodyPr wrap="square" rtlCol="0">
            <a:spAutoFit/>
          </a:bodyPr>
          <a:lstStyle/>
          <a:p>
            <a:r>
              <a:rPr lang="en-US" sz="3600" b="1" dirty="0">
                <a:solidFill>
                  <a:schemeClr val="accent1">
                    <a:lumMod val="75000"/>
                  </a:schemeClr>
                </a:solidFill>
              </a:rPr>
              <a:t>*</a:t>
            </a:r>
          </a:p>
        </p:txBody>
      </p:sp>
      <p:sp>
        <p:nvSpPr>
          <p:cNvPr id="17" name="TextBox 16"/>
          <p:cNvSpPr txBox="1"/>
          <p:nvPr/>
        </p:nvSpPr>
        <p:spPr>
          <a:xfrm>
            <a:off x="8607947" y="4171942"/>
            <a:ext cx="355665" cy="646331"/>
          </a:xfrm>
          <a:prstGeom prst="rect">
            <a:avLst/>
          </a:prstGeom>
          <a:noFill/>
        </p:spPr>
        <p:txBody>
          <a:bodyPr wrap="square" rtlCol="0">
            <a:spAutoFit/>
          </a:bodyPr>
          <a:lstStyle/>
          <a:p>
            <a:r>
              <a:rPr lang="en-US" sz="3600" b="1" dirty="0">
                <a:solidFill>
                  <a:schemeClr val="accent1">
                    <a:lumMod val="75000"/>
                  </a:schemeClr>
                </a:solidFill>
              </a:rPr>
              <a:t>*</a:t>
            </a:r>
          </a:p>
        </p:txBody>
      </p:sp>
      <p:sp>
        <p:nvSpPr>
          <p:cNvPr id="18" name="TextBox 17"/>
          <p:cNvSpPr txBox="1"/>
          <p:nvPr/>
        </p:nvSpPr>
        <p:spPr>
          <a:xfrm>
            <a:off x="8607605" y="4890250"/>
            <a:ext cx="355665" cy="646331"/>
          </a:xfrm>
          <a:prstGeom prst="rect">
            <a:avLst/>
          </a:prstGeom>
          <a:noFill/>
        </p:spPr>
        <p:txBody>
          <a:bodyPr wrap="square" rtlCol="0">
            <a:spAutoFit/>
          </a:bodyPr>
          <a:lstStyle/>
          <a:p>
            <a:r>
              <a:rPr lang="en-US" sz="3600" b="1" dirty="0">
                <a:solidFill>
                  <a:schemeClr val="accent1">
                    <a:lumMod val="75000"/>
                  </a:schemeClr>
                </a:solidFill>
              </a:rPr>
              <a:t>*</a:t>
            </a:r>
          </a:p>
        </p:txBody>
      </p:sp>
      <p:sp>
        <p:nvSpPr>
          <p:cNvPr id="19" name="TextBox 18"/>
          <p:cNvSpPr txBox="1"/>
          <p:nvPr/>
        </p:nvSpPr>
        <p:spPr>
          <a:xfrm>
            <a:off x="8612087" y="5615577"/>
            <a:ext cx="355665" cy="646331"/>
          </a:xfrm>
          <a:prstGeom prst="rect">
            <a:avLst/>
          </a:prstGeom>
          <a:noFill/>
        </p:spPr>
        <p:txBody>
          <a:bodyPr wrap="square" rtlCol="0">
            <a:spAutoFit/>
          </a:bodyPr>
          <a:lstStyle/>
          <a:p>
            <a:r>
              <a:rPr lang="en-US" sz="3600" b="1" dirty="0">
                <a:solidFill>
                  <a:schemeClr val="accent1">
                    <a:lumMod val="75000"/>
                  </a:schemeClr>
                </a:solidFill>
              </a:rPr>
              <a:t>*</a:t>
            </a:r>
          </a:p>
        </p:txBody>
      </p:sp>
      <p:sp>
        <p:nvSpPr>
          <p:cNvPr id="20" name="Down Arrow 19"/>
          <p:cNvSpPr/>
          <p:nvPr/>
        </p:nvSpPr>
        <p:spPr>
          <a:xfrm rot="-5400000">
            <a:off x="5491374" y="2933227"/>
            <a:ext cx="547945" cy="21415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stretch>
            <a:fillRect/>
          </a:stretch>
        </p:blipFill>
        <p:spPr>
          <a:xfrm>
            <a:off x="1045588" y="4323065"/>
            <a:ext cx="3034292" cy="2281044"/>
          </a:xfrm>
          <a:prstGeom prst="rect">
            <a:avLst/>
          </a:prstGeom>
        </p:spPr>
      </p:pic>
      <p:pic>
        <p:nvPicPr>
          <p:cNvPr id="5" name="Picture 4"/>
          <p:cNvPicPr>
            <a:picLocks noChangeAspect="1"/>
          </p:cNvPicPr>
          <p:nvPr/>
        </p:nvPicPr>
        <p:blipFill rotWithShape="1">
          <a:blip r:embed="rId3"/>
          <a:srcRect t="3644" b="28089"/>
          <a:stretch/>
        </p:blipFill>
        <p:spPr>
          <a:xfrm>
            <a:off x="431065" y="1993036"/>
            <a:ext cx="4263339" cy="2328352"/>
          </a:xfrm>
          <a:prstGeom prst="rect">
            <a:avLst/>
          </a:prstGeom>
        </p:spPr>
      </p:pic>
    </p:spTree>
    <p:extLst>
      <p:ext uri="{BB962C8B-B14F-4D97-AF65-F5344CB8AC3E}">
        <p14:creationId xmlns:p14="http://schemas.microsoft.com/office/powerpoint/2010/main" val="8411943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36D21"/>
          </a:solidFill>
        </p:spPr>
        <p:txBody>
          <a:bodyPr/>
          <a:lstStyle/>
          <a:p>
            <a:pPr algn="ctr"/>
            <a:r>
              <a:rPr lang="en-US" b="1" dirty="0">
                <a:latin typeface="+mn-lt"/>
              </a:rPr>
              <a:t>Today’s Requested Policy Decisions</a:t>
            </a:r>
          </a:p>
        </p:txBody>
      </p:sp>
      <p:sp>
        <p:nvSpPr>
          <p:cNvPr id="3" name="Content Placeholder 2"/>
          <p:cNvSpPr>
            <a:spLocks noGrp="1"/>
          </p:cNvSpPr>
          <p:nvPr>
            <p:ph idx="1"/>
          </p:nvPr>
        </p:nvSpPr>
        <p:spPr>
          <a:xfrm>
            <a:off x="732504" y="1533832"/>
            <a:ext cx="11017045" cy="4896465"/>
          </a:xfrm>
        </p:spPr>
        <p:txBody>
          <a:bodyPr>
            <a:normAutofit/>
          </a:bodyPr>
          <a:lstStyle/>
          <a:p>
            <a:pPr marL="0" indent="0">
              <a:buNone/>
            </a:pPr>
            <a:r>
              <a:rPr lang="en-US" sz="3000" dirty="0"/>
              <a:t>Approval of the Water Quality Goal Implementation Team’s proposed approach to continued Partnership accounting for growth into the future by: </a:t>
            </a:r>
          </a:p>
          <a:p>
            <a:pPr marL="0" indent="0">
              <a:buNone/>
            </a:pPr>
            <a:endParaRPr lang="en-US" sz="1000" dirty="0"/>
          </a:p>
          <a:p>
            <a:pPr lvl="1"/>
            <a:r>
              <a:rPr lang="en-US" sz="2600" dirty="0"/>
              <a:t>Updating the Partnership’s projection of future growth every two years</a:t>
            </a:r>
          </a:p>
          <a:p>
            <a:pPr lvl="1"/>
            <a:r>
              <a:rPr lang="en-US" sz="2600" dirty="0"/>
              <a:t>Factoring these updated future projections into next round of the jurisdictions’ two-year milestones</a:t>
            </a:r>
          </a:p>
          <a:p>
            <a:pPr lvl="1"/>
            <a:r>
              <a:rPr lang="en-US" sz="2600" dirty="0"/>
              <a:t>Factoring in future (every 4 years) updates to the Partnership’s high resolution land use/cover data across the entire watershed </a:t>
            </a:r>
          </a:p>
          <a:p>
            <a:pPr lvl="1"/>
            <a:r>
              <a:rPr lang="en-US" sz="2600" dirty="0"/>
              <a:t>Ensuring local partner review of the future growth forecasts with each 2-year update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1977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extBox 1"/>
          <p:cNvSpPr txBox="1"/>
          <p:nvPr/>
        </p:nvSpPr>
        <p:spPr>
          <a:xfrm>
            <a:off x="1679051" y="1428453"/>
            <a:ext cx="8833899" cy="40010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Conowingo Dam Infill: How Much, Who, How, and By When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Lee Currey, MDE, CBP Modeling Workgroup Co-Chair</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2563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8328EF-C2C8-4861-B0DA-8100FEBAF165}" type="slidenum">
              <a:rPr lang="en-US" smtClean="0"/>
              <a:t>142</a:t>
            </a:fld>
            <a:endParaRPr lang="en-US"/>
          </a:p>
        </p:txBody>
      </p:sp>
      <p:sp>
        <p:nvSpPr>
          <p:cNvPr id="6" name="Rectangle 5"/>
          <p:cNvSpPr/>
          <p:nvPr/>
        </p:nvSpPr>
        <p:spPr>
          <a:xfrm>
            <a:off x="922351" y="5473815"/>
            <a:ext cx="5746719" cy="826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557130" y="5050078"/>
            <a:ext cx="2434425" cy="826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7052146" y="1542553"/>
            <a:ext cx="4015407" cy="1477328"/>
          </a:xfrm>
          <a:prstGeom prst="rect">
            <a:avLst/>
          </a:prstGeom>
          <a:noFill/>
        </p:spPr>
        <p:txBody>
          <a:bodyPr wrap="square" rtlCol="0">
            <a:spAutoFit/>
          </a:bodyPr>
          <a:lstStyle/>
          <a:p>
            <a:pPr marL="285750" indent="-285750">
              <a:buFont typeface="Arial" panose="020B0604020202020204" pitchFamily="34" charset="0"/>
              <a:buChar char="•"/>
            </a:pPr>
            <a:r>
              <a:rPr lang="en-US" dirty="0"/>
              <a:t>Almost all of the nutrients are from upstream sources</a:t>
            </a:r>
          </a:p>
          <a:p>
            <a:pPr marL="285750" indent="-285750">
              <a:buFont typeface="Arial" panose="020B0604020202020204" pitchFamily="34" charset="0"/>
              <a:buChar char="•"/>
            </a:pPr>
            <a:r>
              <a:rPr lang="en-US" dirty="0"/>
              <a:t>Much of the nutrients are biologically available to algae when they enter tidal waters</a:t>
            </a:r>
          </a:p>
        </p:txBody>
      </p:sp>
      <p:sp>
        <p:nvSpPr>
          <p:cNvPr id="9" name="TextBox 8"/>
          <p:cNvSpPr txBox="1"/>
          <p:nvPr/>
        </p:nvSpPr>
        <p:spPr>
          <a:xfrm>
            <a:off x="7052146" y="3412435"/>
            <a:ext cx="4015407"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Some of the nutrients are scoured from the bottom sediments behind the dam</a:t>
            </a:r>
          </a:p>
          <a:p>
            <a:pPr marL="285750" indent="-285750">
              <a:buFont typeface="Arial" panose="020B0604020202020204" pitchFamily="34" charset="0"/>
              <a:buChar char="•"/>
            </a:pPr>
            <a:r>
              <a:rPr lang="en-US" dirty="0"/>
              <a:t>Much of these scoured nutrients are </a:t>
            </a:r>
            <a:r>
              <a:rPr lang="en-US" u="sng" dirty="0"/>
              <a:t>not</a:t>
            </a:r>
            <a:r>
              <a:rPr lang="en-US" dirty="0"/>
              <a:t> biologically available to algae when they enter tidal waters</a:t>
            </a:r>
          </a:p>
        </p:txBody>
      </p:sp>
      <p:sp>
        <p:nvSpPr>
          <p:cNvPr id="10" name="Title 1"/>
          <p:cNvSpPr txBox="1">
            <a:spLocks/>
          </p:cNvSpPr>
          <p:nvPr/>
        </p:nvSpPr>
        <p:spPr>
          <a:xfrm>
            <a:off x="948106" y="14900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Estimated Loads to the Bay with </a:t>
            </a:r>
            <a:r>
              <a:rPr lang="en-US" b="1" dirty="0" err="1">
                <a:latin typeface="+mn-lt"/>
              </a:rPr>
              <a:t>Conowingo</a:t>
            </a:r>
            <a:r>
              <a:rPr lang="en-US" b="1" dirty="0">
                <a:latin typeface="+mn-lt"/>
              </a:rPr>
              <a:t> Dam and Reservoir at Infill Conditions</a:t>
            </a:r>
          </a:p>
        </p:txBody>
      </p:sp>
      <p:sp>
        <p:nvSpPr>
          <p:cNvPr id="11" name="TextBox 10"/>
          <p:cNvSpPr txBox="1"/>
          <p:nvPr/>
        </p:nvSpPr>
        <p:spPr>
          <a:xfrm>
            <a:off x="922351" y="5579287"/>
            <a:ext cx="10161767" cy="830997"/>
          </a:xfrm>
          <a:prstGeom prst="rect">
            <a:avLst/>
          </a:prstGeom>
          <a:noFill/>
        </p:spPr>
        <p:txBody>
          <a:bodyPr wrap="square" rtlCol="0">
            <a:spAutoFit/>
          </a:bodyPr>
          <a:lstStyle/>
          <a:p>
            <a:r>
              <a:rPr lang="en-US" sz="2400" dirty="0"/>
              <a:t>Therefore, the determination of nutrient loads to be reduced to account for Conowingo infill must factor in the type of nutrients and the timing of delivery</a:t>
            </a:r>
          </a:p>
        </p:txBody>
      </p:sp>
      <p:grpSp>
        <p:nvGrpSpPr>
          <p:cNvPr id="16" name="Group 15"/>
          <p:cNvGrpSpPr/>
          <p:nvPr/>
        </p:nvGrpSpPr>
        <p:grpSpPr>
          <a:xfrm>
            <a:off x="1862008" y="1439436"/>
            <a:ext cx="4610100" cy="3842247"/>
            <a:chOff x="541685" y="1542553"/>
            <a:chExt cx="4610100" cy="3842247"/>
          </a:xfrm>
        </p:grpSpPr>
        <p:pic>
          <p:nvPicPr>
            <p:cNvPr id="12" name="Picture 11"/>
            <p:cNvPicPr>
              <a:picLocks noChangeAspect="1"/>
            </p:cNvPicPr>
            <p:nvPr/>
          </p:nvPicPr>
          <p:blipFill rotWithShape="1">
            <a:blip r:embed="rId2"/>
            <a:srcRect b="23327"/>
            <a:stretch/>
          </p:blipFill>
          <p:spPr>
            <a:xfrm>
              <a:off x="541685" y="1610540"/>
              <a:ext cx="4610100" cy="3774260"/>
            </a:xfrm>
            <a:prstGeom prst="rect">
              <a:avLst/>
            </a:prstGeom>
          </p:spPr>
        </p:pic>
        <p:sp>
          <p:nvSpPr>
            <p:cNvPr id="13" name="Rectangle 12"/>
            <p:cNvSpPr/>
            <p:nvPr/>
          </p:nvSpPr>
          <p:spPr>
            <a:xfrm>
              <a:off x="2768016" y="1542553"/>
              <a:ext cx="841248" cy="793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9348476">
              <a:off x="3336893" y="1870662"/>
              <a:ext cx="841248" cy="619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606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2397" y="925337"/>
            <a:ext cx="4927600" cy="1938992"/>
          </a:xfrm>
          <a:prstGeom prst="rect">
            <a:avLst/>
          </a:prstGeom>
          <a:noFill/>
        </p:spPr>
        <p:txBody>
          <a:bodyPr wrap="square" rtlCol="0">
            <a:spAutoFit/>
          </a:bodyPr>
          <a:lstStyle/>
          <a:p>
            <a:r>
              <a:rPr lang="en-US" sz="4000" b="1" dirty="0"/>
              <a:t>Conowingo Effect on Loads at the WIP2 condition</a:t>
            </a:r>
          </a:p>
        </p:txBody>
      </p:sp>
      <p:pic>
        <p:nvPicPr>
          <p:cNvPr id="14" name="Picture 13"/>
          <p:cNvPicPr>
            <a:picLocks noChangeAspect="1"/>
          </p:cNvPicPr>
          <p:nvPr/>
        </p:nvPicPr>
        <p:blipFill>
          <a:blip r:embed="rId2"/>
          <a:stretch>
            <a:fillRect/>
          </a:stretch>
        </p:blipFill>
        <p:spPr>
          <a:xfrm>
            <a:off x="7083783" y="3885466"/>
            <a:ext cx="3365500" cy="2794000"/>
          </a:xfrm>
          <a:prstGeom prst="rect">
            <a:avLst/>
          </a:prstGeom>
          <a:ln>
            <a:solidFill>
              <a:schemeClr val="tx1">
                <a:lumMod val="50000"/>
                <a:lumOff val="50000"/>
              </a:schemeClr>
            </a:solidFill>
          </a:ln>
        </p:spPr>
      </p:pic>
      <p:pic>
        <p:nvPicPr>
          <p:cNvPr id="15" name="Picture 14"/>
          <p:cNvPicPr>
            <a:picLocks noChangeAspect="1"/>
          </p:cNvPicPr>
          <p:nvPr/>
        </p:nvPicPr>
        <p:blipFill>
          <a:blip r:embed="rId3"/>
          <a:stretch>
            <a:fillRect/>
          </a:stretch>
        </p:blipFill>
        <p:spPr>
          <a:xfrm>
            <a:off x="6179457" y="0"/>
            <a:ext cx="5776893" cy="3731277"/>
          </a:xfrm>
          <a:prstGeom prst="rect">
            <a:avLst/>
          </a:prstGeom>
          <a:ln>
            <a:solidFill>
              <a:schemeClr val="tx1">
                <a:lumMod val="50000"/>
                <a:lumOff val="50000"/>
              </a:schemeClr>
            </a:solidFill>
          </a:ln>
        </p:spPr>
      </p:pic>
      <p:pic>
        <p:nvPicPr>
          <p:cNvPr id="17" name="Picture 16"/>
          <p:cNvPicPr>
            <a:picLocks noChangeAspect="1"/>
          </p:cNvPicPr>
          <p:nvPr/>
        </p:nvPicPr>
        <p:blipFill>
          <a:blip r:embed="rId4"/>
          <a:stretch>
            <a:fillRect/>
          </a:stretch>
        </p:blipFill>
        <p:spPr>
          <a:xfrm>
            <a:off x="123647" y="3273965"/>
            <a:ext cx="5865101" cy="3559691"/>
          </a:xfrm>
          <a:prstGeom prst="rect">
            <a:avLst/>
          </a:prstGeom>
          <a:ln>
            <a:solidFill>
              <a:schemeClr val="tx1">
                <a:lumMod val="50000"/>
                <a:lumOff val="50000"/>
              </a:schemeClr>
            </a:solidFill>
          </a:ln>
        </p:spPr>
      </p:pic>
    </p:spTree>
    <p:extLst>
      <p:ext uri="{BB962C8B-B14F-4D97-AF65-F5344CB8AC3E}">
        <p14:creationId xmlns:p14="http://schemas.microsoft.com/office/powerpoint/2010/main" val="20209755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000"/>
          <a:stretch/>
        </p:blipFill>
        <p:spPr>
          <a:xfrm>
            <a:off x="7629779" y="1431986"/>
            <a:ext cx="4562222" cy="4428039"/>
          </a:xfrm>
          <a:prstGeom prst="rect">
            <a:avLst/>
          </a:prstGeom>
        </p:spPr>
      </p:pic>
      <p:sp>
        <p:nvSpPr>
          <p:cNvPr id="2" name="Title 1"/>
          <p:cNvSpPr>
            <a:spLocks noGrp="1"/>
          </p:cNvSpPr>
          <p:nvPr>
            <p:ph type="title"/>
          </p:nvPr>
        </p:nvSpPr>
        <p:spPr>
          <a:xfrm>
            <a:off x="826314" y="106424"/>
            <a:ext cx="10515600" cy="1325563"/>
          </a:xfrm>
        </p:spPr>
        <p:txBody>
          <a:bodyPr>
            <a:normAutofit/>
          </a:bodyPr>
          <a:lstStyle/>
          <a:p>
            <a:pPr algn="ctr"/>
            <a:r>
              <a:rPr lang="en-US" b="1" dirty="0">
                <a:latin typeface="+mn-lt"/>
              </a:rPr>
              <a:t>Estimated Loads to the Bay with Conowingo Dam and Reservoir at Infill Conditions</a:t>
            </a:r>
          </a:p>
        </p:txBody>
      </p:sp>
      <p:sp>
        <p:nvSpPr>
          <p:cNvPr id="4" name="Slide Number Placeholder 3"/>
          <p:cNvSpPr>
            <a:spLocks noGrp="1"/>
          </p:cNvSpPr>
          <p:nvPr>
            <p:ph type="sldNum" sz="quarter" idx="12"/>
          </p:nvPr>
        </p:nvSpPr>
        <p:spPr/>
        <p:txBody>
          <a:bodyPr/>
          <a:lstStyle/>
          <a:p>
            <a:fld id="{5A8328EF-C2C8-4861-B0DA-8100FEBAF165}" type="slidenum">
              <a:rPr lang="en-US" smtClean="0"/>
              <a:t>144</a:t>
            </a:fld>
            <a:endParaRPr lang="en-US"/>
          </a:p>
        </p:txBody>
      </p:sp>
      <p:sp>
        <p:nvSpPr>
          <p:cNvPr id="5" name="TextBox 4"/>
          <p:cNvSpPr txBox="1"/>
          <p:nvPr/>
        </p:nvSpPr>
        <p:spPr>
          <a:xfrm>
            <a:off x="948681" y="3646005"/>
            <a:ext cx="7282003" cy="954107"/>
          </a:xfrm>
          <a:prstGeom prst="rect">
            <a:avLst/>
          </a:prstGeom>
          <a:noFill/>
        </p:spPr>
        <p:txBody>
          <a:bodyPr wrap="square" rtlCol="0">
            <a:spAutoFit/>
          </a:bodyPr>
          <a:lstStyle/>
          <a:p>
            <a:r>
              <a:rPr lang="en-US" sz="2800" dirty="0"/>
              <a:t>Additional </a:t>
            </a:r>
            <a:r>
              <a:rPr lang="en-US" sz="2800" b="1" dirty="0"/>
              <a:t>Phosphorus</a:t>
            </a:r>
            <a:r>
              <a:rPr lang="en-US" sz="2800" dirty="0"/>
              <a:t> Loads to be Addressed: </a:t>
            </a:r>
            <a:r>
              <a:rPr lang="en-US" sz="2800" b="1" dirty="0"/>
              <a:t>0.26 million pounds </a:t>
            </a:r>
          </a:p>
        </p:txBody>
      </p:sp>
      <p:sp>
        <p:nvSpPr>
          <p:cNvPr id="6" name="TextBox 5"/>
          <p:cNvSpPr txBox="1"/>
          <p:nvPr/>
        </p:nvSpPr>
        <p:spPr>
          <a:xfrm>
            <a:off x="948681" y="2327207"/>
            <a:ext cx="6622045" cy="954107"/>
          </a:xfrm>
          <a:prstGeom prst="rect">
            <a:avLst/>
          </a:prstGeom>
          <a:noFill/>
        </p:spPr>
        <p:txBody>
          <a:bodyPr wrap="square" rtlCol="0">
            <a:spAutoFit/>
          </a:bodyPr>
          <a:lstStyle/>
          <a:p>
            <a:r>
              <a:rPr lang="en-US" sz="2800" dirty="0"/>
              <a:t>Additional </a:t>
            </a:r>
            <a:r>
              <a:rPr lang="en-US" sz="2800" b="1" dirty="0"/>
              <a:t>Nitrogen</a:t>
            </a:r>
            <a:r>
              <a:rPr lang="en-US" sz="2800" dirty="0"/>
              <a:t> Loads to be Addressed: </a:t>
            </a:r>
            <a:r>
              <a:rPr lang="en-US" sz="2800" b="1" dirty="0"/>
              <a:t>6 million pounds </a:t>
            </a:r>
          </a:p>
        </p:txBody>
      </p:sp>
    </p:spTree>
    <p:extLst>
      <p:ext uri="{BB962C8B-B14F-4D97-AF65-F5344CB8AC3E}">
        <p14:creationId xmlns:p14="http://schemas.microsoft.com/office/powerpoint/2010/main" val="177527492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8752" t="25741" r="19885" b="8704"/>
          <a:stretch/>
        </p:blipFill>
        <p:spPr>
          <a:xfrm>
            <a:off x="4292992" y="1973500"/>
            <a:ext cx="1657637" cy="2110804"/>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75" t="25185" r="21177" b="9074"/>
          <a:stretch/>
        </p:blipFill>
        <p:spPr>
          <a:xfrm>
            <a:off x="6097945" y="1997862"/>
            <a:ext cx="1639766" cy="208644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8013" t="26481" r="19884" b="8333"/>
          <a:stretch/>
        </p:blipFill>
        <p:spPr>
          <a:xfrm>
            <a:off x="7885027" y="1971645"/>
            <a:ext cx="1799700" cy="2246435"/>
          </a:xfrm>
          <a:prstGeom prst="rect">
            <a:avLst/>
          </a:prstGeom>
        </p:spPr>
      </p:pic>
      <p:sp>
        <p:nvSpPr>
          <p:cNvPr id="6" name="TextBox 5"/>
          <p:cNvSpPr txBox="1"/>
          <p:nvPr/>
        </p:nvSpPr>
        <p:spPr>
          <a:xfrm>
            <a:off x="1927514" y="2864870"/>
            <a:ext cx="1329612" cy="553998"/>
          </a:xfrm>
          <a:prstGeom prst="rect">
            <a:avLst/>
          </a:prstGeom>
          <a:noFill/>
        </p:spPr>
        <p:txBody>
          <a:bodyPr wrap="square" rtlCol="0">
            <a:spAutoFit/>
          </a:bodyPr>
          <a:lstStyle/>
          <a:p>
            <a:pPr defTabSz="685800"/>
            <a:r>
              <a:rPr lang="en-US" sz="3000" b="1" kern="0" dirty="0">
                <a:solidFill>
                  <a:sysClr val="windowText" lastClr="000000"/>
                </a:solidFill>
                <a:cs typeface="Arial" panose="020B0604020202020204" pitchFamily="34" charset="0"/>
              </a:rPr>
              <a:t>Who?</a:t>
            </a:r>
          </a:p>
        </p:txBody>
      </p:sp>
      <p:sp>
        <p:nvSpPr>
          <p:cNvPr id="7" name="TextBox 6"/>
          <p:cNvSpPr txBox="1"/>
          <p:nvPr/>
        </p:nvSpPr>
        <p:spPr>
          <a:xfrm>
            <a:off x="1909212" y="4509828"/>
            <a:ext cx="1329612" cy="553998"/>
          </a:xfrm>
          <a:prstGeom prst="rect">
            <a:avLst/>
          </a:prstGeom>
          <a:noFill/>
        </p:spPr>
        <p:txBody>
          <a:bodyPr wrap="square" rtlCol="0">
            <a:spAutoFit/>
          </a:bodyPr>
          <a:lstStyle/>
          <a:p>
            <a:pPr defTabSz="685800"/>
            <a:r>
              <a:rPr lang="en-US" sz="3000" b="1" kern="0" dirty="0">
                <a:solidFill>
                  <a:sysClr val="windowText" lastClr="000000"/>
                </a:solidFill>
                <a:cs typeface="Arial" panose="020B0604020202020204" pitchFamily="34" charset="0"/>
              </a:rPr>
              <a:t>How?</a:t>
            </a:r>
          </a:p>
        </p:txBody>
      </p:sp>
      <p:sp>
        <p:nvSpPr>
          <p:cNvPr id="8" name="TextBox 7"/>
          <p:cNvSpPr txBox="1"/>
          <p:nvPr/>
        </p:nvSpPr>
        <p:spPr>
          <a:xfrm>
            <a:off x="1909212" y="5803191"/>
            <a:ext cx="1567543" cy="553998"/>
          </a:xfrm>
          <a:prstGeom prst="rect">
            <a:avLst/>
          </a:prstGeom>
          <a:noFill/>
        </p:spPr>
        <p:txBody>
          <a:bodyPr wrap="square" rtlCol="0">
            <a:spAutoFit/>
          </a:bodyPr>
          <a:lstStyle/>
          <a:p>
            <a:pPr defTabSz="685800"/>
            <a:r>
              <a:rPr lang="en-US" sz="3000" b="1" kern="0" dirty="0">
                <a:solidFill>
                  <a:sysClr val="windowText" lastClr="000000"/>
                </a:solidFill>
                <a:cs typeface="Arial" panose="020B0604020202020204" pitchFamily="34" charset="0"/>
              </a:rPr>
              <a:t>When?</a:t>
            </a:r>
          </a:p>
        </p:txBody>
      </p:sp>
      <p:sp>
        <p:nvSpPr>
          <p:cNvPr id="9" name="TextBox 8"/>
          <p:cNvSpPr txBox="1"/>
          <p:nvPr/>
        </p:nvSpPr>
        <p:spPr>
          <a:xfrm>
            <a:off x="589936" y="127213"/>
            <a:ext cx="11376384" cy="1446550"/>
          </a:xfrm>
          <a:prstGeom prst="rect">
            <a:avLst/>
          </a:prstGeom>
          <a:noFill/>
        </p:spPr>
        <p:txBody>
          <a:bodyPr wrap="square" rtlCol="0">
            <a:spAutoFit/>
          </a:bodyPr>
          <a:lstStyle/>
          <a:p>
            <a:pPr algn="ctr" defTabSz="685800"/>
            <a:r>
              <a:rPr lang="en-US" sz="4400" b="1" kern="0" dirty="0">
                <a:solidFill>
                  <a:sysClr val="windowText" lastClr="000000"/>
                </a:solidFill>
                <a:cs typeface="Arial" panose="020B0604020202020204" pitchFamily="34" charset="0"/>
              </a:rPr>
              <a:t>Original Options: How to Offset the Additional Loads Due to Conowingo Dam Infill</a:t>
            </a:r>
          </a:p>
        </p:txBody>
      </p:sp>
      <p:sp>
        <p:nvSpPr>
          <p:cNvPr id="10" name="TextBox 9"/>
          <p:cNvSpPr txBox="1"/>
          <p:nvPr/>
        </p:nvSpPr>
        <p:spPr>
          <a:xfrm>
            <a:off x="4576990" y="5803191"/>
            <a:ext cx="1189775" cy="415498"/>
          </a:xfrm>
          <a:prstGeom prst="rect">
            <a:avLst/>
          </a:prstGeom>
          <a:noFill/>
        </p:spPr>
        <p:txBody>
          <a:bodyPr wrap="square" rtlCol="0">
            <a:spAutoFit/>
          </a:bodyPr>
          <a:lstStyle/>
          <a:p>
            <a:pPr defTabSz="685800"/>
            <a:r>
              <a:rPr lang="en-US" sz="2100" kern="0" dirty="0">
                <a:solidFill>
                  <a:sysClr val="windowText" lastClr="000000"/>
                </a:solidFill>
                <a:cs typeface="Arial" panose="020B0604020202020204" pitchFamily="34" charset="0"/>
              </a:rPr>
              <a:t>By 2025</a:t>
            </a:r>
          </a:p>
        </p:txBody>
      </p:sp>
      <p:sp>
        <p:nvSpPr>
          <p:cNvPr id="11" name="TextBox 10"/>
          <p:cNvSpPr txBox="1"/>
          <p:nvPr/>
        </p:nvSpPr>
        <p:spPr>
          <a:xfrm>
            <a:off x="6610535" y="5659646"/>
            <a:ext cx="1902654" cy="1061829"/>
          </a:xfrm>
          <a:prstGeom prst="rect">
            <a:avLst/>
          </a:prstGeom>
          <a:noFill/>
        </p:spPr>
        <p:txBody>
          <a:bodyPr wrap="square" rtlCol="0">
            <a:spAutoFit/>
          </a:bodyPr>
          <a:lstStyle/>
          <a:p>
            <a:pPr defTabSz="685800"/>
            <a:r>
              <a:rPr lang="en-US" sz="2100" kern="0" dirty="0">
                <a:solidFill>
                  <a:sysClr val="windowText" lastClr="000000"/>
                </a:solidFill>
                <a:cs typeface="Arial" panose="020B0604020202020204" pitchFamily="34" charset="0"/>
              </a:rPr>
              <a:t>Post-2025 with agreed-upon date</a:t>
            </a:r>
          </a:p>
        </p:txBody>
      </p:sp>
      <p:sp>
        <p:nvSpPr>
          <p:cNvPr id="12" name="TextBox 11"/>
          <p:cNvSpPr txBox="1"/>
          <p:nvPr/>
        </p:nvSpPr>
        <p:spPr>
          <a:xfrm>
            <a:off x="8985156" y="5641607"/>
            <a:ext cx="1828618" cy="1061829"/>
          </a:xfrm>
          <a:prstGeom prst="rect">
            <a:avLst/>
          </a:prstGeom>
          <a:noFill/>
        </p:spPr>
        <p:txBody>
          <a:bodyPr wrap="square" rtlCol="0">
            <a:spAutoFit/>
          </a:bodyPr>
          <a:lstStyle/>
          <a:p>
            <a:pPr defTabSz="685800"/>
            <a:r>
              <a:rPr lang="en-US" sz="2100" kern="0" dirty="0">
                <a:solidFill>
                  <a:sysClr val="windowText" lastClr="000000"/>
                </a:solidFill>
                <a:cs typeface="Arial" panose="020B0604020202020204" pitchFamily="34" charset="0"/>
              </a:rPr>
              <a:t>Beyond 2025 – no future date identified </a:t>
            </a:r>
          </a:p>
        </p:txBody>
      </p:sp>
      <p:sp>
        <p:nvSpPr>
          <p:cNvPr id="13" name="TextBox 12"/>
          <p:cNvSpPr txBox="1"/>
          <p:nvPr/>
        </p:nvSpPr>
        <p:spPr>
          <a:xfrm>
            <a:off x="5360331" y="4374180"/>
            <a:ext cx="2939144" cy="738664"/>
          </a:xfrm>
          <a:prstGeom prst="rect">
            <a:avLst/>
          </a:prstGeom>
          <a:noFill/>
        </p:spPr>
        <p:txBody>
          <a:bodyPr wrap="square" rtlCol="0">
            <a:spAutoFit/>
          </a:bodyPr>
          <a:lstStyle/>
          <a:p>
            <a:pPr algn="ctr" defTabSz="685800"/>
            <a:r>
              <a:rPr lang="en-US" sz="2100" kern="0" dirty="0">
                <a:solidFill>
                  <a:sysClr val="windowText" lastClr="000000"/>
                </a:solidFill>
                <a:cs typeface="Arial" panose="020B0604020202020204" pitchFamily="34" charset="0"/>
              </a:rPr>
              <a:t>Allocation equity rules used in the Bay TMDL</a:t>
            </a:r>
          </a:p>
        </p:txBody>
      </p:sp>
      <p:sp>
        <p:nvSpPr>
          <p:cNvPr id="14" name="TextBox 13"/>
          <p:cNvSpPr txBox="1"/>
          <p:nvPr/>
        </p:nvSpPr>
        <p:spPr>
          <a:xfrm>
            <a:off x="9064378" y="4372827"/>
            <a:ext cx="2901941" cy="738664"/>
          </a:xfrm>
          <a:prstGeom prst="rect">
            <a:avLst/>
          </a:prstGeom>
          <a:noFill/>
        </p:spPr>
        <p:txBody>
          <a:bodyPr wrap="square" rtlCol="0">
            <a:spAutoFit/>
          </a:bodyPr>
          <a:lstStyle/>
          <a:p>
            <a:pPr algn="ctr" defTabSz="685800"/>
            <a:r>
              <a:rPr lang="en-US" sz="2100" kern="0" dirty="0">
                <a:solidFill>
                  <a:sysClr val="windowText" lastClr="000000"/>
                </a:solidFill>
                <a:cs typeface="Arial" panose="020B0604020202020204" pitchFamily="34" charset="0"/>
              </a:rPr>
              <a:t>Assign additional load as local planning goal </a:t>
            </a:r>
          </a:p>
        </p:txBody>
      </p:sp>
      <p:sp>
        <p:nvSpPr>
          <p:cNvPr id="16" name="Slide Number Placeholder 15"/>
          <p:cNvSpPr>
            <a:spLocks noGrp="1"/>
          </p:cNvSpPr>
          <p:nvPr>
            <p:ph type="sldNum" sz="quarter" idx="12"/>
          </p:nvPr>
        </p:nvSpPr>
        <p:spPr/>
        <p:txBody>
          <a:bodyPr/>
          <a:lstStyle/>
          <a:p>
            <a:fld id="{5A8328EF-C2C8-4861-B0DA-8100FEBAF165}" type="slidenum">
              <a:rPr lang="en-US" smtClean="0"/>
              <a:t>145</a:t>
            </a:fld>
            <a:endParaRPr lang="en-US"/>
          </a:p>
        </p:txBody>
      </p:sp>
      <p:sp>
        <p:nvSpPr>
          <p:cNvPr id="18" name="Rectangle 17"/>
          <p:cNvSpPr/>
          <p:nvPr/>
        </p:nvSpPr>
        <p:spPr>
          <a:xfrm>
            <a:off x="9832043" y="2207628"/>
            <a:ext cx="981731" cy="153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6908" y="1749361"/>
            <a:ext cx="2079411" cy="2691002"/>
          </a:xfrm>
          <a:prstGeom prst="rect">
            <a:avLst/>
          </a:prstGeom>
        </p:spPr>
      </p:pic>
    </p:spTree>
    <p:extLst>
      <p:ext uri="{BB962C8B-B14F-4D97-AF65-F5344CB8AC3E}">
        <p14:creationId xmlns:p14="http://schemas.microsoft.com/office/powerpoint/2010/main" val="35646435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8752" t="25741" r="19885" b="8704"/>
          <a:stretch/>
        </p:blipFill>
        <p:spPr>
          <a:xfrm>
            <a:off x="2424863" y="1783178"/>
            <a:ext cx="1657637" cy="2110804"/>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75" t="25185" r="21177" b="9074"/>
          <a:stretch/>
        </p:blipFill>
        <p:spPr>
          <a:xfrm>
            <a:off x="4800087" y="1814019"/>
            <a:ext cx="1639766" cy="208644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8013" t="26481" r="19884" b="8333"/>
          <a:stretch/>
        </p:blipFill>
        <p:spPr>
          <a:xfrm>
            <a:off x="7098782" y="1734021"/>
            <a:ext cx="1799700" cy="2246435"/>
          </a:xfrm>
          <a:prstGeom prst="rect">
            <a:avLst/>
          </a:prstGeom>
        </p:spPr>
      </p:pic>
      <p:sp>
        <p:nvSpPr>
          <p:cNvPr id="6" name="TextBox 5"/>
          <p:cNvSpPr txBox="1"/>
          <p:nvPr/>
        </p:nvSpPr>
        <p:spPr>
          <a:xfrm>
            <a:off x="436322" y="2857238"/>
            <a:ext cx="1329612" cy="553998"/>
          </a:xfrm>
          <a:prstGeom prst="rect">
            <a:avLst/>
          </a:prstGeom>
          <a:noFill/>
        </p:spPr>
        <p:txBody>
          <a:bodyPr wrap="square" rtlCol="0">
            <a:spAutoFit/>
          </a:bodyPr>
          <a:lstStyle/>
          <a:p>
            <a:pPr defTabSz="685800"/>
            <a:r>
              <a:rPr lang="en-US" sz="3000" b="1" kern="0" dirty="0">
                <a:solidFill>
                  <a:sysClr val="windowText" lastClr="000000"/>
                </a:solidFill>
                <a:cs typeface="Arial" panose="020B0604020202020204" pitchFamily="34" charset="0"/>
              </a:rPr>
              <a:t>Who?</a:t>
            </a:r>
          </a:p>
        </p:txBody>
      </p:sp>
      <p:sp>
        <p:nvSpPr>
          <p:cNvPr id="8" name="TextBox 7"/>
          <p:cNvSpPr txBox="1"/>
          <p:nvPr/>
        </p:nvSpPr>
        <p:spPr>
          <a:xfrm>
            <a:off x="514980" y="5110694"/>
            <a:ext cx="1567543" cy="553998"/>
          </a:xfrm>
          <a:prstGeom prst="rect">
            <a:avLst/>
          </a:prstGeom>
          <a:noFill/>
        </p:spPr>
        <p:txBody>
          <a:bodyPr wrap="square" rtlCol="0">
            <a:spAutoFit/>
          </a:bodyPr>
          <a:lstStyle/>
          <a:p>
            <a:pPr defTabSz="685800"/>
            <a:r>
              <a:rPr lang="en-US" sz="3000" b="1" kern="0" dirty="0">
                <a:solidFill>
                  <a:sysClr val="windowText" lastClr="000000"/>
                </a:solidFill>
                <a:cs typeface="Arial" panose="020B0604020202020204" pitchFamily="34" charset="0"/>
              </a:rPr>
              <a:t>When?</a:t>
            </a:r>
          </a:p>
        </p:txBody>
      </p:sp>
      <p:sp>
        <p:nvSpPr>
          <p:cNvPr id="9" name="TextBox 8"/>
          <p:cNvSpPr txBox="1"/>
          <p:nvPr/>
        </p:nvSpPr>
        <p:spPr>
          <a:xfrm>
            <a:off x="304799" y="127213"/>
            <a:ext cx="11788877" cy="1323439"/>
          </a:xfrm>
          <a:prstGeom prst="rect">
            <a:avLst/>
          </a:prstGeom>
          <a:noFill/>
        </p:spPr>
        <p:txBody>
          <a:bodyPr wrap="square" rtlCol="0">
            <a:spAutoFit/>
          </a:bodyPr>
          <a:lstStyle/>
          <a:p>
            <a:pPr algn="ctr" defTabSz="685800"/>
            <a:r>
              <a:rPr lang="en-US" sz="4000" b="1" kern="0" dirty="0">
                <a:solidFill>
                  <a:sysClr val="windowText" lastClr="000000"/>
                </a:solidFill>
                <a:cs typeface="Arial" panose="020B0604020202020204" pitchFamily="34" charset="0"/>
              </a:rPr>
              <a:t>WQGIT Jurisdictions’ Positions on Who is Responsible for Addressing </a:t>
            </a:r>
            <a:r>
              <a:rPr lang="en-US" sz="4000" b="1" kern="0" dirty="0" err="1">
                <a:solidFill>
                  <a:sysClr val="windowText" lastClr="000000"/>
                </a:solidFill>
                <a:cs typeface="Arial" panose="020B0604020202020204" pitchFamily="34" charset="0"/>
              </a:rPr>
              <a:t>Conowingo</a:t>
            </a:r>
            <a:r>
              <a:rPr lang="en-US" sz="4000" b="1" kern="0" dirty="0">
                <a:solidFill>
                  <a:sysClr val="windowText" lastClr="000000"/>
                </a:solidFill>
                <a:cs typeface="Arial" panose="020B0604020202020204" pitchFamily="34" charset="0"/>
              </a:rPr>
              <a:t> Infill &amp; By When</a:t>
            </a:r>
          </a:p>
        </p:txBody>
      </p:sp>
      <p:sp>
        <p:nvSpPr>
          <p:cNvPr id="10" name="TextBox 9"/>
          <p:cNvSpPr txBox="1"/>
          <p:nvPr/>
        </p:nvSpPr>
        <p:spPr>
          <a:xfrm>
            <a:off x="2694218" y="5179944"/>
            <a:ext cx="2325475" cy="415498"/>
          </a:xfrm>
          <a:prstGeom prst="rect">
            <a:avLst/>
          </a:prstGeom>
          <a:noFill/>
        </p:spPr>
        <p:txBody>
          <a:bodyPr wrap="square" rtlCol="0">
            <a:spAutoFit/>
          </a:bodyPr>
          <a:lstStyle/>
          <a:p>
            <a:pPr defTabSz="685800"/>
            <a:r>
              <a:rPr lang="en-US" sz="2100" kern="0" dirty="0">
                <a:solidFill>
                  <a:sysClr val="windowText" lastClr="000000"/>
                </a:solidFill>
                <a:cs typeface="Arial" panose="020B0604020202020204" pitchFamily="34" charset="0"/>
              </a:rPr>
              <a:t>By 2025</a:t>
            </a:r>
          </a:p>
        </p:txBody>
      </p:sp>
      <p:sp>
        <p:nvSpPr>
          <p:cNvPr id="16" name="Slide Number Placeholder 15"/>
          <p:cNvSpPr>
            <a:spLocks noGrp="1"/>
          </p:cNvSpPr>
          <p:nvPr>
            <p:ph type="sldNum" sz="quarter" idx="12"/>
          </p:nvPr>
        </p:nvSpPr>
        <p:spPr/>
        <p:txBody>
          <a:bodyPr/>
          <a:lstStyle/>
          <a:p>
            <a:fld id="{5A8328EF-C2C8-4861-B0DA-8100FEBAF165}" type="slidenum">
              <a:rPr lang="en-US" smtClean="0"/>
              <a:t>146</a:t>
            </a:fld>
            <a:endParaRPr lang="en-US"/>
          </a:p>
        </p:txBody>
      </p:sp>
      <p:sp>
        <p:nvSpPr>
          <p:cNvPr id="18" name="Rectangle 17"/>
          <p:cNvSpPr/>
          <p:nvPr/>
        </p:nvSpPr>
        <p:spPr>
          <a:xfrm>
            <a:off x="9832043" y="2207628"/>
            <a:ext cx="981731" cy="153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5169" y="1511737"/>
            <a:ext cx="2079411" cy="2691002"/>
          </a:xfrm>
          <a:prstGeom prst="rect">
            <a:avLst/>
          </a:prstGeom>
        </p:spPr>
      </p:pic>
      <p:sp>
        <p:nvSpPr>
          <p:cNvPr id="21" name="TextBox 20"/>
          <p:cNvSpPr txBox="1"/>
          <p:nvPr/>
        </p:nvSpPr>
        <p:spPr>
          <a:xfrm>
            <a:off x="2694218" y="3938181"/>
            <a:ext cx="1840745" cy="369332"/>
          </a:xfrm>
          <a:prstGeom prst="rect">
            <a:avLst/>
          </a:prstGeom>
          <a:noFill/>
        </p:spPr>
        <p:txBody>
          <a:bodyPr wrap="square" rtlCol="0">
            <a:spAutoFit/>
          </a:bodyPr>
          <a:lstStyle/>
          <a:p>
            <a:r>
              <a:rPr lang="en-US" dirty="0"/>
              <a:t>WV, DE &amp; VA</a:t>
            </a:r>
          </a:p>
        </p:txBody>
      </p:sp>
      <p:sp>
        <p:nvSpPr>
          <p:cNvPr id="22" name="TextBox 21"/>
          <p:cNvSpPr txBox="1"/>
          <p:nvPr/>
        </p:nvSpPr>
        <p:spPr>
          <a:xfrm>
            <a:off x="5019693" y="3980456"/>
            <a:ext cx="1840745" cy="369332"/>
          </a:xfrm>
          <a:prstGeom prst="rect">
            <a:avLst/>
          </a:prstGeom>
          <a:noFill/>
        </p:spPr>
        <p:txBody>
          <a:bodyPr wrap="square" rtlCol="0">
            <a:spAutoFit/>
          </a:bodyPr>
          <a:lstStyle/>
          <a:p>
            <a:r>
              <a:rPr lang="en-US" dirty="0"/>
              <a:t>WV &amp; DE</a:t>
            </a:r>
          </a:p>
        </p:txBody>
      </p:sp>
      <p:sp>
        <p:nvSpPr>
          <p:cNvPr id="23" name="TextBox 22"/>
          <p:cNvSpPr txBox="1"/>
          <p:nvPr/>
        </p:nvSpPr>
        <p:spPr>
          <a:xfrm>
            <a:off x="7519368" y="3980456"/>
            <a:ext cx="759394" cy="369332"/>
          </a:xfrm>
          <a:prstGeom prst="rect">
            <a:avLst/>
          </a:prstGeom>
          <a:noFill/>
        </p:spPr>
        <p:txBody>
          <a:bodyPr wrap="square" rtlCol="0">
            <a:spAutoFit/>
          </a:bodyPr>
          <a:lstStyle/>
          <a:p>
            <a:r>
              <a:rPr lang="en-US" dirty="0"/>
              <a:t>MD</a:t>
            </a:r>
          </a:p>
        </p:txBody>
      </p:sp>
      <p:sp>
        <p:nvSpPr>
          <p:cNvPr id="24" name="TextBox 23"/>
          <p:cNvSpPr txBox="1"/>
          <p:nvPr/>
        </p:nvSpPr>
        <p:spPr>
          <a:xfrm>
            <a:off x="9893401" y="4043814"/>
            <a:ext cx="1840745" cy="369332"/>
          </a:xfrm>
          <a:prstGeom prst="rect">
            <a:avLst/>
          </a:prstGeom>
          <a:noFill/>
        </p:spPr>
        <p:txBody>
          <a:bodyPr wrap="square" rtlCol="0">
            <a:spAutoFit/>
          </a:bodyPr>
          <a:lstStyle/>
          <a:p>
            <a:r>
              <a:rPr lang="en-US" dirty="0"/>
              <a:t>PA, WV, DC, &amp; NY </a:t>
            </a:r>
          </a:p>
        </p:txBody>
      </p:sp>
    </p:spTree>
    <p:extLst>
      <p:ext uri="{BB962C8B-B14F-4D97-AF65-F5344CB8AC3E}">
        <p14:creationId xmlns:p14="http://schemas.microsoft.com/office/powerpoint/2010/main" val="197866482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755374"/>
          </a:xfrm>
        </p:spPr>
        <p:txBody>
          <a:bodyPr>
            <a:normAutofit fontScale="90000"/>
          </a:bodyPr>
          <a:lstStyle/>
          <a:p>
            <a:pPr algn="ctr"/>
            <a:r>
              <a:rPr lang="en-US" b="1" dirty="0">
                <a:latin typeface="+mn-lt"/>
              </a:rPr>
              <a:t>Deriving the Draft Phase III Planning Targets: Nitrogen</a:t>
            </a:r>
          </a:p>
        </p:txBody>
      </p:sp>
      <p:sp>
        <p:nvSpPr>
          <p:cNvPr id="4" name="Slide Number Placeholder 3"/>
          <p:cNvSpPr>
            <a:spLocks noGrp="1"/>
          </p:cNvSpPr>
          <p:nvPr>
            <p:ph type="sldNum" sz="quarter" idx="12"/>
          </p:nvPr>
        </p:nvSpPr>
        <p:spPr/>
        <p:txBody>
          <a:bodyPr/>
          <a:lstStyle/>
          <a:p>
            <a:fld id="{5A8328EF-C2C8-4861-B0DA-8100FEBAF165}" type="slidenum">
              <a:rPr lang="en-US" smtClean="0"/>
              <a:t>147</a:t>
            </a:fld>
            <a:endParaRPr lang="en-US" dirty="0"/>
          </a:p>
        </p:txBody>
      </p:sp>
      <p:pic>
        <p:nvPicPr>
          <p:cNvPr id="3" name="Picture 2"/>
          <p:cNvPicPr>
            <a:picLocks noChangeAspect="1"/>
          </p:cNvPicPr>
          <p:nvPr/>
        </p:nvPicPr>
        <p:blipFill>
          <a:blip r:embed="rId2"/>
          <a:stretch>
            <a:fillRect/>
          </a:stretch>
        </p:blipFill>
        <p:spPr>
          <a:xfrm>
            <a:off x="0" y="4412827"/>
            <a:ext cx="12192000" cy="2445173"/>
          </a:xfrm>
          <a:prstGeom prst="rect">
            <a:avLst/>
          </a:prstGeom>
        </p:spPr>
      </p:pic>
      <p:pic>
        <p:nvPicPr>
          <p:cNvPr id="7" name="Picture 6"/>
          <p:cNvPicPr>
            <a:picLocks noChangeAspect="1"/>
          </p:cNvPicPr>
          <p:nvPr/>
        </p:nvPicPr>
        <p:blipFill>
          <a:blip r:embed="rId3"/>
          <a:stretch>
            <a:fillRect/>
          </a:stretch>
        </p:blipFill>
        <p:spPr>
          <a:xfrm>
            <a:off x="0" y="747607"/>
            <a:ext cx="12192000" cy="3665220"/>
          </a:xfrm>
          <a:prstGeom prst="rect">
            <a:avLst/>
          </a:prstGeom>
        </p:spPr>
      </p:pic>
      <p:cxnSp>
        <p:nvCxnSpPr>
          <p:cNvPr id="8" name="Straight Connector 7"/>
          <p:cNvCxnSpPr/>
          <p:nvPr/>
        </p:nvCxnSpPr>
        <p:spPr>
          <a:xfrm flipV="1">
            <a:off x="2005014" y="1971675"/>
            <a:ext cx="4571999" cy="21431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891088" y="1714500"/>
            <a:ext cx="4200525" cy="20154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109200" y="4813300"/>
            <a:ext cx="1955800" cy="1908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222750" y="4813300"/>
            <a:ext cx="411163" cy="1908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2302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755374"/>
          </a:xfrm>
        </p:spPr>
        <p:txBody>
          <a:bodyPr>
            <a:normAutofit fontScale="90000"/>
          </a:bodyPr>
          <a:lstStyle/>
          <a:p>
            <a:pPr algn="ctr"/>
            <a:r>
              <a:rPr lang="en-US" b="1" dirty="0">
                <a:latin typeface="+mn-lt"/>
              </a:rPr>
              <a:t>Deriving the Draft Phase III Planning Targets: Phosphorus</a:t>
            </a:r>
          </a:p>
        </p:txBody>
      </p:sp>
      <p:sp>
        <p:nvSpPr>
          <p:cNvPr id="4" name="Slide Number Placeholder 3"/>
          <p:cNvSpPr>
            <a:spLocks noGrp="1"/>
          </p:cNvSpPr>
          <p:nvPr>
            <p:ph type="sldNum" sz="quarter" idx="12"/>
          </p:nvPr>
        </p:nvSpPr>
        <p:spPr/>
        <p:txBody>
          <a:bodyPr/>
          <a:lstStyle/>
          <a:p>
            <a:fld id="{5A8328EF-C2C8-4861-B0DA-8100FEBAF165}" type="slidenum">
              <a:rPr lang="en-US" smtClean="0"/>
              <a:t>148</a:t>
            </a:fld>
            <a:endParaRPr lang="en-US" dirty="0"/>
          </a:p>
        </p:txBody>
      </p:sp>
      <p:pic>
        <p:nvPicPr>
          <p:cNvPr id="6" name="Picture 5"/>
          <p:cNvPicPr>
            <a:picLocks noChangeAspect="1"/>
          </p:cNvPicPr>
          <p:nvPr/>
        </p:nvPicPr>
        <p:blipFill>
          <a:blip r:embed="rId2"/>
          <a:stretch>
            <a:fillRect/>
          </a:stretch>
        </p:blipFill>
        <p:spPr>
          <a:xfrm>
            <a:off x="-1" y="4419600"/>
            <a:ext cx="12192000" cy="2438400"/>
          </a:xfrm>
          <a:prstGeom prst="rect">
            <a:avLst/>
          </a:prstGeom>
        </p:spPr>
      </p:pic>
      <p:pic>
        <p:nvPicPr>
          <p:cNvPr id="8" name="Picture 7"/>
          <p:cNvPicPr>
            <a:picLocks noChangeAspect="1"/>
          </p:cNvPicPr>
          <p:nvPr/>
        </p:nvPicPr>
        <p:blipFill>
          <a:blip r:embed="rId3"/>
          <a:stretch>
            <a:fillRect/>
          </a:stretch>
        </p:blipFill>
        <p:spPr>
          <a:xfrm>
            <a:off x="0" y="754878"/>
            <a:ext cx="12192000" cy="3665220"/>
          </a:xfrm>
          <a:prstGeom prst="rect">
            <a:avLst/>
          </a:prstGeom>
        </p:spPr>
      </p:pic>
      <p:cxnSp>
        <p:nvCxnSpPr>
          <p:cNvPr id="10" name="Straight Connector 9"/>
          <p:cNvCxnSpPr/>
          <p:nvPr/>
        </p:nvCxnSpPr>
        <p:spPr>
          <a:xfrm flipV="1">
            <a:off x="2062163" y="2047875"/>
            <a:ext cx="3295650" cy="166688"/>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224213" y="1757363"/>
            <a:ext cx="5748337" cy="28098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690100" y="4813300"/>
            <a:ext cx="2374900" cy="1908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47999" y="4813300"/>
            <a:ext cx="411163" cy="1908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83213" y="4813300"/>
            <a:ext cx="411163" cy="19081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20669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22300"/>
            <a:ext cx="12192000" cy="2438400"/>
          </a:xfrm>
          <a:prstGeom prst="rect">
            <a:avLst/>
          </a:prstGeom>
        </p:spPr>
      </p:pic>
      <p:pic>
        <p:nvPicPr>
          <p:cNvPr id="5" name="Picture 4"/>
          <p:cNvPicPr>
            <a:picLocks noChangeAspect="1"/>
          </p:cNvPicPr>
          <p:nvPr/>
        </p:nvPicPr>
        <p:blipFill>
          <a:blip r:embed="rId3"/>
          <a:stretch>
            <a:fillRect/>
          </a:stretch>
        </p:blipFill>
        <p:spPr>
          <a:xfrm>
            <a:off x="0" y="3708400"/>
            <a:ext cx="12192000" cy="2438400"/>
          </a:xfrm>
          <a:prstGeom prst="rect">
            <a:avLst/>
          </a:prstGeom>
        </p:spPr>
      </p:pic>
      <p:sp>
        <p:nvSpPr>
          <p:cNvPr id="6" name="TextBox 5"/>
          <p:cNvSpPr txBox="1"/>
          <p:nvPr/>
        </p:nvSpPr>
        <p:spPr>
          <a:xfrm>
            <a:off x="3454400" y="113784"/>
            <a:ext cx="5556458" cy="369332"/>
          </a:xfrm>
          <a:prstGeom prst="rect">
            <a:avLst/>
          </a:prstGeom>
          <a:noFill/>
        </p:spPr>
        <p:txBody>
          <a:bodyPr wrap="none" rtlCol="0">
            <a:spAutoFit/>
          </a:bodyPr>
          <a:lstStyle/>
          <a:p>
            <a:r>
              <a:rPr lang="en-US" dirty="0"/>
              <a:t>Relative Effectiveness with Conowingo in 1990s condition</a:t>
            </a:r>
          </a:p>
        </p:txBody>
      </p:sp>
      <p:sp>
        <p:nvSpPr>
          <p:cNvPr id="7" name="TextBox 6"/>
          <p:cNvSpPr txBox="1"/>
          <p:nvPr/>
        </p:nvSpPr>
        <p:spPr>
          <a:xfrm>
            <a:off x="3454400" y="3339068"/>
            <a:ext cx="5687583" cy="369332"/>
          </a:xfrm>
          <a:prstGeom prst="rect">
            <a:avLst/>
          </a:prstGeom>
          <a:noFill/>
        </p:spPr>
        <p:txBody>
          <a:bodyPr wrap="none" rtlCol="0">
            <a:spAutoFit/>
          </a:bodyPr>
          <a:lstStyle/>
          <a:p>
            <a:r>
              <a:rPr lang="en-US" dirty="0"/>
              <a:t>Relative Effectiveness with Conowingo in current condition</a:t>
            </a:r>
          </a:p>
        </p:txBody>
      </p:sp>
      <p:sp>
        <p:nvSpPr>
          <p:cNvPr id="8" name="TextBox 7"/>
          <p:cNvSpPr txBox="1"/>
          <p:nvPr/>
        </p:nvSpPr>
        <p:spPr>
          <a:xfrm>
            <a:off x="3124200" y="6516132"/>
            <a:ext cx="5490542" cy="369332"/>
          </a:xfrm>
          <a:prstGeom prst="rect">
            <a:avLst/>
          </a:prstGeom>
          <a:noFill/>
        </p:spPr>
        <p:txBody>
          <a:bodyPr wrap="none" rtlCol="0">
            <a:spAutoFit/>
          </a:bodyPr>
          <a:lstStyle/>
          <a:p>
            <a:r>
              <a:rPr lang="en-US" dirty="0"/>
              <a:t>Note changes in Susquehanna relative effectiveness only</a:t>
            </a:r>
          </a:p>
        </p:txBody>
      </p:sp>
    </p:spTree>
    <p:extLst>
      <p:ext uri="{BB962C8B-B14F-4D97-AF65-F5344CB8AC3E}">
        <p14:creationId xmlns:p14="http://schemas.microsoft.com/office/powerpoint/2010/main" val="3376861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102" y="3462567"/>
            <a:ext cx="4592078" cy="354842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69455" y="0"/>
            <a:ext cx="4505372" cy="3481423"/>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6536" y="0"/>
            <a:ext cx="4505372" cy="3481423"/>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183" y="3462568"/>
            <a:ext cx="4592078" cy="3548423"/>
          </a:xfrm>
          <a:prstGeom prst="rect">
            <a:avLst/>
          </a:prstGeom>
        </p:spPr>
      </p:pic>
      <p:sp>
        <p:nvSpPr>
          <p:cNvPr id="14" name="Down Arrow 13"/>
          <p:cNvSpPr/>
          <p:nvPr/>
        </p:nvSpPr>
        <p:spPr>
          <a:xfrm rot="-5400000">
            <a:off x="5692171" y="1027971"/>
            <a:ext cx="547945" cy="14066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rot="-5400000">
            <a:off x="5692171" y="4509395"/>
            <a:ext cx="547945" cy="14066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13183" y="0"/>
            <a:ext cx="2296039" cy="559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77540" y="5486680"/>
            <a:ext cx="2296039" cy="149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8900464" y="0"/>
            <a:ext cx="2296039" cy="559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9278015" y="5580165"/>
            <a:ext cx="2296039" cy="149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22549" y="2005256"/>
            <a:ext cx="2551030" cy="3416320"/>
          </a:xfrm>
          <a:prstGeom prst="rect">
            <a:avLst/>
          </a:prstGeom>
          <a:noFill/>
        </p:spPr>
        <p:txBody>
          <a:bodyPr wrap="square" rtlCol="0">
            <a:spAutoFit/>
          </a:bodyPr>
          <a:lstStyle/>
          <a:p>
            <a:pPr algn="ctr"/>
            <a:r>
              <a:rPr lang="en-US" sz="3600" b="1" dirty="0"/>
              <a:t>Phase 5 </a:t>
            </a:r>
          </a:p>
          <a:p>
            <a:pPr algn="ctr"/>
            <a:r>
              <a:rPr lang="en-US" sz="3600" b="1" dirty="0"/>
              <a:t>30-Meter Resolution Land Use/Land Cover Data</a:t>
            </a:r>
          </a:p>
        </p:txBody>
      </p:sp>
      <p:sp>
        <p:nvSpPr>
          <p:cNvPr id="19" name="TextBox 18"/>
          <p:cNvSpPr txBox="1"/>
          <p:nvPr/>
        </p:nvSpPr>
        <p:spPr>
          <a:xfrm>
            <a:off x="9494362" y="2005256"/>
            <a:ext cx="2345703" cy="3416320"/>
          </a:xfrm>
          <a:prstGeom prst="rect">
            <a:avLst/>
          </a:prstGeom>
          <a:noFill/>
        </p:spPr>
        <p:txBody>
          <a:bodyPr wrap="square" rtlCol="0">
            <a:spAutoFit/>
          </a:bodyPr>
          <a:lstStyle/>
          <a:p>
            <a:pPr algn="ctr"/>
            <a:r>
              <a:rPr lang="en-US" sz="3600" b="1" dirty="0"/>
              <a:t>Phase 6 </a:t>
            </a:r>
          </a:p>
          <a:p>
            <a:pPr algn="ctr"/>
            <a:r>
              <a:rPr lang="en-US" sz="3600" b="1" dirty="0"/>
              <a:t>1-Meter Resolution Land Use/Land Cover Data</a:t>
            </a:r>
          </a:p>
        </p:txBody>
      </p:sp>
    </p:spTree>
    <p:extLst>
      <p:ext uri="{BB962C8B-B14F-4D97-AF65-F5344CB8AC3E}">
        <p14:creationId xmlns:p14="http://schemas.microsoft.com/office/powerpoint/2010/main" val="11364016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412955" y="1184285"/>
          <a:ext cx="11484076" cy="5410421"/>
        </p:xfrm>
        <a:graphic>
          <a:graphicData uri="http://schemas.openxmlformats.org/drawingml/2006/table">
            <a:tbl>
              <a:tblPr firstRow="1" bandRow="1">
                <a:tableStyleId>{5C22544A-7EE6-4342-B048-85BDC9FD1C3A}</a:tableStyleId>
              </a:tblPr>
              <a:tblGrid>
                <a:gridCol w="2011175">
                  <a:extLst>
                    <a:ext uri="{9D8B030D-6E8A-4147-A177-3AD203B41FA5}">
                      <a16:colId xmlns:a16="http://schemas.microsoft.com/office/drawing/2014/main" val="1415980398"/>
                    </a:ext>
                  </a:extLst>
                </a:gridCol>
                <a:gridCol w="2582456">
                  <a:extLst>
                    <a:ext uri="{9D8B030D-6E8A-4147-A177-3AD203B41FA5}">
                      <a16:colId xmlns:a16="http://schemas.microsoft.com/office/drawing/2014/main" val="4138067887"/>
                    </a:ext>
                  </a:extLst>
                </a:gridCol>
                <a:gridCol w="2296815">
                  <a:extLst>
                    <a:ext uri="{9D8B030D-6E8A-4147-A177-3AD203B41FA5}">
                      <a16:colId xmlns:a16="http://schemas.microsoft.com/office/drawing/2014/main" val="692515093"/>
                    </a:ext>
                  </a:extLst>
                </a:gridCol>
                <a:gridCol w="2296815">
                  <a:extLst>
                    <a:ext uri="{9D8B030D-6E8A-4147-A177-3AD203B41FA5}">
                      <a16:colId xmlns:a16="http://schemas.microsoft.com/office/drawing/2014/main" val="3092938072"/>
                    </a:ext>
                  </a:extLst>
                </a:gridCol>
                <a:gridCol w="2296815">
                  <a:extLst>
                    <a:ext uri="{9D8B030D-6E8A-4147-A177-3AD203B41FA5}">
                      <a16:colId xmlns:a16="http://schemas.microsoft.com/office/drawing/2014/main" val="325020733"/>
                    </a:ext>
                  </a:extLst>
                </a:gridCol>
              </a:tblGrid>
              <a:tr h="1021301">
                <a:tc>
                  <a:txBody>
                    <a:bodyPr/>
                    <a:lstStyle/>
                    <a:p>
                      <a:pPr algn="ctr"/>
                      <a:endParaRPr lang="en-US" sz="2500" dirty="0"/>
                    </a:p>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Susquehanna Only </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Susquehanna + Effective Basins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Susquehanna + MD and VA</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Entire Watershed</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0.57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0.50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0.36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0.32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5.31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4.71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3.34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3.31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0.78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1.97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1.76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0.32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1.54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1.38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r h="515578">
                <a:tc>
                  <a:txBody>
                    <a:bodyPr/>
                    <a:lstStyle/>
                    <a:p>
                      <a:pPr algn="ctr"/>
                      <a:r>
                        <a:rPr lang="en-US" sz="3000" b="1" dirty="0" err="1"/>
                        <a:t>Basinwide</a:t>
                      </a:r>
                      <a:r>
                        <a:rPr lang="en-US" sz="3000" b="1" dirty="0"/>
                        <a:t> </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6.01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6.12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7.21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7.28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406289"/>
                  </a:ext>
                </a:extLst>
              </a:tr>
            </a:tbl>
          </a:graphicData>
        </a:graphic>
      </p:graphicFrame>
      <p:sp>
        <p:nvSpPr>
          <p:cNvPr id="6" name="Title 1"/>
          <p:cNvSpPr txBox="1">
            <a:spLocks/>
          </p:cNvSpPr>
          <p:nvPr/>
        </p:nvSpPr>
        <p:spPr>
          <a:xfrm>
            <a:off x="861645" y="0"/>
            <a:ext cx="10515600" cy="11842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latin typeface="+mn-lt"/>
              </a:rPr>
              <a:t>Estimated Additional Nitrogen Reductions Required Under the Four Options</a:t>
            </a:r>
            <a:endParaRPr lang="en-US" sz="4400" dirty="0">
              <a:latin typeface="+mn-lt"/>
            </a:endParaRPr>
          </a:p>
        </p:txBody>
      </p:sp>
      <p:sp>
        <p:nvSpPr>
          <p:cNvPr id="5" name="TextBox 4"/>
          <p:cNvSpPr txBox="1"/>
          <p:nvPr/>
        </p:nvSpPr>
        <p:spPr>
          <a:xfrm>
            <a:off x="162613" y="6519446"/>
            <a:ext cx="2920754" cy="338554"/>
          </a:xfrm>
          <a:prstGeom prst="rect">
            <a:avLst/>
          </a:prstGeom>
          <a:noFill/>
        </p:spPr>
        <p:txBody>
          <a:bodyPr wrap="square" rtlCol="0">
            <a:spAutoFit/>
          </a:bodyPr>
          <a:lstStyle/>
          <a:p>
            <a:r>
              <a:rPr lang="en-US" sz="1600" dirty="0"/>
              <a:t>*Units: millions of pounds</a:t>
            </a:r>
          </a:p>
        </p:txBody>
      </p:sp>
    </p:spTree>
    <p:extLst>
      <p:ext uri="{BB962C8B-B14F-4D97-AF65-F5344CB8AC3E}">
        <p14:creationId xmlns:p14="http://schemas.microsoft.com/office/powerpoint/2010/main" val="86527589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412955" y="1184285"/>
          <a:ext cx="11484076" cy="4861781"/>
        </p:xfrm>
        <a:graphic>
          <a:graphicData uri="http://schemas.openxmlformats.org/drawingml/2006/table">
            <a:tbl>
              <a:tblPr firstRow="1" bandRow="1">
                <a:tableStyleId>{5C22544A-7EE6-4342-B048-85BDC9FD1C3A}</a:tableStyleId>
              </a:tblPr>
              <a:tblGrid>
                <a:gridCol w="2011175">
                  <a:extLst>
                    <a:ext uri="{9D8B030D-6E8A-4147-A177-3AD203B41FA5}">
                      <a16:colId xmlns:a16="http://schemas.microsoft.com/office/drawing/2014/main" val="1415980398"/>
                    </a:ext>
                  </a:extLst>
                </a:gridCol>
                <a:gridCol w="2582456">
                  <a:extLst>
                    <a:ext uri="{9D8B030D-6E8A-4147-A177-3AD203B41FA5}">
                      <a16:colId xmlns:a16="http://schemas.microsoft.com/office/drawing/2014/main" val="4138067887"/>
                    </a:ext>
                  </a:extLst>
                </a:gridCol>
                <a:gridCol w="2296815">
                  <a:extLst>
                    <a:ext uri="{9D8B030D-6E8A-4147-A177-3AD203B41FA5}">
                      <a16:colId xmlns:a16="http://schemas.microsoft.com/office/drawing/2014/main" val="692515093"/>
                    </a:ext>
                  </a:extLst>
                </a:gridCol>
                <a:gridCol w="2296815">
                  <a:extLst>
                    <a:ext uri="{9D8B030D-6E8A-4147-A177-3AD203B41FA5}">
                      <a16:colId xmlns:a16="http://schemas.microsoft.com/office/drawing/2014/main" val="3092938072"/>
                    </a:ext>
                  </a:extLst>
                </a:gridCol>
                <a:gridCol w="2296815">
                  <a:extLst>
                    <a:ext uri="{9D8B030D-6E8A-4147-A177-3AD203B41FA5}">
                      <a16:colId xmlns:a16="http://schemas.microsoft.com/office/drawing/2014/main" val="325020733"/>
                    </a:ext>
                  </a:extLst>
                </a:gridCol>
              </a:tblGrid>
              <a:tr h="1021301">
                <a:tc>
                  <a:txBody>
                    <a:bodyPr/>
                    <a:lstStyle/>
                    <a:p>
                      <a:pPr algn="ctr"/>
                      <a:endParaRPr lang="en-US" sz="2500" dirty="0"/>
                    </a:p>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Susquehanna Only </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Susquehanna + Effective Basins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Susquehanna + MD and VA</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Entire Watershed</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5.4%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4.7%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4.6%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4.5%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4.3%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2.8%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2.5%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bl>
          </a:graphicData>
        </a:graphic>
      </p:graphicFrame>
      <p:sp>
        <p:nvSpPr>
          <p:cNvPr id="6" name="Title 1"/>
          <p:cNvSpPr txBox="1">
            <a:spLocks/>
          </p:cNvSpPr>
          <p:nvPr/>
        </p:nvSpPr>
        <p:spPr>
          <a:xfrm>
            <a:off x="861645" y="0"/>
            <a:ext cx="10515600" cy="11842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latin typeface="+mn-lt"/>
              </a:rPr>
              <a:t>Estimated Additional Nitrogen Reductions Required Under the Four Options</a:t>
            </a:r>
            <a:endParaRPr lang="en-US" sz="4400" dirty="0">
              <a:latin typeface="+mn-lt"/>
            </a:endParaRPr>
          </a:p>
        </p:txBody>
      </p:sp>
    </p:spTree>
    <p:extLst>
      <p:ext uri="{BB962C8B-B14F-4D97-AF65-F5344CB8AC3E}">
        <p14:creationId xmlns:p14="http://schemas.microsoft.com/office/powerpoint/2010/main" val="29205834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412955" y="1184285"/>
          <a:ext cx="11484076" cy="5410421"/>
        </p:xfrm>
        <a:graphic>
          <a:graphicData uri="http://schemas.openxmlformats.org/drawingml/2006/table">
            <a:tbl>
              <a:tblPr firstRow="1" bandRow="1">
                <a:tableStyleId>{5C22544A-7EE6-4342-B048-85BDC9FD1C3A}</a:tableStyleId>
              </a:tblPr>
              <a:tblGrid>
                <a:gridCol w="2011175">
                  <a:extLst>
                    <a:ext uri="{9D8B030D-6E8A-4147-A177-3AD203B41FA5}">
                      <a16:colId xmlns:a16="http://schemas.microsoft.com/office/drawing/2014/main" val="1415980398"/>
                    </a:ext>
                  </a:extLst>
                </a:gridCol>
                <a:gridCol w="2582456">
                  <a:extLst>
                    <a:ext uri="{9D8B030D-6E8A-4147-A177-3AD203B41FA5}">
                      <a16:colId xmlns:a16="http://schemas.microsoft.com/office/drawing/2014/main" val="4138067887"/>
                    </a:ext>
                  </a:extLst>
                </a:gridCol>
                <a:gridCol w="2296815">
                  <a:extLst>
                    <a:ext uri="{9D8B030D-6E8A-4147-A177-3AD203B41FA5}">
                      <a16:colId xmlns:a16="http://schemas.microsoft.com/office/drawing/2014/main" val="692515093"/>
                    </a:ext>
                  </a:extLst>
                </a:gridCol>
                <a:gridCol w="2296815">
                  <a:extLst>
                    <a:ext uri="{9D8B030D-6E8A-4147-A177-3AD203B41FA5}">
                      <a16:colId xmlns:a16="http://schemas.microsoft.com/office/drawing/2014/main" val="3092938072"/>
                    </a:ext>
                  </a:extLst>
                </a:gridCol>
                <a:gridCol w="2296815">
                  <a:extLst>
                    <a:ext uri="{9D8B030D-6E8A-4147-A177-3AD203B41FA5}">
                      <a16:colId xmlns:a16="http://schemas.microsoft.com/office/drawing/2014/main" val="325020733"/>
                    </a:ext>
                  </a:extLst>
                </a:gridCol>
              </a:tblGrid>
              <a:tr h="1021301">
                <a:tc>
                  <a:txBody>
                    <a:bodyPr/>
                    <a:lstStyle/>
                    <a:p>
                      <a:pPr algn="ctr"/>
                      <a:endParaRPr lang="en-US" sz="2500" dirty="0"/>
                    </a:p>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Susquehanna Only </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Susquehanna + Effective Basins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Susquehanna + MD and VA</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Entire Watershed</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0.027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0.020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0.013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0.012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0.230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0.176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0.109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0.070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0.101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0.093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0.013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0.162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0.150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r h="515578">
                <a:tc>
                  <a:txBody>
                    <a:bodyPr/>
                    <a:lstStyle/>
                    <a:p>
                      <a:pPr algn="ctr"/>
                      <a:r>
                        <a:rPr lang="en-US" sz="3000" b="1" dirty="0" err="1"/>
                        <a:t>Basinwide</a:t>
                      </a:r>
                      <a:r>
                        <a:rPr lang="en-US" sz="3000" b="1" dirty="0"/>
                        <a:t> </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0.262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0.266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0.385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0.389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406289"/>
                  </a:ext>
                </a:extLst>
              </a:tr>
            </a:tbl>
          </a:graphicData>
        </a:graphic>
      </p:graphicFrame>
      <p:sp>
        <p:nvSpPr>
          <p:cNvPr id="6" name="Title 1"/>
          <p:cNvSpPr txBox="1">
            <a:spLocks/>
          </p:cNvSpPr>
          <p:nvPr/>
        </p:nvSpPr>
        <p:spPr>
          <a:xfrm>
            <a:off x="481781" y="0"/>
            <a:ext cx="11218606" cy="11842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latin typeface="+mn-lt"/>
              </a:rPr>
              <a:t>Estimated Additional Phosphorus Reductions Required Under the Four Options</a:t>
            </a:r>
            <a:endParaRPr lang="en-US" sz="4400" dirty="0">
              <a:latin typeface="+mn-lt"/>
            </a:endParaRPr>
          </a:p>
        </p:txBody>
      </p:sp>
      <p:sp>
        <p:nvSpPr>
          <p:cNvPr id="5" name="TextBox 4"/>
          <p:cNvSpPr txBox="1"/>
          <p:nvPr/>
        </p:nvSpPr>
        <p:spPr>
          <a:xfrm>
            <a:off x="162613" y="6519446"/>
            <a:ext cx="2920754" cy="338554"/>
          </a:xfrm>
          <a:prstGeom prst="rect">
            <a:avLst/>
          </a:prstGeom>
          <a:noFill/>
        </p:spPr>
        <p:txBody>
          <a:bodyPr wrap="square" rtlCol="0">
            <a:spAutoFit/>
          </a:bodyPr>
          <a:lstStyle/>
          <a:p>
            <a:r>
              <a:rPr lang="en-US" sz="1600" dirty="0"/>
              <a:t>*Units: millions of pounds</a:t>
            </a:r>
          </a:p>
        </p:txBody>
      </p:sp>
    </p:spTree>
    <p:extLst>
      <p:ext uri="{BB962C8B-B14F-4D97-AF65-F5344CB8AC3E}">
        <p14:creationId xmlns:p14="http://schemas.microsoft.com/office/powerpoint/2010/main" val="26446999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412955" y="1184285"/>
          <a:ext cx="11484076" cy="4861781"/>
        </p:xfrm>
        <a:graphic>
          <a:graphicData uri="http://schemas.openxmlformats.org/drawingml/2006/table">
            <a:tbl>
              <a:tblPr firstRow="1" bandRow="1">
                <a:tableStyleId>{5C22544A-7EE6-4342-B048-85BDC9FD1C3A}</a:tableStyleId>
              </a:tblPr>
              <a:tblGrid>
                <a:gridCol w="2011175">
                  <a:extLst>
                    <a:ext uri="{9D8B030D-6E8A-4147-A177-3AD203B41FA5}">
                      <a16:colId xmlns:a16="http://schemas.microsoft.com/office/drawing/2014/main" val="1415980398"/>
                    </a:ext>
                  </a:extLst>
                </a:gridCol>
                <a:gridCol w="2582456">
                  <a:extLst>
                    <a:ext uri="{9D8B030D-6E8A-4147-A177-3AD203B41FA5}">
                      <a16:colId xmlns:a16="http://schemas.microsoft.com/office/drawing/2014/main" val="4138067887"/>
                    </a:ext>
                  </a:extLst>
                </a:gridCol>
                <a:gridCol w="2296815">
                  <a:extLst>
                    <a:ext uri="{9D8B030D-6E8A-4147-A177-3AD203B41FA5}">
                      <a16:colId xmlns:a16="http://schemas.microsoft.com/office/drawing/2014/main" val="692515093"/>
                    </a:ext>
                  </a:extLst>
                </a:gridCol>
                <a:gridCol w="2296815">
                  <a:extLst>
                    <a:ext uri="{9D8B030D-6E8A-4147-A177-3AD203B41FA5}">
                      <a16:colId xmlns:a16="http://schemas.microsoft.com/office/drawing/2014/main" val="3092938072"/>
                    </a:ext>
                  </a:extLst>
                </a:gridCol>
                <a:gridCol w="2296815">
                  <a:extLst>
                    <a:ext uri="{9D8B030D-6E8A-4147-A177-3AD203B41FA5}">
                      <a16:colId xmlns:a16="http://schemas.microsoft.com/office/drawing/2014/main" val="325020733"/>
                    </a:ext>
                  </a:extLst>
                </a:gridCol>
              </a:tblGrid>
              <a:tr h="1021301">
                <a:tc>
                  <a:txBody>
                    <a:bodyPr/>
                    <a:lstStyle/>
                    <a:p>
                      <a:pPr algn="ctr"/>
                      <a:endParaRPr lang="en-US" sz="2500" dirty="0"/>
                    </a:p>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Susquehanna Only </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Susquehanna + Effective Basins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Susquehanna + MD and VA</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Entire Watershed</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5.3%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4.0%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2.5%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2.3%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7.5%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5.7%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2.8%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2.6%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2.9%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4.1%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2.6%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2.4%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bl>
          </a:graphicData>
        </a:graphic>
      </p:graphicFrame>
      <p:sp>
        <p:nvSpPr>
          <p:cNvPr id="6" name="Title 1"/>
          <p:cNvSpPr txBox="1">
            <a:spLocks/>
          </p:cNvSpPr>
          <p:nvPr/>
        </p:nvSpPr>
        <p:spPr>
          <a:xfrm>
            <a:off x="481781" y="0"/>
            <a:ext cx="11218606" cy="11842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latin typeface="+mn-lt"/>
              </a:rPr>
              <a:t>Estimated Additional Phosphorus Reductions Required Under the Four Options</a:t>
            </a:r>
            <a:endParaRPr lang="en-US" sz="4400" dirty="0">
              <a:latin typeface="+mn-lt"/>
            </a:endParaRPr>
          </a:p>
        </p:txBody>
      </p:sp>
    </p:spTree>
    <p:extLst>
      <p:ext uri="{BB962C8B-B14F-4D97-AF65-F5344CB8AC3E}">
        <p14:creationId xmlns:p14="http://schemas.microsoft.com/office/powerpoint/2010/main" val="28262547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6">
              <a:lumMod val="60000"/>
              <a:lumOff val="40000"/>
            </a:schemeClr>
          </a:solidFill>
        </p:spPr>
        <p:txBody>
          <a:bodyPr/>
          <a:lstStyle/>
          <a:p>
            <a:pPr algn="ctr"/>
            <a:r>
              <a:rPr lang="en-US" b="1" dirty="0">
                <a:latin typeface="+mn-lt"/>
              </a:rPr>
              <a:t>WQGIT Recommendations to the PSC </a:t>
            </a:r>
          </a:p>
        </p:txBody>
      </p:sp>
      <p:sp>
        <p:nvSpPr>
          <p:cNvPr id="3" name="Content Placeholder 2"/>
          <p:cNvSpPr>
            <a:spLocks noGrp="1"/>
          </p:cNvSpPr>
          <p:nvPr>
            <p:ph idx="1"/>
          </p:nvPr>
        </p:nvSpPr>
        <p:spPr>
          <a:xfrm>
            <a:off x="924231" y="1507170"/>
            <a:ext cx="10844981" cy="5031282"/>
          </a:xfrm>
        </p:spPr>
        <p:txBody>
          <a:bodyPr>
            <a:normAutofit/>
          </a:bodyPr>
          <a:lstStyle/>
          <a:p>
            <a:pPr marL="0" indent="0">
              <a:buNone/>
            </a:pPr>
            <a:r>
              <a:rPr lang="en-US" dirty="0"/>
              <a:t>WQGIT-recommended approach recognizes that all jurisdictions have benefited from the Conowingo reservoir and its nutrient and sediment pollution trapping and that there is a less costly approach than assignment of allocations that achieves water quality objectives and does not require reductions by all jurisdictions</a:t>
            </a:r>
          </a:p>
          <a:p>
            <a:endParaRPr lang="en-US" b="1" dirty="0"/>
          </a:p>
          <a:p>
            <a:r>
              <a:rPr lang="en-US" b="1" dirty="0"/>
              <a:t>Develop a separate implementation plan, which is a Partnership collaboration to address the additional reductions needed as a result of infill  </a:t>
            </a:r>
          </a:p>
          <a:p>
            <a:pPr lvl="1"/>
            <a:r>
              <a:rPr lang="en-US" dirty="0"/>
              <a:t>Address impacts in a way that makes the most scientific and economic sense, and supports those that can reduce pollution more effectively  </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154</a:t>
            </a:fld>
            <a:endParaRPr lang="en-US"/>
          </a:p>
        </p:txBody>
      </p:sp>
    </p:spTree>
    <p:extLst>
      <p:ext uri="{BB962C8B-B14F-4D97-AF65-F5344CB8AC3E}">
        <p14:creationId xmlns:p14="http://schemas.microsoft.com/office/powerpoint/2010/main" val="12451469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6">
              <a:lumMod val="60000"/>
              <a:lumOff val="40000"/>
            </a:schemeClr>
          </a:solidFill>
        </p:spPr>
        <p:txBody>
          <a:bodyPr/>
          <a:lstStyle/>
          <a:p>
            <a:pPr algn="ctr"/>
            <a:r>
              <a:rPr lang="en-US" b="1" dirty="0">
                <a:latin typeface="+mn-lt"/>
              </a:rPr>
              <a:t>WQGIT Recommendations to the PSC </a:t>
            </a:r>
          </a:p>
        </p:txBody>
      </p:sp>
      <p:sp>
        <p:nvSpPr>
          <p:cNvPr id="3" name="Content Placeholder 2"/>
          <p:cNvSpPr>
            <a:spLocks noGrp="1"/>
          </p:cNvSpPr>
          <p:nvPr>
            <p:ph idx="1"/>
          </p:nvPr>
        </p:nvSpPr>
        <p:spPr>
          <a:xfrm>
            <a:off x="924231" y="1507170"/>
            <a:ext cx="10844981" cy="5031282"/>
          </a:xfrm>
        </p:spPr>
        <p:txBody>
          <a:bodyPr>
            <a:normAutofit lnSpcReduction="10000"/>
          </a:bodyPr>
          <a:lstStyle/>
          <a:p>
            <a:pPr marL="0" indent="0">
              <a:buNone/>
            </a:pPr>
            <a:r>
              <a:rPr lang="en-US" dirty="0"/>
              <a:t>WQGIT-recommended approach recognizes that all jurisdictions have benefited from the Conowingo reservoir and its nutrient and sediment pollution trapping and that there is a less costly approach than assignment of allocations that achieves water quality objectives and does not require reductions by all jurisdictions</a:t>
            </a:r>
          </a:p>
          <a:p>
            <a:pPr marL="0" indent="0">
              <a:buNone/>
            </a:pPr>
            <a:endParaRPr lang="en-US" b="1" dirty="0"/>
          </a:p>
          <a:p>
            <a:r>
              <a:rPr lang="en-US" b="1" dirty="0"/>
              <a:t>Create approach that pools resources </a:t>
            </a:r>
          </a:p>
          <a:p>
            <a:pPr lvl="1"/>
            <a:r>
              <a:rPr lang="en-US" dirty="0"/>
              <a:t>Pooled resources, which may include funding, technical assistance, advocacy, intellectual property, etc., from all jurisdictions would be managed (both in terms of allocation of funds and verification / tracking of reductions) by a third party under Partnership oversight</a:t>
            </a:r>
          </a:p>
          <a:p>
            <a:pPr lvl="1"/>
            <a:r>
              <a:rPr lang="en-US" dirty="0"/>
              <a:t>Pooling of resources and implementation would be phased in over time as appropriate  </a:t>
            </a:r>
          </a:p>
          <a:p>
            <a:pPr marL="0" indent="0">
              <a:buNone/>
            </a:pPr>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155</a:t>
            </a:fld>
            <a:endParaRPr lang="en-US"/>
          </a:p>
        </p:txBody>
      </p:sp>
    </p:spTree>
    <p:extLst>
      <p:ext uri="{BB962C8B-B14F-4D97-AF65-F5344CB8AC3E}">
        <p14:creationId xmlns:p14="http://schemas.microsoft.com/office/powerpoint/2010/main" val="11450225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6">
              <a:lumMod val="60000"/>
              <a:lumOff val="40000"/>
            </a:schemeClr>
          </a:solidFill>
        </p:spPr>
        <p:txBody>
          <a:bodyPr/>
          <a:lstStyle/>
          <a:p>
            <a:pPr algn="ctr"/>
            <a:r>
              <a:rPr lang="en-US" b="1" dirty="0">
                <a:latin typeface="+mn-lt"/>
              </a:rPr>
              <a:t>WQGIT Recommendations to the PSC </a:t>
            </a:r>
          </a:p>
        </p:txBody>
      </p:sp>
      <p:sp>
        <p:nvSpPr>
          <p:cNvPr id="3" name="Content Placeholder 2"/>
          <p:cNvSpPr>
            <a:spLocks noGrp="1"/>
          </p:cNvSpPr>
          <p:nvPr>
            <p:ph idx="1"/>
          </p:nvPr>
        </p:nvSpPr>
        <p:spPr>
          <a:xfrm>
            <a:off x="924231" y="1507170"/>
            <a:ext cx="10844981" cy="5031282"/>
          </a:xfrm>
        </p:spPr>
        <p:txBody>
          <a:bodyPr>
            <a:normAutofit/>
          </a:bodyPr>
          <a:lstStyle/>
          <a:p>
            <a:r>
              <a:rPr lang="en-US" b="1" dirty="0"/>
              <a:t>Necessary steps to implement proposed approach </a:t>
            </a:r>
          </a:p>
          <a:p>
            <a:pPr lvl="1"/>
            <a:r>
              <a:rPr lang="en-US" dirty="0"/>
              <a:t>Reach Partnership consensus on the approach </a:t>
            </a:r>
          </a:p>
          <a:p>
            <a:pPr lvl="1"/>
            <a:r>
              <a:rPr lang="en-US" dirty="0"/>
              <a:t>PSC to send letter to Exelon</a:t>
            </a:r>
          </a:p>
          <a:p>
            <a:pPr lvl="1"/>
            <a:r>
              <a:rPr lang="en-US" dirty="0"/>
              <a:t>All jurisdictions and other partners develop the plan</a:t>
            </a:r>
          </a:p>
          <a:p>
            <a:pPr lvl="1"/>
            <a:r>
              <a:rPr lang="en-US" dirty="0"/>
              <a:t>Determine the role of Exelon in plan implementation based on Maryland’s decisions regarding 401 certification</a:t>
            </a:r>
          </a:p>
          <a:p>
            <a:pPr lvl="1"/>
            <a:r>
              <a:rPr lang="en-US" dirty="0"/>
              <a:t>Finalize plan and determine gaps and contingencies</a:t>
            </a:r>
          </a:p>
          <a:p>
            <a:pPr lvl="1"/>
            <a:r>
              <a:rPr lang="en-US" dirty="0"/>
              <a:t>Begin plan implementation</a:t>
            </a:r>
          </a:p>
          <a:p>
            <a:pPr marL="0" indent="0">
              <a:buNone/>
            </a:pPr>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156</a:t>
            </a:fld>
            <a:endParaRPr lang="en-US"/>
          </a:p>
        </p:txBody>
      </p:sp>
    </p:spTree>
    <p:extLst>
      <p:ext uri="{BB962C8B-B14F-4D97-AF65-F5344CB8AC3E}">
        <p14:creationId xmlns:p14="http://schemas.microsoft.com/office/powerpoint/2010/main" val="128216549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6">
              <a:lumMod val="60000"/>
              <a:lumOff val="40000"/>
            </a:schemeClr>
          </a:solidFill>
        </p:spPr>
        <p:txBody>
          <a:bodyPr/>
          <a:lstStyle/>
          <a:p>
            <a:pPr algn="ctr"/>
            <a:r>
              <a:rPr lang="en-US" b="1" dirty="0">
                <a:latin typeface="+mn-lt"/>
              </a:rPr>
              <a:t>WQGIT Recommendations to the PSC </a:t>
            </a:r>
          </a:p>
        </p:txBody>
      </p:sp>
      <p:sp>
        <p:nvSpPr>
          <p:cNvPr id="3" name="Content Placeholder 2"/>
          <p:cNvSpPr>
            <a:spLocks noGrp="1"/>
          </p:cNvSpPr>
          <p:nvPr>
            <p:ph idx="1"/>
          </p:nvPr>
        </p:nvSpPr>
        <p:spPr>
          <a:xfrm>
            <a:off x="924231" y="1507170"/>
            <a:ext cx="10844981" cy="5031282"/>
          </a:xfrm>
        </p:spPr>
        <p:txBody>
          <a:bodyPr>
            <a:normAutofit fontScale="92500"/>
          </a:bodyPr>
          <a:lstStyle/>
          <a:p>
            <a:r>
              <a:rPr lang="en-US" b="1" dirty="0"/>
              <a:t>Necessary steps to implement proposed approach (Continued)</a:t>
            </a:r>
          </a:p>
          <a:p>
            <a:pPr lvl="1"/>
            <a:r>
              <a:rPr lang="en-US" dirty="0"/>
              <a:t>Evaluate, as is currently done with the milestones, the effectiveness and progress of the plan on an annual basis</a:t>
            </a:r>
          </a:p>
          <a:p>
            <a:pPr lvl="1"/>
            <a:r>
              <a:rPr lang="en-US" dirty="0"/>
              <a:t>Reevaluate the plan and make any necessary adjustments based on jurisdictional WIP implementation and any other factors that might influence plan success</a:t>
            </a:r>
          </a:p>
          <a:p>
            <a:endParaRPr lang="en-US" b="1" dirty="0"/>
          </a:p>
          <a:p>
            <a:r>
              <a:rPr lang="en-US" b="1" dirty="0"/>
              <a:t>Need to develop timelines to develop and implement the plan (by 2025?) </a:t>
            </a:r>
          </a:p>
          <a:p>
            <a:pPr lvl="1"/>
            <a:r>
              <a:rPr lang="en-US" dirty="0"/>
              <a:t>Includes conducting a gap analysis to determine </a:t>
            </a:r>
            <a:r>
              <a:rPr lang="en-US" u="sng" dirty="0"/>
              <a:t>if</a:t>
            </a:r>
            <a:r>
              <a:rPr lang="en-US" dirty="0"/>
              <a:t> the plan could be fully implemented by 2025</a:t>
            </a:r>
          </a:p>
          <a:p>
            <a:endParaRPr lang="en-US" b="1" dirty="0"/>
          </a:p>
          <a:p>
            <a:r>
              <a:rPr lang="en-US" b="1" dirty="0"/>
              <a:t>Conowingo Plan development likely to occur concurrently with Phase III WIP development </a:t>
            </a:r>
          </a:p>
          <a:p>
            <a:pPr marL="0" indent="0">
              <a:buNone/>
            </a:pPr>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157</a:t>
            </a:fld>
            <a:endParaRPr lang="en-US"/>
          </a:p>
        </p:txBody>
      </p:sp>
    </p:spTree>
    <p:extLst>
      <p:ext uri="{BB962C8B-B14F-4D97-AF65-F5344CB8AC3E}">
        <p14:creationId xmlns:p14="http://schemas.microsoft.com/office/powerpoint/2010/main" val="22289120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36D21"/>
          </a:solidFill>
        </p:spPr>
        <p:txBody>
          <a:bodyPr/>
          <a:lstStyle/>
          <a:p>
            <a:pPr algn="ctr"/>
            <a:r>
              <a:rPr lang="en-US" b="1" dirty="0">
                <a:latin typeface="+mn-lt"/>
              </a:rPr>
              <a:t>Day Two Requested Policy Decisions</a:t>
            </a:r>
          </a:p>
        </p:txBody>
      </p:sp>
      <p:sp>
        <p:nvSpPr>
          <p:cNvPr id="3" name="Content Placeholder 2"/>
          <p:cNvSpPr>
            <a:spLocks noGrp="1"/>
          </p:cNvSpPr>
          <p:nvPr>
            <p:ph idx="1"/>
          </p:nvPr>
        </p:nvSpPr>
        <p:spPr>
          <a:xfrm>
            <a:off x="1283109" y="1642447"/>
            <a:ext cx="10395155" cy="4896465"/>
          </a:xfrm>
        </p:spPr>
        <p:txBody>
          <a:bodyPr>
            <a:normAutofit/>
          </a:bodyPr>
          <a:lstStyle/>
          <a:p>
            <a:pPr marL="0" indent="0">
              <a:spcAft>
                <a:spcPts val="3000"/>
              </a:spcAft>
              <a:buNone/>
            </a:pPr>
            <a:r>
              <a:rPr lang="en-US" sz="4000" dirty="0"/>
              <a:t>Approval of the WQGIT-proposed approach to account for the additional nutrient loads delivered to the Bay due to the </a:t>
            </a:r>
            <a:r>
              <a:rPr lang="en-US" sz="4000" dirty="0" err="1"/>
              <a:t>Conowingo</a:t>
            </a:r>
            <a:r>
              <a:rPr lang="en-US" sz="4000" dirty="0"/>
              <a:t> infill</a:t>
            </a:r>
          </a:p>
          <a:p>
            <a:pPr marL="0" indent="0">
              <a:buNone/>
            </a:pPr>
            <a:r>
              <a:rPr lang="en-US" sz="4000" dirty="0"/>
              <a:t>Approval of the timeframe by which the jurisdictions have to address the additional nutrient loads </a:t>
            </a:r>
          </a:p>
          <a:p>
            <a:pPr lv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14184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extBox 1"/>
          <p:cNvSpPr txBox="1"/>
          <p:nvPr/>
        </p:nvSpPr>
        <p:spPr>
          <a:xfrm>
            <a:off x="1199245" y="1213009"/>
            <a:ext cx="9793510" cy="44319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Factoring in Climate Change into the Jurisdictions’ Phase III WIPs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Mark Bennett, USGS, CBP Climate Resiliency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Workgroup Chair</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126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293"/>
            <a:ext cx="10515600" cy="1325563"/>
          </a:xfrm>
        </p:spPr>
        <p:txBody>
          <a:bodyPr/>
          <a:lstStyle/>
          <a:p>
            <a:pPr algn="ctr"/>
            <a:r>
              <a:rPr lang="en-US" b="1" dirty="0">
                <a:latin typeface="+mn-lt"/>
              </a:rPr>
              <a:t>Hundreds More BMPs</a:t>
            </a:r>
          </a:p>
        </p:txBody>
      </p:sp>
      <p:sp>
        <p:nvSpPr>
          <p:cNvPr id="4" name="Slide Number Placeholder 3"/>
          <p:cNvSpPr>
            <a:spLocks noGrp="1"/>
          </p:cNvSpPr>
          <p:nvPr>
            <p:ph type="sldNum" sz="quarter" idx="12"/>
          </p:nvPr>
        </p:nvSpPr>
        <p:spPr/>
        <p:txBody>
          <a:bodyPr/>
          <a:lstStyle/>
          <a:p>
            <a:fld id="{5A8328EF-C2C8-4861-B0DA-8100FEBAF165}" type="slidenum">
              <a:rPr lang="en-US" smtClean="0"/>
              <a:t>16</a:t>
            </a:fld>
            <a:endParaRPr lang="en-US"/>
          </a:p>
        </p:txBody>
      </p:sp>
      <p:pic>
        <p:nvPicPr>
          <p:cNvPr id="7" name="Picture 6"/>
          <p:cNvPicPr>
            <a:picLocks noChangeAspect="1"/>
          </p:cNvPicPr>
          <p:nvPr/>
        </p:nvPicPr>
        <p:blipFill>
          <a:blip r:embed="rId2"/>
          <a:stretch>
            <a:fillRect/>
          </a:stretch>
        </p:blipFill>
        <p:spPr>
          <a:xfrm>
            <a:off x="245071" y="1629110"/>
            <a:ext cx="11701857" cy="4200856"/>
          </a:xfrm>
          <a:prstGeom prst="rect">
            <a:avLst/>
          </a:prstGeom>
        </p:spPr>
      </p:pic>
    </p:spTree>
    <p:extLst>
      <p:ext uri="{BB962C8B-B14F-4D97-AF65-F5344CB8AC3E}">
        <p14:creationId xmlns:p14="http://schemas.microsoft.com/office/powerpoint/2010/main" val="37779801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PSC-Approved Guiding Principles </a:t>
            </a:r>
            <a:br>
              <a:rPr lang="en-US" b="1" dirty="0">
                <a:latin typeface="+mn-lt"/>
              </a:rPr>
            </a:br>
            <a:r>
              <a:rPr lang="en-US" b="1" dirty="0">
                <a:latin typeface="+mn-lt"/>
              </a:rPr>
              <a:t>Phase III WIP Development </a:t>
            </a:r>
          </a:p>
        </p:txBody>
      </p:sp>
      <p:sp>
        <p:nvSpPr>
          <p:cNvPr id="3" name="Content Placeholder 2"/>
          <p:cNvSpPr>
            <a:spLocks noGrp="1"/>
          </p:cNvSpPr>
          <p:nvPr>
            <p:ph idx="1"/>
          </p:nvPr>
        </p:nvSpPr>
        <p:spPr/>
        <p:txBody>
          <a:bodyPr>
            <a:normAutofit fontScale="77500" lnSpcReduction="20000"/>
          </a:bodyPr>
          <a:lstStyle/>
          <a:p>
            <a:r>
              <a:rPr lang="en-US" b="1" dirty="0"/>
              <a:t>Capitalize on “Co-benefits” </a:t>
            </a:r>
            <a:r>
              <a:rPr lang="en-US" dirty="0"/>
              <a:t>– maximize BMP selection to increase climate resiliency</a:t>
            </a:r>
          </a:p>
          <a:p>
            <a:endParaRPr lang="en-US" dirty="0"/>
          </a:p>
          <a:p>
            <a:r>
              <a:rPr lang="en-US" b="1" dirty="0"/>
              <a:t>Account for and integrate planning and consideration of existing stressors </a:t>
            </a:r>
            <a:r>
              <a:rPr lang="en-US" dirty="0"/>
              <a:t>– consider existing stressors in establishing reduction targets or BMP selection</a:t>
            </a:r>
          </a:p>
          <a:p>
            <a:endParaRPr lang="en-US" dirty="0"/>
          </a:p>
          <a:p>
            <a:r>
              <a:rPr lang="en-US" b="1" dirty="0"/>
              <a:t>Align with existing climate resilient plans and strategies </a:t>
            </a:r>
            <a:r>
              <a:rPr lang="en-US" dirty="0"/>
              <a:t>– document jurisdictions’ action plans and strategies to address climate change </a:t>
            </a:r>
          </a:p>
          <a:p>
            <a:endParaRPr lang="en-US" dirty="0"/>
          </a:p>
          <a:p>
            <a:r>
              <a:rPr lang="en-US" b="1" dirty="0"/>
              <a:t>Manage for risk and plan for uncertainty </a:t>
            </a:r>
            <a:r>
              <a:rPr lang="en-US" dirty="0"/>
              <a:t>– employ risk management and flexible implementation strategies to achieve and maintain water quality standards </a:t>
            </a:r>
          </a:p>
          <a:p>
            <a:endParaRPr lang="en-US" dirty="0"/>
          </a:p>
          <a:p>
            <a:r>
              <a:rPr lang="en-US" b="1" dirty="0"/>
              <a:t>Engage Local Agencies and Leaders </a:t>
            </a:r>
            <a:r>
              <a:rPr lang="en-US" dirty="0"/>
              <a:t>– work cooperatively with local partners to provide best available data on local impacts  </a:t>
            </a:r>
          </a:p>
        </p:txBody>
      </p:sp>
    </p:spTree>
    <p:extLst>
      <p:ext uri="{BB962C8B-B14F-4D97-AF65-F5344CB8AC3E}">
        <p14:creationId xmlns:p14="http://schemas.microsoft.com/office/powerpoint/2010/main" val="327613351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PSC-Approved Guiding Principles</a:t>
            </a:r>
            <a:br>
              <a:rPr lang="en-US" b="1" dirty="0">
                <a:latin typeface="+mn-lt"/>
              </a:rPr>
            </a:br>
            <a:r>
              <a:rPr lang="en-US" b="1" dirty="0">
                <a:latin typeface="+mn-lt"/>
              </a:rPr>
              <a:t>Phase III WIP Implementation </a:t>
            </a:r>
          </a:p>
        </p:txBody>
      </p:sp>
      <p:sp>
        <p:nvSpPr>
          <p:cNvPr id="3" name="Content Placeholder 2"/>
          <p:cNvSpPr>
            <a:spLocks noGrp="1"/>
          </p:cNvSpPr>
          <p:nvPr>
            <p:ph idx="1"/>
          </p:nvPr>
        </p:nvSpPr>
        <p:spPr/>
        <p:txBody>
          <a:bodyPr/>
          <a:lstStyle/>
          <a:p>
            <a:r>
              <a:rPr lang="en-US" b="1" dirty="0"/>
              <a:t>Reduce vulnerability </a:t>
            </a:r>
            <a:r>
              <a:rPr lang="en-US" dirty="0"/>
              <a:t>– use “Climate Smart” principles to site and design BMPs </a:t>
            </a:r>
          </a:p>
          <a:p>
            <a:endParaRPr lang="en-US" dirty="0"/>
          </a:p>
          <a:p>
            <a:r>
              <a:rPr lang="en-US" b="1" dirty="0"/>
              <a:t>Build in flexibility and adaptability </a:t>
            </a:r>
            <a:r>
              <a:rPr lang="en-US" dirty="0"/>
              <a:t>– allow for adjustments in BMP implementation to consider potential uncertainties and response options </a:t>
            </a:r>
          </a:p>
          <a:p>
            <a:endParaRPr lang="en-US" dirty="0"/>
          </a:p>
          <a:p>
            <a:r>
              <a:rPr lang="en-US" b="1" dirty="0"/>
              <a:t>Adaptive manage </a:t>
            </a:r>
            <a:r>
              <a:rPr lang="en-US" dirty="0"/>
              <a:t>– allow for changes in BMP selection or WIP implementation over-time </a:t>
            </a:r>
          </a:p>
          <a:p>
            <a:endParaRPr lang="en-US" dirty="0"/>
          </a:p>
        </p:txBody>
      </p:sp>
    </p:spTree>
    <p:extLst>
      <p:ext uri="{BB962C8B-B14F-4D97-AF65-F5344CB8AC3E}">
        <p14:creationId xmlns:p14="http://schemas.microsoft.com/office/powerpoint/2010/main" val="17354431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125"/>
            <a:ext cx="10515600" cy="1325563"/>
          </a:xfrm>
        </p:spPr>
        <p:txBody>
          <a:bodyPr>
            <a:normAutofit/>
          </a:bodyPr>
          <a:lstStyle/>
          <a:p>
            <a:pPr algn="ctr"/>
            <a:r>
              <a:rPr lang="en-US" b="1" dirty="0">
                <a:latin typeface="+mn-lt"/>
              </a:rPr>
              <a:t>Accounting for Changing Conditions</a:t>
            </a:r>
          </a:p>
        </p:txBody>
      </p:sp>
      <p:sp>
        <p:nvSpPr>
          <p:cNvPr id="5" name="Slide Number Placeholder 4"/>
          <p:cNvSpPr>
            <a:spLocks noGrp="1"/>
          </p:cNvSpPr>
          <p:nvPr>
            <p:ph type="sldNum" sz="quarter" idx="12"/>
          </p:nvPr>
        </p:nvSpPr>
        <p:spPr/>
        <p:txBody>
          <a:bodyPr/>
          <a:lstStyle/>
          <a:p>
            <a:fld id="{5A8328EF-C2C8-4861-B0DA-8100FEBAF165}" type="slidenum">
              <a:rPr lang="en-US" smtClean="0"/>
              <a:t>162</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0067" y="848157"/>
            <a:ext cx="8602133" cy="6009843"/>
          </a:xfrm>
          <a:prstGeom prst="rect">
            <a:avLst/>
          </a:prstGeom>
        </p:spPr>
      </p:pic>
    </p:spTree>
    <p:extLst>
      <p:ext uri="{BB962C8B-B14F-4D97-AF65-F5344CB8AC3E}">
        <p14:creationId xmlns:p14="http://schemas.microsoft.com/office/powerpoint/2010/main" val="169014827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586"/>
            <a:ext cx="10515600" cy="1325563"/>
          </a:xfrm>
        </p:spPr>
        <p:txBody>
          <a:bodyPr>
            <a:normAutofit/>
          </a:bodyPr>
          <a:lstStyle/>
          <a:p>
            <a:pPr algn="ctr"/>
            <a:r>
              <a:rPr lang="en-US" b="1" dirty="0">
                <a:latin typeface="+mn-lt"/>
              </a:rPr>
              <a:t>Impact of Changing Conditions on Bay and Watershed Increase Through Time</a:t>
            </a:r>
          </a:p>
        </p:txBody>
      </p:sp>
      <p:sp>
        <p:nvSpPr>
          <p:cNvPr id="3" name="Content Placeholder 2"/>
          <p:cNvSpPr>
            <a:spLocks noGrp="1"/>
          </p:cNvSpPr>
          <p:nvPr>
            <p:ph idx="1"/>
          </p:nvPr>
        </p:nvSpPr>
        <p:spPr>
          <a:xfrm>
            <a:off x="548640" y="1728580"/>
            <a:ext cx="10805160" cy="4627770"/>
          </a:xfrm>
        </p:spPr>
        <p:txBody>
          <a:bodyPr>
            <a:normAutofit fontScale="92500"/>
          </a:bodyPr>
          <a:lstStyle/>
          <a:p>
            <a:r>
              <a:rPr lang="en-US" sz="2900" dirty="0"/>
              <a:t>Based on STAC guidance</a:t>
            </a:r>
            <a:r>
              <a:rPr lang="en-US" sz="2900" baseline="30000" dirty="0"/>
              <a:t>1</a:t>
            </a:r>
            <a:r>
              <a:rPr lang="en-US" sz="2900" dirty="0"/>
              <a:t>, the Partnership is using projections for 2025 that have a high level of confidence</a:t>
            </a:r>
          </a:p>
          <a:p>
            <a:pPr lvl="1"/>
            <a:endParaRPr lang="en-US" sz="2900" dirty="0"/>
          </a:p>
          <a:p>
            <a:pPr lvl="1"/>
            <a:r>
              <a:rPr lang="en-US" sz="2600" dirty="0"/>
              <a:t>Selection of projections for sea level rise and precipitation change were based on past records of observed climatic and resultant river flow conditions.</a:t>
            </a:r>
          </a:p>
          <a:p>
            <a:pPr lvl="1"/>
            <a:endParaRPr lang="en-US" sz="2600" dirty="0"/>
          </a:p>
          <a:p>
            <a:pPr lvl="1"/>
            <a:r>
              <a:rPr lang="en-US" sz="2600" dirty="0"/>
              <a:t>There is less uncertainty in downscaled temperature projections for 2025. </a:t>
            </a:r>
          </a:p>
          <a:p>
            <a:endParaRPr lang="en-US" sz="2900" dirty="0"/>
          </a:p>
          <a:p>
            <a:r>
              <a:rPr lang="en-US" sz="2900" dirty="0"/>
              <a:t>According to the National Climate Assessment</a:t>
            </a:r>
            <a:r>
              <a:rPr lang="en-US" sz="2900" baseline="30000" dirty="0"/>
              <a:t>2</a:t>
            </a:r>
            <a:r>
              <a:rPr lang="en-US" sz="2900" dirty="0"/>
              <a:t>, impacts associated with precipitation, temperature and sea level are all expected to increase beyond 2025</a:t>
            </a:r>
            <a:endParaRPr lang="en-US" dirty="0"/>
          </a:p>
        </p:txBody>
      </p:sp>
      <p:sp>
        <p:nvSpPr>
          <p:cNvPr id="5" name="Slide Number Placeholder 4"/>
          <p:cNvSpPr>
            <a:spLocks noGrp="1"/>
          </p:cNvSpPr>
          <p:nvPr>
            <p:ph type="sldNum" sz="quarter" idx="12"/>
          </p:nvPr>
        </p:nvSpPr>
        <p:spPr/>
        <p:txBody>
          <a:bodyPr/>
          <a:lstStyle/>
          <a:p>
            <a:fld id="{5A8328EF-C2C8-4861-B0DA-8100FEBAF165}" type="slidenum">
              <a:rPr lang="en-US" smtClean="0"/>
              <a:t>163</a:t>
            </a:fld>
            <a:endParaRPr lang="en-US"/>
          </a:p>
        </p:txBody>
      </p:sp>
      <p:sp>
        <p:nvSpPr>
          <p:cNvPr id="4" name="TextBox 3"/>
          <p:cNvSpPr txBox="1"/>
          <p:nvPr/>
        </p:nvSpPr>
        <p:spPr>
          <a:xfrm>
            <a:off x="119270" y="6356350"/>
            <a:ext cx="11191718" cy="461665"/>
          </a:xfrm>
          <a:prstGeom prst="rect">
            <a:avLst/>
          </a:prstGeom>
          <a:noFill/>
        </p:spPr>
        <p:txBody>
          <a:bodyPr wrap="none" rtlCol="0">
            <a:spAutoFit/>
          </a:bodyPr>
          <a:lstStyle/>
          <a:p>
            <a:pPr marL="342900" indent="-342900">
              <a:buAutoNum type="arabicPeriod"/>
            </a:pPr>
            <a:r>
              <a:rPr lang="en-US" sz="1200" dirty="0"/>
              <a:t>CBP Scientific and Technical Advisory Committee. 2016. The Development of Climate Projections for Use in Chesapeake Bay Program Assessments. March 2016 Workshop. </a:t>
            </a:r>
          </a:p>
          <a:p>
            <a:pPr marL="342900" indent="-342900">
              <a:buAutoNum type="arabicPeriod"/>
            </a:pPr>
            <a:r>
              <a:rPr lang="en-US" sz="1200" dirty="0"/>
              <a:t>4th National Climate Assessment (November 2017)</a:t>
            </a:r>
          </a:p>
        </p:txBody>
      </p:sp>
    </p:spTree>
    <p:extLst>
      <p:ext uri="{BB962C8B-B14F-4D97-AF65-F5344CB8AC3E}">
        <p14:creationId xmlns:p14="http://schemas.microsoft.com/office/powerpoint/2010/main" val="29657917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mn-lt"/>
              </a:rPr>
              <a:t>Impact of Changing Conditions on Bay and Watershed Increase Through Time</a:t>
            </a:r>
          </a:p>
        </p:txBody>
      </p:sp>
      <p:sp>
        <p:nvSpPr>
          <p:cNvPr id="3" name="Content Placeholder 2"/>
          <p:cNvSpPr>
            <a:spLocks noGrp="1"/>
          </p:cNvSpPr>
          <p:nvPr>
            <p:ph idx="1"/>
          </p:nvPr>
        </p:nvSpPr>
        <p:spPr>
          <a:xfrm>
            <a:off x="838200" y="2005012"/>
            <a:ext cx="10515600" cy="4351338"/>
          </a:xfrm>
        </p:spPr>
        <p:txBody>
          <a:bodyPr>
            <a:normAutofit/>
          </a:bodyPr>
          <a:lstStyle/>
          <a:p>
            <a:r>
              <a:rPr lang="en-US" sz="2900" dirty="0"/>
              <a:t>“The Chesapeake Bay Watershed is already experiencing impacts associated with sea level rise (e.g., coastal storm impacts and nuisance flooding) as well as heavy precipitation events</a:t>
            </a:r>
            <a:r>
              <a:rPr lang="en-US" sz="2900" baseline="30000" dirty="0"/>
              <a:t>1</a:t>
            </a:r>
            <a:r>
              <a:rPr lang="en-US" sz="2900" dirty="0"/>
              <a:t>”</a:t>
            </a:r>
          </a:p>
          <a:p>
            <a:pPr marL="457200" lvl="1" indent="0">
              <a:buNone/>
            </a:pPr>
            <a:endParaRPr lang="en-US" sz="2900" dirty="0"/>
          </a:p>
          <a:p>
            <a:r>
              <a:rPr lang="en-US" sz="2900" dirty="0"/>
              <a:t>“Heavy precipitation events in most parts of the United States have increased in both intensity and frequency since 1901 (high confidence). There are important regional differences in trends, with the largest increases occurring in the northeastern United States (high confidence).</a:t>
            </a:r>
            <a:r>
              <a:rPr lang="en-US" sz="2900" baseline="30000" dirty="0"/>
              <a:t>2</a:t>
            </a:r>
            <a:r>
              <a:rPr lang="en-US" sz="2900" dirty="0"/>
              <a:t>” </a:t>
            </a:r>
          </a:p>
          <a:p>
            <a:endParaRPr lang="en-US" sz="2900" dirty="0"/>
          </a:p>
          <a:p>
            <a:endParaRPr lang="en-US" dirty="0"/>
          </a:p>
          <a:p>
            <a:endParaRPr lang="en-US" dirty="0"/>
          </a:p>
        </p:txBody>
      </p:sp>
      <p:sp>
        <p:nvSpPr>
          <p:cNvPr id="5" name="Slide Number Placeholder 4"/>
          <p:cNvSpPr>
            <a:spLocks noGrp="1"/>
          </p:cNvSpPr>
          <p:nvPr>
            <p:ph type="sldNum" sz="quarter" idx="12"/>
          </p:nvPr>
        </p:nvSpPr>
        <p:spPr/>
        <p:txBody>
          <a:bodyPr/>
          <a:lstStyle/>
          <a:p>
            <a:fld id="{5A8328EF-C2C8-4861-B0DA-8100FEBAF165}" type="slidenum">
              <a:rPr lang="en-US" smtClean="0"/>
              <a:t>164</a:t>
            </a:fld>
            <a:endParaRPr lang="en-US"/>
          </a:p>
        </p:txBody>
      </p:sp>
      <p:sp>
        <p:nvSpPr>
          <p:cNvPr id="6" name="TextBox 5"/>
          <p:cNvSpPr txBox="1"/>
          <p:nvPr/>
        </p:nvSpPr>
        <p:spPr>
          <a:xfrm>
            <a:off x="119270" y="6356350"/>
            <a:ext cx="11191718" cy="461665"/>
          </a:xfrm>
          <a:prstGeom prst="rect">
            <a:avLst/>
          </a:prstGeom>
          <a:noFill/>
        </p:spPr>
        <p:txBody>
          <a:bodyPr wrap="none" rtlCol="0">
            <a:spAutoFit/>
          </a:bodyPr>
          <a:lstStyle/>
          <a:p>
            <a:pPr marL="342900" indent="-342900">
              <a:buAutoNum type="arabicPeriod"/>
            </a:pPr>
            <a:r>
              <a:rPr lang="en-US" sz="1200" dirty="0"/>
              <a:t>CBP Scientific and Technical Advisory Committee. 2016. The Development of Climate Projections for Use in Chesapeake Bay Program Assessments. March 2016 Workshop. </a:t>
            </a:r>
          </a:p>
          <a:p>
            <a:pPr marL="342900" indent="-342900">
              <a:buAutoNum type="arabicPeriod"/>
            </a:pPr>
            <a:r>
              <a:rPr lang="en-US" sz="1200" dirty="0"/>
              <a:t>4th National Climate Assessment (November 2017)</a:t>
            </a:r>
          </a:p>
        </p:txBody>
      </p:sp>
    </p:spTree>
    <p:extLst>
      <p:ext uri="{BB962C8B-B14F-4D97-AF65-F5344CB8AC3E}">
        <p14:creationId xmlns:p14="http://schemas.microsoft.com/office/powerpoint/2010/main" val="40586003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686795" y="1414184"/>
            <a:ext cx="8093011" cy="4946384"/>
            <a:chOff x="362902" y="1192992"/>
            <a:chExt cx="8093011" cy="4946384"/>
          </a:xfrm>
        </p:grpSpPr>
        <p:graphicFrame>
          <p:nvGraphicFramePr>
            <p:cNvPr id="27" name="Chart 26"/>
            <p:cNvGraphicFramePr>
              <a:graphicFrameLocks/>
            </p:cNvGraphicFramePr>
            <p:nvPr>
              <p:extLst/>
            </p:nvPr>
          </p:nvGraphicFramePr>
          <p:xfrm>
            <a:off x="582930" y="1192992"/>
            <a:ext cx="7872983"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4" name="Freeform 3"/>
            <p:cNvSpPr/>
            <p:nvPr/>
          </p:nvSpPr>
          <p:spPr>
            <a:xfrm>
              <a:off x="4267199" y="1418812"/>
              <a:ext cx="3951683" cy="3610388"/>
            </a:xfrm>
            <a:custGeom>
              <a:avLst/>
              <a:gdLst>
                <a:gd name="connsiteX0" fmla="*/ 6878499 w 8635738"/>
                <a:gd name="connsiteY0" fmla="*/ 1639223 h 4952863"/>
                <a:gd name="connsiteX1" fmla="*/ 7387383 w 8635738"/>
                <a:gd name="connsiteY1" fmla="*/ 1225755 h 4952863"/>
                <a:gd name="connsiteX2" fmla="*/ 7769046 w 8635738"/>
                <a:gd name="connsiteY2" fmla="*/ 891800 h 4952863"/>
                <a:gd name="connsiteX3" fmla="*/ 8269978 w 8635738"/>
                <a:gd name="connsiteY3" fmla="*/ 374965 h 4952863"/>
                <a:gd name="connsiteX4" fmla="*/ 8540322 w 8635738"/>
                <a:gd name="connsiteY4" fmla="*/ 72816 h 4952863"/>
                <a:gd name="connsiteX5" fmla="*/ 8580079 w 8635738"/>
                <a:gd name="connsiteY5" fmla="*/ 33059 h 4952863"/>
                <a:gd name="connsiteX6" fmla="*/ 8611884 w 8635738"/>
                <a:gd name="connsiteY6" fmla="*/ 1254 h 4952863"/>
                <a:gd name="connsiteX7" fmla="*/ 8627786 w 8635738"/>
                <a:gd name="connsiteY7" fmla="*/ 17157 h 4952863"/>
                <a:gd name="connsiteX8" fmla="*/ 8627786 w 8635738"/>
                <a:gd name="connsiteY8" fmla="*/ 112572 h 4952863"/>
                <a:gd name="connsiteX9" fmla="*/ 8627786 w 8635738"/>
                <a:gd name="connsiteY9" fmla="*/ 629407 h 4952863"/>
                <a:gd name="connsiteX10" fmla="*/ 8635738 w 8635738"/>
                <a:gd name="connsiteY10" fmla="*/ 1178047 h 4952863"/>
                <a:gd name="connsiteX11" fmla="*/ 8635738 w 8635738"/>
                <a:gd name="connsiteY11" fmla="*/ 1225755 h 4952863"/>
                <a:gd name="connsiteX12" fmla="*/ 8627786 w 8635738"/>
                <a:gd name="connsiteY12" fmla="*/ 1265511 h 4952863"/>
                <a:gd name="connsiteX13" fmla="*/ 8595981 w 8635738"/>
                <a:gd name="connsiteY13" fmla="*/ 1321171 h 4952863"/>
                <a:gd name="connsiteX14" fmla="*/ 8508517 w 8635738"/>
                <a:gd name="connsiteY14" fmla="*/ 1392732 h 4952863"/>
                <a:gd name="connsiteX15" fmla="*/ 7753143 w 8635738"/>
                <a:gd name="connsiteY15" fmla="*/ 1965226 h 4952863"/>
                <a:gd name="connsiteX16" fmla="*/ 7474847 w 8635738"/>
                <a:gd name="connsiteY16" fmla="*/ 2171960 h 4952863"/>
                <a:gd name="connsiteX17" fmla="*/ 6886451 w 8635738"/>
                <a:gd name="connsiteY17" fmla="*/ 2569525 h 4952863"/>
                <a:gd name="connsiteX18" fmla="*/ 6496837 w 8635738"/>
                <a:gd name="connsiteY18" fmla="*/ 2816016 h 4952863"/>
                <a:gd name="connsiteX19" fmla="*/ 5916392 w 8635738"/>
                <a:gd name="connsiteY19" fmla="*/ 3181776 h 4952863"/>
                <a:gd name="connsiteX20" fmla="*/ 5447265 w 8635738"/>
                <a:gd name="connsiteY20" fmla="*/ 3436217 h 4952863"/>
                <a:gd name="connsiteX21" fmla="*/ 4890673 w 8635738"/>
                <a:gd name="connsiteY21" fmla="*/ 3730416 h 4952863"/>
                <a:gd name="connsiteX22" fmla="*/ 4254569 w 8635738"/>
                <a:gd name="connsiteY22" fmla="*/ 4008711 h 4952863"/>
                <a:gd name="connsiteX23" fmla="*/ 3729783 w 8635738"/>
                <a:gd name="connsiteY23" fmla="*/ 4207494 h 4952863"/>
                <a:gd name="connsiteX24" fmla="*/ 3387877 w 8635738"/>
                <a:gd name="connsiteY24" fmla="*/ 4326764 h 4952863"/>
                <a:gd name="connsiteX25" fmla="*/ 2751773 w 8635738"/>
                <a:gd name="connsiteY25" fmla="*/ 4509644 h 4952863"/>
                <a:gd name="connsiteX26" fmla="*/ 2195181 w 8635738"/>
                <a:gd name="connsiteY26" fmla="*/ 4660718 h 4952863"/>
                <a:gd name="connsiteX27" fmla="*/ 1654493 w 8635738"/>
                <a:gd name="connsiteY27" fmla="*/ 4772037 h 4952863"/>
                <a:gd name="connsiteX28" fmla="*/ 859362 w 8635738"/>
                <a:gd name="connsiteY28" fmla="*/ 4859501 h 4952863"/>
                <a:gd name="connsiteX29" fmla="*/ 64232 w 8635738"/>
                <a:gd name="connsiteY29" fmla="*/ 4946965 h 4952863"/>
                <a:gd name="connsiteX30" fmla="*/ 64232 w 8635738"/>
                <a:gd name="connsiteY30" fmla="*/ 4939014 h 4952863"/>
                <a:gd name="connsiteX31" fmla="*/ 199404 w 8635738"/>
                <a:gd name="connsiteY31" fmla="*/ 4891306 h 4952863"/>
                <a:gd name="connsiteX32" fmla="*/ 970680 w 8635738"/>
                <a:gd name="connsiteY32" fmla="*/ 4716377 h 4952863"/>
                <a:gd name="connsiteX33" fmla="*/ 1869178 w 8635738"/>
                <a:gd name="connsiteY33" fmla="*/ 4493741 h 4952863"/>
                <a:gd name="connsiteX34" fmla="*/ 2552990 w 8635738"/>
                <a:gd name="connsiteY34" fmla="*/ 4255202 h 4952863"/>
                <a:gd name="connsiteX35" fmla="*/ 3411731 w 8635738"/>
                <a:gd name="connsiteY35" fmla="*/ 3889442 h 4952863"/>
                <a:gd name="connsiteX36" fmla="*/ 4270472 w 8635738"/>
                <a:gd name="connsiteY36" fmla="*/ 3444169 h 4952863"/>
                <a:gd name="connsiteX37" fmla="*/ 5121261 w 8635738"/>
                <a:gd name="connsiteY37" fmla="*/ 2919383 h 4952863"/>
                <a:gd name="connsiteX38" fmla="*/ 5574486 w 8635738"/>
                <a:gd name="connsiteY38" fmla="*/ 2617233 h 4952863"/>
                <a:gd name="connsiteX39" fmla="*/ 6083369 w 8635738"/>
                <a:gd name="connsiteY39" fmla="*/ 2251473 h 4952863"/>
                <a:gd name="connsiteX40" fmla="*/ 6878499 w 8635738"/>
                <a:gd name="connsiteY40" fmla="*/ 1639223 h 495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35738" h="4952863">
                  <a:moveTo>
                    <a:pt x="6878499" y="1639223"/>
                  </a:moveTo>
                  <a:cubicBezTo>
                    <a:pt x="7095835" y="1468270"/>
                    <a:pt x="7238958" y="1350326"/>
                    <a:pt x="7387383" y="1225755"/>
                  </a:cubicBezTo>
                  <a:cubicBezTo>
                    <a:pt x="7535808" y="1101184"/>
                    <a:pt x="7621947" y="1033598"/>
                    <a:pt x="7769046" y="891800"/>
                  </a:cubicBezTo>
                  <a:cubicBezTo>
                    <a:pt x="7916145" y="750002"/>
                    <a:pt x="8141432" y="511462"/>
                    <a:pt x="8269978" y="374965"/>
                  </a:cubicBezTo>
                  <a:cubicBezTo>
                    <a:pt x="8398524" y="238468"/>
                    <a:pt x="8488639" y="129800"/>
                    <a:pt x="8540322" y="72816"/>
                  </a:cubicBezTo>
                  <a:cubicBezTo>
                    <a:pt x="8592005" y="15832"/>
                    <a:pt x="8580079" y="33059"/>
                    <a:pt x="8580079" y="33059"/>
                  </a:cubicBezTo>
                  <a:cubicBezTo>
                    <a:pt x="8592006" y="21132"/>
                    <a:pt x="8603933" y="3904"/>
                    <a:pt x="8611884" y="1254"/>
                  </a:cubicBezTo>
                  <a:cubicBezTo>
                    <a:pt x="8619835" y="-1396"/>
                    <a:pt x="8625136" y="-1396"/>
                    <a:pt x="8627786" y="17157"/>
                  </a:cubicBezTo>
                  <a:cubicBezTo>
                    <a:pt x="8630436" y="35710"/>
                    <a:pt x="8627786" y="112572"/>
                    <a:pt x="8627786" y="112572"/>
                  </a:cubicBezTo>
                  <a:cubicBezTo>
                    <a:pt x="8627786" y="214614"/>
                    <a:pt x="8626461" y="451828"/>
                    <a:pt x="8627786" y="629407"/>
                  </a:cubicBezTo>
                  <a:cubicBezTo>
                    <a:pt x="8629111" y="806986"/>
                    <a:pt x="8634413" y="1078656"/>
                    <a:pt x="8635738" y="1178047"/>
                  </a:cubicBezTo>
                  <a:cubicBezTo>
                    <a:pt x="8637063" y="1277438"/>
                    <a:pt x="8637063" y="1211178"/>
                    <a:pt x="8635738" y="1225755"/>
                  </a:cubicBezTo>
                  <a:cubicBezTo>
                    <a:pt x="8634413" y="1240332"/>
                    <a:pt x="8634412" y="1249608"/>
                    <a:pt x="8627786" y="1265511"/>
                  </a:cubicBezTo>
                  <a:cubicBezTo>
                    <a:pt x="8621160" y="1281414"/>
                    <a:pt x="8615859" y="1299968"/>
                    <a:pt x="8595981" y="1321171"/>
                  </a:cubicBezTo>
                  <a:cubicBezTo>
                    <a:pt x="8576103" y="1342374"/>
                    <a:pt x="8508517" y="1392732"/>
                    <a:pt x="8508517" y="1392732"/>
                  </a:cubicBezTo>
                  <a:lnTo>
                    <a:pt x="7753143" y="1965226"/>
                  </a:lnTo>
                  <a:cubicBezTo>
                    <a:pt x="7580865" y="2095097"/>
                    <a:pt x="7619296" y="2071244"/>
                    <a:pt x="7474847" y="2171960"/>
                  </a:cubicBezTo>
                  <a:cubicBezTo>
                    <a:pt x="7330398" y="2272676"/>
                    <a:pt x="7049453" y="2462182"/>
                    <a:pt x="6886451" y="2569525"/>
                  </a:cubicBezTo>
                  <a:cubicBezTo>
                    <a:pt x="6723449" y="2676868"/>
                    <a:pt x="6496837" y="2816016"/>
                    <a:pt x="6496837" y="2816016"/>
                  </a:cubicBezTo>
                  <a:cubicBezTo>
                    <a:pt x="6335160" y="2918058"/>
                    <a:pt x="6091320" y="3078409"/>
                    <a:pt x="5916392" y="3181776"/>
                  </a:cubicBezTo>
                  <a:cubicBezTo>
                    <a:pt x="5741464" y="3285143"/>
                    <a:pt x="5447265" y="3436217"/>
                    <a:pt x="5447265" y="3436217"/>
                  </a:cubicBezTo>
                  <a:cubicBezTo>
                    <a:pt x="5276312" y="3527657"/>
                    <a:pt x="5089456" y="3635000"/>
                    <a:pt x="4890673" y="3730416"/>
                  </a:cubicBezTo>
                  <a:cubicBezTo>
                    <a:pt x="4691890" y="3825832"/>
                    <a:pt x="4448051" y="3929198"/>
                    <a:pt x="4254569" y="4008711"/>
                  </a:cubicBezTo>
                  <a:cubicBezTo>
                    <a:pt x="4061087" y="4088224"/>
                    <a:pt x="3874232" y="4154485"/>
                    <a:pt x="3729783" y="4207494"/>
                  </a:cubicBezTo>
                  <a:cubicBezTo>
                    <a:pt x="3585334" y="4260503"/>
                    <a:pt x="3550879" y="4276406"/>
                    <a:pt x="3387877" y="4326764"/>
                  </a:cubicBezTo>
                  <a:cubicBezTo>
                    <a:pt x="3224875" y="4377122"/>
                    <a:pt x="2751773" y="4509644"/>
                    <a:pt x="2751773" y="4509644"/>
                  </a:cubicBezTo>
                  <a:cubicBezTo>
                    <a:pt x="2552990" y="4565303"/>
                    <a:pt x="2378061" y="4616986"/>
                    <a:pt x="2195181" y="4660718"/>
                  </a:cubicBezTo>
                  <a:cubicBezTo>
                    <a:pt x="2012301" y="4704450"/>
                    <a:pt x="1877129" y="4738907"/>
                    <a:pt x="1654493" y="4772037"/>
                  </a:cubicBezTo>
                  <a:cubicBezTo>
                    <a:pt x="1431856" y="4805168"/>
                    <a:pt x="859362" y="4859501"/>
                    <a:pt x="859362" y="4859501"/>
                  </a:cubicBezTo>
                  <a:lnTo>
                    <a:pt x="64232" y="4946965"/>
                  </a:lnTo>
                  <a:cubicBezTo>
                    <a:pt x="-68290" y="4960217"/>
                    <a:pt x="41703" y="4948290"/>
                    <a:pt x="64232" y="4939014"/>
                  </a:cubicBezTo>
                  <a:cubicBezTo>
                    <a:pt x="86761" y="4929738"/>
                    <a:pt x="48329" y="4928412"/>
                    <a:pt x="199404" y="4891306"/>
                  </a:cubicBezTo>
                  <a:cubicBezTo>
                    <a:pt x="350479" y="4854200"/>
                    <a:pt x="970680" y="4716377"/>
                    <a:pt x="970680" y="4716377"/>
                  </a:cubicBezTo>
                  <a:cubicBezTo>
                    <a:pt x="1248976" y="4650116"/>
                    <a:pt x="1605460" y="4570604"/>
                    <a:pt x="1869178" y="4493741"/>
                  </a:cubicBezTo>
                  <a:cubicBezTo>
                    <a:pt x="2132896" y="4416879"/>
                    <a:pt x="2295898" y="4355919"/>
                    <a:pt x="2552990" y="4255202"/>
                  </a:cubicBezTo>
                  <a:cubicBezTo>
                    <a:pt x="2810082" y="4154485"/>
                    <a:pt x="3125484" y="4024614"/>
                    <a:pt x="3411731" y="3889442"/>
                  </a:cubicBezTo>
                  <a:cubicBezTo>
                    <a:pt x="3697978" y="3754270"/>
                    <a:pt x="3985550" y="3605846"/>
                    <a:pt x="4270472" y="3444169"/>
                  </a:cubicBezTo>
                  <a:cubicBezTo>
                    <a:pt x="4555394" y="3282493"/>
                    <a:pt x="4903925" y="3057206"/>
                    <a:pt x="5121261" y="2919383"/>
                  </a:cubicBezTo>
                  <a:cubicBezTo>
                    <a:pt x="5338597" y="2781560"/>
                    <a:pt x="5414135" y="2728551"/>
                    <a:pt x="5574486" y="2617233"/>
                  </a:cubicBezTo>
                  <a:cubicBezTo>
                    <a:pt x="5734837" y="2505915"/>
                    <a:pt x="5864708" y="2414475"/>
                    <a:pt x="6083369" y="2251473"/>
                  </a:cubicBezTo>
                  <a:cubicBezTo>
                    <a:pt x="6302030" y="2088471"/>
                    <a:pt x="6661163" y="1810176"/>
                    <a:pt x="6878499" y="1639223"/>
                  </a:cubicBezTo>
                  <a:close/>
                </a:path>
              </a:pathLst>
            </a:custGeom>
            <a:solidFill>
              <a:srgbClr val="C00000">
                <a:alpha val="20000"/>
              </a:srgb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 name="Freeform 4"/>
            <p:cNvSpPr/>
            <p:nvPr/>
          </p:nvSpPr>
          <p:spPr>
            <a:xfrm>
              <a:off x="4341018" y="2057400"/>
              <a:ext cx="3877865" cy="2980609"/>
            </a:xfrm>
            <a:custGeom>
              <a:avLst/>
              <a:gdLst>
                <a:gd name="connsiteX0" fmla="*/ 5817057 w 8446075"/>
                <a:gd name="connsiteY0" fmla="*/ 1819682 h 4037280"/>
                <a:gd name="connsiteX1" fmla="*/ 6191707 w 8446075"/>
                <a:gd name="connsiteY1" fmla="*/ 1597432 h 4037280"/>
                <a:gd name="connsiteX2" fmla="*/ 6585407 w 8446075"/>
                <a:gd name="connsiteY2" fmla="*/ 1349782 h 4037280"/>
                <a:gd name="connsiteX3" fmla="*/ 6706057 w 8446075"/>
                <a:gd name="connsiteY3" fmla="*/ 1267232 h 4037280"/>
                <a:gd name="connsiteX4" fmla="*/ 7074357 w 8446075"/>
                <a:gd name="connsiteY4" fmla="*/ 1013232 h 4037280"/>
                <a:gd name="connsiteX5" fmla="*/ 7366457 w 8446075"/>
                <a:gd name="connsiteY5" fmla="*/ 810032 h 4037280"/>
                <a:gd name="connsiteX6" fmla="*/ 7569657 w 8446075"/>
                <a:gd name="connsiteY6" fmla="*/ 651282 h 4037280"/>
                <a:gd name="connsiteX7" fmla="*/ 7804607 w 8446075"/>
                <a:gd name="connsiteY7" fmla="*/ 467132 h 4037280"/>
                <a:gd name="connsiteX8" fmla="*/ 8026857 w 8446075"/>
                <a:gd name="connsiteY8" fmla="*/ 302032 h 4037280"/>
                <a:gd name="connsiteX9" fmla="*/ 8268157 w 8446075"/>
                <a:gd name="connsiteY9" fmla="*/ 117882 h 4037280"/>
                <a:gd name="connsiteX10" fmla="*/ 8382457 w 8446075"/>
                <a:gd name="connsiteY10" fmla="*/ 28982 h 4037280"/>
                <a:gd name="connsiteX11" fmla="*/ 8414207 w 8446075"/>
                <a:gd name="connsiteY11" fmla="*/ 3582 h 4037280"/>
                <a:gd name="connsiteX12" fmla="*/ 8433257 w 8446075"/>
                <a:gd name="connsiteY12" fmla="*/ 3582 h 4037280"/>
                <a:gd name="connsiteX13" fmla="*/ 8445957 w 8446075"/>
                <a:gd name="connsiteY13" fmla="*/ 35332 h 4037280"/>
                <a:gd name="connsiteX14" fmla="*/ 8439607 w 8446075"/>
                <a:gd name="connsiteY14" fmla="*/ 295682 h 4037280"/>
                <a:gd name="connsiteX15" fmla="*/ 8439607 w 8446075"/>
                <a:gd name="connsiteY15" fmla="*/ 340132 h 4037280"/>
                <a:gd name="connsiteX16" fmla="*/ 8439607 w 8446075"/>
                <a:gd name="connsiteY16" fmla="*/ 505232 h 4037280"/>
                <a:gd name="connsiteX17" fmla="*/ 8439607 w 8446075"/>
                <a:gd name="connsiteY17" fmla="*/ 543332 h 4037280"/>
                <a:gd name="connsiteX18" fmla="*/ 8439607 w 8446075"/>
                <a:gd name="connsiteY18" fmla="*/ 562382 h 4037280"/>
                <a:gd name="connsiteX19" fmla="*/ 8420557 w 8446075"/>
                <a:gd name="connsiteY19" fmla="*/ 594132 h 4037280"/>
                <a:gd name="connsiteX20" fmla="*/ 8382457 w 8446075"/>
                <a:gd name="connsiteY20" fmla="*/ 632232 h 4037280"/>
                <a:gd name="connsiteX21" fmla="*/ 8045907 w 8446075"/>
                <a:gd name="connsiteY21" fmla="*/ 867182 h 4037280"/>
                <a:gd name="connsiteX22" fmla="*/ 7556957 w 8446075"/>
                <a:gd name="connsiteY22" fmla="*/ 1203732 h 4037280"/>
                <a:gd name="connsiteX23" fmla="*/ 6966407 w 8446075"/>
                <a:gd name="connsiteY23" fmla="*/ 1578382 h 4037280"/>
                <a:gd name="connsiteX24" fmla="*/ 6706057 w 8446075"/>
                <a:gd name="connsiteY24" fmla="*/ 1730782 h 4037280"/>
                <a:gd name="connsiteX25" fmla="*/ 6312357 w 8446075"/>
                <a:gd name="connsiteY25" fmla="*/ 1933982 h 4037280"/>
                <a:gd name="connsiteX26" fmla="*/ 5829757 w 8446075"/>
                <a:gd name="connsiteY26" fmla="*/ 2187982 h 4037280"/>
                <a:gd name="connsiteX27" fmla="*/ 5537657 w 8446075"/>
                <a:gd name="connsiteY27" fmla="*/ 2321332 h 4037280"/>
                <a:gd name="connsiteX28" fmla="*/ 5150307 w 8446075"/>
                <a:gd name="connsiteY28" fmla="*/ 2492782 h 4037280"/>
                <a:gd name="connsiteX29" fmla="*/ 4953457 w 8446075"/>
                <a:gd name="connsiteY29" fmla="*/ 2581682 h 4037280"/>
                <a:gd name="connsiteX30" fmla="*/ 4604207 w 8446075"/>
                <a:gd name="connsiteY30" fmla="*/ 2708682 h 4037280"/>
                <a:gd name="connsiteX31" fmla="*/ 3867607 w 8446075"/>
                <a:gd name="connsiteY31" fmla="*/ 2994432 h 4037280"/>
                <a:gd name="connsiteX32" fmla="*/ 3207207 w 8446075"/>
                <a:gd name="connsiteY32" fmla="*/ 3235732 h 4037280"/>
                <a:gd name="connsiteX33" fmla="*/ 2330907 w 8446075"/>
                <a:gd name="connsiteY33" fmla="*/ 3508782 h 4037280"/>
                <a:gd name="connsiteX34" fmla="*/ 921207 w 8446075"/>
                <a:gd name="connsiteY34" fmla="*/ 3845332 h 4037280"/>
                <a:gd name="connsiteX35" fmla="*/ 133807 w 8446075"/>
                <a:gd name="connsiteY35" fmla="*/ 4010432 h 4037280"/>
                <a:gd name="connsiteX36" fmla="*/ 457 w 8446075"/>
                <a:gd name="connsiteY36" fmla="*/ 4035832 h 4037280"/>
                <a:gd name="connsiteX37" fmla="*/ 127457 w 8446075"/>
                <a:gd name="connsiteY37" fmla="*/ 3997732 h 4037280"/>
                <a:gd name="connsiteX38" fmla="*/ 502107 w 8446075"/>
                <a:gd name="connsiteY38" fmla="*/ 3889782 h 4037280"/>
                <a:gd name="connsiteX39" fmla="*/ 1054557 w 8446075"/>
                <a:gd name="connsiteY39" fmla="*/ 3781832 h 4037280"/>
                <a:gd name="connsiteX40" fmla="*/ 1289507 w 8446075"/>
                <a:gd name="connsiteY40" fmla="*/ 3705632 h 4037280"/>
                <a:gd name="connsiteX41" fmla="*/ 1880057 w 8446075"/>
                <a:gd name="connsiteY41" fmla="*/ 3540532 h 4037280"/>
                <a:gd name="connsiteX42" fmla="*/ 2356307 w 8446075"/>
                <a:gd name="connsiteY42" fmla="*/ 3388132 h 4037280"/>
                <a:gd name="connsiteX43" fmla="*/ 3111957 w 8446075"/>
                <a:gd name="connsiteY43" fmla="*/ 3127782 h 4037280"/>
                <a:gd name="connsiteX44" fmla="*/ 3651707 w 8446075"/>
                <a:gd name="connsiteY44" fmla="*/ 2911882 h 4037280"/>
                <a:gd name="connsiteX45" fmla="*/ 4089857 w 8446075"/>
                <a:gd name="connsiteY45" fmla="*/ 2715032 h 4037280"/>
                <a:gd name="connsiteX46" fmla="*/ 4775657 w 8446075"/>
                <a:gd name="connsiteY46" fmla="*/ 2384832 h 4037280"/>
                <a:gd name="connsiteX47" fmla="*/ 5239207 w 8446075"/>
                <a:gd name="connsiteY47" fmla="*/ 2156232 h 4037280"/>
                <a:gd name="connsiteX48" fmla="*/ 5817057 w 8446075"/>
                <a:gd name="connsiteY48" fmla="*/ 1819682 h 40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46075" h="4037280">
                  <a:moveTo>
                    <a:pt x="5817057" y="1819682"/>
                  </a:moveTo>
                  <a:lnTo>
                    <a:pt x="6191707" y="1597432"/>
                  </a:lnTo>
                  <a:cubicBezTo>
                    <a:pt x="6319765" y="1519115"/>
                    <a:pt x="6499682" y="1404815"/>
                    <a:pt x="6585407" y="1349782"/>
                  </a:cubicBezTo>
                  <a:cubicBezTo>
                    <a:pt x="6671132" y="1294749"/>
                    <a:pt x="6706057" y="1267232"/>
                    <a:pt x="6706057" y="1267232"/>
                  </a:cubicBezTo>
                  <a:lnTo>
                    <a:pt x="7074357" y="1013232"/>
                  </a:lnTo>
                  <a:cubicBezTo>
                    <a:pt x="7184424" y="937032"/>
                    <a:pt x="7283907" y="870357"/>
                    <a:pt x="7366457" y="810032"/>
                  </a:cubicBezTo>
                  <a:cubicBezTo>
                    <a:pt x="7449007" y="749707"/>
                    <a:pt x="7569657" y="651282"/>
                    <a:pt x="7569657" y="651282"/>
                  </a:cubicBezTo>
                  <a:lnTo>
                    <a:pt x="7804607" y="467132"/>
                  </a:lnTo>
                  <a:cubicBezTo>
                    <a:pt x="7880807" y="408924"/>
                    <a:pt x="8026857" y="302032"/>
                    <a:pt x="8026857" y="302032"/>
                  </a:cubicBezTo>
                  <a:lnTo>
                    <a:pt x="8268157" y="117882"/>
                  </a:lnTo>
                  <a:lnTo>
                    <a:pt x="8382457" y="28982"/>
                  </a:lnTo>
                  <a:cubicBezTo>
                    <a:pt x="8406799" y="9932"/>
                    <a:pt x="8405740" y="7815"/>
                    <a:pt x="8414207" y="3582"/>
                  </a:cubicBezTo>
                  <a:cubicBezTo>
                    <a:pt x="8422674" y="-651"/>
                    <a:pt x="8427965" y="-1710"/>
                    <a:pt x="8433257" y="3582"/>
                  </a:cubicBezTo>
                  <a:cubicBezTo>
                    <a:pt x="8438549" y="8874"/>
                    <a:pt x="8444899" y="-13351"/>
                    <a:pt x="8445957" y="35332"/>
                  </a:cubicBezTo>
                  <a:cubicBezTo>
                    <a:pt x="8447015" y="84015"/>
                    <a:pt x="8440665" y="244882"/>
                    <a:pt x="8439607" y="295682"/>
                  </a:cubicBezTo>
                  <a:cubicBezTo>
                    <a:pt x="8438549" y="346482"/>
                    <a:pt x="8439607" y="340132"/>
                    <a:pt x="8439607" y="340132"/>
                  </a:cubicBezTo>
                  <a:lnTo>
                    <a:pt x="8439607" y="505232"/>
                  </a:lnTo>
                  <a:lnTo>
                    <a:pt x="8439607" y="543332"/>
                  </a:lnTo>
                  <a:cubicBezTo>
                    <a:pt x="8439607" y="552857"/>
                    <a:pt x="8442782" y="553915"/>
                    <a:pt x="8439607" y="562382"/>
                  </a:cubicBezTo>
                  <a:cubicBezTo>
                    <a:pt x="8436432" y="570849"/>
                    <a:pt x="8430082" y="582490"/>
                    <a:pt x="8420557" y="594132"/>
                  </a:cubicBezTo>
                  <a:cubicBezTo>
                    <a:pt x="8411032" y="605774"/>
                    <a:pt x="8444899" y="586724"/>
                    <a:pt x="8382457" y="632232"/>
                  </a:cubicBezTo>
                  <a:cubicBezTo>
                    <a:pt x="8320015" y="677740"/>
                    <a:pt x="8045907" y="867182"/>
                    <a:pt x="8045907" y="867182"/>
                  </a:cubicBezTo>
                  <a:cubicBezTo>
                    <a:pt x="7908324" y="962432"/>
                    <a:pt x="7736874" y="1085199"/>
                    <a:pt x="7556957" y="1203732"/>
                  </a:cubicBezTo>
                  <a:cubicBezTo>
                    <a:pt x="7377040" y="1322265"/>
                    <a:pt x="7108224" y="1490540"/>
                    <a:pt x="6966407" y="1578382"/>
                  </a:cubicBezTo>
                  <a:cubicBezTo>
                    <a:pt x="6824590" y="1666224"/>
                    <a:pt x="6815065" y="1671515"/>
                    <a:pt x="6706057" y="1730782"/>
                  </a:cubicBezTo>
                  <a:cubicBezTo>
                    <a:pt x="6597049" y="1790049"/>
                    <a:pt x="6312357" y="1933982"/>
                    <a:pt x="6312357" y="1933982"/>
                  </a:cubicBezTo>
                  <a:lnTo>
                    <a:pt x="5829757" y="2187982"/>
                  </a:lnTo>
                  <a:cubicBezTo>
                    <a:pt x="5700640" y="2252540"/>
                    <a:pt x="5537657" y="2321332"/>
                    <a:pt x="5537657" y="2321332"/>
                  </a:cubicBezTo>
                  <a:lnTo>
                    <a:pt x="5150307" y="2492782"/>
                  </a:lnTo>
                  <a:cubicBezTo>
                    <a:pt x="5052940" y="2536174"/>
                    <a:pt x="5044474" y="2545699"/>
                    <a:pt x="4953457" y="2581682"/>
                  </a:cubicBezTo>
                  <a:cubicBezTo>
                    <a:pt x="4862440" y="2617665"/>
                    <a:pt x="4604207" y="2708682"/>
                    <a:pt x="4604207" y="2708682"/>
                  </a:cubicBezTo>
                  <a:lnTo>
                    <a:pt x="3867607" y="2994432"/>
                  </a:lnTo>
                  <a:cubicBezTo>
                    <a:pt x="3634774" y="3082274"/>
                    <a:pt x="3463324" y="3150007"/>
                    <a:pt x="3207207" y="3235732"/>
                  </a:cubicBezTo>
                  <a:cubicBezTo>
                    <a:pt x="2951090" y="3321457"/>
                    <a:pt x="2711907" y="3407182"/>
                    <a:pt x="2330907" y="3508782"/>
                  </a:cubicBezTo>
                  <a:cubicBezTo>
                    <a:pt x="1949907" y="3610382"/>
                    <a:pt x="1287390" y="3761724"/>
                    <a:pt x="921207" y="3845332"/>
                  </a:cubicBezTo>
                  <a:cubicBezTo>
                    <a:pt x="555024" y="3928940"/>
                    <a:pt x="287265" y="3978682"/>
                    <a:pt x="133807" y="4010432"/>
                  </a:cubicBezTo>
                  <a:cubicBezTo>
                    <a:pt x="-19651" y="4042182"/>
                    <a:pt x="1515" y="4037949"/>
                    <a:pt x="457" y="4035832"/>
                  </a:cubicBezTo>
                  <a:cubicBezTo>
                    <a:pt x="-601" y="4033715"/>
                    <a:pt x="127457" y="3997732"/>
                    <a:pt x="127457" y="3997732"/>
                  </a:cubicBezTo>
                  <a:cubicBezTo>
                    <a:pt x="211065" y="3973390"/>
                    <a:pt x="347590" y="3925765"/>
                    <a:pt x="502107" y="3889782"/>
                  </a:cubicBezTo>
                  <a:cubicBezTo>
                    <a:pt x="656624" y="3853799"/>
                    <a:pt x="923324" y="3812524"/>
                    <a:pt x="1054557" y="3781832"/>
                  </a:cubicBezTo>
                  <a:cubicBezTo>
                    <a:pt x="1185790" y="3751140"/>
                    <a:pt x="1151924" y="3745849"/>
                    <a:pt x="1289507" y="3705632"/>
                  </a:cubicBezTo>
                  <a:cubicBezTo>
                    <a:pt x="1427090" y="3665415"/>
                    <a:pt x="1702257" y="3593449"/>
                    <a:pt x="1880057" y="3540532"/>
                  </a:cubicBezTo>
                  <a:cubicBezTo>
                    <a:pt x="2057857" y="3487615"/>
                    <a:pt x="2356307" y="3388132"/>
                    <a:pt x="2356307" y="3388132"/>
                  </a:cubicBezTo>
                  <a:lnTo>
                    <a:pt x="3111957" y="3127782"/>
                  </a:lnTo>
                  <a:cubicBezTo>
                    <a:pt x="3327857" y="3048407"/>
                    <a:pt x="3488724" y="2980674"/>
                    <a:pt x="3651707" y="2911882"/>
                  </a:cubicBezTo>
                  <a:cubicBezTo>
                    <a:pt x="3814690" y="2843090"/>
                    <a:pt x="3902532" y="2802874"/>
                    <a:pt x="4089857" y="2715032"/>
                  </a:cubicBezTo>
                  <a:cubicBezTo>
                    <a:pt x="4277182" y="2627190"/>
                    <a:pt x="4775657" y="2384832"/>
                    <a:pt x="4775657" y="2384832"/>
                  </a:cubicBezTo>
                  <a:cubicBezTo>
                    <a:pt x="4967215" y="2291699"/>
                    <a:pt x="5063524" y="2250424"/>
                    <a:pt x="5239207" y="2156232"/>
                  </a:cubicBezTo>
                  <a:cubicBezTo>
                    <a:pt x="5414890" y="2062040"/>
                    <a:pt x="5658307" y="1912815"/>
                    <a:pt x="5817057" y="1819682"/>
                  </a:cubicBezTo>
                  <a:close/>
                </a:path>
              </a:pathLst>
            </a:custGeom>
            <a:solidFill>
              <a:schemeClr val="accent2">
                <a:alpha val="30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 name="Freeform 5"/>
            <p:cNvSpPr/>
            <p:nvPr/>
          </p:nvSpPr>
          <p:spPr>
            <a:xfrm>
              <a:off x="4338637" y="2802241"/>
              <a:ext cx="3880245" cy="2226959"/>
            </a:xfrm>
            <a:custGeom>
              <a:avLst/>
              <a:gdLst>
                <a:gd name="connsiteX0" fmla="*/ 6691296 w 8443896"/>
                <a:gd name="connsiteY0" fmla="*/ 937729 h 3065702"/>
                <a:gd name="connsiteX1" fmla="*/ 7370746 w 8443896"/>
                <a:gd name="connsiteY1" fmla="*/ 582129 h 3065702"/>
                <a:gd name="connsiteX2" fmla="*/ 7580296 w 8443896"/>
                <a:gd name="connsiteY2" fmla="*/ 467829 h 3065702"/>
                <a:gd name="connsiteX3" fmla="*/ 7999396 w 8443896"/>
                <a:gd name="connsiteY3" fmla="*/ 239229 h 3065702"/>
                <a:gd name="connsiteX4" fmla="*/ 8316896 w 8443896"/>
                <a:gd name="connsiteY4" fmla="*/ 55079 h 3065702"/>
                <a:gd name="connsiteX5" fmla="*/ 8405796 w 8443896"/>
                <a:gd name="connsiteY5" fmla="*/ 4279 h 3065702"/>
                <a:gd name="connsiteX6" fmla="*/ 8431196 w 8443896"/>
                <a:gd name="connsiteY6" fmla="*/ 4279 h 3065702"/>
                <a:gd name="connsiteX7" fmla="*/ 8437546 w 8443896"/>
                <a:gd name="connsiteY7" fmla="*/ 16979 h 3065702"/>
                <a:gd name="connsiteX8" fmla="*/ 8437546 w 8443896"/>
                <a:gd name="connsiteY8" fmla="*/ 99529 h 3065702"/>
                <a:gd name="connsiteX9" fmla="*/ 8443896 w 8443896"/>
                <a:gd name="connsiteY9" fmla="*/ 734529 h 3065702"/>
                <a:gd name="connsiteX10" fmla="*/ 8443896 w 8443896"/>
                <a:gd name="connsiteY10" fmla="*/ 836129 h 3065702"/>
                <a:gd name="connsiteX11" fmla="*/ 8437546 w 8443896"/>
                <a:gd name="connsiteY11" fmla="*/ 867879 h 3065702"/>
                <a:gd name="connsiteX12" fmla="*/ 8424846 w 8443896"/>
                <a:gd name="connsiteY12" fmla="*/ 893279 h 3065702"/>
                <a:gd name="connsiteX13" fmla="*/ 8399446 w 8443896"/>
                <a:gd name="connsiteY13" fmla="*/ 912329 h 3065702"/>
                <a:gd name="connsiteX14" fmla="*/ 8266096 w 8443896"/>
                <a:gd name="connsiteY14" fmla="*/ 963129 h 3065702"/>
                <a:gd name="connsiteX15" fmla="*/ 7573946 w 8443896"/>
                <a:gd name="connsiteY15" fmla="*/ 1242529 h 3065702"/>
                <a:gd name="connsiteX16" fmla="*/ 6697646 w 8443896"/>
                <a:gd name="connsiteY16" fmla="*/ 1560029 h 3065702"/>
                <a:gd name="connsiteX17" fmla="*/ 5827696 w 8443896"/>
                <a:gd name="connsiteY17" fmla="*/ 1839429 h 3065702"/>
                <a:gd name="connsiteX18" fmla="*/ 5675296 w 8443896"/>
                <a:gd name="connsiteY18" fmla="*/ 1902929 h 3065702"/>
                <a:gd name="connsiteX19" fmla="*/ 5199046 w 8443896"/>
                <a:gd name="connsiteY19" fmla="*/ 2042629 h 3065702"/>
                <a:gd name="connsiteX20" fmla="*/ 4951396 w 8443896"/>
                <a:gd name="connsiteY20" fmla="*/ 2131529 h 3065702"/>
                <a:gd name="connsiteX21" fmla="*/ 4163996 w 8443896"/>
                <a:gd name="connsiteY21" fmla="*/ 2328379 h 3065702"/>
                <a:gd name="connsiteX22" fmla="*/ 4094146 w 8443896"/>
                <a:gd name="connsiteY22" fmla="*/ 2347429 h 3065702"/>
                <a:gd name="connsiteX23" fmla="*/ 3382946 w 8443896"/>
                <a:gd name="connsiteY23" fmla="*/ 2531579 h 3065702"/>
                <a:gd name="connsiteX24" fmla="*/ 2862246 w 8443896"/>
                <a:gd name="connsiteY24" fmla="*/ 2652229 h 3065702"/>
                <a:gd name="connsiteX25" fmla="*/ 1693846 w 8443896"/>
                <a:gd name="connsiteY25" fmla="*/ 2855429 h 3065702"/>
                <a:gd name="connsiteX26" fmla="*/ 1427146 w 8443896"/>
                <a:gd name="connsiteY26" fmla="*/ 2899879 h 3065702"/>
                <a:gd name="connsiteX27" fmla="*/ 950896 w 8443896"/>
                <a:gd name="connsiteY27" fmla="*/ 2944329 h 3065702"/>
                <a:gd name="connsiteX28" fmla="*/ 188896 w 8443896"/>
                <a:gd name="connsiteY28" fmla="*/ 3045929 h 3065702"/>
                <a:gd name="connsiteX29" fmla="*/ 4746 w 8443896"/>
                <a:gd name="connsiteY29" fmla="*/ 3064979 h 3065702"/>
                <a:gd name="connsiteX30" fmla="*/ 87296 w 8443896"/>
                <a:gd name="connsiteY30" fmla="*/ 3052279 h 3065702"/>
                <a:gd name="connsiteX31" fmla="*/ 430196 w 8443896"/>
                <a:gd name="connsiteY31" fmla="*/ 2969729 h 3065702"/>
                <a:gd name="connsiteX32" fmla="*/ 893746 w 8443896"/>
                <a:gd name="connsiteY32" fmla="*/ 2880829 h 3065702"/>
                <a:gd name="connsiteX33" fmla="*/ 1725596 w 8443896"/>
                <a:gd name="connsiteY33" fmla="*/ 2690329 h 3065702"/>
                <a:gd name="connsiteX34" fmla="*/ 2532046 w 8443896"/>
                <a:gd name="connsiteY34" fmla="*/ 2474429 h 3065702"/>
                <a:gd name="connsiteX35" fmla="*/ 3020996 w 8443896"/>
                <a:gd name="connsiteY35" fmla="*/ 2347429 h 3065702"/>
                <a:gd name="connsiteX36" fmla="*/ 3205146 w 8443896"/>
                <a:gd name="connsiteY36" fmla="*/ 2302979 h 3065702"/>
                <a:gd name="connsiteX37" fmla="*/ 4081446 w 8443896"/>
                <a:gd name="connsiteY37" fmla="*/ 2010879 h 3065702"/>
                <a:gd name="connsiteX38" fmla="*/ 4703746 w 8443896"/>
                <a:gd name="connsiteY38" fmla="*/ 1769579 h 3065702"/>
                <a:gd name="connsiteX39" fmla="*/ 4951396 w 8443896"/>
                <a:gd name="connsiteY39" fmla="*/ 1680679 h 3065702"/>
                <a:gd name="connsiteX40" fmla="*/ 5814996 w 8443896"/>
                <a:gd name="connsiteY40" fmla="*/ 1299679 h 3065702"/>
                <a:gd name="connsiteX41" fmla="*/ 6691296 w 8443896"/>
                <a:gd name="connsiteY41" fmla="*/ 937729 h 3065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443896" h="3065702">
                  <a:moveTo>
                    <a:pt x="6691296" y="937729"/>
                  </a:moveTo>
                  <a:cubicBezTo>
                    <a:pt x="6950588" y="818137"/>
                    <a:pt x="7222579" y="660446"/>
                    <a:pt x="7370746" y="582129"/>
                  </a:cubicBezTo>
                  <a:cubicBezTo>
                    <a:pt x="7518913" y="503812"/>
                    <a:pt x="7580296" y="467829"/>
                    <a:pt x="7580296" y="467829"/>
                  </a:cubicBezTo>
                  <a:lnTo>
                    <a:pt x="7999396" y="239229"/>
                  </a:lnTo>
                  <a:cubicBezTo>
                    <a:pt x="8122163" y="170437"/>
                    <a:pt x="8316896" y="55079"/>
                    <a:pt x="8316896" y="55079"/>
                  </a:cubicBezTo>
                  <a:cubicBezTo>
                    <a:pt x="8384629" y="15921"/>
                    <a:pt x="8386746" y="12746"/>
                    <a:pt x="8405796" y="4279"/>
                  </a:cubicBezTo>
                  <a:cubicBezTo>
                    <a:pt x="8424846" y="-4188"/>
                    <a:pt x="8425904" y="2162"/>
                    <a:pt x="8431196" y="4279"/>
                  </a:cubicBezTo>
                  <a:cubicBezTo>
                    <a:pt x="8436488" y="6396"/>
                    <a:pt x="8436488" y="1104"/>
                    <a:pt x="8437546" y="16979"/>
                  </a:cubicBezTo>
                  <a:cubicBezTo>
                    <a:pt x="8438604" y="32854"/>
                    <a:pt x="8436488" y="-20063"/>
                    <a:pt x="8437546" y="99529"/>
                  </a:cubicBezTo>
                  <a:cubicBezTo>
                    <a:pt x="8438604" y="219121"/>
                    <a:pt x="8442838" y="611762"/>
                    <a:pt x="8443896" y="734529"/>
                  </a:cubicBezTo>
                  <a:cubicBezTo>
                    <a:pt x="8444954" y="857296"/>
                    <a:pt x="8444954" y="813904"/>
                    <a:pt x="8443896" y="836129"/>
                  </a:cubicBezTo>
                  <a:cubicBezTo>
                    <a:pt x="8442838" y="858354"/>
                    <a:pt x="8440721" y="858354"/>
                    <a:pt x="8437546" y="867879"/>
                  </a:cubicBezTo>
                  <a:cubicBezTo>
                    <a:pt x="8434371" y="877404"/>
                    <a:pt x="8431196" y="885871"/>
                    <a:pt x="8424846" y="893279"/>
                  </a:cubicBezTo>
                  <a:cubicBezTo>
                    <a:pt x="8418496" y="900687"/>
                    <a:pt x="8425904" y="900687"/>
                    <a:pt x="8399446" y="912329"/>
                  </a:cubicBezTo>
                  <a:cubicBezTo>
                    <a:pt x="8372988" y="923971"/>
                    <a:pt x="8266096" y="963129"/>
                    <a:pt x="8266096" y="963129"/>
                  </a:cubicBezTo>
                  <a:cubicBezTo>
                    <a:pt x="8128513" y="1018162"/>
                    <a:pt x="7835354" y="1143046"/>
                    <a:pt x="7573946" y="1242529"/>
                  </a:cubicBezTo>
                  <a:cubicBezTo>
                    <a:pt x="7312538" y="1342012"/>
                    <a:pt x="6988688" y="1460546"/>
                    <a:pt x="6697646" y="1560029"/>
                  </a:cubicBezTo>
                  <a:cubicBezTo>
                    <a:pt x="6406604" y="1659512"/>
                    <a:pt x="5998087" y="1782279"/>
                    <a:pt x="5827696" y="1839429"/>
                  </a:cubicBezTo>
                  <a:cubicBezTo>
                    <a:pt x="5657305" y="1896579"/>
                    <a:pt x="5780071" y="1869062"/>
                    <a:pt x="5675296" y="1902929"/>
                  </a:cubicBezTo>
                  <a:cubicBezTo>
                    <a:pt x="5570521" y="1936796"/>
                    <a:pt x="5319696" y="2004529"/>
                    <a:pt x="5199046" y="2042629"/>
                  </a:cubicBezTo>
                  <a:cubicBezTo>
                    <a:pt x="5078396" y="2080729"/>
                    <a:pt x="5123904" y="2083904"/>
                    <a:pt x="4951396" y="2131529"/>
                  </a:cubicBezTo>
                  <a:cubicBezTo>
                    <a:pt x="4778888" y="2179154"/>
                    <a:pt x="4306871" y="2292396"/>
                    <a:pt x="4163996" y="2328379"/>
                  </a:cubicBezTo>
                  <a:cubicBezTo>
                    <a:pt x="4021121" y="2364362"/>
                    <a:pt x="4094146" y="2347429"/>
                    <a:pt x="4094146" y="2347429"/>
                  </a:cubicBezTo>
                  <a:lnTo>
                    <a:pt x="3382946" y="2531579"/>
                  </a:lnTo>
                  <a:cubicBezTo>
                    <a:pt x="3177629" y="2582379"/>
                    <a:pt x="3143763" y="2598254"/>
                    <a:pt x="2862246" y="2652229"/>
                  </a:cubicBezTo>
                  <a:cubicBezTo>
                    <a:pt x="2580729" y="2706204"/>
                    <a:pt x="1693846" y="2855429"/>
                    <a:pt x="1693846" y="2855429"/>
                  </a:cubicBezTo>
                  <a:cubicBezTo>
                    <a:pt x="1454663" y="2896704"/>
                    <a:pt x="1550971" y="2885062"/>
                    <a:pt x="1427146" y="2899879"/>
                  </a:cubicBezTo>
                  <a:cubicBezTo>
                    <a:pt x="1303321" y="2914696"/>
                    <a:pt x="1157271" y="2919987"/>
                    <a:pt x="950896" y="2944329"/>
                  </a:cubicBezTo>
                  <a:cubicBezTo>
                    <a:pt x="744521" y="2968671"/>
                    <a:pt x="346588" y="3025821"/>
                    <a:pt x="188896" y="3045929"/>
                  </a:cubicBezTo>
                  <a:cubicBezTo>
                    <a:pt x="31204" y="3066037"/>
                    <a:pt x="21679" y="3063921"/>
                    <a:pt x="4746" y="3064979"/>
                  </a:cubicBezTo>
                  <a:cubicBezTo>
                    <a:pt x="-12187" y="3066037"/>
                    <a:pt x="16388" y="3068154"/>
                    <a:pt x="87296" y="3052279"/>
                  </a:cubicBezTo>
                  <a:cubicBezTo>
                    <a:pt x="158204" y="3036404"/>
                    <a:pt x="295788" y="2998304"/>
                    <a:pt x="430196" y="2969729"/>
                  </a:cubicBezTo>
                  <a:cubicBezTo>
                    <a:pt x="564604" y="2941154"/>
                    <a:pt x="677846" y="2927396"/>
                    <a:pt x="893746" y="2880829"/>
                  </a:cubicBezTo>
                  <a:cubicBezTo>
                    <a:pt x="1109646" y="2834262"/>
                    <a:pt x="1452546" y="2758062"/>
                    <a:pt x="1725596" y="2690329"/>
                  </a:cubicBezTo>
                  <a:cubicBezTo>
                    <a:pt x="1998646" y="2622596"/>
                    <a:pt x="2532046" y="2474429"/>
                    <a:pt x="2532046" y="2474429"/>
                  </a:cubicBezTo>
                  <a:lnTo>
                    <a:pt x="3020996" y="2347429"/>
                  </a:lnTo>
                  <a:cubicBezTo>
                    <a:pt x="3133179" y="2318854"/>
                    <a:pt x="3028404" y="2359071"/>
                    <a:pt x="3205146" y="2302979"/>
                  </a:cubicBezTo>
                  <a:cubicBezTo>
                    <a:pt x="3381888" y="2246887"/>
                    <a:pt x="3831679" y="2099779"/>
                    <a:pt x="4081446" y="2010879"/>
                  </a:cubicBezTo>
                  <a:cubicBezTo>
                    <a:pt x="4331213" y="1921979"/>
                    <a:pt x="4558754" y="1824612"/>
                    <a:pt x="4703746" y="1769579"/>
                  </a:cubicBezTo>
                  <a:cubicBezTo>
                    <a:pt x="4848738" y="1714546"/>
                    <a:pt x="4766188" y="1758996"/>
                    <a:pt x="4951396" y="1680679"/>
                  </a:cubicBezTo>
                  <a:cubicBezTo>
                    <a:pt x="5136604" y="1602362"/>
                    <a:pt x="5528188" y="1422446"/>
                    <a:pt x="5814996" y="1299679"/>
                  </a:cubicBezTo>
                  <a:cubicBezTo>
                    <a:pt x="6101804" y="1176912"/>
                    <a:pt x="6432004" y="1057321"/>
                    <a:pt x="6691296" y="937729"/>
                  </a:cubicBezTo>
                  <a:close/>
                </a:path>
              </a:pathLst>
            </a:custGeom>
            <a:solidFill>
              <a:schemeClr val="accent4">
                <a:alpha val="30000"/>
              </a:schemeClr>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 name="Freeform 6"/>
            <p:cNvSpPr/>
            <p:nvPr/>
          </p:nvSpPr>
          <p:spPr>
            <a:xfrm>
              <a:off x="4338637" y="3538539"/>
              <a:ext cx="3880245" cy="1499470"/>
            </a:xfrm>
            <a:custGeom>
              <a:avLst/>
              <a:gdLst>
                <a:gd name="connsiteX0" fmla="*/ 7539278 w 8416800"/>
                <a:gd name="connsiteY0" fmla="*/ 292100 h 2058778"/>
                <a:gd name="connsiteX1" fmla="*/ 7818678 w 8416800"/>
                <a:gd name="connsiteY1" fmla="*/ 196850 h 2058778"/>
                <a:gd name="connsiteX2" fmla="*/ 8155228 w 8416800"/>
                <a:gd name="connsiteY2" fmla="*/ 76200 h 2058778"/>
                <a:gd name="connsiteX3" fmla="*/ 8339378 w 8416800"/>
                <a:gd name="connsiteY3" fmla="*/ 19050 h 2058778"/>
                <a:gd name="connsiteX4" fmla="*/ 8402878 w 8416800"/>
                <a:gd name="connsiteY4" fmla="*/ 0 h 2058778"/>
                <a:gd name="connsiteX5" fmla="*/ 8415578 w 8416800"/>
                <a:gd name="connsiteY5" fmla="*/ 19050 h 2058778"/>
                <a:gd name="connsiteX6" fmla="*/ 8415578 w 8416800"/>
                <a:gd name="connsiteY6" fmla="*/ 76200 h 2058778"/>
                <a:gd name="connsiteX7" fmla="*/ 8409228 w 8416800"/>
                <a:gd name="connsiteY7" fmla="*/ 501650 h 2058778"/>
                <a:gd name="connsiteX8" fmla="*/ 8409228 w 8416800"/>
                <a:gd name="connsiteY8" fmla="*/ 546100 h 2058778"/>
                <a:gd name="connsiteX9" fmla="*/ 8396528 w 8416800"/>
                <a:gd name="connsiteY9" fmla="*/ 571500 h 2058778"/>
                <a:gd name="connsiteX10" fmla="*/ 8313978 w 8416800"/>
                <a:gd name="connsiteY10" fmla="*/ 596900 h 2058778"/>
                <a:gd name="connsiteX11" fmla="*/ 7545628 w 8416800"/>
                <a:gd name="connsiteY11" fmla="*/ 762000 h 2058778"/>
                <a:gd name="connsiteX12" fmla="*/ 6675678 w 8416800"/>
                <a:gd name="connsiteY12" fmla="*/ 971550 h 2058778"/>
                <a:gd name="connsiteX13" fmla="*/ 5805728 w 8416800"/>
                <a:gd name="connsiteY13" fmla="*/ 1155700 h 2058778"/>
                <a:gd name="connsiteX14" fmla="*/ 4929428 w 8416800"/>
                <a:gd name="connsiteY14" fmla="*/ 1333500 h 2058778"/>
                <a:gd name="connsiteX15" fmla="*/ 4059478 w 8416800"/>
                <a:gd name="connsiteY15" fmla="*/ 1504950 h 2058778"/>
                <a:gd name="connsiteX16" fmla="*/ 3183178 w 8416800"/>
                <a:gd name="connsiteY16" fmla="*/ 1651000 h 2058778"/>
                <a:gd name="connsiteX17" fmla="*/ 2313228 w 8416800"/>
                <a:gd name="connsiteY17" fmla="*/ 1752600 h 2058778"/>
                <a:gd name="connsiteX18" fmla="*/ 1805228 w 8416800"/>
                <a:gd name="connsiteY18" fmla="*/ 1841500 h 2058778"/>
                <a:gd name="connsiteX19" fmla="*/ 928928 w 8416800"/>
                <a:gd name="connsiteY19" fmla="*/ 1949450 h 2058778"/>
                <a:gd name="connsiteX20" fmla="*/ 33578 w 8416800"/>
                <a:gd name="connsiteY20" fmla="*/ 2057400 h 2058778"/>
                <a:gd name="connsiteX21" fmla="*/ 217728 w 8416800"/>
                <a:gd name="connsiteY21" fmla="*/ 2006600 h 2058778"/>
                <a:gd name="connsiteX22" fmla="*/ 484428 w 8416800"/>
                <a:gd name="connsiteY22" fmla="*/ 1949450 h 2058778"/>
                <a:gd name="connsiteX23" fmla="*/ 967028 w 8416800"/>
                <a:gd name="connsiteY23" fmla="*/ 1879600 h 2058778"/>
                <a:gd name="connsiteX24" fmla="*/ 1322628 w 8416800"/>
                <a:gd name="connsiteY24" fmla="*/ 1803400 h 2058778"/>
                <a:gd name="connsiteX25" fmla="*/ 1627428 w 8416800"/>
                <a:gd name="connsiteY25" fmla="*/ 1752600 h 2058778"/>
                <a:gd name="connsiteX26" fmla="*/ 2065578 w 8416800"/>
                <a:gd name="connsiteY26" fmla="*/ 1670050 h 2058778"/>
                <a:gd name="connsiteX27" fmla="*/ 2567228 w 8416800"/>
                <a:gd name="connsiteY27" fmla="*/ 1574800 h 2058778"/>
                <a:gd name="connsiteX28" fmla="*/ 3310178 w 8416800"/>
                <a:gd name="connsiteY28" fmla="*/ 1435100 h 2058778"/>
                <a:gd name="connsiteX29" fmla="*/ 4053128 w 8416800"/>
                <a:gd name="connsiteY29" fmla="*/ 1250950 h 2058778"/>
                <a:gd name="connsiteX30" fmla="*/ 4942128 w 8416800"/>
                <a:gd name="connsiteY30" fmla="*/ 1035050 h 2058778"/>
                <a:gd name="connsiteX31" fmla="*/ 5799378 w 8416800"/>
                <a:gd name="connsiteY31" fmla="*/ 812800 h 2058778"/>
                <a:gd name="connsiteX32" fmla="*/ 6669328 w 8416800"/>
                <a:gd name="connsiteY32" fmla="*/ 577850 h 2058778"/>
                <a:gd name="connsiteX33" fmla="*/ 7539278 w 8416800"/>
                <a:gd name="connsiteY33" fmla="*/ 292100 h 20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16800" h="2058778">
                  <a:moveTo>
                    <a:pt x="7539278" y="292100"/>
                  </a:moveTo>
                  <a:lnTo>
                    <a:pt x="7818678" y="196850"/>
                  </a:lnTo>
                  <a:lnTo>
                    <a:pt x="8155228" y="76200"/>
                  </a:lnTo>
                  <a:cubicBezTo>
                    <a:pt x="8242011" y="46567"/>
                    <a:pt x="8339378" y="19050"/>
                    <a:pt x="8339378" y="19050"/>
                  </a:cubicBezTo>
                  <a:cubicBezTo>
                    <a:pt x="8380653" y="6350"/>
                    <a:pt x="8390178" y="0"/>
                    <a:pt x="8402878" y="0"/>
                  </a:cubicBezTo>
                  <a:cubicBezTo>
                    <a:pt x="8415578" y="0"/>
                    <a:pt x="8413461" y="6350"/>
                    <a:pt x="8415578" y="19050"/>
                  </a:cubicBezTo>
                  <a:cubicBezTo>
                    <a:pt x="8417695" y="31750"/>
                    <a:pt x="8416636" y="-4233"/>
                    <a:pt x="8415578" y="76200"/>
                  </a:cubicBezTo>
                  <a:cubicBezTo>
                    <a:pt x="8414520" y="156633"/>
                    <a:pt x="8410286" y="423333"/>
                    <a:pt x="8409228" y="501650"/>
                  </a:cubicBezTo>
                  <a:cubicBezTo>
                    <a:pt x="8408170" y="579967"/>
                    <a:pt x="8411345" y="534458"/>
                    <a:pt x="8409228" y="546100"/>
                  </a:cubicBezTo>
                  <a:cubicBezTo>
                    <a:pt x="8407111" y="557742"/>
                    <a:pt x="8412403" y="563033"/>
                    <a:pt x="8396528" y="571500"/>
                  </a:cubicBezTo>
                  <a:cubicBezTo>
                    <a:pt x="8380653" y="579967"/>
                    <a:pt x="8313978" y="596900"/>
                    <a:pt x="8313978" y="596900"/>
                  </a:cubicBezTo>
                  <a:lnTo>
                    <a:pt x="7545628" y="762000"/>
                  </a:lnTo>
                  <a:cubicBezTo>
                    <a:pt x="7272578" y="824442"/>
                    <a:pt x="6965661" y="905933"/>
                    <a:pt x="6675678" y="971550"/>
                  </a:cubicBezTo>
                  <a:cubicBezTo>
                    <a:pt x="6385695" y="1037167"/>
                    <a:pt x="5805728" y="1155700"/>
                    <a:pt x="5805728" y="1155700"/>
                  </a:cubicBezTo>
                  <a:lnTo>
                    <a:pt x="4929428" y="1333500"/>
                  </a:lnTo>
                  <a:lnTo>
                    <a:pt x="4059478" y="1504950"/>
                  </a:lnTo>
                  <a:cubicBezTo>
                    <a:pt x="3768436" y="1557867"/>
                    <a:pt x="3474220" y="1609725"/>
                    <a:pt x="3183178" y="1651000"/>
                  </a:cubicBezTo>
                  <a:cubicBezTo>
                    <a:pt x="2892136" y="1692275"/>
                    <a:pt x="2542886" y="1720850"/>
                    <a:pt x="2313228" y="1752600"/>
                  </a:cubicBezTo>
                  <a:cubicBezTo>
                    <a:pt x="2083570" y="1784350"/>
                    <a:pt x="2035945" y="1808692"/>
                    <a:pt x="1805228" y="1841500"/>
                  </a:cubicBezTo>
                  <a:cubicBezTo>
                    <a:pt x="1574511" y="1874308"/>
                    <a:pt x="928928" y="1949450"/>
                    <a:pt x="928928" y="1949450"/>
                  </a:cubicBezTo>
                  <a:lnTo>
                    <a:pt x="33578" y="2057400"/>
                  </a:lnTo>
                  <a:cubicBezTo>
                    <a:pt x="-84955" y="2066925"/>
                    <a:pt x="142586" y="2024592"/>
                    <a:pt x="217728" y="2006600"/>
                  </a:cubicBezTo>
                  <a:cubicBezTo>
                    <a:pt x="292870" y="1988608"/>
                    <a:pt x="359545" y="1970617"/>
                    <a:pt x="484428" y="1949450"/>
                  </a:cubicBezTo>
                  <a:cubicBezTo>
                    <a:pt x="609311" y="1928283"/>
                    <a:pt x="827328" y="1903942"/>
                    <a:pt x="967028" y="1879600"/>
                  </a:cubicBezTo>
                  <a:cubicBezTo>
                    <a:pt x="1106728" y="1855258"/>
                    <a:pt x="1212561" y="1824567"/>
                    <a:pt x="1322628" y="1803400"/>
                  </a:cubicBezTo>
                  <a:cubicBezTo>
                    <a:pt x="1432695" y="1782233"/>
                    <a:pt x="1627428" y="1752600"/>
                    <a:pt x="1627428" y="1752600"/>
                  </a:cubicBezTo>
                  <a:lnTo>
                    <a:pt x="2065578" y="1670050"/>
                  </a:lnTo>
                  <a:lnTo>
                    <a:pt x="2567228" y="1574800"/>
                  </a:lnTo>
                  <a:cubicBezTo>
                    <a:pt x="2774661" y="1535642"/>
                    <a:pt x="3062528" y="1489075"/>
                    <a:pt x="3310178" y="1435100"/>
                  </a:cubicBezTo>
                  <a:cubicBezTo>
                    <a:pt x="3557828" y="1381125"/>
                    <a:pt x="4053128" y="1250950"/>
                    <a:pt x="4053128" y="1250950"/>
                  </a:cubicBezTo>
                  <a:lnTo>
                    <a:pt x="4942128" y="1035050"/>
                  </a:lnTo>
                  <a:lnTo>
                    <a:pt x="5799378" y="812800"/>
                  </a:lnTo>
                  <a:cubicBezTo>
                    <a:pt x="6087245" y="736600"/>
                    <a:pt x="6379345" y="664633"/>
                    <a:pt x="6669328" y="577850"/>
                  </a:cubicBezTo>
                  <a:cubicBezTo>
                    <a:pt x="6959311" y="491067"/>
                    <a:pt x="7249294" y="391583"/>
                    <a:pt x="7539278" y="292100"/>
                  </a:cubicBezTo>
                  <a:close/>
                </a:path>
              </a:pathLst>
            </a:custGeom>
            <a:solidFill>
              <a:schemeClr val="accent6">
                <a:lumMod val="75000"/>
                <a:alpha val="3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825">
                <a:solidFill>
                  <a:prstClr val="white"/>
                </a:solidFill>
              </a:endParaRPr>
            </a:p>
          </p:txBody>
        </p:sp>
        <p:sp>
          <p:nvSpPr>
            <p:cNvPr id="8" name="Freeform 7"/>
            <p:cNvSpPr/>
            <p:nvPr/>
          </p:nvSpPr>
          <p:spPr>
            <a:xfrm>
              <a:off x="4264819" y="4301986"/>
              <a:ext cx="3951683" cy="764029"/>
            </a:xfrm>
            <a:custGeom>
              <a:avLst/>
              <a:gdLst>
                <a:gd name="connsiteX0" fmla="*/ 6680052 w 8435004"/>
                <a:gd name="connsiteY0" fmla="*/ 179803 h 1006139"/>
                <a:gd name="connsiteX1" fmla="*/ 7562702 w 8435004"/>
                <a:gd name="connsiteY1" fmla="*/ 78203 h 1006139"/>
                <a:gd name="connsiteX2" fmla="*/ 8172302 w 8435004"/>
                <a:gd name="connsiteY2" fmla="*/ 27403 h 1006139"/>
                <a:gd name="connsiteX3" fmla="*/ 8299302 w 8435004"/>
                <a:gd name="connsiteY3" fmla="*/ 14703 h 1006139"/>
                <a:gd name="connsiteX4" fmla="*/ 8381852 w 8435004"/>
                <a:gd name="connsiteY4" fmla="*/ 2003 h 1006139"/>
                <a:gd name="connsiteX5" fmla="*/ 8413602 w 8435004"/>
                <a:gd name="connsiteY5" fmla="*/ 2003 h 1006139"/>
                <a:gd name="connsiteX6" fmla="*/ 8426302 w 8435004"/>
                <a:gd name="connsiteY6" fmla="*/ 21053 h 1006139"/>
                <a:gd name="connsiteX7" fmla="*/ 8432652 w 8435004"/>
                <a:gd name="connsiteY7" fmla="*/ 192503 h 1006139"/>
                <a:gd name="connsiteX8" fmla="*/ 8432652 w 8435004"/>
                <a:gd name="connsiteY8" fmla="*/ 275053 h 1006139"/>
                <a:gd name="connsiteX9" fmla="*/ 8432652 w 8435004"/>
                <a:gd name="connsiteY9" fmla="*/ 300453 h 1006139"/>
                <a:gd name="connsiteX10" fmla="*/ 8400902 w 8435004"/>
                <a:gd name="connsiteY10" fmla="*/ 319503 h 1006139"/>
                <a:gd name="connsiteX11" fmla="*/ 8204052 w 8435004"/>
                <a:gd name="connsiteY11" fmla="*/ 332203 h 1006139"/>
                <a:gd name="connsiteX12" fmla="*/ 7835752 w 8435004"/>
                <a:gd name="connsiteY12" fmla="*/ 357603 h 1006139"/>
                <a:gd name="connsiteX13" fmla="*/ 7575402 w 8435004"/>
                <a:gd name="connsiteY13" fmla="*/ 370303 h 1006139"/>
                <a:gd name="connsiteX14" fmla="*/ 6692752 w 8435004"/>
                <a:gd name="connsiteY14" fmla="*/ 446503 h 1006139"/>
                <a:gd name="connsiteX15" fmla="*/ 5810102 w 8435004"/>
                <a:gd name="connsiteY15" fmla="*/ 522703 h 1006139"/>
                <a:gd name="connsiteX16" fmla="*/ 4946502 w 8435004"/>
                <a:gd name="connsiteY16" fmla="*/ 598903 h 1006139"/>
                <a:gd name="connsiteX17" fmla="*/ 4070202 w 8435004"/>
                <a:gd name="connsiteY17" fmla="*/ 662403 h 1006139"/>
                <a:gd name="connsiteX18" fmla="*/ 3206602 w 8435004"/>
                <a:gd name="connsiteY18" fmla="*/ 751303 h 1006139"/>
                <a:gd name="connsiteX19" fmla="*/ 2463652 w 8435004"/>
                <a:gd name="connsiteY19" fmla="*/ 808453 h 1006139"/>
                <a:gd name="connsiteX20" fmla="*/ 1600052 w 8435004"/>
                <a:gd name="connsiteY20" fmla="*/ 891003 h 1006139"/>
                <a:gd name="connsiteX21" fmla="*/ 812652 w 8435004"/>
                <a:gd name="connsiteY21" fmla="*/ 941803 h 1006139"/>
                <a:gd name="connsiteX22" fmla="*/ 69702 w 8435004"/>
                <a:gd name="connsiteY22" fmla="*/ 998953 h 1006139"/>
                <a:gd name="connsiteX23" fmla="*/ 31602 w 8435004"/>
                <a:gd name="connsiteY23" fmla="*/ 1005303 h 1006139"/>
                <a:gd name="connsiteX24" fmla="*/ 177652 w 8435004"/>
                <a:gd name="connsiteY24" fmla="*/ 979903 h 1006139"/>
                <a:gd name="connsiteX25" fmla="*/ 761852 w 8435004"/>
                <a:gd name="connsiteY25" fmla="*/ 916403 h 1006139"/>
                <a:gd name="connsiteX26" fmla="*/ 1530202 w 8435004"/>
                <a:gd name="connsiteY26" fmla="*/ 846553 h 1006139"/>
                <a:gd name="connsiteX27" fmla="*/ 2146152 w 8435004"/>
                <a:gd name="connsiteY27" fmla="*/ 751303 h 1006139"/>
                <a:gd name="connsiteX28" fmla="*/ 3193902 w 8435004"/>
                <a:gd name="connsiteY28" fmla="*/ 605253 h 1006139"/>
                <a:gd name="connsiteX29" fmla="*/ 4070202 w 8435004"/>
                <a:gd name="connsiteY29" fmla="*/ 471903 h 1006139"/>
                <a:gd name="connsiteX30" fmla="*/ 4940152 w 8435004"/>
                <a:gd name="connsiteY30" fmla="*/ 357603 h 1006139"/>
                <a:gd name="connsiteX31" fmla="*/ 5810102 w 8435004"/>
                <a:gd name="connsiteY31" fmla="*/ 268703 h 1006139"/>
                <a:gd name="connsiteX32" fmla="*/ 6680052 w 8435004"/>
                <a:gd name="connsiteY32" fmla="*/ 179803 h 100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435004" h="1006139">
                  <a:moveTo>
                    <a:pt x="6680052" y="179803"/>
                  </a:moveTo>
                  <a:lnTo>
                    <a:pt x="7562702" y="78203"/>
                  </a:lnTo>
                  <a:cubicBezTo>
                    <a:pt x="7811410" y="52803"/>
                    <a:pt x="8049535" y="37986"/>
                    <a:pt x="8172302" y="27403"/>
                  </a:cubicBezTo>
                  <a:cubicBezTo>
                    <a:pt x="8295069" y="16820"/>
                    <a:pt x="8264377" y="18936"/>
                    <a:pt x="8299302" y="14703"/>
                  </a:cubicBezTo>
                  <a:cubicBezTo>
                    <a:pt x="8334227" y="10470"/>
                    <a:pt x="8362802" y="4120"/>
                    <a:pt x="8381852" y="2003"/>
                  </a:cubicBezTo>
                  <a:cubicBezTo>
                    <a:pt x="8400902" y="-114"/>
                    <a:pt x="8406194" y="-1172"/>
                    <a:pt x="8413602" y="2003"/>
                  </a:cubicBezTo>
                  <a:cubicBezTo>
                    <a:pt x="8421010" y="5178"/>
                    <a:pt x="8423127" y="-10697"/>
                    <a:pt x="8426302" y="21053"/>
                  </a:cubicBezTo>
                  <a:cubicBezTo>
                    <a:pt x="8429477" y="52803"/>
                    <a:pt x="8431594" y="150170"/>
                    <a:pt x="8432652" y="192503"/>
                  </a:cubicBezTo>
                  <a:cubicBezTo>
                    <a:pt x="8433710" y="234836"/>
                    <a:pt x="8432652" y="275053"/>
                    <a:pt x="8432652" y="275053"/>
                  </a:cubicBezTo>
                  <a:cubicBezTo>
                    <a:pt x="8432652" y="293045"/>
                    <a:pt x="8437944" y="293045"/>
                    <a:pt x="8432652" y="300453"/>
                  </a:cubicBezTo>
                  <a:cubicBezTo>
                    <a:pt x="8427360" y="307861"/>
                    <a:pt x="8439002" y="314211"/>
                    <a:pt x="8400902" y="319503"/>
                  </a:cubicBezTo>
                  <a:cubicBezTo>
                    <a:pt x="8362802" y="324795"/>
                    <a:pt x="8204052" y="332203"/>
                    <a:pt x="8204052" y="332203"/>
                  </a:cubicBezTo>
                  <a:lnTo>
                    <a:pt x="7835752" y="357603"/>
                  </a:lnTo>
                  <a:cubicBezTo>
                    <a:pt x="7730977" y="363953"/>
                    <a:pt x="7575402" y="370303"/>
                    <a:pt x="7575402" y="370303"/>
                  </a:cubicBezTo>
                  <a:lnTo>
                    <a:pt x="6692752" y="446503"/>
                  </a:lnTo>
                  <a:lnTo>
                    <a:pt x="5810102" y="522703"/>
                  </a:lnTo>
                  <a:lnTo>
                    <a:pt x="4946502" y="598903"/>
                  </a:lnTo>
                  <a:lnTo>
                    <a:pt x="4070202" y="662403"/>
                  </a:lnTo>
                  <a:cubicBezTo>
                    <a:pt x="3780219" y="687803"/>
                    <a:pt x="3474360" y="726961"/>
                    <a:pt x="3206602" y="751303"/>
                  </a:cubicBezTo>
                  <a:cubicBezTo>
                    <a:pt x="2938844" y="775645"/>
                    <a:pt x="2463652" y="808453"/>
                    <a:pt x="2463652" y="808453"/>
                  </a:cubicBezTo>
                  <a:lnTo>
                    <a:pt x="1600052" y="891003"/>
                  </a:lnTo>
                  <a:cubicBezTo>
                    <a:pt x="1324885" y="913228"/>
                    <a:pt x="812652" y="941803"/>
                    <a:pt x="812652" y="941803"/>
                  </a:cubicBezTo>
                  <a:lnTo>
                    <a:pt x="69702" y="998953"/>
                  </a:lnTo>
                  <a:cubicBezTo>
                    <a:pt x="-60473" y="1009536"/>
                    <a:pt x="31602" y="1005303"/>
                    <a:pt x="31602" y="1005303"/>
                  </a:cubicBezTo>
                  <a:cubicBezTo>
                    <a:pt x="49594" y="1002128"/>
                    <a:pt x="55944" y="994720"/>
                    <a:pt x="177652" y="979903"/>
                  </a:cubicBezTo>
                  <a:cubicBezTo>
                    <a:pt x="299360" y="965086"/>
                    <a:pt x="761852" y="916403"/>
                    <a:pt x="761852" y="916403"/>
                  </a:cubicBezTo>
                  <a:cubicBezTo>
                    <a:pt x="987277" y="894178"/>
                    <a:pt x="1299485" y="874070"/>
                    <a:pt x="1530202" y="846553"/>
                  </a:cubicBezTo>
                  <a:cubicBezTo>
                    <a:pt x="1760919" y="819036"/>
                    <a:pt x="2146152" y="751303"/>
                    <a:pt x="2146152" y="751303"/>
                  </a:cubicBezTo>
                  <a:lnTo>
                    <a:pt x="3193902" y="605253"/>
                  </a:lnTo>
                  <a:lnTo>
                    <a:pt x="4070202" y="471903"/>
                  </a:lnTo>
                  <a:cubicBezTo>
                    <a:pt x="4361244" y="430628"/>
                    <a:pt x="4650169" y="391470"/>
                    <a:pt x="4940152" y="357603"/>
                  </a:cubicBezTo>
                  <a:cubicBezTo>
                    <a:pt x="5230135" y="323736"/>
                    <a:pt x="5810102" y="268703"/>
                    <a:pt x="5810102" y="268703"/>
                  </a:cubicBezTo>
                  <a:lnTo>
                    <a:pt x="6680052" y="179803"/>
                  </a:lnTo>
                  <a:close/>
                </a:path>
              </a:pathLst>
            </a:custGeom>
            <a:solidFill>
              <a:schemeClr val="tx2">
                <a:alpha val="3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825">
                <a:solidFill>
                  <a:prstClr val="white"/>
                </a:solidFill>
              </a:endParaRPr>
            </a:p>
          </p:txBody>
        </p:sp>
        <p:sp>
          <p:nvSpPr>
            <p:cNvPr id="9" name="Freeform 8"/>
            <p:cNvSpPr/>
            <p:nvPr/>
          </p:nvSpPr>
          <p:spPr>
            <a:xfrm>
              <a:off x="4264819" y="4342724"/>
              <a:ext cx="3951683" cy="753124"/>
            </a:xfrm>
            <a:custGeom>
              <a:avLst/>
              <a:gdLst>
                <a:gd name="connsiteX0" fmla="*/ 6655095 w 8390321"/>
                <a:gd name="connsiteY0" fmla="*/ 171615 h 879257"/>
                <a:gd name="connsiteX1" fmla="*/ 7525045 w 8390321"/>
                <a:gd name="connsiteY1" fmla="*/ 82715 h 879257"/>
                <a:gd name="connsiteX2" fmla="*/ 8280695 w 8390321"/>
                <a:gd name="connsiteY2" fmla="*/ 12865 h 879257"/>
                <a:gd name="connsiteX3" fmla="*/ 8318795 w 8390321"/>
                <a:gd name="connsiteY3" fmla="*/ 165 h 879257"/>
                <a:gd name="connsiteX4" fmla="*/ 8369595 w 8390321"/>
                <a:gd name="connsiteY4" fmla="*/ 6515 h 879257"/>
                <a:gd name="connsiteX5" fmla="*/ 8388645 w 8390321"/>
                <a:gd name="connsiteY5" fmla="*/ 19215 h 879257"/>
                <a:gd name="connsiteX6" fmla="*/ 8388645 w 8390321"/>
                <a:gd name="connsiteY6" fmla="*/ 70015 h 879257"/>
                <a:gd name="connsiteX7" fmla="*/ 8382295 w 8390321"/>
                <a:gd name="connsiteY7" fmla="*/ 419265 h 879257"/>
                <a:gd name="connsiteX8" fmla="*/ 8382295 w 8390321"/>
                <a:gd name="connsiteY8" fmla="*/ 470065 h 879257"/>
                <a:gd name="connsiteX9" fmla="*/ 8369595 w 8390321"/>
                <a:gd name="connsiteY9" fmla="*/ 501815 h 879257"/>
                <a:gd name="connsiteX10" fmla="*/ 8242595 w 8390321"/>
                <a:gd name="connsiteY10" fmla="*/ 508165 h 879257"/>
                <a:gd name="connsiteX11" fmla="*/ 7804445 w 8390321"/>
                <a:gd name="connsiteY11" fmla="*/ 514515 h 879257"/>
                <a:gd name="connsiteX12" fmla="*/ 7512345 w 8390321"/>
                <a:gd name="connsiteY12" fmla="*/ 520865 h 879257"/>
                <a:gd name="connsiteX13" fmla="*/ 6667795 w 8390321"/>
                <a:gd name="connsiteY13" fmla="*/ 546265 h 879257"/>
                <a:gd name="connsiteX14" fmla="*/ 5772445 w 8390321"/>
                <a:gd name="connsiteY14" fmla="*/ 571665 h 879257"/>
                <a:gd name="connsiteX15" fmla="*/ 4908845 w 8390321"/>
                <a:gd name="connsiteY15" fmla="*/ 609765 h 879257"/>
                <a:gd name="connsiteX16" fmla="*/ 4032545 w 8390321"/>
                <a:gd name="connsiteY16" fmla="*/ 641515 h 879257"/>
                <a:gd name="connsiteX17" fmla="*/ 3162595 w 8390321"/>
                <a:gd name="connsiteY17" fmla="*/ 685965 h 879257"/>
                <a:gd name="connsiteX18" fmla="*/ 2279945 w 8390321"/>
                <a:gd name="connsiteY18" fmla="*/ 730415 h 879257"/>
                <a:gd name="connsiteX19" fmla="*/ 1409995 w 8390321"/>
                <a:gd name="connsiteY19" fmla="*/ 793915 h 879257"/>
                <a:gd name="connsiteX20" fmla="*/ 628945 w 8390321"/>
                <a:gd name="connsiteY20" fmla="*/ 851065 h 879257"/>
                <a:gd name="connsiteX21" fmla="*/ 171745 w 8390321"/>
                <a:gd name="connsiteY21" fmla="*/ 876465 h 879257"/>
                <a:gd name="connsiteX22" fmla="*/ 295 w 8390321"/>
                <a:gd name="connsiteY22" fmla="*/ 876465 h 879257"/>
                <a:gd name="connsiteX23" fmla="*/ 127295 w 8390321"/>
                <a:gd name="connsiteY23" fmla="*/ 857415 h 879257"/>
                <a:gd name="connsiteX24" fmla="*/ 781345 w 8390321"/>
                <a:gd name="connsiteY24" fmla="*/ 793915 h 879257"/>
                <a:gd name="connsiteX25" fmla="*/ 1600495 w 8390321"/>
                <a:gd name="connsiteY25" fmla="*/ 705015 h 879257"/>
                <a:gd name="connsiteX26" fmla="*/ 2260895 w 8390321"/>
                <a:gd name="connsiteY26" fmla="*/ 616115 h 879257"/>
                <a:gd name="connsiteX27" fmla="*/ 3149895 w 8390321"/>
                <a:gd name="connsiteY27" fmla="*/ 520865 h 879257"/>
                <a:gd name="connsiteX28" fmla="*/ 4019845 w 8390321"/>
                <a:gd name="connsiteY28" fmla="*/ 431965 h 879257"/>
                <a:gd name="connsiteX29" fmla="*/ 4889795 w 8390321"/>
                <a:gd name="connsiteY29" fmla="*/ 336715 h 879257"/>
                <a:gd name="connsiteX30" fmla="*/ 5778795 w 8390321"/>
                <a:gd name="connsiteY30" fmla="*/ 235115 h 879257"/>
                <a:gd name="connsiteX31" fmla="*/ 6655095 w 8390321"/>
                <a:gd name="connsiteY31" fmla="*/ 171615 h 87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90321" h="879257">
                  <a:moveTo>
                    <a:pt x="6655095" y="171615"/>
                  </a:moveTo>
                  <a:lnTo>
                    <a:pt x="7525045" y="82715"/>
                  </a:lnTo>
                  <a:lnTo>
                    <a:pt x="8280695" y="12865"/>
                  </a:lnTo>
                  <a:cubicBezTo>
                    <a:pt x="8412987" y="-893"/>
                    <a:pt x="8303978" y="1223"/>
                    <a:pt x="8318795" y="165"/>
                  </a:cubicBezTo>
                  <a:cubicBezTo>
                    <a:pt x="8333612" y="-893"/>
                    <a:pt x="8357953" y="3340"/>
                    <a:pt x="8369595" y="6515"/>
                  </a:cubicBezTo>
                  <a:cubicBezTo>
                    <a:pt x="8381237" y="9690"/>
                    <a:pt x="8385470" y="8632"/>
                    <a:pt x="8388645" y="19215"/>
                  </a:cubicBezTo>
                  <a:cubicBezTo>
                    <a:pt x="8391820" y="29798"/>
                    <a:pt x="8389703" y="3340"/>
                    <a:pt x="8388645" y="70015"/>
                  </a:cubicBezTo>
                  <a:cubicBezTo>
                    <a:pt x="8387587" y="136690"/>
                    <a:pt x="8383353" y="352590"/>
                    <a:pt x="8382295" y="419265"/>
                  </a:cubicBezTo>
                  <a:cubicBezTo>
                    <a:pt x="8381237" y="485940"/>
                    <a:pt x="8384412" y="456307"/>
                    <a:pt x="8382295" y="470065"/>
                  </a:cubicBezTo>
                  <a:cubicBezTo>
                    <a:pt x="8380178" y="483823"/>
                    <a:pt x="8392878" y="495465"/>
                    <a:pt x="8369595" y="501815"/>
                  </a:cubicBezTo>
                  <a:cubicBezTo>
                    <a:pt x="8346312" y="508165"/>
                    <a:pt x="8242595" y="508165"/>
                    <a:pt x="8242595" y="508165"/>
                  </a:cubicBezTo>
                  <a:lnTo>
                    <a:pt x="7804445" y="514515"/>
                  </a:lnTo>
                  <a:lnTo>
                    <a:pt x="7512345" y="520865"/>
                  </a:lnTo>
                  <a:lnTo>
                    <a:pt x="6667795" y="546265"/>
                  </a:lnTo>
                  <a:lnTo>
                    <a:pt x="5772445" y="571665"/>
                  </a:lnTo>
                  <a:lnTo>
                    <a:pt x="4908845" y="609765"/>
                  </a:lnTo>
                  <a:lnTo>
                    <a:pt x="4032545" y="641515"/>
                  </a:lnTo>
                  <a:lnTo>
                    <a:pt x="3162595" y="685965"/>
                  </a:lnTo>
                  <a:lnTo>
                    <a:pt x="2279945" y="730415"/>
                  </a:lnTo>
                  <a:cubicBezTo>
                    <a:pt x="1987845" y="748407"/>
                    <a:pt x="1409995" y="793915"/>
                    <a:pt x="1409995" y="793915"/>
                  </a:cubicBezTo>
                  <a:lnTo>
                    <a:pt x="628945" y="851065"/>
                  </a:lnTo>
                  <a:cubicBezTo>
                    <a:pt x="422570" y="864823"/>
                    <a:pt x="276520" y="872232"/>
                    <a:pt x="171745" y="876465"/>
                  </a:cubicBezTo>
                  <a:cubicBezTo>
                    <a:pt x="66970" y="880698"/>
                    <a:pt x="7703" y="879640"/>
                    <a:pt x="295" y="876465"/>
                  </a:cubicBezTo>
                  <a:cubicBezTo>
                    <a:pt x="-7113" y="873290"/>
                    <a:pt x="127295" y="857415"/>
                    <a:pt x="127295" y="857415"/>
                  </a:cubicBezTo>
                  <a:lnTo>
                    <a:pt x="781345" y="793915"/>
                  </a:lnTo>
                  <a:lnTo>
                    <a:pt x="1600495" y="705015"/>
                  </a:lnTo>
                  <a:cubicBezTo>
                    <a:pt x="1847087" y="675382"/>
                    <a:pt x="2002662" y="646807"/>
                    <a:pt x="2260895" y="616115"/>
                  </a:cubicBezTo>
                  <a:cubicBezTo>
                    <a:pt x="2519128" y="585423"/>
                    <a:pt x="3149895" y="520865"/>
                    <a:pt x="3149895" y="520865"/>
                  </a:cubicBezTo>
                  <a:lnTo>
                    <a:pt x="4019845" y="431965"/>
                  </a:lnTo>
                  <a:lnTo>
                    <a:pt x="4889795" y="336715"/>
                  </a:lnTo>
                  <a:lnTo>
                    <a:pt x="5778795" y="235115"/>
                  </a:lnTo>
                  <a:cubicBezTo>
                    <a:pt x="6073012" y="206540"/>
                    <a:pt x="6364053" y="185902"/>
                    <a:pt x="6655095" y="171615"/>
                  </a:cubicBezTo>
                  <a:close/>
                </a:path>
              </a:pathLst>
            </a:custGeom>
            <a:solidFill>
              <a:srgbClr val="7030A0">
                <a:alpha val="30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TextBox 9"/>
            <p:cNvSpPr txBox="1"/>
            <p:nvPr/>
          </p:nvSpPr>
          <p:spPr>
            <a:xfrm>
              <a:off x="362902" y="5616156"/>
              <a:ext cx="7951470" cy="523220"/>
            </a:xfrm>
            <a:prstGeom prst="rect">
              <a:avLst/>
            </a:prstGeom>
            <a:solidFill>
              <a:schemeClr val="bg1"/>
            </a:solidFill>
          </p:spPr>
          <p:txBody>
            <a:bodyPr wrap="square" rtlCol="0">
              <a:spAutoFit/>
            </a:bodyPr>
            <a:lstStyle/>
            <a:p>
              <a:pPr algn="ctr"/>
              <a:r>
                <a:rPr lang="en-US" sz="1600" b="1" dirty="0">
                  <a:solidFill>
                    <a:prstClr val="black"/>
                  </a:solidFill>
                </a:rPr>
                <a:t>Relative Sea Level Rise Scenarios for Annapolis </a:t>
              </a:r>
            </a:p>
            <a:p>
              <a:pPr algn="ctr"/>
              <a:r>
                <a:rPr lang="en-US" sz="1200" dirty="0">
                  <a:solidFill>
                    <a:prstClr val="black"/>
                  </a:solidFill>
                </a:rPr>
                <a:t>with Annapolis Monthly Mean Sea Level Data for 1930-2016</a:t>
              </a:r>
            </a:p>
          </p:txBody>
        </p:sp>
        <p:sp>
          <p:nvSpPr>
            <p:cNvPr id="11" name="TextBox 10"/>
            <p:cNvSpPr txBox="1"/>
            <p:nvPr/>
          </p:nvSpPr>
          <p:spPr>
            <a:xfrm>
              <a:off x="1335882" y="3680169"/>
              <a:ext cx="3521869" cy="1338828"/>
            </a:xfrm>
            <a:prstGeom prst="rect">
              <a:avLst/>
            </a:prstGeom>
            <a:noFill/>
          </p:spPr>
          <p:txBody>
            <a:bodyPr wrap="square" rtlCol="0">
              <a:spAutoFit/>
            </a:bodyPr>
            <a:lstStyle/>
            <a:p>
              <a:r>
                <a:rPr lang="en-US" sz="900" dirty="0">
                  <a:solidFill>
                    <a:prstClr val="black"/>
                  </a:solidFill>
                </a:rPr>
                <a:t>The six Global Mean Sea Level (GMSL) scenarios in Sweet et al., 2017, identified by the height in meters in 2100 relative to MSL in 2000, span the range of scientifically plausible sea level rise scenarios.  The shaded regions represent a central 80% probability range for each scenario.  These curves have been adjusted to depict MSL relative to 1992.</a:t>
              </a:r>
            </a:p>
            <a:p>
              <a:endParaRPr lang="en-US" sz="900" dirty="0">
                <a:solidFill>
                  <a:prstClr val="black"/>
                </a:solidFill>
              </a:endParaRPr>
            </a:p>
            <a:p>
              <a:r>
                <a:rPr lang="en-US" sz="900" dirty="0">
                  <a:solidFill>
                    <a:prstClr val="black"/>
                  </a:solidFill>
                </a:rPr>
                <a:t>The five scenarios described in Hall et al., 2016 correspond to GMSL of 2.0m, 1.5m, 1.0m, 0.5m, and 0.2m relative to MSL in 1992, and are indicated by thick black lines.</a:t>
              </a:r>
            </a:p>
          </p:txBody>
        </p:sp>
        <p:grpSp>
          <p:nvGrpSpPr>
            <p:cNvPr id="13" name="Group 12"/>
            <p:cNvGrpSpPr/>
            <p:nvPr/>
          </p:nvGrpSpPr>
          <p:grpSpPr>
            <a:xfrm>
              <a:off x="1403746" y="1418812"/>
              <a:ext cx="1518048" cy="2194709"/>
              <a:chOff x="5823604" y="1068830"/>
              <a:chExt cx="1257376" cy="2926279"/>
            </a:xfrm>
          </p:grpSpPr>
          <p:sp>
            <p:nvSpPr>
              <p:cNvPr id="14" name="Rectangle 13"/>
              <p:cNvSpPr/>
              <p:nvPr/>
            </p:nvSpPr>
            <p:spPr>
              <a:xfrm>
                <a:off x="5823604" y="3051362"/>
                <a:ext cx="1257376" cy="458908"/>
              </a:xfrm>
              <a:prstGeom prst="rect">
                <a:avLst/>
              </a:prstGeom>
              <a:solidFill>
                <a:schemeClr val="accent5">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50" dirty="0">
                    <a:solidFill>
                      <a:prstClr val="black"/>
                    </a:solidFill>
                  </a:rPr>
                  <a:t>Intermediate Low (0.5m)</a:t>
                </a:r>
              </a:p>
            </p:txBody>
          </p:sp>
          <p:sp>
            <p:nvSpPr>
              <p:cNvPr id="15" name="Rectangle 14"/>
              <p:cNvSpPr/>
              <p:nvPr/>
            </p:nvSpPr>
            <p:spPr>
              <a:xfrm>
                <a:off x="5823604" y="2564560"/>
                <a:ext cx="1257376" cy="486803"/>
              </a:xfrm>
              <a:prstGeom prst="rect">
                <a:avLst/>
              </a:prstGeom>
              <a:solidFill>
                <a:schemeClr val="accent6">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50" dirty="0">
                    <a:solidFill>
                      <a:prstClr val="black"/>
                    </a:solidFill>
                  </a:rPr>
                  <a:t>Intermediate (1.0m)</a:t>
                </a:r>
              </a:p>
            </p:txBody>
          </p:sp>
          <p:sp>
            <p:nvSpPr>
              <p:cNvPr id="16" name="Rectangle 15"/>
              <p:cNvSpPr/>
              <p:nvPr/>
            </p:nvSpPr>
            <p:spPr>
              <a:xfrm>
                <a:off x="5823605" y="2047465"/>
                <a:ext cx="1257372" cy="512554"/>
              </a:xfrm>
              <a:prstGeom prst="rect">
                <a:avLst/>
              </a:prstGeom>
              <a:solidFill>
                <a:schemeClr val="accent4">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50" dirty="0">
                    <a:solidFill>
                      <a:prstClr val="black"/>
                    </a:solidFill>
                  </a:rPr>
                  <a:t>Intermediate High (1.5m) </a:t>
                </a:r>
              </a:p>
            </p:txBody>
          </p:sp>
          <p:sp>
            <p:nvSpPr>
              <p:cNvPr id="17" name="Rectangle 16"/>
              <p:cNvSpPr/>
              <p:nvPr/>
            </p:nvSpPr>
            <p:spPr>
              <a:xfrm>
                <a:off x="5823605" y="1556123"/>
                <a:ext cx="1257372" cy="481137"/>
              </a:xfrm>
              <a:prstGeom prst="rect">
                <a:avLst/>
              </a:prstGeom>
              <a:solidFill>
                <a:schemeClr val="accent2">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50" dirty="0">
                    <a:solidFill>
                      <a:prstClr val="black"/>
                    </a:solidFill>
                  </a:rPr>
                  <a:t>High (2.0m)</a:t>
                </a:r>
              </a:p>
            </p:txBody>
          </p:sp>
          <p:sp>
            <p:nvSpPr>
              <p:cNvPr id="18" name="Rectangle 17"/>
              <p:cNvSpPr/>
              <p:nvPr/>
            </p:nvSpPr>
            <p:spPr>
              <a:xfrm>
                <a:off x="5823604" y="1068830"/>
                <a:ext cx="1257372" cy="475379"/>
              </a:xfrm>
              <a:prstGeom prst="rect">
                <a:avLst/>
              </a:prstGeom>
              <a:solidFill>
                <a:srgbClr val="C0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50" dirty="0">
                    <a:solidFill>
                      <a:prstClr val="black"/>
                    </a:solidFill>
                  </a:rPr>
                  <a:t>Extreme (2.5m)</a:t>
                </a:r>
              </a:p>
            </p:txBody>
          </p:sp>
          <p:sp>
            <p:nvSpPr>
              <p:cNvPr id="19" name="Rectangle 18"/>
              <p:cNvSpPr/>
              <p:nvPr/>
            </p:nvSpPr>
            <p:spPr>
              <a:xfrm>
                <a:off x="5823604" y="3519781"/>
                <a:ext cx="1257372" cy="475328"/>
              </a:xfrm>
              <a:prstGeom prst="rect">
                <a:avLst/>
              </a:prstGeom>
              <a:solidFill>
                <a:srgbClr val="7030A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50" dirty="0">
                    <a:solidFill>
                      <a:prstClr val="black"/>
                    </a:solidFill>
                  </a:rPr>
                  <a:t>Low (0.3m)</a:t>
                </a:r>
              </a:p>
            </p:txBody>
          </p:sp>
        </p:grpSp>
        <p:sp>
          <p:nvSpPr>
            <p:cNvPr id="20" name="Right Brace 19"/>
            <p:cNvSpPr/>
            <p:nvPr/>
          </p:nvSpPr>
          <p:spPr>
            <a:xfrm>
              <a:off x="3073599" y="1467018"/>
              <a:ext cx="164306" cy="655539"/>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00" b="1" dirty="0">
                <a:solidFill>
                  <a:prstClr val="black"/>
                </a:solidFill>
              </a:endParaRPr>
            </a:p>
          </p:txBody>
        </p:sp>
        <p:sp>
          <p:nvSpPr>
            <p:cNvPr id="21" name="TextBox 20"/>
            <p:cNvSpPr txBox="1"/>
            <p:nvPr/>
          </p:nvSpPr>
          <p:spPr>
            <a:xfrm>
              <a:off x="3266480" y="1448072"/>
              <a:ext cx="2717603" cy="715581"/>
            </a:xfrm>
            <a:prstGeom prst="rect">
              <a:avLst/>
            </a:prstGeom>
            <a:solidFill>
              <a:schemeClr val="bg1"/>
            </a:solidFill>
          </p:spPr>
          <p:txBody>
            <a:bodyPr wrap="none" rtlCol="0">
              <a:spAutoFit/>
            </a:bodyPr>
            <a:lstStyle/>
            <a:p>
              <a:r>
                <a:rPr lang="en-US" sz="1350" dirty="0">
                  <a:solidFill>
                    <a:prstClr val="black"/>
                  </a:solidFill>
                </a:rPr>
                <a:t>High Emission Scenario with</a:t>
              </a:r>
            </a:p>
            <a:p>
              <a:r>
                <a:rPr lang="en-US" sz="1350" dirty="0">
                  <a:solidFill>
                    <a:prstClr val="black"/>
                  </a:solidFill>
                </a:rPr>
                <a:t>Max Contribution from Ice Sheets;</a:t>
              </a:r>
            </a:p>
            <a:p>
              <a:r>
                <a:rPr lang="en-US" sz="1350" dirty="0">
                  <a:solidFill>
                    <a:prstClr val="black"/>
                  </a:solidFill>
                </a:rPr>
                <a:t>Low Probability, High Consequences</a:t>
              </a:r>
            </a:p>
          </p:txBody>
        </p:sp>
        <p:sp>
          <p:nvSpPr>
            <p:cNvPr id="22" name="Right Brace 21"/>
            <p:cNvSpPr/>
            <p:nvPr/>
          </p:nvSpPr>
          <p:spPr>
            <a:xfrm>
              <a:off x="3073599" y="2937753"/>
              <a:ext cx="164306" cy="655539"/>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00" b="1" dirty="0">
                <a:solidFill>
                  <a:prstClr val="black"/>
                </a:solidFill>
              </a:endParaRPr>
            </a:p>
          </p:txBody>
        </p:sp>
        <p:sp>
          <p:nvSpPr>
            <p:cNvPr id="23" name="TextBox 22"/>
            <p:cNvSpPr txBox="1"/>
            <p:nvPr/>
          </p:nvSpPr>
          <p:spPr>
            <a:xfrm>
              <a:off x="3266480" y="3019697"/>
              <a:ext cx="2456185" cy="507831"/>
            </a:xfrm>
            <a:prstGeom prst="rect">
              <a:avLst/>
            </a:prstGeom>
            <a:solidFill>
              <a:schemeClr val="bg1"/>
            </a:solidFill>
          </p:spPr>
          <p:txBody>
            <a:bodyPr wrap="none" rtlCol="0">
              <a:spAutoFit/>
            </a:bodyPr>
            <a:lstStyle/>
            <a:p>
              <a:r>
                <a:rPr lang="en-US" sz="1350" dirty="0">
                  <a:solidFill>
                    <a:prstClr val="black"/>
                  </a:solidFill>
                </a:rPr>
                <a:t>Low Emissions; Requires</a:t>
              </a:r>
            </a:p>
            <a:p>
              <a:r>
                <a:rPr lang="en-US" sz="1350" dirty="0">
                  <a:solidFill>
                    <a:prstClr val="black"/>
                  </a:solidFill>
                </a:rPr>
                <a:t>Major Carbon Cuts and Removal</a:t>
              </a:r>
            </a:p>
          </p:txBody>
        </p:sp>
        <p:sp>
          <p:nvSpPr>
            <p:cNvPr id="24" name="Right Brace 23"/>
            <p:cNvSpPr/>
            <p:nvPr/>
          </p:nvSpPr>
          <p:spPr>
            <a:xfrm>
              <a:off x="3073598" y="2209434"/>
              <a:ext cx="164306" cy="655539"/>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00" b="1" dirty="0">
                <a:solidFill>
                  <a:prstClr val="black"/>
                </a:solidFill>
              </a:endParaRPr>
            </a:p>
          </p:txBody>
        </p:sp>
        <p:sp>
          <p:nvSpPr>
            <p:cNvPr id="26" name="TextBox 25"/>
            <p:cNvSpPr txBox="1"/>
            <p:nvPr/>
          </p:nvSpPr>
          <p:spPr>
            <a:xfrm>
              <a:off x="3266480" y="2391046"/>
              <a:ext cx="2154116" cy="300082"/>
            </a:xfrm>
            <a:prstGeom prst="rect">
              <a:avLst/>
            </a:prstGeom>
            <a:solidFill>
              <a:schemeClr val="bg1"/>
            </a:solidFill>
          </p:spPr>
          <p:txBody>
            <a:bodyPr wrap="none" rtlCol="0">
              <a:spAutoFit/>
            </a:bodyPr>
            <a:lstStyle/>
            <a:p>
              <a:r>
                <a:rPr lang="en-US" sz="1350" dirty="0">
                  <a:solidFill>
                    <a:prstClr val="black"/>
                  </a:solidFill>
                </a:rPr>
                <a:t>Moderate to High Emissions</a:t>
              </a:r>
            </a:p>
          </p:txBody>
        </p:sp>
        <p:sp>
          <p:nvSpPr>
            <p:cNvPr id="2" name="TextBox 1"/>
            <p:cNvSpPr txBox="1"/>
            <p:nvPr/>
          </p:nvSpPr>
          <p:spPr>
            <a:xfrm>
              <a:off x="7081342" y="5419724"/>
              <a:ext cx="1233030" cy="215444"/>
            </a:xfrm>
            <a:prstGeom prst="rect">
              <a:avLst/>
            </a:prstGeom>
            <a:noFill/>
          </p:spPr>
          <p:txBody>
            <a:bodyPr wrap="none" rtlCol="0">
              <a:spAutoFit/>
            </a:bodyPr>
            <a:lstStyle/>
            <a:p>
              <a:r>
                <a:rPr lang="en-US" sz="800" dirty="0"/>
                <a:t>Graphic by E.T. Petruncio</a:t>
              </a:r>
            </a:p>
          </p:txBody>
        </p:sp>
      </p:grpSp>
      <p:sp>
        <p:nvSpPr>
          <p:cNvPr id="33" name="Flowchart: Connector 32"/>
          <p:cNvSpPr/>
          <p:nvPr/>
        </p:nvSpPr>
        <p:spPr>
          <a:xfrm flipH="1">
            <a:off x="6433895" y="5047765"/>
            <a:ext cx="143933" cy="130125"/>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bject 5"/>
          <p:cNvSpPr txBox="1"/>
          <p:nvPr/>
        </p:nvSpPr>
        <p:spPr>
          <a:xfrm>
            <a:off x="1773124" y="95628"/>
            <a:ext cx="7920355" cy="677108"/>
          </a:xfrm>
          <a:prstGeom prst="rect">
            <a:avLst/>
          </a:prstGeom>
        </p:spPr>
        <p:txBody>
          <a:bodyPr vert="horz" wrap="square" lIns="0" tIns="0" rIns="0" bIns="0" rtlCol="0">
            <a:spAutoFit/>
          </a:bodyPr>
          <a:lstStyle/>
          <a:p>
            <a:pPr marL="12700" algn="ctr">
              <a:defRPr/>
            </a:pPr>
            <a:r>
              <a:rPr lang="en-US" sz="4400" b="1" dirty="0">
                <a:solidFill>
                  <a:prstClr val="black"/>
                </a:solidFill>
                <a:latin typeface="Calibri"/>
                <a:cs typeface="Calibri"/>
              </a:rPr>
              <a:t>Relative Sea Level Rise</a:t>
            </a:r>
          </a:p>
        </p:txBody>
      </p:sp>
      <p:sp>
        <p:nvSpPr>
          <p:cNvPr id="3" name="Slide Number Placeholder 2"/>
          <p:cNvSpPr>
            <a:spLocks noGrp="1"/>
          </p:cNvSpPr>
          <p:nvPr>
            <p:ph type="sldNum" sz="quarter" idx="12"/>
          </p:nvPr>
        </p:nvSpPr>
        <p:spPr/>
        <p:txBody>
          <a:bodyPr/>
          <a:lstStyle/>
          <a:p>
            <a:fld id="{5A8328EF-C2C8-4861-B0DA-8100FEBAF165}" type="slidenum">
              <a:rPr lang="en-US" smtClean="0"/>
              <a:t>165</a:t>
            </a:fld>
            <a:endParaRPr lang="en-US"/>
          </a:p>
        </p:txBody>
      </p:sp>
      <p:sp>
        <p:nvSpPr>
          <p:cNvPr id="12" name="TextBox 11"/>
          <p:cNvSpPr txBox="1"/>
          <p:nvPr/>
        </p:nvSpPr>
        <p:spPr>
          <a:xfrm>
            <a:off x="6144333" y="4522354"/>
            <a:ext cx="1819275" cy="369332"/>
          </a:xfrm>
          <a:prstGeom prst="rect">
            <a:avLst/>
          </a:prstGeom>
          <a:noFill/>
          <a:ln>
            <a:solidFill>
              <a:schemeClr val="tx1"/>
            </a:solidFill>
          </a:ln>
        </p:spPr>
        <p:txBody>
          <a:bodyPr wrap="square" rtlCol="0">
            <a:spAutoFit/>
          </a:bodyPr>
          <a:lstStyle/>
          <a:p>
            <a:r>
              <a:rPr lang="en-US">
                <a:solidFill>
                  <a:prstClr val="black"/>
                </a:solidFill>
                <a:cs typeface="Calibri"/>
              </a:rPr>
              <a:t>.17 meter/.6 feet</a:t>
            </a:r>
            <a:endParaRPr lang="en-US" dirty="0"/>
          </a:p>
        </p:txBody>
      </p:sp>
      <p:sp>
        <p:nvSpPr>
          <p:cNvPr id="28" name="TextBox 27"/>
          <p:cNvSpPr txBox="1"/>
          <p:nvPr/>
        </p:nvSpPr>
        <p:spPr>
          <a:xfrm>
            <a:off x="60869" y="6479706"/>
            <a:ext cx="3251852" cy="276999"/>
          </a:xfrm>
          <a:prstGeom prst="rect">
            <a:avLst/>
          </a:prstGeom>
          <a:noFill/>
        </p:spPr>
        <p:txBody>
          <a:bodyPr wrap="none" rtlCol="0">
            <a:spAutoFit/>
          </a:bodyPr>
          <a:lstStyle/>
          <a:p>
            <a:r>
              <a:rPr lang="da-DK" sz="1200" dirty="0"/>
              <a:t>Sources: Hall et al. (2016) and Sweet et al. (2017)</a:t>
            </a:r>
            <a:endParaRPr lang="en-US" dirty="0"/>
          </a:p>
        </p:txBody>
      </p:sp>
      <p:sp>
        <p:nvSpPr>
          <p:cNvPr id="29" name="TextBox 28"/>
          <p:cNvSpPr txBox="1"/>
          <p:nvPr/>
        </p:nvSpPr>
        <p:spPr>
          <a:xfrm>
            <a:off x="9903469" y="2276706"/>
            <a:ext cx="1991090" cy="1938992"/>
          </a:xfrm>
          <a:prstGeom prst="rect">
            <a:avLst/>
          </a:prstGeom>
          <a:noFill/>
        </p:spPr>
        <p:txBody>
          <a:bodyPr wrap="square" rtlCol="0">
            <a:spAutoFit/>
          </a:bodyPr>
          <a:lstStyle/>
          <a:p>
            <a:pPr algn="ctr"/>
            <a:r>
              <a:rPr lang="en-US" sz="2000" dirty="0"/>
              <a:t>CBP Climate Resiliency Workgroup recommended 2025 projection: .17 meter/.6 feet</a:t>
            </a:r>
          </a:p>
        </p:txBody>
      </p:sp>
    </p:spTree>
    <p:extLst>
      <p:ext uri="{BB962C8B-B14F-4D97-AF65-F5344CB8AC3E}">
        <p14:creationId xmlns:p14="http://schemas.microsoft.com/office/powerpoint/2010/main" val="124522908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p:cNvSpPr txBox="1"/>
          <p:nvPr/>
        </p:nvSpPr>
        <p:spPr>
          <a:xfrm>
            <a:off x="1773124" y="95628"/>
            <a:ext cx="7920355" cy="1169551"/>
          </a:xfrm>
          <a:prstGeom prst="rect">
            <a:avLst/>
          </a:prstGeom>
        </p:spPr>
        <p:txBody>
          <a:bodyPr vert="horz" wrap="square" lIns="0" tIns="0" rIns="0" bIns="0" rtlCol="0">
            <a:spAutoFit/>
          </a:bodyPr>
          <a:lstStyle/>
          <a:p>
            <a:pPr marL="12700" algn="ctr">
              <a:defRPr/>
            </a:pPr>
            <a:r>
              <a:rPr lang="en-US" sz="4400" b="1" dirty="0">
                <a:solidFill>
                  <a:prstClr val="black"/>
                </a:solidFill>
                <a:latin typeface="Calibri"/>
                <a:cs typeface="Calibri"/>
              </a:rPr>
              <a:t>Temperature Change</a:t>
            </a:r>
          </a:p>
          <a:p>
            <a:pPr marL="12700" algn="ctr">
              <a:defRPr/>
            </a:pPr>
            <a:r>
              <a:rPr lang="en-US" sz="3200" dirty="0">
                <a:solidFill>
                  <a:prstClr val="black"/>
                </a:solidFill>
                <a:latin typeface="Calibri"/>
                <a:cs typeface="Calibri"/>
              </a:rPr>
              <a:t>2025/2050 STAC Recommended Projections</a:t>
            </a:r>
          </a:p>
        </p:txBody>
      </p:sp>
      <p:sp>
        <p:nvSpPr>
          <p:cNvPr id="5" name="Slide Number Placeholder 4"/>
          <p:cNvSpPr>
            <a:spLocks noGrp="1"/>
          </p:cNvSpPr>
          <p:nvPr>
            <p:ph type="sldNum" sz="quarter" idx="12"/>
          </p:nvPr>
        </p:nvSpPr>
        <p:spPr/>
        <p:txBody>
          <a:bodyPr/>
          <a:lstStyle/>
          <a:p>
            <a:fld id="{5A8328EF-C2C8-4861-B0DA-8100FEBAF165}" type="slidenum">
              <a:rPr lang="en-US" smtClean="0"/>
              <a:t>166</a:t>
            </a:fld>
            <a:endParaRPr lang="en-US"/>
          </a:p>
        </p:txBody>
      </p:sp>
      <p:grpSp>
        <p:nvGrpSpPr>
          <p:cNvPr id="18" name="Group 17"/>
          <p:cNvGrpSpPr/>
          <p:nvPr/>
        </p:nvGrpSpPr>
        <p:grpSpPr>
          <a:xfrm>
            <a:off x="2488453" y="1342486"/>
            <a:ext cx="6663266" cy="4666442"/>
            <a:chOff x="2488453" y="1342486"/>
            <a:chExt cx="6663266" cy="4666442"/>
          </a:xfrm>
        </p:grpSpPr>
        <p:sp>
          <p:nvSpPr>
            <p:cNvPr id="10" name="TextBox 9"/>
            <p:cNvSpPr txBox="1"/>
            <p:nvPr/>
          </p:nvSpPr>
          <p:spPr>
            <a:xfrm>
              <a:off x="2488453" y="5731929"/>
              <a:ext cx="3369733" cy="276999"/>
            </a:xfrm>
            <a:prstGeom prst="rect">
              <a:avLst/>
            </a:prstGeom>
            <a:noFill/>
          </p:spPr>
          <p:txBody>
            <a:bodyPr wrap="square" rtlCol="0">
              <a:spAutoFit/>
            </a:bodyPr>
            <a:lstStyle/>
            <a:p>
              <a:pPr algn="ctr"/>
              <a:r>
                <a:rPr lang="en-US" sz="1200" dirty="0"/>
                <a:t>1.98° F / 1.1° C Increase in Average Annual Temp</a:t>
              </a:r>
            </a:p>
          </p:txBody>
        </p:sp>
        <p:grpSp>
          <p:nvGrpSpPr>
            <p:cNvPr id="14" name="Group 13"/>
            <p:cNvGrpSpPr/>
            <p:nvPr/>
          </p:nvGrpSpPr>
          <p:grpSpPr>
            <a:xfrm>
              <a:off x="2488453" y="1661581"/>
              <a:ext cx="6656295" cy="4070348"/>
              <a:chOff x="2488453" y="1661581"/>
              <a:chExt cx="6656295" cy="4070348"/>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0865"/>
              <a:stretch/>
            </p:blipFill>
            <p:spPr>
              <a:xfrm>
                <a:off x="2488453" y="1661581"/>
                <a:ext cx="6656295" cy="4070348"/>
              </a:xfrm>
              <a:prstGeom prst="rect">
                <a:avLst/>
              </a:prstGeom>
            </p:spPr>
          </p:pic>
          <p:sp>
            <p:nvSpPr>
              <p:cNvPr id="12" name="Rectangle 11"/>
              <p:cNvSpPr/>
              <p:nvPr/>
            </p:nvSpPr>
            <p:spPr>
              <a:xfrm>
                <a:off x="2871787" y="4301067"/>
                <a:ext cx="878946"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068733" y="4301067"/>
                <a:ext cx="905934"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2488453" y="1357278"/>
              <a:ext cx="3362013" cy="369332"/>
            </a:xfrm>
            <a:prstGeom prst="rect">
              <a:avLst/>
            </a:prstGeom>
            <a:noFill/>
          </p:spPr>
          <p:txBody>
            <a:bodyPr wrap="square" rtlCol="0">
              <a:spAutoFit/>
            </a:bodyPr>
            <a:lstStyle/>
            <a:p>
              <a:pPr algn="ctr"/>
              <a:r>
                <a:rPr lang="en-US" dirty="0"/>
                <a:t>1995-2025</a:t>
              </a:r>
            </a:p>
          </p:txBody>
        </p:sp>
        <p:sp>
          <p:nvSpPr>
            <p:cNvPr id="16" name="TextBox 15"/>
            <p:cNvSpPr txBox="1"/>
            <p:nvPr/>
          </p:nvSpPr>
          <p:spPr>
            <a:xfrm>
              <a:off x="5858186" y="1342486"/>
              <a:ext cx="3286561" cy="369332"/>
            </a:xfrm>
            <a:prstGeom prst="rect">
              <a:avLst/>
            </a:prstGeom>
            <a:noFill/>
          </p:spPr>
          <p:txBody>
            <a:bodyPr wrap="square" rtlCol="0">
              <a:spAutoFit/>
            </a:bodyPr>
            <a:lstStyle/>
            <a:p>
              <a:pPr algn="ctr"/>
              <a:r>
                <a:rPr lang="en-US" dirty="0"/>
                <a:t>1995-2050</a:t>
              </a:r>
            </a:p>
          </p:txBody>
        </p:sp>
        <p:sp>
          <p:nvSpPr>
            <p:cNvPr id="17" name="TextBox 16"/>
            <p:cNvSpPr txBox="1"/>
            <p:nvPr/>
          </p:nvSpPr>
          <p:spPr>
            <a:xfrm>
              <a:off x="5781986" y="5731929"/>
              <a:ext cx="3369733" cy="276999"/>
            </a:xfrm>
            <a:prstGeom prst="rect">
              <a:avLst/>
            </a:prstGeom>
            <a:noFill/>
          </p:spPr>
          <p:txBody>
            <a:bodyPr wrap="square" rtlCol="0">
              <a:spAutoFit/>
            </a:bodyPr>
            <a:lstStyle/>
            <a:p>
              <a:pPr algn="ctr"/>
              <a:r>
                <a:rPr lang="en-US" sz="1200" dirty="0"/>
                <a:t>3.5° F / 1.94° C Increase in Average Annual Temp</a:t>
              </a:r>
            </a:p>
          </p:txBody>
        </p:sp>
      </p:grpSp>
      <p:sp>
        <p:nvSpPr>
          <p:cNvPr id="19" name="object 11"/>
          <p:cNvSpPr txBox="1"/>
          <p:nvPr/>
        </p:nvSpPr>
        <p:spPr>
          <a:xfrm>
            <a:off x="160127" y="6602603"/>
            <a:ext cx="2656001" cy="184666"/>
          </a:xfrm>
          <a:prstGeom prst="rect">
            <a:avLst/>
          </a:prstGeom>
        </p:spPr>
        <p:txBody>
          <a:bodyPr vert="horz" wrap="square" lIns="0" tIns="0" rIns="0" bIns="0" rtlCol="0">
            <a:spAutoFit/>
          </a:bodyPr>
          <a:lstStyle/>
          <a:p>
            <a:pPr marL="12700">
              <a:defRPr/>
            </a:pPr>
            <a:r>
              <a:rPr lang="en-US" sz="1200" spc="-85" dirty="0">
                <a:solidFill>
                  <a:srgbClr val="404040"/>
                </a:solidFill>
                <a:cs typeface="Calibri"/>
              </a:rPr>
              <a:t>Source: </a:t>
            </a:r>
            <a:r>
              <a:rPr sz="1200" spc="-85" dirty="0">
                <a:solidFill>
                  <a:srgbClr val="404040"/>
                </a:solidFill>
                <a:cs typeface="Calibri"/>
              </a:rPr>
              <a:t>K</a:t>
            </a:r>
            <a:r>
              <a:rPr sz="1200" spc="-10" dirty="0">
                <a:solidFill>
                  <a:srgbClr val="404040"/>
                </a:solidFill>
                <a:cs typeface="Calibri"/>
              </a:rPr>
              <a:t>yle Hinson</a:t>
            </a:r>
            <a:r>
              <a:rPr lang="en-US" sz="1200" spc="-10" dirty="0">
                <a:solidFill>
                  <a:srgbClr val="404040"/>
                </a:solidFill>
                <a:cs typeface="Calibri"/>
              </a:rPr>
              <a:t>, CRC/CBPO</a:t>
            </a:r>
            <a:endParaRPr sz="1200" dirty="0">
              <a:solidFill>
                <a:prstClr val="black"/>
              </a:solidFill>
              <a:cs typeface="Calibri"/>
            </a:endParaRPr>
          </a:p>
        </p:txBody>
      </p:sp>
    </p:spTree>
    <p:extLst>
      <p:ext uri="{BB962C8B-B14F-4D97-AF65-F5344CB8AC3E}">
        <p14:creationId xmlns:p14="http://schemas.microsoft.com/office/powerpoint/2010/main" val="353908342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77602" y="6534633"/>
            <a:ext cx="284480" cy="307777"/>
          </a:xfrm>
          <a:prstGeom prst="rect">
            <a:avLst/>
          </a:prstGeom>
        </p:spPr>
        <p:txBody>
          <a:bodyPr vert="horz" wrap="square" lIns="0" tIns="0" rIns="0" bIns="0" rtlCol="0">
            <a:spAutoFit/>
          </a:bodyPr>
          <a:lstStyle/>
          <a:p>
            <a:pPr marL="12700">
              <a:defRPr/>
            </a:pPr>
            <a:r>
              <a:rPr sz="2000" b="1" dirty="0">
                <a:solidFill>
                  <a:srgbClr val="888888"/>
                </a:solidFill>
                <a:latin typeface="Calibri"/>
                <a:cs typeface="Calibri"/>
              </a:rPr>
              <a:t>11</a:t>
            </a:r>
            <a:endParaRPr sz="2000">
              <a:solidFill>
                <a:prstClr val="black"/>
              </a:solidFill>
              <a:latin typeface="Calibri"/>
              <a:cs typeface="Calibri"/>
            </a:endParaRPr>
          </a:p>
        </p:txBody>
      </p:sp>
      <p:sp>
        <p:nvSpPr>
          <p:cNvPr id="3" name="object 3"/>
          <p:cNvSpPr/>
          <p:nvPr/>
        </p:nvSpPr>
        <p:spPr>
          <a:xfrm>
            <a:off x="1109824" y="1827064"/>
            <a:ext cx="4436364" cy="4462272"/>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Calibri"/>
            </a:endParaRPr>
          </a:p>
        </p:txBody>
      </p:sp>
      <p:sp>
        <p:nvSpPr>
          <p:cNvPr id="5" name="object 5"/>
          <p:cNvSpPr txBox="1"/>
          <p:nvPr/>
        </p:nvSpPr>
        <p:spPr>
          <a:xfrm>
            <a:off x="1543787" y="139930"/>
            <a:ext cx="9580676" cy="1000274"/>
          </a:xfrm>
          <a:prstGeom prst="rect">
            <a:avLst/>
          </a:prstGeom>
        </p:spPr>
        <p:txBody>
          <a:bodyPr vert="horz" wrap="square" lIns="0" tIns="0" rIns="0" bIns="0" rtlCol="0">
            <a:spAutoFit/>
          </a:bodyPr>
          <a:lstStyle/>
          <a:p>
            <a:pPr marL="12700" algn="ctr">
              <a:defRPr/>
            </a:pPr>
            <a:r>
              <a:rPr lang="en-US" sz="4400" b="1" dirty="0">
                <a:solidFill>
                  <a:prstClr val="black"/>
                </a:solidFill>
                <a:latin typeface="Calibri"/>
                <a:cs typeface="Calibri"/>
              </a:rPr>
              <a:t>Precipitation Change  </a:t>
            </a:r>
          </a:p>
          <a:p>
            <a:pPr marL="12700" algn="ctr">
              <a:defRPr/>
            </a:pPr>
            <a:r>
              <a:rPr lang="en-US" sz="2100" dirty="0">
                <a:solidFill>
                  <a:prstClr val="black"/>
                </a:solidFill>
                <a:latin typeface="Calibri"/>
                <a:cs typeface="Calibri"/>
              </a:rPr>
              <a:t>2025 STAC Recommended Projection:  T</a:t>
            </a:r>
            <a:r>
              <a:rPr sz="2100" spc="-25" dirty="0">
                <a:solidFill>
                  <a:prstClr val="black"/>
                </a:solidFill>
                <a:latin typeface="Calibri"/>
                <a:cs typeface="Calibri"/>
              </a:rPr>
              <a:t>r</a:t>
            </a:r>
            <a:r>
              <a:rPr sz="2100" spc="-5" dirty="0">
                <a:solidFill>
                  <a:prstClr val="black"/>
                </a:solidFill>
                <a:latin typeface="Calibri"/>
                <a:cs typeface="Calibri"/>
              </a:rPr>
              <a:t>end</a:t>
            </a:r>
            <a:r>
              <a:rPr sz="2100" dirty="0">
                <a:solidFill>
                  <a:prstClr val="black"/>
                </a:solidFill>
                <a:latin typeface="Calibri"/>
                <a:cs typeface="Calibri"/>
              </a:rPr>
              <a:t>s</a:t>
            </a:r>
            <a:r>
              <a:rPr sz="2100" spc="-5" dirty="0">
                <a:solidFill>
                  <a:prstClr val="black"/>
                </a:solidFill>
                <a:latin typeface="Calibri"/>
                <a:cs typeface="Calibri"/>
              </a:rPr>
              <a:t> </a:t>
            </a:r>
            <a:r>
              <a:rPr sz="2100" dirty="0">
                <a:solidFill>
                  <a:prstClr val="black"/>
                </a:solidFill>
                <a:latin typeface="Calibri"/>
                <a:cs typeface="Calibri"/>
              </a:rPr>
              <a:t>in 8</a:t>
            </a:r>
            <a:r>
              <a:rPr sz="2100" spc="10" dirty="0">
                <a:solidFill>
                  <a:prstClr val="black"/>
                </a:solidFill>
                <a:latin typeface="Calibri"/>
                <a:cs typeface="Calibri"/>
              </a:rPr>
              <a:t>8</a:t>
            </a:r>
            <a:r>
              <a:rPr sz="2100" dirty="0">
                <a:solidFill>
                  <a:prstClr val="black"/>
                </a:solidFill>
                <a:latin typeface="Calibri"/>
                <a:cs typeface="Calibri"/>
              </a:rPr>
              <a:t>-</a:t>
            </a:r>
            <a:r>
              <a:rPr sz="2100" spc="-25" dirty="0">
                <a:solidFill>
                  <a:prstClr val="black"/>
                </a:solidFill>
                <a:latin typeface="Calibri"/>
                <a:cs typeface="Calibri"/>
              </a:rPr>
              <a:t>y</a:t>
            </a:r>
            <a:r>
              <a:rPr sz="2100" spc="-5" dirty="0">
                <a:solidFill>
                  <a:prstClr val="black"/>
                </a:solidFill>
                <a:latin typeface="Calibri"/>
                <a:cs typeface="Calibri"/>
              </a:rPr>
              <a:t>e</a:t>
            </a:r>
            <a:r>
              <a:rPr sz="2100" spc="-10" dirty="0">
                <a:solidFill>
                  <a:prstClr val="black"/>
                </a:solidFill>
                <a:latin typeface="Calibri"/>
                <a:cs typeface="Calibri"/>
              </a:rPr>
              <a:t>a</a:t>
            </a:r>
            <a:r>
              <a:rPr sz="2100" spc="-30" dirty="0">
                <a:solidFill>
                  <a:prstClr val="black"/>
                </a:solidFill>
                <a:latin typeface="Calibri"/>
                <a:cs typeface="Calibri"/>
              </a:rPr>
              <a:t>r</a:t>
            </a:r>
            <a:r>
              <a:rPr sz="2100" dirty="0">
                <a:solidFill>
                  <a:prstClr val="black"/>
                </a:solidFill>
                <a:latin typeface="Calibri"/>
                <a:cs typeface="Calibri"/>
              </a:rPr>
              <a:t>s</a:t>
            </a:r>
            <a:r>
              <a:rPr sz="2100" spc="-5" dirty="0">
                <a:solidFill>
                  <a:prstClr val="black"/>
                </a:solidFill>
                <a:latin typeface="Calibri"/>
                <a:cs typeface="Calibri"/>
              </a:rPr>
              <a:t> </a:t>
            </a:r>
            <a:r>
              <a:rPr sz="2100" dirty="0">
                <a:solidFill>
                  <a:prstClr val="black"/>
                </a:solidFill>
                <a:latin typeface="Calibri"/>
                <a:cs typeface="Calibri"/>
              </a:rPr>
              <a:t>of</a:t>
            </a:r>
            <a:r>
              <a:rPr sz="2100" spc="-15" dirty="0">
                <a:solidFill>
                  <a:prstClr val="black"/>
                </a:solidFill>
                <a:latin typeface="Calibri"/>
                <a:cs typeface="Calibri"/>
              </a:rPr>
              <a:t> </a:t>
            </a:r>
            <a:r>
              <a:rPr sz="2100" spc="-10" dirty="0">
                <a:solidFill>
                  <a:prstClr val="black"/>
                </a:solidFill>
                <a:latin typeface="Calibri"/>
                <a:cs typeface="Calibri"/>
              </a:rPr>
              <a:t>a</a:t>
            </a:r>
            <a:r>
              <a:rPr sz="2100" dirty="0">
                <a:solidFill>
                  <a:prstClr val="black"/>
                </a:solidFill>
                <a:latin typeface="Calibri"/>
                <a:cs typeface="Calibri"/>
              </a:rPr>
              <a:t>nnu</a:t>
            </a:r>
            <a:r>
              <a:rPr sz="2100" spc="-10" dirty="0">
                <a:solidFill>
                  <a:prstClr val="black"/>
                </a:solidFill>
                <a:latin typeface="Calibri"/>
                <a:cs typeface="Calibri"/>
              </a:rPr>
              <a:t>al</a:t>
            </a:r>
            <a:r>
              <a:rPr sz="2100" spc="5" dirty="0">
                <a:solidFill>
                  <a:prstClr val="black"/>
                </a:solidFill>
                <a:latin typeface="Calibri"/>
                <a:cs typeface="Calibri"/>
              </a:rPr>
              <a:t> </a:t>
            </a:r>
            <a:r>
              <a:rPr sz="2100" spc="-5" dirty="0">
                <a:solidFill>
                  <a:prstClr val="black"/>
                </a:solidFill>
                <a:latin typeface="Calibri"/>
                <a:cs typeface="Calibri"/>
              </a:rPr>
              <a:t>PRIS</a:t>
            </a:r>
            <a:r>
              <a:rPr sz="2100" spc="5" dirty="0">
                <a:solidFill>
                  <a:prstClr val="black"/>
                </a:solidFill>
                <a:latin typeface="Calibri"/>
                <a:cs typeface="Calibri"/>
              </a:rPr>
              <a:t>M</a:t>
            </a:r>
            <a:r>
              <a:rPr sz="2100" baseline="25793" dirty="0">
                <a:solidFill>
                  <a:prstClr val="black"/>
                </a:solidFill>
                <a:latin typeface="Calibri"/>
                <a:cs typeface="Calibri"/>
              </a:rPr>
              <a:t>[1]</a:t>
            </a:r>
            <a:r>
              <a:rPr sz="2100" spc="202" baseline="25793" dirty="0">
                <a:solidFill>
                  <a:prstClr val="black"/>
                </a:solidFill>
                <a:latin typeface="Calibri"/>
                <a:cs typeface="Calibri"/>
              </a:rPr>
              <a:t> </a:t>
            </a:r>
            <a:r>
              <a:rPr sz="2100" dirty="0">
                <a:solidFill>
                  <a:prstClr val="black"/>
                </a:solidFill>
                <a:latin typeface="Calibri"/>
                <a:cs typeface="Calibri"/>
              </a:rPr>
              <a:t>d</a:t>
            </a:r>
            <a:r>
              <a:rPr sz="2100" spc="-35" dirty="0">
                <a:solidFill>
                  <a:prstClr val="black"/>
                </a:solidFill>
                <a:latin typeface="Calibri"/>
                <a:cs typeface="Calibri"/>
              </a:rPr>
              <a:t>a</a:t>
            </a:r>
            <a:r>
              <a:rPr sz="2100" spc="-25" dirty="0">
                <a:solidFill>
                  <a:prstClr val="black"/>
                </a:solidFill>
                <a:latin typeface="Calibri"/>
                <a:cs typeface="Calibri"/>
              </a:rPr>
              <a:t>t</a:t>
            </a:r>
            <a:r>
              <a:rPr sz="2100" dirty="0">
                <a:solidFill>
                  <a:prstClr val="black"/>
                </a:solidFill>
                <a:latin typeface="Calibri"/>
                <a:cs typeface="Calibri"/>
              </a:rPr>
              <a:t>a</a:t>
            </a:r>
            <a:endParaRPr lang="en-US" sz="2100" dirty="0">
              <a:solidFill>
                <a:prstClr val="black"/>
              </a:solidFill>
              <a:latin typeface="Calibri"/>
              <a:cs typeface="Calibri"/>
            </a:endParaRPr>
          </a:p>
        </p:txBody>
      </p:sp>
      <p:sp>
        <p:nvSpPr>
          <p:cNvPr id="6" name="object 6"/>
          <p:cNvSpPr txBox="1"/>
          <p:nvPr/>
        </p:nvSpPr>
        <p:spPr>
          <a:xfrm>
            <a:off x="7300976" y="1327151"/>
            <a:ext cx="2777490" cy="615553"/>
          </a:xfrm>
          <a:prstGeom prst="rect">
            <a:avLst/>
          </a:prstGeom>
        </p:spPr>
        <p:txBody>
          <a:bodyPr vert="horz" wrap="square" lIns="0" tIns="0" rIns="0" bIns="0" rtlCol="0">
            <a:spAutoFit/>
          </a:bodyPr>
          <a:lstStyle/>
          <a:p>
            <a:pPr marL="12700" marR="5080">
              <a:defRPr/>
            </a:pPr>
            <a:r>
              <a:rPr sz="2000" b="1" spc="-5" dirty="0">
                <a:solidFill>
                  <a:prstClr val="black"/>
                </a:solidFill>
                <a:latin typeface="Calibri"/>
                <a:cs typeface="Calibri"/>
              </a:rPr>
              <a:t>Cha</a:t>
            </a:r>
            <a:r>
              <a:rPr sz="2000" b="1" dirty="0">
                <a:solidFill>
                  <a:prstClr val="black"/>
                </a:solidFill>
                <a:latin typeface="Calibri"/>
                <a:cs typeface="Calibri"/>
              </a:rPr>
              <a:t>n</a:t>
            </a:r>
            <a:r>
              <a:rPr sz="2000" b="1" spc="-25" dirty="0">
                <a:solidFill>
                  <a:prstClr val="black"/>
                </a:solidFill>
                <a:latin typeface="Calibri"/>
                <a:cs typeface="Calibri"/>
              </a:rPr>
              <a:t>g</a:t>
            </a:r>
            <a:r>
              <a:rPr sz="2000" b="1" dirty="0">
                <a:solidFill>
                  <a:prstClr val="black"/>
                </a:solidFill>
                <a:latin typeface="Calibri"/>
                <a:cs typeface="Calibri"/>
              </a:rPr>
              <a:t>e in R</a:t>
            </a:r>
            <a:r>
              <a:rPr sz="2000" b="1" spc="-10" dirty="0">
                <a:solidFill>
                  <a:prstClr val="black"/>
                </a:solidFill>
                <a:latin typeface="Calibri"/>
                <a:cs typeface="Calibri"/>
              </a:rPr>
              <a:t>a</a:t>
            </a:r>
            <a:r>
              <a:rPr sz="2000" b="1" dirty="0">
                <a:solidFill>
                  <a:prstClr val="black"/>
                </a:solidFill>
                <a:latin typeface="Calibri"/>
                <a:cs typeface="Calibri"/>
              </a:rPr>
              <a:t>i</a:t>
            </a:r>
            <a:r>
              <a:rPr sz="2000" b="1" spc="-10" dirty="0">
                <a:solidFill>
                  <a:prstClr val="black"/>
                </a:solidFill>
                <a:latin typeface="Calibri"/>
                <a:cs typeface="Calibri"/>
              </a:rPr>
              <a:t>n</a:t>
            </a:r>
            <a:r>
              <a:rPr sz="2000" b="1" spc="-35" dirty="0">
                <a:solidFill>
                  <a:prstClr val="black"/>
                </a:solidFill>
                <a:latin typeface="Calibri"/>
                <a:cs typeface="Calibri"/>
              </a:rPr>
              <a:t>f</a:t>
            </a:r>
            <a:r>
              <a:rPr sz="2000" b="1" dirty="0">
                <a:solidFill>
                  <a:prstClr val="black"/>
                </a:solidFill>
                <a:latin typeface="Calibri"/>
                <a:cs typeface="Calibri"/>
              </a:rPr>
              <a:t>a</a:t>
            </a:r>
            <a:r>
              <a:rPr sz="2000" b="1" spc="-10" dirty="0">
                <a:solidFill>
                  <a:prstClr val="black"/>
                </a:solidFill>
                <a:latin typeface="Calibri"/>
                <a:cs typeface="Calibri"/>
              </a:rPr>
              <a:t>l</a:t>
            </a:r>
            <a:r>
              <a:rPr sz="2000" b="1" dirty="0">
                <a:solidFill>
                  <a:prstClr val="black"/>
                </a:solidFill>
                <a:latin typeface="Calibri"/>
                <a:cs typeface="Calibri"/>
              </a:rPr>
              <a:t>l</a:t>
            </a:r>
            <a:r>
              <a:rPr sz="2000" b="1" spc="-10" dirty="0">
                <a:solidFill>
                  <a:prstClr val="black"/>
                </a:solidFill>
                <a:latin typeface="Calibri"/>
                <a:cs typeface="Calibri"/>
              </a:rPr>
              <a:t> </a:t>
            </a:r>
            <a:r>
              <a:rPr sz="2000" b="1" spc="-95" dirty="0">
                <a:solidFill>
                  <a:prstClr val="black"/>
                </a:solidFill>
                <a:latin typeface="Calibri"/>
                <a:cs typeface="Calibri"/>
              </a:rPr>
              <a:t>V</a:t>
            </a:r>
            <a:r>
              <a:rPr sz="2000" b="1" dirty="0">
                <a:solidFill>
                  <a:prstClr val="black"/>
                </a:solidFill>
                <a:latin typeface="Calibri"/>
                <a:cs typeface="Calibri"/>
              </a:rPr>
              <a:t>olu</a:t>
            </a:r>
            <a:r>
              <a:rPr sz="2000" b="1" spc="5" dirty="0">
                <a:solidFill>
                  <a:prstClr val="black"/>
                </a:solidFill>
                <a:latin typeface="Calibri"/>
                <a:cs typeface="Calibri"/>
              </a:rPr>
              <a:t>m</a:t>
            </a:r>
            <a:r>
              <a:rPr sz="2000" b="1" dirty="0">
                <a:solidFill>
                  <a:prstClr val="black"/>
                </a:solidFill>
                <a:latin typeface="Calibri"/>
                <a:cs typeface="Calibri"/>
              </a:rPr>
              <a:t>e 2021</a:t>
            </a:r>
            <a:r>
              <a:rPr sz="2000" b="1" spc="-5" dirty="0">
                <a:solidFill>
                  <a:prstClr val="black"/>
                </a:solidFill>
                <a:latin typeface="Calibri"/>
                <a:cs typeface="Calibri"/>
              </a:rPr>
              <a:t>-</a:t>
            </a:r>
            <a:r>
              <a:rPr sz="2000" b="1" dirty="0">
                <a:solidFill>
                  <a:prstClr val="black"/>
                </a:solidFill>
                <a:latin typeface="Calibri"/>
                <a:cs typeface="Calibri"/>
              </a:rPr>
              <a:t>2030</a:t>
            </a:r>
            <a:r>
              <a:rPr sz="2000" b="1" spc="-40" dirty="0">
                <a:solidFill>
                  <a:prstClr val="black"/>
                </a:solidFill>
                <a:latin typeface="Calibri"/>
                <a:cs typeface="Calibri"/>
              </a:rPr>
              <a:t> </a:t>
            </a:r>
            <a:r>
              <a:rPr sz="2000" b="1" spc="-5" dirty="0">
                <a:solidFill>
                  <a:prstClr val="black"/>
                </a:solidFill>
                <a:latin typeface="Calibri"/>
                <a:cs typeface="Calibri"/>
              </a:rPr>
              <a:t>vs</a:t>
            </a:r>
            <a:r>
              <a:rPr sz="2000" b="1" dirty="0">
                <a:solidFill>
                  <a:prstClr val="black"/>
                </a:solidFill>
                <a:latin typeface="Calibri"/>
                <a:cs typeface="Calibri"/>
              </a:rPr>
              <a:t>.</a:t>
            </a:r>
            <a:r>
              <a:rPr sz="2000" b="1" spc="-15" dirty="0">
                <a:solidFill>
                  <a:prstClr val="black"/>
                </a:solidFill>
                <a:latin typeface="Calibri"/>
                <a:cs typeface="Calibri"/>
              </a:rPr>
              <a:t> </a:t>
            </a:r>
            <a:r>
              <a:rPr sz="2000" b="1" dirty="0">
                <a:solidFill>
                  <a:prstClr val="black"/>
                </a:solidFill>
                <a:latin typeface="Calibri"/>
                <a:cs typeface="Calibri"/>
              </a:rPr>
              <a:t>1</a:t>
            </a:r>
            <a:r>
              <a:rPr sz="2000" b="1" spc="5" dirty="0">
                <a:solidFill>
                  <a:prstClr val="black"/>
                </a:solidFill>
                <a:latin typeface="Calibri"/>
                <a:cs typeface="Calibri"/>
              </a:rPr>
              <a:t>9</a:t>
            </a:r>
            <a:r>
              <a:rPr sz="2000" b="1" dirty="0">
                <a:solidFill>
                  <a:prstClr val="black"/>
                </a:solidFill>
                <a:latin typeface="Calibri"/>
                <a:cs typeface="Calibri"/>
              </a:rPr>
              <a:t>9</a:t>
            </a:r>
            <a:r>
              <a:rPr sz="2000" b="1" spc="10" dirty="0">
                <a:solidFill>
                  <a:prstClr val="black"/>
                </a:solidFill>
                <a:latin typeface="Calibri"/>
                <a:cs typeface="Calibri"/>
              </a:rPr>
              <a:t>1</a:t>
            </a:r>
            <a:r>
              <a:rPr sz="2000" b="1" spc="-5" dirty="0">
                <a:solidFill>
                  <a:prstClr val="black"/>
                </a:solidFill>
                <a:latin typeface="Calibri"/>
                <a:cs typeface="Calibri"/>
              </a:rPr>
              <a:t>-</a:t>
            </a:r>
            <a:r>
              <a:rPr sz="2000" b="1" dirty="0">
                <a:solidFill>
                  <a:prstClr val="black"/>
                </a:solidFill>
                <a:latin typeface="Calibri"/>
                <a:cs typeface="Calibri"/>
              </a:rPr>
              <a:t>2000</a:t>
            </a:r>
            <a:endParaRPr sz="2000">
              <a:solidFill>
                <a:prstClr val="black"/>
              </a:solidFill>
              <a:latin typeface="Calibri"/>
              <a:cs typeface="Calibri"/>
            </a:endParaRPr>
          </a:p>
        </p:txBody>
      </p:sp>
      <p:sp>
        <p:nvSpPr>
          <p:cNvPr id="10" name="object 10"/>
          <p:cNvSpPr txBox="1"/>
          <p:nvPr/>
        </p:nvSpPr>
        <p:spPr>
          <a:xfrm>
            <a:off x="6334125" y="6602603"/>
            <a:ext cx="3211830" cy="139700"/>
          </a:xfrm>
          <a:prstGeom prst="rect">
            <a:avLst/>
          </a:prstGeom>
        </p:spPr>
        <p:txBody>
          <a:bodyPr vert="horz" wrap="square" lIns="0" tIns="0" rIns="0" bIns="0" rtlCol="0">
            <a:spAutoFit/>
          </a:bodyPr>
          <a:lstStyle/>
          <a:p>
            <a:pPr marL="12700">
              <a:defRPr/>
            </a:pPr>
            <a:r>
              <a:rPr sz="900" b="1" spc="-10" dirty="0">
                <a:solidFill>
                  <a:prstClr val="black"/>
                </a:solidFill>
                <a:latin typeface="Calibri"/>
                <a:cs typeface="Calibri"/>
              </a:rPr>
              <a:t>[1</a:t>
            </a:r>
            <a:r>
              <a:rPr sz="900" b="1" spc="-5" dirty="0">
                <a:solidFill>
                  <a:prstClr val="black"/>
                </a:solidFill>
                <a:latin typeface="Calibri"/>
                <a:cs typeface="Calibri"/>
              </a:rPr>
              <a:t>]</a:t>
            </a:r>
            <a:r>
              <a:rPr sz="900" b="1" spc="-20" dirty="0">
                <a:solidFill>
                  <a:prstClr val="black"/>
                </a:solidFill>
                <a:latin typeface="Calibri"/>
                <a:cs typeface="Calibri"/>
              </a:rPr>
              <a:t> </a:t>
            </a:r>
            <a:r>
              <a:rPr sz="900" spc="-5" dirty="0">
                <a:solidFill>
                  <a:prstClr val="black"/>
                </a:solidFill>
                <a:latin typeface="Calibri"/>
                <a:cs typeface="Calibri"/>
              </a:rPr>
              <a:t>Param</a:t>
            </a:r>
            <a:r>
              <a:rPr sz="900" spc="-10" dirty="0">
                <a:solidFill>
                  <a:prstClr val="black"/>
                </a:solidFill>
                <a:latin typeface="Calibri"/>
                <a:cs typeface="Calibri"/>
              </a:rPr>
              <a:t>e</a:t>
            </a:r>
            <a:r>
              <a:rPr sz="900" spc="-5" dirty="0">
                <a:solidFill>
                  <a:prstClr val="black"/>
                </a:solidFill>
                <a:latin typeface="Calibri"/>
                <a:cs typeface="Calibri"/>
              </a:rPr>
              <a:t>t</a:t>
            </a:r>
            <a:r>
              <a:rPr sz="900" spc="-10" dirty="0">
                <a:solidFill>
                  <a:prstClr val="black"/>
                </a:solidFill>
                <a:latin typeface="Calibri"/>
                <a:cs typeface="Calibri"/>
              </a:rPr>
              <a:t>e</a:t>
            </a:r>
            <a:r>
              <a:rPr sz="900" spc="-5" dirty="0">
                <a:solidFill>
                  <a:prstClr val="black"/>
                </a:solidFill>
                <a:latin typeface="Calibri"/>
                <a:cs typeface="Calibri"/>
              </a:rPr>
              <a:t>r</a:t>
            </a:r>
            <a:r>
              <a:rPr sz="900" dirty="0">
                <a:solidFill>
                  <a:prstClr val="black"/>
                </a:solidFill>
                <a:latin typeface="Calibri"/>
                <a:cs typeface="Calibri"/>
              </a:rPr>
              <a:t>-</a:t>
            </a:r>
            <a:r>
              <a:rPr sz="900" spc="-10" dirty="0">
                <a:solidFill>
                  <a:prstClr val="black"/>
                </a:solidFill>
                <a:latin typeface="Calibri"/>
                <a:cs typeface="Calibri"/>
              </a:rPr>
              <a:t>e</a:t>
            </a:r>
            <a:r>
              <a:rPr sz="900" spc="-5" dirty="0">
                <a:solidFill>
                  <a:prstClr val="black"/>
                </a:solidFill>
                <a:latin typeface="Calibri"/>
                <a:cs typeface="Calibri"/>
              </a:rPr>
              <a:t>l</a:t>
            </a:r>
            <a:r>
              <a:rPr sz="900" spc="-10" dirty="0">
                <a:solidFill>
                  <a:prstClr val="black"/>
                </a:solidFill>
                <a:latin typeface="Calibri"/>
                <a:cs typeface="Calibri"/>
              </a:rPr>
              <a:t>e</a:t>
            </a:r>
            <a:r>
              <a:rPr sz="900" dirty="0">
                <a:solidFill>
                  <a:prstClr val="black"/>
                </a:solidFill>
                <a:latin typeface="Calibri"/>
                <a:cs typeface="Calibri"/>
              </a:rPr>
              <a:t>vation</a:t>
            </a:r>
            <a:r>
              <a:rPr sz="900" spc="15" dirty="0">
                <a:solidFill>
                  <a:prstClr val="black"/>
                </a:solidFill>
                <a:latin typeface="Calibri"/>
                <a:cs typeface="Calibri"/>
              </a:rPr>
              <a:t> </a:t>
            </a:r>
            <a:r>
              <a:rPr sz="900" spc="-5" dirty="0">
                <a:solidFill>
                  <a:prstClr val="black"/>
                </a:solidFill>
                <a:latin typeface="Calibri"/>
                <a:cs typeface="Calibri"/>
              </a:rPr>
              <a:t>R</a:t>
            </a:r>
            <a:r>
              <a:rPr sz="900" spc="-10" dirty="0">
                <a:solidFill>
                  <a:prstClr val="black"/>
                </a:solidFill>
                <a:latin typeface="Calibri"/>
                <a:cs typeface="Calibri"/>
              </a:rPr>
              <a:t>e</a:t>
            </a:r>
            <a:r>
              <a:rPr sz="900" spc="-5" dirty="0">
                <a:solidFill>
                  <a:prstClr val="black"/>
                </a:solidFill>
                <a:latin typeface="Calibri"/>
                <a:cs typeface="Calibri"/>
              </a:rPr>
              <a:t>l</a:t>
            </a:r>
            <a:r>
              <a:rPr sz="900" dirty="0">
                <a:solidFill>
                  <a:prstClr val="black"/>
                </a:solidFill>
                <a:latin typeface="Calibri"/>
                <a:cs typeface="Calibri"/>
              </a:rPr>
              <a:t>at</a:t>
            </a:r>
            <a:r>
              <a:rPr sz="900" spc="-5" dirty="0">
                <a:solidFill>
                  <a:prstClr val="black"/>
                </a:solidFill>
                <a:latin typeface="Calibri"/>
                <a:cs typeface="Calibri"/>
              </a:rPr>
              <a:t>i</a:t>
            </a:r>
            <a:r>
              <a:rPr sz="900" dirty="0">
                <a:solidFill>
                  <a:prstClr val="black"/>
                </a:solidFill>
                <a:latin typeface="Calibri"/>
                <a:cs typeface="Calibri"/>
              </a:rPr>
              <a:t>o</a:t>
            </a:r>
            <a:r>
              <a:rPr sz="900" spc="-5" dirty="0">
                <a:solidFill>
                  <a:prstClr val="black"/>
                </a:solidFill>
                <a:latin typeface="Calibri"/>
                <a:cs typeface="Calibri"/>
              </a:rPr>
              <a:t>nship</a:t>
            </a:r>
            <a:r>
              <a:rPr sz="900" dirty="0">
                <a:solidFill>
                  <a:prstClr val="black"/>
                </a:solidFill>
                <a:latin typeface="Calibri"/>
                <a:cs typeface="Calibri"/>
              </a:rPr>
              <a:t>s</a:t>
            </a:r>
            <a:r>
              <a:rPr sz="900" spc="30" dirty="0">
                <a:solidFill>
                  <a:prstClr val="black"/>
                </a:solidFill>
                <a:latin typeface="Calibri"/>
                <a:cs typeface="Calibri"/>
              </a:rPr>
              <a:t> </a:t>
            </a:r>
            <a:r>
              <a:rPr sz="900" dirty="0">
                <a:solidFill>
                  <a:prstClr val="black"/>
                </a:solidFill>
                <a:latin typeface="Calibri"/>
                <a:cs typeface="Calibri"/>
              </a:rPr>
              <a:t>on</a:t>
            </a:r>
            <a:r>
              <a:rPr sz="900" spc="-5" dirty="0">
                <a:solidFill>
                  <a:prstClr val="black"/>
                </a:solidFill>
                <a:latin typeface="Calibri"/>
                <a:cs typeface="Calibri"/>
              </a:rPr>
              <a:t> </a:t>
            </a:r>
            <a:r>
              <a:rPr sz="900" dirty="0">
                <a:solidFill>
                  <a:prstClr val="black"/>
                </a:solidFill>
                <a:latin typeface="Calibri"/>
                <a:cs typeface="Calibri"/>
              </a:rPr>
              <a:t>I</a:t>
            </a:r>
            <a:r>
              <a:rPr sz="900" spc="-5" dirty="0">
                <a:solidFill>
                  <a:prstClr val="black"/>
                </a:solidFill>
                <a:latin typeface="Calibri"/>
                <a:cs typeface="Calibri"/>
              </a:rPr>
              <a:t>nd</a:t>
            </a:r>
            <a:r>
              <a:rPr sz="900" spc="-10" dirty="0">
                <a:solidFill>
                  <a:prstClr val="black"/>
                </a:solidFill>
                <a:latin typeface="Calibri"/>
                <a:cs typeface="Calibri"/>
              </a:rPr>
              <a:t>e</a:t>
            </a:r>
            <a:r>
              <a:rPr sz="900" spc="-5" dirty="0">
                <a:solidFill>
                  <a:prstClr val="black"/>
                </a:solidFill>
                <a:latin typeface="Calibri"/>
                <a:cs typeface="Calibri"/>
              </a:rPr>
              <a:t>p</a:t>
            </a:r>
            <a:r>
              <a:rPr sz="900" spc="-10" dirty="0">
                <a:solidFill>
                  <a:prstClr val="black"/>
                </a:solidFill>
                <a:latin typeface="Calibri"/>
                <a:cs typeface="Calibri"/>
              </a:rPr>
              <a:t>e</a:t>
            </a:r>
            <a:r>
              <a:rPr sz="900" spc="-5" dirty="0">
                <a:solidFill>
                  <a:prstClr val="black"/>
                </a:solidFill>
                <a:latin typeface="Calibri"/>
                <a:cs typeface="Calibri"/>
              </a:rPr>
              <a:t>nd</a:t>
            </a:r>
            <a:r>
              <a:rPr sz="900" spc="-10" dirty="0">
                <a:solidFill>
                  <a:prstClr val="black"/>
                </a:solidFill>
                <a:latin typeface="Calibri"/>
                <a:cs typeface="Calibri"/>
              </a:rPr>
              <a:t>e</a:t>
            </a:r>
            <a:r>
              <a:rPr sz="900" spc="-5" dirty="0">
                <a:solidFill>
                  <a:prstClr val="black"/>
                </a:solidFill>
                <a:latin typeface="Calibri"/>
                <a:cs typeface="Calibri"/>
              </a:rPr>
              <a:t>nt</a:t>
            </a:r>
            <a:r>
              <a:rPr sz="900" spc="45" dirty="0">
                <a:solidFill>
                  <a:prstClr val="black"/>
                </a:solidFill>
                <a:latin typeface="Calibri"/>
                <a:cs typeface="Calibri"/>
              </a:rPr>
              <a:t> </a:t>
            </a:r>
            <a:r>
              <a:rPr sz="900" spc="-10" dirty="0">
                <a:solidFill>
                  <a:prstClr val="black"/>
                </a:solidFill>
                <a:latin typeface="Calibri"/>
                <a:cs typeface="Calibri"/>
              </a:rPr>
              <a:t>S</a:t>
            </a:r>
            <a:r>
              <a:rPr sz="900" spc="-5" dirty="0">
                <a:solidFill>
                  <a:prstClr val="black"/>
                </a:solidFill>
                <a:latin typeface="Calibri"/>
                <a:cs typeface="Calibri"/>
              </a:rPr>
              <a:t>l</a:t>
            </a:r>
            <a:r>
              <a:rPr sz="900" dirty="0">
                <a:solidFill>
                  <a:prstClr val="black"/>
                </a:solidFill>
                <a:latin typeface="Calibri"/>
                <a:cs typeface="Calibri"/>
              </a:rPr>
              <a:t>o</a:t>
            </a:r>
            <a:r>
              <a:rPr sz="900" spc="-5" dirty="0">
                <a:solidFill>
                  <a:prstClr val="black"/>
                </a:solidFill>
                <a:latin typeface="Calibri"/>
                <a:cs typeface="Calibri"/>
              </a:rPr>
              <a:t>p</a:t>
            </a:r>
            <a:r>
              <a:rPr sz="900" spc="-10" dirty="0">
                <a:solidFill>
                  <a:prstClr val="black"/>
                </a:solidFill>
                <a:latin typeface="Calibri"/>
                <a:cs typeface="Calibri"/>
              </a:rPr>
              <a:t>e</a:t>
            </a:r>
            <a:r>
              <a:rPr sz="900" dirty="0">
                <a:solidFill>
                  <a:prstClr val="black"/>
                </a:solidFill>
                <a:latin typeface="Calibri"/>
                <a:cs typeface="Calibri"/>
              </a:rPr>
              <a:t>s</a:t>
            </a:r>
            <a:r>
              <a:rPr sz="900" spc="15" dirty="0">
                <a:solidFill>
                  <a:prstClr val="black"/>
                </a:solidFill>
                <a:latin typeface="Calibri"/>
                <a:cs typeface="Calibri"/>
              </a:rPr>
              <a:t> </a:t>
            </a:r>
            <a:r>
              <a:rPr sz="900" dirty="0">
                <a:solidFill>
                  <a:prstClr val="black"/>
                </a:solidFill>
                <a:latin typeface="Calibri"/>
                <a:cs typeface="Calibri"/>
              </a:rPr>
              <a:t>Mo</a:t>
            </a:r>
            <a:r>
              <a:rPr sz="900" spc="-5" dirty="0">
                <a:solidFill>
                  <a:prstClr val="black"/>
                </a:solidFill>
                <a:latin typeface="Calibri"/>
                <a:cs typeface="Calibri"/>
              </a:rPr>
              <a:t>d</a:t>
            </a:r>
            <a:r>
              <a:rPr sz="900" spc="-10" dirty="0">
                <a:solidFill>
                  <a:prstClr val="black"/>
                </a:solidFill>
                <a:latin typeface="Calibri"/>
                <a:cs typeface="Calibri"/>
              </a:rPr>
              <a:t>e</a:t>
            </a:r>
            <a:r>
              <a:rPr sz="900" dirty="0">
                <a:solidFill>
                  <a:prstClr val="black"/>
                </a:solidFill>
                <a:latin typeface="Calibri"/>
                <a:cs typeface="Calibri"/>
              </a:rPr>
              <a:t>l</a:t>
            </a:r>
            <a:endParaRPr sz="900">
              <a:solidFill>
                <a:prstClr val="black"/>
              </a:solidFill>
              <a:latin typeface="Calibri"/>
              <a:cs typeface="Calibri"/>
            </a:endParaRPr>
          </a:p>
        </p:txBody>
      </p:sp>
      <p:sp>
        <p:nvSpPr>
          <p:cNvPr id="11" name="object 11"/>
          <p:cNvSpPr txBox="1"/>
          <p:nvPr/>
        </p:nvSpPr>
        <p:spPr>
          <a:xfrm>
            <a:off x="160127" y="6602603"/>
            <a:ext cx="2656001" cy="184666"/>
          </a:xfrm>
          <a:prstGeom prst="rect">
            <a:avLst/>
          </a:prstGeom>
        </p:spPr>
        <p:txBody>
          <a:bodyPr vert="horz" wrap="square" lIns="0" tIns="0" rIns="0" bIns="0" rtlCol="0">
            <a:spAutoFit/>
          </a:bodyPr>
          <a:lstStyle/>
          <a:p>
            <a:pPr marL="12700">
              <a:defRPr/>
            </a:pPr>
            <a:r>
              <a:rPr lang="en-US" sz="1200" spc="-85" dirty="0">
                <a:solidFill>
                  <a:srgbClr val="404040"/>
                </a:solidFill>
                <a:cs typeface="Calibri"/>
              </a:rPr>
              <a:t>Source: </a:t>
            </a:r>
            <a:r>
              <a:rPr sz="1200" spc="-85" dirty="0">
                <a:solidFill>
                  <a:srgbClr val="404040"/>
                </a:solidFill>
                <a:cs typeface="Calibri"/>
              </a:rPr>
              <a:t>K</a:t>
            </a:r>
            <a:r>
              <a:rPr sz="1200" spc="-10" dirty="0">
                <a:solidFill>
                  <a:srgbClr val="404040"/>
                </a:solidFill>
                <a:cs typeface="Calibri"/>
              </a:rPr>
              <a:t>yle Hinson</a:t>
            </a:r>
            <a:r>
              <a:rPr lang="en-US" sz="1200" spc="-10" dirty="0">
                <a:solidFill>
                  <a:srgbClr val="404040"/>
                </a:solidFill>
                <a:cs typeface="Calibri"/>
              </a:rPr>
              <a:t>, CRC/CBPO</a:t>
            </a:r>
            <a:endParaRPr sz="1200" dirty="0">
              <a:solidFill>
                <a:prstClr val="black"/>
              </a:solidFill>
              <a:cs typeface="Calibri"/>
            </a:endParaRPr>
          </a:p>
        </p:txBody>
      </p:sp>
      <p:graphicFrame>
        <p:nvGraphicFramePr>
          <p:cNvPr id="4" name="object 4"/>
          <p:cNvGraphicFramePr>
            <a:graphicFrameLocks noGrp="1"/>
          </p:cNvGraphicFramePr>
          <p:nvPr/>
        </p:nvGraphicFramePr>
        <p:xfrm>
          <a:off x="6248400" y="2149475"/>
          <a:ext cx="4298950" cy="4079234"/>
        </p:xfrm>
        <a:graphic>
          <a:graphicData uri="http://schemas.openxmlformats.org/drawingml/2006/table">
            <a:tbl>
              <a:tblPr firstRow="1" bandRow="1">
                <a:tableStyleId>{2D5ABB26-0587-4C30-8999-92F81FD0307C}</a:tableStyleId>
              </a:tblPr>
              <a:tblGrid>
                <a:gridCol w="290195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tblGrid>
              <a:tr h="383539">
                <a:tc>
                  <a:txBody>
                    <a:bodyPr/>
                    <a:lstStyle/>
                    <a:p>
                      <a:pPr marL="829944">
                        <a:lnSpc>
                          <a:spcPct val="100000"/>
                        </a:lnSpc>
                      </a:pPr>
                      <a:r>
                        <a:rPr sz="1800" b="1" dirty="0">
                          <a:latin typeface="Calibri"/>
                          <a:cs typeface="Calibri"/>
                        </a:rPr>
                        <a:t>Ma</a:t>
                      </a:r>
                      <a:r>
                        <a:rPr sz="1800" b="1" spc="-10" dirty="0">
                          <a:latin typeface="Calibri"/>
                          <a:cs typeface="Calibri"/>
                        </a:rPr>
                        <a:t>j</a:t>
                      </a:r>
                      <a:r>
                        <a:rPr sz="1800" b="1" dirty="0">
                          <a:latin typeface="Calibri"/>
                          <a:cs typeface="Calibri"/>
                        </a:rPr>
                        <a:t>or</a:t>
                      </a:r>
                      <a:r>
                        <a:rPr sz="1800" b="1" spc="-5" dirty="0">
                          <a:latin typeface="Calibri"/>
                          <a:cs typeface="Calibri"/>
                        </a:rPr>
                        <a:t> </a:t>
                      </a:r>
                      <a:r>
                        <a:rPr sz="1800" b="1" dirty="0">
                          <a:latin typeface="Calibri"/>
                          <a:cs typeface="Calibri"/>
                        </a:rPr>
                        <a:t>Basi</a:t>
                      </a:r>
                      <a:r>
                        <a:rPr sz="1800" b="1" spc="5" dirty="0">
                          <a:latin typeface="Calibri"/>
                          <a:cs typeface="Calibri"/>
                        </a:rPr>
                        <a:t>n</a:t>
                      </a:r>
                      <a:r>
                        <a:rPr sz="1800" b="1" dirty="0">
                          <a:latin typeface="Calibri"/>
                          <a:cs typeface="Calibri"/>
                        </a:rPr>
                        <a:t>s</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86360">
                        <a:lnSpc>
                          <a:spcPct val="100000"/>
                        </a:lnSpc>
                      </a:pPr>
                      <a:r>
                        <a:rPr sz="1800" b="1" spc="-5" dirty="0">
                          <a:latin typeface="Calibri"/>
                          <a:cs typeface="Calibri"/>
                        </a:rPr>
                        <a:t>PRIS</a:t>
                      </a:r>
                      <a:r>
                        <a:rPr sz="1800" b="1" dirty="0">
                          <a:latin typeface="Calibri"/>
                          <a:cs typeface="Calibri"/>
                        </a:rPr>
                        <a:t>M</a:t>
                      </a:r>
                      <a:r>
                        <a:rPr sz="1800" b="1" spc="10" dirty="0">
                          <a:latin typeface="Calibri"/>
                          <a:cs typeface="Calibri"/>
                        </a:rPr>
                        <a:t> </a:t>
                      </a:r>
                      <a:r>
                        <a:rPr sz="1800" b="1" spc="-100" dirty="0">
                          <a:latin typeface="Calibri"/>
                          <a:cs typeface="Calibri"/>
                        </a:rPr>
                        <a:t>T</a:t>
                      </a:r>
                      <a:r>
                        <a:rPr sz="1800" b="1" spc="-30" dirty="0">
                          <a:latin typeface="Calibri"/>
                          <a:cs typeface="Calibri"/>
                        </a:rPr>
                        <a:t>r</a:t>
                      </a:r>
                      <a:r>
                        <a:rPr sz="1800" b="1" dirty="0">
                          <a:latin typeface="Calibri"/>
                          <a:cs typeface="Calibri"/>
                        </a:rPr>
                        <a:t>end</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358139">
                <a:tc>
                  <a:txBody>
                    <a:bodyPr/>
                    <a:lstStyle/>
                    <a:p>
                      <a:pPr marL="85725">
                        <a:lnSpc>
                          <a:spcPct val="100000"/>
                        </a:lnSpc>
                      </a:pPr>
                      <a:r>
                        <a:rPr sz="1800" spc="-135" dirty="0">
                          <a:latin typeface="Calibri"/>
                          <a:cs typeface="Calibri"/>
                        </a:rPr>
                        <a:t>Y</a:t>
                      </a:r>
                      <a:r>
                        <a:rPr sz="1800" spc="-5" dirty="0">
                          <a:latin typeface="Calibri"/>
                          <a:cs typeface="Calibri"/>
                        </a:rPr>
                        <a:t>ou</a:t>
                      </a:r>
                      <a:r>
                        <a:rPr sz="1800" spc="5" dirty="0">
                          <a:latin typeface="Calibri"/>
                          <a:cs typeface="Calibri"/>
                        </a:rPr>
                        <a:t>g</a:t>
                      </a:r>
                      <a:r>
                        <a:rPr sz="1800" spc="-5" dirty="0">
                          <a:latin typeface="Calibri"/>
                          <a:cs typeface="Calibri"/>
                        </a:rPr>
                        <a:t>hiogh</a:t>
                      </a:r>
                      <a:r>
                        <a:rPr sz="1800" spc="5" dirty="0">
                          <a:latin typeface="Calibri"/>
                          <a:cs typeface="Calibri"/>
                        </a:rPr>
                        <a:t>e</a:t>
                      </a:r>
                      <a:r>
                        <a:rPr sz="1800" spc="-35" dirty="0">
                          <a:latin typeface="Calibri"/>
                          <a:cs typeface="Calibri"/>
                        </a:rPr>
                        <a:t>n</a:t>
                      </a:r>
                      <a:r>
                        <a:rPr sz="1800" dirty="0">
                          <a:latin typeface="Calibri"/>
                          <a:cs typeface="Calibri"/>
                        </a:rPr>
                        <a:t>y</a:t>
                      </a:r>
                      <a:r>
                        <a:rPr sz="1800" spc="10" dirty="0">
                          <a:latin typeface="Calibri"/>
                          <a:cs typeface="Calibri"/>
                        </a:rPr>
                        <a:t> </a:t>
                      </a:r>
                      <a:r>
                        <a:rPr sz="1800" dirty="0">
                          <a:latin typeface="Calibri"/>
                          <a:cs typeface="Calibri"/>
                        </a:rPr>
                        <a:t>R</a:t>
                      </a:r>
                      <a:r>
                        <a:rPr sz="1800" spc="-10" dirty="0">
                          <a:latin typeface="Calibri"/>
                          <a:cs typeface="Calibri"/>
                        </a:rPr>
                        <a:t>iv</a:t>
                      </a:r>
                      <a:r>
                        <a:rPr sz="1800" dirty="0">
                          <a:latin typeface="Calibri"/>
                          <a:cs typeface="Calibri"/>
                        </a:rPr>
                        <a:t>er</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635" algn="ctr">
                        <a:lnSpc>
                          <a:spcPct val="100000"/>
                        </a:lnSpc>
                      </a:pPr>
                      <a:r>
                        <a:rPr sz="1800" dirty="0">
                          <a:latin typeface="Calibri"/>
                          <a:cs typeface="Calibri"/>
                        </a:rPr>
                        <a:t>2.1%</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370840">
                <a:tc>
                  <a:txBody>
                    <a:bodyPr/>
                    <a:lstStyle/>
                    <a:p>
                      <a:pPr marL="85725">
                        <a:lnSpc>
                          <a:spcPct val="100000"/>
                        </a:lnSpc>
                      </a:pPr>
                      <a:r>
                        <a:rPr sz="1800" spc="-45" dirty="0">
                          <a:latin typeface="Calibri"/>
                          <a:cs typeface="Calibri"/>
                        </a:rPr>
                        <a:t>P</a:t>
                      </a:r>
                      <a:r>
                        <a:rPr sz="1800" spc="-15" dirty="0">
                          <a:latin typeface="Calibri"/>
                          <a:cs typeface="Calibri"/>
                        </a:rPr>
                        <a:t>a</a:t>
                      </a:r>
                      <a:r>
                        <a:rPr sz="1800" dirty="0">
                          <a:latin typeface="Calibri"/>
                          <a:cs typeface="Calibri"/>
                        </a:rPr>
                        <a:t>tu</a:t>
                      </a:r>
                      <a:r>
                        <a:rPr sz="1800" spc="-50" dirty="0">
                          <a:latin typeface="Calibri"/>
                          <a:cs typeface="Calibri"/>
                        </a:rPr>
                        <a:t>x</a:t>
                      </a:r>
                      <a:r>
                        <a:rPr sz="1800" dirty="0">
                          <a:latin typeface="Calibri"/>
                          <a:cs typeface="Calibri"/>
                        </a:rPr>
                        <a:t>e</a:t>
                      </a:r>
                      <a:r>
                        <a:rPr sz="1800" spc="-10" dirty="0">
                          <a:latin typeface="Calibri"/>
                          <a:cs typeface="Calibri"/>
                        </a:rPr>
                        <a:t>n</a:t>
                      </a:r>
                      <a:r>
                        <a:rPr sz="1800" dirty="0">
                          <a:latin typeface="Calibri"/>
                          <a:cs typeface="Calibri"/>
                        </a:rPr>
                        <a:t>t</a:t>
                      </a:r>
                      <a:r>
                        <a:rPr sz="1800" spc="-15" dirty="0">
                          <a:latin typeface="Calibri"/>
                          <a:cs typeface="Calibri"/>
                        </a:rPr>
                        <a:t> </a:t>
                      </a:r>
                      <a:r>
                        <a:rPr sz="1800" dirty="0">
                          <a:latin typeface="Calibri"/>
                          <a:cs typeface="Calibri"/>
                        </a:rPr>
                        <a:t>R</a:t>
                      </a:r>
                      <a:r>
                        <a:rPr sz="1800" spc="-10" dirty="0">
                          <a:latin typeface="Calibri"/>
                          <a:cs typeface="Calibri"/>
                        </a:rPr>
                        <a:t>iv</a:t>
                      </a:r>
                      <a:r>
                        <a:rPr sz="1800" dirty="0">
                          <a:latin typeface="Calibri"/>
                          <a:cs typeface="Calibri"/>
                        </a:rPr>
                        <a:t>er</a:t>
                      </a:r>
                      <a:r>
                        <a:rPr sz="1800" spc="10" dirty="0">
                          <a:latin typeface="Calibri"/>
                          <a:cs typeface="Calibri"/>
                        </a:rPr>
                        <a:t> </a:t>
                      </a:r>
                      <a:r>
                        <a:rPr sz="1800" dirty="0">
                          <a:latin typeface="Calibri"/>
                          <a:cs typeface="Calibri"/>
                        </a:rPr>
                        <a:t>B</a:t>
                      </a:r>
                      <a:r>
                        <a:rPr sz="1800" spc="5" dirty="0">
                          <a:latin typeface="Calibri"/>
                          <a:cs typeface="Calibri"/>
                        </a:rPr>
                        <a:t>a</a:t>
                      </a:r>
                      <a:r>
                        <a:rPr sz="1800" spc="-5" dirty="0">
                          <a:latin typeface="Calibri"/>
                          <a:cs typeface="Calibri"/>
                        </a:rPr>
                        <a:t>sin</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35" algn="ctr">
                        <a:lnSpc>
                          <a:spcPct val="100000"/>
                        </a:lnSpc>
                      </a:pPr>
                      <a:r>
                        <a:rPr sz="1800" dirty="0">
                          <a:latin typeface="Calibri"/>
                          <a:cs typeface="Calibri"/>
                        </a:rPr>
                        <a:t>3.3%</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r h="370839">
                <a:tc>
                  <a:txBody>
                    <a:bodyPr/>
                    <a:lstStyle/>
                    <a:p>
                      <a:pPr marL="85725">
                        <a:lnSpc>
                          <a:spcPct val="100000"/>
                        </a:lnSpc>
                      </a:pPr>
                      <a:r>
                        <a:rPr sz="1800" spc="-70" dirty="0">
                          <a:latin typeface="Calibri"/>
                          <a:cs typeface="Calibri"/>
                        </a:rPr>
                        <a:t>W</a:t>
                      </a:r>
                      <a:r>
                        <a:rPr sz="1800" dirty="0">
                          <a:latin typeface="Calibri"/>
                          <a:cs typeface="Calibri"/>
                        </a:rPr>
                        <a:t>e</a:t>
                      </a:r>
                      <a:r>
                        <a:rPr sz="1800" spc="-20" dirty="0">
                          <a:latin typeface="Calibri"/>
                          <a:cs typeface="Calibri"/>
                        </a:rPr>
                        <a:t>s</a:t>
                      </a:r>
                      <a:r>
                        <a:rPr sz="1800" spc="-30" dirty="0">
                          <a:latin typeface="Calibri"/>
                          <a:cs typeface="Calibri"/>
                        </a:rPr>
                        <a:t>t</a:t>
                      </a:r>
                      <a:r>
                        <a:rPr sz="1800" dirty="0">
                          <a:latin typeface="Calibri"/>
                          <a:cs typeface="Calibri"/>
                        </a:rPr>
                        <a:t>ern </a:t>
                      </a:r>
                      <a:r>
                        <a:rPr sz="1800" spc="-5" dirty="0">
                          <a:latin typeface="Calibri"/>
                          <a:cs typeface="Calibri"/>
                        </a:rPr>
                        <a:t>Sho</a:t>
                      </a:r>
                      <a:r>
                        <a:rPr sz="1800" spc="-25" dirty="0">
                          <a:latin typeface="Calibri"/>
                          <a:cs typeface="Calibri"/>
                        </a:rPr>
                        <a:t>r</a:t>
                      </a:r>
                      <a:r>
                        <a:rPr sz="1800" dirty="0">
                          <a:latin typeface="Calibri"/>
                          <a:cs typeface="Calibri"/>
                        </a:rPr>
                        <a:t>e</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35" algn="ctr">
                        <a:lnSpc>
                          <a:spcPct val="100000"/>
                        </a:lnSpc>
                      </a:pPr>
                      <a:r>
                        <a:rPr sz="1800" dirty="0">
                          <a:latin typeface="Calibri"/>
                          <a:cs typeface="Calibri"/>
                        </a:rPr>
                        <a:t>4.1%</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3"/>
                  </a:ext>
                </a:extLst>
              </a:tr>
              <a:tr h="370839">
                <a:tc>
                  <a:txBody>
                    <a:bodyPr/>
                    <a:lstStyle/>
                    <a:p>
                      <a:pPr marL="85725">
                        <a:lnSpc>
                          <a:spcPct val="100000"/>
                        </a:lnSpc>
                      </a:pPr>
                      <a:r>
                        <a:rPr sz="1800" dirty="0">
                          <a:latin typeface="Calibri"/>
                          <a:cs typeface="Calibri"/>
                        </a:rPr>
                        <a:t>Rappahann</a:t>
                      </a:r>
                      <a:r>
                        <a:rPr sz="1800" spc="-5" dirty="0">
                          <a:latin typeface="Calibri"/>
                          <a:cs typeface="Calibri"/>
                        </a:rPr>
                        <a:t>o</a:t>
                      </a:r>
                      <a:r>
                        <a:rPr sz="1800" spc="-10" dirty="0">
                          <a:latin typeface="Calibri"/>
                          <a:cs typeface="Calibri"/>
                        </a:rPr>
                        <a:t>c</a:t>
                      </a:r>
                      <a:r>
                        <a:rPr sz="1800" dirty="0">
                          <a:latin typeface="Calibri"/>
                          <a:cs typeface="Calibri"/>
                        </a:rPr>
                        <a:t>k</a:t>
                      </a:r>
                      <a:r>
                        <a:rPr sz="1800" spc="5" dirty="0">
                          <a:latin typeface="Calibri"/>
                          <a:cs typeface="Calibri"/>
                        </a:rPr>
                        <a:t> </a:t>
                      </a:r>
                      <a:r>
                        <a:rPr sz="1800" dirty="0">
                          <a:latin typeface="Calibri"/>
                          <a:cs typeface="Calibri"/>
                        </a:rPr>
                        <a:t>R</a:t>
                      </a:r>
                      <a:r>
                        <a:rPr sz="1800" spc="-10" dirty="0">
                          <a:latin typeface="Calibri"/>
                          <a:cs typeface="Calibri"/>
                        </a:rPr>
                        <a:t>iv</a:t>
                      </a:r>
                      <a:r>
                        <a:rPr sz="1800" dirty="0">
                          <a:latin typeface="Calibri"/>
                          <a:cs typeface="Calibri"/>
                        </a:rPr>
                        <a:t>er</a:t>
                      </a:r>
                      <a:r>
                        <a:rPr sz="1800" spc="10" dirty="0">
                          <a:latin typeface="Calibri"/>
                          <a:cs typeface="Calibri"/>
                        </a:rPr>
                        <a:t> </a:t>
                      </a:r>
                      <a:r>
                        <a:rPr sz="1800" dirty="0">
                          <a:latin typeface="Calibri"/>
                          <a:cs typeface="Calibri"/>
                        </a:rPr>
                        <a:t>B</a:t>
                      </a:r>
                      <a:r>
                        <a:rPr sz="1800" spc="5" dirty="0">
                          <a:latin typeface="Calibri"/>
                          <a:cs typeface="Calibri"/>
                        </a:rPr>
                        <a:t>a</a:t>
                      </a:r>
                      <a:r>
                        <a:rPr sz="1800" spc="-5" dirty="0">
                          <a:latin typeface="Calibri"/>
                          <a:cs typeface="Calibri"/>
                        </a:rPr>
                        <a:t>sin</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35" algn="ctr">
                        <a:lnSpc>
                          <a:spcPct val="100000"/>
                        </a:lnSpc>
                      </a:pPr>
                      <a:r>
                        <a:rPr sz="1800" dirty="0">
                          <a:latin typeface="Calibri"/>
                          <a:cs typeface="Calibri"/>
                        </a:rPr>
                        <a:t>3.2%</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4"/>
                  </a:ext>
                </a:extLst>
              </a:tr>
              <a:tr h="370839">
                <a:tc>
                  <a:txBody>
                    <a:bodyPr/>
                    <a:lstStyle/>
                    <a:p>
                      <a:pPr marL="85725">
                        <a:lnSpc>
                          <a:spcPct val="100000"/>
                        </a:lnSpc>
                      </a:pPr>
                      <a:r>
                        <a:rPr sz="1800" spc="-135" dirty="0">
                          <a:latin typeface="Calibri"/>
                          <a:cs typeface="Calibri"/>
                        </a:rPr>
                        <a:t>Y</a:t>
                      </a:r>
                      <a:r>
                        <a:rPr sz="1800" spc="-5" dirty="0">
                          <a:latin typeface="Calibri"/>
                          <a:cs typeface="Calibri"/>
                        </a:rPr>
                        <a:t>or</a:t>
                      </a:r>
                      <a:r>
                        <a:rPr sz="1800" dirty="0">
                          <a:latin typeface="Calibri"/>
                          <a:cs typeface="Calibri"/>
                        </a:rPr>
                        <a:t>k</a:t>
                      </a:r>
                      <a:r>
                        <a:rPr sz="1800" spc="-10" dirty="0">
                          <a:latin typeface="Calibri"/>
                          <a:cs typeface="Calibri"/>
                        </a:rPr>
                        <a:t> </a:t>
                      </a:r>
                      <a:r>
                        <a:rPr sz="1800" dirty="0">
                          <a:latin typeface="Calibri"/>
                          <a:cs typeface="Calibri"/>
                        </a:rPr>
                        <a:t>R</a:t>
                      </a:r>
                      <a:r>
                        <a:rPr sz="1800" spc="-10" dirty="0">
                          <a:latin typeface="Calibri"/>
                          <a:cs typeface="Calibri"/>
                        </a:rPr>
                        <a:t>iv</a:t>
                      </a:r>
                      <a:r>
                        <a:rPr sz="1800" dirty="0">
                          <a:latin typeface="Calibri"/>
                          <a:cs typeface="Calibri"/>
                        </a:rPr>
                        <a:t>er</a:t>
                      </a:r>
                      <a:r>
                        <a:rPr sz="1800" spc="-5" dirty="0">
                          <a:latin typeface="Calibri"/>
                          <a:cs typeface="Calibri"/>
                        </a:rPr>
                        <a:t> </a:t>
                      </a:r>
                      <a:r>
                        <a:rPr sz="1800" dirty="0">
                          <a:latin typeface="Calibri"/>
                          <a:cs typeface="Calibri"/>
                        </a:rPr>
                        <a:t>Bas</a:t>
                      </a:r>
                      <a:r>
                        <a:rPr sz="1800" spc="-5" dirty="0">
                          <a:latin typeface="Calibri"/>
                          <a:cs typeface="Calibri"/>
                        </a:rPr>
                        <a:t>i</a:t>
                      </a:r>
                      <a:r>
                        <a:rPr sz="1800" dirty="0">
                          <a:latin typeface="Calibri"/>
                          <a:cs typeface="Calibri"/>
                        </a:rPr>
                        <a:t>n</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35" algn="ctr">
                        <a:lnSpc>
                          <a:spcPct val="100000"/>
                        </a:lnSpc>
                      </a:pPr>
                      <a:r>
                        <a:rPr sz="1800" dirty="0">
                          <a:latin typeface="Calibri"/>
                          <a:cs typeface="Calibri"/>
                        </a:rPr>
                        <a:t>2.6%</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5"/>
                  </a:ext>
                </a:extLst>
              </a:tr>
              <a:tr h="370840">
                <a:tc>
                  <a:txBody>
                    <a:bodyPr/>
                    <a:lstStyle/>
                    <a:p>
                      <a:pPr marL="85725">
                        <a:lnSpc>
                          <a:spcPct val="100000"/>
                        </a:lnSpc>
                      </a:pPr>
                      <a:r>
                        <a:rPr sz="1800" spc="-30" dirty="0">
                          <a:latin typeface="Calibri"/>
                          <a:cs typeface="Calibri"/>
                        </a:rPr>
                        <a:t>E</a:t>
                      </a:r>
                      <a:r>
                        <a:rPr sz="1800" dirty="0">
                          <a:latin typeface="Calibri"/>
                          <a:cs typeface="Calibri"/>
                        </a:rPr>
                        <a:t>a</a:t>
                      </a:r>
                      <a:r>
                        <a:rPr sz="1800" spc="-20" dirty="0">
                          <a:latin typeface="Calibri"/>
                          <a:cs typeface="Calibri"/>
                        </a:rPr>
                        <a:t>s</a:t>
                      </a:r>
                      <a:r>
                        <a:rPr sz="1800" spc="-30" dirty="0">
                          <a:latin typeface="Calibri"/>
                          <a:cs typeface="Calibri"/>
                        </a:rPr>
                        <a:t>t</a:t>
                      </a:r>
                      <a:r>
                        <a:rPr sz="1800" dirty="0">
                          <a:latin typeface="Calibri"/>
                          <a:cs typeface="Calibri"/>
                        </a:rPr>
                        <a:t>ern </a:t>
                      </a:r>
                      <a:r>
                        <a:rPr sz="1800" spc="-5" dirty="0">
                          <a:latin typeface="Calibri"/>
                          <a:cs typeface="Calibri"/>
                        </a:rPr>
                        <a:t>Sho</a:t>
                      </a:r>
                      <a:r>
                        <a:rPr sz="1800" spc="-25" dirty="0">
                          <a:latin typeface="Calibri"/>
                          <a:cs typeface="Calibri"/>
                        </a:rPr>
                        <a:t>r</a:t>
                      </a:r>
                      <a:r>
                        <a:rPr sz="1800" dirty="0">
                          <a:latin typeface="Calibri"/>
                          <a:cs typeface="Calibri"/>
                        </a:rPr>
                        <a:t>e</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35" algn="ctr">
                        <a:lnSpc>
                          <a:spcPct val="100000"/>
                        </a:lnSpc>
                      </a:pPr>
                      <a:r>
                        <a:rPr sz="1800" dirty="0">
                          <a:latin typeface="Calibri"/>
                          <a:cs typeface="Calibri"/>
                        </a:rPr>
                        <a:t>2.5%</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6"/>
                  </a:ext>
                </a:extLst>
              </a:tr>
              <a:tr h="370839">
                <a:tc>
                  <a:txBody>
                    <a:bodyPr/>
                    <a:lstStyle/>
                    <a:p>
                      <a:pPr marL="85725">
                        <a:lnSpc>
                          <a:spcPct val="100000"/>
                        </a:lnSpc>
                      </a:pPr>
                      <a:r>
                        <a:rPr sz="1800" dirty="0">
                          <a:latin typeface="Calibri"/>
                          <a:cs typeface="Calibri"/>
                        </a:rPr>
                        <a:t>Jam</a:t>
                      </a:r>
                      <a:r>
                        <a:rPr sz="1800" spc="5" dirty="0">
                          <a:latin typeface="Calibri"/>
                          <a:cs typeface="Calibri"/>
                        </a:rPr>
                        <a:t>e</a:t>
                      </a:r>
                      <a:r>
                        <a:rPr sz="1800" dirty="0">
                          <a:latin typeface="Calibri"/>
                          <a:cs typeface="Calibri"/>
                        </a:rPr>
                        <a:t>s</a:t>
                      </a:r>
                      <a:r>
                        <a:rPr sz="1800" spc="-10" dirty="0">
                          <a:latin typeface="Calibri"/>
                          <a:cs typeface="Calibri"/>
                        </a:rPr>
                        <a:t> </a:t>
                      </a:r>
                      <a:r>
                        <a:rPr sz="1800" dirty="0">
                          <a:latin typeface="Calibri"/>
                          <a:cs typeface="Calibri"/>
                        </a:rPr>
                        <a:t>R</a:t>
                      </a:r>
                      <a:r>
                        <a:rPr sz="1800" spc="-10" dirty="0">
                          <a:latin typeface="Calibri"/>
                          <a:cs typeface="Calibri"/>
                        </a:rPr>
                        <a:t>iv</a:t>
                      </a:r>
                      <a:r>
                        <a:rPr sz="1800" dirty="0">
                          <a:latin typeface="Calibri"/>
                          <a:cs typeface="Calibri"/>
                        </a:rPr>
                        <a:t>er</a:t>
                      </a:r>
                      <a:r>
                        <a:rPr sz="1800" spc="10" dirty="0">
                          <a:latin typeface="Calibri"/>
                          <a:cs typeface="Calibri"/>
                        </a:rPr>
                        <a:t> </a:t>
                      </a:r>
                      <a:r>
                        <a:rPr sz="1800" dirty="0">
                          <a:latin typeface="Calibri"/>
                          <a:cs typeface="Calibri"/>
                        </a:rPr>
                        <a:t>B</a:t>
                      </a:r>
                      <a:r>
                        <a:rPr sz="1800" spc="5" dirty="0">
                          <a:latin typeface="Calibri"/>
                          <a:cs typeface="Calibri"/>
                        </a:rPr>
                        <a:t>a</a:t>
                      </a:r>
                      <a:r>
                        <a:rPr sz="1800" spc="-5" dirty="0">
                          <a:latin typeface="Calibri"/>
                          <a:cs typeface="Calibri"/>
                        </a:rPr>
                        <a:t>sin</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35" algn="ctr">
                        <a:lnSpc>
                          <a:spcPct val="100000"/>
                        </a:lnSpc>
                      </a:pPr>
                      <a:r>
                        <a:rPr sz="1800" dirty="0">
                          <a:latin typeface="Calibri"/>
                          <a:cs typeface="Calibri"/>
                        </a:rPr>
                        <a:t>2.2%</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7"/>
                  </a:ext>
                </a:extLst>
              </a:tr>
              <a:tr h="370840">
                <a:tc>
                  <a:txBody>
                    <a:bodyPr/>
                    <a:lstStyle/>
                    <a:p>
                      <a:pPr marL="85725">
                        <a:lnSpc>
                          <a:spcPct val="100000"/>
                        </a:lnSpc>
                      </a:pPr>
                      <a:r>
                        <a:rPr sz="1800" spc="-45" dirty="0">
                          <a:latin typeface="Calibri"/>
                          <a:cs typeface="Calibri"/>
                        </a:rPr>
                        <a:t>P</a:t>
                      </a:r>
                      <a:r>
                        <a:rPr sz="1800" spc="-5" dirty="0">
                          <a:latin typeface="Calibri"/>
                          <a:cs typeface="Calibri"/>
                        </a:rPr>
                        <a:t>o</a:t>
                      </a:r>
                      <a:r>
                        <a:rPr sz="1800" spc="-20" dirty="0">
                          <a:latin typeface="Calibri"/>
                          <a:cs typeface="Calibri"/>
                        </a:rPr>
                        <a:t>t</a:t>
                      </a:r>
                      <a:r>
                        <a:rPr sz="1800" spc="-5" dirty="0">
                          <a:latin typeface="Calibri"/>
                          <a:cs typeface="Calibri"/>
                        </a:rPr>
                        <a:t>oma</a:t>
                      </a:r>
                      <a:r>
                        <a:rPr sz="1800" dirty="0">
                          <a:latin typeface="Calibri"/>
                          <a:cs typeface="Calibri"/>
                        </a:rPr>
                        <a:t>c</a:t>
                      </a:r>
                      <a:r>
                        <a:rPr sz="1800" spc="10" dirty="0">
                          <a:latin typeface="Calibri"/>
                          <a:cs typeface="Calibri"/>
                        </a:rPr>
                        <a:t> </a:t>
                      </a:r>
                      <a:r>
                        <a:rPr sz="1800" dirty="0">
                          <a:latin typeface="Calibri"/>
                          <a:cs typeface="Calibri"/>
                        </a:rPr>
                        <a:t>R</a:t>
                      </a:r>
                      <a:r>
                        <a:rPr sz="1800" spc="-10" dirty="0">
                          <a:latin typeface="Calibri"/>
                          <a:cs typeface="Calibri"/>
                        </a:rPr>
                        <a:t>iv</a:t>
                      </a:r>
                      <a:r>
                        <a:rPr sz="1800" dirty="0">
                          <a:latin typeface="Calibri"/>
                          <a:cs typeface="Calibri"/>
                        </a:rPr>
                        <a:t>er</a:t>
                      </a:r>
                      <a:r>
                        <a:rPr sz="1800" spc="-5" dirty="0">
                          <a:latin typeface="Calibri"/>
                          <a:cs typeface="Calibri"/>
                        </a:rPr>
                        <a:t> </a:t>
                      </a:r>
                      <a:r>
                        <a:rPr sz="1800" dirty="0">
                          <a:latin typeface="Calibri"/>
                          <a:cs typeface="Calibri"/>
                        </a:rPr>
                        <a:t>Bas</a:t>
                      </a:r>
                      <a:r>
                        <a:rPr sz="1800" spc="-5" dirty="0">
                          <a:latin typeface="Calibri"/>
                          <a:cs typeface="Calibri"/>
                        </a:rPr>
                        <a:t>i</a:t>
                      </a:r>
                      <a:r>
                        <a:rPr sz="1800" dirty="0">
                          <a:latin typeface="Calibri"/>
                          <a:cs typeface="Calibri"/>
                        </a:rPr>
                        <a:t>n</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635" algn="ctr">
                        <a:lnSpc>
                          <a:spcPct val="100000"/>
                        </a:lnSpc>
                      </a:pPr>
                      <a:r>
                        <a:rPr sz="1800" dirty="0">
                          <a:latin typeface="Calibri"/>
                          <a:cs typeface="Calibri"/>
                        </a:rPr>
                        <a:t>2.8%</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8"/>
                  </a:ext>
                </a:extLst>
              </a:tr>
              <a:tr h="370840">
                <a:tc>
                  <a:txBody>
                    <a:bodyPr/>
                    <a:lstStyle/>
                    <a:p>
                      <a:pPr marL="85725">
                        <a:lnSpc>
                          <a:spcPct val="100000"/>
                        </a:lnSpc>
                      </a:pPr>
                      <a:r>
                        <a:rPr sz="1800" spc="-5" dirty="0">
                          <a:latin typeface="Calibri"/>
                          <a:cs typeface="Calibri"/>
                        </a:rPr>
                        <a:t>Su</a:t>
                      </a:r>
                      <a:r>
                        <a:rPr sz="1800" spc="5" dirty="0">
                          <a:latin typeface="Calibri"/>
                          <a:cs typeface="Calibri"/>
                        </a:rPr>
                        <a:t>s</a:t>
                      </a:r>
                      <a:r>
                        <a:rPr sz="1800" spc="-5" dirty="0">
                          <a:latin typeface="Calibri"/>
                          <a:cs typeface="Calibri"/>
                        </a:rPr>
                        <a:t>q</a:t>
                      </a:r>
                      <a:r>
                        <a:rPr sz="1800" dirty="0">
                          <a:latin typeface="Calibri"/>
                          <a:cs typeface="Calibri"/>
                        </a:rPr>
                        <a:t>uehanna R</a:t>
                      </a:r>
                      <a:r>
                        <a:rPr sz="1800" spc="-10" dirty="0">
                          <a:latin typeface="Calibri"/>
                          <a:cs typeface="Calibri"/>
                        </a:rPr>
                        <a:t>iv</a:t>
                      </a:r>
                      <a:r>
                        <a:rPr sz="1800" dirty="0">
                          <a:latin typeface="Calibri"/>
                          <a:cs typeface="Calibri"/>
                        </a:rPr>
                        <a:t>er</a:t>
                      </a:r>
                      <a:r>
                        <a:rPr sz="1800" spc="10" dirty="0">
                          <a:latin typeface="Calibri"/>
                          <a:cs typeface="Calibri"/>
                        </a:rPr>
                        <a:t> </a:t>
                      </a:r>
                      <a:r>
                        <a:rPr sz="1800" dirty="0">
                          <a:latin typeface="Calibri"/>
                          <a:cs typeface="Calibri"/>
                        </a:rPr>
                        <a:t>B</a:t>
                      </a:r>
                      <a:r>
                        <a:rPr sz="1800" spc="5" dirty="0">
                          <a:latin typeface="Calibri"/>
                          <a:cs typeface="Calibri"/>
                        </a:rPr>
                        <a:t>a</a:t>
                      </a:r>
                      <a:r>
                        <a:rPr sz="1800" spc="-5" dirty="0">
                          <a:latin typeface="Calibri"/>
                          <a:cs typeface="Calibri"/>
                        </a:rPr>
                        <a:t>sin</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635" algn="ctr">
                        <a:lnSpc>
                          <a:spcPct val="100000"/>
                        </a:lnSpc>
                      </a:pPr>
                      <a:r>
                        <a:rPr sz="1800" dirty="0">
                          <a:latin typeface="Calibri"/>
                          <a:cs typeface="Calibri"/>
                        </a:rPr>
                        <a:t>3.7%</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9"/>
                  </a:ext>
                </a:extLst>
              </a:tr>
              <a:tr h="370840">
                <a:tc>
                  <a:txBody>
                    <a:bodyPr/>
                    <a:lstStyle/>
                    <a:p>
                      <a:pPr marL="85725">
                        <a:lnSpc>
                          <a:spcPct val="100000"/>
                        </a:lnSpc>
                      </a:pPr>
                      <a:r>
                        <a:rPr sz="1800" b="1" spc="-5" dirty="0">
                          <a:solidFill>
                            <a:srgbClr val="C0504D"/>
                          </a:solidFill>
                          <a:latin typeface="Calibri"/>
                          <a:cs typeface="Calibri"/>
                        </a:rPr>
                        <a:t>Ch</a:t>
                      </a:r>
                      <a:r>
                        <a:rPr sz="1800" b="1" spc="5" dirty="0">
                          <a:solidFill>
                            <a:srgbClr val="C0504D"/>
                          </a:solidFill>
                          <a:latin typeface="Calibri"/>
                          <a:cs typeface="Calibri"/>
                        </a:rPr>
                        <a:t>e</a:t>
                      </a:r>
                      <a:r>
                        <a:rPr sz="1800" b="1" dirty="0">
                          <a:solidFill>
                            <a:srgbClr val="C0504D"/>
                          </a:solidFill>
                          <a:latin typeface="Calibri"/>
                          <a:cs typeface="Calibri"/>
                        </a:rPr>
                        <a:t>sap</a:t>
                      </a:r>
                      <a:r>
                        <a:rPr sz="1800" b="1" spc="-10" dirty="0">
                          <a:solidFill>
                            <a:srgbClr val="C0504D"/>
                          </a:solidFill>
                          <a:latin typeface="Calibri"/>
                          <a:cs typeface="Calibri"/>
                        </a:rPr>
                        <a:t>e</a:t>
                      </a:r>
                      <a:r>
                        <a:rPr sz="1800" b="1" dirty="0">
                          <a:solidFill>
                            <a:srgbClr val="C0504D"/>
                          </a:solidFill>
                          <a:latin typeface="Calibri"/>
                          <a:cs typeface="Calibri"/>
                        </a:rPr>
                        <a:t>a</a:t>
                      </a:r>
                      <a:r>
                        <a:rPr sz="1800" b="1" spc="-50" dirty="0">
                          <a:solidFill>
                            <a:srgbClr val="C0504D"/>
                          </a:solidFill>
                          <a:latin typeface="Calibri"/>
                          <a:cs typeface="Calibri"/>
                        </a:rPr>
                        <a:t>k</a:t>
                      </a:r>
                      <a:r>
                        <a:rPr sz="1800" b="1" dirty="0">
                          <a:solidFill>
                            <a:srgbClr val="C0504D"/>
                          </a:solidFill>
                          <a:latin typeface="Calibri"/>
                          <a:cs typeface="Calibri"/>
                        </a:rPr>
                        <a:t>e</a:t>
                      </a:r>
                      <a:r>
                        <a:rPr sz="1800" b="1" spc="-45" dirty="0">
                          <a:solidFill>
                            <a:srgbClr val="C0504D"/>
                          </a:solidFill>
                          <a:latin typeface="Calibri"/>
                          <a:cs typeface="Calibri"/>
                        </a:rPr>
                        <a:t> </a:t>
                      </a:r>
                      <a:r>
                        <a:rPr sz="1800" b="1" dirty="0">
                          <a:solidFill>
                            <a:srgbClr val="C0504D"/>
                          </a:solidFill>
                          <a:latin typeface="Calibri"/>
                          <a:cs typeface="Calibri"/>
                        </a:rPr>
                        <a:t>B</a:t>
                      </a:r>
                      <a:r>
                        <a:rPr sz="1800" b="1" spc="-40" dirty="0">
                          <a:solidFill>
                            <a:srgbClr val="C0504D"/>
                          </a:solidFill>
                          <a:latin typeface="Calibri"/>
                          <a:cs typeface="Calibri"/>
                        </a:rPr>
                        <a:t>a</a:t>
                      </a:r>
                      <a:r>
                        <a:rPr sz="1800" b="1" dirty="0">
                          <a:solidFill>
                            <a:srgbClr val="C0504D"/>
                          </a:solidFill>
                          <a:latin typeface="Calibri"/>
                          <a:cs typeface="Calibri"/>
                        </a:rPr>
                        <a:t>y</a:t>
                      </a:r>
                      <a:r>
                        <a:rPr sz="1800" b="1" spc="10" dirty="0">
                          <a:solidFill>
                            <a:srgbClr val="C0504D"/>
                          </a:solidFill>
                          <a:latin typeface="Calibri"/>
                          <a:cs typeface="Calibri"/>
                        </a:rPr>
                        <a:t> </a:t>
                      </a:r>
                      <a:r>
                        <a:rPr sz="1800" b="1" spc="-60" dirty="0">
                          <a:solidFill>
                            <a:srgbClr val="C0504D"/>
                          </a:solidFill>
                          <a:latin typeface="Calibri"/>
                          <a:cs typeface="Calibri"/>
                        </a:rPr>
                        <a:t>W</a:t>
                      </a:r>
                      <a:r>
                        <a:rPr sz="1800" b="1" spc="-15" dirty="0">
                          <a:solidFill>
                            <a:srgbClr val="C0504D"/>
                          </a:solidFill>
                          <a:latin typeface="Calibri"/>
                          <a:cs typeface="Calibri"/>
                        </a:rPr>
                        <a:t>a</a:t>
                      </a:r>
                      <a:r>
                        <a:rPr sz="1800" b="1" spc="-25" dirty="0">
                          <a:solidFill>
                            <a:srgbClr val="C0504D"/>
                          </a:solidFill>
                          <a:latin typeface="Calibri"/>
                          <a:cs typeface="Calibri"/>
                        </a:rPr>
                        <a:t>t</a:t>
                      </a:r>
                      <a:r>
                        <a:rPr sz="1800" b="1" dirty="0">
                          <a:solidFill>
                            <a:srgbClr val="C0504D"/>
                          </a:solidFill>
                          <a:latin typeface="Calibri"/>
                          <a:cs typeface="Calibri"/>
                        </a:rPr>
                        <a:t>e</a:t>
                      </a:r>
                      <a:r>
                        <a:rPr sz="1800" b="1" spc="-30" dirty="0">
                          <a:solidFill>
                            <a:srgbClr val="C0504D"/>
                          </a:solidFill>
                          <a:latin typeface="Calibri"/>
                          <a:cs typeface="Calibri"/>
                        </a:rPr>
                        <a:t>r</a:t>
                      </a:r>
                      <a:r>
                        <a:rPr sz="1800" b="1" dirty="0">
                          <a:solidFill>
                            <a:srgbClr val="C0504D"/>
                          </a:solidFill>
                          <a:latin typeface="Calibri"/>
                          <a:cs typeface="Calibri"/>
                        </a:rPr>
                        <a:t>s</a:t>
                      </a:r>
                      <a:r>
                        <a:rPr sz="1800" b="1" spc="5" dirty="0">
                          <a:solidFill>
                            <a:srgbClr val="C0504D"/>
                          </a:solidFill>
                          <a:latin typeface="Calibri"/>
                          <a:cs typeface="Calibri"/>
                        </a:rPr>
                        <a:t>h</a:t>
                      </a:r>
                      <a:r>
                        <a:rPr sz="1800" b="1" dirty="0">
                          <a:solidFill>
                            <a:srgbClr val="C0504D"/>
                          </a:solidFill>
                          <a:latin typeface="Calibri"/>
                          <a:cs typeface="Calibri"/>
                        </a:rPr>
                        <a:t>ed</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 algn="ctr">
                        <a:lnSpc>
                          <a:spcPct val="100000"/>
                        </a:lnSpc>
                      </a:pPr>
                      <a:r>
                        <a:rPr sz="1800" b="1" spc="-5" dirty="0">
                          <a:solidFill>
                            <a:srgbClr val="C0504D"/>
                          </a:solidFill>
                          <a:latin typeface="Calibri"/>
                          <a:cs typeface="Calibri"/>
                        </a:rPr>
                        <a:t>3.1%</a:t>
                      </a:r>
                      <a:endParaRPr sz="18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7"/>
          </p:nvPr>
        </p:nvSpPr>
        <p:spPr/>
        <p:txBody>
          <a:bodyPr/>
          <a:lstStyle/>
          <a:p>
            <a:fld id="{B6F15528-21DE-4FAA-801E-634DDDAF4B2B}" type="slidenum">
              <a:rPr lang="en-US" smtClean="0"/>
              <a:t>167</a:t>
            </a:fld>
            <a:endParaRPr lang="en-US"/>
          </a:p>
        </p:txBody>
      </p:sp>
    </p:spTree>
    <p:extLst>
      <p:ext uri="{BB962C8B-B14F-4D97-AF65-F5344CB8AC3E}">
        <p14:creationId xmlns:p14="http://schemas.microsoft.com/office/powerpoint/2010/main" val="187205205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p:nvPr/>
        </p:nvSpPr>
        <p:spPr>
          <a:xfrm>
            <a:off x="1420699" y="-6766"/>
            <a:ext cx="9266351" cy="1231106"/>
          </a:xfrm>
          <a:prstGeom prst="rect">
            <a:avLst/>
          </a:prstGeom>
        </p:spPr>
        <p:txBody>
          <a:bodyPr vert="horz" wrap="square" lIns="0" tIns="0" rIns="0" bIns="0" rtlCol="0">
            <a:spAutoFit/>
          </a:bodyPr>
          <a:lstStyle/>
          <a:p>
            <a:pPr marL="12700" algn="ctr">
              <a:defRPr/>
            </a:pPr>
            <a:r>
              <a:rPr lang="en-US" sz="4400" b="1" dirty="0">
                <a:solidFill>
                  <a:prstClr val="black"/>
                </a:solidFill>
                <a:latin typeface="Calibri"/>
                <a:cs typeface="Calibri"/>
              </a:rPr>
              <a:t>Precipitation Change</a:t>
            </a:r>
          </a:p>
          <a:p>
            <a:pPr marL="12700" algn="ctr">
              <a:defRPr/>
            </a:pPr>
            <a:r>
              <a:rPr lang="en-US" sz="3600" dirty="0">
                <a:solidFill>
                  <a:prstClr val="black"/>
                </a:solidFill>
                <a:latin typeface="Calibri"/>
                <a:cs typeface="Calibri"/>
              </a:rPr>
              <a:t>4</a:t>
            </a:r>
            <a:r>
              <a:rPr lang="en-US" sz="3600" baseline="30000" dirty="0">
                <a:solidFill>
                  <a:prstClr val="black"/>
                </a:solidFill>
                <a:latin typeface="Calibri"/>
                <a:cs typeface="Calibri"/>
              </a:rPr>
              <a:t>th</a:t>
            </a:r>
            <a:r>
              <a:rPr lang="en-US" sz="3600" dirty="0">
                <a:solidFill>
                  <a:prstClr val="black"/>
                </a:solidFill>
                <a:latin typeface="Calibri"/>
                <a:cs typeface="Calibri"/>
              </a:rPr>
              <a:t> NCA Future Seasonal Patterns</a:t>
            </a:r>
            <a:r>
              <a:rPr lang="en-US" sz="3600" dirty="0">
                <a:solidFill>
                  <a:prstClr val="black"/>
                </a:solidFill>
                <a:cs typeface="Calibri"/>
              </a:rPr>
              <a:t> (2070 – 2099) </a:t>
            </a:r>
            <a:endParaRPr lang="en-US" sz="3600" dirty="0">
              <a:solidFill>
                <a:prstClr val="black"/>
              </a:solidFill>
              <a:latin typeface="Calibri"/>
              <a:cs typeface="Calibri"/>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5804" y="1326734"/>
            <a:ext cx="5302089" cy="4734979"/>
          </a:xfrm>
          <a:prstGeom prst="rect">
            <a:avLst/>
          </a:prstGeom>
        </p:spPr>
      </p:pic>
      <p:sp>
        <p:nvSpPr>
          <p:cNvPr id="8" name="TextBox 7"/>
          <p:cNvSpPr txBox="1"/>
          <p:nvPr/>
        </p:nvSpPr>
        <p:spPr>
          <a:xfrm>
            <a:off x="651934" y="6061713"/>
            <a:ext cx="10634132" cy="523220"/>
          </a:xfrm>
          <a:prstGeom prst="rect">
            <a:avLst/>
          </a:prstGeom>
          <a:noFill/>
        </p:spPr>
        <p:txBody>
          <a:bodyPr wrap="square" rtlCol="0">
            <a:spAutoFit/>
          </a:bodyPr>
          <a:lstStyle/>
          <a:p>
            <a:r>
              <a:rPr lang="en-US" sz="1400" dirty="0"/>
              <a:t>Projected change (%) in total seasonal precipitation from CMIP5 simulations for 2070–2099. The values are weighted </a:t>
            </a:r>
            <a:r>
              <a:rPr lang="en-US" sz="1400" dirty="0" err="1"/>
              <a:t>multimodel</a:t>
            </a:r>
            <a:r>
              <a:rPr lang="en-US" sz="1400" dirty="0"/>
              <a:t> means and expressed as the percent change relative to the 1976–2005 average. These are results for the higher scenario (RCP8.5). </a:t>
            </a:r>
          </a:p>
        </p:txBody>
      </p:sp>
      <p:sp>
        <p:nvSpPr>
          <p:cNvPr id="2" name="Slide Number Placeholder 1"/>
          <p:cNvSpPr>
            <a:spLocks noGrp="1"/>
          </p:cNvSpPr>
          <p:nvPr>
            <p:ph type="sldNum" sz="quarter" idx="7"/>
          </p:nvPr>
        </p:nvSpPr>
        <p:spPr/>
        <p:txBody>
          <a:bodyPr/>
          <a:lstStyle/>
          <a:p>
            <a:fld id="{B6F15528-21DE-4FAA-801E-634DDDAF4B2B}" type="slidenum">
              <a:rPr lang="en-US" smtClean="0"/>
              <a:t>168</a:t>
            </a:fld>
            <a:endParaRPr lang="en-US"/>
          </a:p>
        </p:txBody>
      </p:sp>
      <p:sp>
        <p:nvSpPr>
          <p:cNvPr id="3" name="TextBox 2"/>
          <p:cNvSpPr txBox="1"/>
          <p:nvPr/>
        </p:nvSpPr>
        <p:spPr>
          <a:xfrm>
            <a:off x="0" y="6584933"/>
            <a:ext cx="2181238" cy="276999"/>
          </a:xfrm>
          <a:prstGeom prst="rect">
            <a:avLst/>
          </a:prstGeom>
          <a:noFill/>
        </p:spPr>
        <p:txBody>
          <a:bodyPr wrap="none" rtlCol="0">
            <a:spAutoFit/>
          </a:bodyPr>
          <a:lstStyle/>
          <a:p>
            <a:r>
              <a:rPr lang="fr-FR" sz="1200" dirty="0"/>
              <a:t>Source:  NOAA NCEI (NCA 2017)</a:t>
            </a:r>
          </a:p>
        </p:txBody>
      </p:sp>
    </p:spTree>
    <p:extLst>
      <p:ext uri="{BB962C8B-B14F-4D97-AF65-F5344CB8AC3E}">
        <p14:creationId xmlns:p14="http://schemas.microsoft.com/office/powerpoint/2010/main" val="135538268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atin typeface="+mn-lt"/>
              </a:rPr>
              <a:t>Accounting for Changing Conditions</a:t>
            </a:r>
            <a:br>
              <a:rPr lang="en-US" b="1" dirty="0">
                <a:latin typeface="+mn-lt"/>
              </a:rPr>
            </a:br>
            <a:r>
              <a:rPr lang="en-US" sz="2800" dirty="0">
                <a:latin typeface="+mn-lt"/>
              </a:rPr>
              <a:t>Cumulative Assessment of Bay Low Dissolved Oxygen Impacts</a:t>
            </a:r>
            <a:endParaRPr lang="en-US" sz="3600" dirty="0">
              <a:latin typeface="+mn-lt"/>
            </a:endParaRPr>
          </a:p>
        </p:txBody>
      </p:sp>
      <p:sp>
        <p:nvSpPr>
          <p:cNvPr id="3" name="Slide Number Placeholder 2"/>
          <p:cNvSpPr>
            <a:spLocks noGrp="1"/>
          </p:cNvSpPr>
          <p:nvPr>
            <p:ph type="sldNum" sz="quarter" idx="12"/>
          </p:nvPr>
        </p:nvSpPr>
        <p:spPr/>
        <p:txBody>
          <a:bodyPr/>
          <a:lstStyle/>
          <a:p>
            <a:fld id="{5A8328EF-C2C8-4861-B0DA-8100FEBAF165}" type="slidenum">
              <a:rPr lang="en-US" smtClean="0"/>
              <a:t>169</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5801" y="1580621"/>
            <a:ext cx="8295649" cy="5205988"/>
          </a:xfrm>
          <a:prstGeom prst="rect">
            <a:avLst/>
          </a:prstGeom>
        </p:spPr>
      </p:pic>
    </p:spTree>
    <p:extLst>
      <p:ext uri="{BB962C8B-B14F-4D97-AF65-F5344CB8AC3E}">
        <p14:creationId xmlns:p14="http://schemas.microsoft.com/office/powerpoint/2010/main" val="1618914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282"/>
            <a:ext cx="10515600" cy="1325563"/>
          </a:xfrm>
        </p:spPr>
        <p:txBody>
          <a:bodyPr/>
          <a:lstStyle/>
          <a:p>
            <a:pPr algn="ctr"/>
            <a:r>
              <a:rPr lang="en-US" b="1" dirty="0">
                <a:latin typeface="+mn-lt"/>
              </a:rPr>
              <a:t>Local Agricultural and Municipality Data </a:t>
            </a:r>
          </a:p>
        </p:txBody>
      </p:sp>
      <p:sp>
        <p:nvSpPr>
          <p:cNvPr id="8" name="Content Placeholder 7"/>
          <p:cNvSpPr>
            <a:spLocks noGrp="1"/>
          </p:cNvSpPr>
          <p:nvPr>
            <p:ph sz="half" idx="1"/>
          </p:nvPr>
        </p:nvSpPr>
        <p:spPr>
          <a:xfrm>
            <a:off x="838200" y="1499804"/>
            <a:ext cx="5257800" cy="4351338"/>
          </a:xfrm>
        </p:spPr>
        <p:txBody>
          <a:bodyPr>
            <a:noAutofit/>
          </a:bodyPr>
          <a:lstStyle/>
          <a:p>
            <a:pPr>
              <a:lnSpc>
                <a:spcPct val="100000"/>
              </a:lnSpc>
            </a:pPr>
            <a:r>
              <a:rPr lang="en-US" sz="1800" b="1" dirty="0"/>
              <a:t>Municipal Separate Storm Sewer Systems</a:t>
            </a:r>
          </a:p>
          <a:p>
            <a:pPr>
              <a:lnSpc>
                <a:spcPct val="100000"/>
              </a:lnSpc>
            </a:pPr>
            <a:r>
              <a:rPr lang="en-US" sz="1800" b="1" dirty="0"/>
              <a:t>Combined Sewer Systems</a:t>
            </a:r>
          </a:p>
          <a:p>
            <a:pPr>
              <a:lnSpc>
                <a:spcPct val="100000"/>
              </a:lnSpc>
            </a:pPr>
            <a:r>
              <a:rPr lang="en-US" sz="1800" b="1" dirty="0"/>
              <a:t>Sewer Service Areas</a:t>
            </a:r>
          </a:p>
          <a:p>
            <a:pPr>
              <a:lnSpc>
                <a:spcPct val="100000"/>
              </a:lnSpc>
            </a:pPr>
            <a:r>
              <a:rPr lang="en-US" sz="1800" b="1" dirty="0"/>
              <a:t>Land Cover</a:t>
            </a:r>
          </a:p>
          <a:p>
            <a:pPr>
              <a:lnSpc>
                <a:spcPct val="100000"/>
              </a:lnSpc>
            </a:pPr>
            <a:r>
              <a:rPr lang="en-US" sz="1800" b="1" dirty="0"/>
              <a:t>Land Use</a:t>
            </a:r>
          </a:p>
          <a:p>
            <a:pPr>
              <a:lnSpc>
                <a:spcPct val="100000"/>
              </a:lnSpc>
            </a:pPr>
            <a:r>
              <a:rPr lang="en-US" sz="1800" b="1" dirty="0"/>
              <a:t>Parcels</a:t>
            </a:r>
          </a:p>
          <a:p>
            <a:pPr>
              <a:lnSpc>
                <a:spcPct val="100000"/>
              </a:lnSpc>
            </a:pPr>
            <a:r>
              <a:rPr lang="en-US" sz="1800" b="1" dirty="0"/>
              <a:t>Roads</a:t>
            </a:r>
          </a:p>
          <a:p>
            <a:pPr>
              <a:lnSpc>
                <a:spcPct val="100000"/>
              </a:lnSpc>
            </a:pPr>
            <a:r>
              <a:rPr lang="en-US" sz="1800" b="1" dirty="0"/>
              <a:t>Beaches</a:t>
            </a:r>
          </a:p>
          <a:p>
            <a:pPr>
              <a:lnSpc>
                <a:spcPct val="100000"/>
              </a:lnSpc>
            </a:pPr>
            <a:r>
              <a:rPr lang="en-US" sz="1800" b="1" dirty="0"/>
              <a:t>Institutional lands</a:t>
            </a:r>
          </a:p>
          <a:p>
            <a:pPr>
              <a:lnSpc>
                <a:spcPct val="100000"/>
              </a:lnSpc>
            </a:pPr>
            <a:r>
              <a:rPr lang="en-US" sz="1800" b="1" dirty="0"/>
              <a:t>Federal lands</a:t>
            </a:r>
          </a:p>
          <a:p>
            <a:pPr>
              <a:lnSpc>
                <a:spcPct val="100000"/>
              </a:lnSpc>
            </a:pPr>
            <a:r>
              <a:rPr lang="en-US" sz="1800" b="1" dirty="0"/>
              <a:t>Golf courses</a:t>
            </a:r>
          </a:p>
          <a:p>
            <a:pPr>
              <a:lnSpc>
                <a:spcPct val="100000"/>
              </a:lnSpc>
            </a:pPr>
            <a:r>
              <a:rPr lang="en-US" sz="1800" b="1" dirty="0"/>
              <a:t>Surface mines</a:t>
            </a:r>
          </a:p>
          <a:p>
            <a:pPr>
              <a:lnSpc>
                <a:spcPct val="100000"/>
              </a:lnSpc>
            </a:pPr>
            <a:r>
              <a:rPr lang="en-US" sz="1800" b="1" dirty="0"/>
              <a:t>Landfills</a:t>
            </a:r>
          </a:p>
          <a:p>
            <a:pPr>
              <a:lnSpc>
                <a:spcPct val="100000"/>
              </a:lnSpc>
            </a:pPr>
            <a:endParaRPr lang="en-US" sz="1800" b="1" dirty="0"/>
          </a:p>
        </p:txBody>
      </p:sp>
      <p:sp>
        <p:nvSpPr>
          <p:cNvPr id="9" name="Content Placeholder 8"/>
          <p:cNvSpPr>
            <a:spLocks noGrp="1"/>
          </p:cNvSpPr>
          <p:nvPr>
            <p:ph sz="half" idx="2"/>
          </p:nvPr>
        </p:nvSpPr>
        <p:spPr>
          <a:xfrm>
            <a:off x="6096000" y="1504763"/>
            <a:ext cx="5181600" cy="4351338"/>
          </a:xfrm>
        </p:spPr>
        <p:txBody>
          <a:bodyPr>
            <a:noAutofit/>
          </a:bodyPr>
          <a:lstStyle/>
          <a:p>
            <a:pPr>
              <a:lnSpc>
                <a:spcPct val="100000"/>
              </a:lnSpc>
            </a:pPr>
            <a:r>
              <a:rPr lang="en-US" sz="1800" b="1" dirty="0"/>
              <a:t>Protected lands</a:t>
            </a:r>
          </a:p>
          <a:p>
            <a:pPr>
              <a:lnSpc>
                <a:spcPct val="100000"/>
              </a:lnSpc>
            </a:pPr>
            <a:r>
              <a:rPr lang="en-US" sz="1800" b="1" dirty="0"/>
              <a:t>Streams </a:t>
            </a:r>
          </a:p>
          <a:p>
            <a:pPr>
              <a:lnSpc>
                <a:spcPct val="100000"/>
              </a:lnSpc>
            </a:pPr>
            <a:r>
              <a:rPr lang="en-US" sz="1800" b="1" dirty="0"/>
              <a:t>Wetlands</a:t>
            </a:r>
          </a:p>
          <a:p>
            <a:pPr>
              <a:lnSpc>
                <a:spcPct val="100000"/>
              </a:lnSpc>
            </a:pPr>
            <a:r>
              <a:rPr lang="en-US" sz="1800" b="1" dirty="0"/>
              <a:t>Tidal zones</a:t>
            </a:r>
          </a:p>
          <a:p>
            <a:pPr>
              <a:lnSpc>
                <a:spcPct val="100000"/>
              </a:lnSpc>
            </a:pPr>
            <a:r>
              <a:rPr lang="en-US" sz="1800" b="1" dirty="0"/>
              <a:t>Floodplains</a:t>
            </a:r>
          </a:p>
          <a:p>
            <a:pPr>
              <a:lnSpc>
                <a:spcPct val="100000"/>
              </a:lnSpc>
            </a:pPr>
            <a:r>
              <a:rPr lang="en-US" sz="1800" b="1" dirty="0"/>
              <a:t>Frequently flooded soils</a:t>
            </a:r>
          </a:p>
          <a:p>
            <a:pPr>
              <a:lnSpc>
                <a:spcPct val="100000"/>
              </a:lnSpc>
            </a:pPr>
            <a:r>
              <a:rPr lang="en-US" sz="1800" b="1" dirty="0"/>
              <a:t>Livestock populations</a:t>
            </a:r>
          </a:p>
          <a:p>
            <a:pPr>
              <a:lnSpc>
                <a:spcPct val="100000"/>
              </a:lnSpc>
            </a:pPr>
            <a:r>
              <a:rPr lang="en-US" sz="1800" b="1" dirty="0"/>
              <a:t>Poultry populations</a:t>
            </a:r>
          </a:p>
          <a:p>
            <a:pPr>
              <a:lnSpc>
                <a:spcPct val="100000"/>
              </a:lnSpc>
            </a:pPr>
            <a:r>
              <a:rPr lang="en-US" sz="1800" b="1" dirty="0"/>
              <a:t>Crop, hay and pasture acreages</a:t>
            </a:r>
          </a:p>
          <a:p>
            <a:pPr>
              <a:lnSpc>
                <a:spcPct val="100000"/>
              </a:lnSpc>
            </a:pPr>
            <a:r>
              <a:rPr lang="en-US" sz="1800" b="1" dirty="0"/>
              <a:t>Crop yields</a:t>
            </a:r>
          </a:p>
          <a:p>
            <a:pPr>
              <a:lnSpc>
                <a:spcPct val="100000"/>
              </a:lnSpc>
            </a:pPr>
            <a:r>
              <a:rPr lang="en-US" sz="1800" b="1" dirty="0"/>
              <a:t>Soil P concentrations</a:t>
            </a:r>
          </a:p>
          <a:p>
            <a:pPr>
              <a:lnSpc>
                <a:spcPct val="100000"/>
              </a:lnSpc>
            </a:pPr>
            <a:r>
              <a:rPr lang="en-US" sz="1800" b="1" dirty="0"/>
              <a:t>BMPs</a:t>
            </a:r>
          </a:p>
        </p:txBody>
      </p:sp>
      <p:sp>
        <p:nvSpPr>
          <p:cNvPr id="4" name="Slide Number Placeholder 3"/>
          <p:cNvSpPr>
            <a:spLocks noGrp="1"/>
          </p:cNvSpPr>
          <p:nvPr>
            <p:ph type="sldNum" sz="quarter" idx="12"/>
          </p:nvPr>
        </p:nvSpPr>
        <p:spPr/>
        <p:txBody>
          <a:bodyPr/>
          <a:lstStyle/>
          <a:p>
            <a:fld id="{5A8328EF-C2C8-4861-B0DA-8100FEBAF165}" type="slidenum">
              <a:rPr lang="en-US" smtClean="0"/>
              <a:t>17</a:t>
            </a:fld>
            <a:endParaRPr lang="en-US" dirty="0"/>
          </a:p>
        </p:txBody>
      </p:sp>
    </p:spTree>
    <p:extLst>
      <p:ext uri="{BB962C8B-B14F-4D97-AF65-F5344CB8AC3E}">
        <p14:creationId xmlns:p14="http://schemas.microsoft.com/office/powerpoint/2010/main" val="238382276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pPr algn="ctr"/>
            <a:r>
              <a:rPr lang="en-US" b="1" dirty="0">
                <a:latin typeface="+mn-lt"/>
              </a:rPr>
              <a:t>Estimated Changes in Watershed and Bay Loads by 2025 Due to Climate Change</a:t>
            </a:r>
          </a:p>
        </p:txBody>
      </p:sp>
      <p:sp>
        <p:nvSpPr>
          <p:cNvPr id="3" name="Content Placeholder 2"/>
          <p:cNvSpPr>
            <a:spLocks noGrp="1"/>
          </p:cNvSpPr>
          <p:nvPr>
            <p:ph idx="1"/>
          </p:nvPr>
        </p:nvSpPr>
        <p:spPr/>
        <p:txBody>
          <a:bodyPr/>
          <a:lstStyle/>
          <a:p>
            <a:r>
              <a:rPr lang="en-US" dirty="0"/>
              <a:t>Inorganic nutrients are increased with climate change</a:t>
            </a:r>
          </a:p>
          <a:p>
            <a:r>
              <a:rPr lang="en-US" dirty="0"/>
              <a:t>Organic nutrients are decreased</a:t>
            </a:r>
          </a:p>
          <a:p>
            <a:r>
              <a:rPr lang="en-US" dirty="0"/>
              <a:t>Inorganic nutrients have a higher effect on dissolved oxygen</a:t>
            </a:r>
          </a:p>
        </p:txBody>
      </p:sp>
      <p:pic>
        <p:nvPicPr>
          <p:cNvPr id="2" name="Picture 1"/>
          <p:cNvPicPr>
            <a:picLocks noChangeAspect="1"/>
          </p:cNvPicPr>
          <p:nvPr/>
        </p:nvPicPr>
        <p:blipFill rotWithShape="1">
          <a:blip r:embed="rId2"/>
          <a:srcRect r="29214"/>
          <a:stretch/>
        </p:blipFill>
        <p:spPr>
          <a:xfrm>
            <a:off x="1483045" y="3759994"/>
            <a:ext cx="8303902" cy="2747010"/>
          </a:xfrm>
          <a:prstGeom prst="rect">
            <a:avLst/>
          </a:prstGeom>
        </p:spPr>
      </p:pic>
    </p:spTree>
    <p:extLst>
      <p:ext uri="{BB962C8B-B14F-4D97-AF65-F5344CB8AC3E}">
        <p14:creationId xmlns:p14="http://schemas.microsoft.com/office/powerpoint/2010/main" val="280274369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412955" y="1184285"/>
          <a:ext cx="11484076" cy="5410421"/>
        </p:xfrm>
        <a:graphic>
          <a:graphicData uri="http://schemas.openxmlformats.org/drawingml/2006/table">
            <a:tbl>
              <a:tblPr firstRow="1" bandRow="1">
                <a:tableStyleId>{5C22544A-7EE6-4342-B048-85BDC9FD1C3A}</a:tableStyleId>
              </a:tblPr>
              <a:tblGrid>
                <a:gridCol w="2011175">
                  <a:extLst>
                    <a:ext uri="{9D8B030D-6E8A-4147-A177-3AD203B41FA5}">
                      <a16:colId xmlns:a16="http://schemas.microsoft.com/office/drawing/2014/main" val="1415980398"/>
                    </a:ext>
                  </a:extLst>
                </a:gridCol>
                <a:gridCol w="2582456">
                  <a:extLst>
                    <a:ext uri="{9D8B030D-6E8A-4147-A177-3AD203B41FA5}">
                      <a16:colId xmlns:a16="http://schemas.microsoft.com/office/drawing/2014/main" val="4138067887"/>
                    </a:ext>
                  </a:extLst>
                </a:gridCol>
                <a:gridCol w="2296815">
                  <a:extLst>
                    <a:ext uri="{9D8B030D-6E8A-4147-A177-3AD203B41FA5}">
                      <a16:colId xmlns:a16="http://schemas.microsoft.com/office/drawing/2014/main" val="692515093"/>
                    </a:ext>
                  </a:extLst>
                </a:gridCol>
                <a:gridCol w="2296815">
                  <a:extLst>
                    <a:ext uri="{9D8B030D-6E8A-4147-A177-3AD203B41FA5}">
                      <a16:colId xmlns:a16="http://schemas.microsoft.com/office/drawing/2014/main" val="3092938072"/>
                    </a:ext>
                  </a:extLst>
                </a:gridCol>
                <a:gridCol w="2296815">
                  <a:extLst>
                    <a:ext uri="{9D8B030D-6E8A-4147-A177-3AD203B41FA5}">
                      <a16:colId xmlns:a16="http://schemas.microsoft.com/office/drawing/2014/main" val="325020733"/>
                    </a:ext>
                  </a:extLst>
                </a:gridCol>
              </a:tblGrid>
              <a:tr h="1021301">
                <a:tc>
                  <a:txBody>
                    <a:bodyPr/>
                    <a:lstStyle/>
                    <a:p>
                      <a:pPr algn="ctr"/>
                      <a:endParaRPr lang="en-US" sz="2500" dirty="0"/>
                    </a:p>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1985 </a:t>
                      </a:r>
                    </a:p>
                    <a:p>
                      <a:pPr algn="ctr"/>
                      <a:r>
                        <a:rPr lang="en-US" sz="2500" dirty="0"/>
                        <a:t>Baseline </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2013 </a:t>
                      </a:r>
                    </a:p>
                    <a:p>
                      <a:pPr algn="ctr"/>
                      <a:r>
                        <a:rPr lang="en-US" sz="2500" dirty="0"/>
                        <a:t>Progress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Climate Change</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Phase III Planning Target</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18.710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15.440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0.400 (3.8%)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10.594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122.414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99.275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4.135 (5.7%)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73.181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83.556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55.893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2.194 (4.8%)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45.296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8.727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8.065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0.236 (3.7%)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6.347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6.481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1.754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0.006 (0.2%)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2.425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6.968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6.587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0.397 (8.7%)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4.587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84.295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61.530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1.722 (3.1%)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55.822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r h="515578">
                <a:tc>
                  <a:txBody>
                    <a:bodyPr/>
                    <a:lstStyle/>
                    <a:p>
                      <a:pPr algn="ctr"/>
                      <a:r>
                        <a:rPr lang="en-US" sz="3000" b="1" dirty="0" err="1"/>
                        <a:t>Basinwide</a:t>
                      </a:r>
                      <a:r>
                        <a:rPr lang="en-US" sz="3000" b="1" dirty="0"/>
                        <a:t> </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331.151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248.544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9.089 (4.6%)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198.253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406289"/>
                  </a:ext>
                </a:extLst>
              </a:tr>
            </a:tbl>
          </a:graphicData>
        </a:graphic>
      </p:graphicFrame>
      <p:sp>
        <p:nvSpPr>
          <p:cNvPr id="6" name="Title 1"/>
          <p:cNvSpPr txBox="1">
            <a:spLocks/>
          </p:cNvSpPr>
          <p:nvPr/>
        </p:nvSpPr>
        <p:spPr>
          <a:xfrm>
            <a:off x="861645" y="0"/>
            <a:ext cx="10515600" cy="11842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latin typeface="+mn-lt"/>
              </a:rPr>
              <a:t>Climate Change Loads: Nitrogen</a:t>
            </a:r>
            <a:endParaRPr lang="en-US" sz="4400" dirty="0">
              <a:latin typeface="+mn-lt"/>
            </a:endParaRPr>
          </a:p>
        </p:txBody>
      </p:sp>
      <p:sp>
        <p:nvSpPr>
          <p:cNvPr id="5" name="TextBox 4"/>
          <p:cNvSpPr txBox="1"/>
          <p:nvPr/>
        </p:nvSpPr>
        <p:spPr>
          <a:xfrm>
            <a:off x="162613" y="6519446"/>
            <a:ext cx="2920754" cy="338554"/>
          </a:xfrm>
          <a:prstGeom prst="rect">
            <a:avLst/>
          </a:prstGeom>
          <a:noFill/>
        </p:spPr>
        <p:txBody>
          <a:bodyPr wrap="square" rtlCol="0">
            <a:spAutoFit/>
          </a:bodyPr>
          <a:lstStyle/>
          <a:p>
            <a:r>
              <a:rPr lang="en-US" sz="1600" dirty="0"/>
              <a:t>*Units: millions of pounds</a:t>
            </a:r>
          </a:p>
        </p:txBody>
      </p:sp>
      <p:sp>
        <p:nvSpPr>
          <p:cNvPr id="7" name="Rectangle 6"/>
          <p:cNvSpPr/>
          <p:nvPr/>
        </p:nvSpPr>
        <p:spPr>
          <a:xfrm>
            <a:off x="7325032" y="1184284"/>
            <a:ext cx="2274791" cy="541042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301653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3956914024"/>
              </p:ext>
            </p:extLst>
          </p:nvPr>
        </p:nvGraphicFramePr>
        <p:xfrm>
          <a:off x="444617" y="1194139"/>
          <a:ext cx="11373755" cy="5410421"/>
        </p:xfrm>
        <a:graphic>
          <a:graphicData uri="http://schemas.openxmlformats.org/drawingml/2006/table">
            <a:tbl>
              <a:tblPr firstRow="1" bandRow="1">
                <a:tableStyleId>{5C22544A-7EE6-4342-B048-85BDC9FD1C3A}</a:tableStyleId>
              </a:tblPr>
              <a:tblGrid>
                <a:gridCol w="1991855">
                  <a:extLst>
                    <a:ext uri="{9D8B030D-6E8A-4147-A177-3AD203B41FA5}">
                      <a16:colId xmlns:a16="http://schemas.microsoft.com/office/drawing/2014/main" val="1415980398"/>
                    </a:ext>
                  </a:extLst>
                </a:gridCol>
                <a:gridCol w="2557647">
                  <a:extLst>
                    <a:ext uri="{9D8B030D-6E8A-4147-A177-3AD203B41FA5}">
                      <a16:colId xmlns:a16="http://schemas.microsoft.com/office/drawing/2014/main" val="4138067887"/>
                    </a:ext>
                  </a:extLst>
                </a:gridCol>
                <a:gridCol w="2274751">
                  <a:extLst>
                    <a:ext uri="{9D8B030D-6E8A-4147-A177-3AD203B41FA5}">
                      <a16:colId xmlns:a16="http://schemas.microsoft.com/office/drawing/2014/main" val="692515093"/>
                    </a:ext>
                  </a:extLst>
                </a:gridCol>
                <a:gridCol w="2274751">
                  <a:extLst>
                    <a:ext uri="{9D8B030D-6E8A-4147-A177-3AD203B41FA5}">
                      <a16:colId xmlns:a16="http://schemas.microsoft.com/office/drawing/2014/main" val="3092938072"/>
                    </a:ext>
                  </a:extLst>
                </a:gridCol>
                <a:gridCol w="2274751">
                  <a:extLst>
                    <a:ext uri="{9D8B030D-6E8A-4147-A177-3AD203B41FA5}">
                      <a16:colId xmlns:a16="http://schemas.microsoft.com/office/drawing/2014/main" val="325020733"/>
                    </a:ext>
                  </a:extLst>
                </a:gridCol>
              </a:tblGrid>
              <a:tr h="1021301">
                <a:tc>
                  <a:txBody>
                    <a:bodyPr/>
                    <a:lstStyle/>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1985 </a:t>
                      </a:r>
                    </a:p>
                    <a:p>
                      <a:pPr algn="ctr"/>
                      <a:r>
                        <a:rPr lang="en-US" sz="2500" dirty="0"/>
                        <a:t>Baseline </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2013 </a:t>
                      </a:r>
                    </a:p>
                    <a:p>
                      <a:pPr algn="ctr"/>
                      <a:r>
                        <a:rPr lang="en-US" sz="2500" dirty="0"/>
                        <a:t>Progress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Climate Change</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Phase III Planning Target</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1.198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0.710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0.015 (2.9%)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0.506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6.115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3.696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0.143 (4.7%)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3.073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7.419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3.919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0.117 (3.2%)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3.604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0.793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0.560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0.017 (3.7%)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0.456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0.090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0.062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0.001 (0.8%)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0.130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0.225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0.006 (5.1%)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0.120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13.545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6.345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0.187 (3.0%)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6.186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r h="515578">
                <a:tc>
                  <a:txBody>
                    <a:bodyPr/>
                    <a:lstStyle/>
                    <a:p>
                      <a:pPr algn="ctr"/>
                      <a:r>
                        <a:rPr lang="en-US" sz="3000" b="1" dirty="0" err="1"/>
                        <a:t>Basinwide</a:t>
                      </a:r>
                      <a:r>
                        <a:rPr lang="en-US" sz="3000" b="1" dirty="0"/>
                        <a:t> </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29.384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15.408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0.485 (3.4%)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14.073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406289"/>
                  </a:ext>
                </a:extLst>
              </a:tr>
            </a:tbl>
          </a:graphicData>
        </a:graphic>
      </p:graphicFrame>
      <p:sp>
        <p:nvSpPr>
          <p:cNvPr id="6" name="Title 1"/>
          <p:cNvSpPr txBox="1">
            <a:spLocks/>
          </p:cNvSpPr>
          <p:nvPr/>
        </p:nvSpPr>
        <p:spPr>
          <a:xfrm>
            <a:off x="861645" y="0"/>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latin typeface="+mn-lt"/>
              </a:rPr>
              <a:t>Climate Change Loads: Phosphorus</a:t>
            </a:r>
            <a:endParaRPr lang="en-US" sz="4400" dirty="0">
              <a:latin typeface="+mn-lt"/>
            </a:endParaRPr>
          </a:p>
        </p:txBody>
      </p:sp>
      <p:sp>
        <p:nvSpPr>
          <p:cNvPr id="5" name="TextBox 4"/>
          <p:cNvSpPr txBox="1"/>
          <p:nvPr/>
        </p:nvSpPr>
        <p:spPr>
          <a:xfrm>
            <a:off x="142948" y="6519446"/>
            <a:ext cx="2920754" cy="338554"/>
          </a:xfrm>
          <a:prstGeom prst="rect">
            <a:avLst/>
          </a:prstGeom>
          <a:noFill/>
        </p:spPr>
        <p:txBody>
          <a:bodyPr wrap="square" rtlCol="0">
            <a:spAutoFit/>
          </a:bodyPr>
          <a:lstStyle/>
          <a:p>
            <a:r>
              <a:rPr lang="en-US" sz="1600" dirty="0"/>
              <a:t>*Units: millions of pounds</a:t>
            </a:r>
          </a:p>
        </p:txBody>
      </p:sp>
      <p:sp>
        <p:nvSpPr>
          <p:cNvPr id="7" name="Rectangle 6"/>
          <p:cNvSpPr/>
          <p:nvPr/>
        </p:nvSpPr>
        <p:spPr>
          <a:xfrm>
            <a:off x="7281644" y="1194138"/>
            <a:ext cx="2273417" cy="541042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388435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extBox 1"/>
          <p:cNvSpPr txBox="1"/>
          <p:nvPr/>
        </p:nvSpPr>
        <p:spPr>
          <a:xfrm>
            <a:off x="1178119" y="705178"/>
            <a:ext cx="9835762"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ysClr val="windowText" lastClr="000000"/>
                </a:solidFill>
                <a:effectLst/>
                <a:uLnTx/>
                <a:uFillTx/>
                <a:latin typeface="Calibri" panose="020F0502020204030204"/>
                <a:ea typeface="+mn-ea"/>
                <a:cs typeface="+mn-cs"/>
              </a:rPr>
              <a:t>Policy Options for Accounting for Climate Change in the Jurisdictions’ Phase III WIPs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Mark Bennett, USGS, CBP Climate Resiliency Workgroup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mn-cs"/>
              </a:rPr>
              <a:t>Co-Chair</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4297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a:latin typeface="+mn-lt"/>
              </a:rPr>
              <a:t>Two Policy Approaches</a:t>
            </a:r>
          </a:p>
        </p:txBody>
      </p:sp>
      <p:sp>
        <p:nvSpPr>
          <p:cNvPr id="4" name="Content Placeholder 3"/>
          <p:cNvSpPr>
            <a:spLocks noGrp="1"/>
          </p:cNvSpPr>
          <p:nvPr>
            <p:ph sz="half" idx="1"/>
          </p:nvPr>
        </p:nvSpPr>
        <p:spPr>
          <a:xfrm>
            <a:off x="410411" y="1825625"/>
            <a:ext cx="5181600" cy="4351338"/>
          </a:xfrm>
          <a:solidFill>
            <a:srgbClr val="0070C0"/>
          </a:solidFill>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sz="3600" b="1" dirty="0"/>
              <a:t>Numeric</a:t>
            </a:r>
            <a:r>
              <a:rPr lang="en-US" dirty="0"/>
              <a:t> </a:t>
            </a:r>
          </a:p>
        </p:txBody>
      </p:sp>
      <p:sp>
        <p:nvSpPr>
          <p:cNvPr id="5" name="Content Placeholder 4"/>
          <p:cNvSpPr>
            <a:spLocks noGrp="1"/>
          </p:cNvSpPr>
          <p:nvPr>
            <p:ph sz="half" idx="2"/>
          </p:nvPr>
        </p:nvSpPr>
        <p:spPr>
          <a:xfrm>
            <a:off x="6669741" y="1825625"/>
            <a:ext cx="5181600" cy="4351338"/>
          </a:xfrm>
          <a:solidFill>
            <a:schemeClr val="accent6">
              <a:lumMod val="75000"/>
            </a:schemeClr>
          </a:solidFill>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sz="3600" b="1" dirty="0"/>
              <a:t>Programmatic </a:t>
            </a:r>
          </a:p>
        </p:txBody>
      </p:sp>
      <p:sp>
        <p:nvSpPr>
          <p:cNvPr id="2" name="Slide Number Placeholder 1"/>
          <p:cNvSpPr>
            <a:spLocks noGrp="1"/>
          </p:cNvSpPr>
          <p:nvPr>
            <p:ph type="sldNum" sz="quarter" idx="12"/>
          </p:nvPr>
        </p:nvSpPr>
        <p:spPr/>
        <p:txBody>
          <a:bodyPr/>
          <a:lstStyle/>
          <a:p>
            <a:fld id="{5A8328EF-C2C8-4861-B0DA-8100FEBAF165}" type="slidenum">
              <a:rPr lang="en-US" smtClean="0"/>
              <a:t>174</a:t>
            </a:fld>
            <a:endParaRPr lang="en-US"/>
          </a:p>
        </p:txBody>
      </p:sp>
      <p:sp>
        <p:nvSpPr>
          <p:cNvPr id="6" name="TextBox 5"/>
          <p:cNvSpPr txBox="1"/>
          <p:nvPr/>
        </p:nvSpPr>
        <p:spPr>
          <a:xfrm>
            <a:off x="5555238" y="3429000"/>
            <a:ext cx="1067600" cy="461665"/>
          </a:xfrm>
          <a:prstGeom prst="rect">
            <a:avLst/>
          </a:prstGeom>
          <a:noFill/>
        </p:spPr>
        <p:txBody>
          <a:bodyPr wrap="none" rtlCol="0">
            <a:spAutoFit/>
          </a:bodyPr>
          <a:lstStyle/>
          <a:p>
            <a:r>
              <a:rPr lang="en-US" sz="2400" b="1" dirty="0"/>
              <a:t>and/or</a:t>
            </a:r>
          </a:p>
        </p:txBody>
      </p:sp>
    </p:spTree>
    <p:extLst>
      <p:ext uri="{BB962C8B-B14F-4D97-AF65-F5344CB8AC3E}">
        <p14:creationId xmlns:p14="http://schemas.microsoft.com/office/powerpoint/2010/main" val="261235182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867327"/>
          </a:xfrm>
        </p:spPr>
        <p:txBody>
          <a:bodyPr>
            <a:normAutofit/>
          </a:bodyPr>
          <a:lstStyle/>
          <a:p>
            <a:pPr algn="ctr"/>
            <a:r>
              <a:rPr lang="en-US" b="1" dirty="0">
                <a:latin typeface="+mn-lt"/>
              </a:rPr>
              <a:t>Numerical Approach</a:t>
            </a:r>
          </a:p>
        </p:txBody>
      </p:sp>
      <p:sp>
        <p:nvSpPr>
          <p:cNvPr id="3" name="Content Placeholder 2"/>
          <p:cNvSpPr>
            <a:spLocks noGrp="1"/>
          </p:cNvSpPr>
          <p:nvPr>
            <p:ph idx="1"/>
          </p:nvPr>
        </p:nvSpPr>
        <p:spPr>
          <a:xfrm>
            <a:off x="469984" y="1443202"/>
            <a:ext cx="11329752" cy="5414797"/>
          </a:xfrm>
        </p:spPr>
        <p:txBody>
          <a:bodyPr>
            <a:normAutofit fontScale="92500" lnSpcReduction="20000"/>
          </a:bodyPr>
          <a:lstStyle/>
          <a:p>
            <a:r>
              <a:rPr lang="en-US" dirty="0"/>
              <a:t>A quantitative, numerical approach will result in a changed level of effort necessary to meet water quality standards</a:t>
            </a:r>
          </a:p>
          <a:p>
            <a:endParaRPr lang="en-US" dirty="0"/>
          </a:p>
          <a:p>
            <a:r>
              <a:rPr lang="en-US" dirty="0"/>
              <a:t>Account for the increased pollutant loads to each jurisdiction’s portion of the Bay watershed</a:t>
            </a:r>
          </a:p>
          <a:p>
            <a:endParaRPr lang="en-US" dirty="0"/>
          </a:p>
          <a:p>
            <a:r>
              <a:rPr lang="en-US" dirty="0"/>
              <a:t>Accounts for feedbacks to the Bay’s assimilative capacity</a:t>
            </a:r>
          </a:p>
          <a:p>
            <a:endParaRPr lang="en-US" dirty="0"/>
          </a:p>
          <a:p>
            <a:r>
              <a:rPr lang="en-US" dirty="0"/>
              <a:t>This approach would treat the estimated cumulative effect of changed conditions due to climate change similarly to the approach being taken to account for growth</a:t>
            </a:r>
          </a:p>
          <a:p>
            <a:endParaRPr lang="en-US" dirty="0"/>
          </a:p>
          <a:p>
            <a:r>
              <a:rPr lang="en-US" dirty="0"/>
              <a:t>Jurisdictions would develop Phase III WIPs which account for the estimated increased pollutant loads</a:t>
            </a:r>
          </a:p>
          <a:p>
            <a:endParaRPr lang="en-US" dirty="0"/>
          </a:p>
          <a:p>
            <a:endParaRPr lang="en-US" dirty="0"/>
          </a:p>
        </p:txBody>
      </p:sp>
      <p:sp>
        <p:nvSpPr>
          <p:cNvPr id="5" name="Slide Number Placeholder 4"/>
          <p:cNvSpPr>
            <a:spLocks noGrp="1"/>
          </p:cNvSpPr>
          <p:nvPr>
            <p:ph type="sldNum" sz="quarter" idx="12"/>
          </p:nvPr>
        </p:nvSpPr>
        <p:spPr/>
        <p:txBody>
          <a:bodyPr/>
          <a:lstStyle/>
          <a:p>
            <a:fld id="{5A8328EF-C2C8-4861-B0DA-8100FEBAF165}" type="slidenum">
              <a:rPr lang="en-US" smtClean="0"/>
              <a:t>175</a:t>
            </a:fld>
            <a:endParaRPr lang="en-US"/>
          </a:p>
        </p:txBody>
      </p:sp>
    </p:spTree>
    <p:extLst>
      <p:ext uri="{BB962C8B-B14F-4D97-AF65-F5344CB8AC3E}">
        <p14:creationId xmlns:p14="http://schemas.microsoft.com/office/powerpoint/2010/main" val="180498598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626" y="82613"/>
            <a:ext cx="10515600" cy="1325563"/>
          </a:xfrm>
        </p:spPr>
        <p:txBody>
          <a:bodyPr/>
          <a:lstStyle/>
          <a:p>
            <a:pPr algn="ctr"/>
            <a:r>
              <a:rPr lang="en-US" b="1" dirty="0">
                <a:latin typeface="+mn-lt"/>
              </a:rPr>
              <a:t>Numerical Approach:  Pros &amp; Cons</a:t>
            </a:r>
          </a:p>
        </p:txBody>
      </p:sp>
      <p:graphicFrame>
        <p:nvGraphicFramePr>
          <p:cNvPr id="5" name="Table 4"/>
          <p:cNvGraphicFramePr>
            <a:graphicFrameLocks noGrp="1"/>
          </p:cNvGraphicFramePr>
          <p:nvPr>
            <p:extLst>
              <p:ext uri="{D42A27DB-BD31-4B8C-83A1-F6EECF244321}">
                <p14:modId xmlns:p14="http://schemas.microsoft.com/office/powerpoint/2010/main" val="1263805981"/>
              </p:ext>
            </p:extLst>
          </p:nvPr>
        </p:nvGraphicFramePr>
        <p:xfrm>
          <a:off x="1555846" y="1393114"/>
          <a:ext cx="9452143" cy="5008179"/>
        </p:xfrm>
        <a:graphic>
          <a:graphicData uri="http://schemas.openxmlformats.org/drawingml/2006/table">
            <a:tbl>
              <a:tblPr firstRow="1" firstCol="1" bandRow="1"/>
              <a:tblGrid>
                <a:gridCol w="5180881">
                  <a:extLst>
                    <a:ext uri="{9D8B030D-6E8A-4147-A177-3AD203B41FA5}">
                      <a16:colId xmlns:a16="http://schemas.microsoft.com/office/drawing/2014/main" val="2720987198"/>
                    </a:ext>
                  </a:extLst>
                </a:gridCol>
                <a:gridCol w="4271262">
                  <a:extLst>
                    <a:ext uri="{9D8B030D-6E8A-4147-A177-3AD203B41FA5}">
                      <a16:colId xmlns:a16="http://schemas.microsoft.com/office/drawing/2014/main" val="2498930508"/>
                    </a:ext>
                  </a:extLst>
                </a:gridCol>
              </a:tblGrid>
              <a:tr h="358798">
                <a:tc>
                  <a:txBody>
                    <a:bodyPr/>
                    <a:lstStyle/>
                    <a:p>
                      <a:pPr marL="0" marR="0" algn="ctr">
                        <a:lnSpc>
                          <a:spcPct val="107000"/>
                        </a:lnSpc>
                        <a:spcBef>
                          <a:spcPts val="0"/>
                        </a:spcBef>
                        <a:spcAft>
                          <a:spcPts val="80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Pros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marL="0" marR="0">
                        <a:lnSpc>
                          <a:spcPct val="107000"/>
                        </a:lnSpc>
                        <a:spcBef>
                          <a:spcPts val="0"/>
                        </a:spcBef>
                        <a:spcAft>
                          <a:spcPts val="80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Cons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949176873"/>
                  </a:ext>
                </a:extLst>
              </a:tr>
              <a:tr h="4476811">
                <a:tc>
                  <a:txBody>
                    <a:bodyPr/>
                    <a:lstStyle/>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Comprehensive, straight-forward approach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Demonstrates Partnership’s commitment to Chesapeake Bay Agreement Climate Resiliency Goal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Near-term response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Implemented  in sequence with development of Phase III WIPs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Increased level of effort required to meet water quality standards</a:t>
                      </a:r>
                    </a:p>
                    <a:p>
                      <a:pPr marL="342900" marR="0" lvl="0" indent="-342900">
                        <a:lnSpc>
                          <a:spcPct val="107000"/>
                        </a:lnSpc>
                        <a:spcBef>
                          <a:spcPts val="0"/>
                        </a:spcBef>
                        <a:spcAft>
                          <a:spcPts val="800"/>
                        </a:spcAft>
                        <a:buFont typeface="Symbol" panose="05050102010706020507" pitchFamily="18" charset="2"/>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If implemented in isolation,</a:t>
                      </a:r>
                      <a:r>
                        <a:rPr lang="en-US" sz="2400" b="1" baseline="0" dirty="0">
                          <a:effectLst/>
                          <a:latin typeface="Calibri" panose="020F0502020204030204" pitchFamily="34" charset="0"/>
                          <a:ea typeface="Calibri" panose="020F0502020204030204" pitchFamily="34" charset="0"/>
                          <a:cs typeface="Times New Roman" panose="02020603050405020304" pitchFamily="18" charset="0"/>
                        </a:rPr>
                        <a:t> would not address the anticipated impacts of climate change on BMPs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CCC8"/>
                    </a:solidFill>
                  </a:tcPr>
                </a:tc>
                <a:extLst>
                  <a:ext uri="{0D108BD9-81ED-4DB2-BD59-A6C34878D82A}">
                    <a16:rowId xmlns:a16="http://schemas.microsoft.com/office/drawing/2014/main" val="3096761132"/>
                  </a:ext>
                </a:extLst>
              </a:tr>
            </a:tbl>
          </a:graphicData>
        </a:graphic>
      </p:graphicFrame>
      <p:sp>
        <p:nvSpPr>
          <p:cNvPr id="3" name="Slide Number Placeholder 2"/>
          <p:cNvSpPr>
            <a:spLocks noGrp="1"/>
          </p:cNvSpPr>
          <p:nvPr>
            <p:ph type="sldNum" sz="quarter" idx="12"/>
          </p:nvPr>
        </p:nvSpPr>
        <p:spPr/>
        <p:txBody>
          <a:bodyPr/>
          <a:lstStyle/>
          <a:p>
            <a:fld id="{5A8328EF-C2C8-4861-B0DA-8100FEBAF165}" type="slidenum">
              <a:rPr lang="en-US" smtClean="0"/>
              <a:t>176</a:t>
            </a:fld>
            <a:endParaRPr lang="en-US"/>
          </a:p>
        </p:txBody>
      </p:sp>
    </p:spTree>
    <p:extLst>
      <p:ext uri="{BB962C8B-B14F-4D97-AF65-F5344CB8AC3E}">
        <p14:creationId xmlns:p14="http://schemas.microsoft.com/office/powerpoint/2010/main" val="248192153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029" y="1502796"/>
            <a:ext cx="11386267" cy="5355203"/>
          </a:xfrm>
        </p:spPr>
        <p:txBody>
          <a:bodyPr>
            <a:noAutofit/>
          </a:bodyPr>
          <a:lstStyle/>
          <a:p>
            <a:pPr>
              <a:spcBef>
                <a:spcPts val="1800"/>
              </a:spcBef>
            </a:pPr>
            <a:r>
              <a:rPr lang="en-US" sz="2400" dirty="0"/>
              <a:t>An “adaptive management approach” that would be implemented through the two-year milestone process  </a:t>
            </a:r>
          </a:p>
          <a:p>
            <a:pPr>
              <a:spcBef>
                <a:spcPts val="1800"/>
              </a:spcBef>
            </a:pPr>
            <a:r>
              <a:rPr lang="en-US" sz="2400" dirty="0"/>
              <a:t>Would not change a jurisdictions' planning targets</a:t>
            </a:r>
          </a:p>
          <a:p>
            <a:pPr>
              <a:spcBef>
                <a:spcPts val="1800"/>
              </a:spcBef>
            </a:pPr>
            <a:r>
              <a:rPr lang="en-US" sz="2400" dirty="0"/>
              <a:t>Directs the Partnership to collect and consider new information on the performance of BMPs, including the contribution of seasonal, inter-annual climate variability, and weather extremes.  </a:t>
            </a:r>
          </a:p>
          <a:p>
            <a:pPr lvl="1">
              <a:spcBef>
                <a:spcPts val="1800"/>
              </a:spcBef>
            </a:pPr>
            <a:r>
              <a:rPr lang="en-US" sz="2000" dirty="0"/>
              <a:t>Jurisdictions would assess this information and adjust plans, over-time, to better mitigate anticipated changes in loads and impacts on the performance of BMPs. </a:t>
            </a:r>
          </a:p>
          <a:p>
            <a:pPr>
              <a:spcBef>
                <a:spcPts val="1800"/>
              </a:spcBef>
            </a:pPr>
            <a:r>
              <a:rPr lang="en-US" sz="2400" dirty="0"/>
              <a:t>Would require the inclusion of a narrative strategy in Phase III WIPs, describing a jurisdictions’ programmatic commitments to address climate change. </a:t>
            </a:r>
          </a:p>
          <a:p>
            <a:pPr lvl="1">
              <a:spcBef>
                <a:spcPts val="1800"/>
              </a:spcBef>
            </a:pPr>
            <a:r>
              <a:rPr lang="en-US" sz="2000" dirty="0"/>
              <a:t>A sample “</a:t>
            </a:r>
            <a:r>
              <a:rPr lang="en-US" sz="2000" i="1" dirty="0"/>
              <a:t>narrative strategy</a:t>
            </a:r>
            <a:r>
              <a:rPr lang="en-US" sz="2000" dirty="0"/>
              <a:t>” would be provided to jurisdictions to guide implementation. </a:t>
            </a:r>
          </a:p>
        </p:txBody>
      </p:sp>
      <p:sp>
        <p:nvSpPr>
          <p:cNvPr id="5" name="Slide Number Placeholder 4"/>
          <p:cNvSpPr>
            <a:spLocks noGrp="1"/>
          </p:cNvSpPr>
          <p:nvPr>
            <p:ph type="sldNum" sz="quarter" idx="12"/>
          </p:nvPr>
        </p:nvSpPr>
        <p:spPr/>
        <p:txBody>
          <a:bodyPr/>
          <a:lstStyle/>
          <a:p>
            <a:fld id="{5A8328EF-C2C8-4861-B0DA-8100FEBAF165}" type="slidenum">
              <a:rPr lang="en-US" smtClean="0"/>
              <a:t>177</a:t>
            </a:fld>
            <a:endParaRPr lang="en-US"/>
          </a:p>
        </p:txBody>
      </p:sp>
      <p:sp>
        <p:nvSpPr>
          <p:cNvPr id="6" name="Title 1"/>
          <p:cNvSpPr>
            <a:spLocks noGrp="1"/>
          </p:cNvSpPr>
          <p:nvPr>
            <p:ph type="title"/>
          </p:nvPr>
        </p:nvSpPr>
        <p:spPr>
          <a:xfrm>
            <a:off x="0" y="365125"/>
            <a:ext cx="12192000" cy="867327"/>
          </a:xfrm>
        </p:spPr>
        <p:txBody>
          <a:bodyPr>
            <a:normAutofit/>
          </a:bodyPr>
          <a:lstStyle/>
          <a:p>
            <a:pPr algn="ctr"/>
            <a:r>
              <a:rPr lang="en-US" b="1" dirty="0">
                <a:latin typeface="+mn-lt"/>
              </a:rPr>
              <a:t>Programmatic Approach</a:t>
            </a:r>
          </a:p>
        </p:txBody>
      </p:sp>
    </p:spTree>
    <p:extLst>
      <p:ext uri="{BB962C8B-B14F-4D97-AF65-F5344CB8AC3E}">
        <p14:creationId xmlns:p14="http://schemas.microsoft.com/office/powerpoint/2010/main" val="203987198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148" y="129765"/>
            <a:ext cx="10515600" cy="1325563"/>
          </a:xfrm>
        </p:spPr>
        <p:txBody>
          <a:bodyPr/>
          <a:lstStyle/>
          <a:p>
            <a:pPr algn="ctr"/>
            <a:r>
              <a:rPr lang="en-US" b="1" dirty="0">
                <a:latin typeface="+mn-lt"/>
              </a:rPr>
              <a:t>Programmatic Approach:  Pros &amp; Cons</a:t>
            </a:r>
          </a:p>
        </p:txBody>
      </p:sp>
      <p:graphicFrame>
        <p:nvGraphicFramePr>
          <p:cNvPr id="3" name="Table 2"/>
          <p:cNvGraphicFramePr>
            <a:graphicFrameLocks noGrp="1"/>
          </p:cNvGraphicFramePr>
          <p:nvPr>
            <p:extLst>
              <p:ext uri="{D42A27DB-BD31-4B8C-83A1-F6EECF244321}">
                <p14:modId xmlns:p14="http://schemas.microsoft.com/office/powerpoint/2010/main" val="1092835208"/>
              </p:ext>
            </p:extLst>
          </p:nvPr>
        </p:nvGraphicFramePr>
        <p:xfrm>
          <a:off x="262393" y="1671638"/>
          <a:ext cx="11640710" cy="4795520"/>
        </p:xfrm>
        <a:graphic>
          <a:graphicData uri="http://schemas.openxmlformats.org/drawingml/2006/table">
            <a:tbl>
              <a:tblPr firstRow="1" firstCol="1" bandRow="1"/>
              <a:tblGrid>
                <a:gridCol w="5820355">
                  <a:extLst>
                    <a:ext uri="{9D8B030D-6E8A-4147-A177-3AD203B41FA5}">
                      <a16:colId xmlns:a16="http://schemas.microsoft.com/office/drawing/2014/main" val="3061782460"/>
                    </a:ext>
                  </a:extLst>
                </a:gridCol>
                <a:gridCol w="5820355">
                  <a:extLst>
                    <a:ext uri="{9D8B030D-6E8A-4147-A177-3AD203B41FA5}">
                      <a16:colId xmlns:a16="http://schemas.microsoft.com/office/drawing/2014/main" val="1475436315"/>
                    </a:ext>
                  </a:extLst>
                </a:gridCol>
              </a:tblGrid>
              <a:tr h="433137">
                <a:tc>
                  <a:txBody>
                    <a:bodyPr/>
                    <a:lstStyle/>
                    <a:p>
                      <a:pPr marL="0" marR="0" algn="ctr">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Pros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Cons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238290354"/>
                  </a:ext>
                </a:extLst>
              </a:tr>
              <a:tr h="2976246">
                <a:tc>
                  <a: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Adaptively managing for long-term change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Allows for use of local expertise and knowledge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Provides for learning across jurisdictions about methods and results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Allows for flexibility in jurisdictions’ approaches to addressing climate change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Provides standard elements to be addressed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E0B4"/>
                    </a:solidFill>
                  </a:tcPr>
                </a:tc>
                <a:tc>
                  <a: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If implemented in isolation (w/o numeric approach), delays substantive action to address climate change in the near-term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Lack of specific technical understanding to guide implementation</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Requires additional monitoring and assessment efforts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Inconsistency in implementation across</a:t>
                      </a:r>
                      <a:r>
                        <a:rPr lang="en-US" sz="2400" b="1" baseline="0" dirty="0">
                          <a:effectLst/>
                          <a:latin typeface="Calibri" panose="020F0502020204030204" pitchFamily="34" charset="0"/>
                          <a:ea typeface="Calibri" panose="020F0502020204030204" pitchFamily="34" charset="0"/>
                          <a:cs typeface="Times New Roman" panose="02020603050405020304" pitchFamily="18" charset="0"/>
                        </a:rPr>
                        <a:t> jurisdictions</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CCC8"/>
                    </a:solidFill>
                  </a:tcPr>
                </a:tc>
                <a:extLst>
                  <a:ext uri="{0D108BD9-81ED-4DB2-BD59-A6C34878D82A}">
                    <a16:rowId xmlns:a16="http://schemas.microsoft.com/office/drawing/2014/main" val="2045367437"/>
                  </a:ext>
                </a:extLst>
              </a:tr>
            </a:tbl>
          </a:graphicData>
        </a:graphic>
      </p:graphicFrame>
      <p:sp>
        <p:nvSpPr>
          <p:cNvPr id="5" name="Slide Number Placeholder 4"/>
          <p:cNvSpPr>
            <a:spLocks noGrp="1"/>
          </p:cNvSpPr>
          <p:nvPr>
            <p:ph type="sldNum" sz="quarter" idx="12"/>
          </p:nvPr>
        </p:nvSpPr>
        <p:spPr/>
        <p:txBody>
          <a:bodyPr/>
          <a:lstStyle/>
          <a:p>
            <a:fld id="{5A8328EF-C2C8-4861-B0DA-8100FEBAF165}" type="slidenum">
              <a:rPr lang="en-US" smtClean="0"/>
              <a:t>178</a:t>
            </a:fld>
            <a:endParaRPr lang="en-US"/>
          </a:p>
        </p:txBody>
      </p:sp>
    </p:spTree>
    <p:extLst>
      <p:ext uri="{BB962C8B-B14F-4D97-AF65-F5344CB8AC3E}">
        <p14:creationId xmlns:p14="http://schemas.microsoft.com/office/powerpoint/2010/main" val="358356606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6">
              <a:lumMod val="60000"/>
              <a:lumOff val="40000"/>
            </a:schemeClr>
          </a:solidFill>
        </p:spPr>
        <p:txBody>
          <a:bodyPr>
            <a:normAutofit fontScale="90000"/>
          </a:bodyPr>
          <a:lstStyle/>
          <a:p>
            <a:pPr algn="ctr"/>
            <a:r>
              <a:rPr lang="en-US" b="1" dirty="0">
                <a:latin typeface="+mn-lt"/>
              </a:rPr>
              <a:t>WQGIT Recommendations to the PSC: Adopt a dual approach to factor climate change into the Phase III WIPs </a:t>
            </a:r>
          </a:p>
        </p:txBody>
      </p:sp>
      <p:sp>
        <p:nvSpPr>
          <p:cNvPr id="3" name="Content Placeholder 2"/>
          <p:cNvSpPr>
            <a:spLocks noGrp="1"/>
          </p:cNvSpPr>
          <p:nvPr>
            <p:ph idx="1"/>
          </p:nvPr>
        </p:nvSpPr>
        <p:spPr>
          <a:xfrm>
            <a:off x="442453" y="1507170"/>
            <a:ext cx="11326760" cy="5031282"/>
          </a:xfrm>
        </p:spPr>
        <p:txBody>
          <a:bodyPr>
            <a:normAutofit/>
          </a:bodyPr>
          <a:lstStyle/>
          <a:p>
            <a:pPr marL="514350" indent="-514350">
              <a:buFont typeface="+mj-lt"/>
              <a:buAutoNum type="arabicPeriod"/>
            </a:pPr>
            <a:r>
              <a:rPr lang="en-US" b="1" dirty="0"/>
              <a:t>Adopt a programmatic approach to address climate change </a:t>
            </a:r>
            <a:endParaRPr lang="en-US" i="1" dirty="0"/>
          </a:p>
          <a:p>
            <a:pPr lvl="1"/>
            <a:endParaRPr lang="en-US" dirty="0"/>
          </a:p>
          <a:p>
            <a:pPr lvl="1"/>
            <a:r>
              <a:rPr lang="en-US" dirty="0"/>
              <a:t>Include a narrative strategy in the Phase III WIPs that describes the jurisdictions’ current action plans and strategies to address climate change, as well as the jurisdiction-specific nutrient pollutant loadings due to 2025 climate change conditions (derived using the planning targets methodology)</a:t>
            </a:r>
          </a:p>
          <a:p>
            <a:pPr lvl="1"/>
            <a:endParaRPr lang="en-US" dirty="0"/>
          </a:p>
          <a:p>
            <a:pPr lvl="1"/>
            <a:r>
              <a:rPr lang="en-US" dirty="0"/>
              <a:t>Incorporate local priorities (e.g., flooding) and actions to address climate change impacts</a:t>
            </a:r>
          </a:p>
          <a:p>
            <a:pPr marL="0" indent="0">
              <a:buNone/>
            </a:pPr>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179</a:t>
            </a:fld>
            <a:endParaRPr lang="en-US"/>
          </a:p>
        </p:txBody>
      </p:sp>
    </p:spTree>
    <p:extLst>
      <p:ext uri="{BB962C8B-B14F-4D97-AF65-F5344CB8AC3E}">
        <p14:creationId xmlns:p14="http://schemas.microsoft.com/office/powerpoint/2010/main" val="2292092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rotWithShape="1">
          <a:blip r:embed="rId2" cstate="print">
            <a:extLst>
              <a:ext uri="{28A0092B-C50C-407E-A947-70E740481C1C}">
                <a14:useLocalDpi xmlns:a14="http://schemas.microsoft.com/office/drawing/2010/main" val="0"/>
              </a:ext>
            </a:extLst>
          </a:blip>
          <a:srcRect l="1602" t="9954" r="1602" b="4189"/>
          <a:stretch/>
        </p:blipFill>
        <p:spPr bwMode="auto">
          <a:xfrm>
            <a:off x="2863215" y="265212"/>
            <a:ext cx="8811192" cy="6438899"/>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2766060" y="265212"/>
            <a:ext cx="4502751" cy="6438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365966" y="468630"/>
            <a:ext cx="2383824" cy="30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4493" y="387761"/>
            <a:ext cx="6533549" cy="1200329"/>
          </a:xfrm>
          <a:prstGeom prst="rect">
            <a:avLst/>
          </a:prstGeom>
          <a:noFill/>
        </p:spPr>
        <p:txBody>
          <a:bodyPr wrap="square" rtlCol="0">
            <a:spAutoFit/>
          </a:bodyPr>
          <a:lstStyle/>
          <a:p>
            <a:pPr algn="ctr"/>
            <a:r>
              <a:rPr lang="en-US" sz="3600" b="1" dirty="0"/>
              <a:t>Our Models are Tested using Decades of Monitoring Data</a:t>
            </a:r>
          </a:p>
        </p:txBody>
      </p:sp>
      <p:sp>
        <p:nvSpPr>
          <p:cNvPr id="5" name="TextBox 4"/>
          <p:cNvSpPr txBox="1"/>
          <p:nvPr/>
        </p:nvSpPr>
        <p:spPr>
          <a:xfrm>
            <a:off x="344857" y="2123653"/>
            <a:ext cx="6599582"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Hundreds of thousands of water quality monitoring data points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Hundreds of monitoring stations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Nitrogen, phosphorus, and sediment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Data records lasting up to 3 decades</a:t>
            </a:r>
          </a:p>
        </p:txBody>
      </p:sp>
      <p:sp>
        <p:nvSpPr>
          <p:cNvPr id="7" name="TextBox 6"/>
          <p:cNvSpPr txBox="1"/>
          <p:nvPr/>
        </p:nvSpPr>
        <p:spPr>
          <a:xfrm>
            <a:off x="7365966" y="6313335"/>
            <a:ext cx="4195232" cy="261610"/>
          </a:xfrm>
          <a:prstGeom prst="rect">
            <a:avLst/>
          </a:prstGeom>
          <a:noFill/>
        </p:spPr>
        <p:txBody>
          <a:bodyPr wrap="square" rtlCol="0">
            <a:spAutoFit/>
          </a:bodyPr>
          <a:lstStyle/>
          <a:p>
            <a:pPr algn="ctr"/>
            <a:r>
              <a:rPr lang="en-US" sz="1100" dirty="0"/>
              <a:t>Size of circle denotes relative number of data points: 100s to 1,000s</a:t>
            </a:r>
          </a:p>
        </p:txBody>
      </p:sp>
    </p:spTree>
    <p:extLst>
      <p:ext uri="{BB962C8B-B14F-4D97-AF65-F5344CB8AC3E}">
        <p14:creationId xmlns:p14="http://schemas.microsoft.com/office/powerpoint/2010/main" val="199412301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6">
              <a:lumMod val="60000"/>
              <a:lumOff val="40000"/>
            </a:schemeClr>
          </a:solidFill>
        </p:spPr>
        <p:txBody>
          <a:bodyPr>
            <a:normAutofit fontScale="90000"/>
          </a:bodyPr>
          <a:lstStyle/>
          <a:p>
            <a:pPr algn="ctr"/>
            <a:r>
              <a:rPr lang="en-US" b="1" dirty="0">
                <a:latin typeface="+mn-lt"/>
              </a:rPr>
              <a:t>WQGIT Recommendations to the PSC: Adopt a dual approach to factor climate change into the Phase III WIPs </a:t>
            </a:r>
          </a:p>
        </p:txBody>
      </p:sp>
      <p:sp>
        <p:nvSpPr>
          <p:cNvPr id="3" name="Content Placeholder 2"/>
          <p:cNvSpPr>
            <a:spLocks noGrp="1"/>
          </p:cNvSpPr>
          <p:nvPr>
            <p:ph idx="1"/>
          </p:nvPr>
        </p:nvSpPr>
        <p:spPr>
          <a:xfrm>
            <a:off x="442453" y="1507170"/>
            <a:ext cx="11326760" cy="5031282"/>
          </a:xfrm>
        </p:spPr>
        <p:txBody>
          <a:bodyPr>
            <a:normAutofit/>
          </a:bodyPr>
          <a:lstStyle/>
          <a:p>
            <a:pPr marL="514350" indent="-514350">
              <a:buFont typeface="+mj-lt"/>
              <a:buAutoNum type="arabicPeriod"/>
            </a:pPr>
            <a:r>
              <a:rPr lang="en-US" b="1" dirty="0"/>
              <a:t>Adopt a programmatic approach to address climate change (Continued)</a:t>
            </a:r>
            <a:endParaRPr lang="en-US" i="1" dirty="0"/>
          </a:p>
          <a:p>
            <a:pPr lvl="1"/>
            <a:endParaRPr lang="en-US" dirty="0"/>
          </a:p>
          <a:p>
            <a:pPr lvl="1"/>
            <a:r>
              <a:rPr lang="en-US" dirty="0"/>
              <a:t>Document the current understanding of the science and identify the research  gaps and needs, and what we hope to learn over time given the current state of uncertainty (e.g., a better understanding of the BMP responses, including new or other emerging BMPs, to climate change conditions)</a:t>
            </a:r>
          </a:p>
          <a:p>
            <a:pPr lvl="1"/>
            <a:endParaRPr lang="en-US" dirty="0"/>
          </a:p>
          <a:p>
            <a:pPr lvl="1"/>
            <a:r>
              <a:rPr lang="en-US" dirty="0"/>
              <a:t>Identify a date by which the Partnership will provide additional science and information to help inform implementation efforts to address climate change (early 2021 to inform 2022-2023 milestones?)</a:t>
            </a:r>
          </a:p>
          <a:p>
            <a:pPr marL="0" indent="0">
              <a:buNone/>
            </a:pPr>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180</a:t>
            </a:fld>
            <a:endParaRPr lang="en-US"/>
          </a:p>
        </p:txBody>
      </p:sp>
    </p:spTree>
    <p:extLst>
      <p:ext uri="{BB962C8B-B14F-4D97-AF65-F5344CB8AC3E}">
        <p14:creationId xmlns:p14="http://schemas.microsoft.com/office/powerpoint/2010/main" val="27653722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6">
              <a:lumMod val="60000"/>
              <a:lumOff val="40000"/>
            </a:schemeClr>
          </a:solidFill>
        </p:spPr>
        <p:txBody>
          <a:bodyPr>
            <a:normAutofit fontScale="90000"/>
          </a:bodyPr>
          <a:lstStyle/>
          <a:p>
            <a:pPr algn="ctr"/>
            <a:r>
              <a:rPr lang="en-US" b="1" dirty="0">
                <a:latin typeface="+mn-lt"/>
              </a:rPr>
              <a:t>WQGIT Recommendations to the PSC: Adopt a dual approach to factor climate change into the Phase III WIPs </a:t>
            </a:r>
          </a:p>
        </p:txBody>
      </p:sp>
      <p:sp>
        <p:nvSpPr>
          <p:cNvPr id="3" name="Content Placeholder 2"/>
          <p:cNvSpPr>
            <a:spLocks noGrp="1"/>
          </p:cNvSpPr>
          <p:nvPr>
            <p:ph idx="1"/>
          </p:nvPr>
        </p:nvSpPr>
        <p:spPr>
          <a:xfrm>
            <a:off x="442453" y="1507170"/>
            <a:ext cx="11326760" cy="5031282"/>
          </a:xfrm>
        </p:spPr>
        <p:txBody>
          <a:bodyPr>
            <a:normAutofit/>
          </a:bodyPr>
          <a:lstStyle/>
          <a:p>
            <a:pPr marL="514350" indent="-514350">
              <a:buFont typeface="+mj-lt"/>
              <a:buAutoNum type="arabicPeriod" startAt="2"/>
            </a:pPr>
            <a:r>
              <a:rPr lang="en-US" b="1" dirty="0"/>
              <a:t>Document and communicate additional nutrient pollutant loads of up to 9 million pounds of nitrogen and 0.5 million pounds of phosphorus due to 2025 climate change conditions</a:t>
            </a:r>
          </a:p>
          <a:p>
            <a:pPr lvl="1"/>
            <a:endParaRPr lang="en-US" dirty="0"/>
          </a:p>
          <a:p>
            <a:pPr lvl="1"/>
            <a:r>
              <a:rPr lang="en-US" dirty="0"/>
              <a:t>Continue to understand the nature and effect of climate change impacts in the watershed and estuary to inform management strategies (e.g., WIP/2-year milestones)</a:t>
            </a:r>
          </a:p>
          <a:p>
            <a:pPr lvl="1"/>
            <a:endParaRPr lang="en-US" dirty="0"/>
          </a:p>
          <a:p>
            <a:pPr lvl="1"/>
            <a:r>
              <a:rPr lang="en-US" dirty="0"/>
              <a:t>By [insert date], develop recommendations for new and/or refined methods and modeling techniques to better assess projected impacts on watershed loads and estuarine impacts for a range of future scenarios, including the methodology used to develop jurisdiction-specific nutrient pollutant loads due to 2025 climate change conditions</a:t>
            </a:r>
          </a:p>
          <a:p>
            <a:pPr marL="0" indent="0">
              <a:buNone/>
            </a:pPr>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181</a:t>
            </a:fld>
            <a:endParaRPr lang="en-US"/>
          </a:p>
        </p:txBody>
      </p:sp>
    </p:spTree>
    <p:extLst>
      <p:ext uri="{BB962C8B-B14F-4D97-AF65-F5344CB8AC3E}">
        <p14:creationId xmlns:p14="http://schemas.microsoft.com/office/powerpoint/2010/main" val="329002093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6">
              <a:lumMod val="60000"/>
              <a:lumOff val="40000"/>
            </a:schemeClr>
          </a:solidFill>
        </p:spPr>
        <p:txBody>
          <a:bodyPr>
            <a:normAutofit fontScale="90000"/>
          </a:bodyPr>
          <a:lstStyle/>
          <a:p>
            <a:pPr algn="ctr"/>
            <a:r>
              <a:rPr lang="en-US" b="1" dirty="0">
                <a:latin typeface="+mn-lt"/>
              </a:rPr>
              <a:t>WQGIT Recommendations to the PSC: Adopt a dual approach to factor climate change into the Phase III WIPs </a:t>
            </a:r>
          </a:p>
        </p:txBody>
      </p:sp>
      <p:sp>
        <p:nvSpPr>
          <p:cNvPr id="3" name="Content Placeholder 2"/>
          <p:cNvSpPr>
            <a:spLocks noGrp="1"/>
          </p:cNvSpPr>
          <p:nvPr>
            <p:ph idx="1"/>
          </p:nvPr>
        </p:nvSpPr>
        <p:spPr>
          <a:xfrm>
            <a:off x="442453" y="1507170"/>
            <a:ext cx="11326760" cy="5031282"/>
          </a:xfrm>
        </p:spPr>
        <p:txBody>
          <a:bodyPr>
            <a:normAutofit/>
          </a:bodyPr>
          <a:lstStyle/>
          <a:p>
            <a:pPr marL="514350" indent="-514350">
              <a:buFont typeface="+mj-lt"/>
              <a:buAutoNum type="arabicPeriod" startAt="2"/>
            </a:pPr>
            <a:r>
              <a:rPr lang="en-US" b="1" dirty="0"/>
              <a:t>Document and communicate additional nutrient pollutant loads of up to 9 million pounds of nitrogen and 0.5 million pounds of phosphorus due to 2025 climate change conditions (Continued)</a:t>
            </a:r>
          </a:p>
          <a:p>
            <a:pPr lvl="1"/>
            <a:endParaRPr lang="en-US" dirty="0"/>
          </a:p>
          <a:p>
            <a:pPr lvl="1"/>
            <a:r>
              <a:rPr lang="en-US" dirty="0"/>
              <a:t>By [insert date], consider results of updated methods, techniques, and studies and revisit whether to explicitly account for those additional nutrient pollutant loads due to 2025 climate change conditions in the Phase III WIPs and/or 2-year milestones </a:t>
            </a:r>
          </a:p>
          <a:p>
            <a:pPr lvl="1"/>
            <a:endParaRPr lang="en-US" dirty="0"/>
          </a:p>
          <a:p>
            <a:pPr lvl="1"/>
            <a:r>
              <a:rPr lang="en-US" dirty="0"/>
              <a:t>Identify a date (post-2025) by which the Partnership will fully address the additional nutrient pollutant loads in a Phase III WIP addendum and/or 2-year milestones </a:t>
            </a:r>
          </a:p>
          <a:p>
            <a:pPr marL="0" indent="0">
              <a:buNone/>
            </a:pPr>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182</a:t>
            </a:fld>
            <a:endParaRPr lang="en-US"/>
          </a:p>
        </p:txBody>
      </p:sp>
    </p:spTree>
    <p:extLst>
      <p:ext uri="{BB962C8B-B14F-4D97-AF65-F5344CB8AC3E}">
        <p14:creationId xmlns:p14="http://schemas.microsoft.com/office/powerpoint/2010/main" val="31867843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6">
              <a:lumMod val="60000"/>
              <a:lumOff val="40000"/>
            </a:schemeClr>
          </a:solidFill>
        </p:spPr>
        <p:txBody>
          <a:bodyPr>
            <a:normAutofit/>
          </a:bodyPr>
          <a:lstStyle/>
          <a:p>
            <a:pPr algn="ctr"/>
            <a:r>
              <a:rPr lang="en-US" b="1" dirty="0">
                <a:latin typeface="+mn-lt"/>
              </a:rPr>
              <a:t>WQGIT Recommendations to the PSC</a:t>
            </a:r>
          </a:p>
        </p:txBody>
      </p:sp>
      <p:sp>
        <p:nvSpPr>
          <p:cNvPr id="3" name="Content Placeholder 2"/>
          <p:cNvSpPr>
            <a:spLocks noGrp="1"/>
          </p:cNvSpPr>
          <p:nvPr>
            <p:ph idx="1"/>
          </p:nvPr>
        </p:nvSpPr>
        <p:spPr>
          <a:xfrm>
            <a:off x="1081549" y="1507630"/>
            <a:ext cx="10500851" cy="5031282"/>
          </a:xfrm>
        </p:spPr>
        <p:txBody>
          <a:bodyPr>
            <a:normAutofit/>
          </a:bodyPr>
          <a:lstStyle/>
          <a:p>
            <a:pPr marL="0" indent="0">
              <a:buNone/>
            </a:pPr>
            <a:r>
              <a:rPr lang="en-US" sz="3500" dirty="0"/>
              <a:t>Provide the jurisdictions with the </a:t>
            </a:r>
            <a:r>
              <a:rPr lang="en-US" sz="3500" b="1" dirty="0"/>
              <a:t>flexibility </a:t>
            </a:r>
            <a:r>
              <a:rPr lang="en-US" sz="3500" dirty="0"/>
              <a:t>to explicitly account for additional nutrient pollutant loadings due to 2025 climate change impacts in their Phase III WIPs and/or 2-year milestones </a:t>
            </a:r>
            <a:r>
              <a:rPr lang="en-US" sz="3500" b="1" dirty="0"/>
              <a:t>prior to the Partnership agreed-upon date</a:t>
            </a:r>
            <a:endParaRPr lang="en-US" sz="3500" dirty="0"/>
          </a:p>
          <a:p>
            <a:pPr marL="0" indent="0">
              <a:buNone/>
            </a:pPr>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183</a:t>
            </a:fld>
            <a:endParaRPr lang="en-US"/>
          </a:p>
        </p:txBody>
      </p:sp>
    </p:spTree>
    <p:extLst>
      <p:ext uri="{BB962C8B-B14F-4D97-AF65-F5344CB8AC3E}">
        <p14:creationId xmlns:p14="http://schemas.microsoft.com/office/powerpoint/2010/main" val="344700737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36D21"/>
          </a:solidFill>
        </p:spPr>
        <p:txBody>
          <a:bodyPr/>
          <a:lstStyle/>
          <a:p>
            <a:pPr algn="ctr"/>
            <a:r>
              <a:rPr lang="en-US" b="1" dirty="0">
                <a:latin typeface="+mn-lt"/>
              </a:rPr>
              <a:t>Day Two Requested Policy Decisions</a:t>
            </a:r>
          </a:p>
        </p:txBody>
      </p:sp>
      <p:sp>
        <p:nvSpPr>
          <p:cNvPr id="3" name="Content Placeholder 2"/>
          <p:cNvSpPr>
            <a:spLocks noGrp="1"/>
          </p:cNvSpPr>
          <p:nvPr>
            <p:ph idx="1"/>
          </p:nvPr>
        </p:nvSpPr>
        <p:spPr>
          <a:xfrm>
            <a:off x="958645" y="1825010"/>
            <a:ext cx="10395155" cy="4896465"/>
          </a:xfrm>
        </p:spPr>
        <p:txBody>
          <a:bodyPr>
            <a:normAutofit/>
          </a:bodyPr>
          <a:lstStyle/>
          <a:p>
            <a:pPr marL="0" indent="0">
              <a:buNone/>
            </a:pPr>
            <a:r>
              <a:rPr lang="en-US" sz="3500" dirty="0"/>
              <a:t>Approval of the WQGIT-proposed dual approach to factor climate change into the Phase III WIPs</a:t>
            </a:r>
          </a:p>
          <a:p>
            <a:pPr marL="0" indent="0">
              <a:buNone/>
            </a:pPr>
            <a:endParaRPr lang="en-US" sz="3500" dirty="0"/>
          </a:p>
          <a:p>
            <a:pPr marL="0" indent="0">
              <a:buNone/>
            </a:pPr>
            <a:r>
              <a:rPr lang="en-US" sz="3500" dirty="0"/>
              <a:t>Approval of WQGIT recommendation to provide flexibility among jurisdictions and a commitment for CBP programmatic support (e.g., guidance, data, funding, etc.) for implementation of climate change policies that </a:t>
            </a:r>
            <a:r>
              <a:rPr lang="en-US" sz="3500" u="sng" dirty="0"/>
              <a:t>exceed</a:t>
            </a:r>
            <a:r>
              <a:rPr lang="en-US" sz="3500" dirty="0"/>
              <a:t> the Partnership approved policies</a:t>
            </a:r>
          </a:p>
          <a:p>
            <a:pPr marL="457200" lvl="1"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17579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extBox 1"/>
          <p:cNvSpPr txBox="1"/>
          <p:nvPr/>
        </p:nvSpPr>
        <p:spPr>
          <a:xfrm>
            <a:off x="1178119" y="274290"/>
            <a:ext cx="9835762" cy="52937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Accounting for </a:t>
            </a:r>
            <a:r>
              <a:rPr lang="en-US" sz="6600" b="1" dirty="0">
                <a:solidFill>
                  <a:prstClr val="black"/>
                </a:solidFill>
                <a:latin typeface="Calibri" panose="020F0502020204030204"/>
              </a:rPr>
              <a:t>C</a:t>
            </a: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hanged Conditions in the Jurisdictions’ Phase III WIPs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Teresa Koon, WV DEP, CBP Water Quality Goal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Implementation Team Vice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Lee Currey, MDE, CBP Modeling Workgroup Co-Chair</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80471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412955" y="1184285"/>
          <a:ext cx="11484076" cy="5410421"/>
        </p:xfrm>
        <a:graphic>
          <a:graphicData uri="http://schemas.openxmlformats.org/drawingml/2006/table">
            <a:tbl>
              <a:tblPr firstRow="1" bandRow="1">
                <a:tableStyleId>{5C22544A-7EE6-4342-B048-85BDC9FD1C3A}</a:tableStyleId>
              </a:tblPr>
              <a:tblGrid>
                <a:gridCol w="2011175">
                  <a:extLst>
                    <a:ext uri="{9D8B030D-6E8A-4147-A177-3AD203B41FA5}">
                      <a16:colId xmlns:a16="http://schemas.microsoft.com/office/drawing/2014/main" val="1415980398"/>
                    </a:ext>
                  </a:extLst>
                </a:gridCol>
                <a:gridCol w="2582456">
                  <a:extLst>
                    <a:ext uri="{9D8B030D-6E8A-4147-A177-3AD203B41FA5}">
                      <a16:colId xmlns:a16="http://schemas.microsoft.com/office/drawing/2014/main" val="4138067887"/>
                    </a:ext>
                  </a:extLst>
                </a:gridCol>
                <a:gridCol w="2296815">
                  <a:extLst>
                    <a:ext uri="{9D8B030D-6E8A-4147-A177-3AD203B41FA5}">
                      <a16:colId xmlns:a16="http://schemas.microsoft.com/office/drawing/2014/main" val="692515093"/>
                    </a:ext>
                  </a:extLst>
                </a:gridCol>
                <a:gridCol w="2296815">
                  <a:extLst>
                    <a:ext uri="{9D8B030D-6E8A-4147-A177-3AD203B41FA5}">
                      <a16:colId xmlns:a16="http://schemas.microsoft.com/office/drawing/2014/main" val="3092938072"/>
                    </a:ext>
                  </a:extLst>
                </a:gridCol>
                <a:gridCol w="2296815">
                  <a:extLst>
                    <a:ext uri="{9D8B030D-6E8A-4147-A177-3AD203B41FA5}">
                      <a16:colId xmlns:a16="http://schemas.microsoft.com/office/drawing/2014/main" val="325020733"/>
                    </a:ext>
                  </a:extLst>
                </a:gridCol>
              </a:tblGrid>
              <a:tr h="1021301">
                <a:tc>
                  <a:txBody>
                    <a:bodyPr/>
                    <a:lstStyle/>
                    <a:p>
                      <a:pPr algn="ctr"/>
                      <a:endParaRPr lang="en-US" sz="2500" dirty="0"/>
                    </a:p>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1985 </a:t>
                      </a:r>
                    </a:p>
                    <a:p>
                      <a:pPr algn="ctr"/>
                      <a:r>
                        <a:rPr lang="en-US" sz="2500" dirty="0"/>
                        <a:t>Baseline </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2013 </a:t>
                      </a:r>
                    </a:p>
                    <a:p>
                      <a:pPr algn="ctr"/>
                      <a:r>
                        <a:rPr lang="en-US" sz="2500" dirty="0"/>
                        <a:t>Progress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Growth in Load to 2025</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Phase III Planning Target</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18.71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15.44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-0.74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10.59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122.41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99.28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1.66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73.18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83.56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55.89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1.52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45.30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8.73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8.06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6.35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6.48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1.75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2.43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6.97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0.48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4.59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84.29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61.53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1.09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55.82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r h="515578">
                <a:tc>
                  <a:txBody>
                    <a:bodyPr/>
                    <a:lstStyle/>
                    <a:p>
                      <a:pPr algn="ctr"/>
                      <a:r>
                        <a:rPr lang="en-US" sz="3000" b="1" dirty="0"/>
                        <a:t>Basinwide </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331.15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248.54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198.25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406289"/>
                  </a:ext>
                </a:extLst>
              </a:tr>
            </a:tbl>
          </a:graphicData>
        </a:graphic>
      </p:graphicFrame>
      <p:sp>
        <p:nvSpPr>
          <p:cNvPr id="5" name="TextBox 4"/>
          <p:cNvSpPr txBox="1"/>
          <p:nvPr/>
        </p:nvSpPr>
        <p:spPr>
          <a:xfrm>
            <a:off x="162613" y="6519446"/>
            <a:ext cx="2920754" cy="338554"/>
          </a:xfrm>
          <a:prstGeom prst="rect">
            <a:avLst/>
          </a:prstGeom>
          <a:noFill/>
        </p:spPr>
        <p:txBody>
          <a:bodyPr wrap="square" rtlCol="0">
            <a:spAutoFit/>
          </a:bodyPr>
          <a:lstStyle/>
          <a:p>
            <a:r>
              <a:rPr lang="en-US" sz="1600" dirty="0"/>
              <a:t>*Units: millions of pounds</a:t>
            </a:r>
          </a:p>
        </p:txBody>
      </p:sp>
      <p:sp>
        <p:nvSpPr>
          <p:cNvPr id="8" name="Title 1"/>
          <p:cNvSpPr txBox="1">
            <a:spLocks/>
          </p:cNvSpPr>
          <p:nvPr/>
        </p:nvSpPr>
        <p:spPr>
          <a:xfrm>
            <a:off x="861645" y="0"/>
            <a:ext cx="10515600" cy="11842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mn-lt"/>
              </a:rPr>
              <a:t>Summary of “All the Numbers”: Nitrogen</a:t>
            </a:r>
            <a:endParaRPr lang="en-US" sz="4000" dirty="0">
              <a:latin typeface="+mn-lt"/>
            </a:endParaRPr>
          </a:p>
        </p:txBody>
      </p:sp>
    </p:spTree>
    <p:extLst>
      <p:ext uri="{BB962C8B-B14F-4D97-AF65-F5344CB8AC3E}">
        <p14:creationId xmlns:p14="http://schemas.microsoft.com/office/powerpoint/2010/main" val="214424066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61645" y="0"/>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mn-lt"/>
              </a:rPr>
              <a:t>Summary of “All the Numbers”: Phosphorus</a:t>
            </a:r>
            <a:endParaRPr lang="en-US" sz="4000" dirty="0">
              <a:latin typeface="+mn-lt"/>
            </a:endParaRPr>
          </a:p>
        </p:txBody>
      </p:sp>
      <p:sp>
        <p:nvSpPr>
          <p:cNvPr id="5" name="TextBox 4"/>
          <p:cNvSpPr txBox="1"/>
          <p:nvPr/>
        </p:nvSpPr>
        <p:spPr>
          <a:xfrm>
            <a:off x="142948" y="6519446"/>
            <a:ext cx="2920754" cy="338554"/>
          </a:xfrm>
          <a:prstGeom prst="rect">
            <a:avLst/>
          </a:prstGeom>
          <a:noFill/>
        </p:spPr>
        <p:txBody>
          <a:bodyPr wrap="square" rtlCol="0">
            <a:spAutoFit/>
          </a:bodyPr>
          <a:lstStyle/>
          <a:p>
            <a:r>
              <a:rPr lang="en-US" sz="1600" dirty="0"/>
              <a:t>*Units: millions of pounds</a:t>
            </a:r>
          </a:p>
        </p:txBody>
      </p:sp>
      <p:graphicFrame>
        <p:nvGraphicFramePr>
          <p:cNvPr id="9" name="Content Placeholder 4"/>
          <p:cNvGraphicFramePr>
            <a:graphicFrameLocks/>
          </p:cNvGraphicFramePr>
          <p:nvPr>
            <p:extLst/>
          </p:nvPr>
        </p:nvGraphicFramePr>
        <p:xfrm>
          <a:off x="709244" y="1194139"/>
          <a:ext cx="11109130" cy="5410421"/>
        </p:xfrm>
        <a:graphic>
          <a:graphicData uri="http://schemas.openxmlformats.org/drawingml/2006/table">
            <a:tbl>
              <a:tblPr firstRow="1" bandRow="1">
                <a:tableStyleId>{5C22544A-7EE6-4342-B048-85BDC9FD1C3A}</a:tableStyleId>
              </a:tblPr>
              <a:tblGrid>
                <a:gridCol w="1945512">
                  <a:extLst>
                    <a:ext uri="{9D8B030D-6E8A-4147-A177-3AD203B41FA5}">
                      <a16:colId xmlns:a16="http://schemas.microsoft.com/office/drawing/2014/main" val="1415980398"/>
                    </a:ext>
                  </a:extLst>
                </a:gridCol>
                <a:gridCol w="2498140">
                  <a:extLst>
                    <a:ext uri="{9D8B030D-6E8A-4147-A177-3AD203B41FA5}">
                      <a16:colId xmlns:a16="http://schemas.microsoft.com/office/drawing/2014/main" val="4138067887"/>
                    </a:ext>
                  </a:extLst>
                </a:gridCol>
                <a:gridCol w="2221826">
                  <a:extLst>
                    <a:ext uri="{9D8B030D-6E8A-4147-A177-3AD203B41FA5}">
                      <a16:colId xmlns:a16="http://schemas.microsoft.com/office/drawing/2014/main" val="692515093"/>
                    </a:ext>
                  </a:extLst>
                </a:gridCol>
                <a:gridCol w="2221826">
                  <a:extLst>
                    <a:ext uri="{9D8B030D-6E8A-4147-A177-3AD203B41FA5}">
                      <a16:colId xmlns:a16="http://schemas.microsoft.com/office/drawing/2014/main" val="3092938072"/>
                    </a:ext>
                  </a:extLst>
                </a:gridCol>
                <a:gridCol w="2221826">
                  <a:extLst>
                    <a:ext uri="{9D8B030D-6E8A-4147-A177-3AD203B41FA5}">
                      <a16:colId xmlns:a16="http://schemas.microsoft.com/office/drawing/2014/main" val="325020733"/>
                    </a:ext>
                  </a:extLst>
                </a:gridCol>
              </a:tblGrid>
              <a:tr h="1021301">
                <a:tc>
                  <a:txBody>
                    <a:bodyPr/>
                    <a:lstStyle/>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1985 </a:t>
                      </a:r>
                    </a:p>
                    <a:p>
                      <a:pPr algn="ctr"/>
                      <a:r>
                        <a:rPr lang="en-US" sz="2500" dirty="0"/>
                        <a:t>Baseline </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2013 </a:t>
                      </a:r>
                    </a:p>
                    <a:p>
                      <a:pPr algn="ctr"/>
                      <a:r>
                        <a:rPr lang="en-US" sz="2500" dirty="0"/>
                        <a:t>Progress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Growth in Load to 2025</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Phase III Planning Target</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1.198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0.710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0.506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3.696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0.044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3.073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7.419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3.919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3.604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0.793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0.560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-0.017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0.456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0.090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0.062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0.130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0.225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0.120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13.545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6.345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0.140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6.186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r h="515578">
                <a:tc>
                  <a:txBody>
                    <a:bodyPr/>
                    <a:lstStyle/>
                    <a:p>
                      <a:pPr algn="ctr"/>
                      <a:r>
                        <a:rPr lang="en-US" sz="3000" b="1" dirty="0" err="1"/>
                        <a:t>Basinwide</a:t>
                      </a:r>
                      <a:r>
                        <a:rPr lang="en-US" sz="3000" b="1" dirty="0"/>
                        <a:t> </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29.384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15.408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0.154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14.073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406289"/>
                  </a:ext>
                </a:extLst>
              </a:tr>
            </a:tbl>
          </a:graphicData>
        </a:graphic>
      </p:graphicFrame>
    </p:spTree>
    <p:extLst>
      <p:ext uri="{BB962C8B-B14F-4D97-AF65-F5344CB8AC3E}">
        <p14:creationId xmlns:p14="http://schemas.microsoft.com/office/powerpoint/2010/main" val="387792626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 y="0"/>
            <a:ext cx="12153900" cy="6858000"/>
          </a:xfrm>
          <a:prstGeom prst="rect">
            <a:avLst/>
          </a:prstGeom>
        </p:spPr>
      </p:pic>
      <p:sp>
        <p:nvSpPr>
          <p:cNvPr id="3" name="Rectangle 2"/>
          <p:cNvSpPr/>
          <p:nvPr/>
        </p:nvSpPr>
        <p:spPr>
          <a:xfrm>
            <a:off x="4301544" y="734095"/>
            <a:ext cx="7261191" cy="991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8366" y="901522"/>
            <a:ext cx="914400" cy="73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74695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39" y="0"/>
            <a:ext cx="12180722" cy="6858000"/>
          </a:xfrm>
          <a:prstGeom prst="rect">
            <a:avLst/>
          </a:prstGeom>
        </p:spPr>
      </p:pic>
      <p:sp>
        <p:nvSpPr>
          <p:cNvPr id="3" name="Rectangle 2"/>
          <p:cNvSpPr/>
          <p:nvPr/>
        </p:nvSpPr>
        <p:spPr>
          <a:xfrm>
            <a:off x="4301545" y="940158"/>
            <a:ext cx="1777284" cy="785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217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47336" y="651749"/>
            <a:ext cx="4030184" cy="2580652"/>
          </a:xfrm>
          <a:prstGeom prst="rect">
            <a:avLst/>
          </a:prstGeom>
        </p:spPr>
      </p:pic>
      <p:pic>
        <p:nvPicPr>
          <p:cNvPr id="7" name="Picture 6"/>
          <p:cNvPicPr>
            <a:picLocks noChangeAspect="1"/>
          </p:cNvPicPr>
          <p:nvPr/>
        </p:nvPicPr>
        <p:blipFill>
          <a:blip r:embed="rId4"/>
          <a:stretch>
            <a:fillRect/>
          </a:stretch>
        </p:blipFill>
        <p:spPr>
          <a:xfrm>
            <a:off x="6329969" y="557137"/>
            <a:ext cx="3955095" cy="2487168"/>
          </a:xfrm>
          <a:prstGeom prst="rect">
            <a:avLst/>
          </a:prstGeom>
        </p:spPr>
      </p:pic>
      <p:sp>
        <p:nvSpPr>
          <p:cNvPr id="8" name="TextBox 7"/>
          <p:cNvSpPr txBox="1"/>
          <p:nvPr/>
        </p:nvSpPr>
        <p:spPr>
          <a:xfrm>
            <a:off x="1706469" y="3280023"/>
            <a:ext cx="4155302" cy="246221"/>
          </a:xfrm>
          <a:prstGeom prst="rect">
            <a:avLst/>
          </a:prstGeom>
          <a:noFill/>
        </p:spPr>
        <p:txBody>
          <a:bodyPr wrap="square" rtlCol="0">
            <a:spAutoFit/>
          </a:bodyPr>
          <a:lstStyle/>
          <a:p>
            <a:r>
              <a:rPr lang="en-US" sz="1000" b="1" dirty="0"/>
              <a:t>[1] Model calibration is made to improve agreement with monitoring data</a:t>
            </a:r>
          </a:p>
        </p:txBody>
      </p:sp>
      <p:sp>
        <p:nvSpPr>
          <p:cNvPr id="9" name="TextBox 8"/>
          <p:cNvSpPr txBox="1"/>
          <p:nvPr/>
        </p:nvSpPr>
        <p:spPr>
          <a:xfrm>
            <a:off x="6254880" y="3257032"/>
            <a:ext cx="4030184" cy="246221"/>
          </a:xfrm>
          <a:prstGeom prst="rect">
            <a:avLst/>
          </a:prstGeom>
          <a:noFill/>
        </p:spPr>
        <p:txBody>
          <a:bodyPr wrap="square" rtlCol="0">
            <a:spAutoFit/>
          </a:bodyPr>
          <a:lstStyle/>
          <a:p>
            <a:r>
              <a:rPr lang="en-US" sz="1000" b="1" dirty="0"/>
              <a:t>[2] Simulated vs. WRTDS Per Acre Load and the Geographic Efficiencies</a:t>
            </a:r>
          </a:p>
        </p:txBody>
      </p:sp>
      <p:sp>
        <p:nvSpPr>
          <p:cNvPr id="11" name="TextBox 10"/>
          <p:cNvSpPr txBox="1"/>
          <p:nvPr/>
        </p:nvSpPr>
        <p:spPr>
          <a:xfrm>
            <a:off x="1807839" y="6514024"/>
            <a:ext cx="4030184" cy="246221"/>
          </a:xfrm>
          <a:prstGeom prst="rect">
            <a:avLst/>
          </a:prstGeom>
          <a:noFill/>
        </p:spPr>
        <p:txBody>
          <a:bodyPr wrap="square" rtlCol="0">
            <a:spAutoFit/>
          </a:bodyPr>
          <a:lstStyle/>
          <a:p>
            <a:r>
              <a:rPr lang="en-US" sz="1000" b="1" dirty="0"/>
              <a:t>[3] Simulated vs. WRTDS loads</a:t>
            </a:r>
          </a:p>
        </p:txBody>
      </p:sp>
      <p:pic>
        <p:nvPicPr>
          <p:cNvPr id="13" name="Picture 12"/>
          <p:cNvPicPr>
            <a:picLocks noChangeAspect="1"/>
          </p:cNvPicPr>
          <p:nvPr/>
        </p:nvPicPr>
        <p:blipFill>
          <a:blip r:embed="rId5"/>
          <a:stretch>
            <a:fillRect/>
          </a:stretch>
        </p:blipFill>
        <p:spPr>
          <a:xfrm>
            <a:off x="1997330" y="4095261"/>
            <a:ext cx="3573581" cy="2487168"/>
          </a:xfrm>
          <a:prstGeom prst="rect">
            <a:avLst/>
          </a:prstGeom>
        </p:spPr>
      </p:pic>
      <p:pic>
        <p:nvPicPr>
          <p:cNvPr id="14" name="Picture 13"/>
          <p:cNvPicPr>
            <a:picLocks noChangeAspect="1"/>
          </p:cNvPicPr>
          <p:nvPr/>
        </p:nvPicPr>
        <p:blipFill>
          <a:blip r:embed="rId6"/>
          <a:stretch>
            <a:fillRect/>
          </a:stretch>
        </p:blipFill>
        <p:spPr>
          <a:xfrm>
            <a:off x="6850599" y="4273077"/>
            <a:ext cx="3956331" cy="2487168"/>
          </a:xfrm>
          <a:prstGeom prst="rect">
            <a:avLst/>
          </a:prstGeom>
        </p:spPr>
      </p:pic>
      <p:sp>
        <p:nvSpPr>
          <p:cNvPr id="2" name="Rectangle 1"/>
          <p:cNvSpPr/>
          <p:nvPr/>
        </p:nvSpPr>
        <p:spPr>
          <a:xfrm>
            <a:off x="6934200" y="6546121"/>
            <a:ext cx="2451138" cy="177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831775" y="6530650"/>
            <a:ext cx="4030184" cy="246221"/>
          </a:xfrm>
          <a:prstGeom prst="rect">
            <a:avLst/>
          </a:prstGeom>
          <a:noFill/>
        </p:spPr>
        <p:txBody>
          <a:bodyPr wrap="square" rtlCol="0">
            <a:spAutoFit/>
          </a:bodyPr>
          <a:lstStyle/>
          <a:p>
            <a:r>
              <a:rPr lang="en-US" sz="1000" b="1" dirty="0"/>
              <a:t>[4] Agreement between the simulated and WRTDS loads at the RIM sites</a:t>
            </a:r>
          </a:p>
        </p:txBody>
      </p:sp>
      <p:sp>
        <p:nvSpPr>
          <p:cNvPr id="3" name="Rectangle 2"/>
          <p:cNvSpPr/>
          <p:nvPr/>
        </p:nvSpPr>
        <p:spPr>
          <a:xfrm>
            <a:off x="3276256" y="1921328"/>
            <a:ext cx="5550011" cy="3417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380720" y="2808179"/>
            <a:ext cx="5550011" cy="1569660"/>
          </a:xfrm>
          <a:prstGeom prst="rect">
            <a:avLst/>
          </a:prstGeom>
          <a:noFill/>
        </p:spPr>
        <p:txBody>
          <a:bodyPr wrap="square" rtlCol="0">
            <a:spAutoFit/>
          </a:bodyPr>
          <a:lstStyle/>
          <a:p>
            <a:pPr algn="ctr"/>
            <a:r>
              <a:rPr lang="en-US" sz="3200" b="1" dirty="0"/>
              <a:t>Extensive Testing of the </a:t>
            </a:r>
          </a:p>
          <a:p>
            <a:pPr algn="ctr"/>
            <a:r>
              <a:rPr lang="en-US" sz="3200" b="1" dirty="0"/>
              <a:t>Models Throughout the Watershed</a:t>
            </a:r>
          </a:p>
        </p:txBody>
      </p:sp>
    </p:spTree>
    <p:extLst>
      <p:ext uri="{BB962C8B-B14F-4D97-AF65-F5344CB8AC3E}">
        <p14:creationId xmlns:p14="http://schemas.microsoft.com/office/powerpoint/2010/main" val="111961393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36D21"/>
          </a:solidFill>
        </p:spPr>
        <p:txBody>
          <a:bodyPr/>
          <a:lstStyle/>
          <a:p>
            <a:pPr algn="ctr"/>
            <a:r>
              <a:rPr lang="en-US" b="1" dirty="0">
                <a:latin typeface="+mn-lt"/>
              </a:rPr>
              <a:t>Day Two Requested Policy Decisions</a:t>
            </a:r>
          </a:p>
        </p:txBody>
      </p:sp>
      <p:sp>
        <p:nvSpPr>
          <p:cNvPr id="3" name="Content Placeholder 2"/>
          <p:cNvSpPr>
            <a:spLocks noGrp="1"/>
          </p:cNvSpPr>
          <p:nvPr>
            <p:ph idx="1"/>
          </p:nvPr>
        </p:nvSpPr>
        <p:spPr>
          <a:xfrm>
            <a:off x="898422" y="1604577"/>
            <a:ext cx="10395155" cy="4896465"/>
          </a:xfrm>
        </p:spPr>
        <p:txBody>
          <a:bodyPr>
            <a:normAutofit/>
          </a:bodyPr>
          <a:lstStyle/>
          <a:p>
            <a:pPr marL="514350" indent="-514350">
              <a:spcAft>
                <a:spcPts val="3000"/>
              </a:spcAft>
              <a:buFont typeface="+mj-lt"/>
              <a:buAutoNum type="arabicParenR"/>
            </a:pPr>
            <a:r>
              <a:rPr lang="en-US" dirty="0"/>
              <a:t>Approval of the </a:t>
            </a:r>
            <a:r>
              <a:rPr lang="en-US" b="1" dirty="0"/>
              <a:t>draft Phase III Planning Targets </a:t>
            </a:r>
            <a:r>
              <a:rPr lang="en-US" dirty="0"/>
              <a:t>as the starting point for the 4-month review process</a:t>
            </a:r>
          </a:p>
          <a:p>
            <a:pPr marL="514350" indent="-514350">
              <a:spcAft>
                <a:spcPts val="3000"/>
              </a:spcAft>
              <a:buFont typeface="+mj-lt"/>
              <a:buAutoNum type="arabicParenR"/>
            </a:pPr>
            <a:r>
              <a:rPr lang="en-US" dirty="0"/>
              <a:t>Approval of the approach to account for the additional loads delivered to the Bay due to the </a:t>
            </a:r>
            <a:r>
              <a:rPr lang="en-US" b="1" dirty="0" err="1"/>
              <a:t>Conowingo</a:t>
            </a:r>
            <a:r>
              <a:rPr lang="en-US" b="1" dirty="0"/>
              <a:t> infill</a:t>
            </a:r>
          </a:p>
          <a:p>
            <a:pPr marL="514350" indent="-514350">
              <a:spcAft>
                <a:spcPts val="3000"/>
              </a:spcAft>
              <a:buFont typeface="+mj-lt"/>
              <a:buAutoNum type="arabicParenR"/>
            </a:pPr>
            <a:r>
              <a:rPr lang="en-US" dirty="0"/>
              <a:t>Approval of how to factor </a:t>
            </a:r>
            <a:r>
              <a:rPr lang="en-US" b="1" dirty="0"/>
              <a:t>climate change </a:t>
            </a:r>
            <a:r>
              <a:rPr lang="en-US" dirty="0"/>
              <a:t>into the Phase III WIPs</a:t>
            </a:r>
          </a:p>
          <a:p>
            <a:pPr marL="514350" indent="-514350">
              <a:spcAft>
                <a:spcPts val="3000"/>
              </a:spcAft>
              <a:buFont typeface="+mj-lt"/>
              <a:buAutoNum type="arabicParenR"/>
            </a:pPr>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290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extBox 1"/>
          <p:cNvSpPr txBox="1"/>
          <p:nvPr/>
        </p:nvSpPr>
        <p:spPr>
          <a:xfrm>
            <a:off x="371061" y="1289953"/>
            <a:ext cx="11449878"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Overview of Meeting and Policy Decision Recommendations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Teresa Koon, WV DEP, CBP Water Quality Goal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Implementation Team Vice Chair</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693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38200" y="365126"/>
            <a:ext cx="10515600" cy="7472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latin typeface="+mn-lt"/>
              </a:rPr>
              <a:t>Best Match with Monitoring Data Ever!</a:t>
            </a:r>
          </a:p>
        </p:txBody>
      </p:sp>
      <p:sp>
        <p:nvSpPr>
          <p:cNvPr id="5" name="Slide Number Placeholder 3"/>
          <p:cNvSpPr>
            <a:spLocks noGrp="1"/>
          </p:cNvSpPr>
          <p:nvPr>
            <p:ph type="sldNum" sz="quarter" idx="12"/>
          </p:nvPr>
        </p:nvSpPr>
        <p:spPr>
          <a:xfrm>
            <a:off x="8610600" y="6356350"/>
            <a:ext cx="2743200" cy="365125"/>
          </a:xfrm>
        </p:spPr>
        <p:txBody>
          <a:bodyPr/>
          <a:lstStyle/>
          <a:p>
            <a:fld id="{5A8328EF-C2C8-4861-B0DA-8100FEBAF165}" type="slidenum">
              <a:rPr lang="en-US" smtClean="0"/>
              <a:t>20</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880" y="1590614"/>
            <a:ext cx="9643872" cy="4450080"/>
          </a:xfrm>
          <a:prstGeom prst="rect">
            <a:avLst/>
          </a:prstGeom>
        </p:spPr>
      </p:pic>
      <p:grpSp>
        <p:nvGrpSpPr>
          <p:cNvPr id="9" name="Group 8"/>
          <p:cNvGrpSpPr/>
          <p:nvPr/>
        </p:nvGrpSpPr>
        <p:grpSpPr>
          <a:xfrm>
            <a:off x="4979951" y="2038649"/>
            <a:ext cx="3255020" cy="738664"/>
            <a:chOff x="3040583" y="1093870"/>
            <a:chExt cx="3255020" cy="738664"/>
          </a:xfrm>
        </p:grpSpPr>
        <p:sp>
          <p:nvSpPr>
            <p:cNvPr id="10" name="Rectangle 9"/>
            <p:cNvSpPr/>
            <p:nvPr/>
          </p:nvSpPr>
          <p:spPr>
            <a:xfrm>
              <a:off x="3040583" y="1142423"/>
              <a:ext cx="3255020" cy="666681"/>
            </a:xfrm>
            <a:prstGeom prst="rect">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087254" y="1093870"/>
              <a:ext cx="2642070" cy="738664"/>
            </a:xfrm>
            <a:prstGeom prst="rect">
              <a:avLst/>
            </a:prstGeom>
            <a:noFill/>
          </p:spPr>
          <p:txBody>
            <a:bodyPr wrap="none" rtlCol="0">
              <a:spAutoFit/>
            </a:bodyPr>
            <a:lstStyle/>
            <a:p>
              <a:pPr>
                <a:lnSpc>
                  <a:spcPct val="150000"/>
                </a:lnSpc>
              </a:pPr>
              <a:r>
                <a:rPr lang="en-US" sz="1400" dirty="0"/>
                <a:t>NSE of monthly phosphorus load</a:t>
              </a:r>
            </a:p>
            <a:p>
              <a:pPr>
                <a:lnSpc>
                  <a:spcPct val="150000"/>
                </a:lnSpc>
              </a:pPr>
              <a:r>
                <a:rPr lang="en-US" sz="1400" dirty="0"/>
                <a:t>NSE of annual phosphorus loads</a:t>
              </a:r>
            </a:p>
          </p:txBody>
        </p:sp>
        <p:sp>
          <p:nvSpPr>
            <p:cNvPr id="12" name="TextBox 11"/>
            <p:cNvSpPr txBox="1"/>
            <p:nvPr/>
          </p:nvSpPr>
          <p:spPr>
            <a:xfrm>
              <a:off x="5547202" y="1093870"/>
              <a:ext cx="724878" cy="738664"/>
            </a:xfrm>
            <a:prstGeom prst="rect">
              <a:avLst/>
            </a:prstGeom>
            <a:noFill/>
          </p:spPr>
          <p:txBody>
            <a:bodyPr wrap="none" rtlCol="0">
              <a:spAutoFit/>
            </a:bodyPr>
            <a:lstStyle/>
            <a:p>
              <a:pPr>
                <a:lnSpc>
                  <a:spcPct val="150000"/>
                </a:lnSpc>
              </a:pPr>
              <a:r>
                <a:rPr lang="en-US" sz="1400" dirty="0"/>
                <a:t>= 0.942</a:t>
              </a:r>
            </a:p>
            <a:p>
              <a:pPr>
                <a:lnSpc>
                  <a:spcPct val="150000"/>
                </a:lnSpc>
              </a:pPr>
              <a:r>
                <a:rPr lang="en-US" sz="1400" dirty="0"/>
                <a:t>= 0.935</a:t>
              </a:r>
            </a:p>
          </p:txBody>
        </p:sp>
      </p:grpSp>
      <p:sp>
        <p:nvSpPr>
          <p:cNvPr id="3" name="Rectangle 2"/>
          <p:cNvSpPr/>
          <p:nvPr/>
        </p:nvSpPr>
        <p:spPr>
          <a:xfrm>
            <a:off x="2859710" y="1063454"/>
            <a:ext cx="6975894" cy="369332"/>
          </a:xfrm>
          <a:prstGeom prst="rect">
            <a:avLst/>
          </a:prstGeom>
        </p:spPr>
        <p:txBody>
          <a:bodyPr wrap="square">
            <a:spAutoFit/>
          </a:bodyPr>
          <a:lstStyle/>
          <a:p>
            <a:r>
              <a:rPr lang="en-US" dirty="0"/>
              <a:t>Conowingo Phase 6 Simulation Compared to Annual WRTDS Loads</a:t>
            </a:r>
          </a:p>
        </p:txBody>
      </p:sp>
    </p:spTree>
    <p:extLst>
      <p:ext uri="{BB962C8B-B14F-4D97-AF65-F5344CB8AC3E}">
        <p14:creationId xmlns:p14="http://schemas.microsoft.com/office/powerpoint/2010/main" val="3458941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000" y="1590614"/>
            <a:ext cx="9643872" cy="4450080"/>
          </a:xfrm>
          <a:prstGeom prst="rect">
            <a:avLst/>
          </a:prstGeom>
        </p:spPr>
      </p:pic>
      <p:sp>
        <p:nvSpPr>
          <p:cNvPr id="8" name="Title 1"/>
          <p:cNvSpPr txBox="1">
            <a:spLocks/>
          </p:cNvSpPr>
          <p:nvPr/>
        </p:nvSpPr>
        <p:spPr>
          <a:xfrm>
            <a:off x="838200" y="365126"/>
            <a:ext cx="10515600" cy="7472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latin typeface="+mn-lt"/>
              </a:rPr>
              <a:t>Best Match with Monitoring Data Ever!</a:t>
            </a:r>
          </a:p>
        </p:txBody>
      </p:sp>
      <p:sp>
        <p:nvSpPr>
          <p:cNvPr id="5" name="Slide Number Placeholder 3"/>
          <p:cNvSpPr>
            <a:spLocks noGrp="1"/>
          </p:cNvSpPr>
          <p:nvPr>
            <p:ph type="sldNum" sz="quarter" idx="12"/>
          </p:nvPr>
        </p:nvSpPr>
        <p:spPr>
          <a:xfrm>
            <a:off x="8610600" y="6356350"/>
            <a:ext cx="2743200" cy="365125"/>
          </a:xfrm>
        </p:spPr>
        <p:txBody>
          <a:bodyPr/>
          <a:lstStyle/>
          <a:p>
            <a:fld id="{5A8328EF-C2C8-4861-B0DA-8100FEBAF165}" type="slidenum">
              <a:rPr lang="en-US" smtClean="0"/>
              <a:t>21</a:t>
            </a:fld>
            <a:endParaRPr lang="en-US"/>
          </a:p>
        </p:txBody>
      </p:sp>
      <p:grpSp>
        <p:nvGrpSpPr>
          <p:cNvPr id="9" name="Group 8"/>
          <p:cNvGrpSpPr/>
          <p:nvPr/>
        </p:nvGrpSpPr>
        <p:grpSpPr>
          <a:xfrm>
            <a:off x="4979951" y="2038649"/>
            <a:ext cx="3255020" cy="738664"/>
            <a:chOff x="3040583" y="1093870"/>
            <a:chExt cx="3255020" cy="738664"/>
          </a:xfrm>
        </p:grpSpPr>
        <p:sp>
          <p:nvSpPr>
            <p:cNvPr id="10" name="Rectangle 9"/>
            <p:cNvSpPr/>
            <p:nvPr/>
          </p:nvSpPr>
          <p:spPr>
            <a:xfrm>
              <a:off x="3040583" y="1142423"/>
              <a:ext cx="3255020" cy="666681"/>
            </a:xfrm>
            <a:prstGeom prst="rect">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087254" y="1093870"/>
              <a:ext cx="2642070" cy="738664"/>
            </a:xfrm>
            <a:prstGeom prst="rect">
              <a:avLst/>
            </a:prstGeom>
            <a:noFill/>
          </p:spPr>
          <p:txBody>
            <a:bodyPr wrap="none" rtlCol="0">
              <a:spAutoFit/>
            </a:bodyPr>
            <a:lstStyle/>
            <a:p>
              <a:pPr>
                <a:lnSpc>
                  <a:spcPct val="150000"/>
                </a:lnSpc>
              </a:pPr>
              <a:r>
                <a:rPr lang="en-US" sz="1400" dirty="0"/>
                <a:t>NSE of monthly phosphorus load</a:t>
              </a:r>
            </a:p>
            <a:p>
              <a:pPr>
                <a:lnSpc>
                  <a:spcPct val="150000"/>
                </a:lnSpc>
              </a:pPr>
              <a:r>
                <a:rPr lang="en-US" sz="1400" dirty="0"/>
                <a:t>NSE of annual phosphorus loads</a:t>
              </a:r>
            </a:p>
          </p:txBody>
        </p:sp>
        <p:sp>
          <p:nvSpPr>
            <p:cNvPr id="12" name="TextBox 11"/>
            <p:cNvSpPr txBox="1"/>
            <p:nvPr/>
          </p:nvSpPr>
          <p:spPr>
            <a:xfrm>
              <a:off x="5547202" y="1093870"/>
              <a:ext cx="724878" cy="738664"/>
            </a:xfrm>
            <a:prstGeom prst="rect">
              <a:avLst/>
            </a:prstGeom>
            <a:noFill/>
          </p:spPr>
          <p:txBody>
            <a:bodyPr wrap="none" rtlCol="0">
              <a:spAutoFit/>
            </a:bodyPr>
            <a:lstStyle/>
            <a:p>
              <a:pPr>
                <a:lnSpc>
                  <a:spcPct val="150000"/>
                </a:lnSpc>
              </a:pPr>
              <a:r>
                <a:rPr lang="en-US" sz="1400" dirty="0"/>
                <a:t>= 0.942</a:t>
              </a:r>
            </a:p>
            <a:p>
              <a:pPr>
                <a:lnSpc>
                  <a:spcPct val="150000"/>
                </a:lnSpc>
              </a:pPr>
              <a:r>
                <a:rPr lang="en-US" sz="1400" dirty="0"/>
                <a:t>= 0.935</a:t>
              </a:r>
            </a:p>
          </p:txBody>
        </p:sp>
      </p:grpSp>
      <p:sp>
        <p:nvSpPr>
          <p:cNvPr id="2" name="TextBox 1"/>
          <p:cNvSpPr txBox="1"/>
          <p:nvPr/>
        </p:nvSpPr>
        <p:spPr>
          <a:xfrm>
            <a:off x="2812211" y="1311215"/>
            <a:ext cx="6535956" cy="369332"/>
          </a:xfrm>
          <a:prstGeom prst="rect">
            <a:avLst/>
          </a:prstGeom>
          <a:noFill/>
        </p:spPr>
        <p:txBody>
          <a:bodyPr wrap="none" rtlCol="0">
            <a:spAutoFit/>
          </a:bodyPr>
          <a:lstStyle/>
          <a:p>
            <a:r>
              <a:rPr lang="en-US" dirty="0"/>
              <a:t>Conowingo Phase 6 Simulation Compared to Monthly WRTDS Loads</a:t>
            </a:r>
          </a:p>
        </p:txBody>
      </p:sp>
    </p:spTree>
    <p:extLst>
      <p:ext uri="{BB962C8B-B14F-4D97-AF65-F5344CB8AC3E}">
        <p14:creationId xmlns:p14="http://schemas.microsoft.com/office/powerpoint/2010/main" val="1280117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36D21"/>
          </a:solidFill>
        </p:spPr>
        <p:txBody>
          <a:bodyPr/>
          <a:lstStyle/>
          <a:p>
            <a:pPr algn="ctr"/>
            <a:r>
              <a:rPr lang="en-US" b="1" dirty="0">
                <a:latin typeface="+mn-lt"/>
              </a:rPr>
              <a:t>Today’s Requested Policy Decision</a:t>
            </a:r>
          </a:p>
        </p:txBody>
      </p:sp>
      <p:sp>
        <p:nvSpPr>
          <p:cNvPr id="3" name="Content Placeholder 2"/>
          <p:cNvSpPr>
            <a:spLocks noGrp="1"/>
          </p:cNvSpPr>
          <p:nvPr>
            <p:ph idx="1"/>
          </p:nvPr>
        </p:nvSpPr>
        <p:spPr>
          <a:xfrm>
            <a:off x="1015180" y="1796128"/>
            <a:ext cx="10515600" cy="4351338"/>
          </a:xfrm>
        </p:spPr>
        <p:txBody>
          <a:bodyPr>
            <a:normAutofit/>
          </a:bodyPr>
          <a:lstStyle/>
          <a:p>
            <a:pPr marL="0" indent="0">
              <a:buNone/>
            </a:pPr>
            <a:r>
              <a:rPr lang="en-US" sz="4000" dirty="0"/>
              <a:t>Adoption of the </a:t>
            </a:r>
            <a:r>
              <a:rPr lang="en-US" sz="4000" b="1" dirty="0"/>
              <a:t>Phase 6 suite of modeling tools </a:t>
            </a:r>
            <a:r>
              <a:rPr lang="en-US" sz="4000" dirty="0"/>
              <a:t>for finalizing the Phase III planning targets and for management application in the Phase III WIPs and two-year milestones through 2025</a:t>
            </a:r>
          </a:p>
        </p:txBody>
      </p:sp>
      <p:sp>
        <p:nvSpPr>
          <p:cNvPr id="4" name="Slide Number Placeholder 3"/>
          <p:cNvSpPr>
            <a:spLocks noGrp="1"/>
          </p:cNvSpPr>
          <p:nvPr>
            <p:ph type="sldNum" sz="quarter" idx="12"/>
          </p:nvPr>
        </p:nvSpPr>
        <p:spPr/>
        <p:txBody>
          <a:bodyPr/>
          <a:lstStyle/>
          <a:p>
            <a:fld id="{5A8328EF-C2C8-4861-B0DA-8100FEBAF165}" type="slidenum">
              <a:rPr lang="en-US" smtClean="0"/>
              <a:t>22</a:t>
            </a:fld>
            <a:endParaRPr lang="en-US"/>
          </a:p>
        </p:txBody>
      </p:sp>
    </p:spTree>
    <p:extLst>
      <p:ext uri="{BB962C8B-B14F-4D97-AF65-F5344CB8AC3E}">
        <p14:creationId xmlns:p14="http://schemas.microsoft.com/office/powerpoint/2010/main" val="1888776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extBox 1"/>
          <p:cNvSpPr txBox="1"/>
          <p:nvPr/>
        </p:nvSpPr>
        <p:spPr>
          <a:xfrm>
            <a:off x="1850005" y="1720840"/>
            <a:ext cx="849199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Phase III WIP Planning Targets Methodology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Gary Shenk, USGS, CBP Phase 6 Watershed Model Coordinator</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228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Review of the Phase III Planning Targets Methodology</a:t>
            </a:r>
          </a:p>
        </p:txBody>
      </p:sp>
      <p:sp>
        <p:nvSpPr>
          <p:cNvPr id="3" name="Content Placeholder 2"/>
          <p:cNvSpPr>
            <a:spLocks noGrp="1"/>
          </p:cNvSpPr>
          <p:nvPr>
            <p:ph idx="1"/>
          </p:nvPr>
        </p:nvSpPr>
        <p:spPr>
          <a:xfrm>
            <a:off x="1570567" y="1825625"/>
            <a:ext cx="9050867" cy="4789860"/>
          </a:xfrm>
        </p:spPr>
        <p:txBody>
          <a:bodyPr>
            <a:normAutofit/>
          </a:bodyPr>
          <a:lstStyle/>
          <a:p>
            <a:endParaRPr lang="en-US" dirty="0"/>
          </a:p>
          <a:p>
            <a:r>
              <a:rPr lang="en-US" dirty="0"/>
              <a:t>A step by step walk through of the agreed-to Phase III planning targets methodology </a:t>
            </a:r>
          </a:p>
          <a:p>
            <a:pPr marL="0" indent="0">
              <a:buNone/>
            </a:pPr>
            <a:endParaRPr lang="en-US" dirty="0"/>
          </a:p>
          <a:p>
            <a:r>
              <a:rPr lang="en-US" dirty="0"/>
              <a:t>How it works to allocate updated cap loads equitably among the jurisdictions</a:t>
            </a:r>
          </a:p>
        </p:txBody>
      </p:sp>
      <p:sp>
        <p:nvSpPr>
          <p:cNvPr id="4" name="Slide Number Placeholder 3"/>
          <p:cNvSpPr>
            <a:spLocks noGrp="1"/>
          </p:cNvSpPr>
          <p:nvPr>
            <p:ph type="sldNum" sz="quarter" idx="12"/>
          </p:nvPr>
        </p:nvSpPr>
        <p:spPr/>
        <p:txBody>
          <a:bodyPr/>
          <a:lstStyle/>
          <a:p>
            <a:fld id="{5A8328EF-C2C8-4861-B0DA-8100FEBAF165}" type="slidenum">
              <a:rPr lang="en-US" smtClean="0"/>
              <a:t>24</a:t>
            </a:fld>
            <a:endParaRPr lang="en-US"/>
          </a:p>
        </p:txBody>
      </p:sp>
    </p:spTree>
    <p:extLst>
      <p:ext uri="{BB962C8B-B14F-4D97-AF65-F5344CB8AC3E}">
        <p14:creationId xmlns:p14="http://schemas.microsoft.com/office/powerpoint/2010/main" val="2043840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6347"/>
          </a:xfrm>
        </p:spPr>
        <p:txBody>
          <a:bodyPr/>
          <a:lstStyle/>
          <a:p>
            <a:pPr algn="ctr"/>
            <a:r>
              <a:rPr lang="en-US" b="1" dirty="0">
                <a:latin typeface="+mn-lt"/>
              </a:rPr>
              <a:t>Three Partnership Principals</a:t>
            </a:r>
          </a:p>
        </p:txBody>
      </p:sp>
      <p:sp>
        <p:nvSpPr>
          <p:cNvPr id="3" name="Content Placeholder 2"/>
          <p:cNvSpPr>
            <a:spLocks noGrp="1"/>
          </p:cNvSpPr>
          <p:nvPr>
            <p:ph idx="1"/>
          </p:nvPr>
        </p:nvSpPr>
        <p:spPr>
          <a:xfrm>
            <a:off x="838200" y="1825625"/>
            <a:ext cx="10515600" cy="4789860"/>
          </a:xfrm>
        </p:spPr>
        <p:txBody>
          <a:bodyPr>
            <a:normAutofit/>
          </a:bodyPr>
          <a:lstStyle/>
          <a:p>
            <a:r>
              <a:rPr lang="en-US" dirty="0"/>
              <a:t>Allocated loads must result in achievement of the states’ Bay water quality standards</a:t>
            </a:r>
          </a:p>
          <a:p>
            <a:endParaRPr lang="en-US" dirty="0"/>
          </a:p>
          <a:p>
            <a:r>
              <a:rPr lang="en-US" dirty="0"/>
              <a:t>Major river basins that contribute the most to Bay water quality problems must do the most to resolve those problems</a:t>
            </a:r>
          </a:p>
          <a:p>
            <a:endParaRPr lang="en-US" dirty="0"/>
          </a:p>
          <a:p>
            <a:r>
              <a:rPr lang="en-US" dirty="0"/>
              <a:t>All tracked and reported reductions in loads are credited toward achieving assigned loads</a:t>
            </a:r>
          </a:p>
        </p:txBody>
      </p:sp>
      <p:sp>
        <p:nvSpPr>
          <p:cNvPr id="4" name="Slide Number Placeholder 3"/>
          <p:cNvSpPr>
            <a:spLocks noGrp="1"/>
          </p:cNvSpPr>
          <p:nvPr>
            <p:ph type="sldNum" sz="quarter" idx="12"/>
          </p:nvPr>
        </p:nvSpPr>
        <p:spPr/>
        <p:txBody>
          <a:bodyPr/>
          <a:lstStyle/>
          <a:p>
            <a:fld id="{5A8328EF-C2C8-4861-B0DA-8100FEBAF165}" type="slidenum">
              <a:rPr lang="en-US" smtClean="0"/>
              <a:t>25</a:t>
            </a:fld>
            <a:endParaRPr lang="en-US"/>
          </a:p>
        </p:txBody>
      </p:sp>
      <p:sp>
        <p:nvSpPr>
          <p:cNvPr id="5" name="TextBox 4"/>
          <p:cNvSpPr txBox="1"/>
          <p:nvPr/>
        </p:nvSpPr>
        <p:spPr>
          <a:xfrm>
            <a:off x="95415" y="6529981"/>
            <a:ext cx="3880237" cy="276999"/>
          </a:xfrm>
          <a:prstGeom prst="rect">
            <a:avLst/>
          </a:prstGeom>
          <a:noFill/>
        </p:spPr>
        <p:txBody>
          <a:bodyPr wrap="square" rtlCol="0">
            <a:spAutoFit/>
          </a:bodyPr>
          <a:lstStyle/>
          <a:p>
            <a:r>
              <a:rPr lang="en-US" sz="1200" dirty="0"/>
              <a:t>Source: 2010 Chesapeake Bay TMDL</a:t>
            </a:r>
          </a:p>
        </p:txBody>
      </p:sp>
    </p:spTree>
    <p:extLst>
      <p:ext uri="{BB962C8B-B14F-4D97-AF65-F5344CB8AC3E}">
        <p14:creationId xmlns:p14="http://schemas.microsoft.com/office/powerpoint/2010/main" val="2026630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5CAFB5-CB03-4FBB-8EE1-98357E103526}" type="slidenum">
              <a:rPr lang="en-US" smtClean="0">
                <a:solidFill>
                  <a:prstClr val="black">
                    <a:tint val="75000"/>
                  </a:prstClr>
                </a:solidFill>
              </a:rPr>
              <a:pPr/>
              <a:t>26</a:t>
            </a:fld>
            <a:endParaRPr lang="en-US" dirty="0">
              <a:solidFill>
                <a:prstClr val="black">
                  <a:tint val="75000"/>
                </a:prstClr>
              </a:solidFill>
            </a:endParaRPr>
          </a:p>
        </p:txBody>
      </p:sp>
      <p:sp>
        <p:nvSpPr>
          <p:cNvPr id="10" name="Title 1"/>
          <p:cNvSpPr>
            <a:spLocks noGrp="1"/>
          </p:cNvSpPr>
          <p:nvPr>
            <p:ph type="title"/>
          </p:nvPr>
        </p:nvSpPr>
        <p:spPr>
          <a:xfrm>
            <a:off x="729328" y="77149"/>
            <a:ext cx="10515600" cy="926347"/>
          </a:xfrm>
        </p:spPr>
        <p:txBody>
          <a:bodyPr/>
          <a:lstStyle/>
          <a:p>
            <a:pPr algn="ctr"/>
            <a:r>
              <a:rPr lang="en-US" b="1" dirty="0">
                <a:latin typeface="+mn-lt"/>
              </a:rPr>
              <a:t>More Impact, Do More</a:t>
            </a:r>
          </a:p>
        </p:txBody>
      </p:sp>
      <p:sp>
        <p:nvSpPr>
          <p:cNvPr id="8" name="TextBox 7"/>
          <p:cNvSpPr txBox="1"/>
          <p:nvPr/>
        </p:nvSpPr>
        <p:spPr>
          <a:xfrm>
            <a:off x="1710969" y="832603"/>
            <a:ext cx="3518221" cy="1200329"/>
          </a:xfrm>
          <a:prstGeom prst="rect">
            <a:avLst/>
          </a:prstGeom>
          <a:noFill/>
        </p:spPr>
        <p:txBody>
          <a:bodyPr wrap="square" rtlCol="0">
            <a:spAutoFit/>
          </a:bodyPr>
          <a:lstStyle/>
          <a:p>
            <a:r>
              <a:rPr lang="en-US" sz="3600" dirty="0"/>
              <a:t>Phase 5 Nitrogen Nitrogen</a:t>
            </a:r>
          </a:p>
        </p:txBody>
      </p:sp>
      <p:sp>
        <p:nvSpPr>
          <p:cNvPr id="3" name="Rectangle 2"/>
          <p:cNvSpPr/>
          <p:nvPr/>
        </p:nvSpPr>
        <p:spPr>
          <a:xfrm>
            <a:off x="1916264" y="1900362"/>
            <a:ext cx="1852654" cy="214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625561" y="1887640"/>
            <a:ext cx="2400655" cy="214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3"/>
          <a:srcRect t="7963" r="8094" b="9630"/>
          <a:stretch/>
        </p:blipFill>
        <p:spPr>
          <a:xfrm>
            <a:off x="6349849" y="1802100"/>
            <a:ext cx="4360572" cy="5055900"/>
          </a:xfrm>
          <a:prstGeom prst="rect">
            <a:avLst/>
          </a:prstGeom>
        </p:spPr>
      </p:pic>
      <p:sp>
        <p:nvSpPr>
          <p:cNvPr id="13" name="Rectangle 12"/>
          <p:cNvSpPr/>
          <p:nvPr/>
        </p:nvSpPr>
        <p:spPr>
          <a:xfrm>
            <a:off x="6753267" y="1786971"/>
            <a:ext cx="1852654" cy="328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7574750" y="867084"/>
            <a:ext cx="3539089" cy="646331"/>
          </a:xfrm>
          <a:prstGeom prst="rect">
            <a:avLst/>
          </a:prstGeom>
          <a:noFill/>
        </p:spPr>
        <p:txBody>
          <a:bodyPr wrap="square" rtlCol="0">
            <a:spAutoFit/>
          </a:bodyPr>
          <a:lstStyle/>
          <a:p>
            <a:r>
              <a:rPr lang="en-US" sz="3600" dirty="0"/>
              <a:t>Phase 6 Nitrogen</a:t>
            </a:r>
          </a:p>
        </p:txBody>
      </p:sp>
      <p:pic>
        <p:nvPicPr>
          <p:cNvPr id="12" name="Picture 11"/>
          <p:cNvPicPr>
            <a:picLocks noChangeAspect="1"/>
          </p:cNvPicPr>
          <p:nvPr/>
        </p:nvPicPr>
        <p:blipFill rotWithShape="1">
          <a:blip r:embed="rId4"/>
          <a:srcRect r="16003" b="14632"/>
          <a:stretch/>
        </p:blipFill>
        <p:spPr>
          <a:xfrm>
            <a:off x="983226" y="1429161"/>
            <a:ext cx="4118259" cy="5412260"/>
          </a:xfrm>
          <a:prstGeom prst="rect">
            <a:avLst/>
          </a:prstGeom>
        </p:spPr>
      </p:pic>
    </p:spTree>
    <p:extLst>
      <p:ext uri="{BB962C8B-B14F-4D97-AF65-F5344CB8AC3E}">
        <p14:creationId xmlns:p14="http://schemas.microsoft.com/office/powerpoint/2010/main" val="1851294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5CAFB5-CB03-4FBB-8EE1-98357E103526}" type="slidenum">
              <a:rPr lang="en-US" smtClean="0">
                <a:solidFill>
                  <a:prstClr val="black">
                    <a:tint val="75000"/>
                  </a:prstClr>
                </a:solidFill>
              </a:rPr>
              <a:pPr/>
              <a:t>27</a:t>
            </a:fld>
            <a:endParaRPr lang="en-US" dirty="0">
              <a:solidFill>
                <a:prstClr val="black">
                  <a:tint val="75000"/>
                </a:prstClr>
              </a:solidFill>
            </a:endParaRPr>
          </a:p>
        </p:txBody>
      </p:sp>
      <p:sp>
        <p:nvSpPr>
          <p:cNvPr id="10" name="Title 1"/>
          <p:cNvSpPr>
            <a:spLocks noGrp="1"/>
          </p:cNvSpPr>
          <p:nvPr>
            <p:ph type="title"/>
          </p:nvPr>
        </p:nvSpPr>
        <p:spPr>
          <a:xfrm>
            <a:off x="729328" y="77149"/>
            <a:ext cx="10515600" cy="926347"/>
          </a:xfrm>
        </p:spPr>
        <p:txBody>
          <a:bodyPr/>
          <a:lstStyle/>
          <a:p>
            <a:pPr algn="ctr"/>
            <a:r>
              <a:rPr lang="en-US" b="1" dirty="0">
                <a:latin typeface="+mn-lt"/>
              </a:rPr>
              <a:t>More Impact, Do More</a:t>
            </a:r>
          </a:p>
        </p:txBody>
      </p:sp>
      <p:sp>
        <p:nvSpPr>
          <p:cNvPr id="8" name="TextBox 7"/>
          <p:cNvSpPr txBox="1"/>
          <p:nvPr/>
        </p:nvSpPr>
        <p:spPr>
          <a:xfrm>
            <a:off x="1465443" y="861467"/>
            <a:ext cx="4188105" cy="646331"/>
          </a:xfrm>
          <a:prstGeom prst="rect">
            <a:avLst/>
          </a:prstGeom>
          <a:noFill/>
        </p:spPr>
        <p:txBody>
          <a:bodyPr wrap="square" rtlCol="0">
            <a:spAutoFit/>
          </a:bodyPr>
          <a:lstStyle/>
          <a:p>
            <a:r>
              <a:rPr lang="en-US" sz="3600" dirty="0"/>
              <a:t>Phase 5 Phosphorus</a:t>
            </a:r>
          </a:p>
        </p:txBody>
      </p:sp>
      <p:sp>
        <p:nvSpPr>
          <p:cNvPr id="3" name="Rectangle 2"/>
          <p:cNvSpPr/>
          <p:nvPr/>
        </p:nvSpPr>
        <p:spPr>
          <a:xfrm>
            <a:off x="1916264" y="1900362"/>
            <a:ext cx="1852654" cy="214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625561" y="1887640"/>
            <a:ext cx="2400655" cy="214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753267" y="1786971"/>
            <a:ext cx="1852654" cy="328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rotWithShape="1">
          <a:blip r:embed="rId3"/>
          <a:srcRect r="7136" b="10000"/>
          <a:stretch/>
        </p:blipFill>
        <p:spPr>
          <a:xfrm>
            <a:off x="6628657" y="1482545"/>
            <a:ext cx="4270088" cy="5351374"/>
          </a:xfrm>
          <a:prstGeom prst="rect">
            <a:avLst/>
          </a:prstGeom>
        </p:spPr>
      </p:pic>
      <p:sp>
        <p:nvSpPr>
          <p:cNvPr id="15" name="TextBox 14"/>
          <p:cNvSpPr txBox="1"/>
          <p:nvPr/>
        </p:nvSpPr>
        <p:spPr>
          <a:xfrm>
            <a:off x="7192216" y="880657"/>
            <a:ext cx="4177322" cy="646331"/>
          </a:xfrm>
          <a:prstGeom prst="rect">
            <a:avLst/>
          </a:prstGeom>
          <a:noFill/>
        </p:spPr>
        <p:txBody>
          <a:bodyPr wrap="square" rtlCol="0">
            <a:spAutoFit/>
          </a:bodyPr>
          <a:lstStyle/>
          <a:p>
            <a:r>
              <a:rPr lang="en-US" sz="3600" dirty="0"/>
              <a:t>Phase 6 Phosphorus</a:t>
            </a:r>
          </a:p>
        </p:txBody>
      </p:sp>
      <p:pic>
        <p:nvPicPr>
          <p:cNvPr id="12" name="Picture 11"/>
          <p:cNvPicPr>
            <a:picLocks noChangeAspect="1"/>
          </p:cNvPicPr>
          <p:nvPr/>
        </p:nvPicPr>
        <p:blipFill rotWithShape="1">
          <a:blip r:embed="rId4"/>
          <a:srcRect r="15825" b="14363"/>
          <a:stretch/>
        </p:blipFill>
        <p:spPr>
          <a:xfrm>
            <a:off x="1058892" y="1526988"/>
            <a:ext cx="3901030" cy="5011924"/>
          </a:xfrm>
          <a:prstGeom prst="rect">
            <a:avLst/>
          </a:prstGeom>
        </p:spPr>
      </p:pic>
    </p:spTree>
    <p:extLst>
      <p:ext uri="{BB962C8B-B14F-4D97-AF65-F5344CB8AC3E}">
        <p14:creationId xmlns:p14="http://schemas.microsoft.com/office/powerpoint/2010/main" val="305170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138689" y="1456606"/>
            <a:ext cx="4953947" cy="4766577"/>
            <a:chOff x="6046489" y="1257536"/>
            <a:chExt cx="4953947" cy="4766577"/>
          </a:xfrm>
        </p:grpSpPr>
        <p:sp>
          <p:nvSpPr>
            <p:cNvPr id="6" name="Rectangle 5"/>
            <p:cNvSpPr/>
            <p:nvPr/>
          </p:nvSpPr>
          <p:spPr>
            <a:xfrm>
              <a:off x="6789561" y="1828800"/>
              <a:ext cx="517433" cy="419433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defRPr/>
              </a:pPr>
              <a:endParaRPr lang="en-US" sz="2000" kern="0" dirty="0">
                <a:solidFill>
                  <a:sysClr val="windowText" lastClr="000000"/>
                </a:solidFill>
                <a:latin typeface="Arial" panose="020B0604020202020204" pitchFamily="34" charset="0"/>
                <a:cs typeface="Arial" panose="020B0604020202020204" pitchFamily="34" charset="0"/>
              </a:endParaRPr>
            </a:p>
          </p:txBody>
        </p:sp>
        <p:cxnSp>
          <p:nvCxnSpPr>
            <p:cNvPr id="7" name="Straight Connector 6"/>
            <p:cNvCxnSpPr/>
            <p:nvPr/>
          </p:nvCxnSpPr>
          <p:spPr>
            <a:xfrm>
              <a:off x="6046489" y="1624686"/>
              <a:ext cx="39757" cy="43984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096000" y="6023135"/>
              <a:ext cx="3882599" cy="9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195724" y="4328901"/>
              <a:ext cx="517433" cy="167737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defRPr/>
              </a:pPr>
              <a:endParaRPr lang="en-US" sz="2000" kern="0" dirty="0">
                <a:solidFill>
                  <a:sysClr val="windowText" lastClr="000000"/>
                </a:solidFill>
                <a:latin typeface="Arial" panose="020B0604020202020204" pitchFamily="34" charset="0"/>
                <a:cs typeface="Arial" panose="020B0604020202020204" pitchFamily="34" charset="0"/>
              </a:endParaRPr>
            </a:p>
          </p:txBody>
        </p:sp>
        <p:sp>
          <p:nvSpPr>
            <p:cNvPr id="12" name="TextBox 11"/>
            <p:cNvSpPr txBox="1"/>
            <p:nvPr/>
          </p:nvSpPr>
          <p:spPr>
            <a:xfrm>
              <a:off x="6426108" y="1257536"/>
              <a:ext cx="1244338" cy="400110"/>
            </a:xfrm>
            <a:prstGeom prst="rect">
              <a:avLst/>
            </a:prstGeom>
            <a:noFill/>
          </p:spPr>
          <p:txBody>
            <a:bodyPr wrap="square" rtlCol="0">
              <a:spAutoFit/>
            </a:bodyPr>
            <a:lstStyle/>
            <a:p>
              <a:r>
                <a:rPr lang="en-US" sz="2000" dirty="0"/>
                <a:t>No Action</a:t>
              </a:r>
            </a:p>
          </p:txBody>
        </p:sp>
        <p:sp>
          <p:nvSpPr>
            <p:cNvPr id="13" name="TextBox 12"/>
            <p:cNvSpPr txBox="1"/>
            <p:nvPr/>
          </p:nvSpPr>
          <p:spPr>
            <a:xfrm>
              <a:off x="9121124" y="4984391"/>
              <a:ext cx="622169" cy="400110"/>
            </a:xfrm>
            <a:prstGeom prst="rect">
              <a:avLst/>
            </a:prstGeom>
            <a:noFill/>
          </p:spPr>
          <p:txBody>
            <a:bodyPr wrap="square" rtlCol="0">
              <a:spAutoFit/>
            </a:bodyPr>
            <a:lstStyle/>
            <a:p>
              <a:r>
                <a:rPr lang="en-US" sz="2000" dirty="0"/>
                <a:t>E3</a:t>
              </a:r>
            </a:p>
          </p:txBody>
        </p:sp>
        <p:cxnSp>
          <p:nvCxnSpPr>
            <p:cNvPr id="15" name="Straight Connector 14"/>
            <p:cNvCxnSpPr/>
            <p:nvPr/>
          </p:nvCxnSpPr>
          <p:spPr>
            <a:xfrm flipV="1">
              <a:off x="6789561" y="1827822"/>
              <a:ext cx="2128196" cy="97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Left-Right Arrow 16"/>
            <p:cNvSpPr/>
            <p:nvPr/>
          </p:nvSpPr>
          <p:spPr>
            <a:xfrm rot="-5400000">
              <a:off x="7203902" y="2924888"/>
              <a:ext cx="2501080" cy="30694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917757" y="2918811"/>
              <a:ext cx="2082679" cy="400110"/>
            </a:xfrm>
            <a:prstGeom prst="rect">
              <a:avLst/>
            </a:prstGeom>
            <a:noFill/>
          </p:spPr>
          <p:txBody>
            <a:bodyPr wrap="square" rtlCol="0">
              <a:spAutoFit/>
            </a:bodyPr>
            <a:lstStyle/>
            <a:p>
              <a:r>
                <a:rPr lang="en-US" sz="2000" dirty="0"/>
                <a:t>Controllable Load</a:t>
              </a:r>
            </a:p>
          </p:txBody>
        </p:sp>
      </p:grpSp>
      <p:sp>
        <p:nvSpPr>
          <p:cNvPr id="2" name="Title 1"/>
          <p:cNvSpPr>
            <a:spLocks noGrp="1"/>
          </p:cNvSpPr>
          <p:nvPr>
            <p:ph type="title"/>
          </p:nvPr>
        </p:nvSpPr>
        <p:spPr>
          <a:xfrm>
            <a:off x="838200" y="365125"/>
            <a:ext cx="10515600" cy="926347"/>
          </a:xfrm>
        </p:spPr>
        <p:txBody>
          <a:bodyPr/>
          <a:lstStyle/>
          <a:p>
            <a:pPr algn="ctr"/>
            <a:r>
              <a:rPr lang="en-US" b="1" dirty="0">
                <a:latin typeface="+mn-lt"/>
              </a:rPr>
              <a:t>Defining the Controllable Load</a:t>
            </a:r>
          </a:p>
        </p:txBody>
      </p:sp>
      <p:sp>
        <p:nvSpPr>
          <p:cNvPr id="4" name="Slide Number Placeholder 3"/>
          <p:cNvSpPr>
            <a:spLocks noGrp="1"/>
          </p:cNvSpPr>
          <p:nvPr>
            <p:ph type="sldNum" sz="quarter" idx="12"/>
          </p:nvPr>
        </p:nvSpPr>
        <p:spPr/>
        <p:txBody>
          <a:bodyPr/>
          <a:lstStyle/>
          <a:p>
            <a:fld id="{5A8328EF-C2C8-4861-B0DA-8100FEBAF165}" type="slidenum">
              <a:rPr lang="en-US" smtClean="0"/>
              <a:t>28</a:t>
            </a:fld>
            <a:endParaRPr lang="en-US"/>
          </a:p>
        </p:txBody>
      </p:sp>
      <p:sp>
        <p:nvSpPr>
          <p:cNvPr id="11" name="TextBox 10"/>
          <p:cNvSpPr txBox="1"/>
          <p:nvPr/>
        </p:nvSpPr>
        <p:spPr>
          <a:xfrm>
            <a:off x="527297" y="1257536"/>
            <a:ext cx="6301550" cy="6247864"/>
          </a:xfrm>
          <a:prstGeom prst="rect">
            <a:avLst/>
          </a:prstGeom>
          <a:noFill/>
        </p:spPr>
        <p:txBody>
          <a:bodyPr wrap="square" rtlCol="0">
            <a:spAutoFit/>
          </a:bodyPr>
          <a:lstStyle/>
          <a:p>
            <a:r>
              <a:rPr lang="en-US" sz="2800" b="1" dirty="0"/>
              <a:t>No Action: </a:t>
            </a:r>
          </a:p>
          <a:p>
            <a:pPr marL="285750" indent="-285750">
              <a:buFont typeface="Arial" panose="020B0604020202020204" pitchFamily="34" charset="0"/>
              <a:buChar char="•"/>
            </a:pPr>
            <a:r>
              <a:rPr lang="en-US" sz="2800" dirty="0"/>
              <a:t>Watershed conditions with minimal to no controls on load </a:t>
            </a:r>
          </a:p>
          <a:p>
            <a:pPr marL="285750" indent="-285750">
              <a:buFont typeface="Arial" panose="020B0604020202020204" pitchFamily="34" charset="0"/>
              <a:buChar char="•"/>
            </a:pPr>
            <a:r>
              <a:rPr lang="en-US" sz="2800" dirty="0"/>
              <a:t>Wastewater at primary treatment</a:t>
            </a:r>
          </a:p>
          <a:p>
            <a:pPr marL="285750" indent="-285750">
              <a:buFont typeface="Arial" panose="020B0604020202020204" pitchFamily="34" charset="0"/>
              <a:buChar char="•"/>
            </a:pPr>
            <a:endParaRPr lang="en-US" sz="2800" dirty="0"/>
          </a:p>
          <a:p>
            <a:r>
              <a:rPr lang="en-US" sz="2800" b="1" dirty="0"/>
              <a:t>E3 or “Everything by Everyone, Everywhere”:</a:t>
            </a:r>
          </a:p>
          <a:p>
            <a:pPr marL="285750" indent="-285750">
              <a:buFont typeface="Arial" panose="020B0604020202020204" pitchFamily="34" charset="0"/>
              <a:buChar char="•"/>
            </a:pPr>
            <a:r>
              <a:rPr lang="en-US" sz="2800" dirty="0"/>
              <a:t>Watershed conditions with maximum controls on loads, regardless of cost</a:t>
            </a:r>
          </a:p>
          <a:p>
            <a:pPr marL="285750" indent="-285750">
              <a:buFont typeface="Arial" panose="020B0604020202020204" pitchFamily="34" charset="0"/>
              <a:buChar char="•"/>
            </a:pPr>
            <a:r>
              <a:rPr lang="en-US" sz="2800" dirty="0"/>
              <a:t>Wastewater at high level of nutrient control </a:t>
            </a:r>
          </a:p>
          <a:p>
            <a:pPr marL="742950" lvl="1" indent="-285750">
              <a:buFont typeface="Arial" panose="020B0604020202020204" pitchFamily="34" charset="0"/>
              <a:buChar char="•"/>
            </a:pPr>
            <a:r>
              <a:rPr lang="en-US" sz="2800" dirty="0"/>
              <a:t>3mg/l TN,   0.1 mg/l TP</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26862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893" y="1121434"/>
            <a:ext cx="11565431" cy="3865229"/>
          </a:xfrm>
          <a:prstGeom prst="rect">
            <a:avLst/>
          </a:prstGeom>
        </p:spPr>
      </p:pic>
      <p:sp>
        <p:nvSpPr>
          <p:cNvPr id="4" name="Title 1"/>
          <p:cNvSpPr txBox="1">
            <a:spLocks/>
          </p:cNvSpPr>
          <p:nvPr/>
        </p:nvSpPr>
        <p:spPr>
          <a:xfrm>
            <a:off x="0" y="102448"/>
            <a:ext cx="12192000" cy="6881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Determining the Bay’s Ability to Absorb Pollutants</a:t>
            </a:r>
          </a:p>
        </p:txBody>
      </p:sp>
      <p:pic>
        <p:nvPicPr>
          <p:cNvPr id="5" name="Picture 4"/>
          <p:cNvPicPr>
            <a:picLocks noChangeAspect="1"/>
          </p:cNvPicPr>
          <p:nvPr/>
        </p:nvPicPr>
        <p:blipFill>
          <a:blip r:embed="rId3"/>
          <a:stretch>
            <a:fillRect/>
          </a:stretch>
        </p:blipFill>
        <p:spPr>
          <a:xfrm>
            <a:off x="1113758" y="4986663"/>
            <a:ext cx="10368950" cy="428886"/>
          </a:xfrm>
          <a:prstGeom prst="rect">
            <a:avLst/>
          </a:prstGeom>
        </p:spPr>
      </p:pic>
    </p:spTree>
    <p:extLst>
      <p:ext uri="{BB962C8B-B14F-4D97-AF65-F5344CB8AC3E}">
        <p14:creationId xmlns:p14="http://schemas.microsoft.com/office/powerpoint/2010/main" val="3665165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Day 1 Requested PSC Decisions </a:t>
            </a:r>
          </a:p>
        </p:txBody>
      </p:sp>
      <p:sp>
        <p:nvSpPr>
          <p:cNvPr id="3" name="Content Placeholder 2"/>
          <p:cNvSpPr>
            <a:spLocks noGrp="1"/>
          </p:cNvSpPr>
          <p:nvPr>
            <p:ph idx="1"/>
          </p:nvPr>
        </p:nvSpPr>
        <p:spPr>
          <a:xfrm>
            <a:off x="838200" y="2005012"/>
            <a:ext cx="10515600" cy="4351338"/>
          </a:xfrm>
        </p:spPr>
        <p:txBody>
          <a:bodyPr>
            <a:normAutofit fontScale="92500" lnSpcReduction="20000"/>
          </a:bodyPr>
          <a:lstStyle/>
          <a:p>
            <a:pPr marL="514350" indent="-514350">
              <a:buFont typeface="+mj-lt"/>
              <a:buAutoNum type="arabicPeriod"/>
            </a:pPr>
            <a:r>
              <a:rPr lang="en-US" dirty="0"/>
              <a:t>Adoption of the </a:t>
            </a:r>
            <a:r>
              <a:rPr lang="en-US" b="1" dirty="0"/>
              <a:t>Phase 6 suite of modeling tools </a:t>
            </a:r>
            <a:r>
              <a:rPr lang="en-US" dirty="0"/>
              <a:t>for finalizing the draft Phase III planning targets and for management application in the Phase III WIPs and two-year milestones through 2025</a:t>
            </a:r>
          </a:p>
          <a:p>
            <a:pPr marL="514350" indent="-514350">
              <a:buFont typeface="+mj-lt"/>
              <a:buAutoNum type="arabicPeriod"/>
            </a:pPr>
            <a:endParaRPr lang="en-US" dirty="0"/>
          </a:p>
          <a:p>
            <a:pPr marL="514350" indent="-514350">
              <a:buFont typeface="+mj-lt"/>
              <a:buAutoNum type="arabicPeriod"/>
            </a:pPr>
            <a:r>
              <a:rPr lang="en-US" dirty="0"/>
              <a:t>Approval of the proposed </a:t>
            </a:r>
            <a:r>
              <a:rPr lang="en-US" b="1" dirty="0"/>
              <a:t>Bay’s assimilative capacity</a:t>
            </a:r>
          </a:p>
          <a:p>
            <a:pPr marL="514350" indent="-514350">
              <a:buFont typeface="+mj-lt"/>
              <a:buAutoNum type="arabicPeriod"/>
            </a:pPr>
            <a:endParaRPr lang="en-US" dirty="0"/>
          </a:p>
          <a:p>
            <a:pPr marL="514350" indent="-514350">
              <a:buFont typeface="+mj-lt"/>
              <a:buAutoNum type="arabicPeriod"/>
            </a:pPr>
            <a:r>
              <a:rPr lang="en-US" dirty="0"/>
              <a:t>Approval of the </a:t>
            </a:r>
            <a:r>
              <a:rPr lang="en-US" b="1" dirty="0"/>
              <a:t>process for the 4-month Partnership review </a:t>
            </a:r>
            <a:r>
              <a:rPr lang="en-US" dirty="0"/>
              <a:t>of the draft Phase III WIP planning targets, including how special cases are addressed</a:t>
            </a:r>
          </a:p>
          <a:p>
            <a:pPr marL="0" indent="0">
              <a:buNone/>
            </a:pPr>
            <a:endParaRPr lang="en-US" dirty="0"/>
          </a:p>
          <a:p>
            <a:pPr marL="514350" indent="-514350">
              <a:buFont typeface="+mj-lt"/>
              <a:buAutoNum type="arabicPeriod" startAt="4"/>
            </a:pPr>
            <a:r>
              <a:rPr lang="en-US" dirty="0"/>
              <a:t>Base Phase III WIP development on </a:t>
            </a:r>
            <a:r>
              <a:rPr lang="en-US" b="1" dirty="0"/>
              <a:t>2025 current zoning conditions</a:t>
            </a:r>
          </a:p>
          <a:p>
            <a:pPr marL="0" indent="0">
              <a:buNone/>
            </a:pPr>
            <a:r>
              <a:rPr lang="en-US" dirty="0"/>
              <a:t> </a:t>
            </a:r>
          </a:p>
        </p:txBody>
      </p:sp>
      <p:sp>
        <p:nvSpPr>
          <p:cNvPr id="4" name="Slide Number Placeholder 3"/>
          <p:cNvSpPr>
            <a:spLocks noGrp="1"/>
          </p:cNvSpPr>
          <p:nvPr>
            <p:ph type="sldNum" sz="quarter" idx="12"/>
          </p:nvPr>
        </p:nvSpPr>
        <p:spPr/>
        <p:txBody>
          <a:bodyPr/>
          <a:lstStyle/>
          <a:p>
            <a:fld id="{5A8328EF-C2C8-4861-B0DA-8100FEBAF165}" type="slidenum">
              <a:rPr lang="en-US" smtClean="0"/>
              <a:t>3</a:t>
            </a:fld>
            <a:endParaRPr lang="en-US"/>
          </a:p>
        </p:txBody>
      </p:sp>
    </p:spTree>
    <p:extLst>
      <p:ext uri="{BB962C8B-B14F-4D97-AF65-F5344CB8AC3E}">
        <p14:creationId xmlns:p14="http://schemas.microsoft.com/office/powerpoint/2010/main" val="3559040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6347"/>
          </a:xfrm>
        </p:spPr>
        <p:txBody>
          <a:bodyPr/>
          <a:lstStyle/>
          <a:p>
            <a:pPr algn="ctr"/>
            <a:r>
              <a:rPr lang="en-US" b="1" dirty="0">
                <a:latin typeface="+mn-lt"/>
              </a:rPr>
              <a:t>Allowing for Special Cases</a:t>
            </a:r>
          </a:p>
        </p:txBody>
      </p:sp>
      <p:sp>
        <p:nvSpPr>
          <p:cNvPr id="3" name="Content Placeholder 2"/>
          <p:cNvSpPr>
            <a:spLocks noGrp="1"/>
          </p:cNvSpPr>
          <p:nvPr>
            <p:ph idx="1"/>
          </p:nvPr>
        </p:nvSpPr>
        <p:spPr>
          <a:xfrm>
            <a:off x="838200" y="1507573"/>
            <a:ext cx="10515600" cy="4789860"/>
          </a:xfrm>
        </p:spPr>
        <p:txBody>
          <a:bodyPr>
            <a:normAutofit/>
          </a:bodyPr>
          <a:lstStyle/>
          <a:p>
            <a:r>
              <a:rPr lang="en-US" dirty="0"/>
              <a:t>Previously agreed to consider special cases put forth by jurisdictions</a:t>
            </a:r>
          </a:p>
          <a:p>
            <a:endParaRPr lang="en-US" dirty="0"/>
          </a:p>
          <a:p>
            <a:r>
              <a:rPr lang="en-US" dirty="0"/>
              <a:t>Consideration of special cases factored into four-month review process</a:t>
            </a:r>
          </a:p>
          <a:p>
            <a:endParaRPr lang="en-US" dirty="0"/>
          </a:p>
          <a:p>
            <a:r>
              <a:rPr lang="en-US" dirty="0"/>
              <a:t>CBPO will provide support to jurisdictions considering special cases</a:t>
            </a:r>
          </a:p>
          <a:p>
            <a:endParaRPr lang="en-US" dirty="0"/>
          </a:p>
          <a:p>
            <a:r>
              <a:rPr lang="en-US" dirty="0"/>
              <a:t>Final decisions on allowance of special cases will be made by the PSC in April 2018</a:t>
            </a:r>
          </a:p>
        </p:txBody>
      </p:sp>
      <p:sp>
        <p:nvSpPr>
          <p:cNvPr id="4" name="Slide Number Placeholder 3"/>
          <p:cNvSpPr>
            <a:spLocks noGrp="1"/>
          </p:cNvSpPr>
          <p:nvPr>
            <p:ph type="sldNum" sz="quarter" idx="12"/>
          </p:nvPr>
        </p:nvSpPr>
        <p:spPr/>
        <p:txBody>
          <a:bodyPr/>
          <a:lstStyle/>
          <a:p>
            <a:fld id="{5A8328EF-C2C8-4861-B0DA-8100FEBAF165}" type="slidenum">
              <a:rPr lang="en-US" smtClean="0"/>
              <a:t>30</a:t>
            </a:fld>
            <a:endParaRPr lang="en-US"/>
          </a:p>
        </p:txBody>
      </p:sp>
    </p:spTree>
    <p:extLst>
      <p:ext uri="{BB962C8B-B14F-4D97-AF65-F5344CB8AC3E}">
        <p14:creationId xmlns:p14="http://schemas.microsoft.com/office/powerpoint/2010/main" val="3030967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6347"/>
          </a:xfrm>
        </p:spPr>
        <p:txBody>
          <a:bodyPr/>
          <a:lstStyle/>
          <a:p>
            <a:pPr algn="ctr"/>
            <a:r>
              <a:rPr lang="en-US" b="1" dirty="0">
                <a:latin typeface="+mn-lt"/>
              </a:rPr>
              <a:t>Nitrogen and Phosphorus Exchanges</a:t>
            </a:r>
          </a:p>
        </p:txBody>
      </p:sp>
      <p:sp>
        <p:nvSpPr>
          <p:cNvPr id="3" name="Content Placeholder 2"/>
          <p:cNvSpPr>
            <a:spLocks noGrp="1"/>
          </p:cNvSpPr>
          <p:nvPr>
            <p:ph idx="1"/>
          </p:nvPr>
        </p:nvSpPr>
        <p:spPr>
          <a:xfrm>
            <a:off x="838200" y="1510108"/>
            <a:ext cx="10954732" cy="2760233"/>
          </a:xfrm>
        </p:spPr>
        <p:txBody>
          <a:bodyPr>
            <a:normAutofit/>
          </a:bodyPr>
          <a:lstStyle/>
          <a:p>
            <a:r>
              <a:rPr lang="en-US" dirty="0"/>
              <a:t>Science supports exchanges in nitrogen and phosphorus load reductions</a:t>
            </a:r>
          </a:p>
          <a:p>
            <a:endParaRPr lang="en-US" dirty="0"/>
          </a:p>
          <a:p>
            <a:r>
              <a:rPr lang="en-US" dirty="0"/>
              <a:t>Better science has resulted in changes to our existing exchange ratios</a:t>
            </a:r>
          </a:p>
          <a:p>
            <a:pPr lvl="1"/>
            <a:r>
              <a:rPr lang="en-US" dirty="0"/>
              <a:t>Better simulation of observed nutrient limitation in the Bay</a:t>
            </a:r>
          </a:p>
          <a:p>
            <a:pPr lvl="1"/>
            <a:r>
              <a:rPr lang="en-US" dirty="0"/>
              <a:t>Inclusion of new P sources from Conowingo and Shoreline makes each pound of P less important</a:t>
            </a:r>
          </a:p>
        </p:txBody>
      </p:sp>
      <p:sp>
        <p:nvSpPr>
          <p:cNvPr id="4" name="Slide Number Placeholder 3"/>
          <p:cNvSpPr>
            <a:spLocks noGrp="1"/>
          </p:cNvSpPr>
          <p:nvPr>
            <p:ph type="sldNum" sz="quarter" idx="12"/>
          </p:nvPr>
        </p:nvSpPr>
        <p:spPr/>
        <p:txBody>
          <a:bodyPr/>
          <a:lstStyle/>
          <a:p>
            <a:fld id="{5A8328EF-C2C8-4861-B0DA-8100FEBAF165}" type="slidenum">
              <a:rPr lang="en-US" smtClean="0"/>
              <a:t>31</a:t>
            </a:fld>
            <a:endParaRPr lang="en-US"/>
          </a:p>
        </p:txBody>
      </p:sp>
      <p:sp>
        <p:nvSpPr>
          <p:cNvPr id="5" name="TextBox 4"/>
          <p:cNvSpPr txBox="1"/>
          <p:nvPr/>
        </p:nvSpPr>
        <p:spPr>
          <a:xfrm>
            <a:off x="5454977" y="4270341"/>
            <a:ext cx="1282045" cy="461665"/>
          </a:xfrm>
          <a:prstGeom prst="rect">
            <a:avLst/>
          </a:prstGeom>
          <a:noFill/>
        </p:spPr>
        <p:txBody>
          <a:bodyPr wrap="square" rtlCol="0">
            <a:spAutoFit/>
          </a:bodyPr>
          <a:lstStyle/>
          <a:p>
            <a:r>
              <a:rPr lang="en-US" sz="2400" u="sng" dirty="0"/>
              <a:t>Phase 5</a:t>
            </a:r>
          </a:p>
        </p:txBody>
      </p:sp>
      <p:sp>
        <p:nvSpPr>
          <p:cNvPr id="6" name="TextBox 5"/>
          <p:cNvSpPr txBox="1"/>
          <p:nvPr/>
        </p:nvSpPr>
        <p:spPr>
          <a:xfrm>
            <a:off x="7969577" y="4270341"/>
            <a:ext cx="1282045" cy="461665"/>
          </a:xfrm>
          <a:prstGeom prst="rect">
            <a:avLst/>
          </a:prstGeom>
          <a:noFill/>
        </p:spPr>
        <p:txBody>
          <a:bodyPr wrap="square" rtlCol="0">
            <a:spAutoFit/>
          </a:bodyPr>
          <a:lstStyle/>
          <a:p>
            <a:r>
              <a:rPr lang="en-US" sz="2400" u="sng" dirty="0"/>
              <a:t>Phase 6</a:t>
            </a:r>
          </a:p>
        </p:txBody>
      </p:sp>
      <p:sp>
        <p:nvSpPr>
          <p:cNvPr id="7" name="TextBox 6"/>
          <p:cNvSpPr txBox="1"/>
          <p:nvPr/>
        </p:nvSpPr>
        <p:spPr>
          <a:xfrm>
            <a:off x="1142215" y="4732006"/>
            <a:ext cx="9099065" cy="461665"/>
          </a:xfrm>
          <a:prstGeom prst="rect">
            <a:avLst/>
          </a:prstGeom>
          <a:noFill/>
        </p:spPr>
        <p:txBody>
          <a:bodyPr wrap="square" rtlCol="0">
            <a:spAutoFit/>
          </a:bodyPr>
          <a:lstStyle/>
          <a:p>
            <a:r>
              <a:rPr lang="en-US" sz="2400" dirty="0"/>
              <a:t>Nitrogen for Phosphorus:  		5                            1.34 – 3.84</a:t>
            </a:r>
          </a:p>
        </p:txBody>
      </p:sp>
      <p:sp>
        <p:nvSpPr>
          <p:cNvPr id="8" name="TextBox 7"/>
          <p:cNvSpPr txBox="1"/>
          <p:nvPr/>
        </p:nvSpPr>
        <p:spPr>
          <a:xfrm>
            <a:off x="1142215" y="5412307"/>
            <a:ext cx="9452633" cy="461665"/>
          </a:xfrm>
          <a:prstGeom prst="rect">
            <a:avLst/>
          </a:prstGeom>
          <a:noFill/>
        </p:spPr>
        <p:txBody>
          <a:bodyPr wrap="square" rtlCol="0">
            <a:spAutoFit/>
          </a:bodyPr>
          <a:lstStyle/>
          <a:p>
            <a:r>
              <a:rPr lang="en-US" sz="2400" dirty="0"/>
              <a:t>Phosphorus for Nitrogen:		0.067		    0.26 – 0.75</a:t>
            </a:r>
          </a:p>
        </p:txBody>
      </p:sp>
    </p:spTree>
    <p:extLst>
      <p:ext uri="{BB962C8B-B14F-4D97-AF65-F5344CB8AC3E}">
        <p14:creationId xmlns:p14="http://schemas.microsoft.com/office/powerpoint/2010/main" val="307883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7103"/>
            <a:ext cx="10515600" cy="1416467"/>
          </a:xfrm>
        </p:spPr>
        <p:txBody>
          <a:bodyPr>
            <a:normAutofit/>
          </a:bodyPr>
          <a:lstStyle/>
          <a:p>
            <a:pPr algn="ctr"/>
            <a:r>
              <a:rPr lang="en-US" b="1" dirty="0">
                <a:latin typeface="+mn-lt"/>
              </a:rPr>
              <a:t>Accounting for Nitrogen Air </a:t>
            </a:r>
            <a:br>
              <a:rPr lang="en-US" b="1" dirty="0">
                <a:latin typeface="+mn-lt"/>
              </a:rPr>
            </a:br>
            <a:r>
              <a:rPr lang="en-US" b="1" dirty="0">
                <a:latin typeface="+mn-lt"/>
              </a:rPr>
              <a:t>Deposition to Bay Watershed</a:t>
            </a:r>
          </a:p>
        </p:txBody>
      </p:sp>
      <p:sp>
        <p:nvSpPr>
          <p:cNvPr id="3" name="Content Placeholder 2"/>
          <p:cNvSpPr>
            <a:spLocks noGrp="1"/>
          </p:cNvSpPr>
          <p:nvPr>
            <p:ph idx="1"/>
          </p:nvPr>
        </p:nvSpPr>
        <p:spPr>
          <a:xfrm>
            <a:off x="838200" y="1713570"/>
            <a:ext cx="10954732" cy="2039365"/>
          </a:xfrm>
        </p:spPr>
        <p:txBody>
          <a:bodyPr>
            <a:normAutofit/>
          </a:bodyPr>
          <a:lstStyle/>
          <a:p>
            <a:r>
              <a:rPr lang="en-US" dirty="0"/>
              <a:t>Updated estimated benefits to Bay and watershed from clear air actions.</a:t>
            </a:r>
          </a:p>
          <a:p>
            <a:endParaRPr lang="en-US" sz="800" dirty="0"/>
          </a:p>
          <a:p>
            <a:r>
              <a:rPr lang="en-US" dirty="0"/>
              <a:t>From 1985 through 2025, the jurisdictions will receive an estimated 254 million lbs. less nitrogen on their lands and rivers.</a:t>
            </a:r>
          </a:p>
        </p:txBody>
      </p:sp>
      <p:sp>
        <p:nvSpPr>
          <p:cNvPr id="4" name="Slide Number Placeholder 3"/>
          <p:cNvSpPr>
            <a:spLocks noGrp="1"/>
          </p:cNvSpPr>
          <p:nvPr>
            <p:ph type="sldNum" sz="quarter" idx="12"/>
          </p:nvPr>
        </p:nvSpPr>
        <p:spPr/>
        <p:txBody>
          <a:bodyPr/>
          <a:lstStyle/>
          <a:p>
            <a:fld id="{5A8328EF-C2C8-4861-B0DA-8100FEBAF165}" type="slidenum">
              <a:rPr lang="en-US" smtClean="0"/>
              <a:t>32</a:t>
            </a:fld>
            <a:endParaRPr lang="en-US"/>
          </a:p>
        </p:txBody>
      </p:sp>
      <p:pic>
        <p:nvPicPr>
          <p:cNvPr id="13" name="Picture 12"/>
          <p:cNvPicPr>
            <a:picLocks noChangeAspect="1"/>
          </p:cNvPicPr>
          <p:nvPr/>
        </p:nvPicPr>
        <p:blipFill>
          <a:blip r:embed="rId2"/>
          <a:stretch>
            <a:fillRect/>
          </a:stretch>
        </p:blipFill>
        <p:spPr>
          <a:xfrm>
            <a:off x="646981" y="3519577"/>
            <a:ext cx="10706819" cy="3159121"/>
          </a:xfrm>
          <a:prstGeom prst="rect">
            <a:avLst/>
          </a:prstGeom>
        </p:spPr>
      </p:pic>
    </p:spTree>
    <p:extLst>
      <p:ext uri="{BB962C8B-B14F-4D97-AF65-F5344CB8AC3E}">
        <p14:creationId xmlns:p14="http://schemas.microsoft.com/office/powerpoint/2010/main" val="347227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7103"/>
            <a:ext cx="10515600" cy="1416467"/>
          </a:xfrm>
        </p:spPr>
        <p:txBody>
          <a:bodyPr>
            <a:normAutofit/>
          </a:bodyPr>
          <a:lstStyle/>
          <a:p>
            <a:pPr algn="ctr"/>
            <a:r>
              <a:rPr lang="en-US" b="1" dirty="0">
                <a:latin typeface="+mn-lt"/>
              </a:rPr>
              <a:t>Accounting for Nitrogen Air </a:t>
            </a:r>
            <a:br>
              <a:rPr lang="en-US" b="1" dirty="0">
                <a:latin typeface="+mn-lt"/>
              </a:rPr>
            </a:br>
            <a:r>
              <a:rPr lang="en-US" b="1" dirty="0">
                <a:latin typeface="+mn-lt"/>
              </a:rPr>
              <a:t>Deposition to Bay Tidal Waters</a:t>
            </a:r>
          </a:p>
        </p:txBody>
      </p:sp>
      <p:sp>
        <p:nvSpPr>
          <p:cNvPr id="3" name="Content Placeholder 2"/>
          <p:cNvSpPr>
            <a:spLocks noGrp="1"/>
          </p:cNvSpPr>
          <p:nvPr>
            <p:ph idx="1"/>
          </p:nvPr>
        </p:nvSpPr>
        <p:spPr>
          <a:xfrm>
            <a:off x="838200" y="1822836"/>
            <a:ext cx="10954732" cy="2039365"/>
          </a:xfrm>
        </p:spPr>
        <p:txBody>
          <a:bodyPr>
            <a:normAutofit fontScale="92500"/>
          </a:bodyPr>
          <a:lstStyle/>
          <a:p>
            <a:r>
              <a:rPr lang="en-US" dirty="0"/>
              <a:t>From 1985 through 2025, loads will be reduced from 21.5 to 15.6 million lbs. </a:t>
            </a:r>
          </a:p>
          <a:p>
            <a:r>
              <a:rPr lang="en-US" dirty="0"/>
              <a:t>By 2025, 0.1 million pounds below EPA’s Bay TMDL allocation (15.7 million lbs.)</a:t>
            </a:r>
          </a:p>
          <a:p>
            <a:r>
              <a:rPr lang="en-US" dirty="0"/>
              <a:t>By 2030, load drops to 14.9 millions lbs., 0.8 million pounds below EPA’s Bay TMDL allocation</a:t>
            </a:r>
          </a:p>
        </p:txBody>
      </p:sp>
      <p:sp>
        <p:nvSpPr>
          <p:cNvPr id="4" name="Slide Number Placeholder 3"/>
          <p:cNvSpPr>
            <a:spLocks noGrp="1"/>
          </p:cNvSpPr>
          <p:nvPr>
            <p:ph type="sldNum" sz="quarter" idx="12"/>
          </p:nvPr>
        </p:nvSpPr>
        <p:spPr/>
        <p:txBody>
          <a:bodyPr/>
          <a:lstStyle/>
          <a:p>
            <a:fld id="{5A8328EF-C2C8-4861-B0DA-8100FEBAF165}" type="slidenum">
              <a:rPr lang="en-US" smtClean="0"/>
              <a:t>33</a:t>
            </a:fld>
            <a:endParaRPr lang="en-US"/>
          </a:p>
        </p:txBody>
      </p:sp>
      <p:pic>
        <p:nvPicPr>
          <p:cNvPr id="8" name="Picture 7"/>
          <p:cNvPicPr>
            <a:picLocks noChangeAspect="1"/>
          </p:cNvPicPr>
          <p:nvPr/>
        </p:nvPicPr>
        <p:blipFill>
          <a:blip r:embed="rId2"/>
          <a:stretch>
            <a:fillRect/>
          </a:stretch>
        </p:blipFill>
        <p:spPr>
          <a:xfrm>
            <a:off x="500331" y="3657600"/>
            <a:ext cx="11110823" cy="3097298"/>
          </a:xfrm>
          <a:prstGeom prst="rect">
            <a:avLst/>
          </a:prstGeom>
        </p:spPr>
      </p:pic>
    </p:spTree>
    <p:extLst>
      <p:ext uri="{BB962C8B-B14F-4D97-AF65-F5344CB8AC3E}">
        <p14:creationId xmlns:p14="http://schemas.microsoft.com/office/powerpoint/2010/main" val="1189586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extBox 1"/>
          <p:cNvSpPr txBox="1"/>
          <p:nvPr/>
        </p:nvSpPr>
        <p:spPr>
          <a:xfrm>
            <a:off x="1146428" y="782122"/>
            <a:ext cx="9899145" cy="44319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Determining the Bay’s Ability to Absorb Pollutants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(Assimilative Capacity)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Rich Batiuk, U.S. EPA CBPO Associate Director for Science, Analysis and Implementation</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519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893" y="1121434"/>
            <a:ext cx="11565431" cy="3865229"/>
          </a:xfrm>
          <a:prstGeom prst="rect">
            <a:avLst/>
          </a:prstGeom>
        </p:spPr>
      </p:pic>
      <p:sp>
        <p:nvSpPr>
          <p:cNvPr id="4" name="Title 1"/>
          <p:cNvSpPr txBox="1">
            <a:spLocks/>
          </p:cNvSpPr>
          <p:nvPr/>
        </p:nvSpPr>
        <p:spPr>
          <a:xfrm>
            <a:off x="838200" y="365126"/>
            <a:ext cx="10515600" cy="9102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Here’s Where We Want to Get to</a:t>
            </a:r>
          </a:p>
        </p:txBody>
      </p:sp>
      <p:sp>
        <p:nvSpPr>
          <p:cNvPr id="5" name="Arrow: Down 4"/>
          <p:cNvSpPr/>
          <p:nvPr/>
        </p:nvSpPr>
        <p:spPr>
          <a:xfrm>
            <a:off x="7905136" y="3379225"/>
            <a:ext cx="412955"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105369" y="4986663"/>
            <a:ext cx="10368950" cy="445705"/>
          </a:xfrm>
          <a:prstGeom prst="rect">
            <a:avLst/>
          </a:prstGeom>
        </p:spPr>
      </p:pic>
      <p:pic>
        <p:nvPicPr>
          <p:cNvPr id="7" name="Picture 6"/>
          <p:cNvPicPr>
            <a:picLocks noChangeAspect="1"/>
          </p:cNvPicPr>
          <p:nvPr/>
        </p:nvPicPr>
        <p:blipFill>
          <a:blip r:embed="rId4"/>
          <a:stretch>
            <a:fillRect/>
          </a:stretch>
        </p:blipFill>
        <p:spPr>
          <a:xfrm>
            <a:off x="1105369" y="5419462"/>
            <a:ext cx="733425" cy="228600"/>
          </a:xfrm>
          <a:prstGeom prst="rect">
            <a:avLst/>
          </a:prstGeom>
        </p:spPr>
      </p:pic>
      <p:pic>
        <p:nvPicPr>
          <p:cNvPr id="8" name="Picture 7"/>
          <p:cNvPicPr>
            <a:picLocks noChangeAspect="1"/>
          </p:cNvPicPr>
          <p:nvPr/>
        </p:nvPicPr>
        <p:blipFill>
          <a:blip r:embed="rId5"/>
          <a:stretch>
            <a:fillRect/>
          </a:stretch>
        </p:blipFill>
        <p:spPr>
          <a:xfrm>
            <a:off x="10140416" y="5419462"/>
            <a:ext cx="1333903" cy="219392"/>
          </a:xfrm>
          <a:prstGeom prst="rect">
            <a:avLst/>
          </a:prstGeom>
        </p:spPr>
      </p:pic>
    </p:spTree>
    <p:extLst>
      <p:ext uri="{BB962C8B-B14F-4D97-AF65-F5344CB8AC3E}">
        <p14:creationId xmlns:p14="http://schemas.microsoft.com/office/powerpoint/2010/main" val="2095557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5081" y="207082"/>
            <a:ext cx="11474341" cy="1738938"/>
          </a:xfrm>
          <a:prstGeom prst="rect">
            <a:avLst/>
          </a:prstGeom>
          <a:noFill/>
        </p:spPr>
        <p:txBody>
          <a:bodyPr wrap="square" rtlCol="0">
            <a:spAutoFit/>
          </a:bodyPr>
          <a:lstStyle/>
          <a:p>
            <a:pPr algn="ctr"/>
            <a:r>
              <a:rPr lang="en-US" sz="3500" b="1" dirty="0"/>
              <a:t>What’s Changed and the Implications</a:t>
            </a:r>
            <a:r>
              <a:rPr lang="en-US" sz="3500" dirty="0"/>
              <a:t> </a:t>
            </a:r>
          </a:p>
          <a:p>
            <a:pPr algn="ctr"/>
            <a:r>
              <a:rPr lang="en-US" sz="2400" dirty="0"/>
              <a:t>An improved Water Quality and Sediment Transport Model (WQSTM) is providing a better simulation of dissolved oxygen in the tidal Bay affording higher confidence in implementation planning for 2025.</a:t>
            </a:r>
          </a:p>
        </p:txBody>
      </p:sp>
      <p:pic>
        <p:nvPicPr>
          <p:cNvPr id="5" name="Picture 4"/>
          <p:cNvPicPr>
            <a:picLocks noChangeAspect="1"/>
          </p:cNvPicPr>
          <p:nvPr/>
        </p:nvPicPr>
        <p:blipFill>
          <a:blip r:embed="rId2"/>
          <a:stretch>
            <a:fillRect/>
          </a:stretch>
        </p:blipFill>
        <p:spPr>
          <a:xfrm>
            <a:off x="397289" y="1924422"/>
            <a:ext cx="5727937" cy="4407612"/>
          </a:xfrm>
          <a:prstGeom prst="rect">
            <a:avLst/>
          </a:prstGeom>
        </p:spPr>
      </p:pic>
      <p:sp>
        <p:nvSpPr>
          <p:cNvPr id="17" name="TextBox 16"/>
          <p:cNvSpPr txBox="1"/>
          <p:nvPr/>
        </p:nvSpPr>
        <p:spPr>
          <a:xfrm>
            <a:off x="7954028" y="3185389"/>
            <a:ext cx="3820438" cy="1938992"/>
          </a:xfrm>
          <a:prstGeom prst="rect">
            <a:avLst/>
          </a:prstGeom>
          <a:noFill/>
        </p:spPr>
        <p:txBody>
          <a:bodyPr wrap="square" rtlCol="0">
            <a:spAutoFit/>
          </a:bodyPr>
          <a:lstStyle/>
          <a:p>
            <a:r>
              <a:rPr lang="en-US" sz="2400" dirty="0"/>
              <a:t>Good simulation of DO concentrations of Open Water, Deep Water, and Deep Channel (CB4 shown here)</a:t>
            </a:r>
          </a:p>
        </p:txBody>
      </p:sp>
      <p:sp>
        <p:nvSpPr>
          <p:cNvPr id="18" name="Right Arrow 17"/>
          <p:cNvSpPr/>
          <p:nvPr/>
        </p:nvSpPr>
        <p:spPr>
          <a:xfrm rot="10800000">
            <a:off x="6667059" y="3803818"/>
            <a:ext cx="1098727" cy="648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023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0222"/>
          </a:xfrm>
        </p:spPr>
        <p:txBody>
          <a:bodyPr/>
          <a:lstStyle/>
          <a:p>
            <a:pPr algn="ctr"/>
            <a:r>
              <a:rPr lang="en-US" b="1" dirty="0">
                <a:latin typeface="+mn-lt"/>
              </a:rPr>
              <a:t>What’s Changed and the Implications</a:t>
            </a:r>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A8328EF-C2C8-4861-B0DA-8100FEBAF16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endParaRPr>
          </a:p>
        </p:txBody>
      </p:sp>
      <p:pic>
        <p:nvPicPr>
          <p:cNvPr id="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45242" y="1151707"/>
            <a:ext cx="5440279" cy="549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77517" y="2471796"/>
            <a:ext cx="3777916" cy="2062103"/>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ysClr val="windowText" lastClr="000000"/>
                </a:solidFill>
                <a:effectLst/>
                <a:uLnTx/>
                <a:uFillTx/>
              </a:rPr>
              <a:t>The Chesapeake Bay’s summertime dead zone is decreasing in size!</a:t>
            </a:r>
          </a:p>
        </p:txBody>
      </p:sp>
      <p:sp>
        <p:nvSpPr>
          <p:cNvPr id="3" name="TextBox 2"/>
          <p:cNvSpPr txBox="1"/>
          <p:nvPr/>
        </p:nvSpPr>
        <p:spPr>
          <a:xfrm>
            <a:off x="88233" y="6510753"/>
            <a:ext cx="2502568" cy="276999"/>
          </a:xfrm>
          <a:prstGeom prst="rect">
            <a:avLst/>
          </a:prstGeom>
          <a:noFill/>
        </p:spPr>
        <p:txBody>
          <a:bodyPr wrap="square" rtlCol="0">
            <a:spAutoFit/>
          </a:bodyPr>
          <a:lstStyle/>
          <a:p>
            <a:r>
              <a:rPr lang="en-US" sz="1200" dirty="0"/>
              <a:t>Source: Testa et al. 2017</a:t>
            </a:r>
          </a:p>
        </p:txBody>
      </p:sp>
    </p:spTree>
    <p:extLst>
      <p:ext uri="{BB962C8B-B14F-4D97-AF65-F5344CB8AC3E}">
        <p14:creationId xmlns:p14="http://schemas.microsoft.com/office/powerpoint/2010/main" val="4089192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0222"/>
          </a:xfrm>
        </p:spPr>
        <p:txBody>
          <a:bodyPr/>
          <a:lstStyle/>
          <a:p>
            <a:pPr algn="ctr"/>
            <a:r>
              <a:rPr lang="en-US" b="1" dirty="0">
                <a:latin typeface="+mn-lt"/>
              </a:rPr>
              <a:t>What Hasn’t Changed</a:t>
            </a:r>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A8328EF-C2C8-4861-B0DA-8100FEBAF16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sysClr val="windowText" lastClr="000000"/>
              </a:solidFill>
              <a:effectLst/>
              <a:uLnTx/>
              <a:uFillTx/>
            </a:endParaRPr>
          </a:p>
        </p:txBody>
      </p:sp>
      <p:sp>
        <p:nvSpPr>
          <p:cNvPr id="6" name="TextBox 5"/>
          <p:cNvSpPr txBox="1"/>
          <p:nvPr/>
        </p:nvSpPr>
        <p:spPr>
          <a:xfrm>
            <a:off x="967408" y="1708973"/>
            <a:ext cx="10257183" cy="4431983"/>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Delaware, District of Columbia,</a:t>
            </a:r>
            <a:r>
              <a:rPr kumimoji="0" lang="en-US" sz="2800" b="0" i="0" u="none" strike="noStrike" kern="0" cap="none" spc="0" normalizeH="0" noProof="0" dirty="0">
                <a:ln>
                  <a:noFill/>
                </a:ln>
                <a:solidFill>
                  <a:sysClr val="windowText" lastClr="000000"/>
                </a:solidFill>
                <a:effectLst/>
                <a:uLnTx/>
                <a:uFillTx/>
              </a:rPr>
              <a:t> Maryland and Virginia’s Chesapeake Bay water quality standards regulations have </a:t>
            </a:r>
            <a:r>
              <a:rPr kumimoji="0" lang="en-US" sz="2800" b="0" i="0" u="sng" strike="noStrike" kern="0" cap="none" spc="0" normalizeH="0" noProof="0" dirty="0">
                <a:ln>
                  <a:noFill/>
                </a:ln>
                <a:solidFill>
                  <a:sysClr val="windowText" lastClr="000000"/>
                </a:solidFill>
                <a:effectLst/>
                <a:uLnTx/>
                <a:uFillTx/>
              </a:rPr>
              <a:t>not</a:t>
            </a:r>
            <a:r>
              <a:rPr kumimoji="0" lang="en-US" sz="2800" b="0" i="0" u="none" strike="noStrike" kern="0" cap="none" spc="0" normalizeH="0" noProof="0" dirty="0">
                <a:ln>
                  <a:noFill/>
                </a:ln>
                <a:solidFill>
                  <a:sysClr val="windowText" lastClr="000000"/>
                </a:solidFill>
                <a:effectLst/>
                <a:uLnTx/>
                <a:uFillTx/>
              </a:rPr>
              <a:t> changed since 2012</a:t>
            </a:r>
          </a:p>
          <a:p>
            <a:pPr marL="0" marR="0" lvl="1" indent="0" defTabSz="914400" eaLnBrk="1" fontAlgn="auto" latinLnBrk="0" hangingPunct="1">
              <a:lnSpc>
                <a:spcPct val="100000"/>
              </a:lnSpc>
              <a:spcBef>
                <a:spcPts val="0"/>
              </a:spcBef>
              <a:spcAft>
                <a:spcPts val="0"/>
              </a:spcAft>
              <a:buClrTx/>
              <a:buSzTx/>
              <a:buFontTx/>
              <a:buNone/>
              <a:tabLst/>
              <a:defRPr/>
            </a:pPr>
            <a:endParaRPr lang="en-US" sz="2800" kern="0" baseline="0" dirty="0">
              <a:solidFill>
                <a:sysClr val="windowText" lastClr="000000"/>
              </a:solidFill>
            </a:endParaRPr>
          </a:p>
          <a:p>
            <a:pPr lvl="2" indent="-457200">
              <a:spcAft>
                <a:spcPts val="1200"/>
              </a:spcAft>
              <a:buFont typeface="Arial" panose="020B0604020202020204" pitchFamily="34" charset="0"/>
              <a:buChar char="•"/>
              <a:defRPr/>
            </a:pPr>
            <a:r>
              <a:rPr kumimoji="0" lang="en-US" sz="2800" b="0" i="0" u="none" strike="noStrike" kern="0" cap="none" spc="0" normalizeH="0" noProof="0" dirty="0">
                <a:ln>
                  <a:noFill/>
                </a:ln>
                <a:solidFill>
                  <a:sysClr val="windowText" lastClr="000000"/>
                </a:solidFill>
                <a:effectLst/>
                <a:uLnTx/>
                <a:uFillTx/>
              </a:rPr>
              <a:t>Five tidal habitat-based designated uses</a:t>
            </a:r>
          </a:p>
          <a:p>
            <a:pPr lvl="2" indent="-457200">
              <a:spcAft>
                <a:spcPts val="1200"/>
              </a:spcAft>
              <a:buFont typeface="Arial" panose="020B0604020202020204" pitchFamily="34" charset="0"/>
              <a:buChar char="•"/>
              <a:defRPr/>
            </a:pPr>
            <a:r>
              <a:rPr lang="en-US" sz="2800" kern="0" baseline="0" dirty="0">
                <a:solidFill>
                  <a:sysClr val="windowText" lastClr="000000"/>
                </a:solidFill>
              </a:rPr>
              <a:t>Dissolved</a:t>
            </a:r>
            <a:r>
              <a:rPr lang="en-US" sz="2800" kern="0" dirty="0">
                <a:solidFill>
                  <a:sysClr val="windowText" lastClr="000000"/>
                </a:solidFill>
              </a:rPr>
              <a:t> oxygen, SAV, water clarity and chlorophyll </a:t>
            </a:r>
            <a:r>
              <a:rPr lang="en-US" sz="2800" i="1" kern="0" dirty="0">
                <a:solidFill>
                  <a:sysClr val="windowText" lastClr="000000"/>
                </a:solidFill>
              </a:rPr>
              <a:t>a</a:t>
            </a:r>
            <a:r>
              <a:rPr lang="en-US" sz="2800" kern="0" dirty="0">
                <a:solidFill>
                  <a:sysClr val="windowText" lastClr="000000"/>
                </a:solidFill>
              </a:rPr>
              <a:t> c</a:t>
            </a:r>
            <a:r>
              <a:rPr lang="en-US" sz="2800" kern="0" baseline="0" dirty="0">
                <a:solidFill>
                  <a:sysClr val="windowText" lastClr="000000"/>
                </a:solidFill>
              </a:rPr>
              <a:t>riteria</a:t>
            </a:r>
            <a:r>
              <a:rPr lang="en-US" sz="2800" kern="0" dirty="0">
                <a:solidFill>
                  <a:sysClr val="windowText" lastClr="000000"/>
                </a:solidFill>
              </a:rPr>
              <a:t> to protect those uses</a:t>
            </a:r>
          </a:p>
          <a:p>
            <a:pPr lvl="2" indent="-457200">
              <a:spcAft>
                <a:spcPts val="1200"/>
              </a:spcAft>
              <a:buFont typeface="Arial" panose="020B0604020202020204" pitchFamily="34" charset="0"/>
              <a:buChar char="•"/>
              <a:defRPr/>
            </a:pPr>
            <a:r>
              <a:rPr kumimoji="0" lang="en-US" sz="2800" b="0" i="0" u="none" strike="noStrike" kern="0" cap="none" spc="0" normalizeH="0" baseline="0" noProof="0" dirty="0">
                <a:ln>
                  <a:noFill/>
                </a:ln>
                <a:solidFill>
                  <a:sysClr val="windowText" lastClr="000000"/>
                </a:solidFill>
                <a:effectLst/>
                <a:uLnTx/>
                <a:uFillTx/>
              </a:rPr>
              <a:t>Fully consistent criteria</a:t>
            </a:r>
            <a:r>
              <a:rPr kumimoji="0" lang="en-US" sz="2800" b="0" i="0" u="none" strike="noStrike" kern="0" cap="none" spc="0" normalizeH="0" noProof="0" dirty="0">
                <a:ln>
                  <a:noFill/>
                </a:ln>
                <a:solidFill>
                  <a:sysClr val="windowText" lastClr="000000"/>
                </a:solidFill>
                <a:effectLst/>
                <a:uLnTx/>
                <a:uFillTx/>
              </a:rPr>
              <a:t> attainment assessment procedures</a:t>
            </a:r>
          </a:p>
          <a:p>
            <a:pPr lvl="2" indent="-457200">
              <a:spcAft>
                <a:spcPts val="1200"/>
              </a:spcAft>
              <a:buFont typeface="Arial" panose="020B0604020202020204" pitchFamily="34" charset="0"/>
              <a:buChar char="•"/>
              <a:defRPr/>
            </a:pPr>
            <a:r>
              <a:rPr lang="en-US" sz="2800" kern="0" baseline="0" dirty="0">
                <a:solidFill>
                  <a:sysClr val="windowText" lastClr="000000"/>
                </a:solidFill>
              </a:rPr>
              <a:t>How</a:t>
            </a:r>
            <a:r>
              <a:rPr lang="en-US" sz="2800" kern="0" dirty="0">
                <a:solidFill>
                  <a:sysClr val="windowText" lastClr="000000"/>
                </a:solidFill>
              </a:rPr>
              <a:t> we use model output to assess criteria attainment under model-simulated load conditions</a:t>
            </a:r>
            <a:endParaRPr kumimoji="0" lang="en-US" sz="2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43515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DCE42A-2439-4FBA-B47B-6A6BF75B88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428"/>
          <a:stretch/>
        </p:blipFill>
        <p:spPr>
          <a:xfrm>
            <a:off x="2354421" y="1812471"/>
            <a:ext cx="5299364" cy="5045529"/>
          </a:xfrm>
          <a:prstGeom prst="rect">
            <a:avLst/>
          </a:prstGeom>
        </p:spPr>
      </p:pic>
      <p:sp>
        <p:nvSpPr>
          <p:cNvPr id="6" name="TextBox 5"/>
          <p:cNvSpPr txBox="1"/>
          <p:nvPr/>
        </p:nvSpPr>
        <p:spPr>
          <a:xfrm>
            <a:off x="960794" y="1275348"/>
            <a:ext cx="10270411"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rPr>
              <a:t>Maryland’s water quality standards regulations still contain restoration variances agreed to by the Partners/approved by EPA in 2010 and updated in 2012</a:t>
            </a:r>
          </a:p>
        </p:txBody>
      </p:sp>
      <p:sp>
        <p:nvSpPr>
          <p:cNvPr id="8" name="Title 1"/>
          <p:cNvSpPr txBox="1">
            <a:spLocks/>
          </p:cNvSpPr>
          <p:nvPr/>
        </p:nvSpPr>
        <p:spPr>
          <a:xfrm>
            <a:off x="643689" y="433614"/>
            <a:ext cx="10904621" cy="7818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Maryland’s Restoration Variances</a:t>
            </a:r>
          </a:p>
        </p:txBody>
      </p:sp>
      <p:sp>
        <p:nvSpPr>
          <p:cNvPr id="2" name="TextBox 1"/>
          <p:cNvSpPr txBox="1"/>
          <p:nvPr/>
        </p:nvSpPr>
        <p:spPr>
          <a:xfrm>
            <a:off x="6771470" y="2862826"/>
            <a:ext cx="5211146" cy="2585323"/>
          </a:xfrm>
          <a:prstGeom prst="rect">
            <a:avLst/>
          </a:prstGeom>
          <a:noFill/>
        </p:spPr>
        <p:txBody>
          <a:bodyPr wrap="square" rtlCol="0">
            <a:spAutoFit/>
          </a:bodyPr>
          <a:lstStyle/>
          <a:p>
            <a:pPr>
              <a:spcBef>
                <a:spcPts val="1200"/>
              </a:spcBef>
            </a:pPr>
            <a:r>
              <a:rPr lang="en-US" sz="2200" dirty="0"/>
              <a:t>Patapsco River Deep-water 7%</a:t>
            </a:r>
          </a:p>
          <a:p>
            <a:pPr>
              <a:spcBef>
                <a:spcPts val="1200"/>
              </a:spcBef>
            </a:pPr>
            <a:r>
              <a:rPr lang="en-US" sz="2200" dirty="0"/>
              <a:t>Lower Chester River Deep-channel 16%</a:t>
            </a:r>
          </a:p>
          <a:p>
            <a:pPr>
              <a:spcBef>
                <a:spcPts val="1200"/>
              </a:spcBef>
            </a:pPr>
            <a:r>
              <a:rPr lang="en-US" sz="2200" dirty="0"/>
              <a:t>Eastern Bay Deep-channel 2%</a:t>
            </a:r>
          </a:p>
          <a:p>
            <a:pPr>
              <a:spcBef>
                <a:spcPts val="1200"/>
              </a:spcBef>
            </a:pPr>
            <a:r>
              <a:rPr lang="en-US" sz="2200" dirty="0"/>
              <a:t>Middle Central Chesapeake Bay</a:t>
            </a:r>
          </a:p>
          <a:p>
            <a:pPr marL="800100" lvl="1" indent="-342900">
              <a:buFont typeface="Arial" panose="020B0604020202020204" pitchFamily="34" charset="0"/>
              <a:buChar char="•"/>
            </a:pPr>
            <a:r>
              <a:rPr lang="en-US" sz="2200" dirty="0"/>
              <a:t>Deep-water 7%</a:t>
            </a:r>
          </a:p>
          <a:p>
            <a:pPr marL="800100" lvl="1" indent="-342900">
              <a:buFont typeface="Arial" panose="020B0604020202020204" pitchFamily="34" charset="0"/>
              <a:buChar char="•"/>
            </a:pPr>
            <a:r>
              <a:rPr lang="en-US" sz="2200" dirty="0"/>
              <a:t>Deep-channel 2%</a:t>
            </a:r>
          </a:p>
        </p:txBody>
      </p:sp>
    </p:spTree>
    <p:extLst>
      <p:ext uri="{BB962C8B-B14F-4D97-AF65-F5344CB8AC3E}">
        <p14:creationId xmlns:p14="http://schemas.microsoft.com/office/powerpoint/2010/main" val="3565279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Day 2 Requested PSC Decisions </a:t>
            </a:r>
          </a:p>
        </p:txBody>
      </p:sp>
      <p:sp>
        <p:nvSpPr>
          <p:cNvPr id="3" name="Content Placeholder 2"/>
          <p:cNvSpPr>
            <a:spLocks noGrp="1"/>
          </p:cNvSpPr>
          <p:nvPr>
            <p:ph idx="1"/>
          </p:nvPr>
        </p:nvSpPr>
        <p:spPr>
          <a:xfrm>
            <a:off x="838200" y="2005012"/>
            <a:ext cx="10515600" cy="4351338"/>
          </a:xfrm>
        </p:spPr>
        <p:txBody>
          <a:bodyPr>
            <a:normAutofit/>
          </a:bodyPr>
          <a:lstStyle/>
          <a:p>
            <a:pPr marL="514350" indent="-514350">
              <a:buFont typeface="+mj-lt"/>
              <a:buAutoNum type="arabicPeriod" startAt="5"/>
            </a:pPr>
            <a:r>
              <a:rPr lang="en-US" dirty="0"/>
              <a:t>Develop a Partnership implementation plan to address </a:t>
            </a:r>
            <a:r>
              <a:rPr lang="en-US" b="1" dirty="0" err="1"/>
              <a:t>Conowingo</a:t>
            </a:r>
            <a:r>
              <a:rPr lang="en-US" b="1" dirty="0"/>
              <a:t> infill</a:t>
            </a:r>
          </a:p>
          <a:p>
            <a:pPr marL="514350" indent="-514350">
              <a:buFont typeface="+mj-lt"/>
              <a:buAutoNum type="arabicPeriod" startAt="5"/>
            </a:pPr>
            <a:endParaRPr lang="en-US" dirty="0"/>
          </a:p>
          <a:p>
            <a:pPr marL="514350" indent="-514350">
              <a:buFont typeface="+mj-lt"/>
              <a:buAutoNum type="arabicPeriod" startAt="5"/>
            </a:pPr>
            <a:r>
              <a:rPr lang="en-US" dirty="0"/>
              <a:t>Adopt a dual approach to factor </a:t>
            </a:r>
            <a:r>
              <a:rPr lang="en-US" b="1" dirty="0"/>
              <a:t>climate change </a:t>
            </a:r>
            <a:r>
              <a:rPr lang="en-US" dirty="0"/>
              <a:t>into the Phase III WIPs</a:t>
            </a:r>
          </a:p>
          <a:p>
            <a:pPr marL="514350" indent="-514350">
              <a:buFont typeface="+mj-lt"/>
              <a:buAutoNum type="arabicPeriod" startAt="5"/>
            </a:pPr>
            <a:endParaRPr lang="en-US" dirty="0"/>
          </a:p>
          <a:p>
            <a:pPr marL="514350" indent="-514350">
              <a:buFont typeface="+mj-lt"/>
              <a:buAutoNum type="arabicPeriod" startAt="7"/>
            </a:pPr>
            <a:r>
              <a:rPr lang="en-US" dirty="0"/>
              <a:t>Approval of the </a:t>
            </a:r>
            <a:r>
              <a:rPr lang="en-US" b="1" dirty="0"/>
              <a:t>draft Phase III WIP planning targets </a:t>
            </a:r>
            <a:r>
              <a:rPr lang="en-US" dirty="0"/>
              <a:t>as a </a:t>
            </a:r>
            <a:r>
              <a:rPr lang="en-US" u="sng" dirty="0"/>
              <a:t>starting point</a:t>
            </a:r>
            <a:r>
              <a:rPr lang="en-US" dirty="0"/>
              <a:t> of the 4-month Partnership review period</a:t>
            </a:r>
          </a:p>
          <a:p>
            <a:pPr marL="514350" indent="-514350">
              <a:buFont typeface="+mj-lt"/>
              <a:buAutoNum type="arabicPeriod" startAt="7"/>
            </a:pPr>
            <a:endParaRPr lang="en-US" dirty="0"/>
          </a:p>
          <a:p>
            <a:pPr marL="514350" indent="-514350">
              <a:buFont typeface="+mj-lt"/>
              <a:buAutoNum type="arabicPeriod" startAt="7"/>
            </a:pPr>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4</a:t>
            </a:fld>
            <a:endParaRPr lang="en-US"/>
          </a:p>
        </p:txBody>
      </p:sp>
    </p:spTree>
    <p:extLst>
      <p:ext uri="{BB962C8B-B14F-4D97-AF65-F5344CB8AC3E}">
        <p14:creationId xmlns:p14="http://schemas.microsoft.com/office/powerpoint/2010/main" val="3850956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C87334-AEB8-4716-A5F2-F3EAB2048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506" y="0"/>
            <a:ext cx="5299364" cy="6858000"/>
          </a:xfrm>
          <a:prstGeom prst="rect">
            <a:avLst/>
          </a:prstGeom>
        </p:spPr>
      </p:pic>
      <p:sp>
        <p:nvSpPr>
          <p:cNvPr id="19" name="TextBox 18"/>
          <p:cNvSpPr txBox="1"/>
          <p:nvPr/>
        </p:nvSpPr>
        <p:spPr>
          <a:xfrm>
            <a:off x="2464132" y="1353995"/>
            <a:ext cx="1927654" cy="2862322"/>
          </a:xfrm>
          <a:prstGeom prst="rect">
            <a:avLst/>
          </a:prstGeom>
          <a:noFill/>
        </p:spPr>
        <p:txBody>
          <a:bodyPr wrap="square" rtlCol="0">
            <a:spAutoFit/>
          </a:bodyPr>
          <a:lstStyle/>
          <a:p>
            <a:pPr marL="285750" indent="-285750" fontAlgn="b">
              <a:buFont typeface="Arial" panose="020B0604020202020204" pitchFamily="34" charset="0"/>
              <a:buChar char="•"/>
            </a:pPr>
            <a:r>
              <a:rPr lang="en-US" dirty="0"/>
              <a:t>ANATF_DC</a:t>
            </a:r>
          </a:p>
          <a:p>
            <a:pPr marL="285750" indent="-285750" fontAlgn="b">
              <a:buFont typeface="Arial" panose="020B0604020202020204" pitchFamily="34" charset="0"/>
              <a:buChar char="•"/>
            </a:pPr>
            <a:r>
              <a:rPr lang="en-US" dirty="0"/>
              <a:t>ANATF_MD</a:t>
            </a:r>
          </a:p>
          <a:p>
            <a:pPr marL="285750" indent="-285750" fontAlgn="b">
              <a:buFont typeface="Arial" panose="020B0604020202020204" pitchFamily="34" charset="0"/>
              <a:buChar char="•"/>
            </a:pPr>
            <a:r>
              <a:rPr lang="en-US" dirty="0"/>
              <a:t>PISTF</a:t>
            </a:r>
          </a:p>
          <a:p>
            <a:pPr marL="285750" indent="-285750" fontAlgn="b">
              <a:buFont typeface="Arial" panose="020B0604020202020204" pitchFamily="34" charset="0"/>
              <a:buChar char="•"/>
            </a:pPr>
            <a:r>
              <a:rPr lang="en-US" dirty="0"/>
              <a:t>POTOH1_MD</a:t>
            </a:r>
          </a:p>
          <a:p>
            <a:pPr marL="285750" indent="-285750" fontAlgn="b">
              <a:buFont typeface="Arial" panose="020B0604020202020204" pitchFamily="34" charset="0"/>
              <a:buChar char="•"/>
            </a:pPr>
            <a:r>
              <a:rPr lang="en-US" dirty="0"/>
              <a:t>POTOMH_MD</a:t>
            </a:r>
          </a:p>
          <a:p>
            <a:pPr marL="285750" indent="-285750" fontAlgn="b">
              <a:buFont typeface="Arial" panose="020B0604020202020204" pitchFamily="34" charset="0"/>
              <a:buChar char="•"/>
            </a:pPr>
            <a:r>
              <a:rPr lang="en-US" dirty="0"/>
              <a:t>PMKOH</a:t>
            </a:r>
          </a:p>
          <a:p>
            <a:pPr marL="285750" indent="-285750" fontAlgn="b">
              <a:buFont typeface="Arial" panose="020B0604020202020204" pitchFamily="34" charset="0"/>
              <a:buChar char="•"/>
            </a:pPr>
            <a:r>
              <a:rPr lang="en-US" dirty="0"/>
              <a:t>YRKMH</a:t>
            </a:r>
          </a:p>
          <a:p>
            <a:pPr marL="285750" indent="-285750" fontAlgn="b">
              <a:buFont typeface="Arial" panose="020B0604020202020204" pitchFamily="34" charset="0"/>
              <a:buChar char="•"/>
            </a:pPr>
            <a:r>
              <a:rPr lang="en-US" dirty="0"/>
              <a:t>YRKPH</a:t>
            </a:r>
          </a:p>
          <a:p>
            <a:pPr marL="285750" indent="-285750">
              <a:buFont typeface="Arial" panose="020B0604020202020204" pitchFamily="34" charset="0"/>
              <a:buChar char="•"/>
            </a:pPr>
            <a:endParaRPr lang="en-US" dirty="0"/>
          </a:p>
          <a:p>
            <a:endParaRPr lang="en-US" dirty="0"/>
          </a:p>
        </p:txBody>
      </p:sp>
      <p:pic>
        <p:nvPicPr>
          <p:cNvPr id="5" name="Picture 4">
            <a:extLst>
              <a:ext uri="{FF2B5EF4-FFF2-40B4-BE49-F238E27FC236}">
                <a16:creationId xmlns:a16="http://schemas.microsoft.com/office/drawing/2014/main" id="{578A5B56-6288-4932-98C7-B85F055E394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5FCE7B7-5EBF-43C2-A4A3-DEE49770D9A2}"/>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Open-Water Use</a:t>
            </a:r>
          </a:p>
        </p:txBody>
      </p:sp>
      <p:sp>
        <p:nvSpPr>
          <p:cNvPr id="8" name="Rectangle 7"/>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92251" y="5876893"/>
            <a:ext cx="1268480" cy="369332"/>
          </a:xfrm>
          <a:prstGeom prst="rect">
            <a:avLst/>
          </a:prstGeom>
          <a:noFill/>
        </p:spPr>
        <p:txBody>
          <a:bodyPr wrap="square" rtlCol="0">
            <a:spAutoFit/>
          </a:bodyPr>
          <a:lstStyle/>
          <a:p>
            <a:pPr algn="ctr"/>
            <a:r>
              <a:rPr lang="en-US" b="1" dirty="0"/>
              <a:t>No Action</a:t>
            </a:r>
          </a:p>
        </p:txBody>
      </p:sp>
      <p:sp>
        <p:nvSpPr>
          <p:cNvPr id="10" name="Down Arrow 9"/>
          <p:cNvSpPr/>
          <p:nvPr/>
        </p:nvSpPr>
        <p:spPr>
          <a:xfrm>
            <a:off x="918119" y="5413331"/>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5053" y="4719108"/>
            <a:ext cx="1205060" cy="923330"/>
          </a:xfrm>
          <a:prstGeom prst="rect">
            <a:avLst/>
          </a:prstGeom>
          <a:noFill/>
        </p:spPr>
        <p:txBody>
          <a:bodyPr wrap="square" rtlCol="0">
            <a:spAutoFit/>
          </a:bodyPr>
          <a:lstStyle/>
          <a:p>
            <a:pPr algn="ctr"/>
            <a:r>
              <a:rPr lang="en-US" b="1" dirty="0"/>
              <a:t>404 TN 41.7 TP</a:t>
            </a:r>
          </a:p>
          <a:p>
            <a:pPr algn="ctr"/>
            <a:endParaRPr lang="en-US" b="1" dirty="0"/>
          </a:p>
        </p:txBody>
      </p:sp>
      <p:sp>
        <p:nvSpPr>
          <p:cNvPr id="12" name="TextBox 11"/>
          <p:cNvSpPr txBox="1"/>
          <p:nvPr/>
        </p:nvSpPr>
        <p:spPr>
          <a:xfrm>
            <a:off x="6023115" y="5921552"/>
            <a:ext cx="1448480" cy="369332"/>
          </a:xfrm>
          <a:prstGeom prst="rect">
            <a:avLst/>
          </a:prstGeom>
          <a:noFill/>
        </p:spPr>
        <p:txBody>
          <a:bodyPr wrap="square" rtlCol="0">
            <a:spAutoFit/>
          </a:bodyPr>
          <a:lstStyle/>
          <a:p>
            <a:pPr algn="ctr"/>
            <a:r>
              <a:rPr lang="en-US" b="1" dirty="0"/>
              <a:t>E3</a:t>
            </a:r>
          </a:p>
        </p:txBody>
      </p:sp>
      <p:sp>
        <p:nvSpPr>
          <p:cNvPr id="13" name="Down Arrow 12"/>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6" name="TextBox 15"/>
          <p:cNvSpPr txBox="1"/>
          <p:nvPr/>
        </p:nvSpPr>
        <p:spPr>
          <a:xfrm>
            <a:off x="2437884" y="1138811"/>
            <a:ext cx="1927654" cy="923330"/>
          </a:xfrm>
          <a:prstGeom prst="rect">
            <a:avLst/>
          </a:prstGeom>
          <a:noFill/>
        </p:spPr>
        <p:txBody>
          <a:bodyPr wrap="square" rtlCol="0">
            <a:spAutoFit/>
          </a:bodyPr>
          <a:lstStyle/>
          <a:p>
            <a:pPr marL="285750" indent="-285750" fontAlgn="b">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17" name="TextBox 16">
            <a:extLst>
              <a:ext uri="{FF2B5EF4-FFF2-40B4-BE49-F238E27FC236}">
                <a16:creationId xmlns:a16="http://schemas.microsoft.com/office/drawing/2014/main" id="{E6A775FD-00D2-4E36-933A-D4F33731B400}"/>
              </a:ext>
            </a:extLst>
          </p:cNvPr>
          <p:cNvSpPr txBox="1"/>
          <p:nvPr/>
        </p:nvSpPr>
        <p:spPr>
          <a:xfrm>
            <a:off x="4517620" y="1353994"/>
            <a:ext cx="1834539" cy="3970318"/>
          </a:xfrm>
          <a:prstGeom prst="rect">
            <a:avLst/>
          </a:prstGeom>
          <a:noFill/>
        </p:spPr>
        <p:txBody>
          <a:bodyPr wrap="square" rtlCol="0">
            <a:spAutoFit/>
          </a:bodyPr>
          <a:lstStyle/>
          <a:p>
            <a:pPr marL="285750" indent="-285750" fontAlgn="b">
              <a:buFont typeface="Arial" panose="020B0604020202020204" pitchFamily="34" charset="0"/>
              <a:buChar char="•"/>
            </a:pPr>
            <a:r>
              <a:rPr lang="en-US" dirty="0"/>
              <a:t>ELIPH</a:t>
            </a:r>
          </a:p>
          <a:p>
            <a:pPr marL="285750" indent="-285750" fontAlgn="b">
              <a:buFont typeface="Arial" panose="020B0604020202020204" pitchFamily="34" charset="0"/>
              <a:buChar char="•"/>
            </a:pPr>
            <a:r>
              <a:rPr lang="en-US" dirty="0" err="1"/>
              <a:t>C&amp;Dcanal</a:t>
            </a:r>
            <a:endParaRPr lang="en-US" dirty="0"/>
          </a:p>
          <a:p>
            <a:pPr marL="285750" indent="-285750" fontAlgn="b">
              <a:buFont typeface="Arial" panose="020B0604020202020204" pitchFamily="34" charset="0"/>
              <a:buChar char="•"/>
            </a:pPr>
            <a:r>
              <a:rPr lang="en-US" dirty="0"/>
              <a:t>ELKOH</a:t>
            </a:r>
          </a:p>
          <a:p>
            <a:pPr marL="285750" indent="-285750" fontAlgn="b">
              <a:buFont typeface="Arial" panose="020B0604020202020204" pitchFamily="34" charset="0"/>
              <a:buChar char="•"/>
            </a:pPr>
            <a:r>
              <a:rPr lang="en-US" dirty="0"/>
              <a:t>SASOH</a:t>
            </a:r>
          </a:p>
          <a:p>
            <a:pPr marL="285750" indent="-285750" fontAlgn="b">
              <a:buFont typeface="Arial" panose="020B0604020202020204" pitchFamily="34" charset="0"/>
              <a:buChar char="•"/>
            </a:pPr>
            <a:r>
              <a:rPr lang="en-US" dirty="0"/>
              <a:t>EASMH</a:t>
            </a:r>
          </a:p>
          <a:p>
            <a:pPr marL="285750" indent="-285750" fontAlgn="b">
              <a:buFont typeface="Arial" panose="020B0604020202020204" pitchFamily="34" charset="0"/>
              <a:buChar char="•"/>
            </a:pPr>
            <a:r>
              <a:rPr lang="en-US" dirty="0"/>
              <a:t>CHOTF</a:t>
            </a:r>
          </a:p>
          <a:p>
            <a:pPr marL="285750" indent="-285750" fontAlgn="b">
              <a:buFont typeface="Arial" panose="020B0604020202020204" pitchFamily="34" charset="0"/>
              <a:buChar char="•"/>
            </a:pPr>
            <a:r>
              <a:rPr lang="en-US" dirty="0"/>
              <a:t>CHOOH</a:t>
            </a:r>
          </a:p>
          <a:p>
            <a:pPr marL="285750" indent="-285750" fontAlgn="b">
              <a:buFont typeface="Arial" panose="020B0604020202020204" pitchFamily="34" charset="0"/>
              <a:buChar char="•"/>
            </a:pPr>
            <a:r>
              <a:rPr lang="en-US" dirty="0"/>
              <a:t>CHOMH2</a:t>
            </a:r>
          </a:p>
          <a:p>
            <a:pPr marL="285750" indent="-285750" fontAlgn="b">
              <a:buFont typeface="Arial" panose="020B0604020202020204" pitchFamily="34" charset="0"/>
              <a:buChar char="•"/>
            </a:pPr>
            <a:r>
              <a:rPr lang="en-US" dirty="0"/>
              <a:t>CHOMH1</a:t>
            </a:r>
          </a:p>
          <a:p>
            <a:pPr marL="285750" indent="-285750" fontAlgn="b">
              <a:buFont typeface="Arial" panose="020B0604020202020204" pitchFamily="34" charset="0"/>
              <a:buChar char="•"/>
            </a:pPr>
            <a:r>
              <a:rPr lang="en-US" dirty="0"/>
              <a:t>POCTF</a:t>
            </a:r>
          </a:p>
          <a:p>
            <a:pPr marL="285750" indent="-285750" fontAlgn="b">
              <a:buFont typeface="Arial" panose="020B0604020202020204" pitchFamily="34" charset="0"/>
              <a:buChar char="•"/>
            </a:pPr>
            <a:r>
              <a:rPr lang="en-US" dirty="0"/>
              <a:t>POCOH_MD</a:t>
            </a:r>
          </a:p>
          <a:p>
            <a:pPr marL="285750" indent="-285750" fontAlgn="b">
              <a:buFont typeface="Arial" panose="020B0604020202020204" pitchFamily="34" charset="0"/>
              <a:buChar char="•"/>
            </a:pPr>
            <a:r>
              <a:rPr lang="en-US" dirty="0"/>
              <a:t>POCOH_VA</a:t>
            </a:r>
          </a:p>
          <a:p>
            <a:pPr marL="285750" indent="-285750" fontAlgn="b">
              <a:buFont typeface="Arial" panose="020B0604020202020204" pitchFamily="34" charset="0"/>
              <a:buChar char="•"/>
            </a:pPr>
            <a:r>
              <a:rPr lang="en-US" dirty="0"/>
              <a:t>TANMH_VA</a:t>
            </a:r>
          </a:p>
          <a:p>
            <a:pPr marL="285750" indent="-285750" fontAlgn="b">
              <a:buFont typeface="Arial" panose="020B0604020202020204" pitchFamily="34" charset="0"/>
              <a:buChar char="•"/>
            </a:pPr>
            <a:endParaRPr lang="en-US" dirty="0"/>
          </a:p>
        </p:txBody>
      </p:sp>
      <p:sp>
        <p:nvSpPr>
          <p:cNvPr id="18" name="TextBox 17">
            <a:extLst>
              <a:ext uri="{FF2B5EF4-FFF2-40B4-BE49-F238E27FC236}">
                <a16:creationId xmlns:a16="http://schemas.microsoft.com/office/drawing/2014/main" id="{E6A775FD-00D2-4E36-933A-D4F33731B400}"/>
              </a:ext>
            </a:extLst>
          </p:cNvPr>
          <p:cNvSpPr txBox="1"/>
          <p:nvPr/>
        </p:nvSpPr>
        <p:spPr>
          <a:xfrm>
            <a:off x="503759" y="1412191"/>
            <a:ext cx="1834539" cy="2585323"/>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CB2OH</a:t>
            </a:r>
          </a:p>
          <a:p>
            <a:pPr marL="285750" indent="-285750" fontAlgn="b">
              <a:buFont typeface="Arial" panose="020B0604020202020204" pitchFamily="34" charset="0"/>
              <a:buChar char="•"/>
            </a:pPr>
            <a:r>
              <a:rPr lang="en-US" dirty="0"/>
              <a:t>CB6PH</a:t>
            </a:r>
          </a:p>
          <a:p>
            <a:pPr marL="285750" indent="-285750" fontAlgn="b">
              <a:buFont typeface="Arial" panose="020B0604020202020204" pitchFamily="34" charset="0"/>
              <a:buChar char="•"/>
            </a:pPr>
            <a:r>
              <a:rPr lang="en-US" dirty="0"/>
              <a:t>CB7PH</a:t>
            </a:r>
          </a:p>
          <a:p>
            <a:pPr marL="285750" indent="-285750" fontAlgn="b">
              <a:buFont typeface="Arial" panose="020B0604020202020204" pitchFamily="34" charset="0"/>
              <a:buChar char="•"/>
            </a:pPr>
            <a:r>
              <a:rPr lang="en-US" dirty="0"/>
              <a:t>BSHOH</a:t>
            </a:r>
          </a:p>
          <a:p>
            <a:pPr marL="285750" indent="-285750" fontAlgn="b">
              <a:buFont typeface="Arial" panose="020B0604020202020204" pitchFamily="34" charset="0"/>
              <a:buChar char="•"/>
            </a:pPr>
            <a:r>
              <a:rPr lang="en-US" dirty="0"/>
              <a:t>SEVMH</a:t>
            </a:r>
          </a:p>
          <a:p>
            <a:pPr marL="285750" indent="-285750" fontAlgn="b">
              <a:buFont typeface="Arial" panose="020B0604020202020204" pitchFamily="34" charset="0"/>
              <a:buChar char="•"/>
            </a:pPr>
            <a:r>
              <a:rPr lang="en-US" dirty="0"/>
              <a:t>PAXOH</a:t>
            </a:r>
          </a:p>
          <a:p>
            <a:pPr marL="285750" indent="-285750" fontAlgn="b">
              <a:buFont typeface="Arial" panose="020B0604020202020204" pitchFamily="34" charset="0"/>
              <a:buChar char="•"/>
            </a:pPr>
            <a:r>
              <a:rPr lang="en-US" dirty="0"/>
              <a:t>PAXMH</a:t>
            </a:r>
          </a:p>
          <a:p>
            <a:pPr marL="285750" indent="-285750" fontAlgn="b">
              <a:buFont typeface="Arial" panose="020B0604020202020204" pitchFamily="34" charset="0"/>
              <a:buChar char="•"/>
            </a:pPr>
            <a:r>
              <a:rPr lang="en-US" dirty="0"/>
              <a:t>POTTF_DC</a:t>
            </a:r>
          </a:p>
          <a:p>
            <a:pPr marL="285750" indent="-285750" fontAlgn="b">
              <a:buFont typeface="Arial" panose="020B0604020202020204" pitchFamily="34" charset="0"/>
              <a:buChar char="•"/>
            </a:pPr>
            <a:r>
              <a:rPr lang="en-US" dirty="0"/>
              <a:t>POTTF_MD</a:t>
            </a:r>
          </a:p>
        </p:txBody>
      </p:sp>
      <p:sp>
        <p:nvSpPr>
          <p:cNvPr id="20" name="Title 1">
            <a:extLst>
              <a:ext uri="{FF2B5EF4-FFF2-40B4-BE49-F238E27FC236}">
                <a16:creationId xmlns:a16="http://schemas.microsoft.com/office/drawing/2014/main" id="{78B245D9-9A70-415D-B805-C3A0C0400721}"/>
              </a:ext>
            </a:extLst>
          </p:cNvPr>
          <p:cNvSpPr txBox="1">
            <a:spLocks/>
          </p:cNvSpPr>
          <p:nvPr/>
        </p:nvSpPr>
        <p:spPr>
          <a:xfrm>
            <a:off x="263202" y="106743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478937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C5B3F8-0D18-492F-A7E1-1F799F4E6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506" y="0"/>
            <a:ext cx="5299364" cy="6858000"/>
          </a:xfrm>
          <a:prstGeom prst="rect">
            <a:avLst/>
          </a:prstGeom>
        </p:spPr>
      </p:pic>
      <p:pic>
        <p:nvPicPr>
          <p:cNvPr id="5" name="Picture 4">
            <a:extLst>
              <a:ext uri="{FF2B5EF4-FFF2-40B4-BE49-F238E27FC236}">
                <a16:creationId xmlns:a16="http://schemas.microsoft.com/office/drawing/2014/main" id="{578A5B56-6288-4932-98C7-B85F055E394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5FCE7B7-5EBF-43C2-A4A3-DEE49770D9A2}"/>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Open-Water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1552359" y="5413331"/>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3819" y="4770975"/>
            <a:ext cx="1205060" cy="923330"/>
          </a:xfrm>
          <a:prstGeom prst="rect">
            <a:avLst/>
          </a:prstGeom>
          <a:noFill/>
        </p:spPr>
        <p:txBody>
          <a:bodyPr wrap="square" rtlCol="0">
            <a:spAutoFit/>
          </a:bodyPr>
          <a:lstStyle/>
          <a:p>
            <a:pPr algn="ctr"/>
            <a:r>
              <a:rPr lang="en-US" b="1" dirty="0"/>
              <a:t>347 TN 30.4 TP</a:t>
            </a:r>
          </a:p>
          <a:p>
            <a:pPr algn="ctr"/>
            <a:endParaRPr lang="en-US" b="1" dirty="0"/>
          </a:p>
        </p:txBody>
      </p:sp>
      <p:sp>
        <p:nvSpPr>
          <p:cNvPr id="11" name="TextBox 10"/>
          <p:cNvSpPr txBox="1"/>
          <p:nvPr/>
        </p:nvSpPr>
        <p:spPr>
          <a:xfrm>
            <a:off x="6023115" y="5923741"/>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4" name="TextBox 13">
            <a:extLst>
              <a:ext uri="{FF2B5EF4-FFF2-40B4-BE49-F238E27FC236}">
                <a16:creationId xmlns:a16="http://schemas.microsoft.com/office/drawing/2014/main" id="{E6A775FD-00D2-4E36-933A-D4F33731B400}"/>
              </a:ext>
            </a:extLst>
          </p:cNvPr>
          <p:cNvSpPr txBox="1"/>
          <p:nvPr/>
        </p:nvSpPr>
        <p:spPr>
          <a:xfrm>
            <a:off x="503759" y="1572826"/>
            <a:ext cx="1834539" cy="2308324"/>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CB6PH</a:t>
            </a:r>
          </a:p>
          <a:p>
            <a:pPr marL="285750" indent="-285750" fontAlgn="b">
              <a:buFont typeface="Arial" panose="020B0604020202020204" pitchFamily="34" charset="0"/>
              <a:buChar char="•"/>
            </a:pPr>
            <a:r>
              <a:rPr lang="en-US" dirty="0"/>
              <a:t>CB7PH</a:t>
            </a:r>
          </a:p>
          <a:p>
            <a:pPr marL="285750" indent="-285750" fontAlgn="b">
              <a:buFont typeface="Arial" panose="020B0604020202020204" pitchFamily="34" charset="0"/>
              <a:buChar char="•"/>
            </a:pPr>
            <a:r>
              <a:rPr lang="en-US" dirty="0"/>
              <a:t>PAXOH</a:t>
            </a:r>
          </a:p>
          <a:p>
            <a:pPr marL="285750" indent="-285750" fontAlgn="b">
              <a:buFont typeface="Arial" panose="020B0604020202020204" pitchFamily="34" charset="0"/>
              <a:buChar char="•"/>
            </a:pPr>
            <a:r>
              <a:rPr lang="en-US" dirty="0"/>
              <a:t>PAXMH</a:t>
            </a:r>
          </a:p>
          <a:p>
            <a:pPr marL="285750" indent="-285750" fontAlgn="b">
              <a:buFont typeface="Arial" panose="020B0604020202020204" pitchFamily="34" charset="0"/>
              <a:buChar char="•"/>
            </a:pPr>
            <a:r>
              <a:rPr lang="en-US" dirty="0"/>
              <a:t>ANATF_DC</a:t>
            </a:r>
          </a:p>
          <a:p>
            <a:pPr marL="285750" indent="-285750" fontAlgn="b">
              <a:buFont typeface="Arial" panose="020B0604020202020204" pitchFamily="34" charset="0"/>
              <a:buChar char="•"/>
            </a:pPr>
            <a:r>
              <a:rPr lang="en-US" dirty="0"/>
              <a:t>ANATF_MD</a:t>
            </a:r>
          </a:p>
          <a:p>
            <a:pPr marL="285750" indent="-285750" fontAlgn="b">
              <a:buFont typeface="Arial" panose="020B0604020202020204" pitchFamily="34" charset="0"/>
              <a:buChar char="•"/>
            </a:pPr>
            <a:r>
              <a:rPr lang="en-US" dirty="0"/>
              <a:t>PISTF</a:t>
            </a:r>
          </a:p>
          <a:p>
            <a:pPr marL="285750" indent="-285750" fontAlgn="b">
              <a:buFont typeface="Arial" panose="020B0604020202020204" pitchFamily="34" charset="0"/>
              <a:buChar char="•"/>
            </a:pPr>
            <a:r>
              <a:rPr lang="en-US" dirty="0"/>
              <a:t>POTOH1_MD</a:t>
            </a:r>
          </a:p>
        </p:txBody>
      </p:sp>
      <p:sp>
        <p:nvSpPr>
          <p:cNvPr id="15" name="TextBox 14"/>
          <p:cNvSpPr txBox="1"/>
          <p:nvPr/>
        </p:nvSpPr>
        <p:spPr>
          <a:xfrm>
            <a:off x="2464132" y="1514630"/>
            <a:ext cx="1927654" cy="2308324"/>
          </a:xfrm>
          <a:prstGeom prst="rect">
            <a:avLst/>
          </a:prstGeom>
          <a:noFill/>
        </p:spPr>
        <p:txBody>
          <a:bodyPr wrap="square" rtlCol="0">
            <a:spAutoFit/>
          </a:bodyPr>
          <a:lstStyle/>
          <a:p>
            <a:pPr marL="285750" indent="-285750" fontAlgn="b">
              <a:buFont typeface="Arial" panose="020B0604020202020204" pitchFamily="34" charset="0"/>
              <a:buChar char="•"/>
            </a:pPr>
            <a:r>
              <a:rPr lang="en-US" dirty="0"/>
              <a:t>YRKMH</a:t>
            </a:r>
          </a:p>
          <a:p>
            <a:pPr marL="285750" indent="-285750" fontAlgn="b">
              <a:buFont typeface="Arial" panose="020B0604020202020204" pitchFamily="34" charset="0"/>
              <a:buChar char="•"/>
            </a:pPr>
            <a:r>
              <a:rPr lang="en-US" dirty="0"/>
              <a:t>YRKPH</a:t>
            </a:r>
          </a:p>
          <a:p>
            <a:pPr marL="285750" indent="-285750" fontAlgn="b">
              <a:buFont typeface="Arial" panose="020B0604020202020204" pitchFamily="34" charset="0"/>
              <a:buChar char="•"/>
            </a:pPr>
            <a:r>
              <a:rPr lang="en-US" dirty="0" err="1"/>
              <a:t>C&amp;Dcanal</a:t>
            </a:r>
            <a:endParaRPr lang="en-US" dirty="0"/>
          </a:p>
          <a:p>
            <a:pPr marL="285750" indent="-285750" fontAlgn="b">
              <a:buFont typeface="Arial" panose="020B0604020202020204" pitchFamily="34" charset="0"/>
              <a:buChar char="•"/>
            </a:pPr>
            <a:r>
              <a:rPr lang="en-US" dirty="0"/>
              <a:t>SASOH</a:t>
            </a:r>
          </a:p>
          <a:p>
            <a:pPr marL="285750" indent="-285750" fontAlgn="b">
              <a:buFont typeface="Arial" panose="020B0604020202020204" pitchFamily="34" charset="0"/>
              <a:buChar char="•"/>
            </a:pPr>
            <a:r>
              <a:rPr lang="en-US" dirty="0"/>
              <a:t>CHOMH2</a:t>
            </a:r>
          </a:p>
          <a:p>
            <a:pPr marL="285750" indent="-285750" fontAlgn="b">
              <a:buFont typeface="Arial" panose="020B0604020202020204" pitchFamily="34" charset="0"/>
              <a:buChar char="•"/>
            </a:pPr>
            <a:r>
              <a:rPr lang="en-US" dirty="0"/>
              <a:t>CHOMH1</a:t>
            </a:r>
          </a:p>
          <a:p>
            <a:pPr marL="285750" indent="-285750">
              <a:buFont typeface="Arial" panose="020B0604020202020204" pitchFamily="34" charset="0"/>
              <a:buChar char="•"/>
            </a:pPr>
            <a:endParaRPr lang="en-US" dirty="0"/>
          </a:p>
          <a:p>
            <a:endParaRPr lang="en-US" dirty="0"/>
          </a:p>
        </p:txBody>
      </p:sp>
      <p:sp>
        <p:nvSpPr>
          <p:cNvPr id="16" name="TextBox 15">
            <a:extLst>
              <a:ext uri="{FF2B5EF4-FFF2-40B4-BE49-F238E27FC236}">
                <a16:creationId xmlns:a16="http://schemas.microsoft.com/office/drawing/2014/main" id="{E6A775FD-00D2-4E36-933A-D4F33731B400}"/>
              </a:ext>
            </a:extLst>
          </p:cNvPr>
          <p:cNvSpPr txBox="1"/>
          <p:nvPr/>
        </p:nvSpPr>
        <p:spPr>
          <a:xfrm>
            <a:off x="4391786" y="1514630"/>
            <a:ext cx="1834539" cy="1477328"/>
          </a:xfrm>
          <a:prstGeom prst="rect">
            <a:avLst/>
          </a:prstGeom>
          <a:noFill/>
        </p:spPr>
        <p:txBody>
          <a:bodyPr wrap="square" rtlCol="0">
            <a:spAutoFit/>
          </a:bodyPr>
          <a:lstStyle/>
          <a:p>
            <a:pPr marL="285750" indent="-285750" fontAlgn="b">
              <a:buFont typeface="Arial" panose="020B0604020202020204" pitchFamily="34" charset="0"/>
              <a:buChar char="•"/>
            </a:pPr>
            <a:r>
              <a:rPr lang="en-US" dirty="0"/>
              <a:t>POCTF</a:t>
            </a:r>
          </a:p>
          <a:p>
            <a:pPr marL="285750" indent="-285750" fontAlgn="b">
              <a:buFont typeface="Arial" panose="020B0604020202020204" pitchFamily="34" charset="0"/>
              <a:buChar char="•"/>
            </a:pPr>
            <a:r>
              <a:rPr lang="en-US" dirty="0"/>
              <a:t>POCOH_MD</a:t>
            </a:r>
          </a:p>
          <a:p>
            <a:pPr marL="285750" indent="-285750" fontAlgn="b">
              <a:buFont typeface="Arial" panose="020B0604020202020204" pitchFamily="34" charset="0"/>
              <a:buChar char="•"/>
            </a:pPr>
            <a:r>
              <a:rPr lang="en-US" dirty="0"/>
              <a:t>POCOH_VA</a:t>
            </a:r>
          </a:p>
          <a:p>
            <a:pPr marL="285750" indent="-285750" fontAlgn="b">
              <a:buFont typeface="Arial" panose="020B0604020202020204" pitchFamily="34" charset="0"/>
              <a:buChar char="•"/>
            </a:pPr>
            <a:r>
              <a:rPr lang="en-US" dirty="0"/>
              <a:t>TANMH_VA</a:t>
            </a:r>
          </a:p>
          <a:p>
            <a:pPr marL="285750" indent="-285750" fontAlgn="b">
              <a:buFont typeface="Arial" panose="020B0604020202020204" pitchFamily="34" charset="0"/>
              <a:buChar char="•"/>
            </a:pPr>
            <a:endParaRPr lang="en-US" dirty="0"/>
          </a:p>
        </p:txBody>
      </p:sp>
      <p:sp>
        <p:nvSpPr>
          <p:cNvPr id="17" name="Title 1">
            <a:extLst>
              <a:ext uri="{FF2B5EF4-FFF2-40B4-BE49-F238E27FC236}">
                <a16:creationId xmlns:a16="http://schemas.microsoft.com/office/drawing/2014/main" id="{AFF34370-D2BC-4D38-9B27-E5D7F22FC87B}"/>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36536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0362FB-E3FC-4586-8144-B20BDC1F8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510" y="0"/>
            <a:ext cx="5299364" cy="6858000"/>
          </a:xfrm>
          <a:prstGeom prst="rect">
            <a:avLst/>
          </a:prstGeom>
        </p:spPr>
      </p:pic>
      <p:pic>
        <p:nvPicPr>
          <p:cNvPr id="5" name="Picture 4">
            <a:extLst>
              <a:ext uri="{FF2B5EF4-FFF2-40B4-BE49-F238E27FC236}">
                <a16:creationId xmlns:a16="http://schemas.microsoft.com/office/drawing/2014/main" id="{578A5B56-6288-4932-98C7-B85F055E394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5FCE7B7-5EBF-43C2-A4A3-DEE49770D9A2}"/>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Open-Water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23115" y="5924106"/>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4" name="TextBox 13">
            <a:extLst>
              <a:ext uri="{FF2B5EF4-FFF2-40B4-BE49-F238E27FC236}">
                <a16:creationId xmlns:a16="http://schemas.microsoft.com/office/drawing/2014/main" id="{E6A775FD-00D2-4E36-933A-D4F33731B400}"/>
              </a:ext>
            </a:extLst>
          </p:cNvPr>
          <p:cNvSpPr txBox="1"/>
          <p:nvPr/>
        </p:nvSpPr>
        <p:spPr>
          <a:xfrm>
            <a:off x="503759" y="1572826"/>
            <a:ext cx="1834539" cy="2308324"/>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CB6PH</a:t>
            </a:r>
          </a:p>
          <a:p>
            <a:pPr marL="285750" indent="-285750" fontAlgn="b">
              <a:buFont typeface="Arial" panose="020B0604020202020204" pitchFamily="34" charset="0"/>
              <a:buChar char="•"/>
            </a:pPr>
            <a:r>
              <a:rPr lang="en-US" dirty="0"/>
              <a:t>CB7PH</a:t>
            </a:r>
          </a:p>
          <a:p>
            <a:pPr marL="285750" indent="-285750" fontAlgn="b">
              <a:buFont typeface="Arial" panose="020B0604020202020204" pitchFamily="34" charset="0"/>
              <a:buChar char="•"/>
            </a:pPr>
            <a:r>
              <a:rPr lang="en-US" dirty="0"/>
              <a:t>PAXOH</a:t>
            </a:r>
          </a:p>
          <a:p>
            <a:pPr marL="285750" indent="-285750" fontAlgn="b">
              <a:buFont typeface="Arial" panose="020B0604020202020204" pitchFamily="34" charset="0"/>
              <a:buChar char="•"/>
            </a:pPr>
            <a:r>
              <a:rPr lang="en-US" dirty="0"/>
              <a:t>PAXMH</a:t>
            </a:r>
          </a:p>
          <a:p>
            <a:pPr marL="285750" indent="-285750" fontAlgn="b">
              <a:buFont typeface="Arial" panose="020B0604020202020204" pitchFamily="34" charset="0"/>
              <a:buChar char="•"/>
            </a:pPr>
            <a:r>
              <a:rPr lang="en-US" dirty="0"/>
              <a:t>ANATF_DC</a:t>
            </a:r>
          </a:p>
          <a:p>
            <a:pPr marL="285750" indent="-285750" fontAlgn="b">
              <a:buFont typeface="Arial" panose="020B0604020202020204" pitchFamily="34" charset="0"/>
              <a:buChar char="•"/>
            </a:pPr>
            <a:r>
              <a:rPr lang="en-US" dirty="0"/>
              <a:t>ANATF_MD</a:t>
            </a:r>
          </a:p>
          <a:p>
            <a:pPr marL="285750" indent="-285750" fontAlgn="b">
              <a:buFont typeface="Arial" panose="020B0604020202020204" pitchFamily="34" charset="0"/>
              <a:buChar char="•"/>
            </a:pPr>
            <a:r>
              <a:rPr lang="en-US" dirty="0"/>
              <a:t>PISTF</a:t>
            </a:r>
          </a:p>
          <a:p>
            <a:pPr marL="285750" indent="-285750" fontAlgn="b">
              <a:buFont typeface="Arial" panose="020B0604020202020204" pitchFamily="34" charset="0"/>
              <a:buChar char="•"/>
            </a:pPr>
            <a:r>
              <a:rPr lang="en-US" dirty="0"/>
              <a:t>POTOH1_MD</a:t>
            </a:r>
          </a:p>
        </p:txBody>
      </p:sp>
      <p:sp>
        <p:nvSpPr>
          <p:cNvPr id="15" name="TextBox 14"/>
          <p:cNvSpPr txBox="1"/>
          <p:nvPr/>
        </p:nvSpPr>
        <p:spPr>
          <a:xfrm>
            <a:off x="2464132" y="1514630"/>
            <a:ext cx="1927654" cy="2308324"/>
          </a:xfrm>
          <a:prstGeom prst="rect">
            <a:avLst/>
          </a:prstGeom>
          <a:noFill/>
        </p:spPr>
        <p:txBody>
          <a:bodyPr wrap="square" rtlCol="0">
            <a:spAutoFit/>
          </a:bodyPr>
          <a:lstStyle/>
          <a:p>
            <a:pPr marL="285750" indent="-285750" fontAlgn="b">
              <a:buFont typeface="Arial" panose="020B0604020202020204" pitchFamily="34" charset="0"/>
              <a:buChar char="•"/>
            </a:pPr>
            <a:r>
              <a:rPr lang="en-US" dirty="0"/>
              <a:t>YRKMH</a:t>
            </a:r>
          </a:p>
          <a:p>
            <a:pPr marL="285750" indent="-285750" fontAlgn="b">
              <a:buFont typeface="Arial" panose="020B0604020202020204" pitchFamily="34" charset="0"/>
              <a:buChar char="•"/>
            </a:pPr>
            <a:r>
              <a:rPr lang="en-US" dirty="0"/>
              <a:t>YRKPH</a:t>
            </a:r>
          </a:p>
          <a:p>
            <a:pPr marL="285750" indent="-285750" fontAlgn="b">
              <a:buFont typeface="Arial" panose="020B0604020202020204" pitchFamily="34" charset="0"/>
              <a:buChar char="•"/>
            </a:pPr>
            <a:r>
              <a:rPr lang="en-US" dirty="0" err="1"/>
              <a:t>C&amp;Dcanal</a:t>
            </a:r>
            <a:endParaRPr lang="en-US" dirty="0"/>
          </a:p>
          <a:p>
            <a:pPr marL="285750" indent="-285750" fontAlgn="b">
              <a:buFont typeface="Arial" panose="020B0604020202020204" pitchFamily="34" charset="0"/>
              <a:buChar char="•"/>
            </a:pPr>
            <a:r>
              <a:rPr lang="en-US" dirty="0"/>
              <a:t>SASOH</a:t>
            </a:r>
          </a:p>
          <a:p>
            <a:pPr marL="285750" indent="-285750" fontAlgn="b">
              <a:buFont typeface="Arial" panose="020B0604020202020204" pitchFamily="34" charset="0"/>
              <a:buChar char="•"/>
            </a:pPr>
            <a:r>
              <a:rPr lang="en-US" dirty="0"/>
              <a:t>CHOMH2</a:t>
            </a:r>
          </a:p>
          <a:p>
            <a:pPr marL="285750" indent="-285750" fontAlgn="b">
              <a:buFont typeface="Arial" panose="020B0604020202020204" pitchFamily="34" charset="0"/>
              <a:buChar char="•"/>
            </a:pPr>
            <a:r>
              <a:rPr lang="en-US" dirty="0"/>
              <a:t>CHOMH1</a:t>
            </a:r>
          </a:p>
          <a:p>
            <a:pPr marL="285750" indent="-285750">
              <a:buFont typeface="Arial" panose="020B0604020202020204" pitchFamily="34" charset="0"/>
              <a:buChar char="•"/>
            </a:pPr>
            <a:endParaRPr lang="en-US" dirty="0"/>
          </a:p>
          <a:p>
            <a:endParaRPr lang="en-US" dirty="0"/>
          </a:p>
        </p:txBody>
      </p:sp>
      <p:sp>
        <p:nvSpPr>
          <p:cNvPr id="16" name="TextBox 15">
            <a:extLst>
              <a:ext uri="{FF2B5EF4-FFF2-40B4-BE49-F238E27FC236}">
                <a16:creationId xmlns:a16="http://schemas.microsoft.com/office/drawing/2014/main" id="{E6A775FD-00D2-4E36-933A-D4F33731B400}"/>
              </a:ext>
            </a:extLst>
          </p:cNvPr>
          <p:cNvSpPr txBox="1"/>
          <p:nvPr/>
        </p:nvSpPr>
        <p:spPr>
          <a:xfrm>
            <a:off x="4391786" y="1514630"/>
            <a:ext cx="1834539" cy="1477328"/>
          </a:xfrm>
          <a:prstGeom prst="rect">
            <a:avLst/>
          </a:prstGeom>
          <a:noFill/>
        </p:spPr>
        <p:txBody>
          <a:bodyPr wrap="square" rtlCol="0">
            <a:spAutoFit/>
          </a:bodyPr>
          <a:lstStyle/>
          <a:p>
            <a:pPr marL="285750" indent="-285750" fontAlgn="b">
              <a:buFont typeface="Arial" panose="020B0604020202020204" pitchFamily="34" charset="0"/>
              <a:buChar char="•"/>
            </a:pPr>
            <a:r>
              <a:rPr lang="en-US" dirty="0"/>
              <a:t>POCTF</a:t>
            </a:r>
          </a:p>
          <a:p>
            <a:pPr marL="285750" indent="-285750" fontAlgn="b">
              <a:buFont typeface="Arial" panose="020B0604020202020204" pitchFamily="34" charset="0"/>
              <a:buChar char="•"/>
            </a:pPr>
            <a:r>
              <a:rPr lang="en-US" dirty="0"/>
              <a:t>POCOH_MD</a:t>
            </a:r>
          </a:p>
          <a:p>
            <a:pPr marL="285750" indent="-285750" fontAlgn="b">
              <a:buFont typeface="Arial" panose="020B0604020202020204" pitchFamily="34" charset="0"/>
              <a:buChar char="•"/>
            </a:pPr>
            <a:r>
              <a:rPr lang="en-US" dirty="0"/>
              <a:t>POCOH_VA</a:t>
            </a:r>
          </a:p>
          <a:p>
            <a:pPr marL="285750" indent="-285750" fontAlgn="b">
              <a:buFont typeface="Arial" panose="020B0604020202020204" pitchFamily="34" charset="0"/>
              <a:buChar char="•"/>
            </a:pPr>
            <a:r>
              <a:rPr lang="en-US" dirty="0"/>
              <a:t>TANMH_VA</a:t>
            </a:r>
          </a:p>
          <a:p>
            <a:pPr marL="285750" indent="-285750" fontAlgn="b">
              <a:buFont typeface="Arial" panose="020B0604020202020204" pitchFamily="34" charset="0"/>
              <a:buChar char="•"/>
            </a:pPr>
            <a:endParaRPr lang="en-US" dirty="0"/>
          </a:p>
        </p:txBody>
      </p:sp>
      <p:sp>
        <p:nvSpPr>
          <p:cNvPr id="17" name="Title 1">
            <a:extLst>
              <a:ext uri="{FF2B5EF4-FFF2-40B4-BE49-F238E27FC236}">
                <a16:creationId xmlns:a16="http://schemas.microsoft.com/office/drawing/2014/main" id="{AFF34370-D2BC-4D38-9B27-E5D7F22FC87B}"/>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
        <p:nvSpPr>
          <p:cNvPr id="20" name="Down Arrow 9">
            <a:extLst>
              <a:ext uri="{FF2B5EF4-FFF2-40B4-BE49-F238E27FC236}">
                <a16:creationId xmlns:a16="http://schemas.microsoft.com/office/drawing/2014/main" id="{102E33D4-A0CE-4192-A7B8-29A0A31ABD6C}"/>
              </a:ext>
            </a:extLst>
          </p:cNvPr>
          <p:cNvSpPr/>
          <p:nvPr/>
        </p:nvSpPr>
        <p:spPr>
          <a:xfrm>
            <a:off x="1756747" y="54025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648AC03-9624-4571-B5D9-534FF222B135}"/>
              </a:ext>
            </a:extLst>
          </p:cNvPr>
          <p:cNvSpPr txBox="1"/>
          <p:nvPr/>
        </p:nvSpPr>
        <p:spPr>
          <a:xfrm>
            <a:off x="1399757" y="4764119"/>
            <a:ext cx="922351" cy="923330"/>
          </a:xfrm>
          <a:prstGeom prst="rect">
            <a:avLst/>
          </a:prstGeom>
          <a:noFill/>
        </p:spPr>
        <p:txBody>
          <a:bodyPr wrap="square" rtlCol="0">
            <a:spAutoFit/>
          </a:bodyPr>
          <a:lstStyle/>
          <a:p>
            <a:pPr algn="ctr"/>
            <a:r>
              <a:rPr lang="en-US" b="1" dirty="0"/>
              <a:t>337 TN</a:t>
            </a:r>
          </a:p>
          <a:p>
            <a:pPr algn="ctr"/>
            <a:r>
              <a:rPr lang="en-US" b="1" dirty="0"/>
              <a:t>23.7 TP</a:t>
            </a:r>
          </a:p>
          <a:p>
            <a:pPr algn="ctr"/>
            <a:endParaRPr lang="en-US" b="1" dirty="0"/>
          </a:p>
        </p:txBody>
      </p:sp>
    </p:spTree>
    <p:extLst>
      <p:ext uri="{BB962C8B-B14F-4D97-AF65-F5344CB8AC3E}">
        <p14:creationId xmlns:p14="http://schemas.microsoft.com/office/powerpoint/2010/main" val="3603858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EDE356-8447-4D9B-BAB1-41130F2AE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509" y="0"/>
            <a:ext cx="5299364" cy="6858000"/>
          </a:xfrm>
          <a:prstGeom prst="rect">
            <a:avLst/>
          </a:prstGeom>
        </p:spPr>
      </p:pic>
      <p:pic>
        <p:nvPicPr>
          <p:cNvPr id="5" name="Picture 4">
            <a:extLst>
              <a:ext uri="{FF2B5EF4-FFF2-40B4-BE49-F238E27FC236}">
                <a16:creationId xmlns:a16="http://schemas.microsoft.com/office/drawing/2014/main" id="{578A5B56-6288-4932-98C7-B85F055E394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5FCE7B7-5EBF-43C2-A4A3-DEE49770D9A2}"/>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Open-Water Use</a:t>
            </a:r>
          </a:p>
        </p:txBody>
      </p:sp>
      <p:sp>
        <p:nvSpPr>
          <p:cNvPr id="8" name="Rectangle 7"/>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1818532" y="54025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61542" y="4707836"/>
            <a:ext cx="922351" cy="923330"/>
          </a:xfrm>
          <a:prstGeom prst="rect">
            <a:avLst/>
          </a:prstGeom>
          <a:noFill/>
        </p:spPr>
        <p:txBody>
          <a:bodyPr wrap="square" rtlCol="0">
            <a:spAutoFit/>
          </a:bodyPr>
          <a:lstStyle/>
          <a:p>
            <a:pPr algn="ctr"/>
            <a:r>
              <a:rPr lang="en-US" b="1" dirty="0"/>
              <a:t>337 TN</a:t>
            </a:r>
          </a:p>
          <a:p>
            <a:pPr algn="ctr"/>
            <a:r>
              <a:rPr lang="en-US" b="1" dirty="0"/>
              <a:t>23.7 TP</a:t>
            </a:r>
          </a:p>
          <a:p>
            <a:pPr algn="ctr"/>
            <a:endParaRPr lang="en-US" b="1" dirty="0"/>
          </a:p>
        </p:txBody>
      </p:sp>
      <p:sp>
        <p:nvSpPr>
          <p:cNvPr id="12" name="TextBox 11"/>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13" name="Down Arrow 12"/>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5" name="TextBox 14">
            <a:extLst>
              <a:ext uri="{FF2B5EF4-FFF2-40B4-BE49-F238E27FC236}">
                <a16:creationId xmlns:a16="http://schemas.microsoft.com/office/drawing/2014/main" id="{E6A775FD-00D2-4E36-933A-D4F33731B400}"/>
              </a:ext>
            </a:extLst>
          </p:cNvPr>
          <p:cNvSpPr txBox="1"/>
          <p:nvPr/>
        </p:nvSpPr>
        <p:spPr>
          <a:xfrm>
            <a:off x="503759" y="1609896"/>
            <a:ext cx="1834539" cy="2308324"/>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CB6PH</a:t>
            </a:r>
          </a:p>
          <a:p>
            <a:pPr marL="285750" indent="-285750" fontAlgn="b">
              <a:buFont typeface="Arial" panose="020B0604020202020204" pitchFamily="34" charset="0"/>
              <a:buChar char="•"/>
            </a:pPr>
            <a:r>
              <a:rPr lang="en-US" dirty="0"/>
              <a:t>CB7PH</a:t>
            </a:r>
          </a:p>
          <a:p>
            <a:pPr marL="285750" indent="-285750" fontAlgn="b">
              <a:buFont typeface="Arial" panose="020B0604020202020204" pitchFamily="34" charset="0"/>
              <a:buChar char="•"/>
            </a:pPr>
            <a:r>
              <a:rPr lang="en-US" dirty="0"/>
              <a:t>WSTMH</a:t>
            </a:r>
          </a:p>
          <a:p>
            <a:pPr marL="285750" indent="-285750" fontAlgn="b">
              <a:buFont typeface="Arial" panose="020B0604020202020204" pitchFamily="34" charset="0"/>
              <a:buChar char="•"/>
            </a:pPr>
            <a:r>
              <a:rPr lang="en-US" dirty="0"/>
              <a:t>PAXOH</a:t>
            </a:r>
          </a:p>
          <a:p>
            <a:pPr marL="285750" indent="-285750" fontAlgn="b">
              <a:buFont typeface="Arial" panose="020B0604020202020204" pitchFamily="34" charset="0"/>
              <a:buChar char="•"/>
            </a:pPr>
            <a:r>
              <a:rPr lang="en-US" dirty="0"/>
              <a:t>PAXMH</a:t>
            </a:r>
          </a:p>
          <a:p>
            <a:pPr marL="285750" indent="-285750" fontAlgn="b">
              <a:buFont typeface="Arial" panose="020B0604020202020204" pitchFamily="34" charset="0"/>
              <a:buChar char="•"/>
            </a:pPr>
            <a:r>
              <a:rPr lang="en-US" dirty="0"/>
              <a:t>ANATF_DC</a:t>
            </a:r>
          </a:p>
          <a:p>
            <a:pPr marL="285750" indent="-285750" fontAlgn="b">
              <a:buFont typeface="Arial" panose="020B0604020202020204" pitchFamily="34" charset="0"/>
              <a:buChar char="•"/>
            </a:pPr>
            <a:r>
              <a:rPr lang="en-US" dirty="0"/>
              <a:t>ANATF_MD</a:t>
            </a:r>
          </a:p>
          <a:p>
            <a:pPr marL="285750" indent="-285750" fontAlgn="b">
              <a:buFont typeface="Arial" panose="020B0604020202020204" pitchFamily="34" charset="0"/>
              <a:buChar char="•"/>
            </a:pPr>
            <a:r>
              <a:rPr lang="en-US" dirty="0"/>
              <a:t>PISTF</a:t>
            </a:r>
          </a:p>
        </p:txBody>
      </p:sp>
      <p:sp>
        <p:nvSpPr>
          <p:cNvPr id="16" name="TextBox 15"/>
          <p:cNvSpPr txBox="1"/>
          <p:nvPr/>
        </p:nvSpPr>
        <p:spPr>
          <a:xfrm>
            <a:off x="2464132" y="1551700"/>
            <a:ext cx="1927654" cy="2585323"/>
          </a:xfrm>
          <a:prstGeom prst="rect">
            <a:avLst/>
          </a:prstGeom>
          <a:noFill/>
        </p:spPr>
        <p:txBody>
          <a:bodyPr wrap="square" rtlCol="0">
            <a:spAutoFit/>
          </a:bodyPr>
          <a:lstStyle/>
          <a:p>
            <a:pPr marL="285750" indent="-285750" fontAlgn="b">
              <a:buFont typeface="Arial" panose="020B0604020202020204" pitchFamily="34" charset="0"/>
              <a:buChar char="•"/>
            </a:pPr>
            <a:r>
              <a:rPr lang="en-US" dirty="0"/>
              <a:t>YRKMH</a:t>
            </a:r>
          </a:p>
          <a:p>
            <a:pPr marL="285750" indent="-285750" fontAlgn="b">
              <a:buFont typeface="Arial" panose="020B0604020202020204" pitchFamily="34" charset="0"/>
              <a:buChar char="•"/>
            </a:pPr>
            <a:r>
              <a:rPr lang="en-US" dirty="0"/>
              <a:t>YRKPH</a:t>
            </a:r>
          </a:p>
          <a:p>
            <a:pPr marL="285750" indent="-285750" fontAlgn="b">
              <a:buFont typeface="Arial" panose="020B0604020202020204" pitchFamily="34" charset="0"/>
              <a:buChar char="•"/>
            </a:pPr>
            <a:r>
              <a:rPr lang="en-US" dirty="0"/>
              <a:t>SASOH</a:t>
            </a:r>
          </a:p>
          <a:p>
            <a:pPr marL="285750" indent="-285750" fontAlgn="b">
              <a:buFont typeface="Arial" panose="020B0604020202020204" pitchFamily="34" charset="0"/>
              <a:buChar char="•"/>
            </a:pPr>
            <a:r>
              <a:rPr lang="en-US" dirty="0"/>
              <a:t>CHOMH2</a:t>
            </a:r>
          </a:p>
          <a:p>
            <a:pPr marL="285750" indent="-285750" fontAlgn="b">
              <a:buFont typeface="Arial" panose="020B0604020202020204" pitchFamily="34" charset="0"/>
              <a:buChar char="•"/>
            </a:pPr>
            <a:r>
              <a:rPr lang="en-US" dirty="0"/>
              <a:t>CHOMH1</a:t>
            </a:r>
          </a:p>
          <a:p>
            <a:pPr marL="285750" indent="-285750" fontAlgn="b">
              <a:buFont typeface="Arial" panose="020B0604020202020204" pitchFamily="34" charset="0"/>
              <a:buChar char="•"/>
            </a:pPr>
            <a:r>
              <a:rPr lang="en-US" dirty="0"/>
              <a:t>TANMH_VA</a:t>
            </a:r>
          </a:p>
          <a:p>
            <a:pPr marL="285750" indent="-285750" fontAlgn="b">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17" name="Title 1">
            <a:extLst>
              <a:ext uri="{FF2B5EF4-FFF2-40B4-BE49-F238E27FC236}">
                <a16:creationId xmlns:a16="http://schemas.microsoft.com/office/drawing/2014/main" id="{88759CB8-E7B7-4DAE-8098-D3AF42F56B4B}"/>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1768192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197D6-851F-42B0-B73C-ECE5A4ECB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508" y="0"/>
            <a:ext cx="5299364" cy="6858000"/>
          </a:xfrm>
          <a:prstGeom prst="rect">
            <a:avLst/>
          </a:prstGeom>
        </p:spPr>
      </p:pic>
      <p:pic>
        <p:nvPicPr>
          <p:cNvPr id="5" name="Picture 4">
            <a:extLst>
              <a:ext uri="{FF2B5EF4-FFF2-40B4-BE49-F238E27FC236}">
                <a16:creationId xmlns:a16="http://schemas.microsoft.com/office/drawing/2014/main" id="{578A5B56-6288-4932-98C7-B85F055E394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5FCE7B7-5EBF-43C2-A4A3-DEE49770D9A2}"/>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Open-Water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2674390"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76046" y="4724342"/>
            <a:ext cx="1205060" cy="646331"/>
          </a:xfrm>
          <a:prstGeom prst="rect">
            <a:avLst/>
          </a:prstGeom>
          <a:noFill/>
        </p:spPr>
        <p:txBody>
          <a:bodyPr wrap="square" rtlCol="0">
            <a:spAutoFit/>
          </a:bodyPr>
          <a:lstStyle/>
          <a:p>
            <a:pPr algn="ctr"/>
            <a:r>
              <a:rPr lang="en-US" b="1" dirty="0"/>
              <a:t>317 TN 21.9 TP</a:t>
            </a:r>
          </a:p>
        </p:txBody>
      </p:sp>
      <p:sp>
        <p:nvSpPr>
          <p:cNvPr id="11" name="TextBox 10"/>
          <p:cNvSpPr txBox="1"/>
          <p:nvPr/>
        </p:nvSpPr>
        <p:spPr>
          <a:xfrm>
            <a:off x="6023115" y="5926316"/>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4" name="TextBox 13">
            <a:extLst>
              <a:ext uri="{FF2B5EF4-FFF2-40B4-BE49-F238E27FC236}">
                <a16:creationId xmlns:a16="http://schemas.microsoft.com/office/drawing/2014/main" id="{E6A775FD-00D2-4E36-933A-D4F33731B400}"/>
              </a:ext>
            </a:extLst>
          </p:cNvPr>
          <p:cNvSpPr txBox="1"/>
          <p:nvPr/>
        </p:nvSpPr>
        <p:spPr>
          <a:xfrm>
            <a:off x="503759" y="1572825"/>
            <a:ext cx="1834539" cy="2031325"/>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CB6PH</a:t>
            </a:r>
          </a:p>
          <a:p>
            <a:pPr marL="285750" indent="-285750" fontAlgn="b">
              <a:buFont typeface="Arial" panose="020B0604020202020204" pitchFamily="34" charset="0"/>
              <a:buChar char="•"/>
            </a:pPr>
            <a:r>
              <a:rPr lang="en-US" dirty="0"/>
              <a:t>CB7PH</a:t>
            </a:r>
          </a:p>
          <a:p>
            <a:pPr marL="285750" indent="-285750" fontAlgn="b">
              <a:buFont typeface="Arial" panose="020B0604020202020204" pitchFamily="34" charset="0"/>
              <a:buChar char="•"/>
            </a:pPr>
            <a:r>
              <a:rPr lang="en-US" dirty="0"/>
              <a:t>PAXOH</a:t>
            </a:r>
          </a:p>
          <a:p>
            <a:pPr marL="285750" indent="-285750" fontAlgn="b">
              <a:buFont typeface="Arial" panose="020B0604020202020204" pitchFamily="34" charset="0"/>
              <a:buChar char="•"/>
            </a:pPr>
            <a:r>
              <a:rPr lang="en-US" dirty="0"/>
              <a:t>ANATF_DC</a:t>
            </a:r>
          </a:p>
          <a:p>
            <a:pPr marL="285750" indent="-285750" fontAlgn="b">
              <a:buFont typeface="Arial" panose="020B0604020202020204" pitchFamily="34" charset="0"/>
              <a:buChar char="•"/>
            </a:pPr>
            <a:r>
              <a:rPr lang="en-US" dirty="0"/>
              <a:t>ANATF_MD</a:t>
            </a:r>
          </a:p>
          <a:p>
            <a:pPr marL="285750" indent="-285750" fontAlgn="b">
              <a:buFont typeface="Arial" panose="020B0604020202020204" pitchFamily="34" charset="0"/>
              <a:buChar char="•"/>
            </a:pPr>
            <a:r>
              <a:rPr lang="en-US" dirty="0"/>
              <a:t>PISTF</a:t>
            </a:r>
          </a:p>
          <a:p>
            <a:pPr marL="285750" indent="-285750" fontAlgn="b">
              <a:buFont typeface="Arial" panose="020B0604020202020204" pitchFamily="34" charset="0"/>
              <a:buChar char="•"/>
            </a:pPr>
            <a:endParaRPr lang="en-US" dirty="0"/>
          </a:p>
        </p:txBody>
      </p:sp>
      <p:sp>
        <p:nvSpPr>
          <p:cNvPr id="15" name="TextBox 14"/>
          <p:cNvSpPr txBox="1"/>
          <p:nvPr/>
        </p:nvSpPr>
        <p:spPr>
          <a:xfrm>
            <a:off x="2464132" y="1514629"/>
            <a:ext cx="1927654" cy="2862322"/>
          </a:xfrm>
          <a:prstGeom prst="rect">
            <a:avLst/>
          </a:prstGeom>
          <a:noFill/>
        </p:spPr>
        <p:txBody>
          <a:bodyPr wrap="square" rtlCol="0">
            <a:spAutoFit/>
          </a:bodyPr>
          <a:lstStyle/>
          <a:p>
            <a:pPr marL="285750" indent="-285750" fontAlgn="b">
              <a:buFont typeface="Arial" panose="020B0604020202020204" pitchFamily="34" charset="0"/>
              <a:buChar char="•"/>
            </a:pPr>
            <a:r>
              <a:rPr lang="en-US" dirty="0"/>
              <a:t>YRKMH</a:t>
            </a:r>
          </a:p>
          <a:p>
            <a:pPr marL="285750" indent="-285750" fontAlgn="b">
              <a:buFont typeface="Arial" panose="020B0604020202020204" pitchFamily="34" charset="0"/>
              <a:buChar char="•"/>
            </a:pPr>
            <a:r>
              <a:rPr lang="en-US" dirty="0"/>
              <a:t>SASOH</a:t>
            </a:r>
          </a:p>
          <a:p>
            <a:pPr marL="285750" indent="-285750" fontAlgn="b">
              <a:buFont typeface="Arial" panose="020B0604020202020204" pitchFamily="34" charset="0"/>
              <a:buChar char="•"/>
            </a:pPr>
            <a:r>
              <a:rPr lang="en-US" dirty="0"/>
              <a:t>CHOMH2</a:t>
            </a:r>
          </a:p>
          <a:p>
            <a:pPr marL="285750" indent="-285750" fontAlgn="b">
              <a:buFont typeface="Arial" panose="020B0604020202020204" pitchFamily="34" charset="0"/>
              <a:buChar char="•"/>
            </a:pPr>
            <a:r>
              <a:rPr lang="en-US" dirty="0"/>
              <a:t>POCTF</a:t>
            </a:r>
          </a:p>
          <a:p>
            <a:pPr marL="285750" indent="-285750" fontAlgn="b">
              <a:buFont typeface="Arial" panose="020B0604020202020204" pitchFamily="34" charset="0"/>
              <a:buChar char="•"/>
            </a:pPr>
            <a:r>
              <a:rPr lang="en-US" dirty="0"/>
              <a:t>POCOH_MD</a:t>
            </a:r>
          </a:p>
          <a:p>
            <a:pPr marL="285750" indent="-285750" fontAlgn="b">
              <a:buFont typeface="Arial" panose="020B0604020202020204" pitchFamily="34" charset="0"/>
              <a:buChar char="•"/>
            </a:pPr>
            <a:r>
              <a:rPr lang="en-US" dirty="0"/>
              <a:t>POCOH_VA</a:t>
            </a:r>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16" name="Title 1">
            <a:extLst>
              <a:ext uri="{FF2B5EF4-FFF2-40B4-BE49-F238E27FC236}">
                <a16:creationId xmlns:a16="http://schemas.microsoft.com/office/drawing/2014/main" id="{C6A60587-67D2-440E-AA3F-B1DCC02C72A3}"/>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2229666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0D854B2-F1D4-486E-923E-E33B03FF1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506" y="0"/>
            <a:ext cx="5299364" cy="6858000"/>
          </a:xfrm>
          <a:prstGeom prst="rect">
            <a:avLst/>
          </a:prstGeom>
        </p:spPr>
      </p:pic>
      <p:pic>
        <p:nvPicPr>
          <p:cNvPr id="5" name="Picture 4">
            <a:extLst>
              <a:ext uri="{FF2B5EF4-FFF2-40B4-BE49-F238E27FC236}">
                <a16:creationId xmlns:a16="http://schemas.microsoft.com/office/drawing/2014/main" id="{578A5B56-6288-4932-98C7-B85F055E394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5FCE7B7-5EBF-43C2-A4A3-DEE49770D9A2}"/>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Open-Water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23115" y="5922825"/>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4" name="TextBox 13">
            <a:extLst>
              <a:ext uri="{FF2B5EF4-FFF2-40B4-BE49-F238E27FC236}">
                <a16:creationId xmlns:a16="http://schemas.microsoft.com/office/drawing/2014/main" id="{E6A775FD-00D2-4E36-933A-D4F33731B400}"/>
              </a:ext>
            </a:extLst>
          </p:cNvPr>
          <p:cNvSpPr txBox="1"/>
          <p:nvPr/>
        </p:nvSpPr>
        <p:spPr>
          <a:xfrm>
            <a:off x="503759" y="1572825"/>
            <a:ext cx="1834539" cy="2031325"/>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CB6PH</a:t>
            </a:r>
          </a:p>
          <a:p>
            <a:pPr marL="285750" indent="-285750" fontAlgn="b">
              <a:buFont typeface="Arial" panose="020B0604020202020204" pitchFamily="34" charset="0"/>
              <a:buChar char="•"/>
            </a:pPr>
            <a:r>
              <a:rPr lang="en-US" dirty="0"/>
              <a:t>CB7PH</a:t>
            </a:r>
          </a:p>
          <a:p>
            <a:pPr marL="285750" indent="-285750" fontAlgn="b">
              <a:buFont typeface="Arial" panose="020B0604020202020204" pitchFamily="34" charset="0"/>
              <a:buChar char="•"/>
            </a:pPr>
            <a:r>
              <a:rPr lang="en-US" dirty="0"/>
              <a:t>PAXOH</a:t>
            </a:r>
          </a:p>
          <a:p>
            <a:pPr marL="285750" indent="-285750" fontAlgn="b">
              <a:buFont typeface="Arial" panose="020B0604020202020204" pitchFamily="34" charset="0"/>
              <a:buChar char="•"/>
            </a:pPr>
            <a:r>
              <a:rPr lang="en-US" dirty="0"/>
              <a:t>ANATF_DC</a:t>
            </a:r>
          </a:p>
          <a:p>
            <a:pPr marL="285750" indent="-285750" fontAlgn="b">
              <a:buFont typeface="Arial" panose="020B0604020202020204" pitchFamily="34" charset="0"/>
              <a:buChar char="•"/>
            </a:pPr>
            <a:r>
              <a:rPr lang="en-US" dirty="0"/>
              <a:t>ANATF_MD</a:t>
            </a:r>
          </a:p>
          <a:p>
            <a:pPr marL="285750" indent="-285750" fontAlgn="b">
              <a:buFont typeface="Arial" panose="020B0604020202020204" pitchFamily="34" charset="0"/>
              <a:buChar char="•"/>
            </a:pPr>
            <a:r>
              <a:rPr lang="en-US" dirty="0"/>
              <a:t>PISTF</a:t>
            </a:r>
          </a:p>
          <a:p>
            <a:pPr marL="285750" indent="-285750" fontAlgn="b">
              <a:buFont typeface="Arial" panose="020B0604020202020204" pitchFamily="34" charset="0"/>
              <a:buChar char="•"/>
            </a:pPr>
            <a:endParaRPr lang="en-US" dirty="0"/>
          </a:p>
        </p:txBody>
      </p:sp>
      <p:sp>
        <p:nvSpPr>
          <p:cNvPr id="15" name="TextBox 14"/>
          <p:cNvSpPr txBox="1"/>
          <p:nvPr/>
        </p:nvSpPr>
        <p:spPr>
          <a:xfrm>
            <a:off x="2464132" y="1514629"/>
            <a:ext cx="1927654" cy="2862322"/>
          </a:xfrm>
          <a:prstGeom prst="rect">
            <a:avLst/>
          </a:prstGeom>
          <a:noFill/>
        </p:spPr>
        <p:txBody>
          <a:bodyPr wrap="square" rtlCol="0">
            <a:spAutoFit/>
          </a:bodyPr>
          <a:lstStyle/>
          <a:p>
            <a:pPr marL="285750" indent="-285750" fontAlgn="b">
              <a:buFont typeface="Arial" panose="020B0604020202020204" pitchFamily="34" charset="0"/>
              <a:buChar char="•"/>
            </a:pPr>
            <a:r>
              <a:rPr lang="en-US" dirty="0"/>
              <a:t>YRKMH</a:t>
            </a:r>
          </a:p>
          <a:p>
            <a:pPr marL="285750" indent="-285750" fontAlgn="b">
              <a:buFont typeface="Arial" panose="020B0604020202020204" pitchFamily="34" charset="0"/>
              <a:buChar char="•"/>
            </a:pPr>
            <a:r>
              <a:rPr lang="en-US" dirty="0"/>
              <a:t>SASOH</a:t>
            </a:r>
          </a:p>
          <a:p>
            <a:pPr marL="285750" indent="-285750" fontAlgn="b">
              <a:buFont typeface="Arial" panose="020B0604020202020204" pitchFamily="34" charset="0"/>
              <a:buChar char="•"/>
            </a:pPr>
            <a:r>
              <a:rPr lang="en-US" dirty="0"/>
              <a:t>CHOMH2</a:t>
            </a:r>
          </a:p>
          <a:p>
            <a:pPr marL="285750" indent="-285750" fontAlgn="b">
              <a:buFont typeface="Arial" panose="020B0604020202020204" pitchFamily="34" charset="0"/>
              <a:buChar char="•"/>
            </a:pPr>
            <a:r>
              <a:rPr lang="en-US" dirty="0"/>
              <a:t>POCTF</a:t>
            </a:r>
          </a:p>
          <a:p>
            <a:pPr marL="285750" indent="-285750" fontAlgn="b">
              <a:buFont typeface="Arial" panose="020B0604020202020204" pitchFamily="34" charset="0"/>
              <a:buChar char="•"/>
            </a:pPr>
            <a:r>
              <a:rPr lang="en-US" dirty="0"/>
              <a:t>POCOH_MD</a:t>
            </a:r>
          </a:p>
          <a:p>
            <a:pPr marL="285750" indent="-285750" fontAlgn="b">
              <a:buFont typeface="Arial" panose="020B0604020202020204" pitchFamily="34" charset="0"/>
              <a:buChar char="•"/>
            </a:pPr>
            <a:r>
              <a:rPr lang="en-US" dirty="0"/>
              <a:t>POCOH_VA</a:t>
            </a:r>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16" name="Title 1">
            <a:extLst>
              <a:ext uri="{FF2B5EF4-FFF2-40B4-BE49-F238E27FC236}">
                <a16:creationId xmlns:a16="http://schemas.microsoft.com/office/drawing/2014/main" id="{C6A60587-67D2-440E-AA3F-B1DCC02C72A3}"/>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
        <p:nvSpPr>
          <p:cNvPr id="18" name="Down Arrow 8">
            <a:extLst>
              <a:ext uri="{FF2B5EF4-FFF2-40B4-BE49-F238E27FC236}">
                <a16:creationId xmlns:a16="http://schemas.microsoft.com/office/drawing/2014/main" id="{53F7641A-FF6F-433A-8F3E-B7CDA709E21D}"/>
              </a:ext>
            </a:extLst>
          </p:cNvPr>
          <p:cNvSpPr/>
          <p:nvPr/>
        </p:nvSpPr>
        <p:spPr>
          <a:xfrm>
            <a:off x="2835031"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EFD05EB-B622-4F94-8915-14E647A8609F}"/>
              </a:ext>
            </a:extLst>
          </p:cNvPr>
          <p:cNvSpPr txBox="1"/>
          <p:nvPr/>
        </p:nvSpPr>
        <p:spPr>
          <a:xfrm>
            <a:off x="2336687" y="4693461"/>
            <a:ext cx="1205060" cy="646331"/>
          </a:xfrm>
          <a:prstGeom prst="rect">
            <a:avLst/>
          </a:prstGeom>
          <a:noFill/>
        </p:spPr>
        <p:txBody>
          <a:bodyPr wrap="square" rtlCol="0">
            <a:spAutoFit/>
          </a:bodyPr>
          <a:lstStyle/>
          <a:p>
            <a:pPr algn="ctr"/>
            <a:r>
              <a:rPr lang="en-US" b="1" dirty="0"/>
              <a:t>266 TN 16.9 TP</a:t>
            </a:r>
          </a:p>
        </p:txBody>
      </p:sp>
    </p:spTree>
    <p:extLst>
      <p:ext uri="{BB962C8B-B14F-4D97-AF65-F5344CB8AC3E}">
        <p14:creationId xmlns:p14="http://schemas.microsoft.com/office/powerpoint/2010/main" val="2757313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694573-049E-41A7-B0FC-A2F58F921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506" y="0"/>
            <a:ext cx="5299364" cy="6858000"/>
          </a:xfrm>
          <a:prstGeom prst="rect">
            <a:avLst/>
          </a:prstGeom>
        </p:spPr>
      </p:pic>
      <p:pic>
        <p:nvPicPr>
          <p:cNvPr id="5" name="Picture 4">
            <a:extLst>
              <a:ext uri="{FF2B5EF4-FFF2-40B4-BE49-F238E27FC236}">
                <a16:creationId xmlns:a16="http://schemas.microsoft.com/office/drawing/2014/main" id="{578A5B56-6288-4932-98C7-B85F055E394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5FCE7B7-5EBF-43C2-A4A3-DEE49770D9A2}"/>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Open-Water Use</a:t>
            </a:r>
          </a:p>
        </p:txBody>
      </p:sp>
      <p:sp>
        <p:nvSpPr>
          <p:cNvPr id="8" name="Rectangle 7"/>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2943852" y="5410450"/>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64132" y="4730939"/>
            <a:ext cx="1205060" cy="646331"/>
          </a:xfrm>
          <a:prstGeom prst="rect">
            <a:avLst/>
          </a:prstGeom>
          <a:noFill/>
        </p:spPr>
        <p:txBody>
          <a:bodyPr wrap="square" rtlCol="0">
            <a:spAutoFit/>
          </a:bodyPr>
          <a:lstStyle/>
          <a:p>
            <a:pPr algn="ctr"/>
            <a:r>
              <a:rPr lang="en-US" b="1" dirty="0"/>
              <a:t>253 TN 15.9 TP</a:t>
            </a:r>
          </a:p>
        </p:txBody>
      </p:sp>
      <p:sp>
        <p:nvSpPr>
          <p:cNvPr id="12" name="TextBox 11"/>
          <p:cNvSpPr txBox="1"/>
          <p:nvPr/>
        </p:nvSpPr>
        <p:spPr>
          <a:xfrm>
            <a:off x="6023115" y="5919719"/>
            <a:ext cx="1448480" cy="369332"/>
          </a:xfrm>
          <a:prstGeom prst="rect">
            <a:avLst/>
          </a:prstGeom>
          <a:noFill/>
        </p:spPr>
        <p:txBody>
          <a:bodyPr wrap="square" rtlCol="0">
            <a:spAutoFit/>
          </a:bodyPr>
          <a:lstStyle/>
          <a:p>
            <a:pPr algn="ctr"/>
            <a:r>
              <a:rPr lang="en-US" b="1" dirty="0"/>
              <a:t>E3</a:t>
            </a:r>
          </a:p>
        </p:txBody>
      </p:sp>
      <p:sp>
        <p:nvSpPr>
          <p:cNvPr id="13" name="Down Arrow 12"/>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5" name="TextBox 14">
            <a:extLst>
              <a:ext uri="{FF2B5EF4-FFF2-40B4-BE49-F238E27FC236}">
                <a16:creationId xmlns:a16="http://schemas.microsoft.com/office/drawing/2014/main" id="{E6A775FD-00D2-4E36-933A-D4F33731B400}"/>
              </a:ext>
            </a:extLst>
          </p:cNvPr>
          <p:cNvSpPr txBox="1"/>
          <p:nvPr/>
        </p:nvSpPr>
        <p:spPr>
          <a:xfrm>
            <a:off x="503759" y="1733464"/>
            <a:ext cx="1834539" cy="1477328"/>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CB7PH</a:t>
            </a:r>
          </a:p>
          <a:p>
            <a:pPr marL="285750" indent="-285750" fontAlgn="b">
              <a:buFont typeface="Arial" panose="020B0604020202020204" pitchFamily="34" charset="0"/>
              <a:buChar char="•"/>
            </a:pPr>
            <a:r>
              <a:rPr lang="en-US" dirty="0"/>
              <a:t>ANATF_DC</a:t>
            </a:r>
          </a:p>
          <a:p>
            <a:pPr marL="285750" indent="-285750" fontAlgn="b">
              <a:buFont typeface="Arial" panose="020B0604020202020204" pitchFamily="34" charset="0"/>
              <a:buChar char="•"/>
            </a:pPr>
            <a:r>
              <a:rPr lang="en-US" dirty="0"/>
              <a:t>ANATF_MD</a:t>
            </a:r>
          </a:p>
          <a:p>
            <a:pPr marL="285750" indent="-285750" fontAlgn="b">
              <a:buFont typeface="Arial" panose="020B0604020202020204" pitchFamily="34" charset="0"/>
              <a:buChar char="•"/>
            </a:pPr>
            <a:r>
              <a:rPr lang="en-US" dirty="0"/>
              <a:t>PISTF</a:t>
            </a:r>
          </a:p>
          <a:p>
            <a:pPr marL="285750" indent="-285750" fontAlgn="b">
              <a:buFont typeface="Arial" panose="020B0604020202020204" pitchFamily="34" charset="0"/>
              <a:buChar char="•"/>
            </a:pPr>
            <a:endParaRPr lang="en-US" dirty="0"/>
          </a:p>
        </p:txBody>
      </p:sp>
      <p:sp>
        <p:nvSpPr>
          <p:cNvPr id="16" name="TextBox 15"/>
          <p:cNvSpPr txBox="1"/>
          <p:nvPr/>
        </p:nvSpPr>
        <p:spPr>
          <a:xfrm>
            <a:off x="2464132" y="1675268"/>
            <a:ext cx="1927654" cy="1754326"/>
          </a:xfrm>
          <a:prstGeom prst="rect">
            <a:avLst/>
          </a:prstGeom>
          <a:noFill/>
        </p:spPr>
        <p:txBody>
          <a:bodyPr wrap="square" rtlCol="0">
            <a:spAutoFit/>
          </a:bodyPr>
          <a:lstStyle/>
          <a:p>
            <a:pPr marL="285750" indent="-285750" fontAlgn="b">
              <a:buFont typeface="Arial" panose="020B0604020202020204" pitchFamily="34" charset="0"/>
              <a:buChar char="•"/>
            </a:pPr>
            <a:r>
              <a:rPr lang="en-US" dirty="0"/>
              <a:t>YRKMH</a:t>
            </a:r>
          </a:p>
          <a:p>
            <a:pPr marL="285750" indent="-285750" fontAlgn="b">
              <a:buFont typeface="Arial" panose="020B0604020202020204" pitchFamily="34" charset="0"/>
              <a:buChar char="•"/>
            </a:pPr>
            <a:r>
              <a:rPr lang="en-US" dirty="0"/>
              <a:t>CHKOH</a:t>
            </a:r>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17" name="Title 1">
            <a:extLst>
              <a:ext uri="{FF2B5EF4-FFF2-40B4-BE49-F238E27FC236}">
                <a16:creationId xmlns:a16="http://schemas.microsoft.com/office/drawing/2014/main" id="{B99C9E57-9D55-42A5-BB77-C860B6691B31}"/>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3305174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94A0F-BC64-46C6-80E7-9EE3D44D6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506" y="0"/>
            <a:ext cx="5299364" cy="6858000"/>
          </a:xfrm>
          <a:prstGeom prst="rect">
            <a:avLst/>
          </a:prstGeom>
        </p:spPr>
      </p:pic>
      <p:pic>
        <p:nvPicPr>
          <p:cNvPr id="5" name="Picture 4">
            <a:extLst>
              <a:ext uri="{FF2B5EF4-FFF2-40B4-BE49-F238E27FC236}">
                <a16:creationId xmlns:a16="http://schemas.microsoft.com/office/drawing/2014/main" id="{578A5B56-6288-4932-98C7-B85F055E394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5FCE7B7-5EBF-43C2-A4A3-DEE49770D9A2}"/>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Open-Water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664475" y="5381281"/>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86726" y="4632289"/>
            <a:ext cx="1205060" cy="646331"/>
          </a:xfrm>
          <a:prstGeom prst="rect">
            <a:avLst/>
          </a:prstGeom>
          <a:noFill/>
        </p:spPr>
        <p:txBody>
          <a:bodyPr wrap="square" rtlCol="0">
            <a:spAutoFit/>
          </a:bodyPr>
          <a:lstStyle/>
          <a:p>
            <a:pPr algn="ctr"/>
            <a:r>
              <a:rPr lang="en-US" b="1" dirty="0"/>
              <a:t>224 TN 14.8 TP</a:t>
            </a:r>
          </a:p>
        </p:txBody>
      </p:sp>
      <p:sp>
        <p:nvSpPr>
          <p:cNvPr id="12" name="TextBox 11"/>
          <p:cNvSpPr txBox="1"/>
          <p:nvPr/>
        </p:nvSpPr>
        <p:spPr>
          <a:xfrm>
            <a:off x="6023115" y="5920439"/>
            <a:ext cx="1448480" cy="369332"/>
          </a:xfrm>
          <a:prstGeom prst="rect">
            <a:avLst/>
          </a:prstGeom>
          <a:noFill/>
        </p:spPr>
        <p:txBody>
          <a:bodyPr wrap="square" rtlCol="0">
            <a:spAutoFit/>
          </a:bodyPr>
          <a:lstStyle/>
          <a:p>
            <a:pPr algn="ctr"/>
            <a:r>
              <a:rPr lang="en-US" b="1" dirty="0"/>
              <a:t>E3</a:t>
            </a:r>
          </a:p>
        </p:txBody>
      </p:sp>
      <p:sp>
        <p:nvSpPr>
          <p:cNvPr id="13" name="Down Arrow 12"/>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5" name="TextBox 14">
            <a:extLst>
              <a:ext uri="{FF2B5EF4-FFF2-40B4-BE49-F238E27FC236}">
                <a16:creationId xmlns:a16="http://schemas.microsoft.com/office/drawing/2014/main" id="{E6A775FD-00D2-4E36-933A-D4F33731B400}"/>
              </a:ext>
            </a:extLst>
          </p:cNvPr>
          <p:cNvSpPr txBox="1"/>
          <p:nvPr/>
        </p:nvSpPr>
        <p:spPr>
          <a:xfrm>
            <a:off x="503759" y="1684036"/>
            <a:ext cx="1834539" cy="2585323"/>
          </a:xfrm>
          <a:prstGeom prst="rect">
            <a:avLst/>
          </a:prstGeom>
          <a:noFill/>
        </p:spPr>
        <p:txBody>
          <a:bodyPr wrap="square" rtlCol="0">
            <a:spAutoFit/>
          </a:bodyPr>
          <a:lstStyle/>
          <a:p>
            <a:pPr marL="285750" indent="-285750" fontAlgn="b">
              <a:buFont typeface="Arial" panose="020B0604020202020204" pitchFamily="34" charset="0"/>
              <a:buChar char="•"/>
            </a:pPr>
            <a:r>
              <a:rPr lang="en-US" dirty="0"/>
              <a:t>PAXOH</a:t>
            </a:r>
          </a:p>
          <a:p>
            <a:pPr marL="285750" indent="-285750" fontAlgn="b">
              <a:buFont typeface="Arial" panose="020B0604020202020204" pitchFamily="34" charset="0"/>
              <a:buChar char="•"/>
            </a:pPr>
            <a:r>
              <a:rPr lang="en-US" dirty="0"/>
              <a:t>ANATF_DC</a:t>
            </a:r>
          </a:p>
          <a:p>
            <a:pPr marL="285750" indent="-285750" fontAlgn="b">
              <a:buFont typeface="Arial" panose="020B0604020202020204" pitchFamily="34" charset="0"/>
              <a:buChar char="•"/>
            </a:pPr>
            <a:r>
              <a:rPr lang="en-US" dirty="0"/>
              <a:t>ANATF_MD</a:t>
            </a:r>
          </a:p>
          <a:p>
            <a:pPr marL="285750" indent="-285750" fontAlgn="b">
              <a:buFont typeface="Arial" panose="020B0604020202020204" pitchFamily="34" charset="0"/>
              <a:buChar char="•"/>
            </a:pPr>
            <a:r>
              <a:rPr lang="en-US" dirty="0"/>
              <a:t>PISTF</a:t>
            </a:r>
          </a:p>
          <a:p>
            <a:pPr marL="285750" indent="-285750" fontAlgn="b">
              <a:buFont typeface="Arial" panose="020B0604020202020204" pitchFamily="34" charset="0"/>
              <a:buChar char="•"/>
            </a:pPr>
            <a:r>
              <a:rPr lang="en-US" dirty="0"/>
              <a:t>YRKMH</a:t>
            </a:r>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p:txBody>
      </p:sp>
      <p:sp>
        <p:nvSpPr>
          <p:cNvPr id="16" name="TextBox 15"/>
          <p:cNvSpPr txBox="1"/>
          <p:nvPr/>
        </p:nvSpPr>
        <p:spPr>
          <a:xfrm>
            <a:off x="2464132" y="1625840"/>
            <a:ext cx="1927654" cy="1200329"/>
          </a:xfrm>
          <a:prstGeom prst="rect">
            <a:avLst/>
          </a:prstGeom>
          <a:noFill/>
        </p:spPr>
        <p:txBody>
          <a:bodyPr wrap="square" rtlCol="0">
            <a:spAutoFit/>
          </a:bodyPr>
          <a:lstStyle/>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17" name="Title 1">
            <a:extLst>
              <a:ext uri="{FF2B5EF4-FFF2-40B4-BE49-F238E27FC236}">
                <a16:creationId xmlns:a16="http://schemas.microsoft.com/office/drawing/2014/main" id="{421FCBF4-3083-4722-8D8A-AC45233E331B}"/>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491500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396D4D-B6BC-42FE-8237-C8A934B8E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506" y="0"/>
            <a:ext cx="5299364" cy="6858000"/>
          </a:xfrm>
          <a:prstGeom prst="rect">
            <a:avLst/>
          </a:prstGeom>
        </p:spPr>
      </p:pic>
      <p:pic>
        <p:nvPicPr>
          <p:cNvPr id="5" name="Picture 4">
            <a:extLst>
              <a:ext uri="{FF2B5EF4-FFF2-40B4-BE49-F238E27FC236}">
                <a16:creationId xmlns:a16="http://schemas.microsoft.com/office/drawing/2014/main" id="{578A5B56-6288-4932-98C7-B85F055E394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5FCE7B7-5EBF-43C2-A4A3-DEE49770D9A2}"/>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Open-Water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085496"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87152" y="4701376"/>
            <a:ext cx="1205060" cy="646331"/>
          </a:xfrm>
          <a:prstGeom prst="rect">
            <a:avLst/>
          </a:prstGeom>
          <a:noFill/>
        </p:spPr>
        <p:txBody>
          <a:bodyPr wrap="square" rtlCol="0">
            <a:spAutoFit/>
          </a:bodyPr>
          <a:lstStyle/>
          <a:p>
            <a:pPr algn="ctr"/>
            <a:r>
              <a:rPr lang="en-US" b="1" dirty="0"/>
              <a:t>205 TN 14.0 TP</a:t>
            </a:r>
          </a:p>
        </p:txBody>
      </p:sp>
      <p:sp>
        <p:nvSpPr>
          <p:cNvPr id="12" name="TextBox 11"/>
          <p:cNvSpPr txBox="1"/>
          <p:nvPr/>
        </p:nvSpPr>
        <p:spPr>
          <a:xfrm>
            <a:off x="6023115" y="5914633"/>
            <a:ext cx="1448480" cy="369332"/>
          </a:xfrm>
          <a:prstGeom prst="rect">
            <a:avLst/>
          </a:prstGeom>
          <a:noFill/>
        </p:spPr>
        <p:txBody>
          <a:bodyPr wrap="square" rtlCol="0">
            <a:spAutoFit/>
          </a:bodyPr>
          <a:lstStyle/>
          <a:p>
            <a:pPr algn="ctr"/>
            <a:r>
              <a:rPr lang="en-US" b="1" dirty="0"/>
              <a:t>E3</a:t>
            </a:r>
          </a:p>
        </p:txBody>
      </p:sp>
      <p:sp>
        <p:nvSpPr>
          <p:cNvPr id="13" name="Down Arrow 12"/>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5" name="TextBox 14">
            <a:extLst>
              <a:ext uri="{FF2B5EF4-FFF2-40B4-BE49-F238E27FC236}">
                <a16:creationId xmlns:a16="http://schemas.microsoft.com/office/drawing/2014/main" id="{E6A775FD-00D2-4E36-933A-D4F33731B400}"/>
              </a:ext>
            </a:extLst>
          </p:cNvPr>
          <p:cNvSpPr txBox="1"/>
          <p:nvPr/>
        </p:nvSpPr>
        <p:spPr>
          <a:xfrm>
            <a:off x="503759" y="1733464"/>
            <a:ext cx="1834539" cy="2031325"/>
          </a:xfrm>
          <a:prstGeom prst="rect">
            <a:avLst/>
          </a:prstGeom>
          <a:noFill/>
        </p:spPr>
        <p:txBody>
          <a:bodyPr wrap="square" rtlCol="0">
            <a:spAutoFit/>
          </a:bodyPr>
          <a:lstStyle/>
          <a:p>
            <a:pPr marL="285750" indent="-285750" fontAlgn="b">
              <a:buFont typeface="Arial" panose="020B0604020202020204" pitchFamily="34" charset="0"/>
              <a:buChar char="•"/>
            </a:pPr>
            <a:r>
              <a:rPr lang="en-US" dirty="0"/>
              <a:t>ANATF_MD</a:t>
            </a:r>
          </a:p>
          <a:p>
            <a:pPr marL="285750" indent="-285750" fontAlgn="b">
              <a:buFont typeface="Arial" panose="020B0604020202020204" pitchFamily="34" charset="0"/>
              <a:buChar char="•"/>
            </a:pPr>
            <a:r>
              <a:rPr lang="en-US" dirty="0"/>
              <a:t>YRKMH</a:t>
            </a:r>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p:txBody>
      </p:sp>
      <p:sp>
        <p:nvSpPr>
          <p:cNvPr id="17" name="Title 1">
            <a:extLst>
              <a:ext uri="{FF2B5EF4-FFF2-40B4-BE49-F238E27FC236}">
                <a16:creationId xmlns:a16="http://schemas.microsoft.com/office/drawing/2014/main" id="{A9C58B6C-F884-42AF-B58E-FB9F568CE8A6}"/>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4229079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031256-C892-4A43-A9D2-7022C0B56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508" y="0"/>
            <a:ext cx="5299364" cy="6858000"/>
          </a:xfrm>
          <a:prstGeom prst="rect">
            <a:avLst/>
          </a:prstGeom>
        </p:spPr>
      </p:pic>
      <p:pic>
        <p:nvPicPr>
          <p:cNvPr id="5" name="Picture 4">
            <a:extLst>
              <a:ext uri="{FF2B5EF4-FFF2-40B4-BE49-F238E27FC236}">
                <a16:creationId xmlns:a16="http://schemas.microsoft.com/office/drawing/2014/main" id="{578A5B56-6288-4932-98C7-B85F055E394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5FCE7B7-5EBF-43C2-A4A3-DEE49770D9A2}"/>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Open-Water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383220"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29057" y="4689197"/>
            <a:ext cx="1205060" cy="646331"/>
          </a:xfrm>
          <a:prstGeom prst="rect">
            <a:avLst/>
          </a:prstGeom>
          <a:noFill/>
        </p:spPr>
        <p:txBody>
          <a:bodyPr wrap="square" rtlCol="0">
            <a:spAutoFit/>
          </a:bodyPr>
          <a:lstStyle/>
          <a:p>
            <a:pPr algn="ctr"/>
            <a:r>
              <a:rPr lang="en-US" b="1" dirty="0"/>
              <a:t>195 TN 13.7 TP</a:t>
            </a:r>
          </a:p>
        </p:txBody>
      </p:sp>
      <p:sp>
        <p:nvSpPr>
          <p:cNvPr id="12" name="TextBox 11"/>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13" name="Down Arrow 12"/>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6" name="TextBox 15"/>
          <p:cNvSpPr txBox="1"/>
          <p:nvPr/>
        </p:nvSpPr>
        <p:spPr>
          <a:xfrm>
            <a:off x="2464132" y="1106855"/>
            <a:ext cx="1927654" cy="1200329"/>
          </a:xfrm>
          <a:prstGeom prst="rect">
            <a:avLst/>
          </a:prstGeom>
          <a:noFill/>
        </p:spPr>
        <p:txBody>
          <a:bodyPr wrap="square" rtlCol="0">
            <a:spAutoFit/>
          </a:bodyPr>
          <a:lstStyle/>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17" name="Title 1">
            <a:extLst>
              <a:ext uri="{FF2B5EF4-FFF2-40B4-BE49-F238E27FC236}">
                <a16:creationId xmlns:a16="http://schemas.microsoft.com/office/drawing/2014/main" id="{9AFC8E98-B269-4BB4-97E9-543EB82399F6}"/>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3352934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989"/>
            <a:ext cx="10515600" cy="1325563"/>
          </a:xfrm>
        </p:spPr>
        <p:txBody>
          <a:bodyPr/>
          <a:lstStyle/>
          <a:p>
            <a:pPr algn="ctr"/>
            <a:r>
              <a:rPr lang="en-US" b="1" dirty="0">
                <a:latin typeface="+mn-lt"/>
              </a:rPr>
              <a:t>Overview of PSC Meeting</a:t>
            </a:r>
          </a:p>
        </p:txBody>
      </p:sp>
      <p:sp>
        <p:nvSpPr>
          <p:cNvPr id="3" name="Content Placeholder 2"/>
          <p:cNvSpPr>
            <a:spLocks noGrp="1"/>
          </p:cNvSpPr>
          <p:nvPr>
            <p:ph idx="1"/>
          </p:nvPr>
        </p:nvSpPr>
        <p:spPr>
          <a:xfrm>
            <a:off x="359228" y="1478909"/>
            <a:ext cx="11473543" cy="4351338"/>
          </a:xfrm>
        </p:spPr>
        <p:txBody>
          <a:bodyPr/>
          <a:lstStyle/>
          <a:p>
            <a:pPr marL="0" indent="0" algn="ctr">
              <a:buNone/>
            </a:pPr>
            <a:r>
              <a:rPr lang="en-US" b="1" dirty="0"/>
              <a:t>Today</a:t>
            </a:r>
          </a:p>
          <a:p>
            <a:pPr marL="0" indent="0" algn="ctr">
              <a:buNone/>
            </a:pPr>
            <a:r>
              <a:rPr lang="en-US" dirty="0"/>
              <a:t>Focus on building understanding and answering questions</a:t>
            </a:r>
          </a:p>
          <a:p>
            <a:pPr marL="0" indent="0" algn="ctr">
              <a:buNone/>
            </a:pPr>
            <a:r>
              <a:rPr lang="en-US" dirty="0"/>
              <a:t>Focus on consensus building and collaborative decision-making on foundational midpoint assessment issues </a:t>
            </a:r>
          </a:p>
          <a:p>
            <a:pPr marL="0" indent="0" algn="ctr">
              <a:buNone/>
            </a:pPr>
            <a:r>
              <a:rPr lang="en-US" dirty="0"/>
              <a:t>Opportunity for evening jurisdictional caucuses</a:t>
            </a:r>
          </a:p>
          <a:p>
            <a:pPr marL="0" indent="0" algn="ctr">
              <a:buNone/>
            </a:pPr>
            <a:endParaRPr lang="en-US" sz="1000" b="1" dirty="0"/>
          </a:p>
          <a:p>
            <a:pPr marL="0" indent="0" algn="ctr">
              <a:buNone/>
            </a:pPr>
            <a:r>
              <a:rPr lang="en-US" b="1" dirty="0"/>
              <a:t>Tomorrow</a:t>
            </a:r>
          </a:p>
          <a:p>
            <a:pPr marL="0" indent="0" algn="ctr">
              <a:buNone/>
            </a:pPr>
            <a:r>
              <a:rPr lang="en-US" dirty="0"/>
              <a:t>Focus on consensus building and collaborative decision-making on key policy issues </a:t>
            </a:r>
          </a:p>
        </p:txBody>
      </p:sp>
      <p:sp>
        <p:nvSpPr>
          <p:cNvPr id="4" name="Slide Number Placeholder 3"/>
          <p:cNvSpPr>
            <a:spLocks noGrp="1"/>
          </p:cNvSpPr>
          <p:nvPr>
            <p:ph type="sldNum" sz="quarter" idx="12"/>
          </p:nvPr>
        </p:nvSpPr>
        <p:spPr/>
        <p:txBody>
          <a:bodyPr/>
          <a:lstStyle/>
          <a:p>
            <a:fld id="{5A8328EF-C2C8-4861-B0DA-8100FEBAF165}" type="slidenum">
              <a:rPr lang="en-US" smtClean="0"/>
              <a:t>5</a:t>
            </a:fld>
            <a:endParaRPr lang="en-US"/>
          </a:p>
        </p:txBody>
      </p:sp>
    </p:spTree>
    <p:extLst>
      <p:ext uri="{BB962C8B-B14F-4D97-AF65-F5344CB8AC3E}">
        <p14:creationId xmlns:p14="http://schemas.microsoft.com/office/powerpoint/2010/main" val="452393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4946D-5AC8-4EE0-904E-11FAFC9CA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508" y="0"/>
            <a:ext cx="5299364" cy="6858000"/>
          </a:xfrm>
          <a:prstGeom prst="rect">
            <a:avLst/>
          </a:prstGeom>
        </p:spPr>
      </p:pic>
      <p:pic>
        <p:nvPicPr>
          <p:cNvPr id="5" name="Picture 4">
            <a:extLst>
              <a:ext uri="{FF2B5EF4-FFF2-40B4-BE49-F238E27FC236}">
                <a16:creationId xmlns:a16="http://schemas.microsoft.com/office/drawing/2014/main" id="{578A5B56-6288-4932-98C7-B85F055E394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5FCE7B7-5EBF-43C2-A4A3-DEE49770D9A2}"/>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Open-Water Use</a:t>
            </a:r>
          </a:p>
        </p:txBody>
      </p:sp>
      <p:sp>
        <p:nvSpPr>
          <p:cNvPr id="8" name="Rectangle 7"/>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723476"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225132" y="4668177"/>
            <a:ext cx="1205060" cy="646331"/>
          </a:xfrm>
          <a:prstGeom prst="rect">
            <a:avLst/>
          </a:prstGeom>
          <a:noFill/>
        </p:spPr>
        <p:txBody>
          <a:bodyPr wrap="square" rtlCol="0">
            <a:spAutoFit/>
          </a:bodyPr>
          <a:lstStyle/>
          <a:p>
            <a:pPr algn="ctr"/>
            <a:r>
              <a:rPr lang="en-US" b="1" dirty="0"/>
              <a:t>185 TN 12.8 TP</a:t>
            </a:r>
          </a:p>
        </p:txBody>
      </p:sp>
      <p:sp>
        <p:nvSpPr>
          <p:cNvPr id="12" name="TextBox 11"/>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13" name="Down Arrow 12"/>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6" name="Title 1">
            <a:extLst>
              <a:ext uri="{FF2B5EF4-FFF2-40B4-BE49-F238E27FC236}">
                <a16:creationId xmlns:a16="http://schemas.microsoft.com/office/drawing/2014/main" id="{E2F81F84-EB46-4CE6-BC92-6DCEE07EE10E}"/>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2652413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3EEAE-B2AA-4C7B-9CAE-1F58B9859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508" y="0"/>
            <a:ext cx="5299364" cy="6858000"/>
          </a:xfrm>
          <a:prstGeom prst="rect">
            <a:avLst/>
          </a:prstGeom>
        </p:spPr>
      </p:pic>
      <p:pic>
        <p:nvPicPr>
          <p:cNvPr id="5" name="Picture 4">
            <a:extLst>
              <a:ext uri="{FF2B5EF4-FFF2-40B4-BE49-F238E27FC236}">
                <a16:creationId xmlns:a16="http://schemas.microsoft.com/office/drawing/2014/main" id="{578A5B56-6288-4932-98C7-B85F055E394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5FCE7B7-5EBF-43C2-A4A3-DEE49770D9A2}"/>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Open-Water Use</a:t>
            </a:r>
          </a:p>
        </p:txBody>
      </p:sp>
      <p:sp>
        <p:nvSpPr>
          <p:cNvPr id="8" name="Rectangle 7"/>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989301"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490957" y="4668177"/>
            <a:ext cx="1205060" cy="646331"/>
          </a:xfrm>
          <a:prstGeom prst="rect">
            <a:avLst/>
          </a:prstGeom>
          <a:noFill/>
        </p:spPr>
        <p:txBody>
          <a:bodyPr wrap="square" rtlCol="0">
            <a:spAutoFit/>
          </a:bodyPr>
          <a:lstStyle/>
          <a:p>
            <a:pPr algn="ctr"/>
            <a:r>
              <a:rPr lang="en-US" b="1" dirty="0"/>
              <a:t>174 TN 11.9 TP</a:t>
            </a:r>
          </a:p>
        </p:txBody>
      </p:sp>
      <p:sp>
        <p:nvSpPr>
          <p:cNvPr id="12" name="TextBox 11"/>
          <p:cNvSpPr txBox="1"/>
          <p:nvPr/>
        </p:nvSpPr>
        <p:spPr>
          <a:xfrm>
            <a:off x="6023115" y="5907537"/>
            <a:ext cx="1448480" cy="369332"/>
          </a:xfrm>
          <a:prstGeom prst="rect">
            <a:avLst/>
          </a:prstGeom>
          <a:noFill/>
        </p:spPr>
        <p:txBody>
          <a:bodyPr wrap="square" rtlCol="0">
            <a:spAutoFit/>
          </a:bodyPr>
          <a:lstStyle/>
          <a:p>
            <a:pPr algn="ctr"/>
            <a:r>
              <a:rPr lang="en-US" b="1" dirty="0"/>
              <a:t>E3</a:t>
            </a:r>
          </a:p>
        </p:txBody>
      </p:sp>
      <p:sp>
        <p:nvSpPr>
          <p:cNvPr id="13" name="Down Arrow 12"/>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5" name="TextBox 14">
            <a:extLst>
              <a:ext uri="{FF2B5EF4-FFF2-40B4-BE49-F238E27FC236}">
                <a16:creationId xmlns:a16="http://schemas.microsoft.com/office/drawing/2014/main" id="{E6A775FD-00D2-4E36-933A-D4F33731B400}"/>
              </a:ext>
            </a:extLst>
          </p:cNvPr>
          <p:cNvSpPr txBox="1"/>
          <p:nvPr/>
        </p:nvSpPr>
        <p:spPr>
          <a:xfrm>
            <a:off x="503759" y="1646968"/>
            <a:ext cx="1834539" cy="646331"/>
          </a:xfrm>
          <a:prstGeom prst="rect">
            <a:avLst/>
          </a:prstGeom>
          <a:noFill/>
        </p:spPr>
        <p:txBody>
          <a:bodyPr wrap="square" rtlCol="0">
            <a:spAutoFit/>
          </a:bodyPr>
          <a:lstStyle/>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p:txBody>
      </p:sp>
      <p:sp>
        <p:nvSpPr>
          <p:cNvPr id="16" name="Title 1">
            <a:extLst>
              <a:ext uri="{FF2B5EF4-FFF2-40B4-BE49-F238E27FC236}">
                <a16:creationId xmlns:a16="http://schemas.microsoft.com/office/drawing/2014/main" id="{49A437EB-8534-4870-B1FB-D64721FD44A2}"/>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4082034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2BC96-FEDC-47A3-B058-F902CDEC3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508" y="0"/>
            <a:ext cx="5299364" cy="6858000"/>
          </a:xfrm>
          <a:prstGeom prst="rect">
            <a:avLst/>
          </a:prstGeom>
        </p:spPr>
      </p:pic>
      <p:pic>
        <p:nvPicPr>
          <p:cNvPr id="5" name="Picture 4">
            <a:extLst>
              <a:ext uri="{FF2B5EF4-FFF2-40B4-BE49-F238E27FC236}">
                <a16:creationId xmlns:a16="http://schemas.microsoft.com/office/drawing/2014/main" id="{578A5B56-6288-4932-98C7-B85F055E394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5FCE7B7-5EBF-43C2-A4A3-DEE49770D9A2}"/>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Open-Water Use</a:t>
            </a:r>
          </a:p>
        </p:txBody>
      </p:sp>
      <p:sp>
        <p:nvSpPr>
          <p:cNvPr id="8" name="TextBox 7"/>
          <p:cNvSpPr txBox="1"/>
          <p:nvPr/>
        </p:nvSpPr>
        <p:spPr>
          <a:xfrm>
            <a:off x="6144825" y="4670641"/>
            <a:ext cx="1205060" cy="646331"/>
          </a:xfrm>
          <a:prstGeom prst="rect">
            <a:avLst/>
          </a:prstGeom>
          <a:noFill/>
        </p:spPr>
        <p:txBody>
          <a:bodyPr wrap="square" rtlCol="0">
            <a:spAutoFit/>
          </a:bodyPr>
          <a:lstStyle/>
          <a:p>
            <a:pPr algn="ctr"/>
            <a:r>
              <a:rPr lang="en-US" b="1" dirty="0"/>
              <a:t>133 TN </a:t>
            </a:r>
          </a:p>
          <a:p>
            <a:pPr algn="ctr"/>
            <a:r>
              <a:rPr lang="en-US" b="1" dirty="0"/>
              <a:t>8.6 TP</a:t>
            </a:r>
          </a:p>
        </p:txBody>
      </p:sp>
      <p:sp>
        <p:nvSpPr>
          <p:cNvPr id="9" name="TextBox 8"/>
          <p:cNvSpPr txBox="1"/>
          <p:nvPr/>
        </p:nvSpPr>
        <p:spPr>
          <a:xfrm>
            <a:off x="6023115" y="5902820"/>
            <a:ext cx="1448480" cy="369332"/>
          </a:xfrm>
          <a:prstGeom prst="rect">
            <a:avLst/>
          </a:prstGeom>
          <a:noFill/>
        </p:spPr>
        <p:txBody>
          <a:bodyPr wrap="square" rtlCol="0">
            <a:spAutoFit/>
          </a:bodyPr>
          <a:lstStyle/>
          <a:p>
            <a:pPr algn="ctr"/>
            <a:r>
              <a:rPr lang="en-US" b="1" dirty="0"/>
              <a:t>E3</a:t>
            </a:r>
          </a:p>
        </p:txBody>
      </p:sp>
      <p:sp>
        <p:nvSpPr>
          <p:cNvPr id="10" name="Down Arrow 9"/>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2" name="Rectangle 11"/>
          <p:cNvSpPr/>
          <p:nvPr/>
        </p:nvSpPr>
        <p:spPr>
          <a:xfrm>
            <a:off x="985923" y="5780169"/>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6A775FD-00D2-4E36-933A-D4F33731B400}"/>
              </a:ext>
            </a:extLst>
          </p:cNvPr>
          <p:cNvSpPr txBox="1"/>
          <p:nvPr/>
        </p:nvSpPr>
        <p:spPr>
          <a:xfrm>
            <a:off x="503759" y="1548112"/>
            <a:ext cx="1834539" cy="1754326"/>
          </a:xfrm>
          <a:prstGeom prst="rect">
            <a:avLst/>
          </a:prstGeom>
          <a:noFill/>
        </p:spPr>
        <p:txBody>
          <a:bodyPr wrap="square" rtlCol="0">
            <a:spAutoFit/>
          </a:bodyPr>
          <a:lstStyle/>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p:txBody>
      </p:sp>
      <p:sp>
        <p:nvSpPr>
          <p:cNvPr id="14" name="Title 1">
            <a:extLst>
              <a:ext uri="{FF2B5EF4-FFF2-40B4-BE49-F238E27FC236}">
                <a16:creationId xmlns:a16="http://schemas.microsoft.com/office/drawing/2014/main" id="{F2EAE48D-3215-46B7-9F5E-90FF2950C6C6}"/>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1927471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2B2D69-AB28-42A9-8773-0DDECA0EF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506" y="0"/>
            <a:ext cx="5299364" cy="6858000"/>
          </a:xfrm>
          <a:prstGeom prst="rect">
            <a:avLst/>
          </a:prstGeom>
        </p:spPr>
      </p:pic>
      <p:pic>
        <p:nvPicPr>
          <p:cNvPr id="5" name="Picture 4">
            <a:extLst>
              <a:ext uri="{FF2B5EF4-FFF2-40B4-BE49-F238E27FC236}">
                <a16:creationId xmlns:a16="http://schemas.microsoft.com/office/drawing/2014/main" id="{578A5B56-6288-4932-98C7-B85F055E394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5FCE7B7-5EBF-43C2-A4A3-DEE49770D9A2}"/>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Open-Water Use</a:t>
            </a:r>
          </a:p>
        </p:txBody>
      </p:sp>
      <p:sp>
        <p:nvSpPr>
          <p:cNvPr id="8" name="Rectangle 7"/>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47355" y="5881347"/>
            <a:ext cx="1343905" cy="369332"/>
          </a:xfrm>
          <a:prstGeom prst="rect">
            <a:avLst/>
          </a:prstGeom>
          <a:noFill/>
        </p:spPr>
        <p:txBody>
          <a:bodyPr wrap="square" rtlCol="0">
            <a:spAutoFit/>
          </a:bodyPr>
          <a:lstStyle/>
          <a:p>
            <a:pPr algn="ctr"/>
            <a:r>
              <a:rPr lang="en-US" b="1" dirty="0"/>
              <a:t>All Forest</a:t>
            </a:r>
          </a:p>
        </p:txBody>
      </p:sp>
      <p:sp>
        <p:nvSpPr>
          <p:cNvPr id="11" name="Down Arrow 10"/>
          <p:cNvSpPr/>
          <p:nvPr/>
        </p:nvSpPr>
        <p:spPr>
          <a:xfrm>
            <a:off x="7091214" y="5393638"/>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628669" y="4701114"/>
            <a:ext cx="1205060" cy="646331"/>
          </a:xfrm>
          <a:prstGeom prst="rect">
            <a:avLst/>
          </a:prstGeom>
          <a:noFill/>
        </p:spPr>
        <p:txBody>
          <a:bodyPr wrap="square" rtlCol="0">
            <a:spAutoFit/>
          </a:bodyPr>
          <a:lstStyle/>
          <a:p>
            <a:pPr algn="ctr"/>
            <a:r>
              <a:rPr lang="en-US" b="1" dirty="0"/>
              <a:t>40 TN </a:t>
            </a:r>
          </a:p>
          <a:p>
            <a:pPr algn="ctr"/>
            <a:r>
              <a:rPr lang="en-US" b="1" dirty="0"/>
              <a:t>3.9 TP</a:t>
            </a:r>
          </a:p>
        </p:txBody>
      </p:sp>
      <p:sp>
        <p:nvSpPr>
          <p:cNvPr id="13" name="TextBox 12"/>
          <p:cNvSpPr txBox="1"/>
          <p:nvPr/>
        </p:nvSpPr>
        <p:spPr>
          <a:xfrm>
            <a:off x="6030848" y="5922826"/>
            <a:ext cx="1448480" cy="369332"/>
          </a:xfrm>
          <a:prstGeom prst="rect">
            <a:avLst/>
          </a:prstGeom>
          <a:noFill/>
        </p:spPr>
        <p:txBody>
          <a:bodyPr wrap="square" rtlCol="0">
            <a:spAutoFit/>
          </a:bodyPr>
          <a:lstStyle/>
          <a:p>
            <a:pPr algn="ctr"/>
            <a:r>
              <a:rPr lang="en-US" b="1" dirty="0"/>
              <a:t>E3</a:t>
            </a:r>
          </a:p>
        </p:txBody>
      </p:sp>
      <p:sp>
        <p:nvSpPr>
          <p:cNvPr id="14" name="Down Arrow 13"/>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6A775FD-00D2-4E36-933A-D4F33731B400}"/>
              </a:ext>
            </a:extLst>
          </p:cNvPr>
          <p:cNvSpPr txBox="1"/>
          <p:nvPr/>
        </p:nvSpPr>
        <p:spPr>
          <a:xfrm>
            <a:off x="503759" y="1387474"/>
            <a:ext cx="1834539" cy="2031325"/>
          </a:xfrm>
          <a:prstGeom prst="rect">
            <a:avLst/>
          </a:prstGeom>
          <a:noFill/>
        </p:spPr>
        <p:txBody>
          <a:bodyPr wrap="square" rtlCol="0">
            <a:spAutoFit/>
          </a:bodyPr>
          <a:lstStyle/>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a:p>
            <a:pPr marL="285750" indent="-285750" fontAlgn="b">
              <a:buFont typeface="Arial" panose="020B0604020202020204" pitchFamily="34" charset="0"/>
              <a:buChar char="•"/>
            </a:pPr>
            <a:endParaRPr lang="en-US" dirty="0"/>
          </a:p>
        </p:txBody>
      </p:sp>
      <p:sp>
        <p:nvSpPr>
          <p:cNvPr id="16" name="Title 1">
            <a:extLst>
              <a:ext uri="{FF2B5EF4-FFF2-40B4-BE49-F238E27FC236}">
                <a16:creationId xmlns:a16="http://schemas.microsoft.com/office/drawing/2014/main" id="{14DDAF94-7516-4AB8-8B05-03092FC71344}"/>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3374919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484" y="1383768"/>
            <a:ext cx="11599858" cy="3876735"/>
          </a:xfrm>
          <a:prstGeom prst="rect">
            <a:avLst/>
          </a:prstGeom>
        </p:spPr>
      </p:pic>
      <p:sp>
        <p:nvSpPr>
          <p:cNvPr id="4" name="Title 1"/>
          <p:cNvSpPr txBox="1">
            <a:spLocks/>
          </p:cNvSpPr>
          <p:nvPr/>
        </p:nvSpPr>
        <p:spPr>
          <a:xfrm>
            <a:off x="480767" y="102447"/>
            <a:ext cx="11378152" cy="9263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Segments Attaining Oxygen Standards: </a:t>
            </a:r>
          </a:p>
          <a:p>
            <a:pPr algn="ctr"/>
            <a:r>
              <a:rPr lang="en-US" b="1" dirty="0">
                <a:latin typeface="+mn-lt"/>
              </a:rPr>
              <a:t>Open-Water Use</a:t>
            </a:r>
          </a:p>
        </p:txBody>
      </p:sp>
      <p:sp>
        <p:nvSpPr>
          <p:cNvPr id="5" name="Arrow: Down 4"/>
          <p:cNvSpPr/>
          <p:nvPr/>
        </p:nvSpPr>
        <p:spPr>
          <a:xfrm>
            <a:off x="7806813" y="3925207"/>
            <a:ext cx="216310" cy="7865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86968" y="5260503"/>
            <a:ext cx="10368950" cy="444623"/>
          </a:xfrm>
          <a:prstGeom prst="rect">
            <a:avLst/>
          </a:prstGeom>
        </p:spPr>
      </p:pic>
      <p:pic>
        <p:nvPicPr>
          <p:cNvPr id="7" name="Picture 6"/>
          <p:cNvPicPr>
            <a:picLocks noChangeAspect="1"/>
          </p:cNvPicPr>
          <p:nvPr/>
        </p:nvPicPr>
        <p:blipFill>
          <a:blip r:embed="rId4"/>
          <a:stretch>
            <a:fillRect/>
          </a:stretch>
        </p:blipFill>
        <p:spPr>
          <a:xfrm>
            <a:off x="886968" y="5671105"/>
            <a:ext cx="762000" cy="276225"/>
          </a:xfrm>
          <a:prstGeom prst="rect">
            <a:avLst/>
          </a:prstGeom>
        </p:spPr>
      </p:pic>
      <p:pic>
        <p:nvPicPr>
          <p:cNvPr id="8" name="Picture 7"/>
          <p:cNvPicPr>
            <a:picLocks noChangeAspect="1"/>
          </p:cNvPicPr>
          <p:nvPr/>
        </p:nvPicPr>
        <p:blipFill>
          <a:blip r:embed="rId5"/>
          <a:stretch>
            <a:fillRect/>
          </a:stretch>
        </p:blipFill>
        <p:spPr>
          <a:xfrm>
            <a:off x="9974510" y="5671106"/>
            <a:ext cx="1281408" cy="305096"/>
          </a:xfrm>
          <a:prstGeom prst="rect">
            <a:avLst/>
          </a:prstGeom>
        </p:spPr>
      </p:pic>
    </p:spTree>
    <p:extLst>
      <p:ext uri="{BB962C8B-B14F-4D97-AF65-F5344CB8AC3E}">
        <p14:creationId xmlns:p14="http://schemas.microsoft.com/office/powerpoint/2010/main" val="5654124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099931F-862A-4A8C-AE75-F697BF7AC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3" y="0"/>
            <a:ext cx="5299364" cy="6858000"/>
          </a:xfrm>
          <a:prstGeom prst="rect">
            <a:avLst/>
          </a:prstGeom>
        </p:spPr>
      </p:pic>
      <p:pic>
        <p:nvPicPr>
          <p:cNvPr id="5" name="Picture 4">
            <a:extLst>
              <a:ext uri="{FF2B5EF4-FFF2-40B4-BE49-F238E27FC236}">
                <a16:creationId xmlns:a16="http://schemas.microsoft.com/office/drawing/2014/main" id="{AF760905-30BE-4CA9-944D-D3372B630E99}"/>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0B94809A-760C-48C5-81B0-A4A17CCA1B1F}"/>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92251" y="5980669"/>
            <a:ext cx="1268480" cy="369332"/>
          </a:xfrm>
          <a:prstGeom prst="rect">
            <a:avLst/>
          </a:prstGeom>
          <a:noFill/>
        </p:spPr>
        <p:txBody>
          <a:bodyPr wrap="square" rtlCol="0">
            <a:spAutoFit/>
          </a:bodyPr>
          <a:lstStyle/>
          <a:p>
            <a:pPr algn="ctr"/>
            <a:r>
              <a:rPr lang="en-US" b="1" dirty="0"/>
              <a:t>No Action</a:t>
            </a:r>
          </a:p>
        </p:txBody>
      </p:sp>
      <p:sp>
        <p:nvSpPr>
          <p:cNvPr id="9" name="Down Arrow 8"/>
          <p:cNvSpPr/>
          <p:nvPr/>
        </p:nvSpPr>
        <p:spPr>
          <a:xfrm>
            <a:off x="918119" y="5413331"/>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19775" y="4762322"/>
            <a:ext cx="1205060" cy="923330"/>
          </a:xfrm>
          <a:prstGeom prst="rect">
            <a:avLst/>
          </a:prstGeom>
          <a:noFill/>
        </p:spPr>
        <p:txBody>
          <a:bodyPr wrap="square" rtlCol="0">
            <a:spAutoFit/>
          </a:bodyPr>
          <a:lstStyle/>
          <a:p>
            <a:pPr algn="ctr"/>
            <a:r>
              <a:rPr lang="en-US" b="1" dirty="0"/>
              <a:t>404 TN 41.7 TP</a:t>
            </a:r>
          </a:p>
          <a:p>
            <a:pPr algn="ctr"/>
            <a:endParaRPr lang="en-US" b="1" dirty="0"/>
          </a:p>
        </p:txBody>
      </p:sp>
      <p:sp>
        <p:nvSpPr>
          <p:cNvPr id="11" name="TextBox 10"/>
          <p:cNvSpPr txBox="1"/>
          <p:nvPr/>
        </p:nvSpPr>
        <p:spPr>
          <a:xfrm>
            <a:off x="6023115" y="5906963"/>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4" name="TextBox 13">
            <a:extLst>
              <a:ext uri="{FF2B5EF4-FFF2-40B4-BE49-F238E27FC236}">
                <a16:creationId xmlns:a16="http://schemas.microsoft.com/office/drawing/2014/main" id="{E6A775FD-00D2-4E36-933A-D4F33731B400}"/>
              </a:ext>
            </a:extLst>
          </p:cNvPr>
          <p:cNvSpPr txBox="1"/>
          <p:nvPr/>
        </p:nvSpPr>
        <p:spPr>
          <a:xfrm>
            <a:off x="1507749" y="1493156"/>
            <a:ext cx="3851933" cy="3416320"/>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CB3MH</a:t>
            </a:r>
          </a:p>
          <a:p>
            <a:pPr marL="285750" indent="-285750" fontAlgn="b">
              <a:buFont typeface="Arial" panose="020B0604020202020204" pitchFamily="34" charset="0"/>
              <a:buChar char="•"/>
            </a:pPr>
            <a:r>
              <a:rPr lang="en-US" dirty="0"/>
              <a:t>CB4MH</a:t>
            </a:r>
          </a:p>
          <a:p>
            <a:pPr marL="285750" indent="-285750" fontAlgn="b">
              <a:buFont typeface="Arial" panose="020B0604020202020204" pitchFamily="34" charset="0"/>
              <a:buChar char="•"/>
            </a:pPr>
            <a:r>
              <a:rPr lang="en-US" dirty="0"/>
              <a:t>CB5MH_MD</a:t>
            </a:r>
          </a:p>
          <a:p>
            <a:pPr marL="285750" indent="-285750" fontAlgn="b">
              <a:buFont typeface="Arial" panose="020B0604020202020204" pitchFamily="34" charset="0"/>
              <a:buChar char="•"/>
            </a:pPr>
            <a:r>
              <a:rPr lang="en-US" dirty="0"/>
              <a:t>PATMH</a:t>
            </a:r>
          </a:p>
          <a:p>
            <a:pPr marL="285750" indent="-285750" fontAlgn="b">
              <a:buFont typeface="Arial" panose="020B0604020202020204" pitchFamily="34" charset="0"/>
              <a:buChar char="•"/>
            </a:pPr>
            <a:r>
              <a:rPr lang="en-US" dirty="0"/>
              <a:t>MAGMH</a:t>
            </a:r>
          </a:p>
          <a:p>
            <a:pPr marL="285750" indent="-285750" fontAlgn="b">
              <a:buFont typeface="Arial" panose="020B0604020202020204" pitchFamily="34" charset="0"/>
              <a:buChar char="•"/>
            </a:pPr>
            <a:r>
              <a:rPr lang="en-US" dirty="0"/>
              <a:t>SEVMH</a:t>
            </a:r>
          </a:p>
          <a:p>
            <a:pPr marL="285750" indent="-285750" fontAlgn="b">
              <a:buFont typeface="Arial" panose="020B0604020202020204" pitchFamily="34" charset="0"/>
              <a:buChar char="•"/>
            </a:pPr>
            <a:r>
              <a:rPr lang="en-US" dirty="0"/>
              <a:t>PAXMH</a:t>
            </a:r>
          </a:p>
          <a:p>
            <a:pPr marL="285750" indent="-285750" fontAlgn="b">
              <a:buFont typeface="Arial" panose="020B0604020202020204" pitchFamily="34" charset="0"/>
              <a:buChar char="•"/>
            </a:pPr>
            <a:r>
              <a:rPr lang="en-US" dirty="0"/>
              <a:t>POTMH</a:t>
            </a:r>
          </a:p>
          <a:p>
            <a:pPr marL="285750" indent="-285750" fontAlgn="b">
              <a:buFont typeface="Arial" panose="020B0604020202020204" pitchFamily="34" charset="0"/>
              <a:buChar char="•"/>
            </a:pPr>
            <a:r>
              <a:rPr lang="en-US" dirty="0"/>
              <a:t>RPPMH</a:t>
            </a:r>
          </a:p>
          <a:p>
            <a:pPr marL="285750" indent="-285750" fontAlgn="b">
              <a:buFont typeface="Arial" panose="020B0604020202020204" pitchFamily="34" charset="0"/>
              <a:buChar char="•"/>
            </a:pPr>
            <a:r>
              <a:rPr lang="en-US" dirty="0"/>
              <a:t>CHSMH</a:t>
            </a:r>
          </a:p>
          <a:p>
            <a:pPr marL="285750" indent="-285750" fontAlgn="b">
              <a:buFont typeface="Arial" panose="020B0604020202020204" pitchFamily="34" charset="0"/>
              <a:buChar char="•"/>
            </a:pPr>
            <a:r>
              <a:rPr lang="en-US" dirty="0"/>
              <a:t>EASMH</a:t>
            </a:r>
          </a:p>
          <a:p>
            <a:pPr marL="285750" indent="-285750">
              <a:buFont typeface="Arial" panose="020B0604020202020204" pitchFamily="34" charset="0"/>
              <a:buChar char="•"/>
            </a:pPr>
            <a:endParaRPr lang="en-US" dirty="0"/>
          </a:p>
        </p:txBody>
      </p:sp>
      <p:sp>
        <p:nvSpPr>
          <p:cNvPr id="15" name="Title 1">
            <a:extLst>
              <a:ext uri="{FF2B5EF4-FFF2-40B4-BE49-F238E27FC236}">
                <a16:creationId xmlns:a16="http://schemas.microsoft.com/office/drawing/2014/main" id="{A6D26E45-C125-4E5C-8A02-26A56C98917F}"/>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2016660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9CED836-7DF2-4B68-A63A-28035C6AE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5" y="0"/>
            <a:ext cx="5299364" cy="6858000"/>
          </a:xfrm>
          <a:prstGeom prst="rect">
            <a:avLst/>
          </a:prstGeom>
        </p:spPr>
      </p:pic>
      <p:pic>
        <p:nvPicPr>
          <p:cNvPr id="5" name="Picture 4">
            <a:extLst>
              <a:ext uri="{FF2B5EF4-FFF2-40B4-BE49-F238E27FC236}">
                <a16:creationId xmlns:a16="http://schemas.microsoft.com/office/drawing/2014/main" id="{C078C20E-F091-454B-90AB-D92169C04703}"/>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6E54CBC8-85C0-4A1D-8787-88F4428D1869}"/>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1552359" y="5413331"/>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54015" y="4744877"/>
            <a:ext cx="1205060" cy="923330"/>
          </a:xfrm>
          <a:prstGeom prst="rect">
            <a:avLst/>
          </a:prstGeom>
          <a:noFill/>
        </p:spPr>
        <p:txBody>
          <a:bodyPr wrap="square" rtlCol="0">
            <a:spAutoFit/>
          </a:bodyPr>
          <a:lstStyle/>
          <a:p>
            <a:pPr algn="ctr"/>
            <a:r>
              <a:rPr lang="en-US" b="1" dirty="0"/>
              <a:t>347 TN 30.4 TP</a:t>
            </a:r>
          </a:p>
          <a:p>
            <a:pPr algn="ctr"/>
            <a:endParaRPr lang="en-US" b="1" dirty="0"/>
          </a:p>
        </p:txBody>
      </p:sp>
      <p:sp>
        <p:nvSpPr>
          <p:cNvPr id="11" name="TextBox 10"/>
          <p:cNvSpPr txBox="1"/>
          <p:nvPr/>
        </p:nvSpPr>
        <p:spPr>
          <a:xfrm>
            <a:off x="6023115" y="5908805"/>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4" name="TextBox 13">
            <a:extLst>
              <a:ext uri="{FF2B5EF4-FFF2-40B4-BE49-F238E27FC236}">
                <a16:creationId xmlns:a16="http://schemas.microsoft.com/office/drawing/2014/main" id="{E6A775FD-00D2-4E36-933A-D4F33731B400}"/>
              </a:ext>
            </a:extLst>
          </p:cNvPr>
          <p:cNvSpPr txBox="1"/>
          <p:nvPr/>
        </p:nvSpPr>
        <p:spPr>
          <a:xfrm>
            <a:off x="1507749" y="1480799"/>
            <a:ext cx="3851933" cy="3416320"/>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CB3MH</a:t>
            </a:r>
          </a:p>
          <a:p>
            <a:pPr marL="285750" indent="-285750" fontAlgn="b">
              <a:buFont typeface="Arial" panose="020B0604020202020204" pitchFamily="34" charset="0"/>
              <a:buChar char="•"/>
            </a:pPr>
            <a:r>
              <a:rPr lang="en-US" dirty="0"/>
              <a:t>CB4MH</a:t>
            </a:r>
          </a:p>
          <a:p>
            <a:pPr marL="285750" indent="-285750" fontAlgn="b">
              <a:buFont typeface="Arial" panose="020B0604020202020204" pitchFamily="34" charset="0"/>
              <a:buChar char="•"/>
            </a:pPr>
            <a:r>
              <a:rPr lang="en-US" dirty="0"/>
              <a:t>CB5MH_MD</a:t>
            </a:r>
          </a:p>
          <a:p>
            <a:pPr marL="285750" indent="-285750" fontAlgn="b">
              <a:buFont typeface="Arial" panose="020B0604020202020204" pitchFamily="34" charset="0"/>
              <a:buChar char="•"/>
            </a:pPr>
            <a:r>
              <a:rPr lang="en-US" dirty="0"/>
              <a:t>PATMH</a:t>
            </a:r>
          </a:p>
          <a:p>
            <a:pPr marL="285750" indent="-285750" fontAlgn="b">
              <a:buFont typeface="Arial" panose="020B0604020202020204" pitchFamily="34" charset="0"/>
              <a:buChar char="•"/>
            </a:pPr>
            <a:r>
              <a:rPr lang="en-US" dirty="0"/>
              <a:t>MAGMH</a:t>
            </a:r>
          </a:p>
          <a:p>
            <a:pPr marL="285750" indent="-285750" fontAlgn="b">
              <a:buFont typeface="Arial" panose="020B0604020202020204" pitchFamily="34" charset="0"/>
              <a:buChar char="•"/>
            </a:pPr>
            <a:r>
              <a:rPr lang="en-US" dirty="0"/>
              <a:t>SEVMH</a:t>
            </a:r>
          </a:p>
          <a:p>
            <a:pPr marL="285750" indent="-285750" fontAlgn="b">
              <a:buFont typeface="Arial" panose="020B0604020202020204" pitchFamily="34" charset="0"/>
              <a:buChar char="•"/>
            </a:pPr>
            <a:r>
              <a:rPr lang="en-US" dirty="0"/>
              <a:t>PAXMH</a:t>
            </a:r>
          </a:p>
          <a:p>
            <a:pPr marL="285750" indent="-285750" fontAlgn="b">
              <a:buFont typeface="Arial" panose="020B0604020202020204" pitchFamily="34" charset="0"/>
              <a:buChar char="•"/>
            </a:pPr>
            <a:r>
              <a:rPr lang="en-US" dirty="0"/>
              <a:t>POTMH</a:t>
            </a:r>
          </a:p>
          <a:p>
            <a:pPr marL="285750" indent="-285750" fontAlgn="b">
              <a:buFont typeface="Arial" panose="020B0604020202020204" pitchFamily="34" charset="0"/>
              <a:buChar char="•"/>
            </a:pPr>
            <a:r>
              <a:rPr lang="en-US" dirty="0"/>
              <a:t>RPPMH</a:t>
            </a:r>
          </a:p>
          <a:p>
            <a:pPr marL="285750" indent="-285750" fontAlgn="b">
              <a:buFont typeface="Arial" panose="020B0604020202020204" pitchFamily="34" charset="0"/>
              <a:buChar char="•"/>
            </a:pPr>
            <a:r>
              <a:rPr lang="en-US" dirty="0"/>
              <a:t>CHSMH</a:t>
            </a:r>
          </a:p>
          <a:p>
            <a:pPr marL="285750" indent="-285750" fontAlgn="b">
              <a:buFont typeface="Arial" panose="020B0604020202020204" pitchFamily="34" charset="0"/>
              <a:buChar char="•"/>
            </a:pPr>
            <a:r>
              <a:rPr lang="en-US" dirty="0"/>
              <a:t>EASMH</a:t>
            </a:r>
          </a:p>
          <a:p>
            <a:pPr marL="285750" indent="-285750">
              <a:buFont typeface="Arial" panose="020B0604020202020204" pitchFamily="34" charset="0"/>
              <a:buChar char="•"/>
            </a:pPr>
            <a:endParaRPr lang="en-US" dirty="0"/>
          </a:p>
        </p:txBody>
      </p:sp>
      <p:sp>
        <p:nvSpPr>
          <p:cNvPr id="15" name="Title 1">
            <a:extLst>
              <a:ext uri="{FF2B5EF4-FFF2-40B4-BE49-F238E27FC236}">
                <a16:creationId xmlns:a16="http://schemas.microsoft.com/office/drawing/2014/main" id="{C1C69972-EFC7-49E6-B6E0-7C6F616AE6F5}"/>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3669902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851E92-ECE6-4176-8094-610F72BF6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5" y="0"/>
            <a:ext cx="5299364" cy="6858000"/>
          </a:xfrm>
          <a:prstGeom prst="rect">
            <a:avLst/>
          </a:prstGeom>
        </p:spPr>
      </p:pic>
      <p:pic>
        <p:nvPicPr>
          <p:cNvPr id="5" name="Picture 4">
            <a:extLst>
              <a:ext uri="{FF2B5EF4-FFF2-40B4-BE49-F238E27FC236}">
                <a16:creationId xmlns:a16="http://schemas.microsoft.com/office/drawing/2014/main" id="{C078C20E-F091-454B-90AB-D92169C04703}"/>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6E54CBC8-85C0-4A1D-8787-88F4428D1869}"/>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23115" y="5917558"/>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4" name="TextBox 13">
            <a:extLst>
              <a:ext uri="{FF2B5EF4-FFF2-40B4-BE49-F238E27FC236}">
                <a16:creationId xmlns:a16="http://schemas.microsoft.com/office/drawing/2014/main" id="{E6A775FD-00D2-4E36-933A-D4F33731B400}"/>
              </a:ext>
            </a:extLst>
          </p:cNvPr>
          <p:cNvSpPr txBox="1"/>
          <p:nvPr/>
        </p:nvSpPr>
        <p:spPr>
          <a:xfrm>
            <a:off x="1507749" y="1480799"/>
            <a:ext cx="3851933" cy="3416320"/>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CB3MH</a:t>
            </a:r>
          </a:p>
          <a:p>
            <a:pPr marL="285750" indent="-285750" fontAlgn="b">
              <a:buFont typeface="Arial" panose="020B0604020202020204" pitchFamily="34" charset="0"/>
              <a:buChar char="•"/>
            </a:pPr>
            <a:r>
              <a:rPr lang="en-US" dirty="0"/>
              <a:t>CB4MH</a:t>
            </a:r>
          </a:p>
          <a:p>
            <a:pPr marL="285750" indent="-285750" fontAlgn="b">
              <a:buFont typeface="Arial" panose="020B0604020202020204" pitchFamily="34" charset="0"/>
              <a:buChar char="•"/>
            </a:pPr>
            <a:r>
              <a:rPr lang="en-US" dirty="0"/>
              <a:t>CB5MH_MD</a:t>
            </a:r>
          </a:p>
          <a:p>
            <a:pPr marL="285750" indent="-285750" fontAlgn="b">
              <a:buFont typeface="Arial" panose="020B0604020202020204" pitchFamily="34" charset="0"/>
              <a:buChar char="•"/>
            </a:pPr>
            <a:r>
              <a:rPr lang="en-US" dirty="0"/>
              <a:t>PATMH</a:t>
            </a:r>
          </a:p>
          <a:p>
            <a:pPr marL="285750" indent="-285750" fontAlgn="b">
              <a:buFont typeface="Arial" panose="020B0604020202020204" pitchFamily="34" charset="0"/>
              <a:buChar char="•"/>
            </a:pPr>
            <a:r>
              <a:rPr lang="en-US" dirty="0"/>
              <a:t>MAGMH</a:t>
            </a:r>
          </a:p>
          <a:p>
            <a:pPr marL="285750" indent="-285750" fontAlgn="b">
              <a:buFont typeface="Arial" panose="020B0604020202020204" pitchFamily="34" charset="0"/>
              <a:buChar char="•"/>
            </a:pPr>
            <a:r>
              <a:rPr lang="en-US" dirty="0"/>
              <a:t>SEVMH</a:t>
            </a:r>
          </a:p>
          <a:p>
            <a:pPr marL="285750" indent="-285750" fontAlgn="b">
              <a:buFont typeface="Arial" panose="020B0604020202020204" pitchFamily="34" charset="0"/>
              <a:buChar char="•"/>
            </a:pPr>
            <a:r>
              <a:rPr lang="en-US" dirty="0"/>
              <a:t>PAXMH</a:t>
            </a:r>
          </a:p>
          <a:p>
            <a:pPr marL="285750" indent="-285750" fontAlgn="b">
              <a:buFont typeface="Arial" panose="020B0604020202020204" pitchFamily="34" charset="0"/>
              <a:buChar char="•"/>
            </a:pPr>
            <a:r>
              <a:rPr lang="en-US" dirty="0"/>
              <a:t>POTMH</a:t>
            </a:r>
          </a:p>
          <a:p>
            <a:pPr marL="285750" indent="-285750" fontAlgn="b">
              <a:buFont typeface="Arial" panose="020B0604020202020204" pitchFamily="34" charset="0"/>
              <a:buChar char="•"/>
            </a:pPr>
            <a:r>
              <a:rPr lang="en-US" dirty="0"/>
              <a:t>RPPMH</a:t>
            </a:r>
          </a:p>
          <a:p>
            <a:pPr marL="285750" indent="-285750" fontAlgn="b">
              <a:buFont typeface="Arial" panose="020B0604020202020204" pitchFamily="34" charset="0"/>
              <a:buChar char="•"/>
            </a:pPr>
            <a:r>
              <a:rPr lang="en-US" dirty="0"/>
              <a:t>CHSMH</a:t>
            </a:r>
          </a:p>
          <a:p>
            <a:pPr marL="285750" indent="-285750" fontAlgn="b">
              <a:buFont typeface="Arial" panose="020B0604020202020204" pitchFamily="34" charset="0"/>
              <a:buChar char="•"/>
            </a:pPr>
            <a:r>
              <a:rPr lang="en-US" dirty="0"/>
              <a:t>EASMH</a:t>
            </a:r>
          </a:p>
          <a:p>
            <a:pPr marL="285750" indent="-285750">
              <a:buFont typeface="Arial" panose="020B0604020202020204" pitchFamily="34" charset="0"/>
              <a:buChar char="•"/>
            </a:pPr>
            <a:endParaRPr lang="en-US" dirty="0"/>
          </a:p>
        </p:txBody>
      </p:sp>
      <p:sp>
        <p:nvSpPr>
          <p:cNvPr id="15" name="Title 1">
            <a:extLst>
              <a:ext uri="{FF2B5EF4-FFF2-40B4-BE49-F238E27FC236}">
                <a16:creationId xmlns:a16="http://schemas.microsoft.com/office/drawing/2014/main" id="{C1C69972-EFC7-49E6-B6E0-7C6F616AE6F5}"/>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
        <p:nvSpPr>
          <p:cNvPr id="18" name="Down Arrow 8">
            <a:extLst>
              <a:ext uri="{FF2B5EF4-FFF2-40B4-BE49-F238E27FC236}">
                <a16:creationId xmlns:a16="http://schemas.microsoft.com/office/drawing/2014/main" id="{4288EA06-AA4B-477A-9C1D-5F06F5E92064}"/>
              </a:ext>
            </a:extLst>
          </p:cNvPr>
          <p:cNvSpPr/>
          <p:nvPr/>
        </p:nvSpPr>
        <p:spPr>
          <a:xfrm>
            <a:off x="1663572" y="5413331"/>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266394E-CB93-45CB-807C-515B86252680}"/>
              </a:ext>
            </a:extLst>
          </p:cNvPr>
          <p:cNvSpPr txBox="1"/>
          <p:nvPr/>
        </p:nvSpPr>
        <p:spPr>
          <a:xfrm>
            <a:off x="1165228" y="4744165"/>
            <a:ext cx="1205060" cy="923330"/>
          </a:xfrm>
          <a:prstGeom prst="rect">
            <a:avLst/>
          </a:prstGeom>
          <a:noFill/>
        </p:spPr>
        <p:txBody>
          <a:bodyPr wrap="square" rtlCol="0">
            <a:spAutoFit/>
          </a:bodyPr>
          <a:lstStyle/>
          <a:p>
            <a:pPr algn="ctr"/>
            <a:r>
              <a:rPr lang="en-US" b="1" dirty="0"/>
              <a:t>338 TN 27.7 TP</a:t>
            </a:r>
          </a:p>
          <a:p>
            <a:pPr algn="ctr"/>
            <a:endParaRPr lang="en-US" b="1" dirty="0"/>
          </a:p>
        </p:txBody>
      </p:sp>
    </p:spTree>
    <p:extLst>
      <p:ext uri="{BB962C8B-B14F-4D97-AF65-F5344CB8AC3E}">
        <p14:creationId xmlns:p14="http://schemas.microsoft.com/office/powerpoint/2010/main" val="2801538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204E9F-540F-43E2-A4B7-2443A29E3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6" y="0"/>
            <a:ext cx="5299364" cy="6858000"/>
          </a:xfrm>
          <a:prstGeom prst="rect">
            <a:avLst/>
          </a:prstGeom>
        </p:spPr>
      </p:pic>
      <p:pic>
        <p:nvPicPr>
          <p:cNvPr id="5" name="Picture 4">
            <a:extLst>
              <a:ext uri="{FF2B5EF4-FFF2-40B4-BE49-F238E27FC236}">
                <a16:creationId xmlns:a16="http://schemas.microsoft.com/office/drawing/2014/main" id="{1C6BE767-D16F-4314-9B5D-EC2F899AEC9C}"/>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FE87FBDB-5C2E-4E00-A2CB-C1A9C11EB5BB}"/>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1818532" y="54025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61542" y="4721033"/>
            <a:ext cx="922351" cy="923330"/>
          </a:xfrm>
          <a:prstGeom prst="rect">
            <a:avLst/>
          </a:prstGeom>
          <a:noFill/>
        </p:spPr>
        <p:txBody>
          <a:bodyPr wrap="square" rtlCol="0">
            <a:spAutoFit/>
          </a:bodyPr>
          <a:lstStyle/>
          <a:p>
            <a:pPr algn="ctr"/>
            <a:r>
              <a:rPr lang="en-US" b="1" dirty="0"/>
              <a:t>337 TN</a:t>
            </a:r>
          </a:p>
          <a:p>
            <a:pPr algn="ctr"/>
            <a:r>
              <a:rPr lang="en-US" b="1" dirty="0"/>
              <a:t>23.7 TP</a:t>
            </a:r>
          </a:p>
          <a:p>
            <a:pPr algn="ctr"/>
            <a:endParaRPr lang="en-US" b="1" dirty="0"/>
          </a:p>
        </p:txBody>
      </p:sp>
      <p:sp>
        <p:nvSpPr>
          <p:cNvPr id="11" name="TextBox 10"/>
          <p:cNvSpPr txBox="1"/>
          <p:nvPr/>
        </p:nvSpPr>
        <p:spPr>
          <a:xfrm>
            <a:off x="6023115" y="5913925"/>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4" name="TextBox 13">
            <a:extLst>
              <a:ext uri="{FF2B5EF4-FFF2-40B4-BE49-F238E27FC236}">
                <a16:creationId xmlns:a16="http://schemas.microsoft.com/office/drawing/2014/main" id="{E6A775FD-00D2-4E36-933A-D4F33731B400}"/>
              </a:ext>
            </a:extLst>
          </p:cNvPr>
          <p:cNvSpPr txBox="1"/>
          <p:nvPr/>
        </p:nvSpPr>
        <p:spPr>
          <a:xfrm>
            <a:off x="1491049" y="1591015"/>
            <a:ext cx="3851933" cy="3139321"/>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CB4MH</a:t>
            </a:r>
          </a:p>
          <a:p>
            <a:pPr marL="285750" indent="-285750" fontAlgn="b">
              <a:buFont typeface="Arial" panose="020B0604020202020204" pitchFamily="34" charset="0"/>
              <a:buChar char="•"/>
            </a:pPr>
            <a:r>
              <a:rPr lang="en-US" dirty="0"/>
              <a:t>CB5MH_MD</a:t>
            </a:r>
          </a:p>
          <a:p>
            <a:pPr marL="285750" indent="-285750" fontAlgn="b">
              <a:buFont typeface="Arial" panose="020B0604020202020204" pitchFamily="34" charset="0"/>
              <a:buChar char="•"/>
            </a:pPr>
            <a:r>
              <a:rPr lang="en-US" dirty="0"/>
              <a:t>PATMH</a:t>
            </a:r>
          </a:p>
          <a:p>
            <a:pPr marL="285750" indent="-285750" fontAlgn="b">
              <a:buFont typeface="Arial" panose="020B0604020202020204" pitchFamily="34" charset="0"/>
              <a:buChar char="•"/>
            </a:pPr>
            <a:r>
              <a:rPr lang="en-US" dirty="0"/>
              <a:t>MAGMH</a:t>
            </a:r>
          </a:p>
          <a:p>
            <a:pPr marL="285750" indent="-285750" fontAlgn="b">
              <a:buFont typeface="Arial" panose="020B0604020202020204" pitchFamily="34" charset="0"/>
              <a:buChar char="•"/>
            </a:pPr>
            <a:r>
              <a:rPr lang="en-US" dirty="0"/>
              <a:t>SEVMH</a:t>
            </a:r>
          </a:p>
          <a:p>
            <a:pPr marL="285750" indent="-285750" fontAlgn="b">
              <a:buFont typeface="Arial" panose="020B0604020202020204" pitchFamily="34" charset="0"/>
              <a:buChar char="•"/>
            </a:pPr>
            <a:r>
              <a:rPr lang="en-US" dirty="0"/>
              <a:t>PAXMH</a:t>
            </a:r>
          </a:p>
          <a:p>
            <a:pPr marL="285750" indent="-285750" fontAlgn="b">
              <a:buFont typeface="Arial" panose="020B0604020202020204" pitchFamily="34" charset="0"/>
              <a:buChar char="•"/>
            </a:pPr>
            <a:r>
              <a:rPr lang="en-US" dirty="0"/>
              <a:t>POTMH</a:t>
            </a:r>
          </a:p>
          <a:p>
            <a:pPr marL="285750" indent="-285750" fontAlgn="b">
              <a:buFont typeface="Arial" panose="020B0604020202020204" pitchFamily="34" charset="0"/>
              <a:buChar char="•"/>
            </a:pPr>
            <a:r>
              <a:rPr lang="en-US" dirty="0"/>
              <a:t>RPPMH</a:t>
            </a:r>
          </a:p>
          <a:p>
            <a:pPr marL="285750" indent="-285750" fontAlgn="b">
              <a:buFont typeface="Arial" panose="020B0604020202020204" pitchFamily="34" charset="0"/>
              <a:buChar char="•"/>
            </a:pPr>
            <a:r>
              <a:rPr lang="en-US" dirty="0"/>
              <a:t>CHSMH</a:t>
            </a:r>
          </a:p>
          <a:p>
            <a:pPr marL="285750" indent="-285750" fontAlgn="b">
              <a:buFont typeface="Arial" panose="020B0604020202020204" pitchFamily="34" charset="0"/>
              <a:buChar char="•"/>
            </a:pPr>
            <a:r>
              <a:rPr lang="en-US" dirty="0"/>
              <a:t>EASMH</a:t>
            </a:r>
          </a:p>
          <a:p>
            <a:pPr marL="285750" indent="-285750">
              <a:buFont typeface="Arial" panose="020B0604020202020204" pitchFamily="34" charset="0"/>
              <a:buChar char="•"/>
            </a:pPr>
            <a:endParaRPr lang="en-US" dirty="0"/>
          </a:p>
        </p:txBody>
      </p:sp>
      <p:sp>
        <p:nvSpPr>
          <p:cNvPr id="15" name="Title 1">
            <a:extLst>
              <a:ext uri="{FF2B5EF4-FFF2-40B4-BE49-F238E27FC236}">
                <a16:creationId xmlns:a16="http://schemas.microsoft.com/office/drawing/2014/main" id="{FA49C2AE-838A-448E-84F1-D4D235FD652C}"/>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1680580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1A374-7D98-4B6D-9EB3-AC3FB4FC3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2" y="0"/>
            <a:ext cx="5299364" cy="6858000"/>
          </a:xfrm>
          <a:prstGeom prst="rect">
            <a:avLst/>
          </a:prstGeom>
        </p:spPr>
      </p:pic>
      <p:pic>
        <p:nvPicPr>
          <p:cNvPr id="5" name="Picture 4">
            <a:extLst>
              <a:ext uri="{FF2B5EF4-FFF2-40B4-BE49-F238E27FC236}">
                <a16:creationId xmlns:a16="http://schemas.microsoft.com/office/drawing/2014/main" id="{36C13878-A9DB-4DB4-A701-EB99D4B0336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C352B6BE-3142-4453-8F69-953445E7FF2F}"/>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2674390"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76046" y="4668177"/>
            <a:ext cx="1205060" cy="646331"/>
          </a:xfrm>
          <a:prstGeom prst="rect">
            <a:avLst/>
          </a:prstGeom>
          <a:noFill/>
        </p:spPr>
        <p:txBody>
          <a:bodyPr wrap="square" rtlCol="0">
            <a:spAutoFit/>
          </a:bodyPr>
          <a:lstStyle/>
          <a:p>
            <a:pPr algn="ctr"/>
            <a:r>
              <a:rPr lang="en-US" b="1" dirty="0"/>
              <a:t>317 TN 21.9 TP</a:t>
            </a:r>
          </a:p>
        </p:txBody>
      </p:sp>
      <p:sp>
        <p:nvSpPr>
          <p:cNvPr id="11" name="TextBox 10"/>
          <p:cNvSpPr txBox="1"/>
          <p:nvPr/>
        </p:nvSpPr>
        <p:spPr>
          <a:xfrm>
            <a:off x="6023115" y="5922825"/>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4" name="TextBox 13">
            <a:extLst>
              <a:ext uri="{FF2B5EF4-FFF2-40B4-BE49-F238E27FC236}">
                <a16:creationId xmlns:a16="http://schemas.microsoft.com/office/drawing/2014/main" id="{E6A775FD-00D2-4E36-933A-D4F33731B400}"/>
              </a:ext>
            </a:extLst>
          </p:cNvPr>
          <p:cNvSpPr txBox="1"/>
          <p:nvPr/>
        </p:nvSpPr>
        <p:spPr>
          <a:xfrm>
            <a:off x="1507749" y="1678503"/>
            <a:ext cx="3851933" cy="2585323"/>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CB4MH</a:t>
            </a:r>
          </a:p>
          <a:p>
            <a:pPr marL="285750" indent="-285750" fontAlgn="b">
              <a:buFont typeface="Arial" panose="020B0604020202020204" pitchFamily="34" charset="0"/>
              <a:buChar char="•"/>
            </a:pPr>
            <a:r>
              <a:rPr lang="en-US" dirty="0"/>
              <a:t>CB5MH_MD</a:t>
            </a:r>
          </a:p>
          <a:p>
            <a:pPr marL="285750" indent="-285750" fontAlgn="b">
              <a:buFont typeface="Arial" panose="020B0604020202020204" pitchFamily="34" charset="0"/>
              <a:buChar char="•"/>
            </a:pPr>
            <a:r>
              <a:rPr lang="en-US" dirty="0"/>
              <a:t>PATMH</a:t>
            </a:r>
          </a:p>
          <a:p>
            <a:pPr marL="285750" indent="-285750" fontAlgn="b">
              <a:buFont typeface="Arial" panose="020B0604020202020204" pitchFamily="34" charset="0"/>
              <a:buChar char="•"/>
            </a:pPr>
            <a:r>
              <a:rPr lang="en-US" dirty="0"/>
              <a:t>MAGMH</a:t>
            </a:r>
          </a:p>
          <a:p>
            <a:pPr marL="285750" indent="-285750" fontAlgn="b">
              <a:buFont typeface="Arial" panose="020B0604020202020204" pitchFamily="34" charset="0"/>
              <a:buChar char="•"/>
            </a:pPr>
            <a:r>
              <a:rPr lang="en-US" dirty="0"/>
              <a:t>PAXMH</a:t>
            </a:r>
          </a:p>
          <a:p>
            <a:pPr marL="285750" indent="-285750" fontAlgn="b">
              <a:buFont typeface="Arial" panose="020B0604020202020204" pitchFamily="34" charset="0"/>
              <a:buChar char="•"/>
            </a:pPr>
            <a:r>
              <a:rPr lang="en-US" dirty="0"/>
              <a:t>POTMH</a:t>
            </a:r>
          </a:p>
          <a:p>
            <a:pPr marL="285750" indent="-285750" fontAlgn="b">
              <a:buFont typeface="Arial" panose="020B0604020202020204" pitchFamily="34" charset="0"/>
              <a:buChar char="•"/>
            </a:pPr>
            <a:r>
              <a:rPr lang="en-US" dirty="0"/>
              <a:t>RPPMH</a:t>
            </a:r>
          </a:p>
          <a:p>
            <a:pPr marL="285750" indent="-285750" fontAlgn="b">
              <a:buFont typeface="Arial" panose="020B0604020202020204" pitchFamily="34" charset="0"/>
              <a:buChar char="•"/>
            </a:pPr>
            <a:r>
              <a:rPr lang="en-US" dirty="0"/>
              <a:t>CHSMH</a:t>
            </a:r>
          </a:p>
          <a:p>
            <a:pPr marL="285750" indent="-285750">
              <a:buFont typeface="Arial" panose="020B0604020202020204" pitchFamily="34" charset="0"/>
              <a:buChar char="•"/>
            </a:pPr>
            <a:endParaRPr lang="en-US" dirty="0"/>
          </a:p>
        </p:txBody>
      </p:sp>
      <p:sp>
        <p:nvSpPr>
          <p:cNvPr id="15" name="Title 1">
            <a:extLst>
              <a:ext uri="{FF2B5EF4-FFF2-40B4-BE49-F238E27FC236}">
                <a16:creationId xmlns:a16="http://schemas.microsoft.com/office/drawing/2014/main" id="{8BD95766-B42A-4EEF-9AA8-2415F1C381CB}"/>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1592922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412955" y="1184285"/>
          <a:ext cx="11484076" cy="5410421"/>
        </p:xfrm>
        <a:graphic>
          <a:graphicData uri="http://schemas.openxmlformats.org/drawingml/2006/table">
            <a:tbl>
              <a:tblPr firstRow="1" bandRow="1">
                <a:tableStyleId>{5C22544A-7EE6-4342-B048-85BDC9FD1C3A}</a:tableStyleId>
              </a:tblPr>
              <a:tblGrid>
                <a:gridCol w="2011175">
                  <a:extLst>
                    <a:ext uri="{9D8B030D-6E8A-4147-A177-3AD203B41FA5}">
                      <a16:colId xmlns:a16="http://schemas.microsoft.com/office/drawing/2014/main" val="1415980398"/>
                    </a:ext>
                  </a:extLst>
                </a:gridCol>
                <a:gridCol w="2582456">
                  <a:extLst>
                    <a:ext uri="{9D8B030D-6E8A-4147-A177-3AD203B41FA5}">
                      <a16:colId xmlns:a16="http://schemas.microsoft.com/office/drawing/2014/main" val="4138067887"/>
                    </a:ext>
                  </a:extLst>
                </a:gridCol>
                <a:gridCol w="2296815">
                  <a:extLst>
                    <a:ext uri="{9D8B030D-6E8A-4147-A177-3AD203B41FA5}">
                      <a16:colId xmlns:a16="http://schemas.microsoft.com/office/drawing/2014/main" val="692515093"/>
                    </a:ext>
                  </a:extLst>
                </a:gridCol>
                <a:gridCol w="2296815">
                  <a:extLst>
                    <a:ext uri="{9D8B030D-6E8A-4147-A177-3AD203B41FA5}">
                      <a16:colId xmlns:a16="http://schemas.microsoft.com/office/drawing/2014/main" val="3092938072"/>
                    </a:ext>
                  </a:extLst>
                </a:gridCol>
                <a:gridCol w="2296815">
                  <a:extLst>
                    <a:ext uri="{9D8B030D-6E8A-4147-A177-3AD203B41FA5}">
                      <a16:colId xmlns:a16="http://schemas.microsoft.com/office/drawing/2014/main" val="325020733"/>
                    </a:ext>
                  </a:extLst>
                </a:gridCol>
              </a:tblGrid>
              <a:tr h="1021301">
                <a:tc>
                  <a:txBody>
                    <a:bodyPr/>
                    <a:lstStyle/>
                    <a:p>
                      <a:pPr algn="ctr"/>
                      <a:endParaRPr lang="en-US" sz="2500" dirty="0"/>
                    </a:p>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1985 </a:t>
                      </a:r>
                    </a:p>
                    <a:p>
                      <a:pPr algn="ctr"/>
                      <a:r>
                        <a:rPr lang="en-US" sz="2500" dirty="0"/>
                        <a:t>Baseline </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2013 </a:t>
                      </a:r>
                    </a:p>
                    <a:p>
                      <a:pPr algn="ctr"/>
                      <a:r>
                        <a:rPr lang="en-US" sz="2500" dirty="0"/>
                        <a:t>Progress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Growth in Load to 2025</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Phase III Planning Target</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18.71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15.44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-0.74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10.59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122.41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99.28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1.66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73.18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83.56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55.89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1.52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45.30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8.73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8.06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6.35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6.48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1.75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2.43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6.97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0.48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4.59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84.29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61.53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1.09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55.82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r h="515578">
                <a:tc>
                  <a:txBody>
                    <a:bodyPr/>
                    <a:lstStyle/>
                    <a:p>
                      <a:pPr algn="ctr"/>
                      <a:r>
                        <a:rPr lang="en-US" sz="3000" b="1" dirty="0"/>
                        <a:t>Basinwide </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331.15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248.54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4.00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198.25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406289"/>
                  </a:ext>
                </a:extLst>
              </a:tr>
            </a:tbl>
          </a:graphicData>
        </a:graphic>
      </p:graphicFrame>
      <p:sp>
        <p:nvSpPr>
          <p:cNvPr id="5" name="TextBox 4"/>
          <p:cNvSpPr txBox="1"/>
          <p:nvPr/>
        </p:nvSpPr>
        <p:spPr>
          <a:xfrm>
            <a:off x="162613" y="6519446"/>
            <a:ext cx="2920754" cy="338554"/>
          </a:xfrm>
          <a:prstGeom prst="rect">
            <a:avLst/>
          </a:prstGeom>
          <a:noFill/>
        </p:spPr>
        <p:txBody>
          <a:bodyPr wrap="square" rtlCol="0">
            <a:spAutoFit/>
          </a:bodyPr>
          <a:lstStyle/>
          <a:p>
            <a:r>
              <a:rPr lang="en-US" sz="1600" dirty="0"/>
              <a:t>*Units: millions of pounds</a:t>
            </a:r>
          </a:p>
        </p:txBody>
      </p:sp>
      <p:sp>
        <p:nvSpPr>
          <p:cNvPr id="11" name="Title 1"/>
          <p:cNvSpPr txBox="1">
            <a:spLocks/>
          </p:cNvSpPr>
          <p:nvPr/>
        </p:nvSpPr>
        <p:spPr>
          <a:xfrm>
            <a:off x="861645" y="0"/>
            <a:ext cx="10515600" cy="11842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mn-lt"/>
              </a:rPr>
              <a:t>WQGIT &amp; Modeling Workgroup Recommendations: Nitrogen</a:t>
            </a:r>
            <a:endParaRPr lang="en-US" sz="4000" dirty="0">
              <a:latin typeface="+mn-lt"/>
            </a:endParaRPr>
          </a:p>
        </p:txBody>
      </p:sp>
    </p:spTree>
    <p:extLst>
      <p:ext uri="{BB962C8B-B14F-4D97-AF65-F5344CB8AC3E}">
        <p14:creationId xmlns:p14="http://schemas.microsoft.com/office/powerpoint/2010/main" val="8767203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538FA4F-1D4E-48A8-8A75-16779BE77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pic>
        <p:nvPicPr>
          <p:cNvPr id="5" name="Picture 4">
            <a:extLst>
              <a:ext uri="{FF2B5EF4-FFF2-40B4-BE49-F238E27FC236}">
                <a16:creationId xmlns:a16="http://schemas.microsoft.com/office/drawing/2014/main" id="{36C13878-A9DB-4DB4-A701-EB99D4B0336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C352B6BE-3142-4453-8F69-953445E7FF2F}"/>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5" name="Title 1">
            <a:extLst>
              <a:ext uri="{FF2B5EF4-FFF2-40B4-BE49-F238E27FC236}">
                <a16:creationId xmlns:a16="http://schemas.microsoft.com/office/drawing/2014/main" id="{8BD95766-B42A-4EEF-9AA8-2415F1C381CB}"/>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
        <p:nvSpPr>
          <p:cNvPr id="18" name="Down Arrow 8">
            <a:extLst>
              <a:ext uri="{FF2B5EF4-FFF2-40B4-BE49-F238E27FC236}">
                <a16:creationId xmlns:a16="http://schemas.microsoft.com/office/drawing/2014/main" id="{A0533665-3D67-4DAB-98A7-6110C9107A5A}"/>
              </a:ext>
            </a:extLst>
          </p:cNvPr>
          <p:cNvSpPr/>
          <p:nvPr/>
        </p:nvSpPr>
        <p:spPr>
          <a:xfrm>
            <a:off x="2760889"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4808D89-D2E4-4C35-B624-4796E232A77A}"/>
              </a:ext>
            </a:extLst>
          </p:cNvPr>
          <p:cNvSpPr txBox="1"/>
          <p:nvPr/>
        </p:nvSpPr>
        <p:spPr>
          <a:xfrm>
            <a:off x="2262545" y="4668177"/>
            <a:ext cx="1205060" cy="646331"/>
          </a:xfrm>
          <a:prstGeom prst="rect">
            <a:avLst/>
          </a:prstGeom>
          <a:noFill/>
        </p:spPr>
        <p:txBody>
          <a:bodyPr wrap="square" rtlCol="0">
            <a:spAutoFit/>
          </a:bodyPr>
          <a:lstStyle/>
          <a:p>
            <a:pPr algn="ctr"/>
            <a:r>
              <a:rPr lang="en-US" b="1" dirty="0"/>
              <a:t>317 TN 21.9 TP</a:t>
            </a:r>
          </a:p>
        </p:txBody>
      </p:sp>
      <p:sp>
        <p:nvSpPr>
          <p:cNvPr id="20" name="TextBox 19">
            <a:extLst>
              <a:ext uri="{FF2B5EF4-FFF2-40B4-BE49-F238E27FC236}">
                <a16:creationId xmlns:a16="http://schemas.microsoft.com/office/drawing/2014/main" id="{BE52063B-5EE3-4925-9536-BE8190E60A14}"/>
              </a:ext>
            </a:extLst>
          </p:cNvPr>
          <p:cNvSpPr txBox="1"/>
          <p:nvPr/>
        </p:nvSpPr>
        <p:spPr>
          <a:xfrm>
            <a:off x="1507749" y="1678503"/>
            <a:ext cx="3851933" cy="1477328"/>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CB4MH</a:t>
            </a:r>
          </a:p>
          <a:p>
            <a:pPr marL="285750" indent="-285750" fontAlgn="b">
              <a:buFont typeface="Arial" panose="020B0604020202020204" pitchFamily="34" charset="0"/>
              <a:buChar char="•"/>
            </a:pPr>
            <a:r>
              <a:rPr lang="en-US" dirty="0"/>
              <a:t>CB5MH_MD</a:t>
            </a:r>
          </a:p>
          <a:p>
            <a:pPr marL="285750" indent="-285750" fontAlgn="b">
              <a:buFont typeface="Arial" panose="020B0604020202020204" pitchFamily="34" charset="0"/>
              <a:buChar char="•"/>
            </a:pPr>
            <a:r>
              <a:rPr lang="en-US" dirty="0"/>
              <a:t>MAGMH</a:t>
            </a:r>
          </a:p>
          <a:p>
            <a:pPr marL="285750" indent="-285750" fontAlgn="b">
              <a:buFont typeface="Arial" panose="020B0604020202020204" pitchFamily="34" charset="0"/>
              <a:buChar char="•"/>
            </a:pPr>
            <a:r>
              <a:rPr lang="en-US" dirty="0"/>
              <a:t>RPPMH</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776598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3AE712-83ED-4A2F-8F28-CE2C228D4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5" y="0"/>
            <a:ext cx="5299364" cy="6858000"/>
          </a:xfrm>
          <a:prstGeom prst="rect">
            <a:avLst/>
          </a:prstGeom>
        </p:spPr>
      </p:pic>
      <p:pic>
        <p:nvPicPr>
          <p:cNvPr id="5" name="Picture 4">
            <a:extLst>
              <a:ext uri="{FF2B5EF4-FFF2-40B4-BE49-F238E27FC236}">
                <a16:creationId xmlns:a16="http://schemas.microsoft.com/office/drawing/2014/main" id="{25169D11-CA21-47D5-8C03-C5B53C6E3E4A}"/>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F400B7A2-4505-4B0A-9356-9A6FD93CB8E8}"/>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Deep-Water Use</a:t>
            </a:r>
          </a:p>
        </p:txBody>
      </p:sp>
      <p:sp>
        <p:nvSpPr>
          <p:cNvPr id="14" name="Rectangle 13"/>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2943852" y="5410450"/>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445508" y="4703959"/>
            <a:ext cx="1205060" cy="646331"/>
          </a:xfrm>
          <a:prstGeom prst="rect">
            <a:avLst/>
          </a:prstGeom>
          <a:noFill/>
        </p:spPr>
        <p:txBody>
          <a:bodyPr wrap="square" rtlCol="0">
            <a:spAutoFit/>
          </a:bodyPr>
          <a:lstStyle/>
          <a:p>
            <a:pPr algn="ctr"/>
            <a:r>
              <a:rPr lang="en-US" b="1" dirty="0"/>
              <a:t>253 TN 15.9 TP</a:t>
            </a:r>
          </a:p>
        </p:txBody>
      </p:sp>
      <p:sp>
        <p:nvSpPr>
          <p:cNvPr id="18" name="TextBox 17"/>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19" name="Down Arrow 18"/>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21" name="TextBox 20">
            <a:extLst>
              <a:ext uri="{FF2B5EF4-FFF2-40B4-BE49-F238E27FC236}">
                <a16:creationId xmlns:a16="http://schemas.microsoft.com/office/drawing/2014/main" id="{E6A775FD-00D2-4E36-933A-D4F33731B400}"/>
              </a:ext>
            </a:extLst>
          </p:cNvPr>
          <p:cNvSpPr txBox="1"/>
          <p:nvPr/>
        </p:nvSpPr>
        <p:spPr>
          <a:xfrm>
            <a:off x="1507749" y="1826784"/>
            <a:ext cx="3851933" cy="1477328"/>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CB4MH</a:t>
            </a:r>
          </a:p>
          <a:p>
            <a:pPr marL="285750" indent="-285750" fontAlgn="b">
              <a:buFont typeface="Arial" panose="020B0604020202020204" pitchFamily="34" charset="0"/>
              <a:buChar char="•"/>
            </a:pPr>
            <a:r>
              <a:rPr lang="en-US" dirty="0"/>
              <a:t>CB5MH_MD</a:t>
            </a:r>
          </a:p>
          <a:p>
            <a:pPr marL="285750" indent="-285750" fontAlgn="b">
              <a:buFont typeface="Arial" panose="020B0604020202020204" pitchFamily="34" charset="0"/>
              <a:buChar char="•"/>
            </a:pPr>
            <a:r>
              <a:rPr lang="en-US" dirty="0"/>
              <a:t>MAGMH</a:t>
            </a:r>
          </a:p>
          <a:p>
            <a:pPr marL="285750" indent="-285750" fontAlgn="b">
              <a:buFont typeface="Arial" panose="020B0604020202020204" pitchFamily="34" charset="0"/>
              <a:buChar char="•"/>
            </a:pPr>
            <a:r>
              <a:rPr lang="en-US" dirty="0"/>
              <a:t>RPPMH</a:t>
            </a:r>
          </a:p>
          <a:p>
            <a:pPr marL="285750" indent="-285750">
              <a:buFont typeface="Arial" panose="020B0604020202020204" pitchFamily="34" charset="0"/>
              <a:buChar char="•"/>
            </a:pPr>
            <a:endParaRPr lang="en-US" dirty="0"/>
          </a:p>
        </p:txBody>
      </p:sp>
      <p:sp>
        <p:nvSpPr>
          <p:cNvPr id="22" name="Title 1">
            <a:extLst>
              <a:ext uri="{FF2B5EF4-FFF2-40B4-BE49-F238E27FC236}">
                <a16:creationId xmlns:a16="http://schemas.microsoft.com/office/drawing/2014/main" id="{E1EC92EA-E684-43EF-9884-5C8CF52239EB}"/>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40683043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2911A17-D51A-42E2-82E8-93A2BC5B7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0" y="0"/>
            <a:ext cx="5299364" cy="6858000"/>
          </a:xfrm>
          <a:prstGeom prst="rect">
            <a:avLst/>
          </a:prstGeom>
        </p:spPr>
      </p:pic>
      <p:pic>
        <p:nvPicPr>
          <p:cNvPr id="5" name="Picture 4">
            <a:extLst>
              <a:ext uri="{FF2B5EF4-FFF2-40B4-BE49-F238E27FC236}">
                <a16:creationId xmlns:a16="http://schemas.microsoft.com/office/drawing/2014/main" id="{7482A40C-94E8-41C1-A431-3F332D907C6D}"/>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7DC95415-BDD3-4EC4-B05F-C6207CE6DE43}"/>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3664475" y="5381281"/>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66131" y="4676988"/>
            <a:ext cx="1205060" cy="646331"/>
          </a:xfrm>
          <a:prstGeom prst="rect">
            <a:avLst/>
          </a:prstGeom>
          <a:noFill/>
        </p:spPr>
        <p:txBody>
          <a:bodyPr wrap="square" rtlCol="0">
            <a:spAutoFit/>
          </a:bodyPr>
          <a:lstStyle/>
          <a:p>
            <a:pPr algn="ctr"/>
            <a:r>
              <a:rPr lang="en-US" b="1" dirty="0"/>
              <a:t>224 TN 14.8 TP</a:t>
            </a:r>
          </a:p>
        </p:txBody>
      </p:sp>
      <p:sp>
        <p:nvSpPr>
          <p:cNvPr id="11" name="TextBox 10"/>
          <p:cNvSpPr txBox="1"/>
          <p:nvPr/>
        </p:nvSpPr>
        <p:spPr>
          <a:xfrm>
            <a:off x="6023115" y="5908096"/>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4" name="TextBox 13">
            <a:extLst>
              <a:ext uri="{FF2B5EF4-FFF2-40B4-BE49-F238E27FC236}">
                <a16:creationId xmlns:a16="http://schemas.microsoft.com/office/drawing/2014/main" id="{E6A775FD-00D2-4E36-933A-D4F33731B400}"/>
              </a:ext>
            </a:extLst>
          </p:cNvPr>
          <p:cNvSpPr txBox="1"/>
          <p:nvPr/>
        </p:nvSpPr>
        <p:spPr>
          <a:xfrm>
            <a:off x="1523964" y="1731944"/>
            <a:ext cx="3851933" cy="923330"/>
          </a:xfrm>
          <a:prstGeom prst="rect">
            <a:avLst/>
          </a:prstGeom>
          <a:noFill/>
        </p:spPr>
        <p:txBody>
          <a:bodyPr wrap="square" rtlCol="0">
            <a:spAutoFit/>
          </a:bodyPr>
          <a:lstStyle/>
          <a:p>
            <a:pPr marL="285750" indent="-285750" fontAlgn="b">
              <a:buFont typeface="Arial" panose="020B0604020202020204" pitchFamily="34" charset="0"/>
              <a:buChar char="•"/>
            </a:pPr>
            <a:r>
              <a:rPr lang="en-US" dirty="0"/>
              <a:t>CB5MH_MD</a:t>
            </a:r>
          </a:p>
          <a:p>
            <a:pPr marL="285750" indent="-285750" fontAlgn="b">
              <a:buFont typeface="Arial" panose="020B0604020202020204" pitchFamily="34" charset="0"/>
              <a:buChar char="•"/>
            </a:pPr>
            <a:r>
              <a:rPr lang="en-US" dirty="0"/>
              <a:t>MAGMH</a:t>
            </a:r>
          </a:p>
          <a:p>
            <a:pPr marL="285750" indent="-285750">
              <a:buFont typeface="Arial" panose="020B0604020202020204" pitchFamily="34" charset="0"/>
              <a:buChar char="•"/>
            </a:pPr>
            <a:endParaRPr lang="en-US" dirty="0"/>
          </a:p>
        </p:txBody>
      </p:sp>
      <p:sp>
        <p:nvSpPr>
          <p:cNvPr id="16" name="Title 1">
            <a:extLst>
              <a:ext uri="{FF2B5EF4-FFF2-40B4-BE49-F238E27FC236}">
                <a16:creationId xmlns:a16="http://schemas.microsoft.com/office/drawing/2014/main" id="{7B90E545-DF67-45D7-8710-3C394DC52ED6}"/>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30715227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76FECE-ACC3-410D-96CB-153345880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5" y="0"/>
            <a:ext cx="5299364" cy="6858000"/>
          </a:xfrm>
          <a:prstGeom prst="rect">
            <a:avLst/>
          </a:prstGeom>
        </p:spPr>
      </p:pic>
      <p:pic>
        <p:nvPicPr>
          <p:cNvPr id="5" name="Picture 4">
            <a:extLst>
              <a:ext uri="{FF2B5EF4-FFF2-40B4-BE49-F238E27FC236}">
                <a16:creationId xmlns:a16="http://schemas.microsoft.com/office/drawing/2014/main" id="{A5BDF02B-7512-44CC-853B-FA27743F1CA3}"/>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9B8EBEA5-D863-483A-82A9-AEA7697C1A81}"/>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085496"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87152" y="4668177"/>
            <a:ext cx="1205060" cy="646331"/>
          </a:xfrm>
          <a:prstGeom prst="rect">
            <a:avLst/>
          </a:prstGeom>
          <a:noFill/>
        </p:spPr>
        <p:txBody>
          <a:bodyPr wrap="square" rtlCol="0">
            <a:spAutoFit/>
          </a:bodyPr>
          <a:lstStyle/>
          <a:p>
            <a:pPr algn="ctr"/>
            <a:r>
              <a:rPr lang="en-US" b="1" dirty="0"/>
              <a:t>205 TN 14.0 TP</a:t>
            </a:r>
          </a:p>
        </p:txBody>
      </p:sp>
      <p:sp>
        <p:nvSpPr>
          <p:cNvPr id="11" name="TextBox 10"/>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4" name="TextBox 13">
            <a:extLst>
              <a:ext uri="{FF2B5EF4-FFF2-40B4-BE49-F238E27FC236}">
                <a16:creationId xmlns:a16="http://schemas.microsoft.com/office/drawing/2014/main" id="{E6A775FD-00D2-4E36-933A-D4F33731B400}"/>
              </a:ext>
            </a:extLst>
          </p:cNvPr>
          <p:cNvSpPr txBox="1"/>
          <p:nvPr/>
        </p:nvSpPr>
        <p:spPr>
          <a:xfrm>
            <a:off x="1507749" y="1752643"/>
            <a:ext cx="3851933" cy="646331"/>
          </a:xfrm>
          <a:prstGeom prst="rect">
            <a:avLst/>
          </a:prstGeom>
          <a:noFill/>
        </p:spPr>
        <p:txBody>
          <a:bodyPr wrap="square" rtlCol="0">
            <a:spAutoFit/>
          </a:bodyPr>
          <a:lstStyle/>
          <a:p>
            <a:pPr marL="285750" indent="-285750" fontAlgn="b">
              <a:buFont typeface="Arial" panose="020B0604020202020204" pitchFamily="34" charset="0"/>
              <a:buChar char="•"/>
            </a:pPr>
            <a:r>
              <a:rPr lang="en-US" dirty="0"/>
              <a:t>MAGMH</a:t>
            </a:r>
          </a:p>
          <a:p>
            <a:pPr marL="285750" indent="-285750">
              <a:buFont typeface="Arial" panose="020B0604020202020204" pitchFamily="34" charset="0"/>
              <a:buChar char="•"/>
            </a:pPr>
            <a:endParaRPr lang="en-US" dirty="0"/>
          </a:p>
        </p:txBody>
      </p:sp>
      <p:sp>
        <p:nvSpPr>
          <p:cNvPr id="15" name="Title 1">
            <a:extLst>
              <a:ext uri="{FF2B5EF4-FFF2-40B4-BE49-F238E27FC236}">
                <a16:creationId xmlns:a16="http://schemas.microsoft.com/office/drawing/2014/main" id="{5D66CB06-387D-443A-9932-FF41B3AF410F}"/>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11153976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0C9F94A-EE48-486B-B025-D217B4CDE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3" y="0"/>
            <a:ext cx="5299364" cy="6858000"/>
          </a:xfrm>
          <a:prstGeom prst="rect">
            <a:avLst/>
          </a:prstGeom>
        </p:spPr>
      </p:pic>
      <p:pic>
        <p:nvPicPr>
          <p:cNvPr id="5" name="Picture 4">
            <a:extLst>
              <a:ext uri="{FF2B5EF4-FFF2-40B4-BE49-F238E27FC236}">
                <a16:creationId xmlns:a16="http://schemas.microsoft.com/office/drawing/2014/main" id="{7F170926-516A-4B6E-8E47-D55D788E1B27}"/>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519A44DD-D33B-40D8-B59F-7F2A88B8101E}"/>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383220"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77699" y="4668177"/>
            <a:ext cx="1205060" cy="646331"/>
          </a:xfrm>
          <a:prstGeom prst="rect">
            <a:avLst/>
          </a:prstGeom>
          <a:noFill/>
        </p:spPr>
        <p:txBody>
          <a:bodyPr wrap="square" rtlCol="0">
            <a:spAutoFit/>
          </a:bodyPr>
          <a:lstStyle/>
          <a:p>
            <a:pPr algn="ctr"/>
            <a:r>
              <a:rPr lang="en-US" b="1" dirty="0"/>
              <a:t>195 TN 13.7 TP</a:t>
            </a:r>
          </a:p>
        </p:txBody>
      </p:sp>
      <p:sp>
        <p:nvSpPr>
          <p:cNvPr id="11" name="TextBox 10"/>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5" name="Title 1">
            <a:extLst>
              <a:ext uri="{FF2B5EF4-FFF2-40B4-BE49-F238E27FC236}">
                <a16:creationId xmlns:a16="http://schemas.microsoft.com/office/drawing/2014/main" id="{F2F7E047-9530-4F2B-9BC2-B0EA5FA34921}"/>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3270908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2B5BE91-E0CF-442B-AB13-7EF0DF4DF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3" y="0"/>
            <a:ext cx="5299364" cy="6858000"/>
          </a:xfrm>
          <a:prstGeom prst="rect">
            <a:avLst/>
          </a:prstGeom>
        </p:spPr>
      </p:pic>
      <p:pic>
        <p:nvPicPr>
          <p:cNvPr id="5" name="Picture 4">
            <a:extLst>
              <a:ext uri="{FF2B5EF4-FFF2-40B4-BE49-F238E27FC236}">
                <a16:creationId xmlns:a16="http://schemas.microsoft.com/office/drawing/2014/main" id="{37045866-A041-4578-9C22-EE0A91A023CA}"/>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23191A95-9932-4218-BBBA-820434520D9C}"/>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723476"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225132" y="4697284"/>
            <a:ext cx="1205060" cy="646331"/>
          </a:xfrm>
          <a:prstGeom prst="rect">
            <a:avLst/>
          </a:prstGeom>
          <a:noFill/>
        </p:spPr>
        <p:txBody>
          <a:bodyPr wrap="square" rtlCol="0">
            <a:spAutoFit/>
          </a:bodyPr>
          <a:lstStyle/>
          <a:p>
            <a:pPr algn="ctr"/>
            <a:r>
              <a:rPr lang="en-US" b="1" dirty="0"/>
              <a:t>185 TN 12.8 TP</a:t>
            </a:r>
          </a:p>
        </p:txBody>
      </p:sp>
      <p:sp>
        <p:nvSpPr>
          <p:cNvPr id="11" name="TextBox 10"/>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5" name="Title 1">
            <a:extLst>
              <a:ext uri="{FF2B5EF4-FFF2-40B4-BE49-F238E27FC236}">
                <a16:creationId xmlns:a16="http://schemas.microsoft.com/office/drawing/2014/main" id="{DA83F5E9-0DA9-47FF-A88F-784CE722B9A4}"/>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629471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DE7B29B-27B7-4A07-B1EE-D1BAD047E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3" y="0"/>
            <a:ext cx="5299364" cy="6858000"/>
          </a:xfrm>
          <a:prstGeom prst="rect">
            <a:avLst/>
          </a:prstGeom>
        </p:spPr>
      </p:pic>
      <p:pic>
        <p:nvPicPr>
          <p:cNvPr id="5" name="Picture 4">
            <a:extLst>
              <a:ext uri="{FF2B5EF4-FFF2-40B4-BE49-F238E27FC236}">
                <a16:creationId xmlns:a16="http://schemas.microsoft.com/office/drawing/2014/main" id="{E9AE01E6-4DD8-481A-8288-842A52488C48}"/>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DB5574CF-8290-48C1-8AFD-47E3073490EF}"/>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989301"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90957" y="4689197"/>
            <a:ext cx="1205060" cy="646331"/>
          </a:xfrm>
          <a:prstGeom prst="rect">
            <a:avLst/>
          </a:prstGeom>
          <a:noFill/>
        </p:spPr>
        <p:txBody>
          <a:bodyPr wrap="square" rtlCol="0">
            <a:spAutoFit/>
          </a:bodyPr>
          <a:lstStyle/>
          <a:p>
            <a:pPr algn="ctr"/>
            <a:r>
              <a:rPr lang="en-US" b="1" dirty="0"/>
              <a:t>174 TN 11.9 TP</a:t>
            </a:r>
          </a:p>
        </p:txBody>
      </p:sp>
      <p:sp>
        <p:nvSpPr>
          <p:cNvPr id="11" name="TextBox 10"/>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12" name="Down Arrow 1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5" name="Title 1">
            <a:extLst>
              <a:ext uri="{FF2B5EF4-FFF2-40B4-BE49-F238E27FC236}">
                <a16:creationId xmlns:a16="http://schemas.microsoft.com/office/drawing/2014/main" id="{4E62549D-C58F-4CE1-97FA-42CFA6B7D58C}"/>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23011852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404339-1F6F-4781-851A-09EEE99DA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647" y="0"/>
            <a:ext cx="5299364" cy="6858000"/>
          </a:xfrm>
          <a:prstGeom prst="rect">
            <a:avLst/>
          </a:prstGeom>
        </p:spPr>
      </p:pic>
      <p:pic>
        <p:nvPicPr>
          <p:cNvPr id="5" name="Picture 4">
            <a:extLst>
              <a:ext uri="{FF2B5EF4-FFF2-40B4-BE49-F238E27FC236}">
                <a16:creationId xmlns:a16="http://schemas.microsoft.com/office/drawing/2014/main" id="{6B7221D1-598C-44B2-AB97-61976BF678A5}"/>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38008797-DA49-4939-9959-5D5911618A90}"/>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Deep-Water Use</a:t>
            </a:r>
          </a:p>
        </p:txBody>
      </p:sp>
      <p:sp>
        <p:nvSpPr>
          <p:cNvPr id="7" name="TextBox 6"/>
          <p:cNvSpPr txBox="1"/>
          <p:nvPr/>
        </p:nvSpPr>
        <p:spPr>
          <a:xfrm>
            <a:off x="6023115" y="5895761"/>
            <a:ext cx="1448480" cy="369332"/>
          </a:xfrm>
          <a:prstGeom prst="rect">
            <a:avLst/>
          </a:prstGeom>
          <a:noFill/>
        </p:spPr>
        <p:txBody>
          <a:bodyPr wrap="square" rtlCol="0">
            <a:spAutoFit/>
          </a:bodyPr>
          <a:lstStyle/>
          <a:p>
            <a:pPr algn="ctr"/>
            <a:r>
              <a:rPr lang="en-US" b="1" dirty="0"/>
              <a:t>E3</a:t>
            </a:r>
          </a:p>
        </p:txBody>
      </p:sp>
      <p:sp>
        <p:nvSpPr>
          <p:cNvPr id="8" name="Down Arrow 7"/>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0" name="Rectangle 9"/>
          <p:cNvSpPr/>
          <p:nvPr/>
        </p:nvSpPr>
        <p:spPr>
          <a:xfrm>
            <a:off x="985923" y="5780169"/>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144825" y="4706126"/>
            <a:ext cx="1205060" cy="646331"/>
          </a:xfrm>
          <a:prstGeom prst="rect">
            <a:avLst/>
          </a:prstGeom>
          <a:noFill/>
        </p:spPr>
        <p:txBody>
          <a:bodyPr wrap="square" rtlCol="0">
            <a:spAutoFit/>
          </a:bodyPr>
          <a:lstStyle/>
          <a:p>
            <a:pPr algn="ctr"/>
            <a:r>
              <a:rPr lang="en-US" b="1" dirty="0"/>
              <a:t>133 TN </a:t>
            </a:r>
          </a:p>
          <a:p>
            <a:pPr algn="ctr"/>
            <a:r>
              <a:rPr lang="en-US" b="1" dirty="0"/>
              <a:t>8.6 TP</a:t>
            </a:r>
          </a:p>
        </p:txBody>
      </p:sp>
      <p:sp>
        <p:nvSpPr>
          <p:cNvPr id="12" name="Title 1">
            <a:extLst>
              <a:ext uri="{FF2B5EF4-FFF2-40B4-BE49-F238E27FC236}">
                <a16:creationId xmlns:a16="http://schemas.microsoft.com/office/drawing/2014/main" id="{486CADF7-577E-40DF-9F82-DE9ECF7C193C}"/>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1402039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BEF43-791E-40C1-A16E-AE05199B3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647" y="0"/>
            <a:ext cx="5299364" cy="6858000"/>
          </a:xfrm>
          <a:prstGeom prst="rect">
            <a:avLst/>
          </a:prstGeom>
        </p:spPr>
      </p:pic>
      <p:pic>
        <p:nvPicPr>
          <p:cNvPr id="5" name="Picture 4">
            <a:extLst>
              <a:ext uri="{FF2B5EF4-FFF2-40B4-BE49-F238E27FC236}">
                <a16:creationId xmlns:a16="http://schemas.microsoft.com/office/drawing/2014/main" id="{6B2EBFE5-F169-4EEB-8A7E-94823C04A7C9}"/>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BE9955D0-ADD5-41C4-B1CF-FD70DD66A23C}"/>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Deep-Water Use</a:t>
            </a:r>
          </a:p>
        </p:txBody>
      </p:sp>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71160" y="5830907"/>
            <a:ext cx="1448480" cy="646331"/>
          </a:xfrm>
          <a:prstGeom prst="rect">
            <a:avLst/>
          </a:prstGeom>
          <a:noFill/>
        </p:spPr>
        <p:txBody>
          <a:bodyPr wrap="square" rtlCol="0">
            <a:spAutoFit/>
          </a:bodyPr>
          <a:lstStyle/>
          <a:p>
            <a:pPr algn="ctr"/>
            <a:r>
              <a:rPr lang="en-US" b="1" dirty="0"/>
              <a:t>All</a:t>
            </a:r>
          </a:p>
          <a:p>
            <a:pPr algn="ctr"/>
            <a:r>
              <a:rPr lang="en-US" b="1" dirty="0"/>
              <a:t>Forest</a:t>
            </a:r>
          </a:p>
        </p:txBody>
      </p:sp>
      <p:sp>
        <p:nvSpPr>
          <p:cNvPr id="10" name="Down Arrow 9"/>
          <p:cNvSpPr/>
          <p:nvPr/>
        </p:nvSpPr>
        <p:spPr>
          <a:xfrm>
            <a:off x="7091214" y="5393638"/>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601792" y="4689710"/>
            <a:ext cx="1205060" cy="646331"/>
          </a:xfrm>
          <a:prstGeom prst="rect">
            <a:avLst/>
          </a:prstGeom>
          <a:noFill/>
        </p:spPr>
        <p:txBody>
          <a:bodyPr wrap="square" rtlCol="0">
            <a:spAutoFit/>
          </a:bodyPr>
          <a:lstStyle/>
          <a:p>
            <a:pPr algn="ctr"/>
            <a:r>
              <a:rPr lang="en-US" b="1" dirty="0"/>
              <a:t>40 TN </a:t>
            </a:r>
          </a:p>
          <a:p>
            <a:pPr algn="ctr"/>
            <a:r>
              <a:rPr lang="en-US" b="1" dirty="0"/>
              <a:t>3.9 TP</a:t>
            </a:r>
          </a:p>
        </p:txBody>
      </p:sp>
      <p:sp>
        <p:nvSpPr>
          <p:cNvPr id="12" name="TextBox 11"/>
          <p:cNvSpPr txBox="1"/>
          <p:nvPr/>
        </p:nvSpPr>
        <p:spPr>
          <a:xfrm>
            <a:off x="6022480" y="5900480"/>
            <a:ext cx="1448480" cy="369332"/>
          </a:xfrm>
          <a:prstGeom prst="rect">
            <a:avLst/>
          </a:prstGeom>
          <a:noFill/>
        </p:spPr>
        <p:txBody>
          <a:bodyPr wrap="square" rtlCol="0">
            <a:spAutoFit/>
          </a:bodyPr>
          <a:lstStyle/>
          <a:p>
            <a:pPr algn="ctr"/>
            <a:r>
              <a:rPr lang="en-US" b="1" dirty="0"/>
              <a:t>E3</a:t>
            </a:r>
          </a:p>
        </p:txBody>
      </p:sp>
      <p:sp>
        <p:nvSpPr>
          <p:cNvPr id="13" name="Down Arrow 12"/>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591CD37-3D52-42A4-A36D-02396A62231A}"/>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34770741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0332" y="1369239"/>
            <a:ext cx="11473131" cy="3778529"/>
          </a:xfrm>
          <a:prstGeom prst="rect">
            <a:avLst/>
          </a:prstGeom>
        </p:spPr>
      </p:pic>
      <p:sp>
        <p:nvSpPr>
          <p:cNvPr id="4" name="Title 1"/>
          <p:cNvSpPr txBox="1">
            <a:spLocks/>
          </p:cNvSpPr>
          <p:nvPr/>
        </p:nvSpPr>
        <p:spPr>
          <a:xfrm>
            <a:off x="480767" y="102447"/>
            <a:ext cx="11378152" cy="9263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Segments Attaining Oxygen Standards: </a:t>
            </a:r>
          </a:p>
          <a:p>
            <a:pPr algn="ctr"/>
            <a:r>
              <a:rPr lang="en-US" b="1" dirty="0">
                <a:latin typeface="+mn-lt"/>
              </a:rPr>
              <a:t>Deep-Water Use</a:t>
            </a:r>
          </a:p>
        </p:txBody>
      </p:sp>
      <p:sp>
        <p:nvSpPr>
          <p:cNvPr id="5" name="Arrow: Down 4"/>
          <p:cNvSpPr/>
          <p:nvPr/>
        </p:nvSpPr>
        <p:spPr>
          <a:xfrm>
            <a:off x="8062452" y="3930411"/>
            <a:ext cx="245807" cy="698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155703" y="5147768"/>
            <a:ext cx="10368950" cy="420136"/>
          </a:xfrm>
          <a:prstGeom prst="rect">
            <a:avLst/>
          </a:prstGeom>
        </p:spPr>
      </p:pic>
      <p:pic>
        <p:nvPicPr>
          <p:cNvPr id="7" name="Picture 6"/>
          <p:cNvPicPr>
            <a:picLocks noChangeAspect="1"/>
          </p:cNvPicPr>
          <p:nvPr/>
        </p:nvPicPr>
        <p:blipFill>
          <a:blip r:embed="rId4"/>
          <a:stretch>
            <a:fillRect/>
          </a:stretch>
        </p:blipFill>
        <p:spPr>
          <a:xfrm>
            <a:off x="1155703" y="5567904"/>
            <a:ext cx="828675" cy="304800"/>
          </a:xfrm>
          <a:prstGeom prst="rect">
            <a:avLst/>
          </a:prstGeom>
        </p:spPr>
      </p:pic>
      <p:pic>
        <p:nvPicPr>
          <p:cNvPr id="8" name="Picture 7"/>
          <p:cNvPicPr>
            <a:picLocks noChangeAspect="1"/>
          </p:cNvPicPr>
          <p:nvPr/>
        </p:nvPicPr>
        <p:blipFill>
          <a:blip r:embed="rId5"/>
          <a:stretch>
            <a:fillRect/>
          </a:stretch>
        </p:blipFill>
        <p:spPr>
          <a:xfrm>
            <a:off x="10167457" y="5554701"/>
            <a:ext cx="1357196" cy="282015"/>
          </a:xfrm>
          <a:prstGeom prst="rect">
            <a:avLst/>
          </a:prstGeom>
        </p:spPr>
      </p:pic>
    </p:spTree>
    <p:extLst>
      <p:ext uri="{BB962C8B-B14F-4D97-AF65-F5344CB8AC3E}">
        <p14:creationId xmlns:p14="http://schemas.microsoft.com/office/powerpoint/2010/main" val="1543208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709244" y="1194139"/>
          <a:ext cx="11109130" cy="5410421"/>
        </p:xfrm>
        <a:graphic>
          <a:graphicData uri="http://schemas.openxmlformats.org/drawingml/2006/table">
            <a:tbl>
              <a:tblPr firstRow="1" bandRow="1">
                <a:tableStyleId>{5C22544A-7EE6-4342-B048-85BDC9FD1C3A}</a:tableStyleId>
              </a:tblPr>
              <a:tblGrid>
                <a:gridCol w="1945512">
                  <a:extLst>
                    <a:ext uri="{9D8B030D-6E8A-4147-A177-3AD203B41FA5}">
                      <a16:colId xmlns:a16="http://schemas.microsoft.com/office/drawing/2014/main" val="1415980398"/>
                    </a:ext>
                  </a:extLst>
                </a:gridCol>
                <a:gridCol w="2498140">
                  <a:extLst>
                    <a:ext uri="{9D8B030D-6E8A-4147-A177-3AD203B41FA5}">
                      <a16:colId xmlns:a16="http://schemas.microsoft.com/office/drawing/2014/main" val="4138067887"/>
                    </a:ext>
                  </a:extLst>
                </a:gridCol>
                <a:gridCol w="2221826">
                  <a:extLst>
                    <a:ext uri="{9D8B030D-6E8A-4147-A177-3AD203B41FA5}">
                      <a16:colId xmlns:a16="http://schemas.microsoft.com/office/drawing/2014/main" val="692515093"/>
                    </a:ext>
                  </a:extLst>
                </a:gridCol>
                <a:gridCol w="2221826">
                  <a:extLst>
                    <a:ext uri="{9D8B030D-6E8A-4147-A177-3AD203B41FA5}">
                      <a16:colId xmlns:a16="http://schemas.microsoft.com/office/drawing/2014/main" val="3092938072"/>
                    </a:ext>
                  </a:extLst>
                </a:gridCol>
                <a:gridCol w="2221826">
                  <a:extLst>
                    <a:ext uri="{9D8B030D-6E8A-4147-A177-3AD203B41FA5}">
                      <a16:colId xmlns:a16="http://schemas.microsoft.com/office/drawing/2014/main" val="325020733"/>
                    </a:ext>
                  </a:extLst>
                </a:gridCol>
              </a:tblGrid>
              <a:tr h="1021301">
                <a:tc>
                  <a:txBody>
                    <a:bodyPr/>
                    <a:lstStyle/>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1985 </a:t>
                      </a:r>
                    </a:p>
                    <a:p>
                      <a:pPr algn="ctr"/>
                      <a:r>
                        <a:rPr lang="en-US" sz="2500" dirty="0"/>
                        <a:t>Baseline </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2013 </a:t>
                      </a:r>
                    </a:p>
                    <a:p>
                      <a:pPr algn="ctr"/>
                      <a:r>
                        <a:rPr lang="en-US" sz="2500" dirty="0"/>
                        <a:t>Progress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Growth in Load to 2025</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Phase III Planning Target</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1.198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0.710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0.506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3.696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0.044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3.073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7.419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3.919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3.604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0.793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0.560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-0.017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0.456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0.090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0.062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0.130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0.225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0.007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0.120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13.545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6.345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0.140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6.186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r h="515578">
                <a:tc>
                  <a:txBody>
                    <a:bodyPr/>
                    <a:lstStyle/>
                    <a:p>
                      <a:pPr algn="ctr"/>
                      <a:r>
                        <a:rPr lang="en-US" sz="3000" b="1" dirty="0" err="1"/>
                        <a:t>Basinwide</a:t>
                      </a:r>
                      <a:r>
                        <a:rPr lang="en-US" sz="3000" b="1" dirty="0"/>
                        <a:t> </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29.384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a:solidFill>
                            <a:srgbClr val="000000"/>
                          </a:solidFill>
                          <a:effectLst/>
                          <a:latin typeface="Calibri" panose="020F0502020204030204" pitchFamily="34" charset="0"/>
                        </a:rPr>
                        <a:t>15.408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0.154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3200" b="1" i="0" u="none" strike="noStrike" dirty="0">
                          <a:solidFill>
                            <a:srgbClr val="000000"/>
                          </a:solidFill>
                          <a:effectLst/>
                          <a:latin typeface="Calibri" panose="020F0502020204030204" pitchFamily="34" charset="0"/>
                        </a:rPr>
                        <a:t>14.073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406289"/>
                  </a:ext>
                </a:extLst>
              </a:tr>
            </a:tbl>
          </a:graphicData>
        </a:graphic>
      </p:graphicFrame>
      <p:sp>
        <p:nvSpPr>
          <p:cNvPr id="5" name="TextBox 4"/>
          <p:cNvSpPr txBox="1"/>
          <p:nvPr/>
        </p:nvSpPr>
        <p:spPr>
          <a:xfrm>
            <a:off x="142948" y="6519446"/>
            <a:ext cx="2920754" cy="338554"/>
          </a:xfrm>
          <a:prstGeom prst="rect">
            <a:avLst/>
          </a:prstGeom>
          <a:noFill/>
        </p:spPr>
        <p:txBody>
          <a:bodyPr wrap="square" rtlCol="0">
            <a:spAutoFit/>
          </a:bodyPr>
          <a:lstStyle/>
          <a:p>
            <a:r>
              <a:rPr lang="en-US" sz="1600" dirty="0"/>
              <a:t>*Units: millions of pounds</a:t>
            </a:r>
          </a:p>
        </p:txBody>
      </p:sp>
      <p:sp>
        <p:nvSpPr>
          <p:cNvPr id="10" name="Title 1"/>
          <p:cNvSpPr txBox="1">
            <a:spLocks/>
          </p:cNvSpPr>
          <p:nvPr/>
        </p:nvSpPr>
        <p:spPr>
          <a:xfrm>
            <a:off x="861645" y="0"/>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mn-lt"/>
              </a:rPr>
              <a:t>WQGIT &amp; Modeling Workgroup Recommendations: Phosphorus</a:t>
            </a:r>
            <a:endParaRPr lang="en-US" sz="4000" dirty="0">
              <a:latin typeface="+mn-lt"/>
            </a:endParaRPr>
          </a:p>
        </p:txBody>
      </p:sp>
    </p:spTree>
    <p:extLst>
      <p:ext uri="{BB962C8B-B14F-4D97-AF65-F5344CB8AC3E}">
        <p14:creationId xmlns:p14="http://schemas.microsoft.com/office/powerpoint/2010/main" val="25589655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8D9728-0B6C-4BD8-8978-8E6CE3FBC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3" y="0"/>
            <a:ext cx="5299364" cy="6858000"/>
          </a:xfrm>
          <a:prstGeom prst="rect">
            <a:avLst/>
          </a:prstGeom>
        </p:spPr>
      </p:pic>
      <p:sp>
        <p:nvSpPr>
          <p:cNvPr id="8" name="Title 1"/>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Deep-Channel Use</a:t>
            </a:r>
          </a:p>
        </p:txBody>
      </p:sp>
      <p:sp>
        <p:nvSpPr>
          <p:cNvPr id="2" name="Rectangle 1"/>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8065" y="5964357"/>
            <a:ext cx="1268480" cy="369332"/>
          </a:xfrm>
          <a:prstGeom prst="rect">
            <a:avLst/>
          </a:prstGeom>
          <a:noFill/>
        </p:spPr>
        <p:txBody>
          <a:bodyPr wrap="square" rtlCol="0">
            <a:spAutoFit/>
          </a:bodyPr>
          <a:lstStyle/>
          <a:p>
            <a:pPr algn="ctr"/>
            <a:r>
              <a:rPr lang="en-US" b="1" dirty="0"/>
              <a:t>No Action</a:t>
            </a:r>
          </a:p>
        </p:txBody>
      </p:sp>
      <p:sp>
        <p:nvSpPr>
          <p:cNvPr id="4" name="Down Arrow 3"/>
          <p:cNvSpPr/>
          <p:nvPr/>
        </p:nvSpPr>
        <p:spPr>
          <a:xfrm>
            <a:off x="918119" y="5413331"/>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19775" y="4664929"/>
            <a:ext cx="1205060" cy="923330"/>
          </a:xfrm>
          <a:prstGeom prst="rect">
            <a:avLst/>
          </a:prstGeom>
          <a:noFill/>
        </p:spPr>
        <p:txBody>
          <a:bodyPr wrap="square" rtlCol="0">
            <a:spAutoFit/>
          </a:bodyPr>
          <a:lstStyle/>
          <a:p>
            <a:pPr algn="ctr"/>
            <a:r>
              <a:rPr lang="en-US" b="1" dirty="0"/>
              <a:t>404 TN 41.7 TP</a:t>
            </a:r>
          </a:p>
          <a:p>
            <a:pPr algn="ctr"/>
            <a:endParaRPr lang="en-US" b="1" dirty="0"/>
          </a:p>
        </p:txBody>
      </p:sp>
      <p:sp>
        <p:nvSpPr>
          <p:cNvPr id="11" name="TextBox 10"/>
          <p:cNvSpPr txBox="1"/>
          <p:nvPr/>
        </p:nvSpPr>
        <p:spPr>
          <a:xfrm>
            <a:off x="8543599" y="-375884"/>
            <a:ext cx="1690042" cy="369332"/>
          </a:xfrm>
          <a:prstGeom prst="rect">
            <a:avLst/>
          </a:prstGeom>
          <a:noFill/>
        </p:spPr>
        <p:txBody>
          <a:bodyPr wrap="square" rtlCol="0">
            <a:spAutoFit/>
          </a:bodyPr>
          <a:lstStyle/>
          <a:p>
            <a:pPr algn="ctr"/>
            <a:r>
              <a:rPr lang="en-US" b="1" dirty="0"/>
              <a:t>Count: X of YY</a:t>
            </a:r>
          </a:p>
        </p:txBody>
      </p:sp>
      <p:sp>
        <p:nvSpPr>
          <p:cNvPr id="15" name="Rectangle 14"/>
          <p:cNvSpPr/>
          <p:nvPr/>
        </p:nvSpPr>
        <p:spPr>
          <a:xfrm>
            <a:off x="6178163" y="1812320"/>
            <a:ext cx="1725434" cy="525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97302" y="7040297"/>
            <a:ext cx="6721642" cy="1754326"/>
          </a:xfrm>
          <a:prstGeom prst="rect">
            <a:avLst/>
          </a:prstGeom>
          <a:noFill/>
        </p:spPr>
        <p:txBody>
          <a:bodyPr wrap="square" rtlCol="0">
            <a:spAutoFit/>
          </a:bodyPr>
          <a:lstStyle/>
          <a:p>
            <a:r>
              <a:rPr lang="en-US" dirty="0"/>
              <a:t>For this first animation, include all deep-channel segments, even the greyed out problem segments so when we get to the Phase II WIP loads (and beyond), we want to show the WQGIT these specific remaining  segments.  The last slide in this animation needs to circle the problem segments on the graphic—those same problem segments will remain listed in the bulleted listing to the left.</a:t>
            </a:r>
          </a:p>
        </p:txBody>
      </p:sp>
      <p:pic>
        <p:nvPicPr>
          <p:cNvPr id="20" name="Picture 19">
            <a:extLst>
              <a:ext uri="{FF2B5EF4-FFF2-40B4-BE49-F238E27FC236}">
                <a16:creationId xmlns:a16="http://schemas.microsoft.com/office/drawing/2014/main" id="{519B5237-51F8-4863-B10C-CC6F34B32D14}"/>
              </a:ext>
            </a:extLst>
          </p:cNvPr>
          <p:cNvPicPr>
            <a:picLocks noChangeAspect="1"/>
          </p:cNvPicPr>
          <p:nvPr/>
        </p:nvPicPr>
        <p:blipFill>
          <a:blip r:embed="rId3"/>
          <a:stretch>
            <a:fillRect/>
          </a:stretch>
        </p:blipFill>
        <p:spPr>
          <a:xfrm>
            <a:off x="6877167" y="660410"/>
            <a:ext cx="1855913" cy="990080"/>
          </a:xfrm>
          <a:prstGeom prst="rect">
            <a:avLst/>
          </a:prstGeom>
        </p:spPr>
      </p:pic>
      <p:sp>
        <p:nvSpPr>
          <p:cNvPr id="22" name="TextBox 21">
            <a:extLst>
              <a:ext uri="{FF2B5EF4-FFF2-40B4-BE49-F238E27FC236}">
                <a16:creationId xmlns:a16="http://schemas.microsoft.com/office/drawing/2014/main" id="{E6A775FD-00D2-4E36-933A-D4F33731B400}"/>
              </a:ext>
            </a:extLst>
          </p:cNvPr>
          <p:cNvSpPr txBox="1"/>
          <p:nvPr/>
        </p:nvSpPr>
        <p:spPr>
          <a:xfrm>
            <a:off x="1597397" y="1484273"/>
            <a:ext cx="1635384" cy="2585323"/>
          </a:xfrm>
          <a:prstGeom prst="rect">
            <a:avLst/>
          </a:prstGeom>
          <a:noFill/>
        </p:spPr>
        <p:txBody>
          <a:bodyPr wrap="none" rtlCol="0">
            <a:spAutoFit/>
          </a:bodyPr>
          <a:lstStyle/>
          <a:p>
            <a:pPr marL="285750" indent="-285750" fontAlgn="b">
              <a:buFont typeface="Arial" panose="020B0604020202020204" pitchFamily="34" charset="0"/>
              <a:buChar char="•"/>
            </a:pPr>
            <a:r>
              <a:rPr lang="en-US" dirty="0"/>
              <a:t>CB3MH</a:t>
            </a:r>
          </a:p>
          <a:p>
            <a:pPr marL="285750" indent="-285750" fontAlgn="b">
              <a:buFont typeface="Arial" panose="020B0604020202020204" pitchFamily="34" charset="0"/>
              <a:buChar char="•"/>
            </a:pPr>
            <a:r>
              <a:rPr lang="en-US" dirty="0"/>
              <a:t>CB4MH</a:t>
            </a:r>
          </a:p>
          <a:p>
            <a:pPr marL="285750" indent="-285750" fontAlgn="b">
              <a:buFont typeface="Arial" panose="020B0604020202020204" pitchFamily="34" charset="0"/>
              <a:buChar char="•"/>
            </a:pPr>
            <a:r>
              <a:rPr lang="en-US" dirty="0"/>
              <a:t>CB5MH_MD</a:t>
            </a:r>
          </a:p>
          <a:p>
            <a:pPr marL="285750" indent="-285750" fontAlgn="b">
              <a:buFont typeface="Arial" panose="020B0604020202020204" pitchFamily="34" charset="0"/>
              <a:buChar char="•"/>
            </a:pPr>
            <a:r>
              <a:rPr lang="en-US" dirty="0"/>
              <a:t>CB5MH_VA</a:t>
            </a:r>
          </a:p>
          <a:p>
            <a:pPr marL="285750" indent="-285750" fontAlgn="b">
              <a:buFont typeface="Arial" panose="020B0604020202020204" pitchFamily="34" charset="0"/>
              <a:buChar char="•"/>
            </a:pPr>
            <a:r>
              <a:rPr lang="en-US" dirty="0"/>
              <a:t>PATMH</a:t>
            </a:r>
          </a:p>
          <a:p>
            <a:pPr marL="285750" indent="-285750" fontAlgn="b">
              <a:buFont typeface="Arial" panose="020B0604020202020204" pitchFamily="34" charset="0"/>
              <a:buChar char="•"/>
            </a:pPr>
            <a:r>
              <a:rPr lang="en-US" dirty="0"/>
              <a:t>POTMH</a:t>
            </a:r>
          </a:p>
          <a:p>
            <a:pPr marL="285750" indent="-285750" fontAlgn="b">
              <a:buFont typeface="Arial" panose="020B0604020202020204" pitchFamily="34" charset="0"/>
              <a:buChar char="•"/>
            </a:pPr>
            <a:r>
              <a:rPr lang="en-US" dirty="0"/>
              <a:t>RPPMH</a:t>
            </a:r>
          </a:p>
          <a:p>
            <a:pPr marL="285750" indent="-285750" fontAlgn="b">
              <a:buFont typeface="Arial" panose="020B0604020202020204" pitchFamily="34" charset="0"/>
              <a:buChar char="•"/>
            </a:pPr>
            <a:r>
              <a:rPr lang="en-US" dirty="0"/>
              <a:t>CHSMH</a:t>
            </a:r>
          </a:p>
          <a:p>
            <a:pPr marL="285750" indent="-285750">
              <a:buFont typeface="Arial" panose="020B0604020202020204" pitchFamily="34" charset="0"/>
              <a:buChar char="•"/>
            </a:pPr>
            <a:endParaRPr lang="en-US" dirty="0"/>
          </a:p>
        </p:txBody>
      </p:sp>
      <p:sp>
        <p:nvSpPr>
          <p:cNvPr id="18" name="TextBox 17"/>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21" name="Down Arrow 20"/>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7" name="Title 1">
            <a:extLst>
              <a:ext uri="{FF2B5EF4-FFF2-40B4-BE49-F238E27FC236}">
                <a16:creationId xmlns:a16="http://schemas.microsoft.com/office/drawing/2014/main" id="{C6D5AE33-E0FE-4EA7-835F-45D6146FA469}"/>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31229925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71AE91-F97B-4EDA-AAC8-F9EE9BB0C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1" y="0"/>
            <a:ext cx="5299364" cy="6858000"/>
          </a:xfrm>
          <a:prstGeom prst="rect">
            <a:avLst/>
          </a:prstGeom>
        </p:spPr>
      </p:pic>
      <p:sp>
        <p:nvSpPr>
          <p:cNvPr id="8" name="Title 1"/>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Deep-Channel Use</a:t>
            </a:r>
          </a:p>
        </p:txBody>
      </p:sp>
      <p:sp>
        <p:nvSpPr>
          <p:cNvPr id="2" name="Rectangle 1"/>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1552359" y="5413331"/>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3819" y="4744165"/>
            <a:ext cx="1205060" cy="923330"/>
          </a:xfrm>
          <a:prstGeom prst="rect">
            <a:avLst/>
          </a:prstGeom>
          <a:noFill/>
        </p:spPr>
        <p:txBody>
          <a:bodyPr wrap="square" rtlCol="0">
            <a:spAutoFit/>
          </a:bodyPr>
          <a:lstStyle/>
          <a:p>
            <a:pPr algn="ctr"/>
            <a:r>
              <a:rPr lang="en-US" b="1" dirty="0"/>
              <a:t>347 TN 30.4 TP</a:t>
            </a:r>
          </a:p>
          <a:p>
            <a:pPr algn="ctr"/>
            <a:endParaRPr lang="en-US" b="1" dirty="0"/>
          </a:p>
        </p:txBody>
      </p:sp>
      <p:sp>
        <p:nvSpPr>
          <p:cNvPr id="11" name="TextBox 10"/>
          <p:cNvSpPr txBox="1"/>
          <p:nvPr/>
        </p:nvSpPr>
        <p:spPr>
          <a:xfrm>
            <a:off x="8543599" y="-375884"/>
            <a:ext cx="1690042" cy="369332"/>
          </a:xfrm>
          <a:prstGeom prst="rect">
            <a:avLst/>
          </a:prstGeom>
          <a:noFill/>
        </p:spPr>
        <p:txBody>
          <a:bodyPr wrap="square" rtlCol="0">
            <a:spAutoFit/>
          </a:bodyPr>
          <a:lstStyle/>
          <a:p>
            <a:pPr algn="ctr"/>
            <a:r>
              <a:rPr lang="en-US" b="1" dirty="0"/>
              <a:t>Count: X of YY</a:t>
            </a:r>
          </a:p>
        </p:txBody>
      </p:sp>
      <p:sp>
        <p:nvSpPr>
          <p:cNvPr id="15" name="Rectangle 14"/>
          <p:cNvSpPr/>
          <p:nvPr/>
        </p:nvSpPr>
        <p:spPr>
          <a:xfrm>
            <a:off x="6178163" y="1812320"/>
            <a:ext cx="1725434" cy="525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97302" y="7040297"/>
            <a:ext cx="6721642" cy="1754326"/>
          </a:xfrm>
          <a:prstGeom prst="rect">
            <a:avLst/>
          </a:prstGeom>
          <a:noFill/>
        </p:spPr>
        <p:txBody>
          <a:bodyPr wrap="square" rtlCol="0">
            <a:spAutoFit/>
          </a:bodyPr>
          <a:lstStyle/>
          <a:p>
            <a:r>
              <a:rPr lang="en-US" dirty="0"/>
              <a:t>For this first animation, include all deep-channel segments, even the greyed out problem segments so when we get to the Phase II WIP loads (and beyond), we want to show the WQGIT these specific remaining  segments.  The last slide in this animation needs to circle the problem segments on the graphic—those same problem segments will remain listed in the bulleted listing to the left.</a:t>
            </a:r>
          </a:p>
        </p:txBody>
      </p:sp>
      <p:pic>
        <p:nvPicPr>
          <p:cNvPr id="20" name="Picture 19">
            <a:extLst>
              <a:ext uri="{FF2B5EF4-FFF2-40B4-BE49-F238E27FC236}">
                <a16:creationId xmlns:a16="http://schemas.microsoft.com/office/drawing/2014/main" id="{519B5237-51F8-4863-B10C-CC6F34B32D14}"/>
              </a:ext>
            </a:extLst>
          </p:cNvPr>
          <p:cNvPicPr>
            <a:picLocks noChangeAspect="1"/>
          </p:cNvPicPr>
          <p:nvPr/>
        </p:nvPicPr>
        <p:blipFill>
          <a:blip r:embed="rId3"/>
          <a:stretch>
            <a:fillRect/>
          </a:stretch>
        </p:blipFill>
        <p:spPr>
          <a:xfrm>
            <a:off x="6877167" y="660410"/>
            <a:ext cx="1855913" cy="990080"/>
          </a:xfrm>
          <a:prstGeom prst="rect">
            <a:avLst/>
          </a:prstGeom>
        </p:spPr>
      </p:pic>
      <p:sp>
        <p:nvSpPr>
          <p:cNvPr id="22" name="TextBox 21">
            <a:extLst>
              <a:ext uri="{FF2B5EF4-FFF2-40B4-BE49-F238E27FC236}">
                <a16:creationId xmlns:a16="http://schemas.microsoft.com/office/drawing/2014/main" id="{E6A775FD-00D2-4E36-933A-D4F33731B400}"/>
              </a:ext>
            </a:extLst>
          </p:cNvPr>
          <p:cNvSpPr txBox="1"/>
          <p:nvPr/>
        </p:nvSpPr>
        <p:spPr>
          <a:xfrm>
            <a:off x="1597397" y="1484273"/>
            <a:ext cx="1635384" cy="2585323"/>
          </a:xfrm>
          <a:prstGeom prst="rect">
            <a:avLst/>
          </a:prstGeom>
          <a:noFill/>
        </p:spPr>
        <p:txBody>
          <a:bodyPr wrap="none" rtlCol="0">
            <a:spAutoFit/>
          </a:bodyPr>
          <a:lstStyle/>
          <a:p>
            <a:pPr marL="285750" indent="-285750" fontAlgn="b">
              <a:buFont typeface="Arial" panose="020B0604020202020204" pitchFamily="34" charset="0"/>
              <a:buChar char="•"/>
            </a:pPr>
            <a:r>
              <a:rPr lang="en-US" dirty="0"/>
              <a:t>CB3MH</a:t>
            </a:r>
          </a:p>
          <a:p>
            <a:pPr marL="285750" indent="-285750" fontAlgn="b">
              <a:buFont typeface="Arial" panose="020B0604020202020204" pitchFamily="34" charset="0"/>
              <a:buChar char="•"/>
            </a:pPr>
            <a:r>
              <a:rPr lang="en-US" dirty="0"/>
              <a:t>CB4MH</a:t>
            </a:r>
          </a:p>
          <a:p>
            <a:pPr marL="285750" indent="-285750" fontAlgn="b">
              <a:buFont typeface="Arial" panose="020B0604020202020204" pitchFamily="34" charset="0"/>
              <a:buChar char="•"/>
            </a:pPr>
            <a:r>
              <a:rPr lang="en-US" dirty="0"/>
              <a:t>CB5MH_MD</a:t>
            </a:r>
          </a:p>
          <a:p>
            <a:pPr marL="285750" indent="-285750" fontAlgn="b">
              <a:buFont typeface="Arial" panose="020B0604020202020204" pitchFamily="34" charset="0"/>
              <a:buChar char="•"/>
            </a:pPr>
            <a:r>
              <a:rPr lang="en-US" dirty="0"/>
              <a:t>CB5MH_VA</a:t>
            </a:r>
          </a:p>
          <a:p>
            <a:pPr marL="285750" indent="-285750" fontAlgn="b">
              <a:buFont typeface="Arial" panose="020B0604020202020204" pitchFamily="34" charset="0"/>
              <a:buChar char="•"/>
            </a:pPr>
            <a:r>
              <a:rPr lang="en-US" dirty="0"/>
              <a:t>PATMH</a:t>
            </a:r>
          </a:p>
          <a:p>
            <a:pPr marL="285750" indent="-285750" fontAlgn="b">
              <a:buFont typeface="Arial" panose="020B0604020202020204" pitchFamily="34" charset="0"/>
              <a:buChar char="•"/>
            </a:pPr>
            <a:r>
              <a:rPr lang="en-US" dirty="0"/>
              <a:t>POTMH</a:t>
            </a:r>
          </a:p>
          <a:p>
            <a:pPr marL="285750" indent="-285750" fontAlgn="b">
              <a:buFont typeface="Arial" panose="020B0604020202020204" pitchFamily="34" charset="0"/>
              <a:buChar char="•"/>
            </a:pPr>
            <a:r>
              <a:rPr lang="en-US" dirty="0"/>
              <a:t>RPPMH</a:t>
            </a:r>
          </a:p>
          <a:p>
            <a:pPr marL="285750" indent="-285750" fontAlgn="b">
              <a:buFont typeface="Arial" panose="020B0604020202020204" pitchFamily="34" charset="0"/>
              <a:buChar char="•"/>
            </a:pPr>
            <a:r>
              <a:rPr lang="en-US" dirty="0"/>
              <a:t>CHSMH</a:t>
            </a:r>
          </a:p>
          <a:p>
            <a:pPr marL="285750" indent="-285750">
              <a:buFont typeface="Arial" panose="020B0604020202020204" pitchFamily="34" charset="0"/>
              <a:buChar char="•"/>
            </a:pPr>
            <a:endParaRPr lang="en-US" dirty="0"/>
          </a:p>
        </p:txBody>
      </p:sp>
      <p:sp>
        <p:nvSpPr>
          <p:cNvPr id="18" name="TextBox 17"/>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21" name="Down Arrow 20"/>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7" name="Title 1">
            <a:extLst>
              <a:ext uri="{FF2B5EF4-FFF2-40B4-BE49-F238E27FC236}">
                <a16:creationId xmlns:a16="http://schemas.microsoft.com/office/drawing/2014/main" id="{580A486E-0233-48F1-A589-08FE7870E82F}"/>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4399916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E677BE-2B9A-44BD-AAB9-1DB97D0FD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3" y="0"/>
            <a:ext cx="5299364" cy="6858000"/>
          </a:xfrm>
          <a:prstGeom prst="rect">
            <a:avLst/>
          </a:prstGeom>
        </p:spPr>
      </p:pic>
      <p:sp>
        <p:nvSpPr>
          <p:cNvPr id="8" name="Title 1"/>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Deep-Channel Use</a:t>
            </a:r>
          </a:p>
        </p:txBody>
      </p:sp>
      <p:sp>
        <p:nvSpPr>
          <p:cNvPr id="2" name="Rectangle 1"/>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543599" y="-375884"/>
            <a:ext cx="1690042" cy="369332"/>
          </a:xfrm>
          <a:prstGeom prst="rect">
            <a:avLst/>
          </a:prstGeom>
          <a:noFill/>
        </p:spPr>
        <p:txBody>
          <a:bodyPr wrap="square" rtlCol="0">
            <a:spAutoFit/>
          </a:bodyPr>
          <a:lstStyle/>
          <a:p>
            <a:pPr algn="ctr"/>
            <a:r>
              <a:rPr lang="en-US" b="1" dirty="0"/>
              <a:t>Count: X of YY</a:t>
            </a:r>
          </a:p>
        </p:txBody>
      </p:sp>
      <p:sp>
        <p:nvSpPr>
          <p:cNvPr id="15" name="Rectangle 14"/>
          <p:cNvSpPr/>
          <p:nvPr/>
        </p:nvSpPr>
        <p:spPr>
          <a:xfrm>
            <a:off x="6178163" y="1812320"/>
            <a:ext cx="1725434" cy="525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97302" y="7040297"/>
            <a:ext cx="6721642" cy="1754326"/>
          </a:xfrm>
          <a:prstGeom prst="rect">
            <a:avLst/>
          </a:prstGeom>
          <a:noFill/>
        </p:spPr>
        <p:txBody>
          <a:bodyPr wrap="square" rtlCol="0">
            <a:spAutoFit/>
          </a:bodyPr>
          <a:lstStyle/>
          <a:p>
            <a:r>
              <a:rPr lang="en-US" dirty="0"/>
              <a:t>For this first animation, include all deep-channel segments, even the greyed out problem segments so when we get to the Phase II WIP loads (and beyond), we want to show the WQGIT these specific remaining  segments.  The last slide in this animation needs to circle the problem segments on the graphic—those same problem segments will remain listed in the bulleted listing to the left.</a:t>
            </a:r>
          </a:p>
        </p:txBody>
      </p:sp>
      <p:pic>
        <p:nvPicPr>
          <p:cNvPr id="20" name="Picture 19">
            <a:extLst>
              <a:ext uri="{FF2B5EF4-FFF2-40B4-BE49-F238E27FC236}">
                <a16:creationId xmlns:a16="http://schemas.microsoft.com/office/drawing/2014/main" id="{519B5237-51F8-4863-B10C-CC6F34B32D14}"/>
              </a:ext>
            </a:extLst>
          </p:cNvPr>
          <p:cNvPicPr>
            <a:picLocks noChangeAspect="1"/>
          </p:cNvPicPr>
          <p:nvPr/>
        </p:nvPicPr>
        <p:blipFill>
          <a:blip r:embed="rId3"/>
          <a:stretch>
            <a:fillRect/>
          </a:stretch>
        </p:blipFill>
        <p:spPr>
          <a:xfrm>
            <a:off x="6877167" y="660410"/>
            <a:ext cx="1855913" cy="990080"/>
          </a:xfrm>
          <a:prstGeom prst="rect">
            <a:avLst/>
          </a:prstGeom>
        </p:spPr>
      </p:pic>
      <p:sp>
        <p:nvSpPr>
          <p:cNvPr id="22" name="TextBox 21">
            <a:extLst>
              <a:ext uri="{FF2B5EF4-FFF2-40B4-BE49-F238E27FC236}">
                <a16:creationId xmlns:a16="http://schemas.microsoft.com/office/drawing/2014/main" id="{E6A775FD-00D2-4E36-933A-D4F33731B400}"/>
              </a:ext>
            </a:extLst>
          </p:cNvPr>
          <p:cNvSpPr txBox="1"/>
          <p:nvPr/>
        </p:nvSpPr>
        <p:spPr>
          <a:xfrm>
            <a:off x="1597397" y="1484273"/>
            <a:ext cx="1635384" cy="2585323"/>
          </a:xfrm>
          <a:prstGeom prst="rect">
            <a:avLst/>
          </a:prstGeom>
          <a:noFill/>
        </p:spPr>
        <p:txBody>
          <a:bodyPr wrap="none" rtlCol="0">
            <a:spAutoFit/>
          </a:bodyPr>
          <a:lstStyle/>
          <a:p>
            <a:pPr marL="285750" indent="-285750" fontAlgn="b">
              <a:buFont typeface="Arial" panose="020B0604020202020204" pitchFamily="34" charset="0"/>
              <a:buChar char="•"/>
            </a:pPr>
            <a:r>
              <a:rPr lang="en-US" dirty="0"/>
              <a:t>CB3MH</a:t>
            </a:r>
          </a:p>
          <a:p>
            <a:pPr marL="285750" indent="-285750" fontAlgn="b">
              <a:buFont typeface="Arial" panose="020B0604020202020204" pitchFamily="34" charset="0"/>
              <a:buChar char="•"/>
            </a:pPr>
            <a:r>
              <a:rPr lang="en-US" dirty="0"/>
              <a:t>CB4MH</a:t>
            </a:r>
          </a:p>
          <a:p>
            <a:pPr marL="285750" indent="-285750" fontAlgn="b">
              <a:buFont typeface="Arial" panose="020B0604020202020204" pitchFamily="34" charset="0"/>
              <a:buChar char="•"/>
            </a:pPr>
            <a:r>
              <a:rPr lang="en-US" dirty="0"/>
              <a:t>CB5MH_MD</a:t>
            </a:r>
          </a:p>
          <a:p>
            <a:pPr marL="285750" indent="-285750" fontAlgn="b">
              <a:buFont typeface="Arial" panose="020B0604020202020204" pitchFamily="34" charset="0"/>
              <a:buChar char="•"/>
            </a:pPr>
            <a:r>
              <a:rPr lang="en-US" dirty="0"/>
              <a:t>CB5MH_VA</a:t>
            </a:r>
          </a:p>
          <a:p>
            <a:pPr marL="285750" indent="-285750" fontAlgn="b">
              <a:buFont typeface="Arial" panose="020B0604020202020204" pitchFamily="34" charset="0"/>
              <a:buChar char="•"/>
            </a:pPr>
            <a:r>
              <a:rPr lang="en-US" dirty="0"/>
              <a:t>PATMH</a:t>
            </a:r>
          </a:p>
          <a:p>
            <a:pPr marL="285750" indent="-285750" fontAlgn="b">
              <a:buFont typeface="Arial" panose="020B0604020202020204" pitchFamily="34" charset="0"/>
              <a:buChar char="•"/>
            </a:pPr>
            <a:r>
              <a:rPr lang="en-US" dirty="0"/>
              <a:t>POTMH</a:t>
            </a:r>
          </a:p>
          <a:p>
            <a:pPr marL="285750" indent="-285750" fontAlgn="b">
              <a:buFont typeface="Arial" panose="020B0604020202020204" pitchFamily="34" charset="0"/>
              <a:buChar char="•"/>
            </a:pPr>
            <a:r>
              <a:rPr lang="en-US" dirty="0"/>
              <a:t>RPPMH</a:t>
            </a:r>
          </a:p>
          <a:p>
            <a:pPr marL="285750" indent="-285750" fontAlgn="b">
              <a:buFont typeface="Arial" panose="020B0604020202020204" pitchFamily="34" charset="0"/>
              <a:buChar char="•"/>
            </a:pPr>
            <a:r>
              <a:rPr lang="en-US" dirty="0"/>
              <a:t>CHSMH</a:t>
            </a:r>
          </a:p>
          <a:p>
            <a:pPr marL="285750" indent="-285750">
              <a:buFont typeface="Arial" panose="020B0604020202020204" pitchFamily="34" charset="0"/>
              <a:buChar char="•"/>
            </a:pPr>
            <a:endParaRPr lang="en-US" dirty="0"/>
          </a:p>
        </p:txBody>
      </p:sp>
      <p:sp>
        <p:nvSpPr>
          <p:cNvPr id="18" name="TextBox 17"/>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21" name="Down Arrow 20"/>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7" name="Title 1">
            <a:extLst>
              <a:ext uri="{FF2B5EF4-FFF2-40B4-BE49-F238E27FC236}">
                <a16:creationId xmlns:a16="http://schemas.microsoft.com/office/drawing/2014/main" id="{580A486E-0233-48F1-A589-08FE7870E82F}"/>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
        <p:nvSpPr>
          <p:cNvPr id="26" name="Down Arrow 3">
            <a:extLst>
              <a:ext uri="{FF2B5EF4-FFF2-40B4-BE49-F238E27FC236}">
                <a16:creationId xmlns:a16="http://schemas.microsoft.com/office/drawing/2014/main" id="{239F2453-B430-4626-9C69-A90887A2037B}"/>
              </a:ext>
            </a:extLst>
          </p:cNvPr>
          <p:cNvSpPr/>
          <p:nvPr/>
        </p:nvSpPr>
        <p:spPr>
          <a:xfrm>
            <a:off x="1700643" y="5413331"/>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9AD8B4E-12C5-4AFB-B601-0BB55DC186EA}"/>
              </a:ext>
            </a:extLst>
          </p:cNvPr>
          <p:cNvSpPr txBox="1"/>
          <p:nvPr/>
        </p:nvSpPr>
        <p:spPr>
          <a:xfrm>
            <a:off x="1230658" y="4684406"/>
            <a:ext cx="1205060" cy="923330"/>
          </a:xfrm>
          <a:prstGeom prst="rect">
            <a:avLst/>
          </a:prstGeom>
          <a:noFill/>
        </p:spPr>
        <p:txBody>
          <a:bodyPr wrap="square" rtlCol="0">
            <a:spAutoFit/>
          </a:bodyPr>
          <a:lstStyle/>
          <a:p>
            <a:pPr algn="ctr"/>
            <a:r>
              <a:rPr lang="en-US" b="1" dirty="0"/>
              <a:t>338 TN 27.7 TP</a:t>
            </a:r>
          </a:p>
          <a:p>
            <a:pPr algn="ctr"/>
            <a:endParaRPr lang="en-US" b="1" dirty="0"/>
          </a:p>
        </p:txBody>
      </p:sp>
    </p:spTree>
    <p:extLst>
      <p:ext uri="{BB962C8B-B14F-4D97-AF65-F5344CB8AC3E}">
        <p14:creationId xmlns:p14="http://schemas.microsoft.com/office/powerpoint/2010/main" val="15320677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145B88-1985-45E3-B57B-AF46173E2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5" y="0"/>
            <a:ext cx="5299364" cy="6858000"/>
          </a:xfrm>
          <a:prstGeom prst="rect">
            <a:avLst/>
          </a:prstGeom>
        </p:spPr>
      </p:pic>
      <p:sp>
        <p:nvSpPr>
          <p:cNvPr id="8" name="Title 1"/>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Deep-Channel Use</a:t>
            </a:r>
          </a:p>
        </p:txBody>
      </p:sp>
      <p:sp>
        <p:nvSpPr>
          <p:cNvPr id="2" name="Rectangle 1"/>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543599" y="-375884"/>
            <a:ext cx="1690042" cy="369332"/>
          </a:xfrm>
          <a:prstGeom prst="rect">
            <a:avLst/>
          </a:prstGeom>
          <a:noFill/>
        </p:spPr>
        <p:txBody>
          <a:bodyPr wrap="square" rtlCol="0">
            <a:spAutoFit/>
          </a:bodyPr>
          <a:lstStyle/>
          <a:p>
            <a:pPr algn="ctr"/>
            <a:r>
              <a:rPr lang="en-US" b="1" dirty="0"/>
              <a:t>Count: X of YY</a:t>
            </a:r>
          </a:p>
        </p:txBody>
      </p:sp>
      <p:sp>
        <p:nvSpPr>
          <p:cNvPr id="15" name="Rectangle 14"/>
          <p:cNvSpPr/>
          <p:nvPr/>
        </p:nvSpPr>
        <p:spPr>
          <a:xfrm>
            <a:off x="6178163" y="1812320"/>
            <a:ext cx="1725434" cy="525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97302" y="7040297"/>
            <a:ext cx="6721642" cy="1754326"/>
          </a:xfrm>
          <a:prstGeom prst="rect">
            <a:avLst/>
          </a:prstGeom>
          <a:noFill/>
        </p:spPr>
        <p:txBody>
          <a:bodyPr wrap="square" rtlCol="0">
            <a:spAutoFit/>
          </a:bodyPr>
          <a:lstStyle/>
          <a:p>
            <a:r>
              <a:rPr lang="en-US" dirty="0"/>
              <a:t>For this first animation, include all deep-channel segments, even the greyed out problem segments so when we get to the Phase II WIP loads (and beyond), we want to show the WQGIT these specific remaining  segments.  The last slide in this animation needs to circle the problem segments on the graphic—those same problem segments will remain listed in the bulleted listing to the left.</a:t>
            </a:r>
          </a:p>
        </p:txBody>
      </p:sp>
      <p:pic>
        <p:nvPicPr>
          <p:cNvPr id="20" name="Picture 19">
            <a:extLst>
              <a:ext uri="{FF2B5EF4-FFF2-40B4-BE49-F238E27FC236}">
                <a16:creationId xmlns:a16="http://schemas.microsoft.com/office/drawing/2014/main" id="{519B5237-51F8-4863-B10C-CC6F34B32D14}"/>
              </a:ext>
            </a:extLst>
          </p:cNvPr>
          <p:cNvPicPr>
            <a:picLocks noChangeAspect="1"/>
          </p:cNvPicPr>
          <p:nvPr/>
        </p:nvPicPr>
        <p:blipFill>
          <a:blip r:embed="rId3"/>
          <a:stretch>
            <a:fillRect/>
          </a:stretch>
        </p:blipFill>
        <p:spPr>
          <a:xfrm>
            <a:off x="6877167" y="660410"/>
            <a:ext cx="1855913" cy="990080"/>
          </a:xfrm>
          <a:prstGeom prst="rect">
            <a:avLst/>
          </a:prstGeom>
        </p:spPr>
      </p:pic>
      <p:sp>
        <p:nvSpPr>
          <p:cNvPr id="21" name="Down Arrow 20"/>
          <p:cNvSpPr/>
          <p:nvPr/>
        </p:nvSpPr>
        <p:spPr>
          <a:xfrm>
            <a:off x="1818532" y="54025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461542" y="4658945"/>
            <a:ext cx="922351" cy="923330"/>
          </a:xfrm>
          <a:prstGeom prst="rect">
            <a:avLst/>
          </a:prstGeom>
          <a:noFill/>
        </p:spPr>
        <p:txBody>
          <a:bodyPr wrap="square" rtlCol="0">
            <a:spAutoFit/>
          </a:bodyPr>
          <a:lstStyle/>
          <a:p>
            <a:pPr algn="ctr"/>
            <a:r>
              <a:rPr lang="en-US" b="1" dirty="0"/>
              <a:t>337 TN</a:t>
            </a:r>
          </a:p>
          <a:p>
            <a:pPr algn="ctr"/>
            <a:r>
              <a:rPr lang="en-US" b="1" dirty="0"/>
              <a:t>23.7 TP</a:t>
            </a:r>
          </a:p>
          <a:p>
            <a:pPr algn="ctr"/>
            <a:endParaRPr lang="en-US" b="1" dirty="0"/>
          </a:p>
        </p:txBody>
      </p:sp>
      <p:sp>
        <p:nvSpPr>
          <p:cNvPr id="25" name="TextBox 24">
            <a:extLst>
              <a:ext uri="{FF2B5EF4-FFF2-40B4-BE49-F238E27FC236}">
                <a16:creationId xmlns:a16="http://schemas.microsoft.com/office/drawing/2014/main" id="{E6A775FD-00D2-4E36-933A-D4F33731B400}"/>
              </a:ext>
            </a:extLst>
          </p:cNvPr>
          <p:cNvSpPr txBox="1"/>
          <p:nvPr/>
        </p:nvSpPr>
        <p:spPr>
          <a:xfrm>
            <a:off x="1597397" y="1533701"/>
            <a:ext cx="1635384" cy="2308324"/>
          </a:xfrm>
          <a:prstGeom prst="rect">
            <a:avLst/>
          </a:prstGeom>
          <a:noFill/>
        </p:spPr>
        <p:txBody>
          <a:bodyPr wrap="none" rtlCol="0">
            <a:spAutoFit/>
          </a:bodyPr>
          <a:lstStyle/>
          <a:p>
            <a:pPr marL="285750" indent="-285750" fontAlgn="b">
              <a:buFont typeface="Arial" panose="020B0604020202020204" pitchFamily="34" charset="0"/>
              <a:buChar char="•"/>
            </a:pPr>
            <a:r>
              <a:rPr lang="en-US" dirty="0"/>
              <a:t>CB3MH</a:t>
            </a:r>
          </a:p>
          <a:p>
            <a:pPr marL="285750" indent="-285750" fontAlgn="b">
              <a:buFont typeface="Arial" panose="020B0604020202020204" pitchFamily="34" charset="0"/>
              <a:buChar char="•"/>
            </a:pPr>
            <a:r>
              <a:rPr lang="en-US" dirty="0"/>
              <a:t>CB4MH</a:t>
            </a:r>
          </a:p>
          <a:p>
            <a:pPr marL="285750" indent="-285750" fontAlgn="b">
              <a:buFont typeface="Arial" panose="020B0604020202020204" pitchFamily="34" charset="0"/>
              <a:buChar char="•"/>
            </a:pPr>
            <a:r>
              <a:rPr lang="en-US" dirty="0"/>
              <a:t>CB5MH_MD</a:t>
            </a:r>
          </a:p>
          <a:p>
            <a:pPr marL="285750" indent="-285750" fontAlgn="b">
              <a:buFont typeface="Arial" panose="020B0604020202020204" pitchFamily="34" charset="0"/>
              <a:buChar char="•"/>
            </a:pPr>
            <a:r>
              <a:rPr lang="en-US" dirty="0"/>
              <a:t>CB5MH_VA</a:t>
            </a:r>
          </a:p>
          <a:p>
            <a:pPr marL="285750" indent="-285750" fontAlgn="b">
              <a:buFont typeface="Arial" panose="020B0604020202020204" pitchFamily="34" charset="0"/>
              <a:buChar char="•"/>
            </a:pPr>
            <a:r>
              <a:rPr lang="en-US" dirty="0"/>
              <a:t>POTMH</a:t>
            </a:r>
          </a:p>
          <a:p>
            <a:pPr marL="285750" indent="-285750" fontAlgn="b">
              <a:buFont typeface="Arial" panose="020B0604020202020204" pitchFamily="34" charset="0"/>
              <a:buChar char="•"/>
            </a:pPr>
            <a:r>
              <a:rPr lang="en-US" dirty="0"/>
              <a:t>RPPMH</a:t>
            </a:r>
          </a:p>
          <a:p>
            <a:pPr marL="285750" indent="-285750" fontAlgn="b">
              <a:buFont typeface="Arial" panose="020B0604020202020204" pitchFamily="34" charset="0"/>
              <a:buChar char="•"/>
            </a:pPr>
            <a:r>
              <a:rPr lang="en-US" dirty="0"/>
              <a:t>CHSMH</a:t>
            </a:r>
          </a:p>
          <a:p>
            <a:pPr marL="285750" indent="-285750">
              <a:buFont typeface="Arial" panose="020B0604020202020204" pitchFamily="34" charset="0"/>
              <a:buChar char="•"/>
            </a:pPr>
            <a:endParaRPr lang="en-US" dirty="0"/>
          </a:p>
        </p:txBody>
      </p:sp>
      <p:sp>
        <p:nvSpPr>
          <p:cNvPr id="31" name="TextBox 30"/>
          <p:cNvSpPr txBox="1"/>
          <p:nvPr/>
        </p:nvSpPr>
        <p:spPr>
          <a:xfrm>
            <a:off x="6023115" y="5913925"/>
            <a:ext cx="1448480" cy="369332"/>
          </a:xfrm>
          <a:prstGeom prst="rect">
            <a:avLst/>
          </a:prstGeom>
          <a:noFill/>
        </p:spPr>
        <p:txBody>
          <a:bodyPr wrap="square" rtlCol="0">
            <a:spAutoFit/>
          </a:bodyPr>
          <a:lstStyle/>
          <a:p>
            <a:pPr algn="ctr"/>
            <a:r>
              <a:rPr lang="en-US" b="1" dirty="0"/>
              <a:t>E3</a:t>
            </a:r>
          </a:p>
        </p:txBody>
      </p:sp>
      <p:sp>
        <p:nvSpPr>
          <p:cNvPr id="32" name="Down Arrow 3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7" name="Title 1">
            <a:extLst>
              <a:ext uri="{FF2B5EF4-FFF2-40B4-BE49-F238E27FC236}">
                <a16:creationId xmlns:a16="http://schemas.microsoft.com/office/drawing/2014/main" id="{6108C562-F9F6-4775-9DA8-7F61F4D98060}"/>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10165876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D79D91-B28F-408D-A4BA-30C514970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5" y="0"/>
            <a:ext cx="5299364" cy="6858000"/>
          </a:xfrm>
          <a:prstGeom prst="rect">
            <a:avLst/>
          </a:prstGeom>
        </p:spPr>
      </p:pic>
      <p:sp>
        <p:nvSpPr>
          <p:cNvPr id="8" name="Title 1"/>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Deep-Channel Use</a:t>
            </a:r>
          </a:p>
        </p:txBody>
      </p:sp>
      <p:sp>
        <p:nvSpPr>
          <p:cNvPr id="2" name="Rectangle 1"/>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2674390"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76046" y="4668177"/>
            <a:ext cx="1205060" cy="646331"/>
          </a:xfrm>
          <a:prstGeom prst="rect">
            <a:avLst/>
          </a:prstGeom>
          <a:noFill/>
        </p:spPr>
        <p:txBody>
          <a:bodyPr wrap="square" rtlCol="0">
            <a:spAutoFit/>
          </a:bodyPr>
          <a:lstStyle/>
          <a:p>
            <a:pPr algn="ctr"/>
            <a:r>
              <a:rPr lang="en-US" b="1" dirty="0"/>
              <a:t>317 TN 21.9 TP</a:t>
            </a:r>
          </a:p>
        </p:txBody>
      </p:sp>
      <p:sp>
        <p:nvSpPr>
          <p:cNvPr id="11" name="TextBox 10"/>
          <p:cNvSpPr txBox="1"/>
          <p:nvPr/>
        </p:nvSpPr>
        <p:spPr>
          <a:xfrm>
            <a:off x="8543599" y="-375884"/>
            <a:ext cx="1690042" cy="369332"/>
          </a:xfrm>
          <a:prstGeom prst="rect">
            <a:avLst/>
          </a:prstGeom>
          <a:noFill/>
        </p:spPr>
        <p:txBody>
          <a:bodyPr wrap="square" rtlCol="0">
            <a:spAutoFit/>
          </a:bodyPr>
          <a:lstStyle/>
          <a:p>
            <a:pPr algn="ctr"/>
            <a:r>
              <a:rPr lang="en-US" b="1" dirty="0"/>
              <a:t>Count: X of YY</a:t>
            </a:r>
          </a:p>
        </p:txBody>
      </p:sp>
      <p:sp>
        <p:nvSpPr>
          <p:cNvPr id="15" name="Rectangle 14"/>
          <p:cNvSpPr/>
          <p:nvPr/>
        </p:nvSpPr>
        <p:spPr>
          <a:xfrm>
            <a:off x="6178163" y="1812320"/>
            <a:ext cx="1725434" cy="525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97302" y="7040297"/>
            <a:ext cx="6721642" cy="1754326"/>
          </a:xfrm>
          <a:prstGeom prst="rect">
            <a:avLst/>
          </a:prstGeom>
          <a:noFill/>
        </p:spPr>
        <p:txBody>
          <a:bodyPr wrap="square" rtlCol="0">
            <a:spAutoFit/>
          </a:bodyPr>
          <a:lstStyle/>
          <a:p>
            <a:r>
              <a:rPr lang="en-US" dirty="0"/>
              <a:t>For this first animation, include all deep-channel segments, even the greyed out problem segments so when we get to the Phase II WIP loads (and beyond), we want to show the WQGIT these specific remaining  segments.  The last slide in this animation needs to circle the problem segments on the graphic—those same problem segments will remain listed in the bulleted listing to the left.</a:t>
            </a:r>
          </a:p>
        </p:txBody>
      </p:sp>
      <p:pic>
        <p:nvPicPr>
          <p:cNvPr id="20" name="Picture 19">
            <a:extLst>
              <a:ext uri="{FF2B5EF4-FFF2-40B4-BE49-F238E27FC236}">
                <a16:creationId xmlns:a16="http://schemas.microsoft.com/office/drawing/2014/main" id="{519B5237-51F8-4863-B10C-CC6F34B32D14}"/>
              </a:ext>
            </a:extLst>
          </p:cNvPr>
          <p:cNvPicPr>
            <a:picLocks noChangeAspect="1"/>
          </p:cNvPicPr>
          <p:nvPr/>
        </p:nvPicPr>
        <p:blipFill>
          <a:blip r:embed="rId3"/>
          <a:stretch>
            <a:fillRect/>
          </a:stretch>
        </p:blipFill>
        <p:spPr>
          <a:xfrm>
            <a:off x="6877167" y="660410"/>
            <a:ext cx="1855913" cy="990080"/>
          </a:xfrm>
          <a:prstGeom prst="rect">
            <a:avLst/>
          </a:prstGeom>
        </p:spPr>
      </p:pic>
      <p:sp>
        <p:nvSpPr>
          <p:cNvPr id="18" name="TextBox 17"/>
          <p:cNvSpPr txBox="1"/>
          <p:nvPr/>
        </p:nvSpPr>
        <p:spPr>
          <a:xfrm>
            <a:off x="6023115" y="5915567"/>
            <a:ext cx="1448480" cy="369332"/>
          </a:xfrm>
          <a:prstGeom prst="rect">
            <a:avLst/>
          </a:prstGeom>
          <a:noFill/>
        </p:spPr>
        <p:txBody>
          <a:bodyPr wrap="square" rtlCol="0">
            <a:spAutoFit/>
          </a:bodyPr>
          <a:lstStyle/>
          <a:p>
            <a:pPr algn="ctr"/>
            <a:r>
              <a:rPr lang="en-US" b="1" dirty="0"/>
              <a:t>E3</a:t>
            </a:r>
          </a:p>
        </p:txBody>
      </p:sp>
      <p:sp>
        <p:nvSpPr>
          <p:cNvPr id="21" name="Down Arrow 20"/>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7" name="Title 1">
            <a:extLst>
              <a:ext uri="{FF2B5EF4-FFF2-40B4-BE49-F238E27FC236}">
                <a16:creationId xmlns:a16="http://schemas.microsoft.com/office/drawing/2014/main" id="{0B6C9A87-0677-4FF5-97E4-51EF51E55A62}"/>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
        <p:nvSpPr>
          <p:cNvPr id="25" name="TextBox 24">
            <a:extLst>
              <a:ext uri="{FF2B5EF4-FFF2-40B4-BE49-F238E27FC236}">
                <a16:creationId xmlns:a16="http://schemas.microsoft.com/office/drawing/2014/main" id="{511C35D8-83FF-496A-8F7B-DDEDB5325213}"/>
              </a:ext>
            </a:extLst>
          </p:cNvPr>
          <p:cNvSpPr txBox="1"/>
          <p:nvPr/>
        </p:nvSpPr>
        <p:spPr>
          <a:xfrm>
            <a:off x="1597397" y="1484273"/>
            <a:ext cx="1635384" cy="2031325"/>
          </a:xfrm>
          <a:prstGeom prst="rect">
            <a:avLst/>
          </a:prstGeom>
          <a:noFill/>
        </p:spPr>
        <p:txBody>
          <a:bodyPr wrap="none" rtlCol="0">
            <a:spAutoFit/>
          </a:bodyPr>
          <a:lstStyle/>
          <a:p>
            <a:pPr marL="285750" indent="-285750" fontAlgn="b">
              <a:buFont typeface="Arial" panose="020B0604020202020204" pitchFamily="34" charset="0"/>
              <a:buChar char="•"/>
            </a:pPr>
            <a:r>
              <a:rPr lang="en-US" dirty="0"/>
              <a:t>CB3MH</a:t>
            </a:r>
          </a:p>
          <a:p>
            <a:pPr marL="285750" indent="-285750" fontAlgn="b">
              <a:buFont typeface="Arial" panose="020B0604020202020204" pitchFamily="34" charset="0"/>
              <a:buChar char="•"/>
            </a:pPr>
            <a:r>
              <a:rPr lang="en-US" dirty="0"/>
              <a:t>CB4MH</a:t>
            </a:r>
          </a:p>
          <a:p>
            <a:pPr marL="285750" indent="-285750" fontAlgn="b">
              <a:buFont typeface="Arial" panose="020B0604020202020204" pitchFamily="34" charset="0"/>
              <a:buChar char="•"/>
            </a:pPr>
            <a:r>
              <a:rPr lang="en-US" dirty="0"/>
              <a:t>CB5MH_MD</a:t>
            </a:r>
          </a:p>
          <a:p>
            <a:pPr marL="285750" indent="-285750" fontAlgn="b">
              <a:buFont typeface="Arial" panose="020B0604020202020204" pitchFamily="34" charset="0"/>
              <a:buChar char="•"/>
            </a:pPr>
            <a:r>
              <a:rPr lang="en-US" dirty="0"/>
              <a:t>CHSMH</a:t>
            </a:r>
          </a:p>
          <a:p>
            <a:pPr marL="285750" indent="-285750" fontAlgn="b">
              <a:buFont typeface="Arial" panose="020B0604020202020204" pitchFamily="34" charset="0"/>
              <a:buChar char="•"/>
            </a:pPr>
            <a:r>
              <a:rPr lang="en-US" dirty="0"/>
              <a:t>POTMH</a:t>
            </a:r>
          </a:p>
          <a:p>
            <a:pPr marL="285750" indent="-285750" fontAlgn="b">
              <a:buFont typeface="Arial" panose="020B0604020202020204" pitchFamily="34" charset="0"/>
              <a:buChar char="•"/>
            </a:pPr>
            <a:r>
              <a:rPr lang="en-US" dirty="0"/>
              <a:t>RPPMH</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632964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B41362-7D21-4691-8979-819DCA2D99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3" y="0"/>
            <a:ext cx="5299364" cy="6858000"/>
          </a:xfrm>
          <a:prstGeom prst="rect">
            <a:avLst/>
          </a:prstGeom>
        </p:spPr>
      </p:pic>
      <p:pic>
        <p:nvPicPr>
          <p:cNvPr id="5" name="Picture 4">
            <a:extLst>
              <a:ext uri="{FF2B5EF4-FFF2-40B4-BE49-F238E27FC236}">
                <a16:creationId xmlns:a16="http://schemas.microsoft.com/office/drawing/2014/main" id="{25169D11-CA21-47D5-8C03-C5B53C6E3E4A}"/>
              </a:ext>
            </a:extLst>
          </p:cNvPr>
          <p:cNvPicPr>
            <a:picLocks noChangeAspect="1"/>
          </p:cNvPicPr>
          <p:nvPr/>
        </p:nvPicPr>
        <p:blipFill>
          <a:blip r:embed="rId3"/>
          <a:stretch>
            <a:fillRect/>
          </a:stretch>
        </p:blipFill>
        <p:spPr>
          <a:xfrm>
            <a:off x="6877167" y="660410"/>
            <a:ext cx="1855913" cy="990080"/>
          </a:xfrm>
          <a:prstGeom prst="rect">
            <a:avLst/>
          </a:prstGeom>
        </p:spPr>
      </p:pic>
      <p:sp>
        <p:nvSpPr>
          <p:cNvPr id="6" name="Title 1">
            <a:extLst>
              <a:ext uri="{FF2B5EF4-FFF2-40B4-BE49-F238E27FC236}">
                <a16:creationId xmlns:a16="http://schemas.microsoft.com/office/drawing/2014/main" id="{F400B7A2-4505-4B0A-9356-9A6FD93CB8E8}"/>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Deep-Channel Use</a:t>
            </a:r>
          </a:p>
        </p:txBody>
      </p:sp>
      <p:sp>
        <p:nvSpPr>
          <p:cNvPr id="14" name="Rectangle 13"/>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2943852" y="5410450"/>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445508" y="4684988"/>
            <a:ext cx="1205060" cy="646331"/>
          </a:xfrm>
          <a:prstGeom prst="rect">
            <a:avLst/>
          </a:prstGeom>
          <a:noFill/>
        </p:spPr>
        <p:txBody>
          <a:bodyPr wrap="square" rtlCol="0">
            <a:spAutoFit/>
          </a:bodyPr>
          <a:lstStyle/>
          <a:p>
            <a:pPr algn="ctr"/>
            <a:r>
              <a:rPr lang="en-US" b="1" dirty="0"/>
              <a:t>253 TN 15.9 TP</a:t>
            </a:r>
          </a:p>
        </p:txBody>
      </p:sp>
      <p:sp>
        <p:nvSpPr>
          <p:cNvPr id="18" name="TextBox 17"/>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19" name="Down Arrow 18"/>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22" name="TextBox 21">
            <a:extLst>
              <a:ext uri="{FF2B5EF4-FFF2-40B4-BE49-F238E27FC236}">
                <a16:creationId xmlns:a16="http://schemas.microsoft.com/office/drawing/2014/main" id="{8FCD62DB-48BB-4433-9C97-B956EA5D8092}"/>
              </a:ext>
            </a:extLst>
          </p:cNvPr>
          <p:cNvSpPr txBox="1"/>
          <p:nvPr/>
        </p:nvSpPr>
        <p:spPr>
          <a:xfrm>
            <a:off x="1597397" y="1484273"/>
            <a:ext cx="1635384" cy="923330"/>
          </a:xfrm>
          <a:prstGeom prst="rect">
            <a:avLst/>
          </a:prstGeom>
          <a:noFill/>
        </p:spPr>
        <p:txBody>
          <a:bodyPr wrap="none" rtlCol="0">
            <a:spAutoFit/>
          </a:bodyPr>
          <a:lstStyle/>
          <a:p>
            <a:pPr marL="285750" indent="-285750" fontAlgn="b">
              <a:buFont typeface="Arial" panose="020B0604020202020204" pitchFamily="34" charset="0"/>
              <a:buChar char="•"/>
            </a:pPr>
            <a:r>
              <a:rPr lang="en-US" dirty="0"/>
              <a:t>CB4MH</a:t>
            </a:r>
          </a:p>
          <a:p>
            <a:pPr marL="285750" indent="-285750" fontAlgn="b">
              <a:buFont typeface="Arial" panose="020B0604020202020204" pitchFamily="34" charset="0"/>
              <a:buChar char="•"/>
            </a:pPr>
            <a:r>
              <a:rPr lang="en-US" dirty="0"/>
              <a:t>CB5MH_MD</a:t>
            </a:r>
          </a:p>
          <a:p>
            <a:pPr marL="285750" indent="-285750">
              <a:buFont typeface="Arial" panose="020B0604020202020204" pitchFamily="34" charset="0"/>
              <a:buChar char="•"/>
            </a:pPr>
            <a:endParaRPr lang="en-US" dirty="0"/>
          </a:p>
        </p:txBody>
      </p:sp>
      <p:sp>
        <p:nvSpPr>
          <p:cNvPr id="23" name="TextBox 22"/>
          <p:cNvSpPr txBox="1"/>
          <p:nvPr/>
        </p:nvSpPr>
        <p:spPr>
          <a:xfrm>
            <a:off x="1197302" y="7040297"/>
            <a:ext cx="6721642" cy="1754326"/>
          </a:xfrm>
          <a:prstGeom prst="rect">
            <a:avLst/>
          </a:prstGeom>
          <a:noFill/>
        </p:spPr>
        <p:txBody>
          <a:bodyPr wrap="square" rtlCol="0">
            <a:spAutoFit/>
          </a:bodyPr>
          <a:lstStyle/>
          <a:p>
            <a:r>
              <a:rPr lang="en-US" dirty="0"/>
              <a:t>For this first animation, include all deep-channel segments, even the greyed out problem segments so when we get to the Phase II WIP loads (and beyond), we want to show the WQGIT these specific remaining  segments.  The last slide in this animation needs to circle the problem segments on the graphic—those same problem segments will remain listed in the bulleted listing to the left.</a:t>
            </a:r>
          </a:p>
        </p:txBody>
      </p:sp>
      <p:sp>
        <p:nvSpPr>
          <p:cNvPr id="21" name="Title 1">
            <a:extLst>
              <a:ext uri="{FF2B5EF4-FFF2-40B4-BE49-F238E27FC236}">
                <a16:creationId xmlns:a16="http://schemas.microsoft.com/office/drawing/2014/main" id="{FED271F1-9569-4740-8C9B-3617DC221D0C}"/>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29567108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BE653D-A30F-4E83-B9AD-EA744FC9E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3" y="0"/>
            <a:ext cx="5299364" cy="6858000"/>
          </a:xfrm>
          <a:prstGeom prst="rect">
            <a:avLst/>
          </a:prstGeom>
        </p:spPr>
      </p:pic>
      <p:sp>
        <p:nvSpPr>
          <p:cNvPr id="8" name="Title 1"/>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Deep-Channel Use</a:t>
            </a:r>
          </a:p>
        </p:txBody>
      </p:sp>
      <p:sp>
        <p:nvSpPr>
          <p:cNvPr id="2" name="Rectangle 1"/>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3664475" y="5381281"/>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66131" y="4676660"/>
            <a:ext cx="1205060" cy="646331"/>
          </a:xfrm>
          <a:prstGeom prst="rect">
            <a:avLst/>
          </a:prstGeom>
          <a:noFill/>
        </p:spPr>
        <p:txBody>
          <a:bodyPr wrap="square" rtlCol="0">
            <a:spAutoFit/>
          </a:bodyPr>
          <a:lstStyle/>
          <a:p>
            <a:pPr algn="ctr"/>
            <a:r>
              <a:rPr lang="en-US" b="1" dirty="0"/>
              <a:t>224 TN 14.8 TP</a:t>
            </a:r>
          </a:p>
        </p:txBody>
      </p:sp>
      <p:sp>
        <p:nvSpPr>
          <p:cNvPr id="11" name="TextBox 10"/>
          <p:cNvSpPr txBox="1"/>
          <p:nvPr/>
        </p:nvSpPr>
        <p:spPr>
          <a:xfrm>
            <a:off x="8543599" y="-375884"/>
            <a:ext cx="1690042" cy="369332"/>
          </a:xfrm>
          <a:prstGeom prst="rect">
            <a:avLst/>
          </a:prstGeom>
          <a:noFill/>
        </p:spPr>
        <p:txBody>
          <a:bodyPr wrap="square" rtlCol="0">
            <a:spAutoFit/>
          </a:bodyPr>
          <a:lstStyle/>
          <a:p>
            <a:pPr algn="ctr"/>
            <a:r>
              <a:rPr lang="en-US" b="1" dirty="0"/>
              <a:t>Count: X of YY</a:t>
            </a:r>
          </a:p>
        </p:txBody>
      </p:sp>
      <p:sp>
        <p:nvSpPr>
          <p:cNvPr id="15" name="Rectangle 14"/>
          <p:cNvSpPr/>
          <p:nvPr/>
        </p:nvSpPr>
        <p:spPr>
          <a:xfrm>
            <a:off x="6178163" y="1812320"/>
            <a:ext cx="1725434" cy="525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97302" y="7040297"/>
            <a:ext cx="6721642" cy="1754326"/>
          </a:xfrm>
          <a:prstGeom prst="rect">
            <a:avLst/>
          </a:prstGeom>
          <a:noFill/>
        </p:spPr>
        <p:txBody>
          <a:bodyPr wrap="square" rtlCol="0">
            <a:spAutoFit/>
          </a:bodyPr>
          <a:lstStyle/>
          <a:p>
            <a:r>
              <a:rPr lang="en-US" dirty="0"/>
              <a:t>For this first animation, include all deep-channel segments, even the greyed out problem segments so when we get to the Phase II WIP loads (and beyond), we want to show the WQGIT these specific remaining  segments.  The last slide in this animation needs to circle the problem segments on the graphic—those same problem segments will remain listed in the bulleted listing to the left.</a:t>
            </a:r>
          </a:p>
        </p:txBody>
      </p:sp>
      <p:pic>
        <p:nvPicPr>
          <p:cNvPr id="20" name="Picture 19">
            <a:extLst>
              <a:ext uri="{FF2B5EF4-FFF2-40B4-BE49-F238E27FC236}">
                <a16:creationId xmlns:a16="http://schemas.microsoft.com/office/drawing/2014/main" id="{519B5237-51F8-4863-B10C-CC6F34B32D14}"/>
              </a:ext>
            </a:extLst>
          </p:cNvPr>
          <p:cNvPicPr>
            <a:picLocks noChangeAspect="1"/>
          </p:cNvPicPr>
          <p:nvPr/>
        </p:nvPicPr>
        <p:blipFill>
          <a:blip r:embed="rId3"/>
          <a:stretch>
            <a:fillRect/>
          </a:stretch>
        </p:blipFill>
        <p:spPr>
          <a:xfrm>
            <a:off x="6877167" y="660410"/>
            <a:ext cx="1855913" cy="990080"/>
          </a:xfrm>
          <a:prstGeom prst="rect">
            <a:avLst/>
          </a:prstGeom>
        </p:spPr>
      </p:pic>
      <p:sp>
        <p:nvSpPr>
          <p:cNvPr id="17" name="TextBox 16">
            <a:extLst>
              <a:ext uri="{FF2B5EF4-FFF2-40B4-BE49-F238E27FC236}">
                <a16:creationId xmlns:a16="http://schemas.microsoft.com/office/drawing/2014/main" id="{8FCD62DB-48BB-4433-9C97-B956EA5D8092}"/>
              </a:ext>
            </a:extLst>
          </p:cNvPr>
          <p:cNvSpPr txBox="1"/>
          <p:nvPr/>
        </p:nvSpPr>
        <p:spPr>
          <a:xfrm>
            <a:off x="1597397" y="1484273"/>
            <a:ext cx="1180131" cy="646331"/>
          </a:xfrm>
          <a:prstGeom prst="rect">
            <a:avLst/>
          </a:prstGeom>
          <a:noFill/>
        </p:spPr>
        <p:txBody>
          <a:bodyPr wrap="none" rtlCol="0">
            <a:spAutoFit/>
          </a:bodyPr>
          <a:lstStyle/>
          <a:p>
            <a:pPr marL="285750" indent="-285750" fontAlgn="b">
              <a:buFont typeface="Arial" panose="020B0604020202020204" pitchFamily="34" charset="0"/>
              <a:buChar char="•"/>
            </a:pPr>
            <a:r>
              <a:rPr lang="en-US" dirty="0"/>
              <a:t>CB4MH</a:t>
            </a:r>
          </a:p>
          <a:p>
            <a:pPr marL="285750" indent="-285750">
              <a:buFont typeface="Arial" panose="020B0604020202020204" pitchFamily="34" charset="0"/>
              <a:buChar char="•"/>
            </a:pPr>
            <a:endParaRPr lang="en-US" dirty="0"/>
          </a:p>
        </p:txBody>
      </p:sp>
      <p:sp>
        <p:nvSpPr>
          <p:cNvPr id="24" name="TextBox 23"/>
          <p:cNvSpPr txBox="1"/>
          <p:nvPr/>
        </p:nvSpPr>
        <p:spPr>
          <a:xfrm>
            <a:off x="6023115" y="5906981"/>
            <a:ext cx="1448480" cy="369332"/>
          </a:xfrm>
          <a:prstGeom prst="rect">
            <a:avLst/>
          </a:prstGeom>
          <a:noFill/>
        </p:spPr>
        <p:txBody>
          <a:bodyPr wrap="square" rtlCol="0">
            <a:spAutoFit/>
          </a:bodyPr>
          <a:lstStyle/>
          <a:p>
            <a:pPr algn="ctr"/>
            <a:r>
              <a:rPr lang="en-US" b="1" dirty="0"/>
              <a:t>E3</a:t>
            </a:r>
          </a:p>
        </p:txBody>
      </p:sp>
      <p:sp>
        <p:nvSpPr>
          <p:cNvPr id="25" name="Down Arrow 24"/>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8" name="Title 1">
            <a:extLst>
              <a:ext uri="{FF2B5EF4-FFF2-40B4-BE49-F238E27FC236}">
                <a16:creationId xmlns:a16="http://schemas.microsoft.com/office/drawing/2014/main" id="{205449C5-08FB-4E0A-A3DA-16FA06C713AB}"/>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12656157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4BC74D-C9D7-489C-AB96-46051580D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3" y="0"/>
            <a:ext cx="5299364" cy="6858000"/>
          </a:xfrm>
          <a:prstGeom prst="rect">
            <a:avLst/>
          </a:prstGeom>
        </p:spPr>
      </p:pic>
      <p:sp>
        <p:nvSpPr>
          <p:cNvPr id="8" name="Title 1"/>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Deep-Channel Use</a:t>
            </a:r>
          </a:p>
        </p:txBody>
      </p:sp>
      <p:sp>
        <p:nvSpPr>
          <p:cNvPr id="2" name="Rectangle 1"/>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4085496"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31141" y="4697284"/>
            <a:ext cx="1205060" cy="646331"/>
          </a:xfrm>
          <a:prstGeom prst="rect">
            <a:avLst/>
          </a:prstGeom>
          <a:noFill/>
        </p:spPr>
        <p:txBody>
          <a:bodyPr wrap="square" rtlCol="0">
            <a:spAutoFit/>
          </a:bodyPr>
          <a:lstStyle/>
          <a:p>
            <a:pPr algn="ctr"/>
            <a:r>
              <a:rPr lang="en-US" b="1" dirty="0"/>
              <a:t>205 TN 14.0 TP</a:t>
            </a:r>
          </a:p>
        </p:txBody>
      </p:sp>
      <p:sp>
        <p:nvSpPr>
          <p:cNvPr id="11" name="TextBox 10"/>
          <p:cNvSpPr txBox="1"/>
          <p:nvPr/>
        </p:nvSpPr>
        <p:spPr>
          <a:xfrm>
            <a:off x="8543599" y="-375884"/>
            <a:ext cx="1690042" cy="369332"/>
          </a:xfrm>
          <a:prstGeom prst="rect">
            <a:avLst/>
          </a:prstGeom>
          <a:noFill/>
        </p:spPr>
        <p:txBody>
          <a:bodyPr wrap="square" rtlCol="0">
            <a:spAutoFit/>
          </a:bodyPr>
          <a:lstStyle/>
          <a:p>
            <a:pPr algn="ctr"/>
            <a:r>
              <a:rPr lang="en-US" b="1" dirty="0"/>
              <a:t>Count: X of YY</a:t>
            </a:r>
          </a:p>
        </p:txBody>
      </p:sp>
      <p:sp>
        <p:nvSpPr>
          <p:cNvPr id="15" name="Rectangle 14"/>
          <p:cNvSpPr/>
          <p:nvPr/>
        </p:nvSpPr>
        <p:spPr>
          <a:xfrm>
            <a:off x="6178163" y="1812320"/>
            <a:ext cx="1725434" cy="525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97302" y="7040297"/>
            <a:ext cx="6721642" cy="1754326"/>
          </a:xfrm>
          <a:prstGeom prst="rect">
            <a:avLst/>
          </a:prstGeom>
          <a:noFill/>
        </p:spPr>
        <p:txBody>
          <a:bodyPr wrap="square" rtlCol="0">
            <a:spAutoFit/>
          </a:bodyPr>
          <a:lstStyle/>
          <a:p>
            <a:r>
              <a:rPr lang="en-US" dirty="0"/>
              <a:t>For this first animation, include all deep-channel segments, even the greyed out problem segments so when we get to the Phase II WIP loads (and beyond), we want to show the WQGIT these specific remaining  segments.  The last slide in this animation needs to circle the problem segments on the graphic—those same problem segments will remain listed in the bulleted listing to the left.</a:t>
            </a:r>
          </a:p>
        </p:txBody>
      </p:sp>
      <p:pic>
        <p:nvPicPr>
          <p:cNvPr id="20" name="Picture 19">
            <a:extLst>
              <a:ext uri="{FF2B5EF4-FFF2-40B4-BE49-F238E27FC236}">
                <a16:creationId xmlns:a16="http://schemas.microsoft.com/office/drawing/2014/main" id="{519B5237-51F8-4863-B10C-CC6F34B32D14}"/>
              </a:ext>
            </a:extLst>
          </p:cNvPr>
          <p:cNvPicPr>
            <a:picLocks noChangeAspect="1"/>
          </p:cNvPicPr>
          <p:nvPr/>
        </p:nvPicPr>
        <p:blipFill>
          <a:blip r:embed="rId3"/>
          <a:stretch>
            <a:fillRect/>
          </a:stretch>
        </p:blipFill>
        <p:spPr>
          <a:xfrm>
            <a:off x="6877167" y="660410"/>
            <a:ext cx="1855913" cy="990080"/>
          </a:xfrm>
          <a:prstGeom prst="rect">
            <a:avLst/>
          </a:prstGeom>
        </p:spPr>
      </p:pic>
      <p:sp>
        <p:nvSpPr>
          <p:cNvPr id="17" name="TextBox 16">
            <a:extLst>
              <a:ext uri="{FF2B5EF4-FFF2-40B4-BE49-F238E27FC236}">
                <a16:creationId xmlns:a16="http://schemas.microsoft.com/office/drawing/2014/main" id="{8FCD62DB-48BB-4433-9C97-B956EA5D8092}"/>
              </a:ext>
            </a:extLst>
          </p:cNvPr>
          <p:cNvSpPr txBox="1"/>
          <p:nvPr/>
        </p:nvSpPr>
        <p:spPr>
          <a:xfrm>
            <a:off x="1597397" y="1484273"/>
            <a:ext cx="1180131" cy="646331"/>
          </a:xfrm>
          <a:prstGeom prst="rect">
            <a:avLst/>
          </a:prstGeom>
          <a:noFill/>
        </p:spPr>
        <p:txBody>
          <a:bodyPr wrap="none" rtlCol="0">
            <a:spAutoFit/>
          </a:bodyPr>
          <a:lstStyle/>
          <a:p>
            <a:pPr marL="285750" indent="-285750" fontAlgn="b">
              <a:buFont typeface="Arial" panose="020B0604020202020204" pitchFamily="34" charset="0"/>
              <a:buChar char="•"/>
            </a:pPr>
            <a:r>
              <a:rPr lang="en-US" dirty="0"/>
              <a:t>CB4MH</a:t>
            </a:r>
          </a:p>
          <a:p>
            <a:pPr marL="285750" indent="-285750">
              <a:buFont typeface="Arial" panose="020B0604020202020204" pitchFamily="34" charset="0"/>
              <a:buChar char="•"/>
            </a:pPr>
            <a:endParaRPr lang="en-US" dirty="0"/>
          </a:p>
        </p:txBody>
      </p:sp>
      <p:sp>
        <p:nvSpPr>
          <p:cNvPr id="21" name="TextBox 20"/>
          <p:cNvSpPr txBox="1"/>
          <p:nvPr/>
        </p:nvSpPr>
        <p:spPr>
          <a:xfrm>
            <a:off x="6023115" y="5916501"/>
            <a:ext cx="1448480" cy="369332"/>
          </a:xfrm>
          <a:prstGeom prst="rect">
            <a:avLst/>
          </a:prstGeom>
          <a:noFill/>
        </p:spPr>
        <p:txBody>
          <a:bodyPr wrap="square" rtlCol="0">
            <a:spAutoFit/>
          </a:bodyPr>
          <a:lstStyle/>
          <a:p>
            <a:pPr algn="ctr"/>
            <a:r>
              <a:rPr lang="en-US" b="1" dirty="0"/>
              <a:t>E3</a:t>
            </a:r>
          </a:p>
        </p:txBody>
      </p:sp>
      <p:sp>
        <p:nvSpPr>
          <p:cNvPr id="22" name="Down Arrow 2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8" name="Title 1">
            <a:extLst>
              <a:ext uri="{FF2B5EF4-FFF2-40B4-BE49-F238E27FC236}">
                <a16:creationId xmlns:a16="http://schemas.microsoft.com/office/drawing/2014/main" id="{BB6A2E72-2EB0-4858-A3FF-8E1B68AA733C}"/>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30267790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FF3A07-46B3-4035-9BED-2A7677DB3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1" y="0"/>
            <a:ext cx="5299364" cy="6858000"/>
          </a:xfrm>
          <a:prstGeom prst="rect">
            <a:avLst/>
          </a:prstGeom>
        </p:spPr>
      </p:pic>
      <p:sp>
        <p:nvSpPr>
          <p:cNvPr id="8" name="Title 1"/>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Deep-Channel Use</a:t>
            </a:r>
          </a:p>
        </p:txBody>
      </p:sp>
      <p:sp>
        <p:nvSpPr>
          <p:cNvPr id="2" name="Rectangle 1"/>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4383220"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84876" y="4675174"/>
            <a:ext cx="1205060" cy="646331"/>
          </a:xfrm>
          <a:prstGeom prst="rect">
            <a:avLst/>
          </a:prstGeom>
          <a:noFill/>
        </p:spPr>
        <p:txBody>
          <a:bodyPr wrap="square" rtlCol="0">
            <a:spAutoFit/>
          </a:bodyPr>
          <a:lstStyle/>
          <a:p>
            <a:pPr algn="ctr"/>
            <a:r>
              <a:rPr lang="en-US" b="1" dirty="0"/>
              <a:t>195 TN 13.7 TP</a:t>
            </a:r>
          </a:p>
        </p:txBody>
      </p:sp>
      <p:sp>
        <p:nvSpPr>
          <p:cNvPr id="11" name="TextBox 10"/>
          <p:cNvSpPr txBox="1"/>
          <p:nvPr/>
        </p:nvSpPr>
        <p:spPr>
          <a:xfrm>
            <a:off x="8543599" y="-375884"/>
            <a:ext cx="1690042" cy="369332"/>
          </a:xfrm>
          <a:prstGeom prst="rect">
            <a:avLst/>
          </a:prstGeom>
          <a:noFill/>
        </p:spPr>
        <p:txBody>
          <a:bodyPr wrap="square" rtlCol="0">
            <a:spAutoFit/>
          </a:bodyPr>
          <a:lstStyle/>
          <a:p>
            <a:pPr algn="ctr"/>
            <a:r>
              <a:rPr lang="en-US" b="1" dirty="0"/>
              <a:t>Count: X of YY</a:t>
            </a:r>
          </a:p>
        </p:txBody>
      </p:sp>
      <p:sp>
        <p:nvSpPr>
          <p:cNvPr id="15" name="Rectangle 14"/>
          <p:cNvSpPr/>
          <p:nvPr/>
        </p:nvSpPr>
        <p:spPr>
          <a:xfrm>
            <a:off x="6178163" y="1812320"/>
            <a:ext cx="1725434" cy="525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97302" y="7040297"/>
            <a:ext cx="6721642" cy="1754326"/>
          </a:xfrm>
          <a:prstGeom prst="rect">
            <a:avLst/>
          </a:prstGeom>
          <a:noFill/>
        </p:spPr>
        <p:txBody>
          <a:bodyPr wrap="square" rtlCol="0">
            <a:spAutoFit/>
          </a:bodyPr>
          <a:lstStyle/>
          <a:p>
            <a:r>
              <a:rPr lang="en-US" dirty="0"/>
              <a:t>For this first animation, include all deep-channel segments, even the greyed out problem segments so when we get to the Phase II WIP loads (and beyond), we want to show the WQGIT these specific remaining  segments.  The last slide in this animation needs to circle the problem segments on the graphic—those same problem segments will remain listed in the bulleted listing to the left.</a:t>
            </a:r>
          </a:p>
        </p:txBody>
      </p:sp>
      <p:pic>
        <p:nvPicPr>
          <p:cNvPr id="20" name="Picture 19">
            <a:extLst>
              <a:ext uri="{FF2B5EF4-FFF2-40B4-BE49-F238E27FC236}">
                <a16:creationId xmlns:a16="http://schemas.microsoft.com/office/drawing/2014/main" id="{519B5237-51F8-4863-B10C-CC6F34B32D14}"/>
              </a:ext>
            </a:extLst>
          </p:cNvPr>
          <p:cNvPicPr>
            <a:picLocks noChangeAspect="1"/>
          </p:cNvPicPr>
          <p:nvPr/>
        </p:nvPicPr>
        <p:blipFill>
          <a:blip r:embed="rId3"/>
          <a:stretch>
            <a:fillRect/>
          </a:stretch>
        </p:blipFill>
        <p:spPr>
          <a:xfrm>
            <a:off x="6877167" y="660410"/>
            <a:ext cx="1855913" cy="990080"/>
          </a:xfrm>
          <a:prstGeom prst="rect">
            <a:avLst/>
          </a:prstGeom>
        </p:spPr>
      </p:pic>
      <p:sp>
        <p:nvSpPr>
          <p:cNvPr id="17" name="TextBox 16">
            <a:extLst>
              <a:ext uri="{FF2B5EF4-FFF2-40B4-BE49-F238E27FC236}">
                <a16:creationId xmlns:a16="http://schemas.microsoft.com/office/drawing/2014/main" id="{8FCD62DB-48BB-4433-9C97-B956EA5D8092}"/>
              </a:ext>
            </a:extLst>
          </p:cNvPr>
          <p:cNvSpPr txBox="1"/>
          <p:nvPr/>
        </p:nvSpPr>
        <p:spPr>
          <a:xfrm>
            <a:off x="1597397" y="1484273"/>
            <a:ext cx="1180131" cy="646331"/>
          </a:xfrm>
          <a:prstGeom prst="rect">
            <a:avLst/>
          </a:prstGeom>
          <a:noFill/>
        </p:spPr>
        <p:txBody>
          <a:bodyPr wrap="none" rtlCol="0">
            <a:spAutoFit/>
          </a:bodyPr>
          <a:lstStyle/>
          <a:p>
            <a:pPr marL="285750" indent="-285750" fontAlgn="b">
              <a:buFont typeface="Arial" panose="020B0604020202020204" pitchFamily="34" charset="0"/>
              <a:buChar char="•"/>
            </a:pPr>
            <a:r>
              <a:rPr lang="en-US" dirty="0"/>
              <a:t>CB4MH</a:t>
            </a:r>
          </a:p>
          <a:p>
            <a:pPr marL="285750" indent="-285750">
              <a:buFont typeface="Arial" panose="020B0604020202020204" pitchFamily="34" charset="0"/>
              <a:buChar char="•"/>
            </a:pPr>
            <a:endParaRPr lang="en-US" dirty="0"/>
          </a:p>
        </p:txBody>
      </p:sp>
      <p:sp>
        <p:nvSpPr>
          <p:cNvPr id="21" name="TextBox 20"/>
          <p:cNvSpPr txBox="1"/>
          <p:nvPr/>
        </p:nvSpPr>
        <p:spPr>
          <a:xfrm>
            <a:off x="6023115" y="5904597"/>
            <a:ext cx="1448480" cy="369332"/>
          </a:xfrm>
          <a:prstGeom prst="rect">
            <a:avLst/>
          </a:prstGeom>
          <a:noFill/>
        </p:spPr>
        <p:txBody>
          <a:bodyPr wrap="square" rtlCol="0">
            <a:spAutoFit/>
          </a:bodyPr>
          <a:lstStyle/>
          <a:p>
            <a:pPr algn="ctr"/>
            <a:r>
              <a:rPr lang="en-US" b="1" dirty="0"/>
              <a:t>E3</a:t>
            </a:r>
          </a:p>
        </p:txBody>
      </p:sp>
      <p:sp>
        <p:nvSpPr>
          <p:cNvPr id="22" name="Down Arrow 2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8" name="Title 1">
            <a:extLst>
              <a:ext uri="{FF2B5EF4-FFF2-40B4-BE49-F238E27FC236}">
                <a16:creationId xmlns:a16="http://schemas.microsoft.com/office/drawing/2014/main" id="{7C57036D-07D0-40C0-9F69-D77EE485240D}"/>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27952653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E14860-A254-44C4-97DD-D5679D993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3" y="0"/>
            <a:ext cx="5299364" cy="6858000"/>
          </a:xfrm>
          <a:prstGeom prst="rect">
            <a:avLst/>
          </a:prstGeom>
        </p:spPr>
      </p:pic>
      <p:sp>
        <p:nvSpPr>
          <p:cNvPr id="8" name="Title 1"/>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Deep-Channel Use</a:t>
            </a:r>
          </a:p>
        </p:txBody>
      </p:sp>
      <p:sp>
        <p:nvSpPr>
          <p:cNvPr id="2" name="Rectangle 1"/>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4723476"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239159" y="4692480"/>
            <a:ext cx="1205060" cy="646331"/>
          </a:xfrm>
          <a:prstGeom prst="rect">
            <a:avLst/>
          </a:prstGeom>
          <a:noFill/>
        </p:spPr>
        <p:txBody>
          <a:bodyPr wrap="square" rtlCol="0">
            <a:spAutoFit/>
          </a:bodyPr>
          <a:lstStyle/>
          <a:p>
            <a:pPr algn="ctr"/>
            <a:r>
              <a:rPr lang="en-US" b="1" dirty="0"/>
              <a:t>185 TN 12.8 TP</a:t>
            </a:r>
          </a:p>
        </p:txBody>
      </p:sp>
      <p:sp>
        <p:nvSpPr>
          <p:cNvPr id="11" name="TextBox 10"/>
          <p:cNvSpPr txBox="1"/>
          <p:nvPr/>
        </p:nvSpPr>
        <p:spPr>
          <a:xfrm>
            <a:off x="8543599" y="-375884"/>
            <a:ext cx="1690042" cy="369332"/>
          </a:xfrm>
          <a:prstGeom prst="rect">
            <a:avLst/>
          </a:prstGeom>
          <a:noFill/>
        </p:spPr>
        <p:txBody>
          <a:bodyPr wrap="square" rtlCol="0">
            <a:spAutoFit/>
          </a:bodyPr>
          <a:lstStyle/>
          <a:p>
            <a:pPr algn="ctr"/>
            <a:r>
              <a:rPr lang="en-US" b="1" dirty="0"/>
              <a:t>Count: X of YY</a:t>
            </a:r>
          </a:p>
        </p:txBody>
      </p:sp>
      <p:sp>
        <p:nvSpPr>
          <p:cNvPr id="15" name="Rectangle 14"/>
          <p:cNvSpPr/>
          <p:nvPr/>
        </p:nvSpPr>
        <p:spPr>
          <a:xfrm>
            <a:off x="6178163" y="1812320"/>
            <a:ext cx="1725434" cy="525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97302" y="7040297"/>
            <a:ext cx="6721642" cy="1754326"/>
          </a:xfrm>
          <a:prstGeom prst="rect">
            <a:avLst/>
          </a:prstGeom>
          <a:noFill/>
        </p:spPr>
        <p:txBody>
          <a:bodyPr wrap="square" rtlCol="0">
            <a:spAutoFit/>
          </a:bodyPr>
          <a:lstStyle/>
          <a:p>
            <a:r>
              <a:rPr lang="en-US" dirty="0"/>
              <a:t>For this first animation, include all deep-channel segments, even the greyed out problem segments so when we get to the Phase II WIP loads (and beyond), we want to show the WQGIT these specific remaining  segments.  The last slide in this animation needs to circle the problem segments on the graphic—those same problem segments will remain listed in the bulleted listing to the left.</a:t>
            </a:r>
          </a:p>
        </p:txBody>
      </p:sp>
      <p:pic>
        <p:nvPicPr>
          <p:cNvPr id="20" name="Picture 19">
            <a:extLst>
              <a:ext uri="{FF2B5EF4-FFF2-40B4-BE49-F238E27FC236}">
                <a16:creationId xmlns:a16="http://schemas.microsoft.com/office/drawing/2014/main" id="{519B5237-51F8-4863-B10C-CC6F34B32D14}"/>
              </a:ext>
            </a:extLst>
          </p:cNvPr>
          <p:cNvPicPr>
            <a:picLocks noChangeAspect="1"/>
          </p:cNvPicPr>
          <p:nvPr/>
        </p:nvPicPr>
        <p:blipFill>
          <a:blip r:embed="rId3"/>
          <a:stretch>
            <a:fillRect/>
          </a:stretch>
        </p:blipFill>
        <p:spPr>
          <a:xfrm>
            <a:off x="6877167" y="660410"/>
            <a:ext cx="1855913" cy="990080"/>
          </a:xfrm>
          <a:prstGeom prst="rect">
            <a:avLst/>
          </a:prstGeom>
        </p:spPr>
      </p:pic>
      <p:sp>
        <p:nvSpPr>
          <p:cNvPr id="17" name="TextBox 16">
            <a:extLst>
              <a:ext uri="{FF2B5EF4-FFF2-40B4-BE49-F238E27FC236}">
                <a16:creationId xmlns:a16="http://schemas.microsoft.com/office/drawing/2014/main" id="{8FCD62DB-48BB-4433-9C97-B956EA5D8092}"/>
              </a:ext>
            </a:extLst>
          </p:cNvPr>
          <p:cNvSpPr txBox="1"/>
          <p:nvPr/>
        </p:nvSpPr>
        <p:spPr>
          <a:xfrm>
            <a:off x="1597397" y="1484273"/>
            <a:ext cx="1180131" cy="646331"/>
          </a:xfrm>
          <a:prstGeom prst="rect">
            <a:avLst/>
          </a:prstGeom>
          <a:noFill/>
        </p:spPr>
        <p:txBody>
          <a:bodyPr wrap="none" rtlCol="0">
            <a:spAutoFit/>
          </a:bodyPr>
          <a:lstStyle/>
          <a:p>
            <a:pPr marL="285750" indent="-285750" fontAlgn="b">
              <a:buFont typeface="Arial" panose="020B0604020202020204" pitchFamily="34" charset="0"/>
              <a:buChar char="•"/>
            </a:pPr>
            <a:r>
              <a:rPr lang="en-US" dirty="0"/>
              <a:t>CB4MH</a:t>
            </a:r>
          </a:p>
          <a:p>
            <a:pPr marL="285750" indent="-285750">
              <a:buFont typeface="Arial" panose="020B0604020202020204" pitchFamily="34" charset="0"/>
              <a:buChar char="•"/>
            </a:pPr>
            <a:endParaRPr lang="en-US" dirty="0"/>
          </a:p>
        </p:txBody>
      </p:sp>
      <p:sp>
        <p:nvSpPr>
          <p:cNvPr id="21" name="TextBox 20"/>
          <p:cNvSpPr txBox="1"/>
          <p:nvPr/>
        </p:nvSpPr>
        <p:spPr>
          <a:xfrm>
            <a:off x="6023115" y="5906981"/>
            <a:ext cx="1448480" cy="369332"/>
          </a:xfrm>
          <a:prstGeom prst="rect">
            <a:avLst/>
          </a:prstGeom>
          <a:noFill/>
        </p:spPr>
        <p:txBody>
          <a:bodyPr wrap="square" rtlCol="0">
            <a:spAutoFit/>
          </a:bodyPr>
          <a:lstStyle/>
          <a:p>
            <a:pPr algn="ctr"/>
            <a:r>
              <a:rPr lang="en-US" b="1" dirty="0"/>
              <a:t>E3</a:t>
            </a:r>
          </a:p>
        </p:txBody>
      </p:sp>
      <p:sp>
        <p:nvSpPr>
          <p:cNvPr id="22" name="Down Arrow 21"/>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8" name="Title 1">
            <a:extLst>
              <a:ext uri="{FF2B5EF4-FFF2-40B4-BE49-F238E27FC236}">
                <a16:creationId xmlns:a16="http://schemas.microsoft.com/office/drawing/2014/main" id="{99147B3B-1C87-4D1D-8547-50FD2678D161}"/>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1255993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 y="0"/>
            <a:ext cx="12153900" cy="6858000"/>
          </a:xfrm>
          <a:prstGeom prst="rect">
            <a:avLst/>
          </a:prstGeom>
        </p:spPr>
      </p:pic>
      <p:sp>
        <p:nvSpPr>
          <p:cNvPr id="3" name="Rectangle 2"/>
          <p:cNvSpPr/>
          <p:nvPr/>
        </p:nvSpPr>
        <p:spPr>
          <a:xfrm>
            <a:off x="4301544" y="734095"/>
            <a:ext cx="7261191" cy="991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8366" y="901522"/>
            <a:ext cx="914400" cy="73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0180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3703B7-CB38-4E76-88D8-53116C2AC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861" y="0"/>
            <a:ext cx="5299364" cy="6858000"/>
          </a:xfrm>
          <a:prstGeom prst="rect">
            <a:avLst/>
          </a:prstGeom>
        </p:spPr>
      </p:pic>
      <p:sp>
        <p:nvSpPr>
          <p:cNvPr id="8" name="Title 1"/>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Deep-Channel Use</a:t>
            </a:r>
          </a:p>
        </p:txBody>
      </p:sp>
      <p:sp>
        <p:nvSpPr>
          <p:cNvPr id="2" name="Rectangle 1"/>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4989301" y="5393639"/>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90957" y="4668177"/>
            <a:ext cx="1205060" cy="646331"/>
          </a:xfrm>
          <a:prstGeom prst="rect">
            <a:avLst/>
          </a:prstGeom>
          <a:noFill/>
        </p:spPr>
        <p:txBody>
          <a:bodyPr wrap="square" rtlCol="0">
            <a:spAutoFit/>
          </a:bodyPr>
          <a:lstStyle/>
          <a:p>
            <a:pPr algn="ctr"/>
            <a:r>
              <a:rPr lang="en-US" b="1" dirty="0"/>
              <a:t>174 TN 11.9 TP</a:t>
            </a:r>
          </a:p>
        </p:txBody>
      </p:sp>
      <p:sp>
        <p:nvSpPr>
          <p:cNvPr id="15" name="Rectangle 14"/>
          <p:cNvSpPr/>
          <p:nvPr/>
        </p:nvSpPr>
        <p:spPr>
          <a:xfrm>
            <a:off x="6178163" y="1812320"/>
            <a:ext cx="1725434" cy="525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19B5237-51F8-4863-B10C-CC6F34B32D14}"/>
              </a:ext>
            </a:extLst>
          </p:cNvPr>
          <p:cNvPicPr>
            <a:picLocks noChangeAspect="1"/>
          </p:cNvPicPr>
          <p:nvPr/>
        </p:nvPicPr>
        <p:blipFill>
          <a:blip r:embed="rId4"/>
          <a:stretch>
            <a:fillRect/>
          </a:stretch>
        </p:blipFill>
        <p:spPr>
          <a:xfrm>
            <a:off x="6877167" y="660410"/>
            <a:ext cx="1855913" cy="990080"/>
          </a:xfrm>
          <a:prstGeom prst="rect">
            <a:avLst/>
          </a:prstGeom>
        </p:spPr>
      </p:pic>
      <p:sp>
        <p:nvSpPr>
          <p:cNvPr id="18" name="TextBox 17"/>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21" name="Down Arrow 20"/>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6" name="Title 1">
            <a:extLst>
              <a:ext uri="{FF2B5EF4-FFF2-40B4-BE49-F238E27FC236}">
                <a16:creationId xmlns:a16="http://schemas.microsoft.com/office/drawing/2014/main" id="{F41F9019-7D97-4FBE-BF7B-C41FAE8A5D24}"/>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1111998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2B781C-1610-4341-ADC8-5B83BAA8C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3" y="0"/>
            <a:ext cx="5299364" cy="6858000"/>
          </a:xfrm>
          <a:prstGeom prst="rect">
            <a:avLst/>
          </a:prstGeom>
        </p:spPr>
      </p:pic>
      <p:sp>
        <p:nvSpPr>
          <p:cNvPr id="5" name="Title 1">
            <a:extLst>
              <a:ext uri="{FF2B5EF4-FFF2-40B4-BE49-F238E27FC236}">
                <a16:creationId xmlns:a16="http://schemas.microsoft.com/office/drawing/2014/main" id="{4193D433-4883-4F6E-8775-0676E8767DEF}"/>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Deep-Channel Use</a:t>
            </a:r>
          </a:p>
        </p:txBody>
      </p:sp>
      <p:pic>
        <p:nvPicPr>
          <p:cNvPr id="6" name="Picture 5">
            <a:extLst>
              <a:ext uri="{FF2B5EF4-FFF2-40B4-BE49-F238E27FC236}">
                <a16:creationId xmlns:a16="http://schemas.microsoft.com/office/drawing/2014/main" id="{9105896F-DB3F-4751-8489-41FA3B074E81}"/>
              </a:ext>
            </a:extLst>
          </p:cNvPr>
          <p:cNvPicPr>
            <a:picLocks noChangeAspect="1"/>
          </p:cNvPicPr>
          <p:nvPr/>
        </p:nvPicPr>
        <p:blipFill>
          <a:blip r:embed="rId3"/>
          <a:stretch>
            <a:fillRect/>
          </a:stretch>
        </p:blipFill>
        <p:spPr>
          <a:xfrm>
            <a:off x="6877167" y="660410"/>
            <a:ext cx="1855913" cy="990080"/>
          </a:xfrm>
          <a:prstGeom prst="rect">
            <a:avLst/>
          </a:prstGeom>
        </p:spPr>
      </p:pic>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144825" y="4799062"/>
            <a:ext cx="1205060" cy="646331"/>
          </a:xfrm>
          <a:prstGeom prst="rect">
            <a:avLst/>
          </a:prstGeom>
          <a:noFill/>
        </p:spPr>
        <p:txBody>
          <a:bodyPr wrap="square" rtlCol="0">
            <a:spAutoFit/>
          </a:bodyPr>
          <a:lstStyle/>
          <a:p>
            <a:pPr algn="ctr"/>
            <a:r>
              <a:rPr lang="en-US" b="1" dirty="0"/>
              <a:t>133 TN </a:t>
            </a:r>
          </a:p>
          <a:p>
            <a:pPr algn="ctr"/>
            <a:r>
              <a:rPr lang="en-US" b="1" dirty="0"/>
              <a:t>8.6 TP</a:t>
            </a:r>
          </a:p>
        </p:txBody>
      </p:sp>
      <p:sp>
        <p:nvSpPr>
          <p:cNvPr id="16" name="TextBox 15"/>
          <p:cNvSpPr txBox="1"/>
          <p:nvPr/>
        </p:nvSpPr>
        <p:spPr>
          <a:xfrm>
            <a:off x="6023115" y="5906195"/>
            <a:ext cx="1448480" cy="369332"/>
          </a:xfrm>
          <a:prstGeom prst="rect">
            <a:avLst/>
          </a:prstGeom>
          <a:noFill/>
        </p:spPr>
        <p:txBody>
          <a:bodyPr wrap="square" rtlCol="0">
            <a:spAutoFit/>
          </a:bodyPr>
          <a:lstStyle/>
          <a:p>
            <a:pPr algn="ctr"/>
            <a:r>
              <a:rPr lang="en-US" b="1" dirty="0"/>
              <a:t>E3</a:t>
            </a:r>
          </a:p>
        </p:txBody>
      </p:sp>
      <p:sp>
        <p:nvSpPr>
          <p:cNvPr id="17" name="Down Arrow 16"/>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206971" y="5631166"/>
            <a:ext cx="1343905" cy="369332"/>
          </a:xfrm>
          <a:prstGeom prst="rect">
            <a:avLst/>
          </a:prstGeom>
          <a:noFill/>
        </p:spPr>
        <p:txBody>
          <a:bodyPr wrap="square" rtlCol="0">
            <a:spAutoFit/>
          </a:bodyPr>
          <a:lstStyle/>
          <a:p>
            <a:pPr algn="ctr"/>
            <a:r>
              <a:rPr lang="en-US" b="1" dirty="0"/>
              <a:t>All Forest</a:t>
            </a:r>
          </a:p>
        </p:txBody>
      </p:sp>
      <p:sp>
        <p:nvSpPr>
          <p:cNvPr id="19" name="Rectangle 18"/>
          <p:cNvSpPr/>
          <p:nvPr/>
        </p:nvSpPr>
        <p:spPr>
          <a:xfrm>
            <a:off x="985923" y="5780169"/>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BED803A-E86C-4A30-BC86-3FEE9D3AB771}"/>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42718999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1FF1BE-79A3-46FD-85AC-4DA29421D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64" y="0"/>
            <a:ext cx="5299364" cy="6858000"/>
          </a:xfrm>
          <a:prstGeom prst="rect">
            <a:avLst/>
          </a:prstGeom>
        </p:spPr>
      </p:pic>
      <p:sp>
        <p:nvSpPr>
          <p:cNvPr id="5" name="Title 1">
            <a:extLst>
              <a:ext uri="{FF2B5EF4-FFF2-40B4-BE49-F238E27FC236}">
                <a16:creationId xmlns:a16="http://schemas.microsoft.com/office/drawing/2014/main" id="{7D84540B-1A3E-4EC7-929B-431C7D392807}"/>
              </a:ext>
            </a:extLst>
          </p:cNvPr>
          <p:cNvSpPr txBox="1">
            <a:spLocks/>
          </p:cNvSpPr>
          <p:nvPr/>
        </p:nvSpPr>
        <p:spPr>
          <a:xfrm>
            <a:off x="-20364" y="133382"/>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mn-lt"/>
              </a:rPr>
              <a:t>Segments Attaining Oxygen Standards: Deep-Channel Use</a:t>
            </a:r>
          </a:p>
        </p:txBody>
      </p:sp>
      <p:pic>
        <p:nvPicPr>
          <p:cNvPr id="6" name="Picture 5">
            <a:extLst>
              <a:ext uri="{FF2B5EF4-FFF2-40B4-BE49-F238E27FC236}">
                <a16:creationId xmlns:a16="http://schemas.microsoft.com/office/drawing/2014/main" id="{75D59C4E-6F19-4547-8A59-242528642E20}"/>
              </a:ext>
            </a:extLst>
          </p:cNvPr>
          <p:cNvPicPr>
            <a:picLocks noChangeAspect="1"/>
          </p:cNvPicPr>
          <p:nvPr/>
        </p:nvPicPr>
        <p:blipFill>
          <a:blip r:embed="rId3"/>
          <a:stretch>
            <a:fillRect/>
          </a:stretch>
        </p:blipFill>
        <p:spPr>
          <a:xfrm>
            <a:off x="6877167" y="660410"/>
            <a:ext cx="1855913" cy="990080"/>
          </a:xfrm>
          <a:prstGeom prst="rect">
            <a:avLst/>
          </a:prstGeom>
        </p:spPr>
      </p:pic>
      <p:sp>
        <p:nvSpPr>
          <p:cNvPr id="7" name="Rectangle 6"/>
          <p:cNvSpPr/>
          <p:nvPr/>
        </p:nvSpPr>
        <p:spPr>
          <a:xfrm>
            <a:off x="986402" y="5789428"/>
            <a:ext cx="6217920" cy="87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71160" y="5841745"/>
            <a:ext cx="1448480" cy="646331"/>
          </a:xfrm>
          <a:prstGeom prst="rect">
            <a:avLst/>
          </a:prstGeom>
          <a:noFill/>
        </p:spPr>
        <p:txBody>
          <a:bodyPr wrap="square" rtlCol="0">
            <a:spAutoFit/>
          </a:bodyPr>
          <a:lstStyle/>
          <a:p>
            <a:pPr algn="ctr"/>
            <a:r>
              <a:rPr lang="en-US" b="1" dirty="0"/>
              <a:t>All</a:t>
            </a:r>
          </a:p>
          <a:p>
            <a:pPr algn="ctr"/>
            <a:r>
              <a:rPr lang="en-US" b="1" dirty="0"/>
              <a:t>Forest</a:t>
            </a:r>
          </a:p>
        </p:txBody>
      </p:sp>
      <p:sp>
        <p:nvSpPr>
          <p:cNvPr id="13" name="Down Arrow 12"/>
          <p:cNvSpPr/>
          <p:nvPr/>
        </p:nvSpPr>
        <p:spPr>
          <a:xfrm>
            <a:off x="7091214" y="5393638"/>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643169" y="4715726"/>
            <a:ext cx="1205060" cy="646331"/>
          </a:xfrm>
          <a:prstGeom prst="rect">
            <a:avLst/>
          </a:prstGeom>
          <a:noFill/>
        </p:spPr>
        <p:txBody>
          <a:bodyPr wrap="square" rtlCol="0">
            <a:spAutoFit/>
          </a:bodyPr>
          <a:lstStyle/>
          <a:p>
            <a:pPr algn="ctr"/>
            <a:r>
              <a:rPr lang="en-US" b="1" dirty="0"/>
              <a:t>40 TN </a:t>
            </a:r>
          </a:p>
          <a:p>
            <a:pPr algn="ctr"/>
            <a:r>
              <a:rPr lang="en-US" b="1" dirty="0"/>
              <a:t>3.9 TP</a:t>
            </a:r>
          </a:p>
        </p:txBody>
      </p:sp>
      <p:sp>
        <p:nvSpPr>
          <p:cNvPr id="15" name="TextBox 14"/>
          <p:cNvSpPr txBox="1"/>
          <p:nvPr/>
        </p:nvSpPr>
        <p:spPr>
          <a:xfrm>
            <a:off x="6023115" y="5876893"/>
            <a:ext cx="1448480" cy="369332"/>
          </a:xfrm>
          <a:prstGeom prst="rect">
            <a:avLst/>
          </a:prstGeom>
          <a:noFill/>
        </p:spPr>
        <p:txBody>
          <a:bodyPr wrap="square" rtlCol="0">
            <a:spAutoFit/>
          </a:bodyPr>
          <a:lstStyle/>
          <a:p>
            <a:pPr algn="ctr"/>
            <a:r>
              <a:rPr lang="en-US" b="1" dirty="0"/>
              <a:t>E3</a:t>
            </a:r>
          </a:p>
        </p:txBody>
      </p:sp>
      <p:sp>
        <p:nvSpPr>
          <p:cNvPr id="16" name="Down Arrow 15"/>
          <p:cNvSpPr/>
          <p:nvPr/>
        </p:nvSpPr>
        <p:spPr>
          <a:xfrm>
            <a:off x="6643169" y="5435117"/>
            <a:ext cx="208372" cy="3498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8E259709-F981-4838-8A25-A569AEE1447D}"/>
              </a:ext>
            </a:extLst>
          </p:cNvPr>
          <p:cNvSpPr txBox="1">
            <a:spLocks/>
          </p:cNvSpPr>
          <p:nvPr/>
        </p:nvSpPr>
        <p:spPr>
          <a:xfrm>
            <a:off x="263202" y="1178645"/>
            <a:ext cx="4578487" cy="1005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mn-lt"/>
              </a:rPr>
              <a:t>Segments NOT in Attainment</a:t>
            </a:r>
          </a:p>
        </p:txBody>
      </p:sp>
    </p:spTree>
    <p:extLst>
      <p:ext uri="{BB962C8B-B14F-4D97-AF65-F5344CB8AC3E}">
        <p14:creationId xmlns:p14="http://schemas.microsoft.com/office/powerpoint/2010/main" val="31721014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0767" y="1207718"/>
            <a:ext cx="11507637" cy="3845914"/>
          </a:xfrm>
          <a:prstGeom prst="rect">
            <a:avLst/>
          </a:prstGeom>
        </p:spPr>
      </p:pic>
      <p:sp>
        <p:nvSpPr>
          <p:cNvPr id="4" name="Title 1"/>
          <p:cNvSpPr txBox="1">
            <a:spLocks/>
          </p:cNvSpPr>
          <p:nvPr/>
        </p:nvSpPr>
        <p:spPr>
          <a:xfrm>
            <a:off x="480767" y="0"/>
            <a:ext cx="11378152" cy="9263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Segments Attaining Oxygen Standards: </a:t>
            </a:r>
          </a:p>
          <a:p>
            <a:pPr algn="ctr"/>
            <a:r>
              <a:rPr lang="en-US" b="1" dirty="0">
                <a:latin typeface="+mn-lt"/>
              </a:rPr>
              <a:t>Deep-Channel Use</a:t>
            </a:r>
          </a:p>
        </p:txBody>
      </p:sp>
      <p:sp>
        <p:nvSpPr>
          <p:cNvPr id="5" name="Arrow: Down 4"/>
          <p:cNvSpPr/>
          <p:nvPr/>
        </p:nvSpPr>
        <p:spPr>
          <a:xfrm>
            <a:off x="8032955" y="3392129"/>
            <a:ext cx="294968" cy="6784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126162" y="5053632"/>
            <a:ext cx="10368950" cy="428886"/>
          </a:xfrm>
          <a:prstGeom prst="rect">
            <a:avLst/>
          </a:prstGeom>
        </p:spPr>
      </p:pic>
      <p:pic>
        <p:nvPicPr>
          <p:cNvPr id="7" name="Picture 6"/>
          <p:cNvPicPr>
            <a:picLocks noChangeAspect="1"/>
          </p:cNvPicPr>
          <p:nvPr/>
        </p:nvPicPr>
        <p:blipFill>
          <a:blip r:embed="rId4"/>
          <a:stretch>
            <a:fillRect/>
          </a:stretch>
        </p:blipFill>
        <p:spPr>
          <a:xfrm>
            <a:off x="1126162" y="5473310"/>
            <a:ext cx="733425" cy="228600"/>
          </a:xfrm>
          <a:prstGeom prst="rect">
            <a:avLst/>
          </a:prstGeom>
        </p:spPr>
      </p:pic>
      <p:pic>
        <p:nvPicPr>
          <p:cNvPr id="8" name="Picture 7"/>
          <p:cNvPicPr>
            <a:picLocks noChangeAspect="1"/>
          </p:cNvPicPr>
          <p:nvPr/>
        </p:nvPicPr>
        <p:blipFill>
          <a:blip r:embed="rId5"/>
          <a:stretch>
            <a:fillRect/>
          </a:stretch>
        </p:blipFill>
        <p:spPr>
          <a:xfrm>
            <a:off x="10161209" y="5473310"/>
            <a:ext cx="1333903" cy="219392"/>
          </a:xfrm>
          <a:prstGeom prst="rect">
            <a:avLst/>
          </a:prstGeom>
        </p:spPr>
      </p:pic>
    </p:spTree>
    <p:extLst>
      <p:ext uri="{BB962C8B-B14F-4D97-AF65-F5344CB8AC3E}">
        <p14:creationId xmlns:p14="http://schemas.microsoft.com/office/powerpoint/2010/main" val="31844925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893" y="1121434"/>
            <a:ext cx="11565431" cy="3865229"/>
          </a:xfrm>
          <a:prstGeom prst="rect">
            <a:avLst/>
          </a:prstGeom>
        </p:spPr>
      </p:pic>
      <p:sp>
        <p:nvSpPr>
          <p:cNvPr id="4" name="Title 1"/>
          <p:cNvSpPr txBox="1">
            <a:spLocks/>
          </p:cNvSpPr>
          <p:nvPr/>
        </p:nvSpPr>
        <p:spPr>
          <a:xfrm>
            <a:off x="233953" y="211212"/>
            <a:ext cx="11803310" cy="9102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Determining the Bay’s Ability to Absorb Pollutants</a:t>
            </a:r>
          </a:p>
        </p:txBody>
      </p:sp>
      <p:sp>
        <p:nvSpPr>
          <p:cNvPr id="5" name="Arrow: Down 4"/>
          <p:cNvSpPr/>
          <p:nvPr/>
        </p:nvSpPr>
        <p:spPr>
          <a:xfrm>
            <a:off x="7905136" y="3379225"/>
            <a:ext cx="412955"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105369" y="4986663"/>
            <a:ext cx="10368950" cy="445705"/>
          </a:xfrm>
          <a:prstGeom prst="rect">
            <a:avLst/>
          </a:prstGeom>
        </p:spPr>
      </p:pic>
      <p:pic>
        <p:nvPicPr>
          <p:cNvPr id="7" name="Picture 6"/>
          <p:cNvPicPr>
            <a:picLocks noChangeAspect="1"/>
          </p:cNvPicPr>
          <p:nvPr/>
        </p:nvPicPr>
        <p:blipFill>
          <a:blip r:embed="rId4"/>
          <a:stretch>
            <a:fillRect/>
          </a:stretch>
        </p:blipFill>
        <p:spPr>
          <a:xfrm>
            <a:off x="1105369" y="5423160"/>
            <a:ext cx="733425" cy="228600"/>
          </a:xfrm>
          <a:prstGeom prst="rect">
            <a:avLst/>
          </a:prstGeom>
        </p:spPr>
      </p:pic>
      <p:pic>
        <p:nvPicPr>
          <p:cNvPr id="8" name="Picture 7"/>
          <p:cNvPicPr>
            <a:picLocks noChangeAspect="1"/>
          </p:cNvPicPr>
          <p:nvPr/>
        </p:nvPicPr>
        <p:blipFill>
          <a:blip r:embed="rId5"/>
          <a:stretch>
            <a:fillRect/>
          </a:stretch>
        </p:blipFill>
        <p:spPr>
          <a:xfrm>
            <a:off x="10140416" y="5423160"/>
            <a:ext cx="1333903" cy="219392"/>
          </a:xfrm>
          <a:prstGeom prst="rect">
            <a:avLst/>
          </a:prstGeom>
        </p:spPr>
      </p:pic>
    </p:spTree>
    <p:extLst>
      <p:ext uri="{BB962C8B-B14F-4D97-AF65-F5344CB8AC3E}">
        <p14:creationId xmlns:p14="http://schemas.microsoft.com/office/powerpoint/2010/main" val="21029018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689" y="433614"/>
            <a:ext cx="10904621" cy="781886"/>
          </a:xfrm>
        </p:spPr>
        <p:txBody>
          <a:bodyPr/>
          <a:lstStyle/>
          <a:p>
            <a:pPr algn="ctr"/>
            <a:r>
              <a:rPr lang="en-US" b="1" dirty="0">
                <a:latin typeface="+mn-lt"/>
              </a:rPr>
              <a:t>Rationale for Pollutant Loads Bay Can Absorb</a:t>
            </a:r>
          </a:p>
        </p:txBody>
      </p:sp>
      <p:sp>
        <p:nvSpPr>
          <p:cNvPr id="3" name="Content Placeholder 2"/>
          <p:cNvSpPr>
            <a:spLocks noGrp="1"/>
          </p:cNvSpPr>
          <p:nvPr>
            <p:ph idx="1"/>
          </p:nvPr>
        </p:nvSpPr>
        <p:spPr/>
        <p:txBody>
          <a:bodyPr>
            <a:normAutofit/>
          </a:bodyPr>
          <a:lstStyle/>
          <a:p>
            <a:r>
              <a:rPr lang="en-US" dirty="0"/>
              <a:t>Clear monitoring-based evidence of reductions on volumes of low/no oxygen in deeper waters observed in Bay and tidal tributaries</a:t>
            </a:r>
          </a:p>
          <a:p>
            <a:endParaRPr lang="en-US" dirty="0"/>
          </a:p>
          <a:p>
            <a:r>
              <a:rPr lang="en-US" dirty="0"/>
              <a:t>At 195 million lbs. nitrogen and 13.7 million lbs. phosphorus, we reach:</a:t>
            </a:r>
          </a:p>
          <a:p>
            <a:pPr lvl="1"/>
            <a:r>
              <a:rPr lang="en-US" dirty="0"/>
              <a:t>Loading levels where all segments’ designated uses, except CB4 deep-channel, come into attainment </a:t>
            </a:r>
          </a:p>
          <a:p>
            <a:pPr marL="457200" lvl="1" indent="0">
              <a:buNone/>
            </a:pPr>
            <a:r>
              <a:rPr lang="en-US" dirty="0"/>
              <a:t> </a:t>
            </a:r>
          </a:p>
          <a:p>
            <a:pPr lvl="1"/>
            <a:r>
              <a:rPr lang="en-US" dirty="0"/>
              <a:t>Point of diminishing returns for the increased level of reductions approaching E3</a:t>
            </a:r>
          </a:p>
        </p:txBody>
      </p:sp>
      <p:sp>
        <p:nvSpPr>
          <p:cNvPr id="4" name="Slide Number Placeholder 3"/>
          <p:cNvSpPr>
            <a:spLocks noGrp="1"/>
          </p:cNvSpPr>
          <p:nvPr>
            <p:ph type="sldNum" sz="quarter" idx="12"/>
          </p:nvPr>
        </p:nvSpPr>
        <p:spPr/>
        <p:txBody>
          <a:bodyPr/>
          <a:lstStyle/>
          <a:p>
            <a:fld id="{5A8328EF-C2C8-4861-B0DA-8100FEBAF165}" type="slidenum">
              <a:rPr lang="en-US" smtClean="0"/>
              <a:t>85</a:t>
            </a:fld>
            <a:endParaRPr lang="en-US"/>
          </a:p>
        </p:txBody>
      </p:sp>
    </p:spTree>
    <p:extLst>
      <p:ext uri="{BB962C8B-B14F-4D97-AF65-F5344CB8AC3E}">
        <p14:creationId xmlns:p14="http://schemas.microsoft.com/office/powerpoint/2010/main" val="1481407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9548" y="242592"/>
            <a:ext cx="10904621" cy="7818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n-lt"/>
              </a:rPr>
              <a:t>Diminishing Return for Additional Reductions</a:t>
            </a:r>
          </a:p>
        </p:txBody>
      </p:sp>
      <p:sp>
        <p:nvSpPr>
          <p:cNvPr id="3" name="TextBox 2"/>
          <p:cNvSpPr txBox="1"/>
          <p:nvPr/>
        </p:nvSpPr>
        <p:spPr>
          <a:xfrm>
            <a:off x="6365717" y="5404788"/>
            <a:ext cx="4451322" cy="646331"/>
          </a:xfrm>
          <a:prstGeom prst="rect">
            <a:avLst/>
          </a:prstGeom>
          <a:noFill/>
        </p:spPr>
        <p:txBody>
          <a:bodyPr wrap="square" rtlCol="0">
            <a:spAutoFit/>
          </a:bodyPr>
          <a:lstStyle/>
          <a:p>
            <a:r>
              <a:rPr lang="en-US" dirty="0"/>
              <a:t>Scoping Scenarios to explore water quality attainment at loads around 195N and 13.7P </a:t>
            </a:r>
          </a:p>
        </p:txBody>
      </p:sp>
      <p:cxnSp>
        <p:nvCxnSpPr>
          <p:cNvPr id="7" name="Straight Arrow Connector 6"/>
          <p:cNvCxnSpPr/>
          <p:nvPr/>
        </p:nvCxnSpPr>
        <p:spPr>
          <a:xfrm flipV="1">
            <a:off x="8466409" y="3929227"/>
            <a:ext cx="957045" cy="1134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7292326" y="3992655"/>
            <a:ext cx="772340" cy="1045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8064666" y="3955413"/>
            <a:ext cx="161638" cy="1082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V="1">
            <a:off x="8674850" y="3940048"/>
            <a:ext cx="1417106" cy="1123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732221" y="1334239"/>
            <a:ext cx="734188" cy="553998"/>
          </a:xfrm>
          <a:prstGeom prst="rect">
            <a:avLst/>
          </a:prstGeom>
          <a:noFill/>
        </p:spPr>
        <p:txBody>
          <a:bodyPr wrap="square" rtlCol="0">
            <a:spAutoFit/>
          </a:bodyPr>
          <a:lstStyle/>
          <a:p>
            <a:r>
              <a:rPr lang="en-US" sz="1500" dirty="0"/>
              <a:t>+10M lbs TN</a:t>
            </a:r>
          </a:p>
        </p:txBody>
      </p:sp>
      <p:sp>
        <p:nvSpPr>
          <p:cNvPr id="19" name="TextBox 18"/>
          <p:cNvSpPr txBox="1"/>
          <p:nvPr/>
        </p:nvSpPr>
        <p:spPr>
          <a:xfrm>
            <a:off x="7007408" y="1336673"/>
            <a:ext cx="671088" cy="553998"/>
          </a:xfrm>
          <a:prstGeom prst="rect">
            <a:avLst/>
          </a:prstGeom>
          <a:noFill/>
        </p:spPr>
        <p:txBody>
          <a:bodyPr wrap="square" rtlCol="0">
            <a:spAutoFit/>
          </a:bodyPr>
          <a:lstStyle/>
          <a:p>
            <a:r>
              <a:rPr lang="en-US" sz="1500" dirty="0"/>
              <a:t>+19M lbs TN</a:t>
            </a:r>
          </a:p>
        </p:txBody>
      </p:sp>
      <p:sp>
        <p:nvSpPr>
          <p:cNvPr id="20" name="TextBox 19"/>
          <p:cNvSpPr txBox="1"/>
          <p:nvPr/>
        </p:nvSpPr>
        <p:spPr>
          <a:xfrm>
            <a:off x="9051721" y="1353929"/>
            <a:ext cx="681377" cy="553998"/>
          </a:xfrm>
          <a:prstGeom prst="rect">
            <a:avLst/>
          </a:prstGeom>
          <a:noFill/>
        </p:spPr>
        <p:txBody>
          <a:bodyPr wrap="square" rtlCol="0">
            <a:spAutoFit/>
          </a:bodyPr>
          <a:lstStyle/>
          <a:p>
            <a:r>
              <a:rPr lang="en-US" sz="1500" dirty="0"/>
              <a:t>- 9M lbs TN</a:t>
            </a:r>
          </a:p>
        </p:txBody>
      </p:sp>
      <p:sp>
        <p:nvSpPr>
          <p:cNvPr id="21" name="TextBox 20"/>
          <p:cNvSpPr txBox="1"/>
          <p:nvPr/>
        </p:nvSpPr>
        <p:spPr>
          <a:xfrm>
            <a:off x="9839634" y="1365293"/>
            <a:ext cx="681302" cy="553998"/>
          </a:xfrm>
          <a:prstGeom prst="rect">
            <a:avLst/>
          </a:prstGeom>
          <a:noFill/>
        </p:spPr>
        <p:txBody>
          <a:bodyPr wrap="square" rtlCol="0">
            <a:spAutoFit/>
          </a:bodyPr>
          <a:lstStyle/>
          <a:p>
            <a:r>
              <a:rPr lang="en-US" sz="1500" dirty="0"/>
              <a:t>-21M lbs TN</a:t>
            </a:r>
          </a:p>
        </p:txBody>
      </p:sp>
      <p:pic>
        <p:nvPicPr>
          <p:cNvPr id="14" name="Picture 13">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9796" y="3866882"/>
            <a:ext cx="2311319" cy="2991118"/>
          </a:xfrm>
          <a:prstGeom prst="rect">
            <a:avLst/>
          </a:prstGeom>
        </p:spPr>
      </p:pic>
      <p:pic>
        <p:nvPicPr>
          <p:cNvPr id="6" name="Picture 5"/>
          <p:cNvPicPr>
            <a:picLocks noChangeAspect="1"/>
          </p:cNvPicPr>
          <p:nvPr/>
        </p:nvPicPr>
        <p:blipFill>
          <a:blip r:embed="rId3"/>
          <a:stretch>
            <a:fillRect/>
          </a:stretch>
        </p:blipFill>
        <p:spPr>
          <a:xfrm>
            <a:off x="201336" y="2074171"/>
            <a:ext cx="11676502" cy="1865877"/>
          </a:xfrm>
          <a:prstGeom prst="rect">
            <a:avLst/>
          </a:prstGeom>
        </p:spPr>
      </p:pic>
      <p:sp>
        <p:nvSpPr>
          <p:cNvPr id="17" name="Rectangle 16"/>
          <p:cNvSpPr/>
          <p:nvPr/>
        </p:nvSpPr>
        <p:spPr>
          <a:xfrm>
            <a:off x="8397380" y="2047985"/>
            <a:ext cx="654341" cy="1892063"/>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453714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389" y="292937"/>
            <a:ext cx="10904621" cy="781886"/>
          </a:xfrm>
        </p:spPr>
        <p:txBody>
          <a:bodyPr/>
          <a:lstStyle/>
          <a:p>
            <a:pPr algn="ctr"/>
            <a:r>
              <a:rPr lang="en-US" b="1" dirty="0">
                <a:latin typeface="+mn-lt"/>
              </a:rPr>
              <a:t>Proposed Path Forward</a:t>
            </a:r>
          </a:p>
        </p:txBody>
      </p:sp>
      <p:sp>
        <p:nvSpPr>
          <p:cNvPr id="3" name="Content Placeholder 2"/>
          <p:cNvSpPr>
            <a:spLocks noGrp="1"/>
          </p:cNvSpPr>
          <p:nvPr>
            <p:ph idx="1"/>
          </p:nvPr>
        </p:nvSpPr>
        <p:spPr>
          <a:xfrm>
            <a:off x="838199" y="1825625"/>
            <a:ext cx="10992853" cy="4351338"/>
          </a:xfrm>
        </p:spPr>
        <p:txBody>
          <a:bodyPr>
            <a:normAutofit/>
          </a:bodyPr>
          <a:lstStyle/>
          <a:p>
            <a:r>
              <a:rPr lang="en-US" dirty="0"/>
              <a:t>Support Maryland updating their water quality standards regulations’ existing restoration variances</a:t>
            </a:r>
          </a:p>
          <a:p>
            <a:pPr lvl="1"/>
            <a:endParaRPr lang="en-US" dirty="0"/>
          </a:p>
          <a:p>
            <a:pPr lvl="1"/>
            <a:r>
              <a:rPr lang="en-US" dirty="0"/>
              <a:t>Change CB4 deep-channel from 2 percent to 6 percent</a:t>
            </a:r>
          </a:p>
          <a:p>
            <a:pPr lvl="1"/>
            <a:r>
              <a:rPr lang="en-US" dirty="0"/>
              <a:t>Change CB4 deep-water from 7 percent to 5 percent</a:t>
            </a:r>
          </a:p>
          <a:p>
            <a:pPr lvl="1"/>
            <a:r>
              <a:rPr lang="en-US" dirty="0"/>
              <a:t>No change to the Eastern Bay restoration variance of 2 percent</a:t>
            </a:r>
          </a:p>
          <a:p>
            <a:pPr lvl="1"/>
            <a:r>
              <a:rPr lang="en-US" dirty="0"/>
              <a:t>Remove the lower Chester River deep-channel restoration variance of 16 percent</a:t>
            </a:r>
          </a:p>
          <a:p>
            <a:pPr lvl="1"/>
            <a:r>
              <a:rPr lang="en-US" dirty="0"/>
              <a:t>Remove the Patapsco River deep-water restoration variance of 7 percent</a:t>
            </a:r>
          </a:p>
          <a:p>
            <a:pPr lvl="1"/>
            <a:endParaRPr lang="en-US" dirty="0"/>
          </a:p>
          <a:p>
            <a:pPr marL="0"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87</a:t>
            </a:fld>
            <a:endParaRPr lang="en-US"/>
          </a:p>
        </p:txBody>
      </p:sp>
    </p:spTree>
    <p:extLst>
      <p:ext uri="{BB962C8B-B14F-4D97-AF65-F5344CB8AC3E}">
        <p14:creationId xmlns:p14="http://schemas.microsoft.com/office/powerpoint/2010/main" val="2826630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389" y="292937"/>
            <a:ext cx="10904621" cy="781886"/>
          </a:xfrm>
        </p:spPr>
        <p:txBody>
          <a:bodyPr/>
          <a:lstStyle/>
          <a:p>
            <a:pPr algn="ctr"/>
            <a:r>
              <a:rPr lang="en-US" b="1" dirty="0">
                <a:latin typeface="+mn-lt"/>
              </a:rPr>
              <a:t>Proposed Path Forward</a:t>
            </a:r>
          </a:p>
        </p:txBody>
      </p:sp>
      <p:sp>
        <p:nvSpPr>
          <p:cNvPr id="3" name="Content Placeholder 2"/>
          <p:cNvSpPr>
            <a:spLocks noGrp="1"/>
          </p:cNvSpPr>
          <p:nvPr>
            <p:ph idx="1"/>
          </p:nvPr>
        </p:nvSpPr>
        <p:spPr>
          <a:xfrm>
            <a:off x="838200" y="1825625"/>
            <a:ext cx="10808368" cy="4895850"/>
          </a:xfrm>
        </p:spPr>
        <p:txBody>
          <a:bodyPr>
            <a:normAutofit/>
          </a:bodyPr>
          <a:lstStyle/>
          <a:p>
            <a:r>
              <a:rPr lang="en-US" b="1" dirty="0"/>
              <a:t>Agreement to a common set of Partnership communication messages</a:t>
            </a:r>
          </a:p>
          <a:p>
            <a:pPr lvl="1"/>
            <a:endParaRPr lang="en-US" dirty="0"/>
          </a:p>
          <a:p>
            <a:pPr lvl="1"/>
            <a:r>
              <a:rPr lang="en-US" dirty="0"/>
              <a:t>Reflects application of an additional decade of new data and scientific understanding along with improved models</a:t>
            </a:r>
          </a:p>
          <a:p>
            <a:pPr lvl="1"/>
            <a:endParaRPr lang="en-US" dirty="0"/>
          </a:p>
          <a:p>
            <a:pPr lvl="1"/>
            <a:r>
              <a:rPr lang="en-US" dirty="0"/>
              <a:t>Approach followed is fully consistent with approach taken during development of the 2010 Bay TMDL</a:t>
            </a:r>
          </a:p>
          <a:p>
            <a:pPr lvl="1"/>
            <a:endParaRPr lang="en-US" dirty="0"/>
          </a:p>
          <a:p>
            <a:pPr lvl="1"/>
            <a:r>
              <a:rPr lang="en-US" dirty="0"/>
              <a:t>Fully consistent with Maryland’s existing water quality standards regulations requirement for regular check-ins and modifications based on new data or assumptions incorporated into the Partnership’s Chesapeake Bay water quality model</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5A8328EF-C2C8-4861-B0DA-8100FEBAF165}" type="slidenum">
              <a:rPr lang="en-US" smtClean="0"/>
              <a:t>88</a:t>
            </a:fld>
            <a:endParaRPr lang="en-US"/>
          </a:p>
        </p:txBody>
      </p:sp>
    </p:spTree>
    <p:extLst>
      <p:ext uri="{BB962C8B-B14F-4D97-AF65-F5344CB8AC3E}">
        <p14:creationId xmlns:p14="http://schemas.microsoft.com/office/powerpoint/2010/main" val="2835505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6">
              <a:lumMod val="60000"/>
              <a:lumOff val="40000"/>
            </a:schemeClr>
          </a:solidFill>
        </p:spPr>
        <p:txBody>
          <a:bodyPr/>
          <a:lstStyle/>
          <a:p>
            <a:pPr algn="ctr"/>
            <a:r>
              <a:rPr lang="en-US" b="1" dirty="0">
                <a:latin typeface="+mn-lt"/>
              </a:rPr>
              <a:t>WQGIT Recommendations to the PSC </a:t>
            </a:r>
          </a:p>
        </p:txBody>
      </p:sp>
      <p:sp>
        <p:nvSpPr>
          <p:cNvPr id="3" name="Content Placeholder 2"/>
          <p:cNvSpPr>
            <a:spLocks noGrp="1"/>
          </p:cNvSpPr>
          <p:nvPr>
            <p:ph idx="1"/>
          </p:nvPr>
        </p:nvSpPr>
        <p:spPr>
          <a:xfrm>
            <a:off x="855406" y="1910292"/>
            <a:ext cx="10844981" cy="4092302"/>
          </a:xfrm>
        </p:spPr>
        <p:txBody>
          <a:bodyPr>
            <a:normAutofit fontScale="92500" lnSpcReduction="10000"/>
          </a:bodyPr>
          <a:lstStyle/>
          <a:p>
            <a:pPr marL="0" indent="0">
              <a:buNone/>
            </a:pPr>
            <a:r>
              <a:rPr lang="en-US" dirty="0"/>
              <a:t>Recommends establishing the Bay’s assimilative capacity as 195 million pounds of nitrogen and 13.7 million pounds of phosphorus</a:t>
            </a:r>
          </a:p>
          <a:p>
            <a:pPr marL="0" indent="0">
              <a:buNone/>
            </a:pPr>
            <a:endParaRPr lang="en-US" dirty="0"/>
          </a:p>
          <a:p>
            <a:pPr marL="0" indent="0">
              <a:buNone/>
            </a:pPr>
            <a:r>
              <a:rPr lang="en-US" dirty="0"/>
              <a:t>Recommends supporting necessary adjustments to Maryland's water quality standards regulations’ restoration variances (subject to EPA approval) in order to meet the assimilative capacity for nitrogen and phosphorus </a:t>
            </a:r>
          </a:p>
          <a:p>
            <a:pPr marL="0" indent="0">
              <a:buNone/>
            </a:pPr>
            <a:endParaRPr lang="en-US" dirty="0"/>
          </a:p>
          <a:p>
            <a:pPr marL="0" indent="0">
              <a:buNone/>
            </a:pPr>
            <a:r>
              <a:rPr lang="en-US" dirty="0"/>
              <a:t>Recommends the development of Partnership communication messages for the public over the next four months, in time for the release of the final Phase III WIP planning targets in May 2018</a:t>
            </a:r>
          </a:p>
        </p:txBody>
      </p:sp>
      <p:sp>
        <p:nvSpPr>
          <p:cNvPr id="4" name="Slide Number Placeholder 3"/>
          <p:cNvSpPr>
            <a:spLocks noGrp="1"/>
          </p:cNvSpPr>
          <p:nvPr>
            <p:ph type="sldNum" sz="quarter" idx="12"/>
          </p:nvPr>
        </p:nvSpPr>
        <p:spPr/>
        <p:txBody>
          <a:bodyPr/>
          <a:lstStyle/>
          <a:p>
            <a:fld id="{5A8328EF-C2C8-4861-B0DA-8100FEBAF165}" type="slidenum">
              <a:rPr lang="en-US" smtClean="0"/>
              <a:t>89</a:t>
            </a:fld>
            <a:endParaRPr lang="en-US"/>
          </a:p>
        </p:txBody>
      </p:sp>
    </p:spTree>
    <p:extLst>
      <p:ext uri="{BB962C8B-B14F-4D97-AF65-F5344CB8AC3E}">
        <p14:creationId xmlns:p14="http://schemas.microsoft.com/office/powerpoint/2010/main" val="925806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39" y="0"/>
            <a:ext cx="12180722" cy="6858000"/>
          </a:xfrm>
          <a:prstGeom prst="rect">
            <a:avLst/>
          </a:prstGeom>
        </p:spPr>
      </p:pic>
      <p:sp>
        <p:nvSpPr>
          <p:cNvPr id="3" name="Rectangle 2"/>
          <p:cNvSpPr/>
          <p:nvPr/>
        </p:nvSpPr>
        <p:spPr>
          <a:xfrm>
            <a:off x="4301545" y="940158"/>
            <a:ext cx="1777284" cy="785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4489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36D21"/>
          </a:solidFill>
        </p:spPr>
        <p:txBody>
          <a:bodyPr/>
          <a:lstStyle/>
          <a:p>
            <a:pPr algn="ctr"/>
            <a:r>
              <a:rPr lang="en-US" b="1" dirty="0">
                <a:latin typeface="+mn-lt"/>
              </a:rPr>
              <a:t>Today’s Requested Policy Decisions</a:t>
            </a:r>
          </a:p>
        </p:txBody>
      </p:sp>
      <p:sp>
        <p:nvSpPr>
          <p:cNvPr id="3" name="Content Placeholder 2"/>
          <p:cNvSpPr>
            <a:spLocks noGrp="1"/>
          </p:cNvSpPr>
          <p:nvPr>
            <p:ph idx="1"/>
          </p:nvPr>
        </p:nvSpPr>
        <p:spPr>
          <a:xfrm>
            <a:off x="1700981" y="1634988"/>
            <a:ext cx="9114502" cy="4470843"/>
          </a:xfrm>
        </p:spPr>
        <p:txBody>
          <a:bodyPr>
            <a:noAutofit/>
          </a:bodyPr>
          <a:lstStyle/>
          <a:p>
            <a:pPr marL="0" indent="0">
              <a:buNone/>
            </a:pPr>
            <a:r>
              <a:rPr lang="en-US" sz="3500" dirty="0"/>
              <a:t>Approval of the Bay’s assimilative capacity </a:t>
            </a:r>
            <a:r>
              <a:rPr lang="en-US" sz="3600" dirty="0"/>
              <a:t>as 195 million pounds of nitrogen and 13.7 million pounds of phosphorus</a:t>
            </a:r>
            <a:r>
              <a:rPr lang="en-US" sz="3500" dirty="0"/>
              <a:t> </a:t>
            </a:r>
          </a:p>
          <a:p>
            <a:pPr marL="0" indent="0">
              <a:buNone/>
            </a:pPr>
            <a:endParaRPr lang="en-US" sz="2000" dirty="0"/>
          </a:p>
          <a:p>
            <a:pPr marL="0" indent="0">
              <a:buNone/>
            </a:pPr>
            <a:r>
              <a:rPr lang="en-US" sz="3500" dirty="0"/>
              <a:t>Support the necessary adjustments to Maryland’s restoration variances</a:t>
            </a:r>
          </a:p>
          <a:p>
            <a:pPr marL="0" indent="0">
              <a:buNone/>
            </a:pPr>
            <a:endParaRPr lang="en-US" sz="2000" dirty="0"/>
          </a:p>
          <a:p>
            <a:pPr marL="0" indent="0">
              <a:buNone/>
            </a:pPr>
            <a:r>
              <a:rPr lang="en-US" sz="3500" dirty="0"/>
              <a:t>Approval for the development of the Partnership’s public communication messages</a:t>
            </a:r>
          </a:p>
        </p:txBody>
      </p:sp>
      <p:sp>
        <p:nvSpPr>
          <p:cNvPr id="4" name="Slide Number Placeholder 3"/>
          <p:cNvSpPr>
            <a:spLocks noGrp="1"/>
          </p:cNvSpPr>
          <p:nvPr>
            <p:ph type="sldNum" sz="quarter" idx="12"/>
          </p:nvPr>
        </p:nvSpPr>
        <p:spPr/>
        <p:txBody>
          <a:bodyPr/>
          <a:lstStyle/>
          <a:p>
            <a:fld id="{5A8328EF-C2C8-4861-B0DA-8100FEBAF165}" type="slidenum">
              <a:rPr lang="en-US" smtClean="0"/>
              <a:t>90</a:t>
            </a:fld>
            <a:endParaRPr lang="en-US"/>
          </a:p>
        </p:txBody>
      </p:sp>
    </p:spTree>
    <p:extLst>
      <p:ext uri="{BB962C8B-B14F-4D97-AF65-F5344CB8AC3E}">
        <p14:creationId xmlns:p14="http://schemas.microsoft.com/office/powerpoint/2010/main" val="14631293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AEEF"/>
        </a:solidFill>
        <a:effectLst/>
      </p:bgPr>
    </p:bg>
    <p:spTree>
      <p:nvGrpSpPr>
        <p:cNvPr id="1" name=""/>
        <p:cNvGrpSpPr/>
        <p:nvPr/>
      </p:nvGrpSpPr>
      <p:grpSpPr>
        <a:xfrm>
          <a:off x="0" y="0"/>
          <a:ext cx="0" cy="0"/>
          <a:chOff x="0" y="0"/>
          <a:chExt cx="0" cy="0"/>
        </a:xfrm>
      </p:grpSpPr>
      <p:sp>
        <p:nvSpPr>
          <p:cNvPr id="2" name="TextBox 1"/>
          <p:cNvSpPr txBox="1"/>
          <p:nvPr/>
        </p:nvSpPr>
        <p:spPr>
          <a:xfrm>
            <a:off x="1502796" y="1720840"/>
            <a:ext cx="8833899"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Proposed Draft Phase III Planning Targets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Gary Shenk, USGS, CBP Phase 6 Watershed Model Coordinator</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328EF-C2C8-4861-B0DA-8100FEBAF1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8948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0538"/>
          </a:xfrm>
        </p:spPr>
        <p:txBody>
          <a:bodyPr/>
          <a:lstStyle/>
          <a:p>
            <a:pPr algn="ctr"/>
            <a:r>
              <a:rPr lang="en-US" b="1" dirty="0">
                <a:latin typeface="+mn-lt"/>
              </a:rPr>
              <a:t>We Have All the Needed Components</a:t>
            </a:r>
          </a:p>
        </p:txBody>
      </p:sp>
      <p:sp>
        <p:nvSpPr>
          <p:cNvPr id="3" name="Content Placeholder 2"/>
          <p:cNvSpPr>
            <a:spLocks noGrp="1"/>
          </p:cNvSpPr>
          <p:nvPr>
            <p:ph idx="1"/>
          </p:nvPr>
        </p:nvSpPr>
        <p:spPr/>
        <p:txBody>
          <a:bodyPr>
            <a:normAutofit/>
          </a:bodyPr>
          <a:lstStyle/>
          <a:p>
            <a:pPr>
              <a:spcAft>
                <a:spcPts val="1200"/>
              </a:spcAft>
              <a:buFont typeface="Wingdings" panose="05000000000000000000" pitchFamily="2" charset="2"/>
              <a:buChar char="ü"/>
            </a:pPr>
            <a:r>
              <a:rPr lang="en-US" dirty="0"/>
              <a:t> Agreed-to methodology</a:t>
            </a:r>
          </a:p>
          <a:p>
            <a:pPr>
              <a:spcAft>
                <a:spcPts val="1200"/>
              </a:spcAft>
              <a:buFont typeface="Wingdings" panose="05000000000000000000" pitchFamily="2" charset="2"/>
              <a:buChar char="ü"/>
            </a:pPr>
            <a:r>
              <a:rPr lang="en-US" dirty="0"/>
              <a:t> No Action scenario</a:t>
            </a:r>
          </a:p>
          <a:p>
            <a:pPr>
              <a:spcAft>
                <a:spcPts val="1200"/>
              </a:spcAft>
              <a:buFont typeface="Wingdings" panose="05000000000000000000" pitchFamily="2" charset="2"/>
              <a:buChar char="ü"/>
            </a:pPr>
            <a:r>
              <a:rPr lang="en-US" dirty="0"/>
              <a:t> E3 scenario</a:t>
            </a:r>
          </a:p>
          <a:p>
            <a:pPr>
              <a:spcAft>
                <a:spcPts val="1200"/>
              </a:spcAft>
              <a:buFont typeface="Wingdings" panose="05000000000000000000" pitchFamily="2" charset="2"/>
              <a:buChar char="ü"/>
            </a:pPr>
            <a:r>
              <a:rPr lang="en-US" dirty="0"/>
              <a:t> Watershed and estuarine relative effectiveness</a:t>
            </a:r>
          </a:p>
          <a:p>
            <a:pPr>
              <a:spcAft>
                <a:spcPts val="1200"/>
              </a:spcAft>
              <a:buFont typeface="Wingdings" panose="05000000000000000000" pitchFamily="2" charset="2"/>
              <a:buChar char="ü"/>
            </a:pPr>
            <a:r>
              <a:rPr lang="en-US" dirty="0"/>
              <a:t> Assimilative capacity of the Bay </a:t>
            </a:r>
          </a:p>
          <a:p>
            <a:pPr>
              <a:spcAft>
                <a:spcPts val="1200"/>
              </a:spcAft>
              <a:buFont typeface="Wingdings" panose="05000000000000000000" pitchFamily="2" charset="2"/>
              <a:buChar char="ü"/>
            </a:pPr>
            <a:r>
              <a:rPr lang="en-US" dirty="0"/>
              <a:t> Accounting for projected atmospheric deposition load reductions</a:t>
            </a:r>
          </a:p>
        </p:txBody>
      </p:sp>
      <p:sp>
        <p:nvSpPr>
          <p:cNvPr id="4" name="Slide Number Placeholder 3"/>
          <p:cNvSpPr>
            <a:spLocks noGrp="1"/>
          </p:cNvSpPr>
          <p:nvPr>
            <p:ph type="sldNum" sz="quarter" idx="12"/>
          </p:nvPr>
        </p:nvSpPr>
        <p:spPr/>
        <p:txBody>
          <a:bodyPr/>
          <a:lstStyle/>
          <a:p>
            <a:fld id="{5A8328EF-C2C8-4861-B0DA-8100FEBAF165}" type="slidenum">
              <a:rPr lang="en-US" smtClean="0"/>
              <a:t>92</a:t>
            </a:fld>
            <a:endParaRPr lang="en-US"/>
          </a:p>
        </p:txBody>
      </p:sp>
    </p:spTree>
    <p:extLst>
      <p:ext uri="{BB962C8B-B14F-4D97-AF65-F5344CB8AC3E}">
        <p14:creationId xmlns:p14="http://schemas.microsoft.com/office/powerpoint/2010/main" val="5809474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646092"/>
            <a:ext cx="12192000" cy="3664373"/>
          </a:xfrm>
          <a:prstGeom prst="rect">
            <a:avLst/>
          </a:prstGeom>
        </p:spPr>
      </p:pic>
      <p:sp>
        <p:nvSpPr>
          <p:cNvPr id="2" name="Title 1"/>
          <p:cNvSpPr>
            <a:spLocks noGrp="1"/>
          </p:cNvSpPr>
          <p:nvPr>
            <p:ph type="title"/>
          </p:nvPr>
        </p:nvSpPr>
        <p:spPr>
          <a:xfrm>
            <a:off x="1" y="-9832"/>
            <a:ext cx="12191999" cy="581332"/>
          </a:xfrm>
        </p:spPr>
        <p:txBody>
          <a:bodyPr>
            <a:normAutofit fontScale="90000"/>
          </a:bodyPr>
          <a:lstStyle/>
          <a:p>
            <a:pPr algn="ctr"/>
            <a:r>
              <a:rPr lang="en-US" b="1" dirty="0">
                <a:latin typeface="+mn-lt"/>
              </a:rPr>
              <a:t>Deriving the Draft Phase III Planning Targets: Nitrogen</a:t>
            </a:r>
          </a:p>
        </p:txBody>
      </p:sp>
      <p:sp>
        <p:nvSpPr>
          <p:cNvPr id="4" name="Slide Number Placeholder 3"/>
          <p:cNvSpPr>
            <a:spLocks noGrp="1"/>
          </p:cNvSpPr>
          <p:nvPr>
            <p:ph type="sldNum" sz="quarter" idx="12"/>
          </p:nvPr>
        </p:nvSpPr>
        <p:spPr/>
        <p:txBody>
          <a:bodyPr/>
          <a:lstStyle/>
          <a:p>
            <a:fld id="{5A8328EF-C2C8-4861-B0DA-8100FEBAF165}" type="slidenum">
              <a:rPr lang="en-US" smtClean="0"/>
              <a:t>93</a:t>
            </a:fld>
            <a:endParaRPr lang="en-US"/>
          </a:p>
        </p:txBody>
      </p:sp>
      <p:pic>
        <p:nvPicPr>
          <p:cNvPr id="5" name="Picture 4"/>
          <p:cNvPicPr>
            <a:picLocks noChangeAspect="1"/>
          </p:cNvPicPr>
          <p:nvPr/>
        </p:nvPicPr>
        <p:blipFill>
          <a:blip r:embed="rId3"/>
          <a:stretch>
            <a:fillRect/>
          </a:stretch>
        </p:blipFill>
        <p:spPr>
          <a:xfrm>
            <a:off x="0" y="4276302"/>
            <a:ext cx="12192000" cy="2445173"/>
          </a:xfrm>
          <a:prstGeom prst="rect">
            <a:avLst/>
          </a:prstGeom>
        </p:spPr>
      </p:pic>
    </p:spTree>
    <p:extLst>
      <p:ext uri="{BB962C8B-B14F-4D97-AF65-F5344CB8AC3E}">
        <p14:creationId xmlns:p14="http://schemas.microsoft.com/office/powerpoint/2010/main" val="34847633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833325"/>
            <a:ext cx="12192000" cy="3664373"/>
          </a:xfrm>
          <a:prstGeom prst="rect">
            <a:avLst/>
          </a:prstGeom>
        </p:spPr>
      </p:pic>
      <p:sp>
        <p:nvSpPr>
          <p:cNvPr id="2" name="Title 1"/>
          <p:cNvSpPr>
            <a:spLocks noGrp="1"/>
          </p:cNvSpPr>
          <p:nvPr>
            <p:ph type="title"/>
          </p:nvPr>
        </p:nvSpPr>
        <p:spPr>
          <a:xfrm>
            <a:off x="0" y="1"/>
            <a:ext cx="12191999" cy="755374"/>
          </a:xfrm>
        </p:spPr>
        <p:txBody>
          <a:bodyPr>
            <a:normAutofit fontScale="90000"/>
          </a:bodyPr>
          <a:lstStyle/>
          <a:p>
            <a:pPr algn="ctr"/>
            <a:r>
              <a:rPr lang="en-US" b="1" dirty="0">
                <a:latin typeface="+mn-lt"/>
              </a:rPr>
              <a:t>Deriving the Draft Phase III Planning Targets: Phosphorus</a:t>
            </a:r>
          </a:p>
        </p:txBody>
      </p:sp>
      <p:sp>
        <p:nvSpPr>
          <p:cNvPr id="4" name="Slide Number Placeholder 3"/>
          <p:cNvSpPr>
            <a:spLocks noGrp="1"/>
          </p:cNvSpPr>
          <p:nvPr>
            <p:ph type="sldNum" sz="quarter" idx="12"/>
          </p:nvPr>
        </p:nvSpPr>
        <p:spPr/>
        <p:txBody>
          <a:bodyPr/>
          <a:lstStyle/>
          <a:p>
            <a:fld id="{5A8328EF-C2C8-4861-B0DA-8100FEBAF165}" type="slidenum">
              <a:rPr lang="en-US" smtClean="0"/>
              <a:t>94</a:t>
            </a:fld>
            <a:endParaRPr lang="en-US"/>
          </a:p>
        </p:txBody>
      </p:sp>
      <p:pic>
        <p:nvPicPr>
          <p:cNvPr id="5" name="Picture 4"/>
          <p:cNvPicPr>
            <a:picLocks noChangeAspect="1"/>
          </p:cNvPicPr>
          <p:nvPr/>
        </p:nvPicPr>
        <p:blipFill>
          <a:blip r:embed="rId3"/>
          <a:stretch>
            <a:fillRect/>
          </a:stretch>
        </p:blipFill>
        <p:spPr>
          <a:xfrm>
            <a:off x="0" y="4419600"/>
            <a:ext cx="12192000" cy="2438400"/>
          </a:xfrm>
          <a:prstGeom prst="rect">
            <a:avLst/>
          </a:prstGeom>
        </p:spPr>
      </p:pic>
    </p:spTree>
    <p:extLst>
      <p:ext uri="{BB962C8B-B14F-4D97-AF65-F5344CB8AC3E}">
        <p14:creationId xmlns:p14="http://schemas.microsoft.com/office/powerpoint/2010/main" val="20415906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412955" y="1184285"/>
          <a:ext cx="11484076" cy="5410421"/>
        </p:xfrm>
        <a:graphic>
          <a:graphicData uri="http://schemas.openxmlformats.org/drawingml/2006/table">
            <a:tbl>
              <a:tblPr firstRow="1" bandRow="1">
                <a:tableStyleId>{5C22544A-7EE6-4342-B048-85BDC9FD1C3A}</a:tableStyleId>
              </a:tblPr>
              <a:tblGrid>
                <a:gridCol w="2011175">
                  <a:extLst>
                    <a:ext uri="{9D8B030D-6E8A-4147-A177-3AD203B41FA5}">
                      <a16:colId xmlns:a16="http://schemas.microsoft.com/office/drawing/2014/main" val="1415980398"/>
                    </a:ext>
                  </a:extLst>
                </a:gridCol>
                <a:gridCol w="2582456">
                  <a:extLst>
                    <a:ext uri="{9D8B030D-6E8A-4147-A177-3AD203B41FA5}">
                      <a16:colId xmlns:a16="http://schemas.microsoft.com/office/drawing/2014/main" val="4138067887"/>
                    </a:ext>
                  </a:extLst>
                </a:gridCol>
                <a:gridCol w="2296815">
                  <a:extLst>
                    <a:ext uri="{9D8B030D-6E8A-4147-A177-3AD203B41FA5}">
                      <a16:colId xmlns:a16="http://schemas.microsoft.com/office/drawing/2014/main" val="692515093"/>
                    </a:ext>
                  </a:extLst>
                </a:gridCol>
                <a:gridCol w="2296815">
                  <a:extLst>
                    <a:ext uri="{9D8B030D-6E8A-4147-A177-3AD203B41FA5}">
                      <a16:colId xmlns:a16="http://schemas.microsoft.com/office/drawing/2014/main" val="3092938072"/>
                    </a:ext>
                  </a:extLst>
                </a:gridCol>
                <a:gridCol w="2296815">
                  <a:extLst>
                    <a:ext uri="{9D8B030D-6E8A-4147-A177-3AD203B41FA5}">
                      <a16:colId xmlns:a16="http://schemas.microsoft.com/office/drawing/2014/main" val="325020733"/>
                    </a:ext>
                  </a:extLst>
                </a:gridCol>
              </a:tblGrid>
              <a:tr h="1021301">
                <a:tc>
                  <a:txBody>
                    <a:bodyPr/>
                    <a:lstStyle/>
                    <a:p>
                      <a:pPr algn="ctr"/>
                      <a:endParaRPr lang="en-US" sz="2500" dirty="0"/>
                    </a:p>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1985 </a:t>
                      </a:r>
                    </a:p>
                    <a:p>
                      <a:pPr algn="ctr"/>
                      <a:r>
                        <a:rPr lang="en-US" sz="2500" dirty="0"/>
                        <a:t>Baseline </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2013 </a:t>
                      </a:r>
                    </a:p>
                    <a:p>
                      <a:pPr algn="ctr"/>
                      <a:r>
                        <a:rPr lang="en-US" sz="2500" dirty="0"/>
                        <a:t>Progress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Growth in Load to 2025</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Phase III Planning Target</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18.71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15.44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28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10.59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122.41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99.28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28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73.18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83.56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55.89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28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45.30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8.73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8.06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28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6.35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6.48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1.75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28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2.43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6.97</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6.59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28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4.59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84.29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61.53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28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55.82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r h="515578">
                <a:tc>
                  <a:txBody>
                    <a:bodyPr/>
                    <a:lstStyle/>
                    <a:p>
                      <a:pPr algn="ctr"/>
                      <a:r>
                        <a:rPr lang="en-US" sz="3000" b="1" dirty="0"/>
                        <a:t>Basinwide </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331.15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248.54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28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198.25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406289"/>
                  </a:ext>
                </a:extLst>
              </a:tr>
            </a:tbl>
          </a:graphicData>
        </a:graphic>
      </p:graphicFrame>
      <p:sp>
        <p:nvSpPr>
          <p:cNvPr id="6" name="Title 1"/>
          <p:cNvSpPr txBox="1">
            <a:spLocks/>
          </p:cNvSpPr>
          <p:nvPr/>
        </p:nvSpPr>
        <p:spPr>
          <a:xfrm>
            <a:off x="861645" y="0"/>
            <a:ext cx="10515600" cy="11842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mn-lt"/>
              </a:rPr>
              <a:t>Proposed Draft Phase III Planning Targets: Nitrogen</a:t>
            </a:r>
            <a:endParaRPr lang="en-US" sz="4000" dirty="0">
              <a:latin typeface="+mn-lt"/>
            </a:endParaRPr>
          </a:p>
        </p:txBody>
      </p:sp>
      <p:sp>
        <p:nvSpPr>
          <p:cNvPr id="5" name="TextBox 4"/>
          <p:cNvSpPr txBox="1"/>
          <p:nvPr/>
        </p:nvSpPr>
        <p:spPr>
          <a:xfrm>
            <a:off x="162613" y="6519446"/>
            <a:ext cx="2920754" cy="338554"/>
          </a:xfrm>
          <a:prstGeom prst="rect">
            <a:avLst/>
          </a:prstGeom>
          <a:noFill/>
        </p:spPr>
        <p:txBody>
          <a:bodyPr wrap="square" rtlCol="0">
            <a:spAutoFit/>
          </a:bodyPr>
          <a:lstStyle/>
          <a:p>
            <a:r>
              <a:rPr lang="en-US" sz="1600" dirty="0"/>
              <a:t>*Units: millions of pounds</a:t>
            </a:r>
          </a:p>
        </p:txBody>
      </p:sp>
      <p:sp>
        <p:nvSpPr>
          <p:cNvPr id="7" name="Rectangle 6"/>
          <p:cNvSpPr/>
          <p:nvPr/>
        </p:nvSpPr>
        <p:spPr>
          <a:xfrm>
            <a:off x="9615948" y="1184284"/>
            <a:ext cx="2281083" cy="541042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16187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1622990" y="1184285"/>
          <a:ext cx="9187261" cy="5410421"/>
        </p:xfrm>
        <a:graphic>
          <a:graphicData uri="http://schemas.openxmlformats.org/drawingml/2006/table">
            <a:tbl>
              <a:tblPr firstRow="1" bandRow="1">
                <a:tableStyleId>{5C22544A-7EE6-4342-B048-85BDC9FD1C3A}</a:tableStyleId>
              </a:tblPr>
              <a:tblGrid>
                <a:gridCol w="2011175">
                  <a:extLst>
                    <a:ext uri="{9D8B030D-6E8A-4147-A177-3AD203B41FA5}">
                      <a16:colId xmlns:a16="http://schemas.microsoft.com/office/drawing/2014/main" val="1415980398"/>
                    </a:ext>
                  </a:extLst>
                </a:gridCol>
                <a:gridCol w="2582456">
                  <a:extLst>
                    <a:ext uri="{9D8B030D-6E8A-4147-A177-3AD203B41FA5}">
                      <a16:colId xmlns:a16="http://schemas.microsoft.com/office/drawing/2014/main" val="4138067887"/>
                    </a:ext>
                  </a:extLst>
                </a:gridCol>
                <a:gridCol w="2296815">
                  <a:extLst>
                    <a:ext uri="{9D8B030D-6E8A-4147-A177-3AD203B41FA5}">
                      <a16:colId xmlns:a16="http://schemas.microsoft.com/office/drawing/2014/main" val="692515093"/>
                    </a:ext>
                  </a:extLst>
                </a:gridCol>
                <a:gridCol w="2296815">
                  <a:extLst>
                    <a:ext uri="{9D8B030D-6E8A-4147-A177-3AD203B41FA5}">
                      <a16:colId xmlns:a16="http://schemas.microsoft.com/office/drawing/2014/main" val="3092938072"/>
                    </a:ext>
                  </a:extLst>
                </a:gridCol>
              </a:tblGrid>
              <a:tr h="1021301">
                <a:tc>
                  <a:txBody>
                    <a:bodyPr/>
                    <a:lstStyle/>
                    <a:p>
                      <a:pPr algn="ctr"/>
                      <a:endParaRPr lang="en-US" sz="2500" dirty="0"/>
                    </a:p>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Special Cases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With Special Cases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Phase III Planning Target</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1.00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11.59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10.59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-0.58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72.60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73.18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-0.31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44.99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45.30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6.31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6.35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2.42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2.43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4.53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4.59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-0.24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55.58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55.82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r h="515578">
                <a:tc>
                  <a:txBody>
                    <a:bodyPr/>
                    <a:lstStyle/>
                    <a:p>
                      <a:pPr algn="ctr"/>
                      <a:r>
                        <a:rPr lang="en-US" sz="3000" b="1" dirty="0" err="1"/>
                        <a:t>Basinwide</a:t>
                      </a:r>
                      <a:r>
                        <a:rPr lang="en-US" sz="3000" b="1" dirty="0"/>
                        <a:t> </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-0.22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198.03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198.25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406289"/>
                  </a:ext>
                </a:extLst>
              </a:tr>
            </a:tbl>
          </a:graphicData>
        </a:graphic>
      </p:graphicFrame>
      <p:sp>
        <p:nvSpPr>
          <p:cNvPr id="6" name="Title 1"/>
          <p:cNvSpPr txBox="1">
            <a:spLocks/>
          </p:cNvSpPr>
          <p:nvPr/>
        </p:nvSpPr>
        <p:spPr>
          <a:xfrm>
            <a:off x="861645" y="0"/>
            <a:ext cx="10515600" cy="11842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mn-lt"/>
              </a:rPr>
              <a:t>Proposed Draft Phase III Planning Targets with Special Cases: Nitrogen</a:t>
            </a:r>
            <a:endParaRPr lang="en-US" sz="4000" dirty="0">
              <a:latin typeface="+mn-lt"/>
            </a:endParaRPr>
          </a:p>
        </p:txBody>
      </p:sp>
      <p:sp>
        <p:nvSpPr>
          <p:cNvPr id="5" name="TextBox 4"/>
          <p:cNvSpPr txBox="1"/>
          <p:nvPr/>
        </p:nvSpPr>
        <p:spPr>
          <a:xfrm>
            <a:off x="162613" y="6519446"/>
            <a:ext cx="2920754" cy="338554"/>
          </a:xfrm>
          <a:prstGeom prst="rect">
            <a:avLst/>
          </a:prstGeom>
          <a:noFill/>
        </p:spPr>
        <p:txBody>
          <a:bodyPr wrap="square" rtlCol="0">
            <a:spAutoFit/>
          </a:bodyPr>
          <a:lstStyle/>
          <a:p>
            <a:r>
              <a:rPr lang="en-US" sz="1600" dirty="0"/>
              <a:t>*Units: millions of pounds</a:t>
            </a:r>
          </a:p>
        </p:txBody>
      </p:sp>
    </p:spTree>
    <p:extLst>
      <p:ext uri="{BB962C8B-B14F-4D97-AF65-F5344CB8AC3E}">
        <p14:creationId xmlns:p14="http://schemas.microsoft.com/office/powerpoint/2010/main" val="19633741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709244" y="1194139"/>
          <a:ext cx="11109130" cy="5410421"/>
        </p:xfrm>
        <a:graphic>
          <a:graphicData uri="http://schemas.openxmlformats.org/drawingml/2006/table">
            <a:tbl>
              <a:tblPr firstRow="1" bandRow="1">
                <a:tableStyleId>{5C22544A-7EE6-4342-B048-85BDC9FD1C3A}</a:tableStyleId>
              </a:tblPr>
              <a:tblGrid>
                <a:gridCol w="1945512">
                  <a:extLst>
                    <a:ext uri="{9D8B030D-6E8A-4147-A177-3AD203B41FA5}">
                      <a16:colId xmlns:a16="http://schemas.microsoft.com/office/drawing/2014/main" val="1415980398"/>
                    </a:ext>
                  </a:extLst>
                </a:gridCol>
                <a:gridCol w="2498140">
                  <a:extLst>
                    <a:ext uri="{9D8B030D-6E8A-4147-A177-3AD203B41FA5}">
                      <a16:colId xmlns:a16="http://schemas.microsoft.com/office/drawing/2014/main" val="4138067887"/>
                    </a:ext>
                  </a:extLst>
                </a:gridCol>
                <a:gridCol w="2221826">
                  <a:extLst>
                    <a:ext uri="{9D8B030D-6E8A-4147-A177-3AD203B41FA5}">
                      <a16:colId xmlns:a16="http://schemas.microsoft.com/office/drawing/2014/main" val="692515093"/>
                    </a:ext>
                  </a:extLst>
                </a:gridCol>
                <a:gridCol w="2221826">
                  <a:extLst>
                    <a:ext uri="{9D8B030D-6E8A-4147-A177-3AD203B41FA5}">
                      <a16:colId xmlns:a16="http://schemas.microsoft.com/office/drawing/2014/main" val="3092938072"/>
                    </a:ext>
                  </a:extLst>
                </a:gridCol>
                <a:gridCol w="2221826">
                  <a:extLst>
                    <a:ext uri="{9D8B030D-6E8A-4147-A177-3AD203B41FA5}">
                      <a16:colId xmlns:a16="http://schemas.microsoft.com/office/drawing/2014/main" val="325020733"/>
                    </a:ext>
                  </a:extLst>
                </a:gridCol>
              </a:tblGrid>
              <a:tr h="1021301">
                <a:tc>
                  <a:txBody>
                    <a:bodyPr/>
                    <a:lstStyle/>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1985 </a:t>
                      </a:r>
                    </a:p>
                    <a:p>
                      <a:pPr algn="ctr"/>
                      <a:r>
                        <a:rPr lang="en-US" sz="2500" dirty="0"/>
                        <a:t>Baseline </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2013 </a:t>
                      </a:r>
                    </a:p>
                    <a:p>
                      <a:pPr algn="ctr"/>
                      <a:r>
                        <a:rPr lang="en-US" sz="2500" dirty="0"/>
                        <a:t>Progress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Growth in Load to 2025</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Phase III Planning Target</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1.198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0.710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30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0.506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6.115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3.696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30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3.073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7.419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3.919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30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3.604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0.793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0.560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30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0.456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0.090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0.062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30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0.130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0.225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0.115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30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0.120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13.545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6.345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30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6.186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r h="515578">
                <a:tc>
                  <a:txBody>
                    <a:bodyPr/>
                    <a:lstStyle/>
                    <a:p>
                      <a:pPr algn="ctr"/>
                      <a:r>
                        <a:rPr lang="en-US" sz="3000" b="1" dirty="0" err="1"/>
                        <a:t>Basinwide</a:t>
                      </a:r>
                      <a:r>
                        <a:rPr lang="en-US" sz="3000" b="1" dirty="0"/>
                        <a:t> </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29.384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15.408</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a:endParaRPr lang="en-US" sz="3000" b="1" dirty="0"/>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14.073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406289"/>
                  </a:ext>
                </a:extLst>
              </a:tr>
            </a:tbl>
          </a:graphicData>
        </a:graphic>
      </p:graphicFrame>
      <p:sp>
        <p:nvSpPr>
          <p:cNvPr id="6" name="Title 1"/>
          <p:cNvSpPr txBox="1">
            <a:spLocks/>
          </p:cNvSpPr>
          <p:nvPr/>
        </p:nvSpPr>
        <p:spPr>
          <a:xfrm>
            <a:off x="861645" y="0"/>
            <a:ext cx="10515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mn-lt"/>
              </a:rPr>
              <a:t>Proposed Draft Phase III Planning Targets: Phosphorus</a:t>
            </a:r>
            <a:endParaRPr lang="en-US" sz="4000" dirty="0">
              <a:latin typeface="+mn-lt"/>
            </a:endParaRPr>
          </a:p>
        </p:txBody>
      </p:sp>
      <p:sp>
        <p:nvSpPr>
          <p:cNvPr id="5" name="TextBox 4"/>
          <p:cNvSpPr txBox="1"/>
          <p:nvPr/>
        </p:nvSpPr>
        <p:spPr>
          <a:xfrm>
            <a:off x="142948" y="6519446"/>
            <a:ext cx="2920754" cy="338554"/>
          </a:xfrm>
          <a:prstGeom prst="rect">
            <a:avLst/>
          </a:prstGeom>
          <a:noFill/>
        </p:spPr>
        <p:txBody>
          <a:bodyPr wrap="square" rtlCol="0">
            <a:spAutoFit/>
          </a:bodyPr>
          <a:lstStyle/>
          <a:p>
            <a:r>
              <a:rPr lang="en-US" sz="1600" dirty="0"/>
              <a:t>*Units: millions of pounds</a:t>
            </a:r>
          </a:p>
        </p:txBody>
      </p:sp>
      <p:sp>
        <p:nvSpPr>
          <p:cNvPr id="7" name="Rectangle 6"/>
          <p:cNvSpPr/>
          <p:nvPr/>
        </p:nvSpPr>
        <p:spPr>
          <a:xfrm>
            <a:off x="9606116" y="1194138"/>
            <a:ext cx="2212258" cy="541042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21192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1622990" y="1184285"/>
          <a:ext cx="9187261" cy="5410421"/>
        </p:xfrm>
        <a:graphic>
          <a:graphicData uri="http://schemas.openxmlformats.org/drawingml/2006/table">
            <a:tbl>
              <a:tblPr firstRow="1" bandRow="1">
                <a:tableStyleId>{5C22544A-7EE6-4342-B048-85BDC9FD1C3A}</a:tableStyleId>
              </a:tblPr>
              <a:tblGrid>
                <a:gridCol w="2011175">
                  <a:extLst>
                    <a:ext uri="{9D8B030D-6E8A-4147-A177-3AD203B41FA5}">
                      <a16:colId xmlns:a16="http://schemas.microsoft.com/office/drawing/2014/main" val="1415980398"/>
                    </a:ext>
                  </a:extLst>
                </a:gridCol>
                <a:gridCol w="2582456">
                  <a:extLst>
                    <a:ext uri="{9D8B030D-6E8A-4147-A177-3AD203B41FA5}">
                      <a16:colId xmlns:a16="http://schemas.microsoft.com/office/drawing/2014/main" val="4138067887"/>
                    </a:ext>
                  </a:extLst>
                </a:gridCol>
                <a:gridCol w="2296815">
                  <a:extLst>
                    <a:ext uri="{9D8B030D-6E8A-4147-A177-3AD203B41FA5}">
                      <a16:colId xmlns:a16="http://schemas.microsoft.com/office/drawing/2014/main" val="692515093"/>
                    </a:ext>
                  </a:extLst>
                </a:gridCol>
                <a:gridCol w="2296815">
                  <a:extLst>
                    <a:ext uri="{9D8B030D-6E8A-4147-A177-3AD203B41FA5}">
                      <a16:colId xmlns:a16="http://schemas.microsoft.com/office/drawing/2014/main" val="3092938072"/>
                    </a:ext>
                  </a:extLst>
                </a:gridCol>
              </a:tblGrid>
              <a:tr h="1021301">
                <a:tc>
                  <a:txBody>
                    <a:bodyPr/>
                    <a:lstStyle/>
                    <a:p>
                      <a:pPr algn="ctr"/>
                      <a:endParaRPr lang="en-US" sz="2500" dirty="0"/>
                    </a:p>
                    <a:p>
                      <a:pPr algn="ctr"/>
                      <a:r>
                        <a:rPr lang="en-US" sz="2500" dirty="0"/>
                        <a:t>Jurisdiction</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Special Cases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With Special Cases</a:t>
                      </a:r>
                    </a:p>
                  </a:txBody>
                  <a:tcPr>
                    <a:lnB w="6350" cap="flat" cmpd="sng" algn="ctr">
                      <a:solidFill>
                        <a:schemeClr val="bg2">
                          <a:lumMod val="50000"/>
                        </a:schemeClr>
                      </a:solidFill>
                      <a:prstDash val="solid"/>
                      <a:round/>
                      <a:headEnd type="none" w="med" len="med"/>
                      <a:tailEnd type="none" w="med" len="med"/>
                    </a:lnB>
                  </a:tcPr>
                </a:tc>
                <a:tc>
                  <a:txBody>
                    <a:bodyPr/>
                    <a:lstStyle/>
                    <a:p>
                      <a:pPr algn="ctr"/>
                      <a:r>
                        <a:rPr lang="en-US" sz="2500" dirty="0"/>
                        <a:t>Phase III Planning Target</a:t>
                      </a:r>
                    </a:p>
                  </a:txBody>
                  <a:tcPr>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353306417"/>
                  </a:ext>
                </a:extLst>
              </a:tr>
              <a:tr h="515578">
                <a:tc>
                  <a:txBody>
                    <a:bodyPr/>
                    <a:lstStyle/>
                    <a:p>
                      <a:pPr algn="ctr"/>
                      <a:r>
                        <a:rPr lang="en-US" sz="3000" b="1" dirty="0"/>
                        <a:t>NY</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0.100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0.606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0.506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07902813"/>
                  </a:ext>
                </a:extLst>
              </a:tr>
              <a:tr h="515578">
                <a:tc>
                  <a:txBody>
                    <a:bodyPr/>
                    <a:lstStyle/>
                    <a:p>
                      <a:pPr algn="ctr"/>
                      <a:r>
                        <a:rPr lang="en-US" sz="3000" b="1" dirty="0"/>
                        <a:t>PA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-0.102</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2.971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3.073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83631119"/>
                  </a:ext>
                </a:extLst>
              </a:tr>
              <a:tr h="515578">
                <a:tc>
                  <a:txBody>
                    <a:bodyPr/>
                    <a:lstStyle/>
                    <a:p>
                      <a:pPr algn="ctr"/>
                      <a:r>
                        <a:rPr lang="en-US" sz="3000" b="1" dirty="0"/>
                        <a:t>MD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-0.083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3.521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3.604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0362617"/>
                  </a:ext>
                </a:extLst>
              </a:tr>
              <a:tr h="515578">
                <a:tc>
                  <a:txBody>
                    <a:bodyPr/>
                    <a:lstStyle/>
                    <a:p>
                      <a:pPr algn="ctr"/>
                      <a:r>
                        <a:rPr lang="en-US" sz="3000" b="1" dirty="0"/>
                        <a:t>WV</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0.200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0.656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0.456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7749976"/>
                  </a:ext>
                </a:extLst>
              </a:tr>
              <a:tr h="515578">
                <a:tc>
                  <a:txBody>
                    <a:bodyPr/>
                    <a:lstStyle/>
                    <a:p>
                      <a:pPr algn="ctr"/>
                      <a:r>
                        <a:rPr lang="en-US" sz="3000" b="1" dirty="0"/>
                        <a:t>DC</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-0.001</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0.129</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0.130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45082481"/>
                  </a:ext>
                </a:extLst>
              </a:tr>
              <a:tr h="515578">
                <a:tc>
                  <a:txBody>
                    <a:bodyPr/>
                    <a:lstStyle/>
                    <a:p>
                      <a:pPr algn="ctr"/>
                      <a:r>
                        <a:rPr lang="en-US" sz="3000" b="1" dirty="0"/>
                        <a:t>DE</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-0.004</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0.115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0.120</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4803626"/>
                  </a:ext>
                </a:extLst>
              </a:tr>
              <a:tr h="515578">
                <a:tc>
                  <a:txBody>
                    <a:bodyPr/>
                    <a:lstStyle/>
                    <a:p>
                      <a:pPr algn="ctr"/>
                      <a:r>
                        <a:rPr lang="en-US" sz="3000" b="1" dirty="0"/>
                        <a:t>VA</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-0.133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6.053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6.186</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3244028"/>
                  </a:ext>
                </a:extLst>
              </a:tr>
              <a:tr h="515578">
                <a:tc>
                  <a:txBody>
                    <a:bodyPr/>
                    <a:lstStyle/>
                    <a:p>
                      <a:pPr algn="ctr"/>
                      <a:r>
                        <a:rPr lang="en-US" sz="3000" b="1" dirty="0" err="1"/>
                        <a:t>Basinwide</a:t>
                      </a:r>
                      <a:r>
                        <a:rPr lang="en-US" sz="3000" b="1" dirty="0"/>
                        <a:t> </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a:solidFill>
                            <a:srgbClr val="000000"/>
                          </a:solidFill>
                          <a:effectLst/>
                          <a:latin typeface="Calibri" panose="020F0502020204030204" pitchFamily="34" charset="0"/>
                        </a:rPr>
                        <a:t>-0.023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14.05</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tc>
                  <a:txBody>
                    <a:bodyPr/>
                    <a:lstStyle/>
                    <a:p>
                      <a:pPr algn="ctr" fontAlgn="b"/>
                      <a:r>
                        <a:rPr lang="en-US" sz="2800" b="1" i="0" u="none" strike="noStrike" dirty="0">
                          <a:solidFill>
                            <a:srgbClr val="000000"/>
                          </a:solidFill>
                          <a:effectLst/>
                          <a:latin typeface="Calibri" panose="020F0502020204030204" pitchFamily="34" charset="0"/>
                        </a:rPr>
                        <a:t>14.073</a:t>
                      </a:r>
                    </a:p>
                  </a:txBody>
                  <a:tcPr marL="9525" marR="9525" marT="9525" marB="0" anchor="b">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5406289"/>
                  </a:ext>
                </a:extLst>
              </a:tr>
            </a:tbl>
          </a:graphicData>
        </a:graphic>
      </p:graphicFrame>
      <p:sp>
        <p:nvSpPr>
          <p:cNvPr id="6" name="Title 1"/>
          <p:cNvSpPr txBox="1">
            <a:spLocks/>
          </p:cNvSpPr>
          <p:nvPr/>
        </p:nvSpPr>
        <p:spPr>
          <a:xfrm>
            <a:off x="861645" y="0"/>
            <a:ext cx="10515600" cy="11842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mn-lt"/>
              </a:rPr>
              <a:t>Proposed Draft Phase III Planning Targets with Special Cases: Phosphorus</a:t>
            </a:r>
            <a:endParaRPr lang="en-US" sz="4000" dirty="0">
              <a:latin typeface="+mn-lt"/>
            </a:endParaRPr>
          </a:p>
        </p:txBody>
      </p:sp>
      <p:sp>
        <p:nvSpPr>
          <p:cNvPr id="5" name="TextBox 4"/>
          <p:cNvSpPr txBox="1"/>
          <p:nvPr/>
        </p:nvSpPr>
        <p:spPr>
          <a:xfrm>
            <a:off x="162613" y="6519446"/>
            <a:ext cx="2920754" cy="338554"/>
          </a:xfrm>
          <a:prstGeom prst="rect">
            <a:avLst/>
          </a:prstGeom>
          <a:noFill/>
        </p:spPr>
        <p:txBody>
          <a:bodyPr wrap="square" rtlCol="0">
            <a:spAutoFit/>
          </a:bodyPr>
          <a:lstStyle/>
          <a:p>
            <a:r>
              <a:rPr lang="en-US" sz="1600" dirty="0"/>
              <a:t>*Units: millions of pounds</a:t>
            </a:r>
          </a:p>
        </p:txBody>
      </p:sp>
    </p:spTree>
    <p:extLst>
      <p:ext uri="{BB962C8B-B14F-4D97-AF65-F5344CB8AC3E}">
        <p14:creationId xmlns:p14="http://schemas.microsoft.com/office/powerpoint/2010/main" val="27063036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50" y="0"/>
            <a:ext cx="12153900" cy="6858000"/>
          </a:xfrm>
          <a:prstGeom prst="rect">
            <a:avLst/>
          </a:prstGeom>
        </p:spPr>
      </p:pic>
      <p:sp>
        <p:nvSpPr>
          <p:cNvPr id="2" name="Slide Number Placeholder 1"/>
          <p:cNvSpPr>
            <a:spLocks noGrp="1"/>
          </p:cNvSpPr>
          <p:nvPr>
            <p:ph type="sldNum" sz="quarter" idx="12"/>
          </p:nvPr>
        </p:nvSpPr>
        <p:spPr/>
        <p:txBody>
          <a:bodyPr/>
          <a:lstStyle/>
          <a:p>
            <a:fld id="{5A8328EF-C2C8-4861-B0DA-8100FEBAF165}" type="slidenum">
              <a:rPr lang="en-US" smtClean="0"/>
              <a:t>99</a:t>
            </a:fld>
            <a:endParaRPr lang="en-US"/>
          </a:p>
        </p:txBody>
      </p:sp>
      <p:sp>
        <p:nvSpPr>
          <p:cNvPr id="4" name="Rectangle 3"/>
          <p:cNvSpPr/>
          <p:nvPr/>
        </p:nvSpPr>
        <p:spPr>
          <a:xfrm>
            <a:off x="4997003" y="1802517"/>
            <a:ext cx="973428" cy="1537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4659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31.xml.rels><?xml version="1.0" encoding="UTF-8" standalone="yes"?>
<Relationships xmlns="http://schemas.openxmlformats.org/package/2006/relationships"><Relationship Id="rId1" Type="http://schemas.openxmlformats.org/officeDocument/2006/relationships/customXmlProps" Target="itemProps231.xml"/></Relationships>
</file>

<file path=customXml/_rels/item232.xml.rels><?xml version="1.0" encoding="UTF-8" standalone="yes"?>
<Relationships xmlns="http://schemas.openxmlformats.org/package/2006/relationships"><Relationship Id="rId1" Type="http://schemas.openxmlformats.org/officeDocument/2006/relationships/customXmlProps" Target="itemProps232.xml"/></Relationships>
</file>

<file path=customXml/_rels/item233.xml.rels><?xml version="1.0" encoding="UTF-8" standalone="yes"?>
<Relationships xmlns="http://schemas.openxmlformats.org/package/2006/relationships"><Relationship Id="rId1" Type="http://schemas.openxmlformats.org/officeDocument/2006/relationships/customXmlProps" Target="itemProps233.xml"/></Relationships>
</file>

<file path=customXml/_rels/item234.xml.rels><?xml version="1.0" encoding="UTF-8" standalone="yes"?>
<Relationships xmlns="http://schemas.openxmlformats.org/package/2006/relationships"><Relationship Id="rId1" Type="http://schemas.openxmlformats.org/officeDocument/2006/relationships/customXmlProps" Target="itemProps234.xml"/></Relationships>
</file>

<file path=customXml/_rels/item235.xml.rels><?xml version="1.0" encoding="UTF-8" standalone="yes"?>
<Relationships xmlns="http://schemas.openxmlformats.org/package/2006/relationships"><Relationship Id="rId1" Type="http://schemas.openxmlformats.org/officeDocument/2006/relationships/customXmlProps" Target="itemProps235.xml"/></Relationships>
</file>

<file path=customXml/_rels/item236.xml.rels><?xml version="1.0" encoding="UTF-8" standalone="yes"?>
<Relationships xmlns="http://schemas.openxmlformats.org/package/2006/relationships"><Relationship Id="rId1" Type="http://schemas.openxmlformats.org/officeDocument/2006/relationships/customXmlProps" Target="itemProps236.xml"/></Relationships>
</file>

<file path=customXml/_rels/item237.xml.rels><?xml version="1.0" encoding="UTF-8" standalone="yes"?>
<Relationships xmlns="http://schemas.openxmlformats.org/package/2006/relationships"><Relationship Id="rId1" Type="http://schemas.openxmlformats.org/officeDocument/2006/relationships/customXmlProps" Target="itemProps237.xml"/></Relationships>
</file>

<file path=customXml/_rels/item238.xml.rels><?xml version="1.0" encoding="UTF-8" standalone="yes"?>
<Relationships xmlns="http://schemas.openxmlformats.org/package/2006/relationships"><Relationship Id="rId1" Type="http://schemas.openxmlformats.org/officeDocument/2006/relationships/customXmlProps" Target="itemProps238.xml"/></Relationships>
</file>

<file path=customXml/_rels/item239.xml.rels><?xml version="1.0" encoding="UTF-8" standalone="yes"?>
<Relationships xmlns="http://schemas.openxmlformats.org/package/2006/relationships"><Relationship Id="rId1" Type="http://schemas.openxmlformats.org/officeDocument/2006/relationships/customXmlProps" Target="itemProps239.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40.xml.rels><?xml version="1.0" encoding="UTF-8" standalone="yes"?>
<Relationships xmlns="http://schemas.openxmlformats.org/package/2006/relationships"><Relationship Id="rId1" Type="http://schemas.openxmlformats.org/officeDocument/2006/relationships/customXmlProps" Target="itemProps240.xml"/></Relationships>
</file>

<file path=customXml/_rels/item241.xml.rels><?xml version="1.0" encoding="UTF-8" standalone="yes"?>
<Relationships xmlns="http://schemas.openxmlformats.org/package/2006/relationships"><Relationship Id="rId1" Type="http://schemas.openxmlformats.org/officeDocument/2006/relationships/customXmlProps" Target="itemProps241.xml"/></Relationships>
</file>

<file path=customXml/_rels/item242.xml.rels><?xml version="1.0" encoding="UTF-8" standalone="yes"?>
<Relationships xmlns="http://schemas.openxmlformats.org/package/2006/relationships"><Relationship Id="rId1" Type="http://schemas.openxmlformats.org/officeDocument/2006/relationships/customXmlProps" Target="itemProps242.xml"/></Relationships>
</file>

<file path=customXml/_rels/item243.xml.rels><?xml version="1.0" encoding="UTF-8" standalone="yes"?>
<Relationships xmlns="http://schemas.openxmlformats.org/package/2006/relationships"><Relationship Id="rId1" Type="http://schemas.openxmlformats.org/officeDocument/2006/relationships/customXmlProps" Target="itemProps243.xml"/></Relationships>
</file>

<file path=customXml/_rels/item244.xml.rels><?xml version="1.0" encoding="UTF-8" standalone="yes"?>
<Relationships xmlns="http://schemas.openxmlformats.org/package/2006/relationships"><Relationship Id="rId1" Type="http://schemas.openxmlformats.org/officeDocument/2006/relationships/customXmlProps" Target="itemProps244.xml"/></Relationships>
</file>

<file path=customXml/_rels/item245.xml.rels><?xml version="1.0" encoding="UTF-8" standalone="yes"?>
<Relationships xmlns="http://schemas.openxmlformats.org/package/2006/relationships"><Relationship Id="rId1" Type="http://schemas.openxmlformats.org/officeDocument/2006/relationships/customXmlProps" Target="itemProps245.xml"/></Relationships>
</file>

<file path=customXml/_rels/item246.xml.rels><?xml version="1.0" encoding="UTF-8" standalone="yes"?>
<Relationships xmlns="http://schemas.openxmlformats.org/package/2006/relationships"><Relationship Id="rId1" Type="http://schemas.openxmlformats.org/officeDocument/2006/relationships/customXmlProps" Target="itemProps246.xml"/></Relationships>
</file>

<file path=customXml/_rels/item247.xml.rels><?xml version="1.0" encoding="UTF-8" standalone="yes"?>
<Relationships xmlns="http://schemas.openxmlformats.org/package/2006/relationships"><Relationship Id="rId1" Type="http://schemas.openxmlformats.org/officeDocument/2006/relationships/customXmlProps" Target="itemProps247.xml"/></Relationships>
</file>

<file path=customXml/_rels/item248.xml.rels><?xml version="1.0" encoding="UTF-8" standalone="yes"?>
<Relationships xmlns="http://schemas.openxmlformats.org/package/2006/relationships"><Relationship Id="rId1" Type="http://schemas.openxmlformats.org/officeDocument/2006/relationships/customXmlProps" Target="itemProps248.xml"/></Relationships>
</file>

<file path=customXml/_rels/item249.xml.rels><?xml version="1.0" encoding="UTF-8" standalone="yes"?>
<Relationships xmlns="http://schemas.openxmlformats.org/package/2006/relationships"><Relationship Id="rId1" Type="http://schemas.openxmlformats.org/officeDocument/2006/relationships/customXmlProps" Target="itemProps249.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50.xml.rels><?xml version="1.0" encoding="UTF-8" standalone="yes"?>
<Relationships xmlns="http://schemas.openxmlformats.org/package/2006/relationships"><Relationship Id="rId1" Type="http://schemas.openxmlformats.org/officeDocument/2006/relationships/customXmlProps" Target="itemProps250.xml"/></Relationships>
</file>

<file path=customXml/_rels/item251.xml.rels><?xml version="1.0" encoding="UTF-8" standalone="yes"?>
<Relationships xmlns="http://schemas.openxmlformats.org/package/2006/relationships"><Relationship Id="rId1" Type="http://schemas.openxmlformats.org/officeDocument/2006/relationships/customXmlProps" Target="itemProps251.xml"/></Relationships>
</file>

<file path=customXml/_rels/item252.xml.rels><?xml version="1.0" encoding="UTF-8" standalone="yes"?>
<Relationships xmlns="http://schemas.openxmlformats.org/package/2006/relationships"><Relationship Id="rId1" Type="http://schemas.openxmlformats.org/officeDocument/2006/relationships/customXmlProps" Target="itemProps252.xml"/></Relationships>
</file>

<file path=customXml/_rels/item253.xml.rels><?xml version="1.0" encoding="UTF-8" standalone="yes"?>
<Relationships xmlns="http://schemas.openxmlformats.org/package/2006/relationships"><Relationship Id="rId1" Type="http://schemas.openxmlformats.org/officeDocument/2006/relationships/customXmlProps" Target="itemProps253.xml"/></Relationships>
</file>

<file path=customXml/_rels/item254.xml.rels><?xml version="1.0" encoding="UTF-8" standalone="yes"?>
<Relationships xmlns="http://schemas.openxmlformats.org/package/2006/relationships"><Relationship Id="rId1" Type="http://schemas.openxmlformats.org/officeDocument/2006/relationships/customXmlProps" Target="itemProps254.xml"/></Relationships>
</file>

<file path=customXml/_rels/item255.xml.rels><?xml version="1.0" encoding="UTF-8" standalone="yes"?>
<Relationships xmlns="http://schemas.openxmlformats.org/package/2006/relationships"><Relationship Id="rId1" Type="http://schemas.openxmlformats.org/officeDocument/2006/relationships/customXmlProps" Target="itemProps255.xml"/></Relationships>
</file>

<file path=customXml/_rels/item256.xml.rels><?xml version="1.0" encoding="UTF-8" standalone="yes"?>
<Relationships xmlns="http://schemas.openxmlformats.org/package/2006/relationships"><Relationship Id="rId1" Type="http://schemas.openxmlformats.org/officeDocument/2006/relationships/customXmlProps" Target="itemProps256.xml"/></Relationships>
</file>

<file path=customXml/_rels/item257.xml.rels><?xml version="1.0" encoding="UTF-8" standalone="yes"?>
<Relationships xmlns="http://schemas.openxmlformats.org/package/2006/relationships"><Relationship Id="rId1" Type="http://schemas.openxmlformats.org/officeDocument/2006/relationships/customXmlProps" Target="itemProps257.xml"/></Relationships>
</file>

<file path=customXml/_rels/item258.xml.rels><?xml version="1.0" encoding="UTF-8" standalone="yes"?>
<Relationships xmlns="http://schemas.openxmlformats.org/package/2006/relationships"><Relationship Id="rId1" Type="http://schemas.openxmlformats.org/officeDocument/2006/relationships/customXmlProps" Target="itemProps258.xml"/></Relationships>
</file>

<file path=customXml/_rels/item259.xml.rels><?xml version="1.0" encoding="UTF-8" standalone="yes"?>
<Relationships xmlns="http://schemas.openxmlformats.org/package/2006/relationships"><Relationship Id="rId1" Type="http://schemas.openxmlformats.org/officeDocument/2006/relationships/customXmlProps" Target="itemProps259.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60.xml.rels><?xml version="1.0" encoding="UTF-8" standalone="yes"?>
<Relationships xmlns="http://schemas.openxmlformats.org/package/2006/relationships"><Relationship Id="rId1" Type="http://schemas.openxmlformats.org/officeDocument/2006/relationships/customXmlProps" Target="itemProps260.xml"/></Relationships>
</file>

<file path=customXml/_rels/item261.xml.rels><?xml version="1.0" encoding="UTF-8" standalone="yes"?>
<Relationships xmlns="http://schemas.openxmlformats.org/package/2006/relationships"><Relationship Id="rId1" Type="http://schemas.openxmlformats.org/officeDocument/2006/relationships/customXmlProps" Target="itemProps261.xml"/></Relationships>
</file>

<file path=customXml/_rels/item262.xml.rels><?xml version="1.0" encoding="UTF-8" standalone="yes"?>
<Relationships xmlns="http://schemas.openxmlformats.org/package/2006/relationships"><Relationship Id="rId1" Type="http://schemas.openxmlformats.org/officeDocument/2006/relationships/customXmlProps" Target="itemProps262.xml"/></Relationships>
</file>

<file path=customXml/_rels/item263.xml.rels><?xml version="1.0" encoding="UTF-8" standalone="yes"?>
<Relationships xmlns="http://schemas.openxmlformats.org/package/2006/relationships"><Relationship Id="rId1" Type="http://schemas.openxmlformats.org/officeDocument/2006/relationships/customXmlProps" Target="itemProps263.xml"/></Relationships>
</file>

<file path=customXml/_rels/item264.xml.rels><?xml version="1.0" encoding="UTF-8" standalone="yes"?>
<Relationships xmlns="http://schemas.openxmlformats.org/package/2006/relationships"><Relationship Id="rId1" Type="http://schemas.openxmlformats.org/officeDocument/2006/relationships/customXmlProps" Target="itemProps264.xml"/></Relationships>
</file>

<file path=customXml/_rels/item265.xml.rels><?xml version="1.0" encoding="UTF-8" standalone="yes"?>
<Relationships xmlns="http://schemas.openxmlformats.org/package/2006/relationships"><Relationship Id="rId1" Type="http://schemas.openxmlformats.org/officeDocument/2006/relationships/customXmlProps" Target="itemProps265.xml"/></Relationships>
</file>

<file path=customXml/_rels/item266.xml.rels><?xml version="1.0" encoding="UTF-8" standalone="yes"?>
<Relationships xmlns="http://schemas.openxmlformats.org/package/2006/relationships"><Relationship Id="rId1" Type="http://schemas.openxmlformats.org/officeDocument/2006/relationships/customXmlProps" Target="itemProps266.xml"/></Relationships>
</file>

<file path=customXml/_rels/item267.xml.rels><?xml version="1.0" encoding="UTF-8" standalone="yes"?>
<Relationships xmlns="http://schemas.openxmlformats.org/package/2006/relationships"><Relationship Id="rId1" Type="http://schemas.openxmlformats.org/officeDocument/2006/relationships/customXmlProps" Target="itemProps267.xml"/></Relationships>
</file>

<file path=customXml/_rels/item268.xml.rels><?xml version="1.0" encoding="UTF-8" standalone="yes"?>
<Relationships xmlns="http://schemas.openxmlformats.org/package/2006/relationships"><Relationship Id="rId1" Type="http://schemas.openxmlformats.org/officeDocument/2006/relationships/customXmlProps" Target="itemProps268.xml"/></Relationships>
</file>

<file path=customXml/_rels/item269.xml.rels><?xml version="1.0" encoding="UTF-8" standalone="yes"?>
<Relationships xmlns="http://schemas.openxmlformats.org/package/2006/relationships"><Relationship Id="rId1" Type="http://schemas.openxmlformats.org/officeDocument/2006/relationships/customXmlProps" Target="itemProps269.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70.xml.rels><?xml version="1.0" encoding="UTF-8" standalone="yes"?>
<Relationships xmlns="http://schemas.openxmlformats.org/package/2006/relationships"><Relationship Id="rId1" Type="http://schemas.openxmlformats.org/officeDocument/2006/relationships/customXmlProps" Target="itemProps270.xml"/></Relationships>
</file>

<file path=customXml/_rels/item271.xml.rels><?xml version="1.0" encoding="UTF-8" standalone="yes"?>
<Relationships xmlns="http://schemas.openxmlformats.org/package/2006/relationships"><Relationship Id="rId1" Type="http://schemas.openxmlformats.org/officeDocument/2006/relationships/customXmlProps" Target="itemProps271.xml"/></Relationships>
</file>

<file path=customXml/_rels/item272.xml.rels><?xml version="1.0" encoding="UTF-8" standalone="yes"?>
<Relationships xmlns="http://schemas.openxmlformats.org/package/2006/relationships"><Relationship Id="rId1" Type="http://schemas.openxmlformats.org/officeDocument/2006/relationships/customXmlProps" Target="itemProps272.xml"/></Relationships>
</file>

<file path=customXml/_rels/item273.xml.rels><?xml version="1.0" encoding="UTF-8" standalone="yes"?>
<Relationships xmlns="http://schemas.openxmlformats.org/package/2006/relationships"><Relationship Id="rId1" Type="http://schemas.openxmlformats.org/officeDocument/2006/relationships/customXmlProps" Target="itemProps273.xml"/></Relationships>
</file>

<file path=customXml/_rels/item274.xml.rels><?xml version="1.0" encoding="UTF-8" standalone="yes"?>
<Relationships xmlns="http://schemas.openxmlformats.org/package/2006/relationships"><Relationship Id="rId1" Type="http://schemas.openxmlformats.org/officeDocument/2006/relationships/customXmlProps" Target="itemProps274.xml"/></Relationships>
</file>

<file path=customXml/_rels/item275.xml.rels><?xml version="1.0" encoding="UTF-8" standalone="yes"?>
<Relationships xmlns="http://schemas.openxmlformats.org/package/2006/relationships"><Relationship Id="rId1" Type="http://schemas.openxmlformats.org/officeDocument/2006/relationships/customXmlProps" Target="itemProps275.xml"/></Relationships>
</file>

<file path=customXml/_rels/item276.xml.rels><?xml version="1.0" encoding="UTF-8" standalone="yes"?>
<Relationships xmlns="http://schemas.openxmlformats.org/package/2006/relationships"><Relationship Id="rId1" Type="http://schemas.openxmlformats.org/officeDocument/2006/relationships/customXmlProps" Target="itemProps276.xml"/></Relationships>
</file>

<file path=customXml/_rels/item277.xml.rels><?xml version="1.0" encoding="UTF-8" standalone="yes"?>
<Relationships xmlns="http://schemas.openxmlformats.org/package/2006/relationships"><Relationship Id="rId1" Type="http://schemas.openxmlformats.org/officeDocument/2006/relationships/customXmlProps" Target="itemProps277.xml"/></Relationships>
</file>

<file path=customXml/_rels/item278.xml.rels><?xml version="1.0" encoding="UTF-8" standalone="yes"?>
<Relationships xmlns="http://schemas.openxmlformats.org/package/2006/relationships"><Relationship Id="rId1" Type="http://schemas.openxmlformats.org/officeDocument/2006/relationships/customXmlProps" Target="itemProps278.xml"/></Relationships>
</file>

<file path=customXml/_rels/item279.xml.rels><?xml version="1.0" encoding="UTF-8" standalone="yes"?>
<Relationships xmlns="http://schemas.openxmlformats.org/package/2006/relationships"><Relationship Id="rId1" Type="http://schemas.openxmlformats.org/officeDocument/2006/relationships/customXmlProps" Target="itemProps279.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80.xml.rels><?xml version="1.0" encoding="UTF-8" standalone="yes"?>
<Relationships xmlns="http://schemas.openxmlformats.org/package/2006/relationships"><Relationship Id="rId1" Type="http://schemas.openxmlformats.org/officeDocument/2006/relationships/customXmlProps" Target="itemProps280.xml"/></Relationships>
</file>

<file path=customXml/_rels/item281.xml.rels><?xml version="1.0" encoding="UTF-8" standalone="yes"?>
<Relationships xmlns="http://schemas.openxmlformats.org/package/2006/relationships"><Relationship Id="rId1" Type="http://schemas.openxmlformats.org/officeDocument/2006/relationships/customXmlProps" Target="itemProps281.xml"/></Relationships>
</file>

<file path=customXml/_rels/item282.xml.rels><?xml version="1.0" encoding="UTF-8" standalone="yes"?>
<Relationships xmlns="http://schemas.openxmlformats.org/package/2006/relationships"><Relationship Id="rId1" Type="http://schemas.openxmlformats.org/officeDocument/2006/relationships/customXmlProps" Target="itemProps282.xml"/></Relationships>
</file>

<file path=customXml/_rels/item283.xml.rels><?xml version="1.0" encoding="UTF-8" standalone="yes"?>
<Relationships xmlns="http://schemas.openxmlformats.org/package/2006/relationships"><Relationship Id="rId1" Type="http://schemas.openxmlformats.org/officeDocument/2006/relationships/customXmlProps" Target="itemProps283.xml"/></Relationships>
</file>

<file path=customXml/_rels/item284.xml.rels><?xml version="1.0" encoding="UTF-8" standalone="yes"?>
<Relationships xmlns="http://schemas.openxmlformats.org/package/2006/relationships"><Relationship Id="rId1" Type="http://schemas.openxmlformats.org/officeDocument/2006/relationships/customXmlProps" Target="itemProps284.xml"/></Relationships>
</file>

<file path=customXml/_rels/item285.xml.rels><?xml version="1.0" encoding="UTF-8" standalone="yes"?>
<Relationships xmlns="http://schemas.openxmlformats.org/package/2006/relationships"><Relationship Id="rId1" Type="http://schemas.openxmlformats.org/officeDocument/2006/relationships/customXmlProps" Target="itemProps285.xml"/></Relationships>
</file>

<file path=customXml/_rels/item286.xml.rels><?xml version="1.0" encoding="UTF-8" standalone="yes"?>
<Relationships xmlns="http://schemas.openxmlformats.org/package/2006/relationships"><Relationship Id="rId1" Type="http://schemas.openxmlformats.org/officeDocument/2006/relationships/customXmlProps" Target="itemProps286.xml"/></Relationships>
</file>

<file path=customXml/_rels/item287.xml.rels><?xml version="1.0" encoding="UTF-8" standalone="yes"?>
<Relationships xmlns="http://schemas.openxmlformats.org/package/2006/relationships"><Relationship Id="rId1" Type="http://schemas.openxmlformats.org/officeDocument/2006/relationships/customXmlProps" Target="itemProps287.xml"/></Relationships>
</file>

<file path=customXml/_rels/item288.xml.rels><?xml version="1.0" encoding="UTF-8" standalone="yes"?>
<Relationships xmlns="http://schemas.openxmlformats.org/package/2006/relationships"><Relationship Id="rId1" Type="http://schemas.openxmlformats.org/officeDocument/2006/relationships/customXmlProps" Target="itemProps288.xml"/></Relationships>
</file>

<file path=customXml/_rels/item289.xml.rels><?xml version="1.0" encoding="UTF-8" standalone="yes"?>
<Relationships xmlns="http://schemas.openxmlformats.org/package/2006/relationships"><Relationship Id="rId1" Type="http://schemas.openxmlformats.org/officeDocument/2006/relationships/customXmlProps" Target="itemProps289.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290.xml.rels><?xml version="1.0" encoding="UTF-8" standalone="yes"?>
<Relationships xmlns="http://schemas.openxmlformats.org/package/2006/relationships"><Relationship Id="rId1" Type="http://schemas.openxmlformats.org/officeDocument/2006/relationships/customXmlProps" Target="itemProps290.xml"/></Relationships>
</file>

<file path=customXml/_rels/item291.xml.rels><?xml version="1.0" encoding="UTF-8" standalone="yes"?>
<Relationships xmlns="http://schemas.openxmlformats.org/package/2006/relationships"><Relationship Id="rId1" Type="http://schemas.openxmlformats.org/officeDocument/2006/relationships/customXmlProps" Target="itemProps291.xml"/></Relationships>
</file>

<file path=customXml/_rels/item292.xml.rels><?xml version="1.0" encoding="UTF-8" standalone="yes"?>
<Relationships xmlns="http://schemas.openxmlformats.org/package/2006/relationships"><Relationship Id="rId1" Type="http://schemas.openxmlformats.org/officeDocument/2006/relationships/customXmlProps" Target="itemProps292.xml"/></Relationships>
</file>

<file path=customXml/_rels/item293.xml.rels><?xml version="1.0" encoding="UTF-8" standalone="yes"?>
<Relationships xmlns="http://schemas.openxmlformats.org/package/2006/relationships"><Relationship Id="rId1" Type="http://schemas.openxmlformats.org/officeDocument/2006/relationships/customXmlProps" Target="itemProps293.xml"/></Relationships>
</file>

<file path=customXml/_rels/item294.xml.rels><?xml version="1.0" encoding="UTF-8" standalone="yes"?>
<Relationships xmlns="http://schemas.openxmlformats.org/package/2006/relationships"><Relationship Id="rId1" Type="http://schemas.openxmlformats.org/officeDocument/2006/relationships/customXmlProps" Target="itemProps294.xml"/></Relationships>
</file>

<file path=customXml/_rels/item295.xml.rels><?xml version="1.0" encoding="UTF-8" standalone="yes"?>
<Relationships xmlns="http://schemas.openxmlformats.org/package/2006/relationships"><Relationship Id="rId1" Type="http://schemas.openxmlformats.org/officeDocument/2006/relationships/customXmlProps" Target="itemProps295.xml"/></Relationships>
</file>

<file path=customXml/_rels/item296.xml.rels><?xml version="1.0" encoding="UTF-8" standalone="yes"?>
<Relationships xmlns="http://schemas.openxmlformats.org/package/2006/relationships"><Relationship Id="rId1" Type="http://schemas.openxmlformats.org/officeDocument/2006/relationships/customXmlProps" Target="itemProps296.xml"/></Relationships>
</file>

<file path=customXml/_rels/item297.xml.rels><?xml version="1.0" encoding="UTF-8" standalone="yes"?>
<Relationships xmlns="http://schemas.openxmlformats.org/package/2006/relationships"><Relationship Id="rId1" Type="http://schemas.openxmlformats.org/officeDocument/2006/relationships/customXmlProps" Target="itemProps297.xml"/></Relationships>
</file>

<file path=customXml/_rels/item298.xml.rels><?xml version="1.0" encoding="UTF-8" standalone="yes"?>
<Relationships xmlns="http://schemas.openxmlformats.org/package/2006/relationships"><Relationship Id="rId1" Type="http://schemas.openxmlformats.org/officeDocument/2006/relationships/customXmlProps" Target="itemProps298.xml"/></Relationships>
</file>

<file path=customXml/_rels/item299.xml.rels><?xml version="1.0" encoding="UTF-8" standalone="yes"?>
<Relationships xmlns="http://schemas.openxmlformats.org/package/2006/relationships"><Relationship Id="rId1" Type="http://schemas.openxmlformats.org/officeDocument/2006/relationships/customXmlProps" Target="itemProps29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00.xml.rels><?xml version="1.0" encoding="UTF-8" standalone="yes"?>
<Relationships xmlns="http://schemas.openxmlformats.org/package/2006/relationships"><Relationship Id="rId1" Type="http://schemas.openxmlformats.org/officeDocument/2006/relationships/customXmlProps" Target="itemProps300.xml"/></Relationships>
</file>

<file path=customXml/_rels/item301.xml.rels><?xml version="1.0" encoding="UTF-8" standalone="yes"?>
<Relationships xmlns="http://schemas.openxmlformats.org/package/2006/relationships"><Relationship Id="rId1" Type="http://schemas.openxmlformats.org/officeDocument/2006/relationships/customXmlProps" Target="itemProps301.xml"/></Relationships>
</file>

<file path=customXml/_rels/item302.xml.rels><?xml version="1.0" encoding="UTF-8" standalone="yes"?>
<Relationships xmlns="http://schemas.openxmlformats.org/package/2006/relationships"><Relationship Id="rId1" Type="http://schemas.openxmlformats.org/officeDocument/2006/relationships/customXmlProps" Target="itemProps302.xml"/></Relationships>
</file>

<file path=customXml/_rels/item303.xml.rels><?xml version="1.0" encoding="UTF-8" standalone="yes"?>
<Relationships xmlns="http://schemas.openxmlformats.org/package/2006/relationships"><Relationship Id="rId1" Type="http://schemas.openxmlformats.org/officeDocument/2006/relationships/customXmlProps" Target="itemProps303.xml"/></Relationships>
</file>

<file path=customXml/_rels/item304.xml.rels><?xml version="1.0" encoding="UTF-8" standalone="yes"?>
<Relationships xmlns="http://schemas.openxmlformats.org/package/2006/relationships"><Relationship Id="rId1" Type="http://schemas.openxmlformats.org/officeDocument/2006/relationships/customXmlProps" Target="itemProps304.xml"/></Relationships>
</file>

<file path=customXml/_rels/item305.xml.rels><?xml version="1.0" encoding="UTF-8" standalone="yes"?>
<Relationships xmlns="http://schemas.openxmlformats.org/package/2006/relationships"><Relationship Id="rId1" Type="http://schemas.openxmlformats.org/officeDocument/2006/relationships/customXmlProps" Target="itemProps305.xml"/></Relationships>
</file>

<file path=customXml/_rels/item306.xml.rels><?xml version="1.0" encoding="UTF-8" standalone="yes"?>
<Relationships xmlns="http://schemas.openxmlformats.org/package/2006/relationships"><Relationship Id="rId1" Type="http://schemas.openxmlformats.org/officeDocument/2006/relationships/customXmlProps" Target="itemProps306.xml"/></Relationships>
</file>

<file path=customXml/_rels/item307.xml.rels><?xml version="1.0" encoding="UTF-8" standalone="yes"?>
<Relationships xmlns="http://schemas.openxmlformats.org/package/2006/relationships"><Relationship Id="rId1" Type="http://schemas.openxmlformats.org/officeDocument/2006/relationships/customXmlProps" Target="itemProps307.xml"/></Relationships>
</file>

<file path=customXml/_rels/item308.xml.rels><?xml version="1.0" encoding="UTF-8" standalone="yes"?>
<Relationships xmlns="http://schemas.openxmlformats.org/package/2006/relationships"><Relationship Id="rId1" Type="http://schemas.openxmlformats.org/officeDocument/2006/relationships/customXmlProps" Target="itemProps308.xml"/></Relationships>
</file>

<file path=customXml/_rels/item309.xml.rels><?xml version="1.0" encoding="UTF-8" standalone="yes"?>
<Relationships xmlns="http://schemas.openxmlformats.org/package/2006/relationships"><Relationship Id="rId1" Type="http://schemas.openxmlformats.org/officeDocument/2006/relationships/customXmlProps" Target="itemProps309.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10.xml.rels><?xml version="1.0" encoding="UTF-8" standalone="yes"?>
<Relationships xmlns="http://schemas.openxmlformats.org/package/2006/relationships"><Relationship Id="rId1" Type="http://schemas.openxmlformats.org/officeDocument/2006/relationships/customXmlProps" Target="itemProps310.xml"/></Relationships>
</file>

<file path=customXml/_rels/item311.xml.rels><?xml version="1.0" encoding="UTF-8" standalone="yes"?>
<Relationships xmlns="http://schemas.openxmlformats.org/package/2006/relationships"><Relationship Id="rId1" Type="http://schemas.openxmlformats.org/officeDocument/2006/relationships/customXmlProps" Target="itemProps311.xml"/></Relationships>
</file>

<file path=customXml/_rels/item312.xml.rels><?xml version="1.0" encoding="UTF-8" standalone="yes"?>
<Relationships xmlns="http://schemas.openxmlformats.org/package/2006/relationships"><Relationship Id="rId1" Type="http://schemas.openxmlformats.org/officeDocument/2006/relationships/customXmlProps" Target="itemProps312.xml"/></Relationships>
</file>

<file path=customXml/_rels/item313.xml.rels><?xml version="1.0" encoding="UTF-8" standalone="yes"?>
<Relationships xmlns="http://schemas.openxmlformats.org/package/2006/relationships"><Relationship Id="rId1" Type="http://schemas.openxmlformats.org/officeDocument/2006/relationships/customXmlProps" Target="itemProps313.xml"/></Relationships>
</file>

<file path=customXml/_rels/item314.xml.rels><?xml version="1.0" encoding="UTF-8" standalone="yes"?>
<Relationships xmlns="http://schemas.openxmlformats.org/package/2006/relationships"><Relationship Id="rId1" Type="http://schemas.openxmlformats.org/officeDocument/2006/relationships/customXmlProps" Target="itemProps314.xml"/></Relationships>
</file>

<file path=customXml/_rels/item315.xml.rels><?xml version="1.0" encoding="UTF-8" standalone="yes"?>
<Relationships xmlns="http://schemas.openxmlformats.org/package/2006/relationships"><Relationship Id="rId1" Type="http://schemas.openxmlformats.org/officeDocument/2006/relationships/customXmlProps" Target="itemProps315.xml"/></Relationships>
</file>

<file path=customXml/_rels/item316.xml.rels><?xml version="1.0" encoding="UTF-8" standalone="yes"?>
<Relationships xmlns="http://schemas.openxmlformats.org/package/2006/relationships"><Relationship Id="rId1" Type="http://schemas.openxmlformats.org/officeDocument/2006/relationships/customXmlProps" Target="itemProps316.xml"/></Relationships>
</file>

<file path=customXml/_rels/item317.xml.rels><?xml version="1.0" encoding="UTF-8" standalone="yes"?>
<Relationships xmlns="http://schemas.openxmlformats.org/package/2006/relationships"><Relationship Id="rId1" Type="http://schemas.openxmlformats.org/officeDocument/2006/relationships/customXmlProps" Target="itemProps317.xml"/></Relationships>
</file>

<file path=customXml/_rels/item318.xml.rels><?xml version="1.0" encoding="UTF-8" standalone="yes"?>
<Relationships xmlns="http://schemas.openxmlformats.org/package/2006/relationships"><Relationship Id="rId1" Type="http://schemas.openxmlformats.org/officeDocument/2006/relationships/customXmlProps" Target="itemProps318.xml"/></Relationships>
</file>

<file path=customXml/_rels/item319.xml.rels><?xml version="1.0" encoding="UTF-8" standalone="yes"?>
<Relationships xmlns="http://schemas.openxmlformats.org/package/2006/relationships"><Relationship Id="rId1" Type="http://schemas.openxmlformats.org/officeDocument/2006/relationships/customXmlProps" Target="itemProps319.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20.xml.rels><?xml version="1.0" encoding="UTF-8" standalone="yes"?>
<Relationships xmlns="http://schemas.openxmlformats.org/package/2006/relationships"><Relationship Id="rId1" Type="http://schemas.openxmlformats.org/officeDocument/2006/relationships/customXmlProps" Target="itemProps320.xml"/></Relationships>
</file>

<file path=customXml/_rels/item321.xml.rels><?xml version="1.0" encoding="UTF-8" standalone="yes"?>
<Relationships xmlns="http://schemas.openxmlformats.org/package/2006/relationships"><Relationship Id="rId1" Type="http://schemas.openxmlformats.org/officeDocument/2006/relationships/customXmlProps" Target="itemProps321.xml"/></Relationships>
</file>

<file path=customXml/_rels/item322.xml.rels><?xml version="1.0" encoding="UTF-8" standalone="yes"?>
<Relationships xmlns="http://schemas.openxmlformats.org/package/2006/relationships"><Relationship Id="rId1" Type="http://schemas.openxmlformats.org/officeDocument/2006/relationships/customXmlProps" Target="itemProps322.xml"/></Relationships>
</file>

<file path=customXml/_rels/item323.xml.rels><?xml version="1.0" encoding="UTF-8" standalone="yes"?>
<Relationships xmlns="http://schemas.openxmlformats.org/package/2006/relationships"><Relationship Id="rId1" Type="http://schemas.openxmlformats.org/officeDocument/2006/relationships/customXmlProps" Target="itemProps323.xml"/></Relationships>
</file>

<file path=customXml/_rels/item324.xml.rels><?xml version="1.0" encoding="UTF-8" standalone="yes"?>
<Relationships xmlns="http://schemas.openxmlformats.org/package/2006/relationships"><Relationship Id="rId1" Type="http://schemas.openxmlformats.org/officeDocument/2006/relationships/customXmlProps" Target="itemProps324.xml"/></Relationships>
</file>

<file path=customXml/_rels/item325.xml.rels><?xml version="1.0" encoding="UTF-8" standalone="yes"?>
<Relationships xmlns="http://schemas.openxmlformats.org/package/2006/relationships"><Relationship Id="rId1" Type="http://schemas.openxmlformats.org/officeDocument/2006/relationships/customXmlProps" Target="itemProps325.xml"/></Relationships>
</file>

<file path=customXml/_rels/item326.xml.rels><?xml version="1.0" encoding="UTF-8" standalone="yes"?>
<Relationships xmlns="http://schemas.openxmlformats.org/package/2006/relationships"><Relationship Id="rId1" Type="http://schemas.openxmlformats.org/officeDocument/2006/relationships/customXmlProps" Target="itemProps326.xml"/></Relationships>
</file>

<file path=customXml/_rels/item327.xml.rels><?xml version="1.0" encoding="UTF-8" standalone="yes"?>
<Relationships xmlns="http://schemas.openxmlformats.org/package/2006/relationships"><Relationship Id="rId1" Type="http://schemas.openxmlformats.org/officeDocument/2006/relationships/customXmlProps" Target="itemProps327.xml"/></Relationships>
</file>

<file path=customXml/_rels/item328.xml.rels><?xml version="1.0" encoding="UTF-8" standalone="yes"?>
<Relationships xmlns="http://schemas.openxmlformats.org/package/2006/relationships"><Relationship Id="rId1" Type="http://schemas.openxmlformats.org/officeDocument/2006/relationships/customXmlProps" Target="itemProps328.xml"/></Relationships>
</file>

<file path=customXml/_rels/item329.xml.rels><?xml version="1.0" encoding="UTF-8" standalone="yes"?>
<Relationships xmlns="http://schemas.openxmlformats.org/package/2006/relationships"><Relationship Id="rId1" Type="http://schemas.openxmlformats.org/officeDocument/2006/relationships/customXmlProps" Target="itemProps329.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30.xml.rels><?xml version="1.0" encoding="UTF-8" standalone="yes"?>
<Relationships xmlns="http://schemas.openxmlformats.org/package/2006/relationships"><Relationship Id="rId1" Type="http://schemas.openxmlformats.org/officeDocument/2006/relationships/customXmlProps" Target="itemProps330.xml"/></Relationships>
</file>

<file path=customXml/_rels/item331.xml.rels><?xml version="1.0" encoding="UTF-8" standalone="yes"?>
<Relationships xmlns="http://schemas.openxmlformats.org/package/2006/relationships"><Relationship Id="rId1" Type="http://schemas.openxmlformats.org/officeDocument/2006/relationships/customXmlProps" Target="itemProps331.xml"/></Relationships>
</file>

<file path=customXml/_rels/item332.xml.rels><?xml version="1.0" encoding="UTF-8" standalone="yes"?>
<Relationships xmlns="http://schemas.openxmlformats.org/package/2006/relationships"><Relationship Id="rId1" Type="http://schemas.openxmlformats.org/officeDocument/2006/relationships/customXmlProps" Target="itemProps332.xml"/></Relationships>
</file>

<file path=customXml/_rels/item333.xml.rels><?xml version="1.0" encoding="UTF-8" standalone="yes"?>
<Relationships xmlns="http://schemas.openxmlformats.org/package/2006/relationships"><Relationship Id="rId1" Type="http://schemas.openxmlformats.org/officeDocument/2006/relationships/customXmlProps" Target="itemProps333.xml"/></Relationships>
</file>

<file path=customXml/_rels/item334.xml.rels><?xml version="1.0" encoding="UTF-8" standalone="yes"?>
<Relationships xmlns="http://schemas.openxmlformats.org/package/2006/relationships"><Relationship Id="rId1" Type="http://schemas.openxmlformats.org/officeDocument/2006/relationships/customXmlProps" Target="itemProps334.xml"/></Relationships>
</file>

<file path=customXml/_rels/item335.xml.rels><?xml version="1.0" encoding="UTF-8" standalone="yes"?>
<Relationships xmlns="http://schemas.openxmlformats.org/package/2006/relationships"><Relationship Id="rId1" Type="http://schemas.openxmlformats.org/officeDocument/2006/relationships/customXmlProps" Target="itemProps335.xml"/></Relationships>
</file>

<file path=customXml/_rels/item336.xml.rels><?xml version="1.0" encoding="UTF-8" standalone="yes"?>
<Relationships xmlns="http://schemas.openxmlformats.org/package/2006/relationships"><Relationship Id="rId1" Type="http://schemas.openxmlformats.org/officeDocument/2006/relationships/customXmlProps" Target="itemProps336.xml"/></Relationships>
</file>

<file path=customXml/_rels/item337.xml.rels><?xml version="1.0" encoding="UTF-8" standalone="yes"?>
<Relationships xmlns="http://schemas.openxmlformats.org/package/2006/relationships"><Relationship Id="rId1" Type="http://schemas.openxmlformats.org/officeDocument/2006/relationships/customXmlProps" Target="itemProps337.xml"/></Relationships>
</file>

<file path=customXml/_rels/item338.xml.rels><?xml version="1.0" encoding="UTF-8" standalone="yes"?>
<Relationships xmlns="http://schemas.openxmlformats.org/package/2006/relationships"><Relationship Id="rId1" Type="http://schemas.openxmlformats.org/officeDocument/2006/relationships/customXmlProps" Target="itemProps338.xml"/></Relationships>
</file>

<file path=customXml/_rels/item339.xml.rels><?xml version="1.0" encoding="UTF-8" standalone="yes"?>
<Relationships xmlns="http://schemas.openxmlformats.org/package/2006/relationships"><Relationship Id="rId1" Type="http://schemas.openxmlformats.org/officeDocument/2006/relationships/customXmlProps" Target="itemProps339.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40.xml.rels><?xml version="1.0" encoding="UTF-8" standalone="yes"?>
<Relationships xmlns="http://schemas.openxmlformats.org/package/2006/relationships"><Relationship Id="rId1" Type="http://schemas.openxmlformats.org/officeDocument/2006/relationships/customXmlProps" Target="itemProps340.xml"/></Relationships>
</file>

<file path=customXml/_rels/item341.xml.rels><?xml version="1.0" encoding="UTF-8" standalone="yes"?>
<Relationships xmlns="http://schemas.openxmlformats.org/package/2006/relationships"><Relationship Id="rId1" Type="http://schemas.openxmlformats.org/officeDocument/2006/relationships/customXmlProps" Target="itemProps341.xml"/></Relationships>
</file>

<file path=customXml/_rels/item342.xml.rels><?xml version="1.0" encoding="UTF-8" standalone="yes"?>
<Relationships xmlns="http://schemas.openxmlformats.org/package/2006/relationships"><Relationship Id="rId1" Type="http://schemas.openxmlformats.org/officeDocument/2006/relationships/customXmlProps" Target="itemProps342.xml"/></Relationships>
</file>

<file path=customXml/_rels/item343.xml.rels><?xml version="1.0" encoding="UTF-8" standalone="yes"?>
<Relationships xmlns="http://schemas.openxmlformats.org/package/2006/relationships"><Relationship Id="rId1" Type="http://schemas.openxmlformats.org/officeDocument/2006/relationships/customXmlProps" Target="itemProps343.xml"/></Relationships>
</file>

<file path=customXml/_rels/item344.xml.rels><?xml version="1.0" encoding="UTF-8" standalone="yes"?>
<Relationships xmlns="http://schemas.openxmlformats.org/package/2006/relationships"><Relationship Id="rId1" Type="http://schemas.openxmlformats.org/officeDocument/2006/relationships/customXmlProps" Target="itemProps344.xml"/></Relationships>
</file>

<file path=customXml/_rels/item345.xml.rels><?xml version="1.0" encoding="UTF-8" standalone="yes"?>
<Relationships xmlns="http://schemas.openxmlformats.org/package/2006/relationships"><Relationship Id="rId1" Type="http://schemas.openxmlformats.org/officeDocument/2006/relationships/customXmlProps" Target="itemProps345.xml"/></Relationships>
</file>

<file path=customXml/_rels/item346.xml.rels><?xml version="1.0" encoding="UTF-8" standalone="yes"?>
<Relationships xmlns="http://schemas.openxmlformats.org/package/2006/relationships"><Relationship Id="rId1" Type="http://schemas.openxmlformats.org/officeDocument/2006/relationships/customXmlProps" Target="itemProps346.xml"/></Relationships>
</file>

<file path=customXml/_rels/item347.xml.rels><?xml version="1.0" encoding="UTF-8" standalone="yes"?>
<Relationships xmlns="http://schemas.openxmlformats.org/package/2006/relationships"><Relationship Id="rId1" Type="http://schemas.openxmlformats.org/officeDocument/2006/relationships/customXmlProps" Target="itemProps347.xml"/></Relationships>
</file>

<file path=customXml/_rels/item348.xml.rels><?xml version="1.0" encoding="UTF-8" standalone="yes"?>
<Relationships xmlns="http://schemas.openxmlformats.org/package/2006/relationships"><Relationship Id="rId1" Type="http://schemas.openxmlformats.org/officeDocument/2006/relationships/customXmlProps" Target="itemProps348.xml"/></Relationships>
</file>

<file path=customXml/_rels/item349.xml.rels><?xml version="1.0" encoding="UTF-8" standalone="yes"?>
<Relationships xmlns="http://schemas.openxmlformats.org/package/2006/relationships"><Relationship Id="rId1" Type="http://schemas.openxmlformats.org/officeDocument/2006/relationships/customXmlProps" Target="itemProps349.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50.xml.rels><?xml version="1.0" encoding="UTF-8" standalone="yes"?>
<Relationships xmlns="http://schemas.openxmlformats.org/package/2006/relationships"><Relationship Id="rId1" Type="http://schemas.openxmlformats.org/officeDocument/2006/relationships/customXmlProps" Target="itemProps350.xml"/></Relationships>
</file>

<file path=customXml/_rels/item351.xml.rels><?xml version="1.0" encoding="UTF-8" standalone="yes"?>
<Relationships xmlns="http://schemas.openxmlformats.org/package/2006/relationships"><Relationship Id="rId1" Type="http://schemas.openxmlformats.org/officeDocument/2006/relationships/customXmlProps" Target="itemProps351.xml"/></Relationships>
</file>

<file path=customXml/_rels/item352.xml.rels><?xml version="1.0" encoding="UTF-8" standalone="yes"?>
<Relationships xmlns="http://schemas.openxmlformats.org/package/2006/relationships"><Relationship Id="rId1" Type="http://schemas.openxmlformats.org/officeDocument/2006/relationships/customXmlProps" Target="itemProps352.xml"/></Relationships>
</file>

<file path=customXml/_rels/item353.xml.rels><?xml version="1.0" encoding="UTF-8" standalone="yes"?>
<Relationships xmlns="http://schemas.openxmlformats.org/package/2006/relationships"><Relationship Id="rId1" Type="http://schemas.openxmlformats.org/officeDocument/2006/relationships/customXmlProps" Target="itemProps353.xml"/></Relationships>
</file>

<file path=customXml/_rels/item354.xml.rels><?xml version="1.0" encoding="UTF-8" standalone="yes"?>
<Relationships xmlns="http://schemas.openxmlformats.org/package/2006/relationships"><Relationship Id="rId1" Type="http://schemas.openxmlformats.org/officeDocument/2006/relationships/customXmlProps" Target="itemProps354.xml"/></Relationships>
</file>

<file path=customXml/_rels/item355.xml.rels><?xml version="1.0" encoding="UTF-8" standalone="yes"?>
<Relationships xmlns="http://schemas.openxmlformats.org/package/2006/relationships"><Relationship Id="rId1" Type="http://schemas.openxmlformats.org/officeDocument/2006/relationships/customXmlProps" Target="itemProps355.xml"/></Relationships>
</file>

<file path=customXml/_rels/item356.xml.rels><?xml version="1.0" encoding="UTF-8" standalone="yes"?>
<Relationships xmlns="http://schemas.openxmlformats.org/package/2006/relationships"><Relationship Id="rId1" Type="http://schemas.openxmlformats.org/officeDocument/2006/relationships/customXmlProps" Target="itemProps356.xml"/></Relationships>
</file>

<file path=customXml/_rels/item357.xml.rels><?xml version="1.0" encoding="UTF-8" standalone="yes"?>
<Relationships xmlns="http://schemas.openxmlformats.org/package/2006/relationships"><Relationship Id="rId1" Type="http://schemas.openxmlformats.org/officeDocument/2006/relationships/customXmlProps" Target="itemProps357.xml"/></Relationships>
</file>

<file path=customXml/_rels/item358.xml.rels><?xml version="1.0" encoding="UTF-8" standalone="yes"?>
<Relationships xmlns="http://schemas.openxmlformats.org/package/2006/relationships"><Relationship Id="rId1" Type="http://schemas.openxmlformats.org/officeDocument/2006/relationships/customXmlProps" Target="itemProps358.xml"/></Relationships>
</file>

<file path=customXml/_rels/item359.xml.rels><?xml version="1.0" encoding="UTF-8" standalone="yes"?>
<Relationships xmlns="http://schemas.openxmlformats.org/package/2006/relationships"><Relationship Id="rId1" Type="http://schemas.openxmlformats.org/officeDocument/2006/relationships/customXmlProps" Target="itemProps359.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60.xml.rels><?xml version="1.0" encoding="UTF-8" standalone="yes"?>
<Relationships xmlns="http://schemas.openxmlformats.org/package/2006/relationships"><Relationship Id="rId1" Type="http://schemas.openxmlformats.org/officeDocument/2006/relationships/customXmlProps" Target="itemProps360.xml"/></Relationships>
</file>

<file path=customXml/_rels/item361.xml.rels><?xml version="1.0" encoding="UTF-8" standalone="yes"?>
<Relationships xmlns="http://schemas.openxmlformats.org/package/2006/relationships"><Relationship Id="rId1" Type="http://schemas.openxmlformats.org/officeDocument/2006/relationships/customXmlProps" Target="itemProps361.xml"/></Relationships>
</file>

<file path=customXml/_rels/item362.xml.rels><?xml version="1.0" encoding="UTF-8" standalone="yes"?>
<Relationships xmlns="http://schemas.openxmlformats.org/package/2006/relationships"><Relationship Id="rId1" Type="http://schemas.openxmlformats.org/officeDocument/2006/relationships/customXmlProps" Target="itemProps362.xml"/></Relationships>
</file>

<file path=customXml/_rels/item363.xml.rels><?xml version="1.0" encoding="UTF-8" standalone="yes"?>
<Relationships xmlns="http://schemas.openxmlformats.org/package/2006/relationships"><Relationship Id="rId1" Type="http://schemas.openxmlformats.org/officeDocument/2006/relationships/customXmlProps" Target="itemProps363.xml"/></Relationships>
</file>

<file path=customXml/_rels/item364.xml.rels><?xml version="1.0" encoding="UTF-8" standalone="yes"?>
<Relationships xmlns="http://schemas.openxmlformats.org/package/2006/relationships"><Relationship Id="rId1" Type="http://schemas.openxmlformats.org/officeDocument/2006/relationships/customXmlProps" Target="itemProps364.xml"/></Relationships>
</file>

<file path=customXml/_rels/item365.xml.rels><?xml version="1.0" encoding="UTF-8" standalone="yes"?>
<Relationships xmlns="http://schemas.openxmlformats.org/package/2006/relationships"><Relationship Id="rId1" Type="http://schemas.openxmlformats.org/officeDocument/2006/relationships/customXmlProps" Target="itemProps365.xml"/></Relationships>
</file>

<file path=customXml/_rels/item366.xml.rels><?xml version="1.0" encoding="UTF-8" standalone="yes"?>
<Relationships xmlns="http://schemas.openxmlformats.org/package/2006/relationships"><Relationship Id="rId1" Type="http://schemas.openxmlformats.org/officeDocument/2006/relationships/customXmlProps" Target="itemProps366.xml"/></Relationships>
</file>

<file path=customXml/_rels/item367.xml.rels><?xml version="1.0" encoding="UTF-8" standalone="yes"?>
<Relationships xmlns="http://schemas.openxmlformats.org/package/2006/relationships"><Relationship Id="rId1" Type="http://schemas.openxmlformats.org/officeDocument/2006/relationships/customXmlProps" Target="itemProps367.xml"/></Relationships>
</file>

<file path=customXml/_rels/item368.xml.rels><?xml version="1.0" encoding="UTF-8" standalone="yes"?>
<Relationships xmlns="http://schemas.openxmlformats.org/package/2006/relationships"><Relationship Id="rId1" Type="http://schemas.openxmlformats.org/officeDocument/2006/relationships/customXmlProps" Target="itemProps368.xml"/></Relationships>
</file>

<file path=customXml/_rels/item369.xml.rels><?xml version="1.0" encoding="UTF-8" standalone="yes"?>
<Relationships xmlns="http://schemas.openxmlformats.org/package/2006/relationships"><Relationship Id="rId1" Type="http://schemas.openxmlformats.org/officeDocument/2006/relationships/customXmlProps" Target="itemProps369.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70.xml.rels><?xml version="1.0" encoding="UTF-8" standalone="yes"?>
<Relationships xmlns="http://schemas.openxmlformats.org/package/2006/relationships"><Relationship Id="rId1" Type="http://schemas.openxmlformats.org/officeDocument/2006/relationships/customXmlProps" Target="itemProps370.xml"/></Relationships>
</file>

<file path=customXml/_rels/item371.xml.rels><?xml version="1.0" encoding="UTF-8" standalone="yes"?>
<Relationships xmlns="http://schemas.openxmlformats.org/package/2006/relationships"><Relationship Id="rId1" Type="http://schemas.openxmlformats.org/officeDocument/2006/relationships/customXmlProps" Target="itemProps371.xml"/></Relationships>
</file>

<file path=customXml/_rels/item372.xml.rels><?xml version="1.0" encoding="UTF-8" standalone="yes"?>
<Relationships xmlns="http://schemas.openxmlformats.org/package/2006/relationships"><Relationship Id="rId1" Type="http://schemas.openxmlformats.org/officeDocument/2006/relationships/customXmlProps" Target="itemProps372.xml"/></Relationships>
</file>

<file path=customXml/_rels/item373.xml.rels><?xml version="1.0" encoding="UTF-8" standalone="yes"?>
<Relationships xmlns="http://schemas.openxmlformats.org/package/2006/relationships"><Relationship Id="rId1" Type="http://schemas.openxmlformats.org/officeDocument/2006/relationships/customXmlProps" Target="itemProps373.xml"/></Relationships>
</file>

<file path=customXml/_rels/item374.xml.rels><?xml version="1.0" encoding="UTF-8" standalone="yes"?>
<Relationships xmlns="http://schemas.openxmlformats.org/package/2006/relationships"><Relationship Id="rId1" Type="http://schemas.openxmlformats.org/officeDocument/2006/relationships/customXmlProps" Target="itemProps374.xml"/></Relationships>
</file>

<file path=customXml/_rels/item375.xml.rels><?xml version="1.0" encoding="UTF-8" standalone="yes"?>
<Relationships xmlns="http://schemas.openxmlformats.org/package/2006/relationships"><Relationship Id="rId1" Type="http://schemas.openxmlformats.org/officeDocument/2006/relationships/customXmlProps" Target="itemProps375.xml"/></Relationships>
</file>

<file path=customXml/_rels/item376.xml.rels><?xml version="1.0" encoding="UTF-8" standalone="yes"?>
<Relationships xmlns="http://schemas.openxmlformats.org/package/2006/relationships"><Relationship Id="rId1" Type="http://schemas.openxmlformats.org/officeDocument/2006/relationships/customXmlProps" Target="itemProps376.xml"/></Relationships>
</file>

<file path=customXml/_rels/item377.xml.rels><?xml version="1.0" encoding="UTF-8" standalone="yes"?>
<Relationships xmlns="http://schemas.openxmlformats.org/package/2006/relationships"><Relationship Id="rId1" Type="http://schemas.openxmlformats.org/officeDocument/2006/relationships/customXmlProps" Target="itemProps377.xml"/></Relationships>
</file>

<file path=customXml/_rels/item378.xml.rels><?xml version="1.0" encoding="UTF-8" standalone="yes"?>
<Relationships xmlns="http://schemas.openxmlformats.org/package/2006/relationships"><Relationship Id="rId1" Type="http://schemas.openxmlformats.org/officeDocument/2006/relationships/customXmlProps" Target="itemProps378.xml"/></Relationships>
</file>

<file path=customXml/_rels/item379.xml.rels><?xml version="1.0" encoding="UTF-8" standalone="yes"?>
<Relationships xmlns="http://schemas.openxmlformats.org/package/2006/relationships"><Relationship Id="rId1" Type="http://schemas.openxmlformats.org/officeDocument/2006/relationships/customXmlProps" Target="itemProps379.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80.xml.rels><?xml version="1.0" encoding="UTF-8" standalone="yes"?>
<Relationships xmlns="http://schemas.openxmlformats.org/package/2006/relationships"><Relationship Id="rId1" Type="http://schemas.openxmlformats.org/officeDocument/2006/relationships/customXmlProps" Target="itemProps380.xml"/></Relationships>
</file>

<file path=customXml/_rels/item381.xml.rels><?xml version="1.0" encoding="UTF-8" standalone="yes"?>
<Relationships xmlns="http://schemas.openxmlformats.org/package/2006/relationships"><Relationship Id="rId1" Type="http://schemas.openxmlformats.org/officeDocument/2006/relationships/customXmlProps" Target="itemProps381.xml"/></Relationships>
</file>

<file path=customXml/_rels/item382.xml.rels><?xml version="1.0" encoding="UTF-8" standalone="yes"?>
<Relationships xmlns="http://schemas.openxmlformats.org/package/2006/relationships"><Relationship Id="rId1" Type="http://schemas.openxmlformats.org/officeDocument/2006/relationships/customXmlProps" Target="itemProps382.xml"/></Relationships>
</file>

<file path=customXml/_rels/item383.xml.rels><?xml version="1.0" encoding="UTF-8" standalone="yes"?>
<Relationships xmlns="http://schemas.openxmlformats.org/package/2006/relationships"><Relationship Id="rId1" Type="http://schemas.openxmlformats.org/officeDocument/2006/relationships/customXmlProps" Target="itemProps383.xml"/></Relationships>
</file>

<file path=customXml/_rels/item384.xml.rels><?xml version="1.0" encoding="UTF-8" standalone="yes"?>
<Relationships xmlns="http://schemas.openxmlformats.org/package/2006/relationships"><Relationship Id="rId1" Type="http://schemas.openxmlformats.org/officeDocument/2006/relationships/customXmlProps" Target="itemProps384.xml"/></Relationships>
</file>

<file path=customXml/_rels/item385.xml.rels><?xml version="1.0" encoding="UTF-8" standalone="yes"?>
<Relationships xmlns="http://schemas.openxmlformats.org/package/2006/relationships"><Relationship Id="rId1" Type="http://schemas.openxmlformats.org/officeDocument/2006/relationships/customXmlProps" Target="itemProps385.xml"/></Relationships>
</file>

<file path=customXml/_rels/item386.xml.rels><?xml version="1.0" encoding="UTF-8" standalone="yes"?>
<Relationships xmlns="http://schemas.openxmlformats.org/package/2006/relationships"><Relationship Id="rId1" Type="http://schemas.openxmlformats.org/officeDocument/2006/relationships/customXmlProps" Target="itemProps386.xml"/></Relationships>
</file>

<file path=customXml/_rels/item387.xml.rels><?xml version="1.0" encoding="UTF-8" standalone="yes"?>
<Relationships xmlns="http://schemas.openxmlformats.org/package/2006/relationships"><Relationship Id="rId1" Type="http://schemas.openxmlformats.org/officeDocument/2006/relationships/customXmlProps" Target="itemProps387.xml"/></Relationships>
</file>

<file path=customXml/_rels/item388.xml.rels><?xml version="1.0" encoding="UTF-8" standalone="yes"?>
<Relationships xmlns="http://schemas.openxmlformats.org/package/2006/relationships"><Relationship Id="rId1" Type="http://schemas.openxmlformats.org/officeDocument/2006/relationships/customXmlProps" Target="itemProps388.xml"/></Relationships>
</file>

<file path=customXml/_rels/item389.xml.rels><?xml version="1.0" encoding="UTF-8" standalone="yes"?>
<Relationships xmlns="http://schemas.openxmlformats.org/package/2006/relationships"><Relationship Id="rId1" Type="http://schemas.openxmlformats.org/officeDocument/2006/relationships/customXmlProps" Target="itemProps389.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390.xml.rels><?xml version="1.0" encoding="UTF-8" standalone="yes"?>
<Relationships xmlns="http://schemas.openxmlformats.org/package/2006/relationships"><Relationship Id="rId1" Type="http://schemas.openxmlformats.org/officeDocument/2006/relationships/customXmlProps" Target="itemProps390.xml"/></Relationships>
</file>

<file path=customXml/_rels/item391.xml.rels><?xml version="1.0" encoding="UTF-8" standalone="yes"?>
<Relationships xmlns="http://schemas.openxmlformats.org/package/2006/relationships"><Relationship Id="rId1" Type="http://schemas.openxmlformats.org/officeDocument/2006/relationships/customXmlProps" Target="itemProps391.xml"/></Relationships>
</file>

<file path=customXml/_rels/item392.xml.rels><?xml version="1.0" encoding="UTF-8" standalone="yes"?>
<Relationships xmlns="http://schemas.openxmlformats.org/package/2006/relationships"><Relationship Id="rId1" Type="http://schemas.openxmlformats.org/officeDocument/2006/relationships/customXmlProps" Target="itemProps392.xml"/></Relationships>
</file>

<file path=customXml/_rels/item393.xml.rels><?xml version="1.0" encoding="UTF-8" standalone="yes"?>
<Relationships xmlns="http://schemas.openxmlformats.org/package/2006/relationships"><Relationship Id="rId1" Type="http://schemas.openxmlformats.org/officeDocument/2006/relationships/customXmlProps" Target="itemProps393.xml"/></Relationships>
</file>

<file path=customXml/_rels/item394.xml.rels><?xml version="1.0" encoding="UTF-8" standalone="yes"?>
<Relationships xmlns="http://schemas.openxmlformats.org/package/2006/relationships"><Relationship Id="rId1" Type="http://schemas.openxmlformats.org/officeDocument/2006/relationships/customXmlProps" Target="itemProps394.xml"/></Relationships>
</file>

<file path=customXml/_rels/item395.xml.rels><?xml version="1.0" encoding="UTF-8" standalone="yes"?>
<Relationships xmlns="http://schemas.openxmlformats.org/package/2006/relationships"><Relationship Id="rId1" Type="http://schemas.openxmlformats.org/officeDocument/2006/relationships/customXmlProps" Target="itemProps395.xml"/></Relationships>
</file>

<file path=customXml/_rels/item396.xml.rels><?xml version="1.0" encoding="UTF-8" standalone="yes"?>
<Relationships xmlns="http://schemas.openxmlformats.org/package/2006/relationships"><Relationship Id="rId1" Type="http://schemas.openxmlformats.org/officeDocument/2006/relationships/customXmlProps" Target="itemProps396.xml"/></Relationships>
</file>

<file path=customXml/_rels/item397.xml.rels><?xml version="1.0" encoding="UTF-8" standalone="yes"?>
<Relationships xmlns="http://schemas.openxmlformats.org/package/2006/relationships"><Relationship Id="rId1" Type="http://schemas.openxmlformats.org/officeDocument/2006/relationships/customXmlProps" Target="itemProps397.xml"/></Relationships>
</file>

<file path=customXml/_rels/item398.xml.rels><?xml version="1.0" encoding="UTF-8" standalone="yes"?>
<Relationships xmlns="http://schemas.openxmlformats.org/package/2006/relationships"><Relationship Id="rId1" Type="http://schemas.openxmlformats.org/officeDocument/2006/relationships/customXmlProps" Target="itemProps398.xml"/></Relationships>
</file>

<file path=customXml/_rels/item399.xml.rels><?xml version="1.0" encoding="UTF-8" standalone="yes"?>
<Relationships xmlns="http://schemas.openxmlformats.org/package/2006/relationships"><Relationship Id="rId1" Type="http://schemas.openxmlformats.org/officeDocument/2006/relationships/customXmlProps" Target="itemProps39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00.xml.rels><?xml version="1.0" encoding="UTF-8" standalone="yes"?>
<Relationships xmlns="http://schemas.openxmlformats.org/package/2006/relationships"><Relationship Id="rId1" Type="http://schemas.openxmlformats.org/officeDocument/2006/relationships/customXmlProps" Target="itemProps400.xml"/></Relationships>
</file>

<file path=customXml/_rels/item401.xml.rels><?xml version="1.0" encoding="UTF-8" standalone="yes"?>
<Relationships xmlns="http://schemas.openxmlformats.org/package/2006/relationships"><Relationship Id="rId1" Type="http://schemas.openxmlformats.org/officeDocument/2006/relationships/customXmlProps" Target="itemProps401.xml"/></Relationships>
</file>

<file path=customXml/_rels/item402.xml.rels><?xml version="1.0" encoding="UTF-8" standalone="yes"?>
<Relationships xmlns="http://schemas.openxmlformats.org/package/2006/relationships"><Relationship Id="rId1" Type="http://schemas.openxmlformats.org/officeDocument/2006/relationships/customXmlProps" Target="itemProps402.xml"/></Relationships>
</file>

<file path=customXml/_rels/item403.xml.rels><?xml version="1.0" encoding="UTF-8" standalone="yes"?>
<Relationships xmlns="http://schemas.openxmlformats.org/package/2006/relationships"><Relationship Id="rId1" Type="http://schemas.openxmlformats.org/officeDocument/2006/relationships/customXmlProps" Target="itemProps403.xml"/></Relationships>
</file>

<file path=customXml/_rels/item404.xml.rels><?xml version="1.0" encoding="UTF-8" standalone="yes"?>
<Relationships xmlns="http://schemas.openxmlformats.org/package/2006/relationships"><Relationship Id="rId1" Type="http://schemas.openxmlformats.org/officeDocument/2006/relationships/customXmlProps" Target="itemProps404.xml"/></Relationships>
</file>

<file path=customXml/_rels/item405.xml.rels><?xml version="1.0" encoding="UTF-8" standalone="yes"?>
<Relationships xmlns="http://schemas.openxmlformats.org/package/2006/relationships"><Relationship Id="rId1" Type="http://schemas.openxmlformats.org/officeDocument/2006/relationships/customXmlProps" Target="itemProps405.xml"/></Relationships>
</file>

<file path=customXml/_rels/item406.xml.rels><?xml version="1.0" encoding="UTF-8" standalone="yes"?>
<Relationships xmlns="http://schemas.openxmlformats.org/package/2006/relationships"><Relationship Id="rId1" Type="http://schemas.openxmlformats.org/officeDocument/2006/relationships/customXmlProps" Target="itemProps406.xml"/></Relationships>
</file>

<file path=customXml/_rels/item407.xml.rels><?xml version="1.0" encoding="UTF-8" standalone="yes"?>
<Relationships xmlns="http://schemas.openxmlformats.org/package/2006/relationships"><Relationship Id="rId1" Type="http://schemas.openxmlformats.org/officeDocument/2006/relationships/customXmlProps" Target="itemProps407.xml"/></Relationships>
</file>

<file path=customXml/_rels/item408.xml.rels><?xml version="1.0" encoding="UTF-8" standalone="yes"?>
<Relationships xmlns="http://schemas.openxmlformats.org/package/2006/relationships"><Relationship Id="rId1" Type="http://schemas.openxmlformats.org/officeDocument/2006/relationships/customXmlProps" Target="itemProps408.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mso-contentType ?>
<FormTemplates xmlns="http://schemas.microsoft.com/sharepoint/v3/contenttype/forms">
  <Display>DocumentLibraryForm</Display>
  <Edit>DocumentLibraryForm</Edit>
  <New>DocumentLibraryForm</New>
</FormTemplates>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p:properties xmlns:p="http://schemas.microsoft.com/office/2006/metadata/properties" xmlns:xsi="http://www.w3.org/2001/XMLSchema-instance" xmlns:pc="http://schemas.microsoft.com/office/infopath/2007/PartnerControls">
  <documentManagement/>
</p:properties>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26.xml><?xml version="1.0" encoding="utf-8"?>
<EsriMapsInfo xmlns="ESRI.ArcGIS.Mapping.OfficeIntegration.PowerPointInfo">
  <Version>Version1</Version>
  <RequiresSignIn>False</RequiresSignIn>
</EsriMapsInfo>
</file>

<file path=customXml/item227.xml><?xml version="1.0" encoding="utf-8"?>
<EsriMapsInfo xmlns="ESRI.ArcGIS.Mapping.OfficeIntegration.PowerPointInfo">
  <Version>Version1</Version>
  <RequiresSignIn>False</RequiresSignIn>
</EsriMapsInfo>
</file>

<file path=customXml/item228.xml><?xml version="1.0" encoding="utf-8"?>
<EsriMapsInfo xmlns="ESRI.ArcGIS.Mapping.OfficeIntegration.PowerPointInfo">
  <Version>Version1</Version>
  <RequiresSignIn>False</RequiresSignIn>
</EsriMapsInfo>
</file>

<file path=customXml/item229.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30.xml><?xml version="1.0" encoding="utf-8"?>
<EsriMapsInfo xmlns="ESRI.ArcGIS.Mapping.OfficeIntegration.PowerPointInfo">
  <Version>Version1</Version>
  <RequiresSignIn>False</RequiresSignIn>
</EsriMapsInfo>
</file>

<file path=customXml/item231.xml><?xml version="1.0" encoding="utf-8"?>
<EsriMapsInfo xmlns="ESRI.ArcGIS.Mapping.OfficeIntegration.PowerPointInfo">
  <Version>Version1</Version>
  <RequiresSignIn>False</RequiresSignIn>
</EsriMapsInfo>
</file>

<file path=customXml/item232.xml><?xml version="1.0" encoding="utf-8"?>
<EsriMapsInfo xmlns="ESRI.ArcGIS.Mapping.OfficeIntegration.PowerPointInfo">
  <Version>Version1</Version>
  <RequiresSignIn>False</RequiresSignIn>
</EsriMapsInfo>
</file>

<file path=customXml/item233.xml><?xml version="1.0" encoding="utf-8"?>
<EsriMapsInfo xmlns="ESRI.ArcGIS.Mapping.OfficeIntegration.PowerPointInfo">
  <Version>Version1</Version>
  <RequiresSignIn>False</RequiresSignIn>
</EsriMapsInfo>
</file>

<file path=customXml/item234.xml><?xml version="1.0" encoding="utf-8"?>
<EsriMapsInfo xmlns="ESRI.ArcGIS.Mapping.OfficeIntegration.PowerPointInfo">
  <Version>Version1</Version>
  <RequiresSignIn>False</RequiresSignIn>
</EsriMapsInfo>
</file>

<file path=customXml/item235.xml><?xml version="1.0" encoding="utf-8"?>
<EsriMapsInfo xmlns="ESRI.ArcGIS.Mapping.OfficeIntegration.PowerPointInfo">
  <Version>Version1</Version>
  <RequiresSignIn>False</RequiresSignIn>
</EsriMapsInfo>
</file>

<file path=customXml/item236.xml><?xml version="1.0" encoding="utf-8"?>
<EsriMapsInfo xmlns="ESRI.ArcGIS.Mapping.OfficeIntegration.PowerPointInfo">
  <Version>Version1</Version>
  <RequiresSignIn>False</RequiresSignIn>
</EsriMapsInfo>
</file>

<file path=customXml/item237.xml><?xml version="1.0" encoding="utf-8"?>
<EsriMapsInfo xmlns="ESRI.ArcGIS.Mapping.OfficeIntegration.PowerPointInfo">
  <Version>Version1</Version>
  <RequiresSignIn>False</RequiresSignIn>
</EsriMapsInfo>
</file>

<file path=customXml/item238.xml><?xml version="1.0" encoding="utf-8"?>
<EsriMapsInfo xmlns="ESRI.ArcGIS.Mapping.OfficeIntegration.PowerPointInfo">
  <Version>Version1</Version>
  <RequiresSignIn>False</RequiresSignIn>
</EsriMapsInfo>
</file>

<file path=customXml/item239.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40.xml><?xml version="1.0" encoding="utf-8"?>
<EsriMapsInfo xmlns="ESRI.ArcGIS.Mapping.OfficeIntegration.PowerPointInfo">
  <Version>Version1</Version>
  <RequiresSignIn>False</RequiresSignIn>
</EsriMapsInfo>
</file>

<file path=customXml/item241.xml><?xml version="1.0" encoding="utf-8"?>
<EsriMapsInfo xmlns="ESRI.ArcGIS.Mapping.OfficeIntegration.PowerPointInfo">
  <Version>Version1</Version>
  <RequiresSignIn>False</RequiresSignIn>
</EsriMapsInfo>
</file>

<file path=customXml/item242.xml><?xml version="1.0" encoding="utf-8"?>
<EsriMapsInfo xmlns="ESRI.ArcGIS.Mapping.OfficeIntegration.PowerPointInfo">
  <Version>Version1</Version>
  <RequiresSignIn>False</RequiresSignIn>
</EsriMapsInfo>
</file>

<file path=customXml/item243.xml><?xml version="1.0" encoding="utf-8"?>
<EsriMapsInfo xmlns="ESRI.ArcGIS.Mapping.OfficeIntegration.PowerPointInfo">
  <Version>Version1</Version>
  <RequiresSignIn>False</RequiresSignIn>
</EsriMapsInfo>
</file>

<file path=customXml/item244.xml><?xml version="1.0" encoding="utf-8"?>
<EsriMapsInfo xmlns="ESRI.ArcGIS.Mapping.OfficeIntegration.PowerPointInfo">
  <Version>Version1</Version>
  <RequiresSignIn>False</RequiresSignIn>
</EsriMapsInfo>
</file>

<file path=customXml/item245.xml><?xml version="1.0" encoding="utf-8"?>
<EsriMapsInfo xmlns="ESRI.ArcGIS.Mapping.OfficeIntegration.PowerPointInfo">
  <Version>Version1</Version>
  <RequiresSignIn>False</RequiresSignIn>
</EsriMapsInfo>
</file>

<file path=customXml/item246.xml><?xml version="1.0" encoding="utf-8"?>
<EsriMapsInfo xmlns="ESRI.ArcGIS.Mapping.OfficeIntegration.PowerPointInfo">
  <Version>Version1</Version>
  <RequiresSignIn>False</RequiresSignIn>
</EsriMapsInfo>
</file>

<file path=customXml/item247.xml><?xml version="1.0" encoding="utf-8"?>
<EsriMapsInfo xmlns="ESRI.ArcGIS.Mapping.OfficeIntegration.PowerPointInfo">
  <Version>Version1</Version>
  <RequiresSignIn>False</RequiresSignIn>
</EsriMapsInfo>
</file>

<file path=customXml/item248.xml><?xml version="1.0" encoding="utf-8"?>
<EsriMapsInfo xmlns="ESRI.ArcGIS.Mapping.OfficeIntegration.PowerPointInfo">
  <Version>Version1</Version>
  <RequiresSignIn>False</RequiresSignIn>
</EsriMapsInfo>
</file>

<file path=customXml/item249.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50.xml><?xml version="1.0" encoding="utf-8"?>
<EsriMapsInfo xmlns="ESRI.ArcGIS.Mapping.OfficeIntegration.PowerPointInfo">
  <Version>Version1</Version>
  <RequiresSignIn>False</RequiresSignIn>
</EsriMapsInfo>
</file>

<file path=customXml/item251.xml><?xml version="1.0" encoding="utf-8"?>
<EsriMapsInfo xmlns="ESRI.ArcGIS.Mapping.OfficeIntegration.PowerPointInfo">
  <Version>Version1</Version>
  <RequiresSignIn>False</RequiresSignIn>
</EsriMapsInfo>
</file>

<file path=customXml/item252.xml><?xml version="1.0" encoding="utf-8"?>
<EsriMapsInfo xmlns="ESRI.ArcGIS.Mapping.OfficeIntegration.PowerPointInfo">
  <Version>Version1</Version>
  <RequiresSignIn>False</RequiresSignIn>
</EsriMapsInfo>
</file>

<file path=customXml/item253.xml><?xml version="1.0" encoding="utf-8"?>
<EsriMapsInfo xmlns="ESRI.ArcGIS.Mapping.OfficeIntegration.PowerPointInfo">
  <Version>Version1</Version>
  <RequiresSignIn>False</RequiresSignIn>
</EsriMapsInfo>
</file>

<file path=customXml/item254.xml><?xml version="1.0" encoding="utf-8"?>
<EsriMapsInfo xmlns="ESRI.ArcGIS.Mapping.OfficeIntegration.PowerPointInfo">
  <Version>Version1</Version>
  <RequiresSignIn>False</RequiresSignIn>
</EsriMapsInfo>
</file>

<file path=customXml/item255.xml><?xml version="1.0" encoding="utf-8"?>
<EsriMapsInfo xmlns="ESRI.ArcGIS.Mapping.OfficeIntegration.PowerPointInfo">
  <Version>Version1</Version>
  <RequiresSignIn>False</RequiresSignIn>
</EsriMapsInfo>
</file>

<file path=customXml/item256.xml><?xml version="1.0" encoding="utf-8"?>
<EsriMapsInfo xmlns="ESRI.ArcGIS.Mapping.OfficeIntegration.PowerPointInfo">
  <Version>Version1</Version>
  <RequiresSignIn>False</RequiresSignIn>
</EsriMapsInfo>
</file>

<file path=customXml/item257.xml><?xml version="1.0" encoding="utf-8"?>
<EsriMapsInfo xmlns="ESRI.ArcGIS.Mapping.OfficeIntegration.PowerPointInfo">
  <Version>Version1</Version>
  <RequiresSignIn>False</RequiresSignIn>
</EsriMapsInfo>
</file>

<file path=customXml/item258.xml><?xml version="1.0" encoding="utf-8"?>
<EsriMapsInfo xmlns="ESRI.ArcGIS.Mapping.OfficeIntegration.PowerPointInfo">
  <Version>Version1</Version>
  <RequiresSignIn>False</RequiresSignIn>
</EsriMapsInfo>
</file>

<file path=customXml/item259.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60.xml><?xml version="1.0" encoding="utf-8"?>
<EsriMapsInfo xmlns="ESRI.ArcGIS.Mapping.OfficeIntegration.PowerPointInfo">
  <Version>Version1</Version>
  <RequiresSignIn>False</RequiresSignIn>
</EsriMapsInfo>
</file>

<file path=customXml/item261.xml><?xml version="1.0" encoding="utf-8"?>
<EsriMapsInfo xmlns="ESRI.ArcGIS.Mapping.OfficeIntegration.PowerPointInfo">
  <Version>Version1</Version>
  <RequiresSignIn>False</RequiresSignIn>
</EsriMapsInfo>
</file>

<file path=customXml/item262.xml><?xml version="1.0" encoding="utf-8"?>
<EsriMapsInfo xmlns="ESRI.ArcGIS.Mapping.OfficeIntegration.PowerPointInfo">
  <Version>Version1</Version>
  <RequiresSignIn>False</RequiresSignIn>
</EsriMapsInfo>
</file>

<file path=customXml/item263.xml><?xml version="1.0" encoding="utf-8"?>
<EsriMapsInfo xmlns="ESRI.ArcGIS.Mapping.OfficeIntegration.PowerPointInfo">
  <Version>Version1</Version>
  <RequiresSignIn>False</RequiresSignIn>
</EsriMapsInfo>
</file>

<file path=customXml/item264.xml><?xml version="1.0" encoding="utf-8"?>
<EsriMapsInfo xmlns="ESRI.ArcGIS.Mapping.OfficeIntegration.PowerPointInfo">
  <Version>Version1</Version>
  <RequiresSignIn>False</RequiresSignIn>
</EsriMapsInfo>
</file>

<file path=customXml/item265.xml><?xml version="1.0" encoding="utf-8"?>
<EsriMapsInfo xmlns="ESRI.ArcGIS.Mapping.OfficeIntegration.PowerPointInfo">
  <Version>Version1</Version>
  <RequiresSignIn>False</RequiresSignIn>
</EsriMapsInfo>
</file>

<file path=customXml/item266.xml><?xml version="1.0" encoding="utf-8"?>
<EsriMapsInfo xmlns="ESRI.ArcGIS.Mapping.OfficeIntegration.PowerPointInfo">
  <Version>Version1</Version>
  <RequiresSignIn>False</RequiresSignIn>
</EsriMapsInfo>
</file>

<file path=customXml/item267.xml><?xml version="1.0" encoding="utf-8"?>
<EsriMapsInfo xmlns="ESRI.ArcGIS.Mapping.OfficeIntegration.PowerPointInfo">
  <Version>Version1</Version>
  <RequiresSignIn>False</RequiresSignIn>
</EsriMapsInfo>
</file>

<file path=customXml/item268.xml><?xml version="1.0" encoding="utf-8"?>
<EsriMapsInfo xmlns="ESRI.ArcGIS.Mapping.OfficeIntegration.PowerPointInfo">
  <Version>Version1</Version>
  <RequiresSignIn>False</RequiresSignIn>
</EsriMapsInfo>
</file>

<file path=customXml/item269.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70.xml><?xml version="1.0" encoding="utf-8"?>
<EsriMapsInfo xmlns="ESRI.ArcGIS.Mapping.OfficeIntegration.PowerPointInfo">
  <Version>Version1</Version>
  <RequiresSignIn>False</RequiresSignIn>
</EsriMapsInfo>
</file>

<file path=customXml/item271.xml><?xml version="1.0" encoding="utf-8"?>
<EsriMapsInfo xmlns="ESRI.ArcGIS.Mapping.OfficeIntegration.PowerPointInfo">
  <Version>Version1</Version>
  <RequiresSignIn>False</RequiresSignIn>
</EsriMapsInfo>
</file>

<file path=customXml/item272.xml><?xml version="1.0" encoding="utf-8"?>
<EsriMapsInfo xmlns="ESRI.ArcGIS.Mapping.OfficeIntegration.PowerPointInfo">
  <Version>Version1</Version>
  <RequiresSignIn>False</RequiresSignIn>
</EsriMapsInfo>
</file>

<file path=customXml/item273.xml><?xml version="1.0" encoding="utf-8"?>
<EsriMapsInfo xmlns="ESRI.ArcGIS.Mapping.OfficeIntegration.PowerPointInfo">
  <Version>Version1</Version>
  <RequiresSignIn>False</RequiresSignIn>
</EsriMapsInfo>
</file>

<file path=customXml/item274.xml><?xml version="1.0" encoding="utf-8"?>
<EsriMapsInfo xmlns="ESRI.ArcGIS.Mapping.OfficeIntegration.PowerPointInfo">
  <Version>Version1</Version>
  <RequiresSignIn>False</RequiresSignIn>
</EsriMapsInfo>
</file>

<file path=customXml/item275.xml><?xml version="1.0" encoding="utf-8"?>
<EsriMapsInfo xmlns="ESRI.ArcGIS.Mapping.OfficeIntegration.PowerPointInfo">
  <Version>Version1</Version>
  <RequiresSignIn>False</RequiresSignIn>
</EsriMapsInfo>
</file>

<file path=customXml/item276.xml><?xml version="1.0" encoding="utf-8"?>
<EsriMapsInfo xmlns="ESRI.ArcGIS.Mapping.OfficeIntegration.PowerPointInfo">
  <Version>Version1</Version>
  <RequiresSignIn>False</RequiresSignIn>
</EsriMapsInfo>
</file>

<file path=customXml/item277.xml><?xml version="1.0" encoding="utf-8"?>
<EsriMapsInfo xmlns="ESRI.ArcGIS.Mapping.OfficeIntegration.PowerPointInfo">
  <Version>Version1</Version>
  <RequiresSignIn>False</RequiresSignIn>
</EsriMapsInfo>
</file>

<file path=customXml/item278.xml><?xml version="1.0" encoding="utf-8"?>
<EsriMapsInfo xmlns="ESRI.ArcGIS.Mapping.OfficeIntegration.PowerPointInfo">
  <Version>Version1</Version>
  <RequiresSignIn>False</RequiresSignIn>
</EsriMapsInfo>
</file>

<file path=customXml/item279.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80.xml><?xml version="1.0" encoding="utf-8"?>
<EsriMapsInfo xmlns="ESRI.ArcGIS.Mapping.OfficeIntegration.PowerPointInfo">
  <Version>Version1</Version>
  <RequiresSignIn>False</RequiresSignIn>
</EsriMapsInfo>
</file>

<file path=customXml/item281.xml><?xml version="1.0" encoding="utf-8"?>
<EsriMapsInfo xmlns="ESRI.ArcGIS.Mapping.OfficeIntegration.PowerPointInfo">
  <Version>Version1</Version>
  <RequiresSignIn>False</RequiresSignIn>
</EsriMapsInfo>
</file>

<file path=customXml/item282.xml><?xml version="1.0" encoding="utf-8"?>
<EsriMapsInfo xmlns="ESRI.ArcGIS.Mapping.OfficeIntegration.PowerPointInfo">
  <Version>Version1</Version>
  <RequiresSignIn>False</RequiresSignIn>
</EsriMapsInfo>
</file>

<file path=customXml/item283.xml><?xml version="1.0" encoding="utf-8"?>
<EsriMapsInfo xmlns="ESRI.ArcGIS.Mapping.OfficeIntegration.PowerPointInfo">
  <Version>Version1</Version>
  <RequiresSignIn>False</RequiresSignIn>
</EsriMapsInfo>
</file>

<file path=customXml/item284.xml><?xml version="1.0" encoding="utf-8"?>
<EsriMapsInfo xmlns="ESRI.ArcGIS.Mapping.OfficeIntegration.PowerPointInfo">
  <Version>Version1</Version>
  <RequiresSignIn>False</RequiresSignIn>
</EsriMapsInfo>
</file>

<file path=customXml/item285.xml><?xml version="1.0" encoding="utf-8"?>
<EsriMapsInfo xmlns="ESRI.ArcGIS.Mapping.OfficeIntegration.PowerPointInfo">
  <Version>Version1</Version>
  <RequiresSignIn>False</RequiresSignIn>
</EsriMapsInfo>
</file>

<file path=customXml/item286.xml><?xml version="1.0" encoding="utf-8"?>
<EsriMapsInfo xmlns="ESRI.ArcGIS.Mapping.OfficeIntegration.PowerPointInfo">
  <Version>Version1</Version>
  <RequiresSignIn>False</RequiresSignIn>
</EsriMapsInfo>
</file>

<file path=customXml/item287.xml><?xml version="1.0" encoding="utf-8"?>
<EsriMapsInfo xmlns="ESRI.ArcGIS.Mapping.OfficeIntegration.PowerPointInfo">
  <Version>Version1</Version>
  <RequiresSignIn>False</RequiresSignIn>
</EsriMapsInfo>
</file>

<file path=customXml/item288.xml><?xml version="1.0" encoding="utf-8"?>
<EsriMapsInfo xmlns="ESRI.ArcGIS.Mapping.OfficeIntegration.PowerPointInfo">
  <Version>Version1</Version>
  <RequiresSignIn>False</RequiresSignIn>
</EsriMapsInfo>
</file>

<file path=customXml/item289.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290.xml><?xml version="1.0" encoding="utf-8"?>
<EsriMapsInfo xmlns="ESRI.ArcGIS.Mapping.OfficeIntegration.PowerPointInfo">
  <Version>Version1</Version>
  <RequiresSignIn>False</RequiresSignIn>
</EsriMapsInfo>
</file>

<file path=customXml/item291.xml><?xml version="1.0" encoding="utf-8"?>
<EsriMapsInfo xmlns="ESRI.ArcGIS.Mapping.OfficeIntegration.PowerPointInfo">
  <Version>Version1</Version>
  <RequiresSignIn>False</RequiresSignIn>
</EsriMapsInfo>
</file>

<file path=customXml/item292.xml><?xml version="1.0" encoding="utf-8"?>
<EsriMapsInfo xmlns="ESRI.ArcGIS.Mapping.OfficeIntegration.PowerPointInfo">
  <Version>Version1</Version>
  <RequiresSignIn>False</RequiresSignIn>
</EsriMapsInfo>
</file>

<file path=customXml/item293.xml><?xml version="1.0" encoding="utf-8"?>
<EsriMapsInfo xmlns="ESRI.ArcGIS.Mapping.OfficeIntegration.PowerPointInfo">
  <Version>Version1</Version>
  <RequiresSignIn>False</RequiresSignIn>
</EsriMapsInfo>
</file>

<file path=customXml/item294.xml><?xml version="1.0" encoding="utf-8"?>
<EsriMapsInfo xmlns="ESRI.ArcGIS.Mapping.OfficeIntegration.PowerPointInfo">
  <Version>Version1</Version>
  <RequiresSignIn>False</RequiresSignIn>
</EsriMapsInfo>
</file>

<file path=customXml/item295.xml><?xml version="1.0" encoding="utf-8"?>
<EsriMapsInfo xmlns="ESRI.ArcGIS.Mapping.OfficeIntegration.PowerPointInfo">
  <Version>Version1</Version>
  <RequiresSignIn>False</RequiresSignIn>
</EsriMapsInfo>
</file>

<file path=customXml/item296.xml><?xml version="1.0" encoding="utf-8"?>
<EsriMapsInfo xmlns="ESRI.ArcGIS.Mapping.OfficeIntegration.PowerPointInfo">
  <Version>Version1</Version>
  <RequiresSignIn>False</RequiresSignIn>
</EsriMapsInfo>
</file>

<file path=customXml/item297.xml><?xml version="1.0" encoding="utf-8"?>
<EsriMapsInfo xmlns="ESRI.ArcGIS.Mapping.OfficeIntegration.PowerPointInfo">
  <Version>Version1</Version>
  <RequiresSignIn>False</RequiresSignIn>
</EsriMapsInfo>
</file>

<file path=customXml/item298.xml><?xml version="1.0" encoding="utf-8"?>
<EsriMapsInfo xmlns="ESRI.ArcGIS.Mapping.OfficeIntegration.PowerPointInfo">
  <Version>Version1</Version>
  <RequiresSignIn>False</RequiresSignIn>
</EsriMapsInfo>
</file>

<file path=customXml/item29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00.xml><?xml version="1.0" encoding="utf-8"?>
<EsriMapsInfo xmlns="ESRI.ArcGIS.Mapping.OfficeIntegration.PowerPointInfo">
  <Version>Version1</Version>
  <RequiresSignIn>False</RequiresSignIn>
</EsriMapsInfo>
</file>

<file path=customXml/item301.xml><?xml version="1.0" encoding="utf-8"?>
<EsriMapsInfo xmlns="ESRI.ArcGIS.Mapping.OfficeIntegration.PowerPointInfo">
  <Version>Version1</Version>
  <RequiresSignIn>False</RequiresSignIn>
</EsriMapsInfo>
</file>

<file path=customXml/item302.xml><?xml version="1.0" encoding="utf-8"?>
<EsriMapsInfo xmlns="ESRI.ArcGIS.Mapping.OfficeIntegration.PowerPointInfo">
  <Version>Version1</Version>
  <RequiresSignIn>False</RequiresSignIn>
</EsriMapsInfo>
</file>

<file path=customXml/item303.xml><?xml version="1.0" encoding="utf-8"?>
<EsriMapsInfo xmlns="ESRI.ArcGIS.Mapping.OfficeIntegration.PowerPointInfo">
  <Version>Version1</Version>
  <RequiresSignIn>False</RequiresSignIn>
</EsriMapsInfo>
</file>

<file path=customXml/item304.xml><?xml version="1.0" encoding="utf-8"?>
<EsriMapsInfo xmlns="ESRI.ArcGIS.Mapping.OfficeIntegration.PowerPointInfo">
  <Version>Version1</Version>
  <RequiresSignIn>False</RequiresSignIn>
</EsriMapsInfo>
</file>

<file path=customXml/item305.xml><?xml version="1.0" encoding="utf-8"?>
<EsriMapsInfo xmlns="ESRI.ArcGIS.Mapping.OfficeIntegration.PowerPointInfo">
  <Version>Version1</Version>
  <RequiresSignIn>False</RequiresSignIn>
</EsriMapsInfo>
</file>

<file path=customXml/item306.xml><?xml version="1.0" encoding="utf-8"?>
<EsriMapsInfo xmlns="ESRI.ArcGIS.Mapping.OfficeIntegration.PowerPointInfo">
  <Version>Version1</Version>
  <RequiresSignIn>False</RequiresSignIn>
</EsriMapsInfo>
</file>

<file path=customXml/item307.xml><?xml version="1.0" encoding="utf-8"?>
<EsriMapsInfo xmlns="ESRI.ArcGIS.Mapping.OfficeIntegration.PowerPointInfo">
  <Version>Version1</Version>
  <RequiresSignIn>False</RequiresSignIn>
</EsriMapsInfo>
</file>

<file path=customXml/item308.xml><?xml version="1.0" encoding="utf-8"?>
<EsriMapsInfo xmlns="ESRI.ArcGIS.Mapping.OfficeIntegration.PowerPointInfo">
  <Version>Version1</Version>
  <RequiresSignIn>False</RequiresSignIn>
</EsriMapsInfo>
</file>

<file path=customXml/item309.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10.xml><?xml version="1.0" encoding="utf-8"?>
<EsriMapsInfo xmlns="ESRI.ArcGIS.Mapping.OfficeIntegration.PowerPointInfo">
  <Version>Version1</Version>
  <RequiresSignIn>False</RequiresSignIn>
</EsriMapsInfo>
</file>

<file path=customXml/item311.xml><?xml version="1.0" encoding="utf-8"?>
<EsriMapsInfo xmlns="ESRI.ArcGIS.Mapping.OfficeIntegration.PowerPointInfo">
  <Version>Version1</Version>
  <RequiresSignIn>False</RequiresSignIn>
</EsriMapsInfo>
</file>

<file path=customXml/item312.xml><?xml version="1.0" encoding="utf-8"?>
<EsriMapsInfo xmlns="ESRI.ArcGIS.Mapping.OfficeIntegration.PowerPointInfo">
  <Version>Version1</Version>
  <RequiresSignIn>False</RequiresSignIn>
</EsriMapsInfo>
</file>

<file path=customXml/item313.xml><?xml version="1.0" encoding="utf-8"?>
<EsriMapsInfo xmlns="ESRI.ArcGIS.Mapping.OfficeIntegration.PowerPointInfo">
  <Version>Version1</Version>
  <RequiresSignIn>False</RequiresSignIn>
</EsriMapsInfo>
</file>

<file path=customXml/item314.xml><?xml version="1.0" encoding="utf-8"?>
<EsriMapsInfo xmlns="ESRI.ArcGIS.Mapping.OfficeIntegration.PowerPointInfo">
  <Version>Version1</Version>
  <RequiresSignIn>False</RequiresSignIn>
</EsriMapsInfo>
</file>

<file path=customXml/item315.xml><?xml version="1.0" encoding="utf-8"?>
<EsriMapsInfo xmlns="ESRI.ArcGIS.Mapping.OfficeIntegration.PowerPointInfo">
  <Version>Version1</Version>
  <RequiresSignIn>False</RequiresSignIn>
</EsriMapsInfo>
</file>

<file path=customXml/item316.xml><?xml version="1.0" encoding="utf-8"?>
<EsriMapsInfo xmlns="ESRI.ArcGIS.Mapping.OfficeIntegration.PowerPointInfo">
  <Version>Version1</Version>
  <RequiresSignIn>False</RequiresSignIn>
</EsriMapsInfo>
</file>

<file path=customXml/item317.xml><?xml version="1.0" encoding="utf-8"?>
<EsriMapsInfo xmlns="ESRI.ArcGIS.Mapping.OfficeIntegration.PowerPointInfo">
  <Version>Version1</Version>
  <RequiresSignIn>False</RequiresSignIn>
</EsriMapsInfo>
</file>

<file path=customXml/item318.xml><?xml version="1.0" encoding="utf-8"?>
<EsriMapsInfo xmlns="ESRI.ArcGIS.Mapping.OfficeIntegration.PowerPointInfo">
  <Version>Version1</Version>
  <RequiresSignIn>False</RequiresSignIn>
</EsriMapsInfo>
</file>

<file path=customXml/item319.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20.xml><?xml version="1.0" encoding="utf-8"?>
<EsriMapsInfo xmlns="ESRI.ArcGIS.Mapping.OfficeIntegration.PowerPointInfo">
  <Version>Version1</Version>
  <RequiresSignIn>False</RequiresSignIn>
</EsriMapsInfo>
</file>

<file path=customXml/item321.xml><?xml version="1.0" encoding="utf-8"?>
<EsriMapsInfo xmlns="ESRI.ArcGIS.Mapping.OfficeIntegration.PowerPointInfo">
  <Version>Version1</Version>
  <RequiresSignIn>False</RequiresSignIn>
</EsriMapsInfo>
</file>

<file path=customXml/item322.xml><?xml version="1.0" encoding="utf-8"?>
<EsriMapsInfo xmlns="ESRI.ArcGIS.Mapping.OfficeIntegration.PowerPointInfo">
  <Version>Version1</Version>
  <RequiresSignIn>False</RequiresSignIn>
</EsriMapsInfo>
</file>

<file path=customXml/item323.xml><?xml version="1.0" encoding="utf-8"?>
<EsriMapsInfo xmlns="ESRI.ArcGIS.Mapping.OfficeIntegration.PowerPointInfo">
  <Version>Version1</Version>
  <RequiresSignIn>False</RequiresSignIn>
</EsriMapsInfo>
</file>

<file path=customXml/item324.xml><?xml version="1.0" encoding="utf-8"?>
<EsriMapsInfo xmlns="ESRI.ArcGIS.Mapping.OfficeIntegration.PowerPointInfo">
  <Version>Version1</Version>
  <RequiresSignIn>False</RequiresSignIn>
</EsriMapsInfo>
</file>

<file path=customXml/item325.xml><?xml version="1.0" encoding="utf-8"?>
<EsriMapsInfo xmlns="ESRI.ArcGIS.Mapping.OfficeIntegration.PowerPointInfo">
  <Version>Version1</Version>
  <RequiresSignIn>False</RequiresSignIn>
</EsriMapsInfo>
</file>

<file path=customXml/item326.xml><?xml version="1.0" encoding="utf-8"?>
<EsriMapsInfo xmlns="ESRI.ArcGIS.Mapping.OfficeIntegration.PowerPointInfo">
  <Version>Version1</Version>
  <RequiresSignIn>False</RequiresSignIn>
</EsriMapsInfo>
</file>

<file path=customXml/item327.xml><?xml version="1.0" encoding="utf-8"?>
<EsriMapsInfo xmlns="ESRI.ArcGIS.Mapping.OfficeIntegration.PowerPointInfo">
  <Version>Version1</Version>
  <RequiresSignIn>False</RequiresSignIn>
</EsriMapsInfo>
</file>

<file path=customXml/item328.xml><?xml version="1.0" encoding="utf-8"?>
<EsriMapsInfo xmlns="ESRI.ArcGIS.Mapping.OfficeIntegration.PowerPointInfo">
  <Version>Version1</Version>
  <RequiresSignIn>False</RequiresSignIn>
</EsriMapsInfo>
</file>

<file path=customXml/item329.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30.xml><?xml version="1.0" encoding="utf-8"?>
<EsriMapsInfo xmlns="ESRI.ArcGIS.Mapping.OfficeIntegration.PowerPointInfo">
  <Version>Version1</Version>
  <RequiresSignIn>False</RequiresSignIn>
</EsriMapsInfo>
</file>

<file path=customXml/item331.xml><?xml version="1.0" encoding="utf-8"?>
<EsriMapsInfo xmlns="ESRI.ArcGIS.Mapping.OfficeIntegration.PowerPointInfo">
  <Version>Version1</Version>
  <RequiresSignIn>False</RequiresSignIn>
</EsriMapsInfo>
</file>

<file path=customXml/item332.xml><?xml version="1.0" encoding="utf-8"?>
<EsriMapsInfo xmlns="ESRI.ArcGIS.Mapping.OfficeIntegration.PowerPointInfo">
  <Version>Version1</Version>
  <RequiresSignIn>False</RequiresSignIn>
</EsriMapsInfo>
</file>

<file path=customXml/item333.xml><?xml version="1.0" encoding="utf-8"?>
<EsriMapsInfo xmlns="ESRI.ArcGIS.Mapping.OfficeIntegration.PowerPointInfo">
  <Version>Version1</Version>
  <RequiresSignIn>False</RequiresSignIn>
</EsriMapsInfo>
</file>

<file path=customXml/item334.xml><?xml version="1.0" encoding="utf-8"?>
<EsriMapsInfo xmlns="ESRI.ArcGIS.Mapping.OfficeIntegration.PowerPointInfo">
  <Version>Version1</Version>
  <RequiresSignIn>False</RequiresSignIn>
</EsriMapsInfo>
</file>

<file path=customXml/item335.xml><?xml version="1.0" encoding="utf-8"?>
<EsriMapsInfo xmlns="ESRI.ArcGIS.Mapping.OfficeIntegration.PowerPointInfo">
  <Version>Version1</Version>
  <RequiresSignIn>False</RequiresSignIn>
</EsriMapsInfo>
</file>

<file path=customXml/item336.xml><?xml version="1.0" encoding="utf-8"?>
<EsriMapsInfo xmlns="ESRI.ArcGIS.Mapping.OfficeIntegration.PowerPointInfo">
  <Version>Version1</Version>
  <RequiresSignIn>False</RequiresSignIn>
</EsriMapsInfo>
</file>

<file path=customXml/item337.xml><?xml version="1.0" encoding="utf-8"?>
<EsriMapsInfo xmlns="ESRI.ArcGIS.Mapping.OfficeIntegration.PowerPointInfo">
  <Version>Version1</Version>
  <RequiresSignIn>False</RequiresSignIn>
</EsriMapsInfo>
</file>

<file path=customXml/item338.xml><?xml version="1.0" encoding="utf-8"?>
<EsriMapsInfo xmlns="ESRI.ArcGIS.Mapping.OfficeIntegration.PowerPointInfo">
  <Version>Version1</Version>
  <RequiresSignIn>False</RequiresSignIn>
</EsriMapsInfo>
</file>

<file path=customXml/item339.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40.xml><?xml version="1.0" encoding="utf-8"?>
<EsriMapsInfo xmlns="ESRI.ArcGIS.Mapping.OfficeIntegration.PowerPointInfo">
  <Version>Version1</Version>
  <RequiresSignIn>False</RequiresSignIn>
</EsriMapsInfo>
</file>

<file path=customXml/item341.xml><?xml version="1.0" encoding="utf-8"?>
<EsriMapsInfo xmlns="ESRI.ArcGIS.Mapping.OfficeIntegration.PowerPointInfo">
  <Version>Version1</Version>
  <RequiresSignIn>False</RequiresSignIn>
</EsriMapsInfo>
</file>

<file path=customXml/item342.xml><?xml version="1.0" encoding="utf-8"?>
<EsriMapsInfo xmlns="ESRI.ArcGIS.Mapping.OfficeIntegration.PowerPointInfo">
  <Version>Version1</Version>
  <RequiresSignIn>False</RequiresSignIn>
</EsriMapsInfo>
</file>

<file path=customXml/item343.xml><?xml version="1.0" encoding="utf-8"?>
<EsriMapsInfo xmlns="ESRI.ArcGIS.Mapping.OfficeIntegration.PowerPointInfo">
  <Version>Version1</Version>
  <RequiresSignIn>False</RequiresSignIn>
</EsriMapsInfo>
</file>

<file path=customXml/item344.xml><?xml version="1.0" encoding="utf-8"?>
<EsriMapsInfo xmlns="ESRI.ArcGIS.Mapping.OfficeIntegration.PowerPointInfo">
  <Version>Version1</Version>
  <RequiresSignIn>False</RequiresSignIn>
</EsriMapsInfo>
</file>

<file path=customXml/item345.xml><?xml version="1.0" encoding="utf-8"?>
<EsriMapsInfo xmlns="ESRI.ArcGIS.Mapping.OfficeIntegration.PowerPointInfo">
  <Version>Version1</Version>
  <RequiresSignIn>False</RequiresSignIn>
</EsriMapsInfo>
</file>

<file path=customXml/item346.xml><?xml version="1.0" encoding="utf-8"?>
<EsriMapsInfo xmlns="ESRI.ArcGIS.Mapping.OfficeIntegration.PowerPointInfo">
  <Version>Version1</Version>
  <RequiresSignIn>False</RequiresSignIn>
</EsriMapsInfo>
</file>

<file path=customXml/item347.xml><?xml version="1.0" encoding="utf-8"?>
<EsriMapsInfo xmlns="ESRI.ArcGIS.Mapping.OfficeIntegration.PowerPointInfo">
  <Version>Version1</Version>
  <RequiresSignIn>False</RequiresSignIn>
</EsriMapsInfo>
</file>

<file path=customXml/item348.xml><?xml version="1.0" encoding="utf-8"?>
<EsriMapsInfo xmlns="ESRI.ArcGIS.Mapping.OfficeIntegration.PowerPointInfo">
  <Version>Version1</Version>
  <RequiresSignIn>False</RequiresSignIn>
</EsriMapsInfo>
</file>

<file path=customXml/item349.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50.xml><?xml version="1.0" encoding="utf-8"?>
<EsriMapsInfo xmlns="ESRI.ArcGIS.Mapping.OfficeIntegration.PowerPointInfo">
  <Version>Version1</Version>
  <RequiresSignIn>False</RequiresSignIn>
</EsriMapsInfo>
</file>

<file path=customXml/item351.xml><?xml version="1.0" encoding="utf-8"?>
<EsriMapsInfo xmlns="ESRI.ArcGIS.Mapping.OfficeIntegration.PowerPointInfo">
  <Version>Version1</Version>
  <RequiresSignIn>False</RequiresSignIn>
</EsriMapsInfo>
</file>

<file path=customXml/item352.xml><?xml version="1.0" encoding="utf-8"?>
<EsriMapsInfo xmlns="ESRI.ArcGIS.Mapping.OfficeIntegration.PowerPointInfo">
  <Version>Version1</Version>
  <RequiresSignIn>False</RequiresSignIn>
</EsriMapsInfo>
</file>

<file path=customXml/item353.xml><?xml version="1.0" encoding="utf-8"?>
<EsriMapsInfo xmlns="ESRI.ArcGIS.Mapping.OfficeIntegration.PowerPointInfo">
  <Version>Version1</Version>
  <RequiresSignIn>False</RequiresSignIn>
</EsriMapsInfo>
</file>

<file path=customXml/item354.xml><?xml version="1.0" encoding="utf-8"?>
<EsriMapsInfo xmlns="ESRI.ArcGIS.Mapping.OfficeIntegration.PowerPointInfo">
  <Version>Version1</Version>
  <RequiresSignIn>False</RequiresSignIn>
</EsriMapsInfo>
</file>

<file path=customXml/item355.xml><?xml version="1.0" encoding="utf-8"?>
<EsriMapsInfo xmlns="ESRI.ArcGIS.Mapping.OfficeIntegration.PowerPointInfo">
  <Version>Version1</Version>
  <RequiresSignIn>False</RequiresSignIn>
</EsriMapsInfo>
</file>

<file path=customXml/item356.xml><?xml version="1.0" encoding="utf-8"?>
<EsriMapsInfo xmlns="ESRI.ArcGIS.Mapping.OfficeIntegration.PowerPointInfo">
  <Version>Version1</Version>
  <RequiresSignIn>False</RequiresSignIn>
</EsriMapsInfo>
</file>

<file path=customXml/item357.xml><?xml version="1.0" encoding="utf-8"?>
<EsriMapsInfo xmlns="ESRI.ArcGIS.Mapping.OfficeIntegration.PowerPointInfo">
  <Version>Version1</Version>
  <RequiresSignIn>False</RequiresSignIn>
</EsriMapsInfo>
</file>

<file path=customXml/item358.xml><?xml version="1.0" encoding="utf-8"?>
<EsriMapsInfo xmlns="ESRI.ArcGIS.Mapping.OfficeIntegration.PowerPointInfo">
  <Version>Version1</Version>
  <RequiresSignIn>False</RequiresSignIn>
</EsriMapsInfo>
</file>

<file path=customXml/item359.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60.xml><?xml version="1.0" encoding="utf-8"?>
<EsriMapsInfo xmlns="ESRI.ArcGIS.Mapping.OfficeIntegration.PowerPointInfo">
  <Version>Version1</Version>
  <RequiresSignIn>False</RequiresSignIn>
</EsriMapsInfo>
</file>

<file path=customXml/item361.xml><?xml version="1.0" encoding="utf-8"?>
<EsriMapsInfo xmlns="ESRI.ArcGIS.Mapping.OfficeIntegration.PowerPointInfo">
  <Version>Version1</Version>
  <RequiresSignIn>False</RequiresSignIn>
</EsriMapsInfo>
</file>

<file path=customXml/item362.xml><?xml version="1.0" encoding="utf-8"?>
<EsriMapsInfo xmlns="ESRI.ArcGIS.Mapping.OfficeIntegration.PowerPointInfo">
  <Version>Version1</Version>
  <RequiresSignIn>False</RequiresSignIn>
</EsriMapsInfo>
</file>

<file path=customXml/item363.xml><?xml version="1.0" encoding="utf-8"?>
<EsriMapsInfo xmlns="ESRI.ArcGIS.Mapping.OfficeIntegration.PowerPointInfo">
  <Version>Version1</Version>
  <RequiresSignIn>False</RequiresSignIn>
</EsriMapsInfo>
</file>

<file path=customXml/item364.xml><?xml version="1.0" encoding="utf-8"?>
<EsriMapsInfo xmlns="ESRI.ArcGIS.Mapping.OfficeIntegration.PowerPointInfo">
  <Version>Version1</Version>
  <RequiresSignIn>False</RequiresSignIn>
</EsriMapsInfo>
</file>

<file path=customXml/item365.xml><?xml version="1.0" encoding="utf-8"?>
<EsriMapsInfo xmlns="ESRI.ArcGIS.Mapping.OfficeIntegration.PowerPointInfo">
  <Version>Version1</Version>
  <RequiresSignIn>False</RequiresSignIn>
</EsriMapsInfo>
</file>

<file path=customXml/item366.xml><?xml version="1.0" encoding="utf-8"?>
<EsriMapsInfo xmlns="ESRI.ArcGIS.Mapping.OfficeIntegration.PowerPointInfo">
  <Version>Version1</Version>
  <RequiresSignIn>False</RequiresSignIn>
</EsriMapsInfo>
</file>

<file path=customXml/item367.xml><?xml version="1.0" encoding="utf-8"?>
<EsriMapsInfo xmlns="ESRI.ArcGIS.Mapping.OfficeIntegration.PowerPointInfo">
  <Version>Version1</Version>
  <RequiresSignIn>False</RequiresSignIn>
</EsriMapsInfo>
</file>

<file path=customXml/item368.xml><?xml version="1.0" encoding="utf-8"?>
<EsriMapsInfo xmlns="ESRI.ArcGIS.Mapping.OfficeIntegration.PowerPointInfo">
  <Version>Version1</Version>
  <RequiresSignIn>False</RequiresSignIn>
</EsriMapsInfo>
</file>

<file path=customXml/item369.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70.xml><?xml version="1.0" encoding="utf-8"?>
<EsriMapsInfo xmlns="ESRI.ArcGIS.Mapping.OfficeIntegration.PowerPointInfo">
  <Version>Version1</Version>
  <RequiresSignIn>False</RequiresSignIn>
</EsriMapsInfo>
</file>

<file path=customXml/item371.xml><?xml version="1.0" encoding="utf-8"?>
<EsriMapsInfo xmlns="ESRI.ArcGIS.Mapping.OfficeIntegration.PowerPointInfo">
  <Version>Version1</Version>
  <RequiresSignIn>False</RequiresSignIn>
</EsriMapsInfo>
</file>

<file path=customXml/item372.xml><?xml version="1.0" encoding="utf-8"?>
<EsriMapsInfo xmlns="ESRI.ArcGIS.Mapping.OfficeIntegration.PowerPointInfo">
  <Version>Version1</Version>
  <RequiresSignIn>False</RequiresSignIn>
</EsriMapsInfo>
</file>

<file path=customXml/item373.xml><?xml version="1.0" encoding="utf-8"?>
<EsriMapsInfo xmlns="ESRI.ArcGIS.Mapping.OfficeIntegration.PowerPointInfo">
  <Version>Version1</Version>
  <RequiresSignIn>False</RequiresSignIn>
</EsriMapsInfo>
</file>

<file path=customXml/item374.xml><?xml version="1.0" encoding="utf-8"?>
<EsriMapsInfo xmlns="ESRI.ArcGIS.Mapping.OfficeIntegration.PowerPointInfo">
  <Version>Version1</Version>
  <RequiresSignIn>False</RequiresSignIn>
</EsriMapsInfo>
</file>

<file path=customXml/item375.xml><?xml version="1.0" encoding="utf-8"?>
<EsriMapsInfo xmlns="ESRI.ArcGIS.Mapping.OfficeIntegration.PowerPointInfo">
  <Version>Version1</Version>
  <RequiresSignIn>False</RequiresSignIn>
</EsriMapsInfo>
</file>

<file path=customXml/item376.xml><?xml version="1.0" encoding="utf-8"?>
<EsriMapsInfo xmlns="ESRI.ArcGIS.Mapping.OfficeIntegration.PowerPointInfo">
  <Version>Version1</Version>
  <RequiresSignIn>False</RequiresSignIn>
</EsriMapsInfo>
</file>

<file path=customXml/item377.xml><?xml version="1.0" encoding="utf-8"?>
<EsriMapsInfo xmlns="ESRI.ArcGIS.Mapping.OfficeIntegration.PowerPointInfo">
  <Version>Version1</Version>
  <RequiresSignIn>False</RequiresSignIn>
</EsriMapsInfo>
</file>

<file path=customXml/item378.xml><?xml version="1.0" encoding="utf-8"?>
<EsriMapsInfo xmlns="ESRI.ArcGIS.Mapping.OfficeIntegration.PowerPointInfo">
  <Version>Version1</Version>
  <RequiresSignIn>False</RequiresSignIn>
</EsriMapsInfo>
</file>

<file path=customXml/item379.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80.xml><?xml version="1.0" encoding="utf-8"?>
<EsriMapsInfo xmlns="ESRI.ArcGIS.Mapping.OfficeIntegration.PowerPointInfo">
  <Version>Version1</Version>
  <RequiresSignIn>False</RequiresSignIn>
</EsriMapsInfo>
</file>

<file path=customXml/item381.xml><?xml version="1.0" encoding="utf-8"?>
<EsriMapsInfo xmlns="ESRI.ArcGIS.Mapping.OfficeIntegration.PowerPointInfo">
  <Version>Version1</Version>
  <RequiresSignIn>False</RequiresSignIn>
</EsriMapsInfo>
</file>

<file path=customXml/item382.xml><?xml version="1.0" encoding="utf-8"?>
<EsriMapsInfo xmlns="ESRI.ArcGIS.Mapping.OfficeIntegration.PowerPointInfo">
  <Version>Version1</Version>
  <RequiresSignIn>False</RequiresSignIn>
</EsriMapsInfo>
</file>

<file path=customXml/item383.xml><?xml version="1.0" encoding="utf-8"?>
<EsriMapsInfo xmlns="ESRI.ArcGIS.Mapping.OfficeIntegration.PowerPointInfo">
  <Version>Version1</Version>
  <RequiresSignIn>False</RequiresSignIn>
</EsriMapsInfo>
</file>

<file path=customXml/item384.xml><?xml version="1.0" encoding="utf-8"?>
<EsriMapsInfo xmlns="ESRI.ArcGIS.Mapping.OfficeIntegration.PowerPointInfo">
  <Version>Version1</Version>
  <RequiresSignIn>False</RequiresSignIn>
</EsriMapsInfo>
</file>

<file path=customXml/item385.xml><?xml version="1.0" encoding="utf-8"?>
<EsriMapsInfo xmlns="ESRI.ArcGIS.Mapping.OfficeIntegration.PowerPointInfo">
  <Version>Version1</Version>
  <RequiresSignIn>False</RequiresSignIn>
</EsriMapsInfo>
</file>

<file path=customXml/item386.xml><?xml version="1.0" encoding="utf-8"?>
<EsriMapsInfo xmlns="ESRI.ArcGIS.Mapping.OfficeIntegration.PowerPointInfo">
  <Version>Version1</Version>
  <RequiresSignIn>False</RequiresSignIn>
</EsriMapsInfo>
</file>

<file path=customXml/item387.xml><?xml version="1.0" encoding="utf-8"?>
<EsriMapsInfo xmlns="ESRI.ArcGIS.Mapping.OfficeIntegration.PowerPointInfo">
  <Version>Version1</Version>
  <RequiresSignIn>False</RequiresSignIn>
</EsriMapsInfo>
</file>

<file path=customXml/item388.xml><?xml version="1.0" encoding="utf-8"?>
<EsriMapsInfo xmlns="ESRI.ArcGIS.Mapping.OfficeIntegration.PowerPointInfo">
  <Version>Version1</Version>
  <RequiresSignIn>False</RequiresSignIn>
</EsriMapsInfo>
</file>

<file path=customXml/item389.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390.xml><?xml version="1.0" encoding="utf-8"?>
<EsriMapsInfo xmlns="ESRI.ArcGIS.Mapping.OfficeIntegration.PowerPointInfo">
  <Version>Version1</Version>
  <RequiresSignIn>False</RequiresSignIn>
</EsriMapsInfo>
</file>

<file path=customXml/item391.xml><?xml version="1.0" encoding="utf-8"?>
<EsriMapsInfo xmlns="ESRI.ArcGIS.Mapping.OfficeIntegration.PowerPointInfo">
  <Version>Version1</Version>
  <RequiresSignIn>False</RequiresSignIn>
</EsriMapsInfo>
</file>

<file path=customXml/item392.xml><?xml version="1.0" encoding="utf-8"?>
<EsriMapsInfo xmlns="ESRI.ArcGIS.Mapping.OfficeIntegration.PowerPointInfo">
  <Version>Version1</Version>
  <RequiresSignIn>False</RequiresSignIn>
</EsriMapsInfo>
</file>

<file path=customXml/item393.xml><?xml version="1.0" encoding="utf-8"?>
<EsriMapsInfo xmlns="ESRI.ArcGIS.Mapping.OfficeIntegration.PowerPointInfo">
  <Version>Version1</Version>
  <RequiresSignIn>False</RequiresSignIn>
</EsriMapsInfo>
</file>

<file path=customXml/item394.xml><?xml version="1.0" encoding="utf-8"?>
<EsriMapsInfo xmlns="ESRI.ArcGIS.Mapping.OfficeIntegration.PowerPointInfo">
  <Version>Version1</Version>
  <RequiresSignIn>False</RequiresSignIn>
</EsriMapsInfo>
</file>

<file path=customXml/item395.xml><?xml version="1.0" encoding="utf-8"?>
<EsriMapsInfo xmlns="ESRI.ArcGIS.Mapping.OfficeIntegration.PowerPointInfo">
  <Version>Version1</Version>
  <RequiresSignIn>False</RequiresSignIn>
</EsriMapsInfo>
</file>

<file path=customXml/item396.xml><?xml version="1.0" encoding="utf-8"?>
<EsriMapsInfo xmlns="ESRI.ArcGIS.Mapping.OfficeIntegration.PowerPointInfo">
  <Version>Version1</Version>
  <RequiresSignIn>False</RequiresSignIn>
</EsriMapsInfo>
</file>

<file path=customXml/item397.xml><?xml version="1.0" encoding="utf-8"?>
<ct:contentTypeSchema xmlns:ct="http://schemas.microsoft.com/office/2006/metadata/contentType" xmlns:ma="http://schemas.microsoft.com/office/2006/metadata/properties/metaAttributes" ct:_="" ma:_="" ma:contentTypeName="Document" ma:contentTypeID="0x010100C43BA22BAB5B1C4C8C5775887C0C4BB1" ma:contentTypeVersion="4" ma:contentTypeDescription="Create a new document." ma:contentTypeScope="" ma:versionID="fd2d9d7d20f9ba9f1bd00a4a0f2a0484">
  <xsd:schema xmlns:xsd="http://www.w3.org/2001/XMLSchema" xmlns:xs="http://www.w3.org/2001/XMLSchema" xmlns:p="http://schemas.microsoft.com/office/2006/metadata/properties" xmlns:ns2="63f65aa5-4f05-4dfa-b982-1e0899bd7fe3" xmlns:ns3="31a21686-f197-477a-8be8-57d5437ba39b" targetNamespace="http://schemas.microsoft.com/office/2006/metadata/properties" ma:root="true" ma:fieldsID="938893041ed550ad78ad3744568bf80f" ns2:_="" ns3:_="">
    <xsd:import namespace="63f65aa5-4f05-4dfa-b982-1e0899bd7fe3"/>
    <xsd:import namespace="31a21686-f197-477a-8be8-57d5437ba39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f65aa5-4f05-4dfa-b982-1e0899bd7fe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a21686-f197-477a-8be8-57d5437ba39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98.xml><?xml version="1.0" encoding="utf-8"?>
<EsriMapsInfo xmlns="ESRI.ArcGIS.Mapping.OfficeIntegration.PowerPointInfo">
  <Version>Version1</Version>
  <RequiresSignIn>False</RequiresSignIn>
</EsriMapsInfo>
</file>

<file path=customXml/item39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00.xml><?xml version="1.0" encoding="utf-8"?>
<EsriMapsInfo xmlns="ESRI.ArcGIS.Mapping.OfficeIntegration.PowerPointInfo">
  <Version>Version1</Version>
  <RequiresSignIn>False</RequiresSignIn>
</EsriMapsInfo>
</file>

<file path=customXml/item401.xml><?xml version="1.0" encoding="utf-8"?>
<EsriMapsInfo xmlns="ESRI.ArcGIS.Mapping.OfficeIntegration.PowerPointInfo">
  <Version>Version1</Version>
  <RequiresSignIn>False</RequiresSignIn>
</EsriMapsInfo>
</file>

<file path=customXml/item402.xml><?xml version="1.0" encoding="utf-8"?>
<EsriMapsInfo xmlns="ESRI.ArcGIS.Mapping.OfficeIntegration.PowerPointInfo">
  <Version>Version1</Version>
  <RequiresSignIn>False</RequiresSignIn>
</EsriMapsInfo>
</file>

<file path=customXml/item403.xml><?xml version="1.0" encoding="utf-8"?>
<EsriMapsInfo xmlns="ESRI.ArcGIS.Mapping.OfficeIntegration.PowerPointInfo">
  <Version>Version1</Version>
  <RequiresSignIn>False</RequiresSignIn>
</EsriMapsInfo>
</file>

<file path=customXml/item404.xml><?xml version="1.0" encoding="utf-8"?>
<EsriMapsInfo xmlns="ESRI.ArcGIS.Mapping.OfficeIntegration.PowerPointInfo">
  <Version>Version1</Version>
  <RequiresSignIn>False</RequiresSignIn>
</EsriMapsInfo>
</file>

<file path=customXml/item405.xml><?xml version="1.0" encoding="utf-8"?>
<EsriMapsInfo xmlns="ESRI.ArcGIS.Mapping.OfficeIntegration.PowerPointInfo">
  <Version>Version1</Version>
  <RequiresSignIn>False</RequiresSignIn>
</EsriMapsInfo>
</file>

<file path=customXml/item406.xml><?xml version="1.0" encoding="utf-8"?>
<EsriMapsInfo xmlns="ESRI.ArcGIS.Mapping.OfficeIntegration.PowerPointInfo">
  <Version>Version1</Version>
  <RequiresSignIn>False</RequiresSignIn>
</EsriMapsInfo>
</file>

<file path=customXml/item407.xml><?xml version="1.0" encoding="utf-8"?>
<EsriMapsInfo xmlns="ESRI.ArcGIS.Mapping.OfficeIntegration.PowerPointInfo">
  <Version>Version1</Version>
  <RequiresSignIn>False</RequiresSignIn>
</EsriMapsInfo>
</file>

<file path=customXml/item408.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7650FF02-9B65-4C0E-B650-922BA1D1D577}">
  <ds:schemaRefs>
    <ds:schemaRef ds:uri="ESRI.ArcGIS.Mapping.OfficeIntegration.PowerPointInfo"/>
  </ds:schemaRefs>
</ds:datastoreItem>
</file>

<file path=customXml/itemProps10.xml><?xml version="1.0" encoding="utf-8"?>
<ds:datastoreItem xmlns:ds="http://schemas.openxmlformats.org/officeDocument/2006/customXml" ds:itemID="{B61746BB-134E-4EBA-A107-B5F6B72C51B6}">
  <ds:schemaRefs>
    <ds:schemaRef ds:uri="ESRI.ArcGIS.Mapping.OfficeIntegration.PowerPointInfo"/>
  </ds:schemaRefs>
</ds:datastoreItem>
</file>

<file path=customXml/itemProps100.xml><?xml version="1.0" encoding="utf-8"?>
<ds:datastoreItem xmlns:ds="http://schemas.openxmlformats.org/officeDocument/2006/customXml" ds:itemID="{0C4A6853-985D-423A-8034-48482A39C0DE}">
  <ds:schemaRefs>
    <ds:schemaRef ds:uri="ESRI.ArcGIS.Mapping.OfficeIntegration.PowerPointInfo"/>
  </ds:schemaRefs>
</ds:datastoreItem>
</file>

<file path=customXml/itemProps101.xml><?xml version="1.0" encoding="utf-8"?>
<ds:datastoreItem xmlns:ds="http://schemas.openxmlformats.org/officeDocument/2006/customXml" ds:itemID="{054098AA-8FE2-4DF2-B050-FB648E2CE743}">
  <ds:schemaRefs>
    <ds:schemaRef ds:uri="ESRI.ArcGIS.Mapping.OfficeIntegration.PowerPointInfo"/>
  </ds:schemaRefs>
</ds:datastoreItem>
</file>

<file path=customXml/itemProps102.xml><?xml version="1.0" encoding="utf-8"?>
<ds:datastoreItem xmlns:ds="http://schemas.openxmlformats.org/officeDocument/2006/customXml" ds:itemID="{5C6C866F-7F03-4153-A1A4-DA6F23671855}">
  <ds:schemaRefs>
    <ds:schemaRef ds:uri="ESRI.ArcGIS.Mapping.OfficeIntegration.PowerPointInfo"/>
  </ds:schemaRefs>
</ds:datastoreItem>
</file>

<file path=customXml/itemProps103.xml><?xml version="1.0" encoding="utf-8"?>
<ds:datastoreItem xmlns:ds="http://schemas.openxmlformats.org/officeDocument/2006/customXml" ds:itemID="{94E23428-47F3-4C0D-89AB-5688161FF5D3}">
  <ds:schemaRefs>
    <ds:schemaRef ds:uri="ESRI.ArcGIS.Mapping.OfficeIntegration.PowerPointInfo"/>
  </ds:schemaRefs>
</ds:datastoreItem>
</file>

<file path=customXml/itemProps104.xml><?xml version="1.0" encoding="utf-8"?>
<ds:datastoreItem xmlns:ds="http://schemas.openxmlformats.org/officeDocument/2006/customXml" ds:itemID="{D3A598C5-FC07-4A9C-B12E-73489A73F102}">
  <ds:schemaRefs>
    <ds:schemaRef ds:uri="ESRI.ArcGIS.Mapping.OfficeIntegration.PowerPointInfo"/>
  </ds:schemaRefs>
</ds:datastoreItem>
</file>

<file path=customXml/itemProps105.xml><?xml version="1.0" encoding="utf-8"?>
<ds:datastoreItem xmlns:ds="http://schemas.openxmlformats.org/officeDocument/2006/customXml" ds:itemID="{22D23C5A-E7A7-4E8B-BA6A-1DA6C8F16AF6}">
  <ds:schemaRefs>
    <ds:schemaRef ds:uri="ESRI.ArcGIS.Mapping.OfficeIntegration.PowerPointInfo"/>
  </ds:schemaRefs>
</ds:datastoreItem>
</file>

<file path=customXml/itemProps106.xml><?xml version="1.0" encoding="utf-8"?>
<ds:datastoreItem xmlns:ds="http://schemas.openxmlformats.org/officeDocument/2006/customXml" ds:itemID="{4468BB1C-8FDD-4106-9785-C48E8BFF068C}">
  <ds:schemaRefs>
    <ds:schemaRef ds:uri="ESRI.ArcGIS.Mapping.OfficeIntegration.PowerPointInfo"/>
  </ds:schemaRefs>
</ds:datastoreItem>
</file>

<file path=customXml/itemProps107.xml><?xml version="1.0" encoding="utf-8"?>
<ds:datastoreItem xmlns:ds="http://schemas.openxmlformats.org/officeDocument/2006/customXml" ds:itemID="{3C81536E-C8DB-4416-913C-F00A8905F9E9}">
  <ds:schemaRefs>
    <ds:schemaRef ds:uri="ESRI.ArcGIS.Mapping.OfficeIntegration.PowerPointInfo"/>
  </ds:schemaRefs>
</ds:datastoreItem>
</file>

<file path=customXml/itemProps108.xml><?xml version="1.0" encoding="utf-8"?>
<ds:datastoreItem xmlns:ds="http://schemas.openxmlformats.org/officeDocument/2006/customXml" ds:itemID="{1EC37346-D08A-464C-B014-474B04E63B53}">
  <ds:schemaRefs>
    <ds:schemaRef ds:uri="ESRI.ArcGIS.Mapping.OfficeIntegration.PowerPointInfo"/>
  </ds:schemaRefs>
</ds:datastoreItem>
</file>

<file path=customXml/itemProps109.xml><?xml version="1.0" encoding="utf-8"?>
<ds:datastoreItem xmlns:ds="http://schemas.openxmlformats.org/officeDocument/2006/customXml" ds:itemID="{23DA4187-3748-4DE6-8BEF-B39A988F9A0A}">
  <ds:schemaRefs>
    <ds:schemaRef ds:uri="ESRI.ArcGIS.Mapping.OfficeIntegration.PowerPointInfo"/>
  </ds:schemaRefs>
</ds:datastoreItem>
</file>

<file path=customXml/itemProps11.xml><?xml version="1.0" encoding="utf-8"?>
<ds:datastoreItem xmlns:ds="http://schemas.openxmlformats.org/officeDocument/2006/customXml" ds:itemID="{40A819D4-0597-439A-AE22-ABC53ACB2EEC}">
  <ds:schemaRefs>
    <ds:schemaRef ds:uri="ESRI.ArcGIS.Mapping.OfficeIntegration.PowerPointInfo"/>
  </ds:schemaRefs>
</ds:datastoreItem>
</file>

<file path=customXml/itemProps110.xml><?xml version="1.0" encoding="utf-8"?>
<ds:datastoreItem xmlns:ds="http://schemas.openxmlformats.org/officeDocument/2006/customXml" ds:itemID="{4FA509D8-99A1-4AB5-ACE8-CD3197090FF6}">
  <ds:schemaRefs>
    <ds:schemaRef ds:uri="ESRI.ArcGIS.Mapping.OfficeIntegration.PowerPointInfo"/>
  </ds:schemaRefs>
</ds:datastoreItem>
</file>

<file path=customXml/itemProps111.xml><?xml version="1.0" encoding="utf-8"?>
<ds:datastoreItem xmlns:ds="http://schemas.openxmlformats.org/officeDocument/2006/customXml" ds:itemID="{2097A85D-2769-4109-8878-3A885D52875C}">
  <ds:schemaRefs>
    <ds:schemaRef ds:uri="ESRI.ArcGIS.Mapping.OfficeIntegration.PowerPointInfo"/>
  </ds:schemaRefs>
</ds:datastoreItem>
</file>

<file path=customXml/itemProps112.xml><?xml version="1.0" encoding="utf-8"?>
<ds:datastoreItem xmlns:ds="http://schemas.openxmlformats.org/officeDocument/2006/customXml" ds:itemID="{9FF4F8DD-A815-43BB-8321-1B854C9457A5}">
  <ds:schemaRefs>
    <ds:schemaRef ds:uri="ESRI.ArcGIS.Mapping.OfficeIntegration.PowerPointInfo"/>
  </ds:schemaRefs>
</ds:datastoreItem>
</file>

<file path=customXml/itemProps113.xml><?xml version="1.0" encoding="utf-8"?>
<ds:datastoreItem xmlns:ds="http://schemas.openxmlformats.org/officeDocument/2006/customXml" ds:itemID="{F20D6920-8F07-404E-A781-17BB3D93C71C}">
  <ds:schemaRefs>
    <ds:schemaRef ds:uri="ESRI.ArcGIS.Mapping.OfficeIntegration.PowerPointInfo"/>
  </ds:schemaRefs>
</ds:datastoreItem>
</file>

<file path=customXml/itemProps114.xml><?xml version="1.0" encoding="utf-8"?>
<ds:datastoreItem xmlns:ds="http://schemas.openxmlformats.org/officeDocument/2006/customXml" ds:itemID="{1820D5E1-3DE7-43B1-BF3C-B2156ED479C2}">
  <ds:schemaRefs>
    <ds:schemaRef ds:uri="ESRI.ArcGIS.Mapping.OfficeIntegration.PowerPointInfo"/>
  </ds:schemaRefs>
</ds:datastoreItem>
</file>

<file path=customXml/itemProps115.xml><?xml version="1.0" encoding="utf-8"?>
<ds:datastoreItem xmlns:ds="http://schemas.openxmlformats.org/officeDocument/2006/customXml" ds:itemID="{3A1D8805-7412-4797-B73E-86ED3EA57EE5}">
  <ds:schemaRefs>
    <ds:schemaRef ds:uri="ESRI.ArcGIS.Mapping.OfficeIntegration.PowerPointInfo"/>
  </ds:schemaRefs>
</ds:datastoreItem>
</file>

<file path=customXml/itemProps116.xml><?xml version="1.0" encoding="utf-8"?>
<ds:datastoreItem xmlns:ds="http://schemas.openxmlformats.org/officeDocument/2006/customXml" ds:itemID="{A111875A-7319-4A1D-9270-0E9900553901}">
  <ds:schemaRefs>
    <ds:schemaRef ds:uri="ESRI.ArcGIS.Mapping.OfficeIntegration.PowerPointInfo"/>
  </ds:schemaRefs>
</ds:datastoreItem>
</file>

<file path=customXml/itemProps117.xml><?xml version="1.0" encoding="utf-8"?>
<ds:datastoreItem xmlns:ds="http://schemas.openxmlformats.org/officeDocument/2006/customXml" ds:itemID="{8162125D-6742-4821-B3B8-87F918F56197}">
  <ds:schemaRefs>
    <ds:schemaRef ds:uri="ESRI.ArcGIS.Mapping.OfficeIntegration.PowerPointInfo"/>
  </ds:schemaRefs>
</ds:datastoreItem>
</file>

<file path=customXml/itemProps118.xml><?xml version="1.0" encoding="utf-8"?>
<ds:datastoreItem xmlns:ds="http://schemas.openxmlformats.org/officeDocument/2006/customXml" ds:itemID="{6DAB489D-ADC7-46FC-A213-87C1FE222D36}">
  <ds:schemaRefs>
    <ds:schemaRef ds:uri="ESRI.ArcGIS.Mapping.OfficeIntegration.PowerPointInfo"/>
  </ds:schemaRefs>
</ds:datastoreItem>
</file>

<file path=customXml/itemProps119.xml><?xml version="1.0" encoding="utf-8"?>
<ds:datastoreItem xmlns:ds="http://schemas.openxmlformats.org/officeDocument/2006/customXml" ds:itemID="{08EFAF50-B37C-4647-8974-9CA7097130AB}">
  <ds:schemaRefs>
    <ds:schemaRef ds:uri="ESRI.ArcGIS.Mapping.OfficeIntegration.PowerPointInfo"/>
  </ds:schemaRefs>
</ds:datastoreItem>
</file>

<file path=customXml/itemProps12.xml><?xml version="1.0" encoding="utf-8"?>
<ds:datastoreItem xmlns:ds="http://schemas.openxmlformats.org/officeDocument/2006/customXml" ds:itemID="{0C04C995-8CFC-4AA2-B695-7EE948A0C2A5}">
  <ds:schemaRefs>
    <ds:schemaRef ds:uri="ESRI.ArcGIS.Mapping.OfficeIntegration.PowerPointInfo"/>
  </ds:schemaRefs>
</ds:datastoreItem>
</file>

<file path=customXml/itemProps120.xml><?xml version="1.0" encoding="utf-8"?>
<ds:datastoreItem xmlns:ds="http://schemas.openxmlformats.org/officeDocument/2006/customXml" ds:itemID="{97DCF7C2-FD6A-48BE-891C-1E93EA958D13}">
  <ds:schemaRefs>
    <ds:schemaRef ds:uri="ESRI.ArcGIS.Mapping.OfficeIntegration.PowerPointInfo"/>
  </ds:schemaRefs>
</ds:datastoreItem>
</file>

<file path=customXml/itemProps121.xml><?xml version="1.0" encoding="utf-8"?>
<ds:datastoreItem xmlns:ds="http://schemas.openxmlformats.org/officeDocument/2006/customXml" ds:itemID="{5D6D7FFD-421E-49AC-AEB6-E6257791515F}">
  <ds:schemaRefs>
    <ds:schemaRef ds:uri="ESRI.ArcGIS.Mapping.OfficeIntegration.PowerPointInfo"/>
  </ds:schemaRefs>
</ds:datastoreItem>
</file>

<file path=customXml/itemProps122.xml><?xml version="1.0" encoding="utf-8"?>
<ds:datastoreItem xmlns:ds="http://schemas.openxmlformats.org/officeDocument/2006/customXml" ds:itemID="{92AE8FF8-2C16-4851-8AB5-00B9D9705C68}">
  <ds:schemaRefs>
    <ds:schemaRef ds:uri="ESRI.ArcGIS.Mapping.OfficeIntegration.PowerPointInfo"/>
  </ds:schemaRefs>
</ds:datastoreItem>
</file>

<file path=customXml/itemProps123.xml><?xml version="1.0" encoding="utf-8"?>
<ds:datastoreItem xmlns:ds="http://schemas.openxmlformats.org/officeDocument/2006/customXml" ds:itemID="{86910F9E-2E53-4DBE-8CFA-73A8862BBFB5}">
  <ds:schemaRefs>
    <ds:schemaRef ds:uri="ESRI.ArcGIS.Mapping.OfficeIntegration.PowerPointInfo"/>
  </ds:schemaRefs>
</ds:datastoreItem>
</file>

<file path=customXml/itemProps124.xml><?xml version="1.0" encoding="utf-8"?>
<ds:datastoreItem xmlns:ds="http://schemas.openxmlformats.org/officeDocument/2006/customXml" ds:itemID="{CB1BBB1A-1AB6-42E5-81CC-46589105846E}">
  <ds:schemaRefs>
    <ds:schemaRef ds:uri="ESRI.ArcGIS.Mapping.OfficeIntegration.PowerPointInfo"/>
  </ds:schemaRefs>
</ds:datastoreItem>
</file>

<file path=customXml/itemProps125.xml><?xml version="1.0" encoding="utf-8"?>
<ds:datastoreItem xmlns:ds="http://schemas.openxmlformats.org/officeDocument/2006/customXml" ds:itemID="{A2E19621-F0C2-49A6-B66E-A7FA61687A92}">
  <ds:schemaRefs>
    <ds:schemaRef ds:uri="ESRI.ArcGIS.Mapping.OfficeIntegration.PowerPointInfo"/>
  </ds:schemaRefs>
</ds:datastoreItem>
</file>

<file path=customXml/itemProps126.xml><?xml version="1.0" encoding="utf-8"?>
<ds:datastoreItem xmlns:ds="http://schemas.openxmlformats.org/officeDocument/2006/customXml" ds:itemID="{8B986C1E-79AB-47BC-91C4-FECC16A0F9E8}">
  <ds:schemaRefs>
    <ds:schemaRef ds:uri="ESRI.ArcGIS.Mapping.OfficeIntegration.PowerPointInfo"/>
  </ds:schemaRefs>
</ds:datastoreItem>
</file>

<file path=customXml/itemProps127.xml><?xml version="1.0" encoding="utf-8"?>
<ds:datastoreItem xmlns:ds="http://schemas.openxmlformats.org/officeDocument/2006/customXml" ds:itemID="{7B619390-F613-42AC-91AA-56C548C542A1}">
  <ds:schemaRefs>
    <ds:schemaRef ds:uri="ESRI.ArcGIS.Mapping.OfficeIntegration.PowerPointInfo"/>
  </ds:schemaRefs>
</ds:datastoreItem>
</file>

<file path=customXml/itemProps128.xml><?xml version="1.0" encoding="utf-8"?>
<ds:datastoreItem xmlns:ds="http://schemas.openxmlformats.org/officeDocument/2006/customXml" ds:itemID="{7CC7804E-750F-45B9-A521-4BF8B0BCA5CF}">
  <ds:schemaRefs>
    <ds:schemaRef ds:uri="ESRI.ArcGIS.Mapping.OfficeIntegration.PowerPointInfo"/>
  </ds:schemaRefs>
</ds:datastoreItem>
</file>

<file path=customXml/itemProps129.xml><?xml version="1.0" encoding="utf-8"?>
<ds:datastoreItem xmlns:ds="http://schemas.openxmlformats.org/officeDocument/2006/customXml" ds:itemID="{984B5163-7198-47F7-B7CA-A4A3B912C602}">
  <ds:schemaRefs>
    <ds:schemaRef ds:uri="ESRI.ArcGIS.Mapping.OfficeIntegration.PowerPointInfo"/>
  </ds:schemaRefs>
</ds:datastoreItem>
</file>

<file path=customXml/itemProps13.xml><?xml version="1.0" encoding="utf-8"?>
<ds:datastoreItem xmlns:ds="http://schemas.openxmlformats.org/officeDocument/2006/customXml" ds:itemID="{8660A22D-75F0-4700-802E-7373CD4B5CB9}">
  <ds:schemaRefs>
    <ds:schemaRef ds:uri="ESRI.ArcGIS.Mapping.OfficeIntegration.PowerPointInfo"/>
  </ds:schemaRefs>
</ds:datastoreItem>
</file>

<file path=customXml/itemProps130.xml><?xml version="1.0" encoding="utf-8"?>
<ds:datastoreItem xmlns:ds="http://schemas.openxmlformats.org/officeDocument/2006/customXml" ds:itemID="{EC2E0185-7B94-4011-B7BD-23A1D65F9473}">
  <ds:schemaRefs>
    <ds:schemaRef ds:uri="ESRI.ArcGIS.Mapping.OfficeIntegration.PowerPointInfo"/>
  </ds:schemaRefs>
</ds:datastoreItem>
</file>

<file path=customXml/itemProps131.xml><?xml version="1.0" encoding="utf-8"?>
<ds:datastoreItem xmlns:ds="http://schemas.openxmlformats.org/officeDocument/2006/customXml" ds:itemID="{9A867D0D-0ABA-4D8A-9590-31421C663577}">
  <ds:schemaRefs>
    <ds:schemaRef ds:uri="ESRI.ArcGIS.Mapping.OfficeIntegration.PowerPointInfo"/>
  </ds:schemaRefs>
</ds:datastoreItem>
</file>

<file path=customXml/itemProps132.xml><?xml version="1.0" encoding="utf-8"?>
<ds:datastoreItem xmlns:ds="http://schemas.openxmlformats.org/officeDocument/2006/customXml" ds:itemID="{7C1166F3-8FFD-409C-A4C1-B2D680E69B46}">
  <ds:schemaRefs>
    <ds:schemaRef ds:uri="ESRI.ArcGIS.Mapping.OfficeIntegration.PowerPointInfo"/>
  </ds:schemaRefs>
</ds:datastoreItem>
</file>

<file path=customXml/itemProps133.xml><?xml version="1.0" encoding="utf-8"?>
<ds:datastoreItem xmlns:ds="http://schemas.openxmlformats.org/officeDocument/2006/customXml" ds:itemID="{16F664CF-74FD-4212-850F-28EABA623040}">
  <ds:schemaRefs>
    <ds:schemaRef ds:uri="ESRI.ArcGIS.Mapping.OfficeIntegration.PowerPointInfo"/>
  </ds:schemaRefs>
</ds:datastoreItem>
</file>

<file path=customXml/itemProps134.xml><?xml version="1.0" encoding="utf-8"?>
<ds:datastoreItem xmlns:ds="http://schemas.openxmlformats.org/officeDocument/2006/customXml" ds:itemID="{EAA74276-DD43-44F2-AD7F-55A0AD70D8DE}">
  <ds:schemaRefs>
    <ds:schemaRef ds:uri="ESRI.ArcGIS.Mapping.OfficeIntegration.PowerPointInfo"/>
  </ds:schemaRefs>
</ds:datastoreItem>
</file>

<file path=customXml/itemProps135.xml><?xml version="1.0" encoding="utf-8"?>
<ds:datastoreItem xmlns:ds="http://schemas.openxmlformats.org/officeDocument/2006/customXml" ds:itemID="{97DCE802-022A-44C0-9847-9DD9CFD5C896}">
  <ds:schemaRefs>
    <ds:schemaRef ds:uri="http://schemas.microsoft.com/sharepoint/v3/contenttype/forms"/>
  </ds:schemaRefs>
</ds:datastoreItem>
</file>

<file path=customXml/itemProps136.xml><?xml version="1.0" encoding="utf-8"?>
<ds:datastoreItem xmlns:ds="http://schemas.openxmlformats.org/officeDocument/2006/customXml" ds:itemID="{352AFE6F-1BEC-457E-BACF-62F0160A032C}">
  <ds:schemaRefs>
    <ds:schemaRef ds:uri="ESRI.ArcGIS.Mapping.OfficeIntegration.PowerPointInfo"/>
  </ds:schemaRefs>
</ds:datastoreItem>
</file>

<file path=customXml/itemProps137.xml><?xml version="1.0" encoding="utf-8"?>
<ds:datastoreItem xmlns:ds="http://schemas.openxmlformats.org/officeDocument/2006/customXml" ds:itemID="{662D752F-0A32-458B-AD82-F62301418FAA}">
  <ds:schemaRefs>
    <ds:schemaRef ds:uri="ESRI.ArcGIS.Mapping.OfficeIntegration.PowerPointInfo"/>
  </ds:schemaRefs>
</ds:datastoreItem>
</file>

<file path=customXml/itemProps138.xml><?xml version="1.0" encoding="utf-8"?>
<ds:datastoreItem xmlns:ds="http://schemas.openxmlformats.org/officeDocument/2006/customXml" ds:itemID="{36DE1B95-FC60-488D-B472-F3BB2A9E3F87}">
  <ds:schemaRefs>
    <ds:schemaRef ds:uri="ESRI.ArcGIS.Mapping.OfficeIntegration.PowerPointInfo"/>
  </ds:schemaRefs>
</ds:datastoreItem>
</file>

<file path=customXml/itemProps139.xml><?xml version="1.0" encoding="utf-8"?>
<ds:datastoreItem xmlns:ds="http://schemas.openxmlformats.org/officeDocument/2006/customXml" ds:itemID="{2838C7D9-486C-4AC6-9E6F-610DDB3CCCA1}">
  <ds:schemaRefs>
    <ds:schemaRef ds:uri="ESRI.ArcGIS.Mapping.OfficeIntegration.PowerPointInfo"/>
  </ds:schemaRefs>
</ds:datastoreItem>
</file>

<file path=customXml/itemProps14.xml><?xml version="1.0" encoding="utf-8"?>
<ds:datastoreItem xmlns:ds="http://schemas.openxmlformats.org/officeDocument/2006/customXml" ds:itemID="{1D338CA1-D634-47B1-97D8-E85F65348956}">
  <ds:schemaRefs>
    <ds:schemaRef ds:uri="ESRI.ArcGIS.Mapping.OfficeIntegration.PowerPointInfo"/>
  </ds:schemaRefs>
</ds:datastoreItem>
</file>

<file path=customXml/itemProps140.xml><?xml version="1.0" encoding="utf-8"?>
<ds:datastoreItem xmlns:ds="http://schemas.openxmlformats.org/officeDocument/2006/customXml" ds:itemID="{6502EBA9-F708-488A-9DB6-5E724ED73D37}">
  <ds:schemaRefs>
    <ds:schemaRef ds:uri="ESRI.ArcGIS.Mapping.OfficeIntegration.PowerPointInfo"/>
  </ds:schemaRefs>
</ds:datastoreItem>
</file>

<file path=customXml/itemProps141.xml><?xml version="1.0" encoding="utf-8"?>
<ds:datastoreItem xmlns:ds="http://schemas.openxmlformats.org/officeDocument/2006/customXml" ds:itemID="{55EEF721-9946-4F64-9ACA-547E44DE9363}">
  <ds:schemaRefs>
    <ds:schemaRef ds:uri="ESRI.ArcGIS.Mapping.OfficeIntegration.PowerPointInfo"/>
  </ds:schemaRefs>
</ds:datastoreItem>
</file>

<file path=customXml/itemProps142.xml><?xml version="1.0" encoding="utf-8"?>
<ds:datastoreItem xmlns:ds="http://schemas.openxmlformats.org/officeDocument/2006/customXml" ds:itemID="{13C23C5E-7108-4B08-8983-EB3AADBD3F81}">
  <ds:schemaRefs>
    <ds:schemaRef ds:uri="ESRI.ArcGIS.Mapping.OfficeIntegration.PowerPointInfo"/>
  </ds:schemaRefs>
</ds:datastoreItem>
</file>

<file path=customXml/itemProps143.xml><?xml version="1.0" encoding="utf-8"?>
<ds:datastoreItem xmlns:ds="http://schemas.openxmlformats.org/officeDocument/2006/customXml" ds:itemID="{002266BE-6022-4A16-86A6-F87447808EDE}">
  <ds:schemaRefs>
    <ds:schemaRef ds:uri="ESRI.ArcGIS.Mapping.OfficeIntegration.PowerPointInfo"/>
  </ds:schemaRefs>
</ds:datastoreItem>
</file>

<file path=customXml/itemProps144.xml><?xml version="1.0" encoding="utf-8"?>
<ds:datastoreItem xmlns:ds="http://schemas.openxmlformats.org/officeDocument/2006/customXml" ds:itemID="{E7312262-21F6-4ABD-AD38-C0D0A3E42235}">
  <ds:schemaRefs>
    <ds:schemaRef ds:uri="ESRI.ArcGIS.Mapping.OfficeIntegration.PowerPointInfo"/>
  </ds:schemaRefs>
</ds:datastoreItem>
</file>

<file path=customXml/itemProps145.xml><?xml version="1.0" encoding="utf-8"?>
<ds:datastoreItem xmlns:ds="http://schemas.openxmlformats.org/officeDocument/2006/customXml" ds:itemID="{CA3E5599-6FF6-4FB7-917F-2D220146F396}">
  <ds:schemaRefs>
    <ds:schemaRef ds:uri="ESRI.ArcGIS.Mapping.OfficeIntegration.PowerPointInfo"/>
  </ds:schemaRefs>
</ds:datastoreItem>
</file>

<file path=customXml/itemProps146.xml><?xml version="1.0" encoding="utf-8"?>
<ds:datastoreItem xmlns:ds="http://schemas.openxmlformats.org/officeDocument/2006/customXml" ds:itemID="{4009B143-8F0E-4CD3-9A9B-875FC45BF919}">
  <ds:schemaRefs>
    <ds:schemaRef ds:uri="ESRI.ArcGIS.Mapping.OfficeIntegration.PowerPointInfo"/>
  </ds:schemaRefs>
</ds:datastoreItem>
</file>

<file path=customXml/itemProps147.xml><?xml version="1.0" encoding="utf-8"?>
<ds:datastoreItem xmlns:ds="http://schemas.openxmlformats.org/officeDocument/2006/customXml" ds:itemID="{DB284C6D-1E81-47E2-B88F-4ACFD641FD16}">
  <ds:schemaRefs>
    <ds:schemaRef ds:uri="ESRI.ArcGIS.Mapping.OfficeIntegration.PowerPointInfo"/>
  </ds:schemaRefs>
</ds:datastoreItem>
</file>

<file path=customXml/itemProps148.xml><?xml version="1.0" encoding="utf-8"?>
<ds:datastoreItem xmlns:ds="http://schemas.openxmlformats.org/officeDocument/2006/customXml" ds:itemID="{F398D6EC-63A2-4CA5-90E5-B29379E3F901}">
  <ds:schemaRefs>
    <ds:schemaRef ds:uri="ESRI.ArcGIS.Mapping.OfficeIntegration.PowerPointInfo"/>
  </ds:schemaRefs>
</ds:datastoreItem>
</file>

<file path=customXml/itemProps149.xml><?xml version="1.0" encoding="utf-8"?>
<ds:datastoreItem xmlns:ds="http://schemas.openxmlformats.org/officeDocument/2006/customXml" ds:itemID="{87DEF9CA-9441-4C24-AD37-5146369787A1}">
  <ds:schemaRefs>
    <ds:schemaRef ds:uri="ESRI.ArcGIS.Mapping.OfficeIntegration.PowerPointInfo"/>
  </ds:schemaRefs>
</ds:datastoreItem>
</file>

<file path=customXml/itemProps15.xml><?xml version="1.0" encoding="utf-8"?>
<ds:datastoreItem xmlns:ds="http://schemas.openxmlformats.org/officeDocument/2006/customXml" ds:itemID="{CF741F42-8F4F-4B9E-A9A2-36CE70154DD7}">
  <ds:schemaRefs>
    <ds:schemaRef ds:uri="ESRI.ArcGIS.Mapping.OfficeIntegration.PowerPointInfo"/>
  </ds:schemaRefs>
</ds:datastoreItem>
</file>

<file path=customXml/itemProps150.xml><?xml version="1.0" encoding="utf-8"?>
<ds:datastoreItem xmlns:ds="http://schemas.openxmlformats.org/officeDocument/2006/customXml" ds:itemID="{8448ABD0-748C-4495-9E6B-BE6A54E75A03}">
  <ds:schemaRefs>
    <ds:schemaRef ds:uri="ESRI.ArcGIS.Mapping.OfficeIntegration.PowerPointInfo"/>
  </ds:schemaRefs>
</ds:datastoreItem>
</file>

<file path=customXml/itemProps151.xml><?xml version="1.0" encoding="utf-8"?>
<ds:datastoreItem xmlns:ds="http://schemas.openxmlformats.org/officeDocument/2006/customXml" ds:itemID="{5FA4341A-78EF-44D5-A638-C75DC4212AB9}">
  <ds:schemaRefs>
    <ds:schemaRef ds:uri="ESRI.ArcGIS.Mapping.OfficeIntegration.PowerPointInfo"/>
  </ds:schemaRefs>
</ds:datastoreItem>
</file>

<file path=customXml/itemProps152.xml><?xml version="1.0" encoding="utf-8"?>
<ds:datastoreItem xmlns:ds="http://schemas.openxmlformats.org/officeDocument/2006/customXml" ds:itemID="{EBD7DC8D-666A-45A0-A8CF-37FFEFD2F1DA}">
  <ds:schemaRefs>
    <ds:schemaRef ds:uri="ESRI.ArcGIS.Mapping.OfficeIntegration.PowerPointInfo"/>
  </ds:schemaRefs>
</ds:datastoreItem>
</file>

<file path=customXml/itemProps153.xml><?xml version="1.0" encoding="utf-8"?>
<ds:datastoreItem xmlns:ds="http://schemas.openxmlformats.org/officeDocument/2006/customXml" ds:itemID="{7CA17BA2-A378-4F93-8BD8-D8CD4E3EA2CA}">
  <ds:schemaRefs>
    <ds:schemaRef ds:uri="ESRI.ArcGIS.Mapping.OfficeIntegration.PowerPointInfo"/>
  </ds:schemaRefs>
</ds:datastoreItem>
</file>

<file path=customXml/itemProps154.xml><?xml version="1.0" encoding="utf-8"?>
<ds:datastoreItem xmlns:ds="http://schemas.openxmlformats.org/officeDocument/2006/customXml" ds:itemID="{2F799ECE-9DDF-4C45-AE9D-952F80D933EE}">
  <ds:schemaRefs>
    <ds:schemaRef ds:uri="ESRI.ArcGIS.Mapping.OfficeIntegration.PowerPointInfo"/>
  </ds:schemaRefs>
</ds:datastoreItem>
</file>

<file path=customXml/itemProps155.xml><?xml version="1.0" encoding="utf-8"?>
<ds:datastoreItem xmlns:ds="http://schemas.openxmlformats.org/officeDocument/2006/customXml" ds:itemID="{6702CA4A-07C2-4F6A-9A55-E7B67858C7CA}">
  <ds:schemaRefs>
    <ds:schemaRef ds:uri="ESRI.ArcGIS.Mapping.OfficeIntegration.PowerPointInfo"/>
  </ds:schemaRefs>
</ds:datastoreItem>
</file>

<file path=customXml/itemProps156.xml><?xml version="1.0" encoding="utf-8"?>
<ds:datastoreItem xmlns:ds="http://schemas.openxmlformats.org/officeDocument/2006/customXml" ds:itemID="{8D84B403-BFCE-476A-AA61-F82150DCCEAB}">
  <ds:schemaRefs>
    <ds:schemaRef ds:uri="ESRI.ArcGIS.Mapping.OfficeIntegration.PowerPointInfo"/>
  </ds:schemaRefs>
</ds:datastoreItem>
</file>

<file path=customXml/itemProps157.xml><?xml version="1.0" encoding="utf-8"?>
<ds:datastoreItem xmlns:ds="http://schemas.openxmlformats.org/officeDocument/2006/customXml" ds:itemID="{2F51AC97-0619-46A6-B504-A37EE1AE7736}">
  <ds:schemaRefs>
    <ds:schemaRef ds:uri="ESRI.ArcGIS.Mapping.OfficeIntegration.PowerPointInfo"/>
  </ds:schemaRefs>
</ds:datastoreItem>
</file>

<file path=customXml/itemProps158.xml><?xml version="1.0" encoding="utf-8"?>
<ds:datastoreItem xmlns:ds="http://schemas.openxmlformats.org/officeDocument/2006/customXml" ds:itemID="{AAB29740-5C32-4B2C-844E-23C76E28492B}">
  <ds:schemaRefs>
    <ds:schemaRef ds:uri="ESRI.ArcGIS.Mapping.OfficeIntegration.PowerPointInfo"/>
  </ds:schemaRefs>
</ds:datastoreItem>
</file>

<file path=customXml/itemProps159.xml><?xml version="1.0" encoding="utf-8"?>
<ds:datastoreItem xmlns:ds="http://schemas.openxmlformats.org/officeDocument/2006/customXml" ds:itemID="{0F4AE43C-24DE-4FC8-B01E-40C64CAE2725}">
  <ds:schemaRefs>
    <ds:schemaRef ds:uri="ESRI.ArcGIS.Mapping.OfficeIntegration.PowerPointInfo"/>
  </ds:schemaRefs>
</ds:datastoreItem>
</file>

<file path=customXml/itemProps16.xml><?xml version="1.0" encoding="utf-8"?>
<ds:datastoreItem xmlns:ds="http://schemas.openxmlformats.org/officeDocument/2006/customXml" ds:itemID="{43C7A150-3E0C-4DB2-9E45-C2D82DD33F79}">
  <ds:schemaRefs>
    <ds:schemaRef ds:uri="ESRI.ArcGIS.Mapping.OfficeIntegration.PowerPointInfo"/>
  </ds:schemaRefs>
</ds:datastoreItem>
</file>

<file path=customXml/itemProps160.xml><?xml version="1.0" encoding="utf-8"?>
<ds:datastoreItem xmlns:ds="http://schemas.openxmlformats.org/officeDocument/2006/customXml" ds:itemID="{1DC8A85E-A5AD-47F8-B5E9-3EA0FD30EECE}">
  <ds:schemaRefs>
    <ds:schemaRef ds:uri="ESRI.ArcGIS.Mapping.OfficeIntegration.PowerPointInfo"/>
  </ds:schemaRefs>
</ds:datastoreItem>
</file>

<file path=customXml/itemProps161.xml><?xml version="1.0" encoding="utf-8"?>
<ds:datastoreItem xmlns:ds="http://schemas.openxmlformats.org/officeDocument/2006/customXml" ds:itemID="{8EB049DE-E169-4A20-9362-0A9DF0AA88BF}">
  <ds:schemaRefs>
    <ds:schemaRef ds:uri="ESRI.ArcGIS.Mapping.OfficeIntegration.PowerPointInfo"/>
  </ds:schemaRefs>
</ds:datastoreItem>
</file>

<file path=customXml/itemProps162.xml><?xml version="1.0" encoding="utf-8"?>
<ds:datastoreItem xmlns:ds="http://schemas.openxmlformats.org/officeDocument/2006/customXml" ds:itemID="{A0FBD002-649A-4085-AFAD-3196202F282F}">
  <ds:schemaRefs>
    <ds:schemaRef ds:uri="ESRI.ArcGIS.Mapping.OfficeIntegration.PowerPointInfo"/>
  </ds:schemaRefs>
</ds:datastoreItem>
</file>

<file path=customXml/itemProps163.xml><?xml version="1.0" encoding="utf-8"?>
<ds:datastoreItem xmlns:ds="http://schemas.openxmlformats.org/officeDocument/2006/customXml" ds:itemID="{7C95B61C-9F35-44C2-999C-9913F0EA6CFD}">
  <ds:schemaRefs>
    <ds:schemaRef ds:uri="ESRI.ArcGIS.Mapping.OfficeIntegration.PowerPointInfo"/>
  </ds:schemaRefs>
</ds:datastoreItem>
</file>

<file path=customXml/itemProps164.xml><?xml version="1.0" encoding="utf-8"?>
<ds:datastoreItem xmlns:ds="http://schemas.openxmlformats.org/officeDocument/2006/customXml" ds:itemID="{F3599976-91F9-498A-BA86-DDF518979440}">
  <ds:schemaRefs>
    <ds:schemaRef ds:uri="ESRI.ArcGIS.Mapping.OfficeIntegration.PowerPointInfo"/>
  </ds:schemaRefs>
</ds:datastoreItem>
</file>

<file path=customXml/itemProps165.xml><?xml version="1.0" encoding="utf-8"?>
<ds:datastoreItem xmlns:ds="http://schemas.openxmlformats.org/officeDocument/2006/customXml" ds:itemID="{2A9D3B01-D01B-4F2F-B29A-0FC6049E7A70}">
  <ds:schemaRefs>
    <ds:schemaRef ds:uri="ESRI.ArcGIS.Mapping.OfficeIntegration.PowerPointInfo"/>
  </ds:schemaRefs>
</ds:datastoreItem>
</file>

<file path=customXml/itemProps166.xml><?xml version="1.0" encoding="utf-8"?>
<ds:datastoreItem xmlns:ds="http://schemas.openxmlformats.org/officeDocument/2006/customXml" ds:itemID="{82BBAE27-5D12-4BFF-A084-335F3563BBA8}">
  <ds:schemaRefs>
    <ds:schemaRef ds:uri="ESRI.ArcGIS.Mapping.OfficeIntegration.PowerPointInfo"/>
  </ds:schemaRefs>
</ds:datastoreItem>
</file>

<file path=customXml/itemProps167.xml><?xml version="1.0" encoding="utf-8"?>
<ds:datastoreItem xmlns:ds="http://schemas.openxmlformats.org/officeDocument/2006/customXml" ds:itemID="{A6EDF54B-86E7-4ED4-AA6E-BF6082F0B444}">
  <ds:schemaRefs>
    <ds:schemaRef ds:uri="ESRI.ArcGIS.Mapping.OfficeIntegration.PowerPointInfo"/>
  </ds:schemaRefs>
</ds:datastoreItem>
</file>

<file path=customXml/itemProps168.xml><?xml version="1.0" encoding="utf-8"?>
<ds:datastoreItem xmlns:ds="http://schemas.openxmlformats.org/officeDocument/2006/customXml" ds:itemID="{3A0A3612-92F2-45A6-BA99-C10C8B454DE8}">
  <ds:schemaRefs>
    <ds:schemaRef ds:uri="ESRI.ArcGIS.Mapping.OfficeIntegration.PowerPointInfo"/>
  </ds:schemaRefs>
</ds:datastoreItem>
</file>

<file path=customXml/itemProps169.xml><?xml version="1.0" encoding="utf-8"?>
<ds:datastoreItem xmlns:ds="http://schemas.openxmlformats.org/officeDocument/2006/customXml" ds:itemID="{57BEACAD-3932-4D28-AD54-E6435666A361}">
  <ds:schemaRefs>
    <ds:schemaRef ds:uri="ESRI.ArcGIS.Mapping.OfficeIntegration.PowerPointInfo"/>
  </ds:schemaRefs>
</ds:datastoreItem>
</file>

<file path=customXml/itemProps17.xml><?xml version="1.0" encoding="utf-8"?>
<ds:datastoreItem xmlns:ds="http://schemas.openxmlformats.org/officeDocument/2006/customXml" ds:itemID="{EB8B6D19-3A89-414F-BFED-7CC4485E146B}">
  <ds:schemaRefs>
    <ds:schemaRef ds:uri="ESRI.ArcGIS.Mapping.OfficeIntegration.PowerPointInfo"/>
  </ds:schemaRefs>
</ds:datastoreItem>
</file>

<file path=customXml/itemProps170.xml><?xml version="1.0" encoding="utf-8"?>
<ds:datastoreItem xmlns:ds="http://schemas.openxmlformats.org/officeDocument/2006/customXml" ds:itemID="{A285883D-8E7B-459D-984C-F02D9FCD73F1}">
  <ds:schemaRefs>
    <ds:schemaRef ds:uri="ESRI.ArcGIS.Mapping.OfficeIntegration.PowerPointInfo"/>
  </ds:schemaRefs>
</ds:datastoreItem>
</file>

<file path=customXml/itemProps171.xml><?xml version="1.0" encoding="utf-8"?>
<ds:datastoreItem xmlns:ds="http://schemas.openxmlformats.org/officeDocument/2006/customXml" ds:itemID="{0E796C39-0336-4409-8B1C-72E5F206F284}">
  <ds:schemaRefs>
    <ds:schemaRef ds:uri="ESRI.ArcGIS.Mapping.OfficeIntegration.PowerPointInfo"/>
  </ds:schemaRefs>
</ds:datastoreItem>
</file>

<file path=customXml/itemProps172.xml><?xml version="1.0" encoding="utf-8"?>
<ds:datastoreItem xmlns:ds="http://schemas.openxmlformats.org/officeDocument/2006/customXml" ds:itemID="{7A1340B2-D0DE-4CE7-91B4-D159FE58F93A}">
  <ds:schemaRefs>
    <ds:schemaRef ds:uri="ESRI.ArcGIS.Mapping.OfficeIntegration.PowerPointInfo"/>
  </ds:schemaRefs>
</ds:datastoreItem>
</file>

<file path=customXml/itemProps173.xml><?xml version="1.0" encoding="utf-8"?>
<ds:datastoreItem xmlns:ds="http://schemas.openxmlformats.org/officeDocument/2006/customXml" ds:itemID="{84CDA116-1CBC-4451-8231-DC7F830E8F7B}">
  <ds:schemaRefs>
    <ds:schemaRef ds:uri="ESRI.ArcGIS.Mapping.OfficeIntegration.PowerPointInfo"/>
  </ds:schemaRefs>
</ds:datastoreItem>
</file>

<file path=customXml/itemProps174.xml><?xml version="1.0" encoding="utf-8"?>
<ds:datastoreItem xmlns:ds="http://schemas.openxmlformats.org/officeDocument/2006/customXml" ds:itemID="{CE4850EF-D1D4-4B7A-B3C4-46CCC2F2587B}">
  <ds:schemaRefs>
    <ds:schemaRef ds:uri="ESRI.ArcGIS.Mapping.OfficeIntegration.PowerPointInfo"/>
  </ds:schemaRefs>
</ds:datastoreItem>
</file>

<file path=customXml/itemProps175.xml><?xml version="1.0" encoding="utf-8"?>
<ds:datastoreItem xmlns:ds="http://schemas.openxmlformats.org/officeDocument/2006/customXml" ds:itemID="{4101EDF5-F09E-4656-B3B7-D61E5F2ADDED}">
  <ds:schemaRefs>
    <ds:schemaRef ds:uri="ESRI.ArcGIS.Mapping.OfficeIntegration.PowerPointInfo"/>
  </ds:schemaRefs>
</ds:datastoreItem>
</file>

<file path=customXml/itemProps176.xml><?xml version="1.0" encoding="utf-8"?>
<ds:datastoreItem xmlns:ds="http://schemas.openxmlformats.org/officeDocument/2006/customXml" ds:itemID="{1CDF3796-E51B-4E4D-A9E5-8E9723694095}">
  <ds:schemaRefs>
    <ds:schemaRef ds:uri="ESRI.ArcGIS.Mapping.OfficeIntegration.PowerPointInfo"/>
  </ds:schemaRefs>
</ds:datastoreItem>
</file>

<file path=customXml/itemProps177.xml><?xml version="1.0" encoding="utf-8"?>
<ds:datastoreItem xmlns:ds="http://schemas.openxmlformats.org/officeDocument/2006/customXml" ds:itemID="{BEE5F92B-4E09-4A08-8253-0DEE51BD7E46}">
  <ds:schemaRefs>
    <ds:schemaRef ds:uri="ESRI.ArcGIS.Mapping.OfficeIntegration.PowerPointInfo"/>
  </ds:schemaRefs>
</ds:datastoreItem>
</file>

<file path=customXml/itemProps178.xml><?xml version="1.0" encoding="utf-8"?>
<ds:datastoreItem xmlns:ds="http://schemas.openxmlformats.org/officeDocument/2006/customXml" ds:itemID="{86BD079E-9536-4BF2-8CA2-889656165D99}">
  <ds:schemaRefs>
    <ds:schemaRef ds:uri="ESRI.ArcGIS.Mapping.OfficeIntegration.PowerPointInfo"/>
  </ds:schemaRefs>
</ds:datastoreItem>
</file>

<file path=customXml/itemProps179.xml><?xml version="1.0" encoding="utf-8"?>
<ds:datastoreItem xmlns:ds="http://schemas.openxmlformats.org/officeDocument/2006/customXml" ds:itemID="{56EEE4F9-BA2F-42A1-BADF-C2034CA0C977}">
  <ds:schemaRefs>
    <ds:schemaRef ds:uri="http://schemas.microsoft.com/office/2006/documentManagement/types"/>
    <ds:schemaRef ds:uri="http://schemas.microsoft.com/office/2006/metadata/properties"/>
    <ds:schemaRef ds:uri="http://www.w3.org/XML/1998/namespace"/>
    <ds:schemaRef ds:uri="31a21686-f197-477a-8be8-57d5437ba39b"/>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63f65aa5-4f05-4dfa-b982-1e0899bd7fe3"/>
  </ds:schemaRefs>
</ds:datastoreItem>
</file>

<file path=customXml/itemProps18.xml><?xml version="1.0" encoding="utf-8"?>
<ds:datastoreItem xmlns:ds="http://schemas.openxmlformats.org/officeDocument/2006/customXml" ds:itemID="{437BB6C1-7AAA-45C2-B708-7E022AE377AE}">
  <ds:schemaRefs>
    <ds:schemaRef ds:uri="ESRI.ArcGIS.Mapping.OfficeIntegration.PowerPointInfo"/>
  </ds:schemaRefs>
</ds:datastoreItem>
</file>

<file path=customXml/itemProps180.xml><?xml version="1.0" encoding="utf-8"?>
<ds:datastoreItem xmlns:ds="http://schemas.openxmlformats.org/officeDocument/2006/customXml" ds:itemID="{E9341EC8-9C6D-4EBC-B6BC-81EF1A5EEB1E}">
  <ds:schemaRefs>
    <ds:schemaRef ds:uri="ESRI.ArcGIS.Mapping.OfficeIntegration.PowerPointInfo"/>
  </ds:schemaRefs>
</ds:datastoreItem>
</file>

<file path=customXml/itemProps181.xml><?xml version="1.0" encoding="utf-8"?>
<ds:datastoreItem xmlns:ds="http://schemas.openxmlformats.org/officeDocument/2006/customXml" ds:itemID="{5DEBE250-002E-407A-8BA7-85C2CFAD27D6}">
  <ds:schemaRefs>
    <ds:schemaRef ds:uri="ESRI.ArcGIS.Mapping.OfficeIntegration.PowerPointInfo"/>
  </ds:schemaRefs>
</ds:datastoreItem>
</file>

<file path=customXml/itemProps182.xml><?xml version="1.0" encoding="utf-8"?>
<ds:datastoreItem xmlns:ds="http://schemas.openxmlformats.org/officeDocument/2006/customXml" ds:itemID="{6CA5E109-9AC8-4A82-9166-208812B0BBF4}">
  <ds:schemaRefs>
    <ds:schemaRef ds:uri="ESRI.ArcGIS.Mapping.OfficeIntegration.PowerPointInfo"/>
  </ds:schemaRefs>
</ds:datastoreItem>
</file>

<file path=customXml/itemProps183.xml><?xml version="1.0" encoding="utf-8"?>
<ds:datastoreItem xmlns:ds="http://schemas.openxmlformats.org/officeDocument/2006/customXml" ds:itemID="{CF09FB19-4AB2-4624-B22F-8A7692CAA91A}">
  <ds:schemaRefs>
    <ds:schemaRef ds:uri="ESRI.ArcGIS.Mapping.OfficeIntegration.PowerPointInfo"/>
  </ds:schemaRefs>
</ds:datastoreItem>
</file>

<file path=customXml/itemProps184.xml><?xml version="1.0" encoding="utf-8"?>
<ds:datastoreItem xmlns:ds="http://schemas.openxmlformats.org/officeDocument/2006/customXml" ds:itemID="{D227FE74-45EE-47FB-BC99-93023E0693AC}">
  <ds:schemaRefs>
    <ds:schemaRef ds:uri="ESRI.ArcGIS.Mapping.OfficeIntegration.PowerPointInfo"/>
  </ds:schemaRefs>
</ds:datastoreItem>
</file>

<file path=customXml/itemProps185.xml><?xml version="1.0" encoding="utf-8"?>
<ds:datastoreItem xmlns:ds="http://schemas.openxmlformats.org/officeDocument/2006/customXml" ds:itemID="{B289D0AE-930B-4DB7-B85F-8DBD07D43B85}">
  <ds:schemaRefs>
    <ds:schemaRef ds:uri="ESRI.ArcGIS.Mapping.OfficeIntegration.PowerPointInfo"/>
  </ds:schemaRefs>
</ds:datastoreItem>
</file>

<file path=customXml/itemProps186.xml><?xml version="1.0" encoding="utf-8"?>
<ds:datastoreItem xmlns:ds="http://schemas.openxmlformats.org/officeDocument/2006/customXml" ds:itemID="{F653EBF2-1402-4954-93B7-62A8FAF3AD19}">
  <ds:schemaRefs>
    <ds:schemaRef ds:uri="ESRI.ArcGIS.Mapping.OfficeIntegration.PowerPointInfo"/>
  </ds:schemaRefs>
</ds:datastoreItem>
</file>

<file path=customXml/itemProps187.xml><?xml version="1.0" encoding="utf-8"?>
<ds:datastoreItem xmlns:ds="http://schemas.openxmlformats.org/officeDocument/2006/customXml" ds:itemID="{1031D000-1134-49A6-8745-B84F95463544}">
  <ds:schemaRefs>
    <ds:schemaRef ds:uri="ESRI.ArcGIS.Mapping.OfficeIntegration.PowerPointInfo"/>
  </ds:schemaRefs>
</ds:datastoreItem>
</file>

<file path=customXml/itemProps188.xml><?xml version="1.0" encoding="utf-8"?>
<ds:datastoreItem xmlns:ds="http://schemas.openxmlformats.org/officeDocument/2006/customXml" ds:itemID="{7191A8D5-EEE9-4D42-8CCC-409B1B419F2F}">
  <ds:schemaRefs>
    <ds:schemaRef ds:uri="ESRI.ArcGIS.Mapping.OfficeIntegration.PowerPointInfo"/>
  </ds:schemaRefs>
</ds:datastoreItem>
</file>

<file path=customXml/itemProps189.xml><?xml version="1.0" encoding="utf-8"?>
<ds:datastoreItem xmlns:ds="http://schemas.openxmlformats.org/officeDocument/2006/customXml" ds:itemID="{719EF6E0-9FB3-45F5-94A3-E9380375B113}">
  <ds:schemaRefs>
    <ds:schemaRef ds:uri="ESRI.ArcGIS.Mapping.OfficeIntegration.PowerPointInfo"/>
  </ds:schemaRefs>
</ds:datastoreItem>
</file>

<file path=customXml/itemProps19.xml><?xml version="1.0" encoding="utf-8"?>
<ds:datastoreItem xmlns:ds="http://schemas.openxmlformats.org/officeDocument/2006/customXml" ds:itemID="{8E237A89-436B-4859-BC2D-24FDF99BB5F9}">
  <ds:schemaRefs>
    <ds:schemaRef ds:uri="ESRI.ArcGIS.Mapping.OfficeIntegration.PowerPointInfo"/>
  </ds:schemaRefs>
</ds:datastoreItem>
</file>

<file path=customXml/itemProps190.xml><?xml version="1.0" encoding="utf-8"?>
<ds:datastoreItem xmlns:ds="http://schemas.openxmlformats.org/officeDocument/2006/customXml" ds:itemID="{256E77F7-855C-4CC4-8397-F15EF0EF8391}">
  <ds:schemaRefs>
    <ds:schemaRef ds:uri="ESRI.ArcGIS.Mapping.OfficeIntegration.PowerPointInfo"/>
  </ds:schemaRefs>
</ds:datastoreItem>
</file>

<file path=customXml/itemProps191.xml><?xml version="1.0" encoding="utf-8"?>
<ds:datastoreItem xmlns:ds="http://schemas.openxmlformats.org/officeDocument/2006/customXml" ds:itemID="{0626EFBA-D7B9-4679-AB05-24A8C3CA32D1}">
  <ds:schemaRefs>
    <ds:schemaRef ds:uri="ESRI.ArcGIS.Mapping.OfficeIntegration.PowerPointInfo"/>
  </ds:schemaRefs>
</ds:datastoreItem>
</file>

<file path=customXml/itemProps192.xml><?xml version="1.0" encoding="utf-8"?>
<ds:datastoreItem xmlns:ds="http://schemas.openxmlformats.org/officeDocument/2006/customXml" ds:itemID="{B219CEAC-2D95-4A41-ADD6-A1A3AE096D25}">
  <ds:schemaRefs>
    <ds:schemaRef ds:uri="ESRI.ArcGIS.Mapping.OfficeIntegration.PowerPointInfo"/>
  </ds:schemaRefs>
</ds:datastoreItem>
</file>

<file path=customXml/itemProps193.xml><?xml version="1.0" encoding="utf-8"?>
<ds:datastoreItem xmlns:ds="http://schemas.openxmlformats.org/officeDocument/2006/customXml" ds:itemID="{3E253EAE-A6B6-4376-8673-65F2A7702BDD}">
  <ds:schemaRefs>
    <ds:schemaRef ds:uri="ESRI.ArcGIS.Mapping.OfficeIntegration.PowerPointInfo"/>
  </ds:schemaRefs>
</ds:datastoreItem>
</file>

<file path=customXml/itemProps194.xml><?xml version="1.0" encoding="utf-8"?>
<ds:datastoreItem xmlns:ds="http://schemas.openxmlformats.org/officeDocument/2006/customXml" ds:itemID="{E12FA1BC-7D95-4466-97ED-6D0FC3F0A6A3}">
  <ds:schemaRefs>
    <ds:schemaRef ds:uri="ESRI.ArcGIS.Mapping.OfficeIntegration.PowerPointInfo"/>
  </ds:schemaRefs>
</ds:datastoreItem>
</file>

<file path=customXml/itemProps195.xml><?xml version="1.0" encoding="utf-8"?>
<ds:datastoreItem xmlns:ds="http://schemas.openxmlformats.org/officeDocument/2006/customXml" ds:itemID="{CAA98CAA-0A5E-456E-BC68-6BA61FA7253B}">
  <ds:schemaRefs>
    <ds:schemaRef ds:uri="ESRI.ArcGIS.Mapping.OfficeIntegration.PowerPointInfo"/>
  </ds:schemaRefs>
</ds:datastoreItem>
</file>

<file path=customXml/itemProps196.xml><?xml version="1.0" encoding="utf-8"?>
<ds:datastoreItem xmlns:ds="http://schemas.openxmlformats.org/officeDocument/2006/customXml" ds:itemID="{5484827B-87DD-40B3-A3B1-3518E8DF3175}">
  <ds:schemaRefs>
    <ds:schemaRef ds:uri="ESRI.ArcGIS.Mapping.OfficeIntegration.PowerPointInfo"/>
  </ds:schemaRefs>
</ds:datastoreItem>
</file>

<file path=customXml/itemProps197.xml><?xml version="1.0" encoding="utf-8"?>
<ds:datastoreItem xmlns:ds="http://schemas.openxmlformats.org/officeDocument/2006/customXml" ds:itemID="{A55DBEC3-C9E1-4006-B095-8BEC36ED66A0}">
  <ds:schemaRefs>
    <ds:schemaRef ds:uri="ESRI.ArcGIS.Mapping.OfficeIntegration.PowerPointInfo"/>
  </ds:schemaRefs>
</ds:datastoreItem>
</file>

<file path=customXml/itemProps198.xml><?xml version="1.0" encoding="utf-8"?>
<ds:datastoreItem xmlns:ds="http://schemas.openxmlformats.org/officeDocument/2006/customXml" ds:itemID="{ED816B8E-176A-48D7-A54B-F03B7F22B7D0}">
  <ds:schemaRefs>
    <ds:schemaRef ds:uri="ESRI.ArcGIS.Mapping.OfficeIntegration.PowerPointInfo"/>
  </ds:schemaRefs>
</ds:datastoreItem>
</file>

<file path=customXml/itemProps199.xml><?xml version="1.0" encoding="utf-8"?>
<ds:datastoreItem xmlns:ds="http://schemas.openxmlformats.org/officeDocument/2006/customXml" ds:itemID="{4D2B480B-3C35-4BE4-80DC-5C2A7F092937}">
  <ds:schemaRefs>
    <ds:schemaRef ds:uri="ESRI.ArcGIS.Mapping.OfficeIntegration.PowerPointInfo"/>
  </ds:schemaRefs>
</ds:datastoreItem>
</file>

<file path=customXml/itemProps2.xml><?xml version="1.0" encoding="utf-8"?>
<ds:datastoreItem xmlns:ds="http://schemas.openxmlformats.org/officeDocument/2006/customXml" ds:itemID="{3D19D99E-E640-443E-928E-F3C2538605EE}">
  <ds:schemaRefs>
    <ds:schemaRef ds:uri="ESRI.ArcGIS.Mapping.OfficeIntegration.PowerPointInfo"/>
  </ds:schemaRefs>
</ds:datastoreItem>
</file>

<file path=customXml/itemProps20.xml><?xml version="1.0" encoding="utf-8"?>
<ds:datastoreItem xmlns:ds="http://schemas.openxmlformats.org/officeDocument/2006/customXml" ds:itemID="{003E9AFB-E08D-46CF-AE0C-C9C423EC06F6}">
  <ds:schemaRefs>
    <ds:schemaRef ds:uri="ESRI.ArcGIS.Mapping.OfficeIntegration.PowerPointInfo"/>
  </ds:schemaRefs>
</ds:datastoreItem>
</file>

<file path=customXml/itemProps200.xml><?xml version="1.0" encoding="utf-8"?>
<ds:datastoreItem xmlns:ds="http://schemas.openxmlformats.org/officeDocument/2006/customXml" ds:itemID="{331E6E3E-5A43-4D2C-A934-01A4F936CB7C}">
  <ds:schemaRefs>
    <ds:schemaRef ds:uri="ESRI.ArcGIS.Mapping.OfficeIntegration.PowerPointInfo"/>
  </ds:schemaRefs>
</ds:datastoreItem>
</file>

<file path=customXml/itemProps201.xml><?xml version="1.0" encoding="utf-8"?>
<ds:datastoreItem xmlns:ds="http://schemas.openxmlformats.org/officeDocument/2006/customXml" ds:itemID="{3999DCF7-6B93-4F31-88A1-8EF0438EA4CB}">
  <ds:schemaRefs>
    <ds:schemaRef ds:uri="ESRI.ArcGIS.Mapping.OfficeIntegration.PowerPointInfo"/>
  </ds:schemaRefs>
</ds:datastoreItem>
</file>

<file path=customXml/itemProps202.xml><?xml version="1.0" encoding="utf-8"?>
<ds:datastoreItem xmlns:ds="http://schemas.openxmlformats.org/officeDocument/2006/customXml" ds:itemID="{20B53B53-44A2-41C0-A100-C82D1A9DFB12}">
  <ds:schemaRefs>
    <ds:schemaRef ds:uri="ESRI.ArcGIS.Mapping.OfficeIntegration.PowerPointInfo"/>
  </ds:schemaRefs>
</ds:datastoreItem>
</file>

<file path=customXml/itemProps203.xml><?xml version="1.0" encoding="utf-8"?>
<ds:datastoreItem xmlns:ds="http://schemas.openxmlformats.org/officeDocument/2006/customXml" ds:itemID="{C88612BE-A289-47D3-96C4-BF365F042244}">
  <ds:schemaRefs>
    <ds:schemaRef ds:uri="ESRI.ArcGIS.Mapping.OfficeIntegration.PowerPointInfo"/>
  </ds:schemaRefs>
</ds:datastoreItem>
</file>

<file path=customXml/itemProps204.xml><?xml version="1.0" encoding="utf-8"?>
<ds:datastoreItem xmlns:ds="http://schemas.openxmlformats.org/officeDocument/2006/customXml" ds:itemID="{F3EF076F-F850-4C6B-9B69-6AA0017F4D86}">
  <ds:schemaRefs>
    <ds:schemaRef ds:uri="ESRI.ArcGIS.Mapping.OfficeIntegration.PowerPointInfo"/>
  </ds:schemaRefs>
</ds:datastoreItem>
</file>

<file path=customXml/itemProps205.xml><?xml version="1.0" encoding="utf-8"?>
<ds:datastoreItem xmlns:ds="http://schemas.openxmlformats.org/officeDocument/2006/customXml" ds:itemID="{B3EF7FD9-9042-4230-93D2-4054815AAFB3}">
  <ds:schemaRefs>
    <ds:schemaRef ds:uri="ESRI.ArcGIS.Mapping.OfficeIntegration.PowerPointInfo"/>
  </ds:schemaRefs>
</ds:datastoreItem>
</file>

<file path=customXml/itemProps206.xml><?xml version="1.0" encoding="utf-8"?>
<ds:datastoreItem xmlns:ds="http://schemas.openxmlformats.org/officeDocument/2006/customXml" ds:itemID="{5846C5ED-C23D-4839-A87E-5A68D01D50DC}">
  <ds:schemaRefs>
    <ds:schemaRef ds:uri="ESRI.ArcGIS.Mapping.OfficeIntegration.PowerPointInfo"/>
  </ds:schemaRefs>
</ds:datastoreItem>
</file>

<file path=customXml/itemProps207.xml><?xml version="1.0" encoding="utf-8"?>
<ds:datastoreItem xmlns:ds="http://schemas.openxmlformats.org/officeDocument/2006/customXml" ds:itemID="{8C50CA00-9B23-4944-9C90-D89CA329B382}">
  <ds:schemaRefs>
    <ds:schemaRef ds:uri="ESRI.ArcGIS.Mapping.OfficeIntegration.PowerPointInfo"/>
  </ds:schemaRefs>
</ds:datastoreItem>
</file>

<file path=customXml/itemProps208.xml><?xml version="1.0" encoding="utf-8"?>
<ds:datastoreItem xmlns:ds="http://schemas.openxmlformats.org/officeDocument/2006/customXml" ds:itemID="{5C049058-0A23-4739-9E69-E8ACFE7006E1}">
  <ds:schemaRefs>
    <ds:schemaRef ds:uri="ESRI.ArcGIS.Mapping.OfficeIntegration.PowerPointInfo"/>
  </ds:schemaRefs>
</ds:datastoreItem>
</file>

<file path=customXml/itemProps209.xml><?xml version="1.0" encoding="utf-8"?>
<ds:datastoreItem xmlns:ds="http://schemas.openxmlformats.org/officeDocument/2006/customXml" ds:itemID="{9687313C-E261-4A0F-9B37-643C2C3CD7E0}">
  <ds:schemaRefs>
    <ds:schemaRef ds:uri="ESRI.ArcGIS.Mapping.OfficeIntegration.PowerPointInfo"/>
  </ds:schemaRefs>
</ds:datastoreItem>
</file>

<file path=customXml/itemProps21.xml><?xml version="1.0" encoding="utf-8"?>
<ds:datastoreItem xmlns:ds="http://schemas.openxmlformats.org/officeDocument/2006/customXml" ds:itemID="{587A7704-9C0C-4C8F-8F0B-542AFEDC6C53}">
  <ds:schemaRefs>
    <ds:schemaRef ds:uri="ESRI.ArcGIS.Mapping.OfficeIntegration.PowerPointInfo"/>
  </ds:schemaRefs>
</ds:datastoreItem>
</file>

<file path=customXml/itemProps210.xml><?xml version="1.0" encoding="utf-8"?>
<ds:datastoreItem xmlns:ds="http://schemas.openxmlformats.org/officeDocument/2006/customXml" ds:itemID="{D766F0E2-81C6-40F3-BBCC-C9AF0C999416}">
  <ds:schemaRefs>
    <ds:schemaRef ds:uri="ESRI.ArcGIS.Mapping.OfficeIntegration.PowerPointInfo"/>
  </ds:schemaRefs>
</ds:datastoreItem>
</file>

<file path=customXml/itemProps211.xml><?xml version="1.0" encoding="utf-8"?>
<ds:datastoreItem xmlns:ds="http://schemas.openxmlformats.org/officeDocument/2006/customXml" ds:itemID="{EB53AAFF-45DB-4A3B-9AF0-93833CBE3EB3}">
  <ds:schemaRefs>
    <ds:schemaRef ds:uri="ESRI.ArcGIS.Mapping.OfficeIntegration.PowerPointInfo"/>
  </ds:schemaRefs>
</ds:datastoreItem>
</file>

<file path=customXml/itemProps212.xml><?xml version="1.0" encoding="utf-8"?>
<ds:datastoreItem xmlns:ds="http://schemas.openxmlformats.org/officeDocument/2006/customXml" ds:itemID="{53D938CD-1AE8-48B9-99B1-756907F903D2}">
  <ds:schemaRefs>
    <ds:schemaRef ds:uri="ESRI.ArcGIS.Mapping.OfficeIntegration.PowerPointInfo"/>
  </ds:schemaRefs>
</ds:datastoreItem>
</file>

<file path=customXml/itemProps213.xml><?xml version="1.0" encoding="utf-8"?>
<ds:datastoreItem xmlns:ds="http://schemas.openxmlformats.org/officeDocument/2006/customXml" ds:itemID="{08908A10-7E0E-4065-9F3B-7BD7C5823805}">
  <ds:schemaRefs>
    <ds:schemaRef ds:uri="ESRI.ArcGIS.Mapping.OfficeIntegration.PowerPointInfo"/>
  </ds:schemaRefs>
</ds:datastoreItem>
</file>

<file path=customXml/itemProps214.xml><?xml version="1.0" encoding="utf-8"?>
<ds:datastoreItem xmlns:ds="http://schemas.openxmlformats.org/officeDocument/2006/customXml" ds:itemID="{5DAB6DB8-71CA-4E7C-97E2-8B6F4E956789}">
  <ds:schemaRefs>
    <ds:schemaRef ds:uri="ESRI.ArcGIS.Mapping.OfficeIntegration.PowerPointInfo"/>
  </ds:schemaRefs>
</ds:datastoreItem>
</file>

<file path=customXml/itemProps215.xml><?xml version="1.0" encoding="utf-8"?>
<ds:datastoreItem xmlns:ds="http://schemas.openxmlformats.org/officeDocument/2006/customXml" ds:itemID="{8BC5E573-716F-4CC0-AFA5-A1446A960910}">
  <ds:schemaRefs>
    <ds:schemaRef ds:uri="ESRI.ArcGIS.Mapping.OfficeIntegration.PowerPointInfo"/>
  </ds:schemaRefs>
</ds:datastoreItem>
</file>

<file path=customXml/itemProps216.xml><?xml version="1.0" encoding="utf-8"?>
<ds:datastoreItem xmlns:ds="http://schemas.openxmlformats.org/officeDocument/2006/customXml" ds:itemID="{AAD99975-46E8-4B48-91B3-C0F2EACC4242}">
  <ds:schemaRefs>
    <ds:schemaRef ds:uri="ESRI.ArcGIS.Mapping.OfficeIntegration.PowerPointInfo"/>
  </ds:schemaRefs>
</ds:datastoreItem>
</file>

<file path=customXml/itemProps217.xml><?xml version="1.0" encoding="utf-8"?>
<ds:datastoreItem xmlns:ds="http://schemas.openxmlformats.org/officeDocument/2006/customXml" ds:itemID="{A2B4BF2B-3E86-43C5-BDB7-EBC3B617806F}">
  <ds:schemaRefs>
    <ds:schemaRef ds:uri="ESRI.ArcGIS.Mapping.OfficeIntegration.PowerPointInfo"/>
  </ds:schemaRefs>
</ds:datastoreItem>
</file>

<file path=customXml/itemProps218.xml><?xml version="1.0" encoding="utf-8"?>
<ds:datastoreItem xmlns:ds="http://schemas.openxmlformats.org/officeDocument/2006/customXml" ds:itemID="{6F30D6A5-388C-42EB-86CF-C8794E6A8EE7}">
  <ds:schemaRefs>
    <ds:schemaRef ds:uri="ESRI.ArcGIS.Mapping.OfficeIntegration.PowerPointInfo"/>
  </ds:schemaRefs>
</ds:datastoreItem>
</file>

<file path=customXml/itemProps219.xml><?xml version="1.0" encoding="utf-8"?>
<ds:datastoreItem xmlns:ds="http://schemas.openxmlformats.org/officeDocument/2006/customXml" ds:itemID="{D9676C61-74E8-4580-8428-62F012A4DCB2}">
  <ds:schemaRefs>
    <ds:schemaRef ds:uri="ESRI.ArcGIS.Mapping.OfficeIntegration.PowerPointInfo"/>
  </ds:schemaRefs>
</ds:datastoreItem>
</file>

<file path=customXml/itemProps22.xml><?xml version="1.0" encoding="utf-8"?>
<ds:datastoreItem xmlns:ds="http://schemas.openxmlformats.org/officeDocument/2006/customXml" ds:itemID="{70BA6026-FCB1-4863-8814-05152A2E493E}">
  <ds:schemaRefs>
    <ds:schemaRef ds:uri="ESRI.ArcGIS.Mapping.OfficeIntegration.PowerPointInfo"/>
  </ds:schemaRefs>
</ds:datastoreItem>
</file>

<file path=customXml/itemProps220.xml><?xml version="1.0" encoding="utf-8"?>
<ds:datastoreItem xmlns:ds="http://schemas.openxmlformats.org/officeDocument/2006/customXml" ds:itemID="{A4B8A901-9BA5-4386-ADC9-5B49855DB439}">
  <ds:schemaRefs>
    <ds:schemaRef ds:uri="ESRI.ArcGIS.Mapping.OfficeIntegration.PowerPointInfo"/>
  </ds:schemaRefs>
</ds:datastoreItem>
</file>

<file path=customXml/itemProps221.xml><?xml version="1.0" encoding="utf-8"?>
<ds:datastoreItem xmlns:ds="http://schemas.openxmlformats.org/officeDocument/2006/customXml" ds:itemID="{CFE9FF8D-40DD-4C5A-BB80-4916FB5CE949}">
  <ds:schemaRefs>
    <ds:schemaRef ds:uri="ESRI.ArcGIS.Mapping.OfficeIntegration.PowerPointInfo"/>
  </ds:schemaRefs>
</ds:datastoreItem>
</file>

<file path=customXml/itemProps222.xml><?xml version="1.0" encoding="utf-8"?>
<ds:datastoreItem xmlns:ds="http://schemas.openxmlformats.org/officeDocument/2006/customXml" ds:itemID="{338A122A-B0AD-4D2A-9D12-5F57AFF30675}">
  <ds:schemaRefs>
    <ds:schemaRef ds:uri="ESRI.ArcGIS.Mapping.OfficeIntegration.PowerPointInfo"/>
  </ds:schemaRefs>
</ds:datastoreItem>
</file>

<file path=customXml/itemProps223.xml><?xml version="1.0" encoding="utf-8"?>
<ds:datastoreItem xmlns:ds="http://schemas.openxmlformats.org/officeDocument/2006/customXml" ds:itemID="{430ABD5C-28ED-4245-901C-BB03A820E99A}">
  <ds:schemaRefs>
    <ds:schemaRef ds:uri="ESRI.ArcGIS.Mapping.OfficeIntegration.PowerPointInfo"/>
  </ds:schemaRefs>
</ds:datastoreItem>
</file>

<file path=customXml/itemProps224.xml><?xml version="1.0" encoding="utf-8"?>
<ds:datastoreItem xmlns:ds="http://schemas.openxmlformats.org/officeDocument/2006/customXml" ds:itemID="{3D1AA001-342A-4B5F-B978-E110A1BC6816}">
  <ds:schemaRefs>
    <ds:schemaRef ds:uri="ESRI.ArcGIS.Mapping.OfficeIntegration.PowerPointInfo"/>
  </ds:schemaRefs>
</ds:datastoreItem>
</file>

<file path=customXml/itemProps225.xml><?xml version="1.0" encoding="utf-8"?>
<ds:datastoreItem xmlns:ds="http://schemas.openxmlformats.org/officeDocument/2006/customXml" ds:itemID="{A38A83FE-4B27-4D43-B5B4-E7DD5FC8E088}">
  <ds:schemaRefs>
    <ds:schemaRef ds:uri="ESRI.ArcGIS.Mapping.OfficeIntegration.PowerPointInfo"/>
  </ds:schemaRefs>
</ds:datastoreItem>
</file>

<file path=customXml/itemProps226.xml><?xml version="1.0" encoding="utf-8"?>
<ds:datastoreItem xmlns:ds="http://schemas.openxmlformats.org/officeDocument/2006/customXml" ds:itemID="{F7003A43-1C4F-4C54-9748-240EADC93CDC}">
  <ds:schemaRefs>
    <ds:schemaRef ds:uri="ESRI.ArcGIS.Mapping.OfficeIntegration.PowerPointInfo"/>
  </ds:schemaRefs>
</ds:datastoreItem>
</file>

<file path=customXml/itemProps227.xml><?xml version="1.0" encoding="utf-8"?>
<ds:datastoreItem xmlns:ds="http://schemas.openxmlformats.org/officeDocument/2006/customXml" ds:itemID="{62B34203-7573-49BB-A2A1-B2347E927984}">
  <ds:schemaRefs>
    <ds:schemaRef ds:uri="ESRI.ArcGIS.Mapping.OfficeIntegration.PowerPointInfo"/>
  </ds:schemaRefs>
</ds:datastoreItem>
</file>

<file path=customXml/itemProps228.xml><?xml version="1.0" encoding="utf-8"?>
<ds:datastoreItem xmlns:ds="http://schemas.openxmlformats.org/officeDocument/2006/customXml" ds:itemID="{B2D4EC78-780D-44CB-999B-510F331E6030}">
  <ds:schemaRefs>
    <ds:schemaRef ds:uri="ESRI.ArcGIS.Mapping.OfficeIntegration.PowerPointInfo"/>
  </ds:schemaRefs>
</ds:datastoreItem>
</file>

<file path=customXml/itemProps229.xml><?xml version="1.0" encoding="utf-8"?>
<ds:datastoreItem xmlns:ds="http://schemas.openxmlformats.org/officeDocument/2006/customXml" ds:itemID="{BEAB3901-F3E8-4D26-BEB5-B4C0176B5474}">
  <ds:schemaRefs>
    <ds:schemaRef ds:uri="ESRI.ArcGIS.Mapping.OfficeIntegration.PowerPointInfo"/>
  </ds:schemaRefs>
</ds:datastoreItem>
</file>

<file path=customXml/itemProps23.xml><?xml version="1.0" encoding="utf-8"?>
<ds:datastoreItem xmlns:ds="http://schemas.openxmlformats.org/officeDocument/2006/customXml" ds:itemID="{81A52950-DFF5-47C7-A4F8-6AF7233BC8CE}">
  <ds:schemaRefs>
    <ds:schemaRef ds:uri="ESRI.ArcGIS.Mapping.OfficeIntegration.PowerPointInfo"/>
  </ds:schemaRefs>
</ds:datastoreItem>
</file>

<file path=customXml/itemProps230.xml><?xml version="1.0" encoding="utf-8"?>
<ds:datastoreItem xmlns:ds="http://schemas.openxmlformats.org/officeDocument/2006/customXml" ds:itemID="{5D2708A8-6DAE-44A6-8FF3-9D9D4D596E31}">
  <ds:schemaRefs>
    <ds:schemaRef ds:uri="ESRI.ArcGIS.Mapping.OfficeIntegration.PowerPointInfo"/>
  </ds:schemaRefs>
</ds:datastoreItem>
</file>

<file path=customXml/itemProps231.xml><?xml version="1.0" encoding="utf-8"?>
<ds:datastoreItem xmlns:ds="http://schemas.openxmlformats.org/officeDocument/2006/customXml" ds:itemID="{2461BD2E-75BF-4E55-AA6B-5600C3AAE9B2}">
  <ds:schemaRefs>
    <ds:schemaRef ds:uri="ESRI.ArcGIS.Mapping.OfficeIntegration.PowerPointInfo"/>
  </ds:schemaRefs>
</ds:datastoreItem>
</file>

<file path=customXml/itemProps232.xml><?xml version="1.0" encoding="utf-8"?>
<ds:datastoreItem xmlns:ds="http://schemas.openxmlformats.org/officeDocument/2006/customXml" ds:itemID="{A7043C9D-F4DA-45E6-B006-3BCB7C70AACA}">
  <ds:schemaRefs>
    <ds:schemaRef ds:uri="ESRI.ArcGIS.Mapping.OfficeIntegration.PowerPointInfo"/>
  </ds:schemaRefs>
</ds:datastoreItem>
</file>

<file path=customXml/itemProps233.xml><?xml version="1.0" encoding="utf-8"?>
<ds:datastoreItem xmlns:ds="http://schemas.openxmlformats.org/officeDocument/2006/customXml" ds:itemID="{D854047F-4CC7-4F53-961B-7977903510FB}">
  <ds:schemaRefs>
    <ds:schemaRef ds:uri="ESRI.ArcGIS.Mapping.OfficeIntegration.PowerPointInfo"/>
  </ds:schemaRefs>
</ds:datastoreItem>
</file>

<file path=customXml/itemProps234.xml><?xml version="1.0" encoding="utf-8"?>
<ds:datastoreItem xmlns:ds="http://schemas.openxmlformats.org/officeDocument/2006/customXml" ds:itemID="{71FE9CE0-0EC8-4669-85A9-9A587C00C265}">
  <ds:schemaRefs>
    <ds:schemaRef ds:uri="ESRI.ArcGIS.Mapping.OfficeIntegration.PowerPointInfo"/>
  </ds:schemaRefs>
</ds:datastoreItem>
</file>

<file path=customXml/itemProps235.xml><?xml version="1.0" encoding="utf-8"?>
<ds:datastoreItem xmlns:ds="http://schemas.openxmlformats.org/officeDocument/2006/customXml" ds:itemID="{8369B116-44E6-448F-AE61-0FD76372255D}">
  <ds:schemaRefs>
    <ds:schemaRef ds:uri="ESRI.ArcGIS.Mapping.OfficeIntegration.PowerPointInfo"/>
  </ds:schemaRefs>
</ds:datastoreItem>
</file>

<file path=customXml/itemProps236.xml><?xml version="1.0" encoding="utf-8"?>
<ds:datastoreItem xmlns:ds="http://schemas.openxmlformats.org/officeDocument/2006/customXml" ds:itemID="{D86F4D3A-96A3-4E62-816B-45D2477950EB}">
  <ds:schemaRefs>
    <ds:schemaRef ds:uri="ESRI.ArcGIS.Mapping.OfficeIntegration.PowerPointInfo"/>
  </ds:schemaRefs>
</ds:datastoreItem>
</file>

<file path=customXml/itemProps237.xml><?xml version="1.0" encoding="utf-8"?>
<ds:datastoreItem xmlns:ds="http://schemas.openxmlformats.org/officeDocument/2006/customXml" ds:itemID="{2BE594AC-3CCA-41E9-A54E-061D9C129657}">
  <ds:schemaRefs>
    <ds:schemaRef ds:uri="ESRI.ArcGIS.Mapping.OfficeIntegration.PowerPointInfo"/>
  </ds:schemaRefs>
</ds:datastoreItem>
</file>

<file path=customXml/itemProps238.xml><?xml version="1.0" encoding="utf-8"?>
<ds:datastoreItem xmlns:ds="http://schemas.openxmlformats.org/officeDocument/2006/customXml" ds:itemID="{C59DC80C-E636-4AB3-997E-6B316D90A21A}">
  <ds:schemaRefs>
    <ds:schemaRef ds:uri="ESRI.ArcGIS.Mapping.OfficeIntegration.PowerPointInfo"/>
  </ds:schemaRefs>
</ds:datastoreItem>
</file>

<file path=customXml/itemProps239.xml><?xml version="1.0" encoding="utf-8"?>
<ds:datastoreItem xmlns:ds="http://schemas.openxmlformats.org/officeDocument/2006/customXml" ds:itemID="{3D2B0430-E8AF-49A7-BDF2-8076259F04C6}">
  <ds:schemaRefs>
    <ds:schemaRef ds:uri="ESRI.ArcGIS.Mapping.OfficeIntegration.PowerPointInfo"/>
  </ds:schemaRefs>
</ds:datastoreItem>
</file>

<file path=customXml/itemProps24.xml><?xml version="1.0" encoding="utf-8"?>
<ds:datastoreItem xmlns:ds="http://schemas.openxmlformats.org/officeDocument/2006/customXml" ds:itemID="{1E9D5FFE-1393-4FFC-A552-C00DDBE1BD86}">
  <ds:schemaRefs>
    <ds:schemaRef ds:uri="ESRI.ArcGIS.Mapping.OfficeIntegration.PowerPointInfo"/>
  </ds:schemaRefs>
</ds:datastoreItem>
</file>

<file path=customXml/itemProps240.xml><?xml version="1.0" encoding="utf-8"?>
<ds:datastoreItem xmlns:ds="http://schemas.openxmlformats.org/officeDocument/2006/customXml" ds:itemID="{9BD2FB57-AFBB-4602-B0A4-232EAADA3C66}">
  <ds:schemaRefs>
    <ds:schemaRef ds:uri="ESRI.ArcGIS.Mapping.OfficeIntegration.PowerPointInfo"/>
  </ds:schemaRefs>
</ds:datastoreItem>
</file>

<file path=customXml/itemProps241.xml><?xml version="1.0" encoding="utf-8"?>
<ds:datastoreItem xmlns:ds="http://schemas.openxmlformats.org/officeDocument/2006/customXml" ds:itemID="{1BA21BE6-F128-4C2F-8D4A-41B5A1599B69}">
  <ds:schemaRefs>
    <ds:schemaRef ds:uri="ESRI.ArcGIS.Mapping.OfficeIntegration.PowerPointInfo"/>
  </ds:schemaRefs>
</ds:datastoreItem>
</file>

<file path=customXml/itemProps242.xml><?xml version="1.0" encoding="utf-8"?>
<ds:datastoreItem xmlns:ds="http://schemas.openxmlformats.org/officeDocument/2006/customXml" ds:itemID="{10670F3B-8ED8-4980-925B-306BD9179FC6}">
  <ds:schemaRefs>
    <ds:schemaRef ds:uri="ESRI.ArcGIS.Mapping.OfficeIntegration.PowerPointInfo"/>
  </ds:schemaRefs>
</ds:datastoreItem>
</file>

<file path=customXml/itemProps243.xml><?xml version="1.0" encoding="utf-8"?>
<ds:datastoreItem xmlns:ds="http://schemas.openxmlformats.org/officeDocument/2006/customXml" ds:itemID="{FC190409-4BE3-4304-9942-A25754AADB9D}">
  <ds:schemaRefs>
    <ds:schemaRef ds:uri="ESRI.ArcGIS.Mapping.OfficeIntegration.PowerPointInfo"/>
  </ds:schemaRefs>
</ds:datastoreItem>
</file>

<file path=customXml/itemProps244.xml><?xml version="1.0" encoding="utf-8"?>
<ds:datastoreItem xmlns:ds="http://schemas.openxmlformats.org/officeDocument/2006/customXml" ds:itemID="{C881E1A5-2E5C-4B10-B60A-0824200E3D02}">
  <ds:schemaRefs>
    <ds:schemaRef ds:uri="ESRI.ArcGIS.Mapping.OfficeIntegration.PowerPointInfo"/>
  </ds:schemaRefs>
</ds:datastoreItem>
</file>

<file path=customXml/itemProps245.xml><?xml version="1.0" encoding="utf-8"?>
<ds:datastoreItem xmlns:ds="http://schemas.openxmlformats.org/officeDocument/2006/customXml" ds:itemID="{462359A0-B464-4B4D-905F-ECA36FE86BB9}">
  <ds:schemaRefs>
    <ds:schemaRef ds:uri="ESRI.ArcGIS.Mapping.OfficeIntegration.PowerPointInfo"/>
  </ds:schemaRefs>
</ds:datastoreItem>
</file>

<file path=customXml/itemProps246.xml><?xml version="1.0" encoding="utf-8"?>
<ds:datastoreItem xmlns:ds="http://schemas.openxmlformats.org/officeDocument/2006/customXml" ds:itemID="{7FF6CA9B-D4A6-4B5E-A8F6-F0FB187325E0}">
  <ds:schemaRefs>
    <ds:schemaRef ds:uri="ESRI.ArcGIS.Mapping.OfficeIntegration.PowerPointInfo"/>
  </ds:schemaRefs>
</ds:datastoreItem>
</file>

<file path=customXml/itemProps247.xml><?xml version="1.0" encoding="utf-8"?>
<ds:datastoreItem xmlns:ds="http://schemas.openxmlformats.org/officeDocument/2006/customXml" ds:itemID="{0D21099B-FF64-473B-85D1-0CAC4D3A50DC}">
  <ds:schemaRefs>
    <ds:schemaRef ds:uri="ESRI.ArcGIS.Mapping.OfficeIntegration.PowerPointInfo"/>
  </ds:schemaRefs>
</ds:datastoreItem>
</file>

<file path=customXml/itemProps248.xml><?xml version="1.0" encoding="utf-8"?>
<ds:datastoreItem xmlns:ds="http://schemas.openxmlformats.org/officeDocument/2006/customXml" ds:itemID="{76D6840F-AE3E-439B-9E39-5C38C3B0BB41}">
  <ds:schemaRefs>
    <ds:schemaRef ds:uri="ESRI.ArcGIS.Mapping.OfficeIntegration.PowerPointInfo"/>
  </ds:schemaRefs>
</ds:datastoreItem>
</file>

<file path=customXml/itemProps249.xml><?xml version="1.0" encoding="utf-8"?>
<ds:datastoreItem xmlns:ds="http://schemas.openxmlformats.org/officeDocument/2006/customXml" ds:itemID="{DE2A9BAE-D986-40DE-BD49-498FE52E0A2D}">
  <ds:schemaRefs>
    <ds:schemaRef ds:uri="ESRI.ArcGIS.Mapping.OfficeIntegration.PowerPointInfo"/>
  </ds:schemaRefs>
</ds:datastoreItem>
</file>

<file path=customXml/itemProps25.xml><?xml version="1.0" encoding="utf-8"?>
<ds:datastoreItem xmlns:ds="http://schemas.openxmlformats.org/officeDocument/2006/customXml" ds:itemID="{62086E13-5D96-49DE-AA8E-35E15AF6600F}">
  <ds:schemaRefs>
    <ds:schemaRef ds:uri="ESRI.ArcGIS.Mapping.OfficeIntegration.PowerPointInfo"/>
  </ds:schemaRefs>
</ds:datastoreItem>
</file>

<file path=customXml/itemProps250.xml><?xml version="1.0" encoding="utf-8"?>
<ds:datastoreItem xmlns:ds="http://schemas.openxmlformats.org/officeDocument/2006/customXml" ds:itemID="{EE873BD5-3A12-40E0-97E6-1D7082C2B772}">
  <ds:schemaRefs>
    <ds:schemaRef ds:uri="ESRI.ArcGIS.Mapping.OfficeIntegration.PowerPointInfo"/>
  </ds:schemaRefs>
</ds:datastoreItem>
</file>

<file path=customXml/itemProps251.xml><?xml version="1.0" encoding="utf-8"?>
<ds:datastoreItem xmlns:ds="http://schemas.openxmlformats.org/officeDocument/2006/customXml" ds:itemID="{46591091-E552-4F00-B730-BD61C14A2055}">
  <ds:schemaRefs>
    <ds:schemaRef ds:uri="ESRI.ArcGIS.Mapping.OfficeIntegration.PowerPointInfo"/>
  </ds:schemaRefs>
</ds:datastoreItem>
</file>

<file path=customXml/itemProps252.xml><?xml version="1.0" encoding="utf-8"?>
<ds:datastoreItem xmlns:ds="http://schemas.openxmlformats.org/officeDocument/2006/customXml" ds:itemID="{AD01597C-F0D1-4A8B-936D-ED72F25214A4}">
  <ds:schemaRefs>
    <ds:schemaRef ds:uri="ESRI.ArcGIS.Mapping.OfficeIntegration.PowerPointInfo"/>
  </ds:schemaRefs>
</ds:datastoreItem>
</file>

<file path=customXml/itemProps253.xml><?xml version="1.0" encoding="utf-8"?>
<ds:datastoreItem xmlns:ds="http://schemas.openxmlformats.org/officeDocument/2006/customXml" ds:itemID="{BE1B54F5-C3C0-4EEB-9E49-28191CEBEB6D}">
  <ds:schemaRefs>
    <ds:schemaRef ds:uri="ESRI.ArcGIS.Mapping.OfficeIntegration.PowerPointInfo"/>
  </ds:schemaRefs>
</ds:datastoreItem>
</file>

<file path=customXml/itemProps254.xml><?xml version="1.0" encoding="utf-8"?>
<ds:datastoreItem xmlns:ds="http://schemas.openxmlformats.org/officeDocument/2006/customXml" ds:itemID="{8AD96AF5-02BB-46A9-BC1F-6D1F6CC03A7D}">
  <ds:schemaRefs>
    <ds:schemaRef ds:uri="ESRI.ArcGIS.Mapping.OfficeIntegration.PowerPointInfo"/>
  </ds:schemaRefs>
</ds:datastoreItem>
</file>

<file path=customXml/itemProps255.xml><?xml version="1.0" encoding="utf-8"?>
<ds:datastoreItem xmlns:ds="http://schemas.openxmlformats.org/officeDocument/2006/customXml" ds:itemID="{07291640-8B4E-4B83-87CF-06AE3E236661}">
  <ds:schemaRefs>
    <ds:schemaRef ds:uri="ESRI.ArcGIS.Mapping.OfficeIntegration.PowerPointInfo"/>
  </ds:schemaRefs>
</ds:datastoreItem>
</file>

<file path=customXml/itemProps256.xml><?xml version="1.0" encoding="utf-8"?>
<ds:datastoreItem xmlns:ds="http://schemas.openxmlformats.org/officeDocument/2006/customXml" ds:itemID="{D30F73F6-FE21-42CE-BDBF-A0E8FEA3A4C7}">
  <ds:schemaRefs>
    <ds:schemaRef ds:uri="ESRI.ArcGIS.Mapping.OfficeIntegration.PowerPointInfo"/>
  </ds:schemaRefs>
</ds:datastoreItem>
</file>

<file path=customXml/itemProps257.xml><?xml version="1.0" encoding="utf-8"?>
<ds:datastoreItem xmlns:ds="http://schemas.openxmlformats.org/officeDocument/2006/customXml" ds:itemID="{D20122FA-7618-46B3-A29A-B93994E35EE4}">
  <ds:schemaRefs>
    <ds:schemaRef ds:uri="ESRI.ArcGIS.Mapping.OfficeIntegration.PowerPointInfo"/>
  </ds:schemaRefs>
</ds:datastoreItem>
</file>

<file path=customXml/itemProps258.xml><?xml version="1.0" encoding="utf-8"?>
<ds:datastoreItem xmlns:ds="http://schemas.openxmlformats.org/officeDocument/2006/customXml" ds:itemID="{2F5A7637-4C47-42A0-A6AF-9DC409079261}">
  <ds:schemaRefs>
    <ds:schemaRef ds:uri="ESRI.ArcGIS.Mapping.OfficeIntegration.PowerPointInfo"/>
  </ds:schemaRefs>
</ds:datastoreItem>
</file>

<file path=customXml/itemProps259.xml><?xml version="1.0" encoding="utf-8"?>
<ds:datastoreItem xmlns:ds="http://schemas.openxmlformats.org/officeDocument/2006/customXml" ds:itemID="{5B651232-DA19-4383-BCB1-E9F0C4C6A377}">
  <ds:schemaRefs>
    <ds:schemaRef ds:uri="ESRI.ArcGIS.Mapping.OfficeIntegration.PowerPointInfo"/>
  </ds:schemaRefs>
</ds:datastoreItem>
</file>

<file path=customXml/itemProps26.xml><?xml version="1.0" encoding="utf-8"?>
<ds:datastoreItem xmlns:ds="http://schemas.openxmlformats.org/officeDocument/2006/customXml" ds:itemID="{9F8D7CDE-93FB-4D74-9B79-1B4620F47E95}">
  <ds:schemaRefs>
    <ds:schemaRef ds:uri="ESRI.ArcGIS.Mapping.OfficeIntegration.PowerPointInfo"/>
  </ds:schemaRefs>
</ds:datastoreItem>
</file>

<file path=customXml/itemProps260.xml><?xml version="1.0" encoding="utf-8"?>
<ds:datastoreItem xmlns:ds="http://schemas.openxmlformats.org/officeDocument/2006/customXml" ds:itemID="{FDBCED3A-8BA9-4A04-91D6-216DAC9B2418}">
  <ds:schemaRefs>
    <ds:schemaRef ds:uri="ESRI.ArcGIS.Mapping.OfficeIntegration.PowerPointInfo"/>
  </ds:schemaRefs>
</ds:datastoreItem>
</file>

<file path=customXml/itemProps261.xml><?xml version="1.0" encoding="utf-8"?>
<ds:datastoreItem xmlns:ds="http://schemas.openxmlformats.org/officeDocument/2006/customXml" ds:itemID="{F0FAC1DA-34CA-4323-AB79-70731F64F380}">
  <ds:schemaRefs>
    <ds:schemaRef ds:uri="ESRI.ArcGIS.Mapping.OfficeIntegration.PowerPointInfo"/>
  </ds:schemaRefs>
</ds:datastoreItem>
</file>

<file path=customXml/itemProps262.xml><?xml version="1.0" encoding="utf-8"?>
<ds:datastoreItem xmlns:ds="http://schemas.openxmlformats.org/officeDocument/2006/customXml" ds:itemID="{9EE63D99-073A-47EC-A544-CBE92A4A5A88}">
  <ds:schemaRefs>
    <ds:schemaRef ds:uri="ESRI.ArcGIS.Mapping.OfficeIntegration.PowerPointInfo"/>
  </ds:schemaRefs>
</ds:datastoreItem>
</file>

<file path=customXml/itemProps263.xml><?xml version="1.0" encoding="utf-8"?>
<ds:datastoreItem xmlns:ds="http://schemas.openxmlformats.org/officeDocument/2006/customXml" ds:itemID="{68FAABB2-4992-46BD-9802-8863C903EE85}">
  <ds:schemaRefs>
    <ds:schemaRef ds:uri="ESRI.ArcGIS.Mapping.OfficeIntegration.PowerPointInfo"/>
  </ds:schemaRefs>
</ds:datastoreItem>
</file>

<file path=customXml/itemProps264.xml><?xml version="1.0" encoding="utf-8"?>
<ds:datastoreItem xmlns:ds="http://schemas.openxmlformats.org/officeDocument/2006/customXml" ds:itemID="{E4A80B55-2E24-43A8-BC7C-88CC7C31AE50}">
  <ds:schemaRefs>
    <ds:schemaRef ds:uri="ESRI.ArcGIS.Mapping.OfficeIntegration.PowerPointInfo"/>
  </ds:schemaRefs>
</ds:datastoreItem>
</file>

<file path=customXml/itemProps265.xml><?xml version="1.0" encoding="utf-8"?>
<ds:datastoreItem xmlns:ds="http://schemas.openxmlformats.org/officeDocument/2006/customXml" ds:itemID="{8A6B1E45-0FBE-4491-B2FF-AE4CE16B0551}">
  <ds:schemaRefs>
    <ds:schemaRef ds:uri="ESRI.ArcGIS.Mapping.OfficeIntegration.PowerPointInfo"/>
  </ds:schemaRefs>
</ds:datastoreItem>
</file>

<file path=customXml/itemProps266.xml><?xml version="1.0" encoding="utf-8"?>
<ds:datastoreItem xmlns:ds="http://schemas.openxmlformats.org/officeDocument/2006/customXml" ds:itemID="{160A070A-7D35-4EEA-BF66-ADF0A4785F1C}">
  <ds:schemaRefs>
    <ds:schemaRef ds:uri="ESRI.ArcGIS.Mapping.OfficeIntegration.PowerPointInfo"/>
  </ds:schemaRefs>
</ds:datastoreItem>
</file>

<file path=customXml/itemProps267.xml><?xml version="1.0" encoding="utf-8"?>
<ds:datastoreItem xmlns:ds="http://schemas.openxmlformats.org/officeDocument/2006/customXml" ds:itemID="{7216D618-2AFD-4CA5-BB35-6E5D44E493D2}">
  <ds:schemaRefs>
    <ds:schemaRef ds:uri="ESRI.ArcGIS.Mapping.OfficeIntegration.PowerPointInfo"/>
  </ds:schemaRefs>
</ds:datastoreItem>
</file>

<file path=customXml/itemProps268.xml><?xml version="1.0" encoding="utf-8"?>
<ds:datastoreItem xmlns:ds="http://schemas.openxmlformats.org/officeDocument/2006/customXml" ds:itemID="{2B158CCE-5183-4299-BEC7-CE06AC8DA9B2}">
  <ds:schemaRefs>
    <ds:schemaRef ds:uri="ESRI.ArcGIS.Mapping.OfficeIntegration.PowerPointInfo"/>
  </ds:schemaRefs>
</ds:datastoreItem>
</file>

<file path=customXml/itemProps269.xml><?xml version="1.0" encoding="utf-8"?>
<ds:datastoreItem xmlns:ds="http://schemas.openxmlformats.org/officeDocument/2006/customXml" ds:itemID="{195A3B76-7D04-42CE-AE43-E89DC8CF938D}">
  <ds:schemaRefs>
    <ds:schemaRef ds:uri="ESRI.ArcGIS.Mapping.OfficeIntegration.PowerPointInfo"/>
  </ds:schemaRefs>
</ds:datastoreItem>
</file>

<file path=customXml/itemProps27.xml><?xml version="1.0" encoding="utf-8"?>
<ds:datastoreItem xmlns:ds="http://schemas.openxmlformats.org/officeDocument/2006/customXml" ds:itemID="{524C3943-0E61-4BE3-9BBD-91544DEFED20}">
  <ds:schemaRefs>
    <ds:schemaRef ds:uri="ESRI.ArcGIS.Mapping.OfficeIntegration.PowerPointInfo"/>
  </ds:schemaRefs>
</ds:datastoreItem>
</file>

<file path=customXml/itemProps270.xml><?xml version="1.0" encoding="utf-8"?>
<ds:datastoreItem xmlns:ds="http://schemas.openxmlformats.org/officeDocument/2006/customXml" ds:itemID="{F4A0425D-708D-4B2F-845A-492C8F88E9D5}">
  <ds:schemaRefs>
    <ds:schemaRef ds:uri="ESRI.ArcGIS.Mapping.OfficeIntegration.PowerPointInfo"/>
  </ds:schemaRefs>
</ds:datastoreItem>
</file>

<file path=customXml/itemProps271.xml><?xml version="1.0" encoding="utf-8"?>
<ds:datastoreItem xmlns:ds="http://schemas.openxmlformats.org/officeDocument/2006/customXml" ds:itemID="{6777F23C-951E-4CFE-A09C-5E243E5FD96C}">
  <ds:schemaRefs>
    <ds:schemaRef ds:uri="ESRI.ArcGIS.Mapping.OfficeIntegration.PowerPointInfo"/>
  </ds:schemaRefs>
</ds:datastoreItem>
</file>

<file path=customXml/itemProps272.xml><?xml version="1.0" encoding="utf-8"?>
<ds:datastoreItem xmlns:ds="http://schemas.openxmlformats.org/officeDocument/2006/customXml" ds:itemID="{A1B0B3B0-B177-4532-9387-4E4DAFB52B71}">
  <ds:schemaRefs>
    <ds:schemaRef ds:uri="ESRI.ArcGIS.Mapping.OfficeIntegration.PowerPointInfo"/>
  </ds:schemaRefs>
</ds:datastoreItem>
</file>

<file path=customXml/itemProps273.xml><?xml version="1.0" encoding="utf-8"?>
<ds:datastoreItem xmlns:ds="http://schemas.openxmlformats.org/officeDocument/2006/customXml" ds:itemID="{A3D10830-A625-41D4-9BD4-94A4AEBB5599}">
  <ds:schemaRefs>
    <ds:schemaRef ds:uri="ESRI.ArcGIS.Mapping.OfficeIntegration.PowerPointInfo"/>
  </ds:schemaRefs>
</ds:datastoreItem>
</file>

<file path=customXml/itemProps274.xml><?xml version="1.0" encoding="utf-8"?>
<ds:datastoreItem xmlns:ds="http://schemas.openxmlformats.org/officeDocument/2006/customXml" ds:itemID="{D0893AE1-03C9-4508-8F15-66A95524B0D7}">
  <ds:schemaRefs>
    <ds:schemaRef ds:uri="ESRI.ArcGIS.Mapping.OfficeIntegration.PowerPointInfo"/>
  </ds:schemaRefs>
</ds:datastoreItem>
</file>

<file path=customXml/itemProps275.xml><?xml version="1.0" encoding="utf-8"?>
<ds:datastoreItem xmlns:ds="http://schemas.openxmlformats.org/officeDocument/2006/customXml" ds:itemID="{A1A68F65-677A-41C2-8CD4-F01766C6CF05}">
  <ds:schemaRefs>
    <ds:schemaRef ds:uri="ESRI.ArcGIS.Mapping.OfficeIntegration.PowerPointInfo"/>
  </ds:schemaRefs>
</ds:datastoreItem>
</file>

<file path=customXml/itemProps276.xml><?xml version="1.0" encoding="utf-8"?>
<ds:datastoreItem xmlns:ds="http://schemas.openxmlformats.org/officeDocument/2006/customXml" ds:itemID="{2044C1B2-2BF5-4E4C-A1F6-4E17C03A7932}">
  <ds:schemaRefs>
    <ds:schemaRef ds:uri="ESRI.ArcGIS.Mapping.OfficeIntegration.PowerPointInfo"/>
  </ds:schemaRefs>
</ds:datastoreItem>
</file>

<file path=customXml/itemProps277.xml><?xml version="1.0" encoding="utf-8"?>
<ds:datastoreItem xmlns:ds="http://schemas.openxmlformats.org/officeDocument/2006/customXml" ds:itemID="{AE85FC6F-2F54-4FD7-AD98-5814774477E1}">
  <ds:schemaRefs>
    <ds:schemaRef ds:uri="ESRI.ArcGIS.Mapping.OfficeIntegration.PowerPointInfo"/>
  </ds:schemaRefs>
</ds:datastoreItem>
</file>

<file path=customXml/itemProps278.xml><?xml version="1.0" encoding="utf-8"?>
<ds:datastoreItem xmlns:ds="http://schemas.openxmlformats.org/officeDocument/2006/customXml" ds:itemID="{B3E8CA85-67F0-47FA-A8AE-5674A3EB65A5}">
  <ds:schemaRefs>
    <ds:schemaRef ds:uri="ESRI.ArcGIS.Mapping.OfficeIntegration.PowerPointInfo"/>
  </ds:schemaRefs>
</ds:datastoreItem>
</file>

<file path=customXml/itemProps279.xml><?xml version="1.0" encoding="utf-8"?>
<ds:datastoreItem xmlns:ds="http://schemas.openxmlformats.org/officeDocument/2006/customXml" ds:itemID="{3E452F7B-CE4F-4763-A1FC-375E29E7B86A}">
  <ds:schemaRefs>
    <ds:schemaRef ds:uri="ESRI.ArcGIS.Mapping.OfficeIntegration.PowerPointInfo"/>
  </ds:schemaRefs>
</ds:datastoreItem>
</file>

<file path=customXml/itemProps28.xml><?xml version="1.0" encoding="utf-8"?>
<ds:datastoreItem xmlns:ds="http://schemas.openxmlformats.org/officeDocument/2006/customXml" ds:itemID="{932BA6E3-ACF4-434C-8DA3-714B45EACB94}">
  <ds:schemaRefs>
    <ds:schemaRef ds:uri="ESRI.ArcGIS.Mapping.OfficeIntegration.PowerPointInfo"/>
  </ds:schemaRefs>
</ds:datastoreItem>
</file>

<file path=customXml/itemProps280.xml><?xml version="1.0" encoding="utf-8"?>
<ds:datastoreItem xmlns:ds="http://schemas.openxmlformats.org/officeDocument/2006/customXml" ds:itemID="{5C1ECB98-D519-40A0-9608-00102CA6C3A3}">
  <ds:schemaRefs>
    <ds:schemaRef ds:uri="ESRI.ArcGIS.Mapping.OfficeIntegration.PowerPointInfo"/>
  </ds:schemaRefs>
</ds:datastoreItem>
</file>

<file path=customXml/itemProps281.xml><?xml version="1.0" encoding="utf-8"?>
<ds:datastoreItem xmlns:ds="http://schemas.openxmlformats.org/officeDocument/2006/customXml" ds:itemID="{7087DBCC-3F4F-402E-B8A2-D210D21673E5}">
  <ds:schemaRefs>
    <ds:schemaRef ds:uri="ESRI.ArcGIS.Mapping.OfficeIntegration.PowerPointInfo"/>
  </ds:schemaRefs>
</ds:datastoreItem>
</file>

<file path=customXml/itemProps282.xml><?xml version="1.0" encoding="utf-8"?>
<ds:datastoreItem xmlns:ds="http://schemas.openxmlformats.org/officeDocument/2006/customXml" ds:itemID="{140F0F4D-87E0-4CE5-A5FB-4B931D3AFF24}">
  <ds:schemaRefs>
    <ds:schemaRef ds:uri="ESRI.ArcGIS.Mapping.OfficeIntegration.PowerPointInfo"/>
  </ds:schemaRefs>
</ds:datastoreItem>
</file>

<file path=customXml/itemProps283.xml><?xml version="1.0" encoding="utf-8"?>
<ds:datastoreItem xmlns:ds="http://schemas.openxmlformats.org/officeDocument/2006/customXml" ds:itemID="{7FB1A887-10C3-4EAB-B0E3-97AAB864975F}">
  <ds:schemaRefs>
    <ds:schemaRef ds:uri="ESRI.ArcGIS.Mapping.OfficeIntegration.PowerPointInfo"/>
  </ds:schemaRefs>
</ds:datastoreItem>
</file>

<file path=customXml/itemProps284.xml><?xml version="1.0" encoding="utf-8"?>
<ds:datastoreItem xmlns:ds="http://schemas.openxmlformats.org/officeDocument/2006/customXml" ds:itemID="{C1A01CC2-2685-4AA8-AF21-D59FB8DCB503}">
  <ds:schemaRefs>
    <ds:schemaRef ds:uri="ESRI.ArcGIS.Mapping.OfficeIntegration.PowerPointInfo"/>
  </ds:schemaRefs>
</ds:datastoreItem>
</file>

<file path=customXml/itemProps285.xml><?xml version="1.0" encoding="utf-8"?>
<ds:datastoreItem xmlns:ds="http://schemas.openxmlformats.org/officeDocument/2006/customXml" ds:itemID="{89ACFEA1-6936-436C-AA43-511DB5989C6B}">
  <ds:schemaRefs>
    <ds:schemaRef ds:uri="ESRI.ArcGIS.Mapping.OfficeIntegration.PowerPointInfo"/>
  </ds:schemaRefs>
</ds:datastoreItem>
</file>

<file path=customXml/itemProps286.xml><?xml version="1.0" encoding="utf-8"?>
<ds:datastoreItem xmlns:ds="http://schemas.openxmlformats.org/officeDocument/2006/customXml" ds:itemID="{8A54255C-FB33-4E17-9522-6EC3091FDE99}">
  <ds:schemaRefs>
    <ds:schemaRef ds:uri="ESRI.ArcGIS.Mapping.OfficeIntegration.PowerPointInfo"/>
  </ds:schemaRefs>
</ds:datastoreItem>
</file>

<file path=customXml/itemProps287.xml><?xml version="1.0" encoding="utf-8"?>
<ds:datastoreItem xmlns:ds="http://schemas.openxmlformats.org/officeDocument/2006/customXml" ds:itemID="{321C135C-ECBD-48D9-A279-8B65FC2456A6}">
  <ds:schemaRefs>
    <ds:schemaRef ds:uri="ESRI.ArcGIS.Mapping.OfficeIntegration.PowerPointInfo"/>
  </ds:schemaRefs>
</ds:datastoreItem>
</file>

<file path=customXml/itemProps288.xml><?xml version="1.0" encoding="utf-8"?>
<ds:datastoreItem xmlns:ds="http://schemas.openxmlformats.org/officeDocument/2006/customXml" ds:itemID="{5A5EFD39-EB6A-43B6-9FC6-4C7737BD3481}">
  <ds:schemaRefs>
    <ds:schemaRef ds:uri="ESRI.ArcGIS.Mapping.OfficeIntegration.PowerPointInfo"/>
  </ds:schemaRefs>
</ds:datastoreItem>
</file>

<file path=customXml/itemProps289.xml><?xml version="1.0" encoding="utf-8"?>
<ds:datastoreItem xmlns:ds="http://schemas.openxmlformats.org/officeDocument/2006/customXml" ds:itemID="{57C82D17-8B83-4E0F-901D-FF1FF10DCA63}">
  <ds:schemaRefs>
    <ds:schemaRef ds:uri="ESRI.ArcGIS.Mapping.OfficeIntegration.PowerPointInfo"/>
  </ds:schemaRefs>
</ds:datastoreItem>
</file>

<file path=customXml/itemProps29.xml><?xml version="1.0" encoding="utf-8"?>
<ds:datastoreItem xmlns:ds="http://schemas.openxmlformats.org/officeDocument/2006/customXml" ds:itemID="{A8C1E5FB-B784-46B8-930C-1DF0D50C2222}">
  <ds:schemaRefs>
    <ds:schemaRef ds:uri="ESRI.ArcGIS.Mapping.OfficeIntegration.PowerPointInfo"/>
  </ds:schemaRefs>
</ds:datastoreItem>
</file>

<file path=customXml/itemProps290.xml><?xml version="1.0" encoding="utf-8"?>
<ds:datastoreItem xmlns:ds="http://schemas.openxmlformats.org/officeDocument/2006/customXml" ds:itemID="{BD492521-18C5-4AB3-B32D-7B7B7A75D2B9}">
  <ds:schemaRefs>
    <ds:schemaRef ds:uri="ESRI.ArcGIS.Mapping.OfficeIntegration.PowerPointInfo"/>
  </ds:schemaRefs>
</ds:datastoreItem>
</file>

<file path=customXml/itemProps291.xml><?xml version="1.0" encoding="utf-8"?>
<ds:datastoreItem xmlns:ds="http://schemas.openxmlformats.org/officeDocument/2006/customXml" ds:itemID="{A13C5B34-1B61-4225-A290-098E1B814BCA}">
  <ds:schemaRefs>
    <ds:schemaRef ds:uri="ESRI.ArcGIS.Mapping.OfficeIntegration.PowerPointInfo"/>
  </ds:schemaRefs>
</ds:datastoreItem>
</file>

<file path=customXml/itemProps292.xml><?xml version="1.0" encoding="utf-8"?>
<ds:datastoreItem xmlns:ds="http://schemas.openxmlformats.org/officeDocument/2006/customXml" ds:itemID="{671058BA-4A01-4DA7-A4A3-C53DE0AEF2E4}">
  <ds:schemaRefs>
    <ds:schemaRef ds:uri="ESRI.ArcGIS.Mapping.OfficeIntegration.PowerPointInfo"/>
  </ds:schemaRefs>
</ds:datastoreItem>
</file>

<file path=customXml/itemProps293.xml><?xml version="1.0" encoding="utf-8"?>
<ds:datastoreItem xmlns:ds="http://schemas.openxmlformats.org/officeDocument/2006/customXml" ds:itemID="{939D2538-FF47-48BF-831A-9AE9B7CBE2AB}">
  <ds:schemaRefs>
    <ds:schemaRef ds:uri="ESRI.ArcGIS.Mapping.OfficeIntegration.PowerPointInfo"/>
  </ds:schemaRefs>
</ds:datastoreItem>
</file>

<file path=customXml/itemProps294.xml><?xml version="1.0" encoding="utf-8"?>
<ds:datastoreItem xmlns:ds="http://schemas.openxmlformats.org/officeDocument/2006/customXml" ds:itemID="{BE4C74CE-1905-4AC1-8D85-813190361AA4}">
  <ds:schemaRefs>
    <ds:schemaRef ds:uri="ESRI.ArcGIS.Mapping.OfficeIntegration.PowerPointInfo"/>
  </ds:schemaRefs>
</ds:datastoreItem>
</file>

<file path=customXml/itemProps295.xml><?xml version="1.0" encoding="utf-8"?>
<ds:datastoreItem xmlns:ds="http://schemas.openxmlformats.org/officeDocument/2006/customXml" ds:itemID="{0391FE1E-953D-4035-BF4F-3DF267464A4D}">
  <ds:schemaRefs>
    <ds:schemaRef ds:uri="ESRI.ArcGIS.Mapping.OfficeIntegration.PowerPointInfo"/>
  </ds:schemaRefs>
</ds:datastoreItem>
</file>

<file path=customXml/itemProps296.xml><?xml version="1.0" encoding="utf-8"?>
<ds:datastoreItem xmlns:ds="http://schemas.openxmlformats.org/officeDocument/2006/customXml" ds:itemID="{24219CAB-C852-41CF-BBF5-1F606CEF9742}">
  <ds:schemaRefs>
    <ds:schemaRef ds:uri="ESRI.ArcGIS.Mapping.OfficeIntegration.PowerPointInfo"/>
  </ds:schemaRefs>
</ds:datastoreItem>
</file>

<file path=customXml/itemProps297.xml><?xml version="1.0" encoding="utf-8"?>
<ds:datastoreItem xmlns:ds="http://schemas.openxmlformats.org/officeDocument/2006/customXml" ds:itemID="{299B9008-E66E-40A3-8B01-5939629EF3FB}">
  <ds:schemaRefs>
    <ds:schemaRef ds:uri="ESRI.ArcGIS.Mapping.OfficeIntegration.PowerPointInfo"/>
  </ds:schemaRefs>
</ds:datastoreItem>
</file>

<file path=customXml/itemProps298.xml><?xml version="1.0" encoding="utf-8"?>
<ds:datastoreItem xmlns:ds="http://schemas.openxmlformats.org/officeDocument/2006/customXml" ds:itemID="{94C4AD2B-F2B7-4988-AB5B-27256CA72C39}">
  <ds:schemaRefs>
    <ds:schemaRef ds:uri="ESRI.ArcGIS.Mapping.OfficeIntegration.PowerPointInfo"/>
  </ds:schemaRefs>
</ds:datastoreItem>
</file>

<file path=customXml/itemProps299.xml><?xml version="1.0" encoding="utf-8"?>
<ds:datastoreItem xmlns:ds="http://schemas.openxmlformats.org/officeDocument/2006/customXml" ds:itemID="{49F040C4-9AF9-4B46-AEF6-97EED0714261}">
  <ds:schemaRefs>
    <ds:schemaRef ds:uri="ESRI.ArcGIS.Mapping.OfficeIntegration.PowerPointInfo"/>
  </ds:schemaRefs>
</ds:datastoreItem>
</file>

<file path=customXml/itemProps3.xml><?xml version="1.0" encoding="utf-8"?>
<ds:datastoreItem xmlns:ds="http://schemas.openxmlformats.org/officeDocument/2006/customXml" ds:itemID="{01FAE0FC-9D62-46EA-8436-9BE133A81146}">
  <ds:schemaRefs>
    <ds:schemaRef ds:uri="ESRI.ArcGIS.Mapping.OfficeIntegration.PowerPointInfo"/>
  </ds:schemaRefs>
</ds:datastoreItem>
</file>

<file path=customXml/itemProps30.xml><?xml version="1.0" encoding="utf-8"?>
<ds:datastoreItem xmlns:ds="http://schemas.openxmlformats.org/officeDocument/2006/customXml" ds:itemID="{4A13DAEC-67FB-4F2C-9CEE-C98652536BF0}">
  <ds:schemaRefs>
    <ds:schemaRef ds:uri="ESRI.ArcGIS.Mapping.OfficeIntegration.PowerPointInfo"/>
  </ds:schemaRefs>
</ds:datastoreItem>
</file>

<file path=customXml/itemProps300.xml><?xml version="1.0" encoding="utf-8"?>
<ds:datastoreItem xmlns:ds="http://schemas.openxmlformats.org/officeDocument/2006/customXml" ds:itemID="{BABF5D5B-5C01-4210-8C04-F80136791452}">
  <ds:schemaRefs>
    <ds:schemaRef ds:uri="ESRI.ArcGIS.Mapping.OfficeIntegration.PowerPointInfo"/>
  </ds:schemaRefs>
</ds:datastoreItem>
</file>

<file path=customXml/itemProps301.xml><?xml version="1.0" encoding="utf-8"?>
<ds:datastoreItem xmlns:ds="http://schemas.openxmlformats.org/officeDocument/2006/customXml" ds:itemID="{8F418AE9-BA4C-4C1C-A466-ADAF75097A7C}">
  <ds:schemaRefs>
    <ds:schemaRef ds:uri="ESRI.ArcGIS.Mapping.OfficeIntegration.PowerPointInfo"/>
  </ds:schemaRefs>
</ds:datastoreItem>
</file>

<file path=customXml/itemProps302.xml><?xml version="1.0" encoding="utf-8"?>
<ds:datastoreItem xmlns:ds="http://schemas.openxmlformats.org/officeDocument/2006/customXml" ds:itemID="{C389996E-1C3B-4279-8D57-F259EE4CAADF}">
  <ds:schemaRefs>
    <ds:schemaRef ds:uri="ESRI.ArcGIS.Mapping.OfficeIntegration.PowerPointInfo"/>
  </ds:schemaRefs>
</ds:datastoreItem>
</file>

<file path=customXml/itemProps303.xml><?xml version="1.0" encoding="utf-8"?>
<ds:datastoreItem xmlns:ds="http://schemas.openxmlformats.org/officeDocument/2006/customXml" ds:itemID="{FC41CD8A-DF6F-4A80-8FF2-010ED6922D28}">
  <ds:schemaRefs>
    <ds:schemaRef ds:uri="ESRI.ArcGIS.Mapping.OfficeIntegration.PowerPointInfo"/>
  </ds:schemaRefs>
</ds:datastoreItem>
</file>

<file path=customXml/itemProps304.xml><?xml version="1.0" encoding="utf-8"?>
<ds:datastoreItem xmlns:ds="http://schemas.openxmlformats.org/officeDocument/2006/customXml" ds:itemID="{AB0D8B42-6EBA-4212-A64D-7941227DB901}">
  <ds:schemaRefs>
    <ds:schemaRef ds:uri="ESRI.ArcGIS.Mapping.OfficeIntegration.PowerPointInfo"/>
  </ds:schemaRefs>
</ds:datastoreItem>
</file>

<file path=customXml/itemProps305.xml><?xml version="1.0" encoding="utf-8"?>
<ds:datastoreItem xmlns:ds="http://schemas.openxmlformats.org/officeDocument/2006/customXml" ds:itemID="{2102241A-F96E-44FA-84EA-E91C99021030}">
  <ds:schemaRefs>
    <ds:schemaRef ds:uri="ESRI.ArcGIS.Mapping.OfficeIntegration.PowerPointInfo"/>
  </ds:schemaRefs>
</ds:datastoreItem>
</file>

<file path=customXml/itemProps306.xml><?xml version="1.0" encoding="utf-8"?>
<ds:datastoreItem xmlns:ds="http://schemas.openxmlformats.org/officeDocument/2006/customXml" ds:itemID="{70BE33B8-7E14-47E7-99C5-0905D444E876}">
  <ds:schemaRefs>
    <ds:schemaRef ds:uri="ESRI.ArcGIS.Mapping.OfficeIntegration.PowerPointInfo"/>
  </ds:schemaRefs>
</ds:datastoreItem>
</file>

<file path=customXml/itemProps307.xml><?xml version="1.0" encoding="utf-8"?>
<ds:datastoreItem xmlns:ds="http://schemas.openxmlformats.org/officeDocument/2006/customXml" ds:itemID="{566D0CE7-0611-479C-ABED-53295D7725F5}">
  <ds:schemaRefs>
    <ds:schemaRef ds:uri="ESRI.ArcGIS.Mapping.OfficeIntegration.PowerPointInfo"/>
  </ds:schemaRefs>
</ds:datastoreItem>
</file>

<file path=customXml/itemProps308.xml><?xml version="1.0" encoding="utf-8"?>
<ds:datastoreItem xmlns:ds="http://schemas.openxmlformats.org/officeDocument/2006/customXml" ds:itemID="{3564C2BE-6507-4A21-846E-9B933275E8C9}">
  <ds:schemaRefs>
    <ds:schemaRef ds:uri="ESRI.ArcGIS.Mapping.OfficeIntegration.PowerPointInfo"/>
  </ds:schemaRefs>
</ds:datastoreItem>
</file>

<file path=customXml/itemProps309.xml><?xml version="1.0" encoding="utf-8"?>
<ds:datastoreItem xmlns:ds="http://schemas.openxmlformats.org/officeDocument/2006/customXml" ds:itemID="{6209B742-A826-4665-A420-BAF92223038E}">
  <ds:schemaRefs>
    <ds:schemaRef ds:uri="ESRI.ArcGIS.Mapping.OfficeIntegration.PowerPointInfo"/>
  </ds:schemaRefs>
</ds:datastoreItem>
</file>

<file path=customXml/itemProps31.xml><?xml version="1.0" encoding="utf-8"?>
<ds:datastoreItem xmlns:ds="http://schemas.openxmlformats.org/officeDocument/2006/customXml" ds:itemID="{2A8E4AEE-192B-45F3-9780-900A560B0612}">
  <ds:schemaRefs>
    <ds:schemaRef ds:uri="ESRI.ArcGIS.Mapping.OfficeIntegration.PowerPointInfo"/>
  </ds:schemaRefs>
</ds:datastoreItem>
</file>

<file path=customXml/itemProps310.xml><?xml version="1.0" encoding="utf-8"?>
<ds:datastoreItem xmlns:ds="http://schemas.openxmlformats.org/officeDocument/2006/customXml" ds:itemID="{2D7E4573-4E96-4524-9AF1-73FC7D8C4F3C}">
  <ds:schemaRefs>
    <ds:schemaRef ds:uri="ESRI.ArcGIS.Mapping.OfficeIntegration.PowerPointInfo"/>
  </ds:schemaRefs>
</ds:datastoreItem>
</file>

<file path=customXml/itemProps311.xml><?xml version="1.0" encoding="utf-8"?>
<ds:datastoreItem xmlns:ds="http://schemas.openxmlformats.org/officeDocument/2006/customXml" ds:itemID="{B01A151A-EF59-4206-B9E0-A901E6669581}">
  <ds:schemaRefs>
    <ds:schemaRef ds:uri="ESRI.ArcGIS.Mapping.OfficeIntegration.PowerPointInfo"/>
  </ds:schemaRefs>
</ds:datastoreItem>
</file>

<file path=customXml/itemProps312.xml><?xml version="1.0" encoding="utf-8"?>
<ds:datastoreItem xmlns:ds="http://schemas.openxmlformats.org/officeDocument/2006/customXml" ds:itemID="{F0942996-6372-426C-8D09-24649DA90FD9}">
  <ds:schemaRefs>
    <ds:schemaRef ds:uri="ESRI.ArcGIS.Mapping.OfficeIntegration.PowerPointInfo"/>
  </ds:schemaRefs>
</ds:datastoreItem>
</file>

<file path=customXml/itemProps313.xml><?xml version="1.0" encoding="utf-8"?>
<ds:datastoreItem xmlns:ds="http://schemas.openxmlformats.org/officeDocument/2006/customXml" ds:itemID="{4F88F065-7936-421C-8C65-7D5D05E276A5}">
  <ds:schemaRefs>
    <ds:schemaRef ds:uri="ESRI.ArcGIS.Mapping.OfficeIntegration.PowerPointInfo"/>
  </ds:schemaRefs>
</ds:datastoreItem>
</file>

<file path=customXml/itemProps314.xml><?xml version="1.0" encoding="utf-8"?>
<ds:datastoreItem xmlns:ds="http://schemas.openxmlformats.org/officeDocument/2006/customXml" ds:itemID="{C2A8DD76-6B39-4C9E-BFC4-DFA369DB61E0}">
  <ds:schemaRefs>
    <ds:schemaRef ds:uri="ESRI.ArcGIS.Mapping.OfficeIntegration.PowerPointInfo"/>
  </ds:schemaRefs>
</ds:datastoreItem>
</file>

<file path=customXml/itemProps315.xml><?xml version="1.0" encoding="utf-8"?>
<ds:datastoreItem xmlns:ds="http://schemas.openxmlformats.org/officeDocument/2006/customXml" ds:itemID="{9AC95640-DDCE-44E7-A6CD-F497ED333FC0}">
  <ds:schemaRefs>
    <ds:schemaRef ds:uri="ESRI.ArcGIS.Mapping.OfficeIntegration.PowerPointInfo"/>
  </ds:schemaRefs>
</ds:datastoreItem>
</file>

<file path=customXml/itemProps316.xml><?xml version="1.0" encoding="utf-8"?>
<ds:datastoreItem xmlns:ds="http://schemas.openxmlformats.org/officeDocument/2006/customXml" ds:itemID="{A5A1A9BE-1343-400B-AD22-93783E5F6BCA}">
  <ds:schemaRefs>
    <ds:schemaRef ds:uri="ESRI.ArcGIS.Mapping.OfficeIntegration.PowerPointInfo"/>
  </ds:schemaRefs>
</ds:datastoreItem>
</file>

<file path=customXml/itemProps317.xml><?xml version="1.0" encoding="utf-8"?>
<ds:datastoreItem xmlns:ds="http://schemas.openxmlformats.org/officeDocument/2006/customXml" ds:itemID="{2EF156EA-9368-4E9D-8A28-B00A59566CBC}">
  <ds:schemaRefs>
    <ds:schemaRef ds:uri="ESRI.ArcGIS.Mapping.OfficeIntegration.PowerPointInfo"/>
  </ds:schemaRefs>
</ds:datastoreItem>
</file>

<file path=customXml/itemProps318.xml><?xml version="1.0" encoding="utf-8"?>
<ds:datastoreItem xmlns:ds="http://schemas.openxmlformats.org/officeDocument/2006/customXml" ds:itemID="{5B053650-DD2F-4854-97C4-42A476CF5034}">
  <ds:schemaRefs>
    <ds:schemaRef ds:uri="ESRI.ArcGIS.Mapping.OfficeIntegration.PowerPointInfo"/>
  </ds:schemaRefs>
</ds:datastoreItem>
</file>

<file path=customXml/itemProps319.xml><?xml version="1.0" encoding="utf-8"?>
<ds:datastoreItem xmlns:ds="http://schemas.openxmlformats.org/officeDocument/2006/customXml" ds:itemID="{81AC6FC2-E59E-41B2-91A1-2B3BD78A5100}">
  <ds:schemaRefs>
    <ds:schemaRef ds:uri="ESRI.ArcGIS.Mapping.OfficeIntegration.PowerPointInfo"/>
  </ds:schemaRefs>
</ds:datastoreItem>
</file>

<file path=customXml/itemProps32.xml><?xml version="1.0" encoding="utf-8"?>
<ds:datastoreItem xmlns:ds="http://schemas.openxmlformats.org/officeDocument/2006/customXml" ds:itemID="{9E24D45C-B11A-4A71-8385-544838E0D7FA}">
  <ds:schemaRefs>
    <ds:schemaRef ds:uri="ESRI.ArcGIS.Mapping.OfficeIntegration.PowerPointInfo"/>
  </ds:schemaRefs>
</ds:datastoreItem>
</file>

<file path=customXml/itemProps320.xml><?xml version="1.0" encoding="utf-8"?>
<ds:datastoreItem xmlns:ds="http://schemas.openxmlformats.org/officeDocument/2006/customXml" ds:itemID="{36614035-5CA7-45BD-9D04-2AA1A981F598}">
  <ds:schemaRefs>
    <ds:schemaRef ds:uri="ESRI.ArcGIS.Mapping.OfficeIntegration.PowerPointInfo"/>
  </ds:schemaRefs>
</ds:datastoreItem>
</file>

<file path=customXml/itemProps321.xml><?xml version="1.0" encoding="utf-8"?>
<ds:datastoreItem xmlns:ds="http://schemas.openxmlformats.org/officeDocument/2006/customXml" ds:itemID="{BCF7C1D3-197F-4849-A492-328F5279F1FD}">
  <ds:schemaRefs>
    <ds:schemaRef ds:uri="ESRI.ArcGIS.Mapping.OfficeIntegration.PowerPointInfo"/>
  </ds:schemaRefs>
</ds:datastoreItem>
</file>

<file path=customXml/itemProps322.xml><?xml version="1.0" encoding="utf-8"?>
<ds:datastoreItem xmlns:ds="http://schemas.openxmlformats.org/officeDocument/2006/customXml" ds:itemID="{6EA3E293-1AD8-4BF2-ADA6-2165BE843152}">
  <ds:schemaRefs>
    <ds:schemaRef ds:uri="ESRI.ArcGIS.Mapping.OfficeIntegration.PowerPointInfo"/>
  </ds:schemaRefs>
</ds:datastoreItem>
</file>

<file path=customXml/itemProps323.xml><?xml version="1.0" encoding="utf-8"?>
<ds:datastoreItem xmlns:ds="http://schemas.openxmlformats.org/officeDocument/2006/customXml" ds:itemID="{8A075BC9-16E6-4C0F-B81D-69982AA6CBA5}">
  <ds:schemaRefs>
    <ds:schemaRef ds:uri="ESRI.ArcGIS.Mapping.OfficeIntegration.PowerPointInfo"/>
  </ds:schemaRefs>
</ds:datastoreItem>
</file>

<file path=customXml/itemProps324.xml><?xml version="1.0" encoding="utf-8"?>
<ds:datastoreItem xmlns:ds="http://schemas.openxmlformats.org/officeDocument/2006/customXml" ds:itemID="{F23A93D4-204E-46E5-B67F-FDF0ABFC387F}">
  <ds:schemaRefs>
    <ds:schemaRef ds:uri="ESRI.ArcGIS.Mapping.OfficeIntegration.PowerPointInfo"/>
  </ds:schemaRefs>
</ds:datastoreItem>
</file>

<file path=customXml/itemProps325.xml><?xml version="1.0" encoding="utf-8"?>
<ds:datastoreItem xmlns:ds="http://schemas.openxmlformats.org/officeDocument/2006/customXml" ds:itemID="{103ACE30-E38E-45F9-8F6D-5946D36424C8}">
  <ds:schemaRefs>
    <ds:schemaRef ds:uri="ESRI.ArcGIS.Mapping.OfficeIntegration.PowerPointInfo"/>
  </ds:schemaRefs>
</ds:datastoreItem>
</file>

<file path=customXml/itemProps326.xml><?xml version="1.0" encoding="utf-8"?>
<ds:datastoreItem xmlns:ds="http://schemas.openxmlformats.org/officeDocument/2006/customXml" ds:itemID="{CB3451D9-B5A1-418D-9313-84BC553AECDD}">
  <ds:schemaRefs>
    <ds:schemaRef ds:uri="ESRI.ArcGIS.Mapping.OfficeIntegration.PowerPointInfo"/>
  </ds:schemaRefs>
</ds:datastoreItem>
</file>

<file path=customXml/itemProps327.xml><?xml version="1.0" encoding="utf-8"?>
<ds:datastoreItem xmlns:ds="http://schemas.openxmlformats.org/officeDocument/2006/customXml" ds:itemID="{28EA3E98-FB1D-4E3C-9E9B-B42183B9C151}">
  <ds:schemaRefs>
    <ds:schemaRef ds:uri="ESRI.ArcGIS.Mapping.OfficeIntegration.PowerPointInfo"/>
  </ds:schemaRefs>
</ds:datastoreItem>
</file>

<file path=customXml/itemProps328.xml><?xml version="1.0" encoding="utf-8"?>
<ds:datastoreItem xmlns:ds="http://schemas.openxmlformats.org/officeDocument/2006/customXml" ds:itemID="{5AF2ADC3-1ECA-4428-A72E-763F504173C3}">
  <ds:schemaRefs>
    <ds:schemaRef ds:uri="ESRI.ArcGIS.Mapping.OfficeIntegration.PowerPointInfo"/>
  </ds:schemaRefs>
</ds:datastoreItem>
</file>

<file path=customXml/itemProps329.xml><?xml version="1.0" encoding="utf-8"?>
<ds:datastoreItem xmlns:ds="http://schemas.openxmlformats.org/officeDocument/2006/customXml" ds:itemID="{6791D648-AA21-4E7B-8069-05FDEBA30577}">
  <ds:schemaRefs>
    <ds:schemaRef ds:uri="ESRI.ArcGIS.Mapping.OfficeIntegration.PowerPointInfo"/>
  </ds:schemaRefs>
</ds:datastoreItem>
</file>

<file path=customXml/itemProps33.xml><?xml version="1.0" encoding="utf-8"?>
<ds:datastoreItem xmlns:ds="http://schemas.openxmlformats.org/officeDocument/2006/customXml" ds:itemID="{D4389838-4EAA-428B-BA20-8A2ABB5AD9DA}">
  <ds:schemaRefs>
    <ds:schemaRef ds:uri="ESRI.ArcGIS.Mapping.OfficeIntegration.PowerPointInfo"/>
  </ds:schemaRefs>
</ds:datastoreItem>
</file>

<file path=customXml/itemProps330.xml><?xml version="1.0" encoding="utf-8"?>
<ds:datastoreItem xmlns:ds="http://schemas.openxmlformats.org/officeDocument/2006/customXml" ds:itemID="{693A5E0F-C728-469C-A261-F7F20F1A9AAF}">
  <ds:schemaRefs>
    <ds:schemaRef ds:uri="ESRI.ArcGIS.Mapping.OfficeIntegration.PowerPointInfo"/>
  </ds:schemaRefs>
</ds:datastoreItem>
</file>

<file path=customXml/itemProps331.xml><?xml version="1.0" encoding="utf-8"?>
<ds:datastoreItem xmlns:ds="http://schemas.openxmlformats.org/officeDocument/2006/customXml" ds:itemID="{304571FB-3553-42CE-A15E-4BD5F03F472D}">
  <ds:schemaRefs>
    <ds:schemaRef ds:uri="ESRI.ArcGIS.Mapping.OfficeIntegration.PowerPointInfo"/>
  </ds:schemaRefs>
</ds:datastoreItem>
</file>

<file path=customXml/itemProps332.xml><?xml version="1.0" encoding="utf-8"?>
<ds:datastoreItem xmlns:ds="http://schemas.openxmlformats.org/officeDocument/2006/customXml" ds:itemID="{03CD8C3E-B375-4B20-8BF4-0CD417817E5D}">
  <ds:schemaRefs>
    <ds:schemaRef ds:uri="ESRI.ArcGIS.Mapping.OfficeIntegration.PowerPointInfo"/>
  </ds:schemaRefs>
</ds:datastoreItem>
</file>

<file path=customXml/itemProps333.xml><?xml version="1.0" encoding="utf-8"?>
<ds:datastoreItem xmlns:ds="http://schemas.openxmlformats.org/officeDocument/2006/customXml" ds:itemID="{FB374208-CACE-4DC7-80D8-0C5BF2072C75}">
  <ds:schemaRefs>
    <ds:schemaRef ds:uri="ESRI.ArcGIS.Mapping.OfficeIntegration.PowerPointInfo"/>
  </ds:schemaRefs>
</ds:datastoreItem>
</file>

<file path=customXml/itemProps334.xml><?xml version="1.0" encoding="utf-8"?>
<ds:datastoreItem xmlns:ds="http://schemas.openxmlformats.org/officeDocument/2006/customXml" ds:itemID="{512AFABD-1F95-474A-BEA9-F0FF26A75329}">
  <ds:schemaRefs>
    <ds:schemaRef ds:uri="ESRI.ArcGIS.Mapping.OfficeIntegration.PowerPointInfo"/>
  </ds:schemaRefs>
</ds:datastoreItem>
</file>

<file path=customXml/itemProps335.xml><?xml version="1.0" encoding="utf-8"?>
<ds:datastoreItem xmlns:ds="http://schemas.openxmlformats.org/officeDocument/2006/customXml" ds:itemID="{52F2679C-BA6E-4E22-A924-3EFEF4F9663E}">
  <ds:schemaRefs>
    <ds:schemaRef ds:uri="ESRI.ArcGIS.Mapping.OfficeIntegration.PowerPointInfo"/>
  </ds:schemaRefs>
</ds:datastoreItem>
</file>

<file path=customXml/itemProps336.xml><?xml version="1.0" encoding="utf-8"?>
<ds:datastoreItem xmlns:ds="http://schemas.openxmlformats.org/officeDocument/2006/customXml" ds:itemID="{59AA7DBB-D1A8-4128-B5BC-D53E5A0D3A47}">
  <ds:schemaRefs>
    <ds:schemaRef ds:uri="ESRI.ArcGIS.Mapping.OfficeIntegration.PowerPointInfo"/>
  </ds:schemaRefs>
</ds:datastoreItem>
</file>

<file path=customXml/itemProps337.xml><?xml version="1.0" encoding="utf-8"?>
<ds:datastoreItem xmlns:ds="http://schemas.openxmlformats.org/officeDocument/2006/customXml" ds:itemID="{9552B2C6-6EFD-4198-88C8-BFE96247ACBC}">
  <ds:schemaRefs>
    <ds:schemaRef ds:uri="ESRI.ArcGIS.Mapping.OfficeIntegration.PowerPointInfo"/>
  </ds:schemaRefs>
</ds:datastoreItem>
</file>

<file path=customXml/itemProps338.xml><?xml version="1.0" encoding="utf-8"?>
<ds:datastoreItem xmlns:ds="http://schemas.openxmlformats.org/officeDocument/2006/customXml" ds:itemID="{2FE69346-C25D-4525-920D-718334FDF121}">
  <ds:schemaRefs>
    <ds:schemaRef ds:uri="ESRI.ArcGIS.Mapping.OfficeIntegration.PowerPointInfo"/>
  </ds:schemaRefs>
</ds:datastoreItem>
</file>

<file path=customXml/itemProps339.xml><?xml version="1.0" encoding="utf-8"?>
<ds:datastoreItem xmlns:ds="http://schemas.openxmlformats.org/officeDocument/2006/customXml" ds:itemID="{A3B6461E-9855-4EBE-B51D-030BD546A85D}">
  <ds:schemaRefs>
    <ds:schemaRef ds:uri="ESRI.ArcGIS.Mapping.OfficeIntegration.PowerPointInfo"/>
  </ds:schemaRefs>
</ds:datastoreItem>
</file>

<file path=customXml/itemProps34.xml><?xml version="1.0" encoding="utf-8"?>
<ds:datastoreItem xmlns:ds="http://schemas.openxmlformats.org/officeDocument/2006/customXml" ds:itemID="{645A3B70-57B4-4682-B421-DE9BEE44DF02}">
  <ds:schemaRefs>
    <ds:schemaRef ds:uri="ESRI.ArcGIS.Mapping.OfficeIntegration.PowerPointInfo"/>
  </ds:schemaRefs>
</ds:datastoreItem>
</file>

<file path=customXml/itemProps340.xml><?xml version="1.0" encoding="utf-8"?>
<ds:datastoreItem xmlns:ds="http://schemas.openxmlformats.org/officeDocument/2006/customXml" ds:itemID="{BD708CD1-05A2-4C7C-AA57-A45389009929}">
  <ds:schemaRefs>
    <ds:schemaRef ds:uri="ESRI.ArcGIS.Mapping.OfficeIntegration.PowerPointInfo"/>
  </ds:schemaRefs>
</ds:datastoreItem>
</file>

<file path=customXml/itemProps341.xml><?xml version="1.0" encoding="utf-8"?>
<ds:datastoreItem xmlns:ds="http://schemas.openxmlformats.org/officeDocument/2006/customXml" ds:itemID="{D81CFD1F-A5B7-4F98-856C-81DB9223837D}">
  <ds:schemaRefs>
    <ds:schemaRef ds:uri="ESRI.ArcGIS.Mapping.OfficeIntegration.PowerPointInfo"/>
  </ds:schemaRefs>
</ds:datastoreItem>
</file>

<file path=customXml/itemProps342.xml><?xml version="1.0" encoding="utf-8"?>
<ds:datastoreItem xmlns:ds="http://schemas.openxmlformats.org/officeDocument/2006/customXml" ds:itemID="{BC7275DE-203B-4A25-BC15-DFD098A44377}">
  <ds:schemaRefs>
    <ds:schemaRef ds:uri="ESRI.ArcGIS.Mapping.OfficeIntegration.PowerPointInfo"/>
  </ds:schemaRefs>
</ds:datastoreItem>
</file>

<file path=customXml/itemProps343.xml><?xml version="1.0" encoding="utf-8"?>
<ds:datastoreItem xmlns:ds="http://schemas.openxmlformats.org/officeDocument/2006/customXml" ds:itemID="{28658B4A-99FE-4A72-B278-01EFAD66B233}">
  <ds:schemaRefs>
    <ds:schemaRef ds:uri="ESRI.ArcGIS.Mapping.OfficeIntegration.PowerPointInfo"/>
  </ds:schemaRefs>
</ds:datastoreItem>
</file>

<file path=customXml/itemProps344.xml><?xml version="1.0" encoding="utf-8"?>
<ds:datastoreItem xmlns:ds="http://schemas.openxmlformats.org/officeDocument/2006/customXml" ds:itemID="{92B2049C-A434-4F8A-A693-55985500D037}">
  <ds:schemaRefs>
    <ds:schemaRef ds:uri="ESRI.ArcGIS.Mapping.OfficeIntegration.PowerPointInfo"/>
  </ds:schemaRefs>
</ds:datastoreItem>
</file>

<file path=customXml/itemProps345.xml><?xml version="1.0" encoding="utf-8"?>
<ds:datastoreItem xmlns:ds="http://schemas.openxmlformats.org/officeDocument/2006/customXml" ds:itemID="{97A82F1A-E456-4649-97D5-FAEE466BAFF5}">
  <ds:schemaRefs>
    <ds:schemaRef ds:uri="ESRI.ArcGIS.Mapping.OfficeIntegration.PowerPointInfo"/>
  </ds:schemaRefs>
</ds:datastoreItem>
</file>

<file path=customXml/itemProps346.xml><?xml version="1.0" encoding="utf-8"?>
<ds:datastoreItem xmlns:ds="http://schemas.openxmlformats.org/officeDocument/2006/customXml" ds:itemID="{81AD6ACA-DC4D-40C6-8993-5B90ED74D75E}">
  <ds:schemaRefs>
    <ds:schemaRef ds:uri="ESRI.ArcGIS.Mapping.OfficeIntegration.PowerPointInfo"/>
  </ds:schemaRefs>
</ds:datastoreItem>
</file>

<file path=customXml/itemProps347.xml><?xml version="1.0" encoding="utf-8"?>
<ds:datastoreItem xmlns:ds="http://schemas.openxmlformats.org/officeDocument/2006/customXml" ds:itemID="{5346EDB7-56F0-461A-AFB6-2259A787793B}">
  <ds:schemaRefs>
    <ds:schemaRef ds:uri="ESRI.ArcGIS.Mapping.OfficeIntegration.PowerPointInfo"/>
  </ds:schemaRefs>
</ds:datastoreItem>
</file>

<file path=customXml/itemProps348.xml><?xml version="1.0" encoding="utf-8"?>
<ds:datastoreItem xmlns:ds="http://schemas.openxmlformats.org/officeDocument/2006/customXml" ds:itemID="{2CA3F1F1-A2F8-4361-8F87-3AD952DFB840}">
  <ds:schemaRefs>
    <ds:schemaRef ds:uri="ESRI.ArcGIS.Mapping.OfficeIntegration.PowerPointInfo"/>
  </ds:schemaRefs>
</ds:datastoreItem>
</file>

<file path=customXml/itemProps349.xml><?xml version="1.0" encoding="utf-8"?>
<ds:datastoreItem xmlns:ds="http://schemas.openxmlformats.org/officeDocument/2006/customXml" ds:itemID="{CE8DDEB5-841A-44FB-8F21-8ED58AE05BDF}">
  <ds:schemaRefs>
    <ds:schemaRef ds:uri="ESRI.ArcGIS.Mapping.OfficeIntegration.PowerPointInfo"/>
  </ds:schemaRefs>
</ds:datastoreItem>
</file>

<file path=customXml/itemProps35.xml><?xml version="1.0" encoding="utf-8"?>
<ds:datastoreItem xmlns:ds="http://schemas.openxmlformats.org/officeDocument/2006/customXml" ds:itemID="{9932B278-C308-4F64-BCCD-D147A3D0949D}">
  <ds:schemaRefs>
    <ds:schemaRef ds:uri="ESRI.ArcGIS.Mapping.OfficeIntegration.PowerPointInfo"/>
  </ds:schemaRefs>
</ds:datastoreItem>
</file>

<file path=customXml/itemProps350.xml><?xml version="1.0" encoding="utf-8"?>
<ds:datastoreItem xmlns:ds="http://schemas.openxmlformats.org/officeDocument/2006/customXml" ds:itemID="{7A591F2B-5E8B-4A68-B197-EE4237662B27}">
  <ds:schemaRefs>
    <ds:schemaRef ds:uri="ESRI.ArcGIS.Mapping.OfficeIntegration.PowerPointInfo"/>
  </ds:schemaRefs>
</ds:datastoreItem>
</file>

<file path=customXml/itemProps351.xml><?xml version="1.0" encoding="utf-8"?>
<ds:datastoreItem xmlns:ds="http://schemas.openxmlformats.org/officeDocument/2006/customXml" ds:itemID="{77F1E933-3D96-40A9-9388-119764AFBC40}">
  <ds:schemaRefs>
    <ds:schemaRef ds:uri="ESRI.ArcGIS.Mapping.OfficeIntegration.PowerPointInfo"/>
  </ds:schemaRefs>
</ds:datastoreItem>
</file>

<file path=customXml/itemProps352.xml><?xml version="1.0" encoding="utf-8"?>
<ds:datastoreItem xmlns:ds="http://schemas.openxmlformats.org/officeDocument/2006/customXml" ds:itemID="{D18325B6-DD5E-4421-9E33-CE1E91E371BD}">
  <ds:schemaRefs>
    <ds:schemaRef ds:uri="ESRI.ArcGIS.Mapping.OfficeIntegration.PowerPointInfo"/>
  </ds:schemaRefs>
</ds:datastoreItem>
</file>

<file path=customXml/itemProps353.xml><?xml version="1.0" encoding="utf-8"?>
<ds:datastoreItem xmlns:ds="http://schemas.openxmlformats.org/officeDocument/2006/customXml" ds:itemID="{25C9C264-6524-4FAA-BE5D-625A3A2CBF19}">
  <ds:schemaRefs>
    <ds:schemaRef ds:uri="ESRI.ArcGIS.Mapping.OfficeIntegration.PowerPointInfo"/>
  </ds:schemaRefs>
</ds:datastoreItem>
</file>

<file path=customXml/itemProps354.xml><?xml version="1.0" encoding="utf-8"?>
<ds:datastoreItem xmlns:ds="http://schemas.openxmlformats.org/officeDocument/2006/customXml" ds:itemID="{2C100213-8DE5-4D73-AC83-B4E3E0CB211A}">
  <ds:schemaRefs>
    <ds:schemaRef ds:uri="ESRI.ArcGIS.Mapping.OfficeIntegration.PowerPointInfo"/>
  </ds:schemaRefs>
</ds:datastoreItem>
</file>

<file path=customXml/itemProps355.xml><?xml version="1.0" encoding="utf-8"?>
<ds:datastoreItem xmlns:ds="http://schemas.openxmlformats.org/officeDocument/2006/customXml" ds:itemID="{3AED10D1-33EE-43B4-A744-DCA43D1CD169}">
  <ds:schemaRefs>
    <ds:schemaRef ds:uri="ESRI.ArcGIS.Mapping.OfficeIntegration.PowerPointInfo"/>
  </ds:schemaRefs>
</ds:datastoreItem>
</file>

<file path=customXml/itemProps356.xml><?xml version="1.0" encoding="utf-8"?>
<ds:datastoreItem xmlns:ds="http://schemas.openxmlformats.org/officeDocument/2006/customXml" ds:itemID="{1733C36D-35A3-40D7-BBB1-54D3D69DAA8D}">
  <ds:schemaRefs>
    <ds:schemaRef ds:uri="ESRI.ArcGIS.Mapping.OfficeIntegration.PowerPointInfo"/>
  </ds:schemaRefs>
</ds:datastoreItem>
</file>

<file path=customXml/itemProps357.xml><?xml version="1.0" encoding="utf-8"?>
<ds:datastoreItem xmlns:ds="http://schemas.openxmlformats.org/officeDocument/2006/customXml" ds:itemID="{0C3294EA-5E8A-48FD-8522-6C47B0144791}">
  <ds:schemaRefs>
    <ds:schemaRef ds:uri="ESRI.ArcGIS.Mapping.OfficeIntegration.PowerPointInfo"/>
  </ds:schemaRefs>
</ds:datastoreItem>
</file>

<file path=customXml/itemProps358.xml><?xml version="1.0" encoding="utf-8"?>
<ds:datastoreItem xmlns:ds="http://schemas.openxmlformats.org/officeDocument/2006/customXml" ds:itemID="{3D2CD0C7-5AAD-43CC-B1D5-A38778064B44}">
  <ds:schemaRefs>
    <ds:schemaRef ds:uri="ESRI.ArcGIS.Mapping.OfficeIntegration.PowerPointInfo"/>
  </ds:schemaRefs>
</ds:datastoreItem>
</file>

<file path=customXml/itemProps359.xml><?xml version="1.0" encoding="utf-8"?>
<ds:datastoreItem xmlns:ds="http://schemas.openxmlformats.org/officeDocument/2006/customXml" ds:itemID="{C68F3FA6-8DB4-42F8-AF91-57AEDA2DB001}">
  <ds:schemaRefs>
    <ds:schemaRef ds:uri="ESRI.ArcGIS.Mapping.OfficeIntegration.PowerPointInfo"/>
  </ds:schemaRefs>
</ds:datastoreItem>
</file>

<file path=customXml/itemProps36.xml><?xml version="1.0" encoding="utf-8"?>
<ds:datastoreItem xmlns:ds="http://schemas.openxmlformats.org/officeDocument/2006/customXml" ds:itemID="{FFC4DD06-06C0-46B7-BA63-260262D9EB9D}">
  <ds:schemaRefs>
    <ds:schemaRef ds:uri="ESRI.ArcGIS.Mapping.OfficeIntegration.PowerPointInfo"/>
  </ds:schemaRefs>
</ds:datastoreItem>
</file>

<file path=customXml/itemProps360.xml><?xml version="1.0" encoding="utf-8"?>
<ds:datastoreItem xmlns:ds="http://schemas.openxmlformats.org/officeDocument/2006/customXml" ds:itemID="{E7AB43D3-69B1-4608-B8C2-44C23EBF8812}">
  <ds:schemaRefs>
    <ds:schemaRef ds:uri="ESRI.ArcGIS.Mapping.OfficeIntegration.PowerPointInfo"/>
  </ds:schemaRefs>
</ds:datastoreItem>
</file>

<file path=customXml/itemProps361.xml><?xml version="1.0" encoding="utf-8"?>
<ds:datastoreItem xmlns:ds="http://schemas.openxmlformats.org/officeDocument/2006/customXml" ds:itemID="{BB83F2F1-AD6E-40DE-ACFE-73F1EB9AF596}">
  <ds:schemaRefs>
    <ds:schemaRef ds:uri="ESRI.ArcGIS.Mapping.OfficeIntegration.PowerPointInfo"/>
  </ds:schemaRefs>
</ds:datastoreItem>
</file>

<file path=customXml/itemProps362.xml><?xml version="1.0" encoding="utf-8"?>
<ds:datastoreItem xmlns:ds="http://schemas.openxmlformats.org/officeDocument/2006/customXml" ds:itemID="{BE730C74-7717-4231-A4D2-D3C6E572675B}">
  <ds:schemaRefs>
    <ds:schemaRef ds:uri="ESRI.ArcGIS.Mapping.OfficeIntegration.PowerPointInfo"/>
  </ds:schemaRefs>
</ds:datastoreItem>
</file>

<file path=customXml/itemProps363.xml><?xml version="1.0" encoding="utf-8"?>
<ds:datastoreItem xmlns:ds="http://schemas.openxmlformats.org/officeDocument/2006/customXml" ds:itemID="{754A5E7E-B5EA-4B98-AF95-6588C5782DFE}">
  <ds:schemaRefs>
    <ds:schemaRef ds:uri="ESRI.ArcGIS.Mapping.OfficeIntegration.PowerPointInfo"/>
  </ds:schemaRefs>
</ds:datastoreItem>
</file>

<file path=customXml/itemProps364.xml><?xml version="1.0" encoding="utf-8"?>
<ds:datastoreItem xmlns:ds="http://schemas.openxmlformats.org/officeDocument/2006/customXml" ds:itemID="{2D943F0A-F919-42F0-881F-F0DC85918556}">
  <ds:schemaRefs>
    <ds:schemaRef ds:uri="ESRI.ArcGIS.Mapping.OfficeIntegration.PowerPointInfo"/>
  </ds:schemaRefs>
</ds:datastoreItem>
</file>

<file path=customXml/itemProps365.xml><?xml version="1.0" encoding="utf-8"?>
<ds:datastoreItem xmlns:ds="http://schemas.openxmlformats.org/officeDocument/2006/customXml" ds:itemID="{86F4F226-1C20-4AD6-A725-C88BB62A9450}">
  <ds:schemaRefs>
    <ds:schemaRef ds:uri="ESRI.ArcGIS.Mapping.OfficeIntegration.PowerPointInfo"/>
  </ds:schemaRefs>
</ds:datastoreItem>
</file>

<file path=customXml/itemProps366.xml><?xml version="1.0" encoding="utf-8"?>
<ds:datastoreItem xmlns:ds="http://schemas.openxmlformats.org/officeDocument/2006/customXml" ds:itemID="{3AA7F16A-E21E-4533-AD60-477EF5513B1A}">
  <ds:schemaRefs>
    <ds:schemaRef ds:uri="ESRI.ArcGIS.Mapping.OfficeIntegration.PowerPointInfo"/>
  </ds:schemaRefs>
</ds:datastoreItem>
</file>

<file path=customXml/itemProps367.xml><?xml version="1.0" encoding="utf-8"?>
<ds:datastoreItem xmlns:ds="http://schemas.openxmlformats.org/officeDocument/2006/customXml" ds:itemID="{50C5EDD0-3B42-498F-A0B3-C0A51B5EB34A}">
  <ds:schemaRefs>
    <ds:schemaRef ds:uri="ESRI.ArcGIS.Mapping.OfficeIntegration.PowerPointInfo"/>
  </ds:schemaRefs>
</ds:datastoreItem>
</file>

<file path=customXml/itemProps368.xml><?xml version="1.0" encoding="utf-8"?>
<ds:datastoreItem xmlns:ds="http://schemas.openxmlformats.org/officeDocument/2006/customXml" ds:itemID="{8C06A2B5-ED24-4D96-807D-244D6B6852C9}">
  <ds:schemaRefs>
    <ds:schemaRef ds:uri="ESRI.ArcGIS.Mapping.OfficeIntegration.PowerPointInfo"/>
  </ds:schemaRefs>
</ds:datastoreItem>
</file>

<file path=customXml/itemProps369.xml><?xml version="1.0" encoding="utf-8"?>
<ds:datastoreItem xmlns:ds="http://schemas.openxmlformats.org/officeDocument/2006/customXml" ds:itemID="{F4CCE7B4-F3F3-4CC6-AFD1-CCBB33E0A11F}">
  <ds:schemaRefs>
    <ds:schemaRef ds:uri="ESRI.ArcGIS.Mapping.OfficeIntegration.PowerPointInfo"/>
  </ds:schemaRefs>
</ds:datastoreItem>
</file>

<file path=customXml/itemProps37.xml><?xml version="1.0" encoding="utf-8"?>
<ds:datastoreItem xmlns:ds="http://schemas.openxmlformats.org/officeDocument/2006/customXml" ds:itemID="{C67B6B93-8848-4CA8-9C8D-BDB0C5CD5956}">
  <ds:schemaRefs>
    <ds:schemaRef ds:uri="ESRI.ArcGIS.Mapping.OfficeIntegration.PowerPointInfo"/>
  </ds:schemaRefs>
</ds:datastoreItem>
</file>

<file path=customXml/itemProps370.xml><?xml version="1.0" encoding="utf-8"?>
<ds:datastoreItem xmlns:ds="http://schemas.openxmlformats.org/officeDocument/2006/customXml" ds:itemID="{C1EAEECF-23D0-4EE8-A615-A2B1E93A6E1F}">
  <ds:schemaRefs>
    <ds:schemaRef ds:uri="ESRI.ArcGIS.Mapping.OfficeIntegration.PowerPointInfo"/>
  </ds:schemaRefs>
</ds:datastoreItem>
</file>

<file path=customXml/itemProps371.xml><?xml version="1.0" encoding="utf-8"?>
<ds:datastoreItem xmlns:ds="http://schemas.openxmlformats.org/officeDocument/2006/customXml" ds:itemID="{57CE47CE-AA66-4C34-BC9A-98EE5BDDAD11}">
  <ds:schemaRefs>
    <ds:schemaRef ds:uri="ESRI.ArcGIS.Mapping.OfficeIntegration.PowerPointInfo"/>
  </ds:schemaRefs>
</ds:datastoreItem>
</file>

<file path=customXml/itemProps372.xml><?xml version="1.0" encoding="utf-8"?>
<ds:datastoreItem xmlns:ds="http://schemas.openxmlformats.org/officeDocument/2006/customXml" ds:itemID="{2E1C04E6-BC19-4B22-A004-60C3DFE5D1D8}">
  <ds:schemaRefs>
    <ds:schemaRef ds:uri="ESRI.ArcGIS.Mapping.OfficeIntegration.PowerPointInfo"/>
  </ds:schemaRefs>
</ds:datastoreItem>
</file>

<file path=customXml/itemProps373.xml><?xml version="1.0" encoding="utf-8"?>
<ds:datastoreItem xmlns:ds="http://schemas.openxmlformats.org/officeDocument/2006/customXml" ds:itemID="{0D29CB94-FD9C-4D77-9AB3-88056DC7F360}">
  <ds:schemaRefs>
    <ds:schemaRef ds:uri="ESRI.ArcGIS.Mapping.OfficeIntegration.PowerPointInfo"/>
  </ds:schemaRefs>
</ds:datastoreItem>
</file>

<file path=customXml/itemProps374.xml><?xml version="1.0" encoding="utf-8"?>
<ds:datastoreItem xmlns:ds="http://schemas.openxmlformats.org/officeDocument/2006/customXml" ds:itemID="{5A11478F-D114-4608-88B0-53BB3D5BC811}">
  <ds:schemaRefs>
    <ds:schemaRef ds:uri="ESRI.ArcGIS.Mapping.OfficeIntegration.PowerPointInfo"/>
  </ds:schemaRefs>
</ds:datastoreItem>
</file>

<file path=customXml/itemProps375.xml><?xml version="1.0" encoding="utf-8"?>
<ds:datastoreItem xmlns:ds="http://schemas.openxmlformats.org/officeDocument/2006/customXml" ds:itemID="{BD745D23-6E87-47E3-842A-FE2633ED4EB4}">
  <ds:schemaRefs>
    <ds:schemaRef ds:uri="ESRI.ArcGIS.Mapping.OfficeIntegration.PowerPointInfo"/>
  </ds:schemaRefs>
</ds:datastoreItem>
</file>

<file path=customXml/itemProps376.xml><?xml version="1.0" encoding="utf-8"?>
<ds:datastoreItem xmlns:ds="http://schemas.openxmlformats.org/officeDocument/2006/customXml" ds:itemID="{E2C74B50-648D-4782-B73B-4ADC17E15432}">
  <ds:schemaRefs>
    <ds:schemaRef ds:uri="ESRI.ArcGIS.Mapping.OfficeIntegration.PowerPointInfo"/>
  </ds:schemaRefs>
</ds:datastoreItem>
</file>

<file path=customXml/itemProps377.xml><?xml version="1.0" encoding="utf-8"?>
<ds:datastoreItem xmlns:ds="http://schemas.openxmlformats.org/officeDocument/2006/customXml" ds:itemID="{0A132563-B281-4523-B0E7-328268810B4A}">
  <ds:schemaRefs>
    <ds:schemaRef ds:uri="ESRI.ArcGIS.Mapping.OfficeIntegration.PowerPointInfo"/>
  </ds:schemaRefs>
</ds:datastoreItem>
</file>

<file path=customXml/itemProps378.xml><?xml version="1.0" encoding="utf-8"?>
<ds:datastoreItem xmlns:ds="http://schemas.openxmlformats.org/officeDocument/2006/customXml" ds:itemID="{AD9D11D7-4ED8-481B-994D-BEFDF49BD430}">
  <ds:schemaRefs>
    <ds:schemaRef ds:uri="ESRI.ArcGIS.Mapping.OfficeIntegration.PowerPointInfo"/>
  </ds:schemaRefs>
</ds:datastoreItem>
</file>

<file path=customXml/itemProps379.xml><?xml version="1.0" encoding="utf-8"?>
<ds:datastoreItem xmlns:ds="http://schemas.openxmlformats.org/officeDocument/2006/customXml" ds:itemID="{3859BE5A-777B-4D63-BBE3-E9C4D9C20857}">
  <ds:schemaRefs>
    <ds:schemaRef ds:uri="ESRI.ArcGIS.Mapping.OfficeIntegration.PowerPointInfo"/>
  </ds:schemaRefs>
</ds:datastoreItem>
</file>

<file path=customXml/itemProps38.xml><?xml version="1.0" encoding="utf-8"?>
<ds:datastoreItem xmlns:ds="http://schemas.openxmlformats.org/officeDocument/2006/customXml" ds:itemID="{07AD6A50-D4FD-453F-9014-DD9C277F052A}">
  <ds:schemaRefs>
    <ds:schemaRef ds:uri="ESRI.ArcGIS.Mapping.OfficeIntegration.PowerPointInfo"/>
  </ds:schemaRefs>
</ds:datastoreItem>
</file>

<file path=customXml/itemProps380.xml><?xml version="1.0" encoding="utf-8"?>
<ds:datastoreItem xmlns:ds="http://schemas.openxmlformats.org/officeDocument/2006/customXml" ds:itemID="{0FA45EEB-610C-40A6-8A80-9B36B3716560}">
  <ds:schemaRefs>
    <ds:schemaRef ds:uri="ESRI.ArcGIS.Mapping.OfficeIntegration.PowerPointInfo"/>
  </ds:schemaRefs>
</ds:datastoreItem>
</file>

<file path=customXml/itemProps381.xml><?xml version="1.0" encoding="utf-8"?>
<ds:datastoreItem xmlns:ds="http://schemas.openxmlformats.org/officeDocument/2006/customXml" ds:itemID="{309F4379-953F-496B-A24C-D9116E4298DB}">
  <ds:schemaRefs>
    <ds:schemaRef ds:uri="ESRI.ArcGIS.Mapping.OfficeIntegration.PowerPointInfo"/>
  </ds:schemaRefs>
</ds:datastoreItem>
</file>

<file path=customXml/itemProps382.xml><?xml version="1.0" encoding="utf-8"?>
<ds:datastoreItem xmlns:ds="http://schemas.openxmlformats.org/officeDocument/2006/customXml" ds:itemID="{49145D0A-3EC1-45C2-9922-7D7B0251E4EA}">
  <ds:schemaRefs>
    <ds:schemaRef ds:uri="ESRI.ArcGIS.Mapping.OfficeIntegration.PowerPointInfo"/>
  </ds:schemaRefs>
</ds:datastoreItem>
</file>

<file path=customXml/itemProps383.xml><?xml version="1.0" encoding="utf-8"?>
<ds:datastoreItem xmlns:ds="http://schemas.openxmlformats.org/officeDocument/2006/customXml" ds:itemID="{F18CC4D1-802C-4ABF-B273-93E224B56CA0}">
  <ds:schemaRefs>
    <ds:schemaRef ds:uri="ESRI.ArcGIS.Mapping.OfficeIntegration.PowerPointInfo"/>
  </ds:schemaRefs>
</ds:datastoreItem>
</file>

<file path=customXml/itemProps384.xml><?xml version="1.0" encoding="utf-8"?>
<ds:datastoreItem xmlns:ds="http://schemas.openxmlformats.org/officeDocument/2006/customXml" ds:itemID="{CA378A07-E4A5-4E49-BF7E-149670DED736}">
  <ds:schemaRefs>
    <ds:schemaRef ds:uri="ESRI.ArcGIS.Mapping.OfficeIntegration.PowerPointInfo"/>
  </ds:schemaRefs>
</ds:datastoreItem>
</file>

<file path=customXml/itemProps385.xml><?xml version="1.0" encoding="utf-8"?>
<ds:datastoreItem xmlns:ds="http://schemas.openxmlformats.org/officeDocument/2006/customXml" ds:itemID="{C8FC9D3A-9647-4ADC-96F3-649352086ECE}">
  <ds:schemaRefs>
    <ds:schemaRef ds:uri="ESRI.ArcGIS.Mapping.OfficeIntegration.PowerPointInfo"/>
  </ds:schemaRefs>
</ds:datastoreItem>
</file>

<file path=customXml/itemProps386.xml><?xml version="1.0" encoding="utf-8"?>
<ds:datastoreItem xmlns:ds="http://schemas.openxmlformats.org/officeDocument/2006/customXml" ds:itemID="{1002EC5F-666B-4313-89F6-2EA0EBC15AB1}">
  <ds:schemaRefs>
    <ds:schemaRef ds:uri="ESRI.ArcGIS.Mapping.OfficeIntegration.PowerPointInfo"/>
  </ds:schemaRefs>
</ds:datastoreItem>
</file>

<file path=customXml/itemProps387.xml><?xml version="1.0" encoding="utf-8"?>
<ds:datastoreItem xmlns:ds="http://schemas.openxmlformats.org/officeDocument/2006/customXml" ds:itemID="{F82FFA0F-69ED-441D-B3F8-60AE57B8ED07}">
  <ds:schemaRefs>
    <ds:schemaRef ds:uri="ESRI.ArcGIS.Mapping.OfficeIntegration.PowerPointInfo"/>
  </ds:schemaRefs>
</ds:datastoreItem>
</file>

<file path=customXml/itemProps388.xml><?xml version="1.0" encoding="utf-8"?>
<ds:datastoreItem xmlns:ds="http://schemas.openxmlformats.org/officeDocument/2006/customXml" ds:itemID="{B91BB079-F88F-4A24-84B9-8B26A8E117EA}">
  <ds:schemaRefs>
    <ds:schemaRef ds:uri="ESRI.ArcGIS.Mapping.OfficeIntegration.PowerPointInfo"/>
  </ds:schemaRefs>
</ds:datastoreItem>
</file>

<file path=customXml/itemProps389.xml><?xml version="1.0" encoding="utf-8"?>
<ds:datastoreItem xmlns:ds="http://schemas.openxmlformats.org/officeDocument/2006/customXml" ds:itemID="{5C5D0353-3645-47FC-A08F-141301039841}">
  <ds:schemaRefs>
    <ds:schemaRef ds:uri="ESRI.ArcGIS.Mapping.OfficeIntegration.PowerPointInfo"/>
  </ds:schemaRefs>
</ds:datastoreItem>
</file>

<file path=customXml/itemProps39.xml><?xml version="1.0" encoding="utf-8"?>
<ds:datastoreItem xmlns:ds="http://schemas.openxmlformats.org/officeDocument/2006/customXml" ds:itemID="{298963F1-941F-4527-BEEE-1ADF63AAABA2}">
  <ds:schemaRefs>
    <ds:schemaRef ds:uri="ESRI.ArcGIS.Mapping.OfficeIntegration.PowerPointInfo"/>
  </ds:schemaRefs>
</ds:datastoreItem>
</file>

<file path=customXml/itemProps390.xml><?xml version="1.0" encoding="utf-8"?>
<ds:datastoreItem xmlns:ds="http://schemas.openxmlformats.org/officeDocument/2006/customXml" ds:itemID="{E5496C11-32E7-4DF9-AFB5-AFEF02CF78D1}">
  <ds:schemaRefs>
    <ds:schemaRef ds:uri="ESRI.ArcGIS.Mapping.OfficeIntegration.PowerPointInfo"/>
  </ds:schemaRefs>
</ds:datastoreItem>
</file>

<file path=customXml/itemProps391.xml><?xml version="1.0" encoding="utf-8"?>
<ds:datastoreItem xmlns:ds="http://schemas.openxmlformats.org/officeDocument/2006/customXml" ds:itemID="{A99C091D-DFEA-43B3-BA5C-68DBDCF6407A}">
  <ds:schemaRefs>
    <ds:schemaRef ds:uri="ESRI.ArcGIS.Mapping.OfficeIntegration.PowerPointInfo"/>
  </ds:schemaRefs>
</ds:datastoreItem>
</file>

<file path=customXml/itemProps392.xml><?xml version="1.0" encoding="utf-8"?>
<ds:datastoreItem xmlns:ds="http://schemas.openxmlformats.org/officeDocument/2006/customXml" ds:itemID="{91690B9B-CF57-44A9-8F37-D4C6C9659DE4}">
  <ds:schemaRefs>
    <ds:schemaRef ds:uri="ESRI.ArcGIS.Mapping.OfficeIntegration.PowerPointInfo"/>
  </ds:schemaRefs>
</ds:datastoreItem>
</file>

<file path=customXml/itemProps393.xml><?xml version="1.0" encoding="utf-8"?>
<ds:datastoreItem xmlns:ds="http://schemas.openxmlformats.org/officeDocument/2006/customXml" ds:itemID="{5E8F346F-06DB-4FFD-8D52-86448C584880}">
  <ds:schemaRefs>
    <ds:schemaRef ds:uri="ESRI.ArcGIS.Mapping.OfficeIntegration.PowerPointInfo"/>
  </ds:schemaRefs>
</ds:datastoreItem>
</file>

<file path=customXml/itemProps394.xml><?xml version="1.0" encoding="utf-8"?>
<ds:datastoreItem xmlns:ds="http://schemas.openxmlformats.org/officeDocument/2006/customXml" ds:itemID="{108C9BB9-CEBE-4462-AC90-BCE2A19AB819}">
  <ds:schemaRefs>
    <ds:schemaRef ds:uri="ESRI.ArcGIS.Mapping.OfficeIntegration.PowerPointInfo"/>
  </ds:schemaRefs>
</ds:datastoreItem>
</file>

<file path=customXml/itemProps395.xml><?xml version="1.0" encoding="utf-8"?>
<ds:datastoreItem xmlns:ds="http://schemas.openxmlformats.org/officeDocument/2006/customXml" ds:itemID="{1CAE1A1B-220A-4CCD-9451-92DBDD87456E}">
  <ds:schemaRefs>
    <ds:schemaRef ds:uri="ESRI.ArcGIS.Mapping.OfficeIntegration.PowerPointInfo"/>
  </ds:schemaRefs>
</ds:datastoreItem>
</file>

<file path=customXml/itemProps396.xml><?xml version="1.0" encoding="utf-8"?>
<ds:datastoreItem xmlns:ds="http://schemas.openxmlformats.org/officeDocument/2006/customXml" ds:itemID="{44CAD327-101E-499B-8DAE-0735B916054D}">
  <ds:schemaRefs>
    <ds:schemaRef ds:uri="ESRI.ArcGIS.Mapping.OfficeIntegration.PowerPointInfo"/>
  </ds:schemaRefs>
</ds:datastoreItem>
</file>

<file path=customXml/itemProps397.xml><?xml version="1.0" encoding="utf-8"?>
<ds:datastoreItem xmlns:ds="http://schemas.openxmlformats.org/officeDocument/2006/customXml" ds:itemID="{D00EEC76-72C7-41A8-BC1F-86E374512B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f65aa5-4f05-4dfa-b982-1e0899bd7fe3"/>
    <ds:schemaRef ds:uri="31a21686-f197-477a-8be8-57d5437ba3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98.xml><?xml version="1.0" encoding="utf-8"?>
<ds:datastoreItem xmlns:ds="http://schemas.openxmlformats.org/officeDocument/2006/customXml" ds:itemID="{2C6C9903-94D8-48C7-BE4D-8CF7A9401DCD}">
  <ds:schemaRefs>
    <ds:schemaRef ds:uri="ESRI.ArcGIS.Mapping.OfficeIntegration.PowerPointInfo"/>
  </ds:schemaRefs>
</ds:datastoreItem>
</file>

<file path=customXml/itemProps399.xml><?xml version="1.0" encoding="utf-8"?>
<ds:datastoreItem xmlns:ds="http://schemas.openxmlformats.org/officeDocument/2006/customXml" ds:itemID="{CAA92164-1B9E-43A2-9BF7-83D8B65C83E0}">
  <ds:schemaRefs>
    <ds:schemaRef ds:uri="ESRI.ArcGIS.Mapping.OfficeIntegration.PowerPointInfo"/>
  </ds:schemaRefs>
</ds:datastoreItem>
</file>

<file path=customXml/itemProps4.xml><?xml version="1.0" encoding="utf-8"?>
<ds:datastoreItem xmlns:ds="http://schemas.openxmlformats.org/officeDocument/2006/customXml" ds:itemID="{A056AE12-BD01-42D9-BCCE-5B2D0A49D090}">
  <ds:schemaRefs>
    <ds:schemaRef ds:uri="ESRI.ArcGIS.Mapping.OfficeIntegration.PowerPointInfo"/>
  </ds:schemaRefs>
</ds:datastoreItem>
</file>

<file path=customXml/itemProps40.xml><?xml version="1.0" encoding="utf-8"?>
<ds:datastoreItem xmlns:ds="http://schemas.openxmlformats.org/officeDocument/2006/customXml" ds:itemID="{16950BD9-13FC-4A09-9679-8FAB114C450B}">
  <ds:schemaRefs>
    <ds:schemaRef ds:uri="ESRI.ArcGIS.Mapping.OfficeIntegration.PowerPointInfo"/>
  </ds:schemaRefs>
</ds:datastoreItem>
</file>

<file path=customXml/itemProps400.xml><?xml version="1.0" encoding="utf-8"?>
<ds:datastoreItem xmlns:ds="http://schemas.openxmlformats.org/officeDocument/2006/customXml" ds:itemID="{3690E27D-F240-4242-A097-C6178A263982}">
  <ds:schemaRefs>
    <ds:schemaRef ds:uri="ESRI.ArcGIS.Mapping.OfficeIntegration.PowerPointInfo"/>
  </ds:schemaRefs>
</ds:datastoreItem>
</file>

<file path=customXml/itemProps401.xml><?xml version="1.0" encoding="utf-8"?>
<ds:datastoreItem xmlns:ds="http://schemas.openxmlformats.org/officeDocument/2006/customXml" ds:itemID="{19853B3B-6A85-4D0E-88F2-55C2842493A3}">
  <ds:schemaRefs>
    <ds:schemaRef ds:uri="ESRI.ArcGIS.Mapping.OfficeIntegration.PowerPointInfo"/>
  </ds:schemaRefs>
</ds:datastoreItem>
</file>

<file path=customXml/itemProps402.xml><?xml version="1.0" encoding="utf-8"?>
<ds:datastoreItem xmlns:ds="http://schemas.openxmlformats.org/officeDocument/2006/customXml" ds:itemID="{2E93BB1F-5158-4E9E-B9B5-704AED8D0F8D}">
  <ds:schemaRefs>
    <ds:schemaRef ds:uri="ESRI.ArcGIS.Mapping.OfficeIntegration.PowerPointInfo"/>
  </ds:schemaRefs>
</ds:datastoreItem>
</file>

<file path=customXml/itemProps403.xml><?xml version="1.0" encoding="utf-8"?>
<ds:datastoreItem xmlns:ds="http://schemas.openxmlformats.org/officeDocument/2006/customXml" ds:itemID="{40A3FD19-EA58-4655-9618-4B5B989E2ED6}">
  <ds:schemaRefs>
    <ds:schemaRef ds:uri="ESRI.ArcGIS.Mapping.OfficeIntegration.PowerPointInfo"/>
  </ds:schemaRefs>
</ds:datastoreItem>
</file>

<file path=customXml/itemProps404.xml><?xml version="1.0" encoding="utf-8"?>
<ds:datastoreItem xmlns:ds="http://schemas.openxmlformats.org/officeDocument/2006/customXml" ds:itemID="{56D3DBD0-72C4-4D2C-912C-44B1FC56C381}">
  <ds:schemaRefs>
    <ds:schemaRef ds:uri="ESRI.ArcGIS.Mapping.OfficeIntegration.PowerPointInfo"/>
  </ds:schemaRefs>
</ds:datastoreItem>
</file>

<file path=customXml/itemProps405.xml><?xml version="1.0" encoding="utf-8"?>
<ds:datastoreItem xmlns:ds="http://schemas.openxmlformats.org/officeDocument/2006/customXml" ds:itemID="{D30DAD9B-904C-4FB0-958C-DF77D220E5D1}">
  <ds:schemaRefs>
    <ds:schemaRef ds:uri="ESRI.ArcGIS.Mapping.OfficeIntegration.PowerPointInfo"/>
  </ds:schemaRefs>
</ds:datastoreItem>
</file>

<file path=customXml/itemProps406.xml><?xml version="1.0" encoding="utf-8"?>
<ds:datastoreItem xmlns:ds="http://schemas.openxmlformats.org/officeDocument/2006/customXml" ds:itemID="{79FA9D0F-68C8-49ED-B7EC-332D6F988D74}">
  <ds:schemaRefs>
    <ds:schemaRef ds:uri="ESRI.ArcGIS.Mapping.OfficeIntegration.PowerPointInfo"/>
  </ds:schemaRefs>
</ds:datastoreItem>
</file>

<file path=customXml/itemProps407.xml><?xml version="1.0" encoding="utf-8"?>
<ds:datastoreItem xmlns:ds="http://schemas.openxmlformats.org/officeDocument/2006/customXml" ds:itemID="{AE8E2E0B-82F9-4F4F-B2B0-D20F765C7651}">
  <ds:schemaRefs>
    <ds:schemaRef ds:uri="ESRI.ArcGIS.Mapping.OfficeIntegration.PowerPointInfo"/>
  </ds:schemaRefs>
</ds:datastoreItem>
</file>

<file path=customXml/itemProps408.xml><?xml version="1.0" encoding="utf-8"?>
<ds:datastoreItem xmlns:ds="http://schemas.openxmlformats.org/officeDocument/2006/customXml" ds:itemID="{2738649D-8D76-4A1E-9749-3A93BA6941A2}">
  <ds:schemaRefs>
    <ds:schemaRef ds:uri="ESRI.ArcGIS.Mapping.OfficeIntegration.PowerPointInfo"/>
  </ds:schemaRefs>
</ds:datastoreItem>
</file>

<file path=customXml/itemProps41.xml><?xml version="1.0" encoding="utf-8"?>
<ds:datastoreItem xmlns:ds="http://schemas.openxmlformats.org/officeDocument/2006/customXml" ds:itemID="{9F69B6D5-A825-4619-AF63-9A2C566EAB23}">
  <ds:schemaRefs>
    <ds:schemaRef ds:uri="ESRI.ArcGIS.Mapping.OfficeIntegration.PowerPointInfo"/>
  </ds:schemaRefs>
</ds:datastoreItem>
</file>

<file path=customXml/itemProps42.xml><?xml version="1.0" encoding="utf-8"?>
<ds:datastoreItem xmlns:ds="http://schemas.openxmlformats.org/officeDocument/2006/customXml" ds:itemID="{3725BF95-692A-4AB6-BF6E-70E435AC9B8B}">
  <ds:schemaRefs>
    <ds:schemaRef ds:uri="ESRI.ArcGIS.Mapping.OfficeIntegration.PowerPointInfo"/>
  </ds:schemaRefs>
</ds:datastoreItem>
</file>

<file path=customXml/itemProps43.xml><?xml version="1.0" encoding="utf-8"?>
<ds:datastoreItem xmlns:ds="http://schemas.openxmlformats.org/officeDocument/2006/customXml" ds:itemID="{3846552C-8CAE-4D4C-9071-4F049477E7B3}">
  <ds:schemaRefs>
    <ds:schemaRef ds:uri="ESRI.ArcGIS.Mapping.OfficeIntegration.PowerPointInfo"/>
  </ds:schemaRefs>
</ds:datastoreItem>
</file>

<file path=customXml/itemProps44.xml><?xml version="1.0" encoding="utf-8"?>
<ds:datastoreItem xmlns:ds="http://schemas.openxmlformats.org/officeDocument/2006/customXml" ds:itemID="{C2AD8E3C-554C-48DB-9284-0D0C63C7C836}">
  <ds:schemaRefs>
    <ds:schemaRef ds:uri="ESRI.ArcGIS.Mapping.OfficeIntegration.PowerPointInfo"/>
  </ds:schemaRefs>
</ds:datastoreItem>
</file>

<file path=customXml/itemProps45.xml><?xml version="1.0" encoding="utf-8"?>
<ds:datastoreItem xmlns:ds="http://schemas.openxmlformats.org/officeDocument/2006/customXml" ds:itemID="{FEDE947D-1C7A-4932-A7F8-A9FE7E8F94CA}">
  <ds:schemaRefs>
    <ds:schemaRef ds:uri="ESRI.ArcGIS.Mapping.OfficeIntegration.PowerPointInfo"/>
  </ds:schemaRefs>
</ds:datastoreItem>
</file>

<file path=customXml/itemProps46.xml><?xml version="1.0" encoding="utf-8"?>
<ds:datastoreItem xmlns:ds="http://schemas.openxmlformats.org/officeDocument/2006/customXml" ds:itemID="{FF424EC2-B149-4529-B2CB-84EB5447CB29}">
  <ds:schemaRefs>
    <ds:schemaRef ds:uri="ESRI.ArcGIS.Mapping.OfficeIntegration.PowerPointInfo"/>
  </ds:schemaRefs>
</ds:datastoreItem>
</file>

<file path=customXml/itemProps47.xml><?xml version="1.0" encoding="utf-8"?>
<ds:datastoreItem xmlns:ds="http://schemas.openxmlformats.org/officeDocument/2006/customXml" ds:itemID="{1C202F3F-91F1-413B-80A2-C4042203199B}">
  <ds:schemaRefs>
    <ds:schemaRef ds:uri="ESRI.ArcGIS.Mapping.OfficeIntegration.PowerPointInfo"/>
  </ds:schemaRefs>
</ds:datastoreItem>
</file>

<file path=customXml/itemProps48.xml><?xml version="1.0" encoding="utf-8"?>
<ds:datastoreItem xmlns:ds="http://schemas.openxmlformats.org/officeDocument/2006/customXml" ds:itemID="{0F438061-7F6F-45DC-A91D-75CF61D6543C}">
  <ds:schemaRefs>
    <ds:schemaRef ds:uri="ESRI.ArcGIS.Mapping.OfficeIntegration.PowerPointInfo"/>
  </ds:schemaRefs>
</ds:datastoreItem>
</file>

<file path=customXml/itemProps49.xml><?xml version="1.0" encoding="utf-8"?>
<ds:datastoreItem xmlns:ds="http://schemas.openxmlformats.org/officeDocument/2006/customXml" ds:itemID="{4054E1B0-E595-43BB-BCC2-A5974ACEFA39}">
  <ds:schemaRefs>
    <ds:schemaRef ds:uri="ESRI.ArcGIS.Mapping.OfficeIntegration.PowerPointInfo"/>
  </ds:schemaRefs>
</ds:datastoreItem>
</file>

<file path=customXml/itemProps5.xml><?xml version="1.0" encoding="utf-8"?>
<ds:datastoreItem xmlns:ds="http://schemas.openxmlformats.org/officeDocument/2006/customXml" ds:itemID="{6B70650F-C0BC-44EB-8278-B4DFF9E16B8C}">
  <ds:schemaRefs>
    <ds:schemaRef ds:uri="ESRI.ArcGIS.Mapping.OfficeIntegration.PowerPointInfo"/>
  </ds:schemaRefs>
</ds:datastoreItem>
</file>

<file path=customXml/itemProps50.xml><?xml version="1.0" encoding="utf-8"?>
<ds:datastoreItem xmlns:ds="http://schemas.openxmlformats.org/officeDocument/2006/customXml" ds:itemID="{984562AD-CE69-47DC-B984-DD2D2284D1EE}">
  <ds:schemaRefs>
    <ds:schemaRef ds:uri="ESRI.ArcGIS.Mapping.OfficeIntegration.PowerPointInfo"/>
  </ds:schemaRefs>
</ds:datastoreItem>
</file>

<file path=customXml/itemProps51.xml><?xml version="1.0" encoding="utf-8"?>
<ds:datastoreItem xmlns:ds="http://schemas.openxmlformats.org/officeDocument/2006/customXml" ds:itemID="{CCE2DE6F-3E69-4228-9B50-356C38459742}">
  <ds:schemaRefs>
    <ds:schemaRef ds:uri="ESRI.ArcGIS.Mapping.OfficeIntegration.PowerPointInfo"/>
  </ds:schemaRefs>
</ds:datastoreItem>
</file>

<file path=customXml/itemProps52.xml><?xml version="1.0" encoding="utf-8"?>
<ds:datastoreItem xmlns:ds="http://schemas.openxmlformats.org/officeDocument/2006/customXml" ds:itemID="{F630F0C3-1845-4B0D-A86C-B6E4B5940015}">
  <ds:schemaRefs>
    <ds:schemaRef ds:uri="ESRI.ArcGIS.Mapping.OfficeIntegration.PowerPointInfo"/>
  </ds:schemaRefs>
</ds:datastoreItem>
</file>

<file path=customXml/itemProps53.xml><?xml version="1.0" encoding="utf-8"?>
<ds:datastoreItem xmlns:ds="http://schemas.openxmlformats.org/officeDocument/2006/customXml" ds:itemID="{7E044172-2E54-49E5-A9A6-BAABE37ECF02}">
  <ds:schemaRefs>
    <ds:schemaRef ds:uri="ESRI.ArcGIS.Mapping.OfficeIntegration.PowerPointInfo"/>
  </ds:schemaRefs>
</ds:datastoreItem>
</file>

<file path=customXml/itemProps54.xml><?xml version="1.0" encoding="utf-8"?>
<ds:datastoreItem xmlns:ds="http://schemas.openxmlformats.org/officeDocument/2006/customXml" ds:itemID="{4FCB18D5-883D-45F0-B6EC-B778322C9EF1}">
  <ds:schemaRefs>
    <ds:schemaRef ds:uri="ESRI.ArcGIS.Mapping.OfficeIntegration.PowerPointInfo"/>
  </ds:schemaRefs>
</ds:datastoreItem>
</file>

<file path=customXml/itemProps55.xml><?xml version="1.0" encoding="utf-8"?>
<ds:datastoreItem xmlns:ds="http://schemas.openxmlformats.org/officeDocument/2006/customXml" ds:itemID="{78C411D2-8B77-4B08-BD81-9FA99B8062D4}">
  <ds:schemaRefs>
    <ds:schemaRef ds:uri="ESRI.ArcGIS.Mapping.OfficeIntegration.PowerPointInfo"/>
  </ds:schemaRefs>
</ds:datastoreItem>
</file>

<file path=customXml/itemProps56.xml><?xml version="1.0" encoding="utf-8"?>
<ds:datastoreItem xmlns:ds="http://schemas.openxmlformats.org/officeDocument/2006/customXml" ds:itemID="{FBFB0D86-C6A3-42E5-AF14-177DBFFEA1BF}">
  <ds:schemaRefs>
    <ds:schemaRef ds:uri="ESRI.ArcGIS.Mapping.OfficeIntegration.PowerPointInfo"/>
  </ds:schemaRefs>
</ds:datastoreItem>
</file>

<file path=customXml/itemProps57.xml><?xml version="1.0" encoding="utf-8"?>
<ds:datastoreItem xmlns:ds="http://schemas.openxmlformats.org/officeDocument/2006/customXml" ds:itemID="{099817E0-C0AA-4C70-9432-EFFF04A18333}">
  <ds:schemaRefs>
    <ds:schemaRef ds:uri="ESRI.ArcGIS.Mapping.OfficeIntegration.PowerPointInfo"/>
  </ds:schemaRefs>
</ds:datastoreItem>
</file>

<file path=customXml/itemProps58.xml><?xml version="1.0" encoding="utf-8"?>
<ds:datastoreItem xmlns:ds="http://schemas.openxmlformats.org/officeDocument/2006/customXml" ds:itemID="{8EF6DEC7-5814-47BE-B499-CC3B0A1AB569}">
  <ds:schemaRefs>
    <ds:schemaRef ds:uri="ESRI.ArcGIS.Mapping.OfficeIntegration.PowerPointInfo"/>
  </ds:schemaRefs>
</ds:datastoreItem>
</file>

<file path=customXml/itemProps59.xml><?xml version="1.0" encoding="utf-8"?>
<ds:datastoreItem xmlns:ds="http://schemas.openxmlformats.org/officeDocument/2006/customXml" ds:itemID="{1CDEE7D5-A761-43B5-BE1C-98ECE4ADA044}">
  <ds:schemaRefs>
    <ds:schemaRef ds:uri="ESRI.ArcGIS.Mapping.OfficeIntegration.PowerPointInfo"/>
  </ds:schemaRefs>
</ds:datastoreItem>
</file>

<file path=customXml/itemProps6.xml><?xml version="1.0" encoding="utf-8"?>
<ds:datastoreItem xmlns:ds="http://schemas.openxmlformats.org/officeDocument/2006/customXml" ds:itemID="{7410E300-E781-414E-B35A-846583855C64}">
  <ds:schemaRefs>
    <ds:schemaRef ds:uri="ESRI.ArcGIS.Mapping.OfficeIntegration.PowerPointInfo"/>
  </ds:schemaRefs>
</ds:datastoreItem>
</file>

<file path=customXml/itemProps60.xml><?xml version="1.0" encoding="utf-8"?>
<ds:datastoreItem xmlns:ds="http://schemas.openxmlformats.org/officeDocument/2006/customXml" ds:itemID="{AD4FC97F-7DC0-45C9-9327-246E87405F59}">
  <ds:schemaRefs>
    <ds:schemaRef ds:uri="ESRI.ArcGIS.Mapping.OfficeIntegration.PowerPointInfo"/>
  </ds:schemaRefs>
</ds:datastoreItem>
</file>

<file path=customXml/itemProps61.xml><?xml version="1.0" encoding="utf-8"?>
<ds:datastoreItem xmlns:ds="http://schemas.openxmlformats.org/officeDocument/2006/customXml" ds:itemID="{6D2D4142-5742-4FA1-A85B-7C2797D3B809}">
  <ds:schemaRefs>
    <ds:schemaRef ds:uri="ESRI.ArcGIS.Mapping.OfficeIntegration.PowerPointInfo"/>
  </ds:schemaRefs>
</ds:datastoreItem>
</file>

<file path=customXml/itemProps62.xml><?xml version="1.0" encoding="utf-8"?>
<ds:datastoreItem xmlns:ds="http://schemas.openxmlformats.org/officeDocument/2006/customXml" ds:itemID="{DF41CC9F-4C91-4319-94B7-D8575A1CA9BC}">
  <ds:schemaRefs>
    <ds:schemaRef ds:uri="ESRI.ArcGIS.Mapping.OfficeIntegration.PowerPointInfo"/>
  </ds:schemaRefs>
</ds:datastoreItem>
</file>

<file path=customXml/itemProps63.xml><?xml version="1.0" encoding="utf-8"?>
<ds:datastoreItem xmlns:ds="http://schemas.openxmlformats.org/officeDocument/2006/customXml" ds:itemID="{EE9F254F-7640-4F91-8CDA-215FD32F6B4D}">
  <ds:schemaRefs>
    <ds:schemaRef ds:uri="ESRI.ArcGIS.Mapping.OfficeIntegration.PowerPointInfo"/>
  </ds:schemaRefs>
</ds:datastoreItem>
</file>

<file path=customXml/itemProps64.xml><?xml version="1.0" encoding="utf-8"?>
<ds:datastoreItem xmlns:ds="http://schemas.openxmlformats.org/officeDocument/2006/customXml" ds:itemID="{3922EE05-28CF-4CB9-9F14-204263E4B0D7}">
  <ds:schemaRefs>
    <ds:schemaRef ds:uri="ESRI.ArcGIS.Mapping.OfficeIntegration.PowerPointInfo"/>
  </ds:schemaRefs>
</ds:datastoreItem>
</file>

<file path=customXml/itemProps65.xml><?xml version="1.0" encoding="utf-8"?>
<ds:datastoreItem xmlns:ds="http://schemas.openxmlformats.org/officeDocument/2006/customXml" ds:itemID="{972DA1B8-BCDE-4AE7-83F4-FC17AE5B7BA7}">
  <ds:schemaRefs>
    <ds:schemaRef ds:uri="ESRI.ArcGIS.Mapping.OfficeIntegration.PowerPointInfo"/>
  </ds:schemaRefs>
</ds:datastoreItem>
</file>

<file path=customXml/itemProps66.xml><?xml version="1.0" encoding="utf-8"?>
<ds:datastoreItem xmlns:ds="http://schemas.openxmlformats.org/officeDocument/2006/customXml" ds:itemID="{E18D9D1A-2B63-4686-9D23-284BDF4C13C1}">
  <ds:schemaRefs>
    <ds:schemaRef ds:uri="ESRI.ArcGIS.Mapping.OfficeIntegration.PowerPointInfo"/>
  </ds:schemaRefs>
</ds:datastoreItem>
</file>

<file path=customXml/itemProps67.xml><?xml version="1.0" encoding="utf-8"?>
<ds:datastoreItem xmlns:ds="http://schemas.openxmlformats.org/officeDocument/2006/customXml" ds:itemID="{14A42CB0-A4F0-4F7E-B05F-4BE647932BAD}">
  <ds:schemaRefs>
    <ds:schemaRef ds:uri="ESRI.ArcGIS.Mapping.OfficeIntegration.PowerPointInfo"/>
  </ds:schemaRefs>
</ds:datastoreItem>
</file>

<file path=customXml/itemProps68.xml><?xml version="1.0" encoding="utf-8"?>
<ds:datastoreItem xmlns:ds="http://schemas.openxmlformats.org/officeDocument/2006/customXml" ds:itemID="{1CCCA566-7B65-4107-AF3D-2BB0F11737A5}">
  <ds:schemaRefs>
    <ds:schemaRef ds:uri="ESRI.ArcGIS.Mapping.OfficeIntegration.PowerPointInfo"/>
  </ds:schemaRefs>
</ds:datastoreItem>
</file>

<file path=customXml/itemProps69.xml><?xml version="1.0" encoding="utf-8"?>
<ds:datastoreItem xmlns:ds="http://schemas.openxmlformats.org/officeDocument/2006/customXml" ds:itemID="{E91DB570-24AF-4E01-88A1-D456D4D3858D}">
  <ds:schemaRefs>
    <ds:schemaRef ds:uri="ESRI.ArcGIS.Mapping.OfficeIntegration.PowerPointInfo"/>
  </ds:schemaRefs>
</ds:datastoreItem>
</file>

<file path=customXml/itemProps7.xml><?xml version="1.0" encoding="utf-8"?>
<ds:datastoreItem xmlns:ds="http://schemas.openxmlformats.org/officeDocument/2006/customXml" ds:itemID="{7E80834B-D772-4E11-B120-C9B84BC030E1}">
  <ds:schemaRefs>
    <ds:schemaRef ds:uri="ESRI.ArcGIS.Mapping.OfficeIntegration.PowerPointInfo"/>
  </ds:schemaRefs>
</ds:datastoreItem>
</file>

<file path=customXml/itemProps70.xml><?xml version="1.0" encoding="utf-8"?>
<ds:datastoreItem xmlns:ds="http://schemas.openxmlformats.org/officeDocument/2006/customXml" ds:itemID="{C24A7523-3D97-4033-B81A-FA9230572E0E}">
  <ds:schemaRefs>
    <ds:schemaRef ds:uri="ESRI.ArcGIS.Mapping.OfficeIntegration.PowerPointInfo"/>
  </ds:schemaRefs>
</ds:datastoreItem>
</file>

<file path=customXml/itemProps71.xml><?xml version="1.0" encoding="utf-8"?>
<ds:datastoreItem xmlns:ds="http://schemas.openxmlformats.org/officeDocument/2006/customXml" ds:itemID="{F6123F01-33EE-4E08-AD97-8628CE48CE2E}">
  <ds:schemaRefs>
    <ds:schemaRef ds:uri="ESRI.ArcGIS.Mapping.OfficeIntegration.PowerPointInfo"/>
  </ds:schemaRefs>
</ds:datastoreItem>
</file>

<file path=customXml/itemProps72.xml><?xml version="1.0" encoding="utf-8"?>
<ds:datastoreItem xmlns:ds="http://schemas.openxmlformats.org/officeDocument/2006/customXml" ds:itemID="{1A844A40-8AA8-4A01-ACE9-4728CF47FC26}">
  <ds:schemaRefs>
    <ds:schemaRef ds:uri="ESRI.ArcGIS.Mapping.OfficeIntegration.PowerPointInfo"/>
  </ds:schemaRefs>
</ds:datastoreItem>
</file>

<file path=customXml/itemProps73.xml><?xml version="1.0" encoding="utf-8"?>
<ds:datastoreItem xmlns:ds="http://schemas.openxmlformats.org/officeDocument/2006/customXml" ds:itemID="{498FAEA9-1FDA-4B69-9ED6-4CF14510F1E1}">
  <ds:schemaRefs>
    <ds:schemaRef ds:uri="ESRI.ArcGIS.Mapping.OfficeIntegration.PowerPointInfo"/>
  </ds:schemaRefs>
</ds:datastoreItem>
</file>

<file path=customXml/itemProps74.xml><?xml version="1.0" encoding="utf-8"?>
<ds:datastoreItem xmlns:ds="http://schemas.openxmlformats.org/officeDocument/2006/customXml" ds:itemID="{CA6C58D4-4DFC-4DF3-899A-1E44DA85E5E4}">
  <ds:schemaRefs>
    <ds:schemaRef ds:uri="ESRI.ArcGIS.Mapping.OfficeIntegration.PowerPointInfo"/>
  </ds:schemaRefs>
</ds:datastoreItem>
</file>

<file path=customXml/itemProps75.xml><?xml version="1.0" encoding="utf-8"?>
<ds:datastoreItem xmlns:ds="http://schemas.openxmlformats.org/officeDocument/2006/customXml" ds:itemID="{DA5B2781-82BD-499C-92C5-D0C5C1938FD7}">
  <ds:schemaRefs>
    <ds:schemaRef ds:uri="ESRI.ArcGIS.Mapping.OfficeIntegration.PowerPointInfo"/>
  </ds:schemaRefs>
</ds:datastoreItem>
</file>

<file path=customXml/itemProps76.xml><?xml version="1.0" encoding="utf-8"?>
<ds:datastoreItem xmlns:ds="http://schemas.openxmlformats.org/officeDocument/2006/customXml" ds:itemID="{975EBFA2-AA43-4D33-A951-5575FD1A28E6}">
  <ds:schemaRefs>
    <ds:schemaRef ds:uri="ESRI.ArcGIS.Mapping.OfficeIntegration.PowerPointInfo"/>
  </ds:schemaRefs>
</ds:datastoreItem>
</file>

<file path=customXml/itemProps77.xml><?xml version="1.0" encoding="utf-8"?>
<ds:datastoreItem xmlns:ds="http://schemas.openxmlformats.org/officeDocument/2006/customXml" ds:itemID="{72FC519B-2D6B-432A-93EE-6567DBB4FC4C}">
  <ds:schemaRefs>
    <ds:schemaRef ds:uri="ESRI.ArcGIS.Mapping.OfficeIntegration.PowerPointInfo"/>
  </ds:schemaRefs>
</ds:datastoreItem>
</file>

<file path=customXml/itemProps78.xml><?xml version="1.0" encoding="utf-8"?>
<ds:datastoreItem xmlns:ds="http://schemas.openxmlformats.org/officeDocument/2006/customXml" ds:itemID="{69687E74-100D-4B12-BBB1-88035005298B}">
  <ds:schemaRefs>
    <ds:schemaRef ds:uri="ESRI.ArcGIS.Mapping.OfficeIntegration.PowerPointInfo"/>
  </ds:schemaRefs>
</ds:datastoreItem>
</file>

<file path=customXml/itemProps79.xml><?xml version="1.0" encoding="utf-8"?>
<ds:datastoreItem xmlns:ds="http://schemas.openxmlformats.org/officeDocument/2006/customXml" ds:itemID="{962CDDA3-BD43-41F0-B328-14F8BBEE3CE4}">
  <ds:schemaRefs>
    <ds:schemaRef ds:uri="ESRI.ArcGIS.Mapping.OfficeIntegration.PowerPointInfo"/>
  </ds:schemaRefs>
</ds:datastoreItem>
</file>

<file path=customXml/itemProps8.xml><?xml version="1.0" encoding="utf-8"?>
<ds:datastoreItem xmlns:ds="http://schemas.openxmlformats.org/officeDocument/2006/customXml" ds:itemID="{5F393816-2166-4D2B-83C3-763B73C8C45F}">
  <ds:schemaRefs>
    <ds:schemaRef ds:uri="ESRI.ArcGIS.Mapping.OfficeIntegration.PowerPointInfo"/>
  </ds:schemaRefs>
</ds:datastoreItem>
</file>

<file path=customXml/itemProps80.xml><?xml version="1.0" encoding="utf-8"?>
<ds:datastoreItem xmlns:ds="http://schemas.openxmlformats.org/officeDocument/2006/customXml" ds:itemID="{15442D64-7346-4C83-A995-96876AB1E6AA}">
  <ds:schemaRefs>
    <ds:schemaRef ds:uri="ESRI.ArcGIS.Mapping.OfficeIntegration.PowerPointInfo"/>
  </ds:schemaRefs>
</ds:datastoreItem>
</file>

<file path=customXml/itemProps81.xml><?xml version="1.0" encoding="utf-8"?>
<ds:datastoreItem xmlns:ds="http://schemas.openxmlformats.org/officeDocument/2006/customXml" ds:itemID="{3605F6EA-88D2-4BF4-B486-1D685A4DF56A}">
  <ds:schemaRefs>
    <ds:schemaRef ds:uri="ESRI.ArcGIS.Mapping.OfficeIntegration.PowerPointInfo"/>
  </ds:schemaRefs>
</ds:datastoreItem>
</file>

<file path=customXml/itemProps82.xml><?xml version="1.0" encoding="utf-8"?>
<ds:datastoreItem xmlns:ds="http://schemas.openxmlformats.org/officeDocument/2006/customXml" ds:itemID="{74F6729B-1624-4FDE-BCE6-94DE44B49528}">
  <ds:schemaRefs>
    <ds:schemaRef ds:uri="ESRI.ArcGIS.Mapping.OfficeIntegration.PowerPointInfo"/>
  </ds:schemaRefs>
</ds:datastoreItem>
</file>

<file path=customXml/itemProps83.xml><?xml version="1.0" encoding="utf-8"?>
<ds:datastoreItem xmlns:ds="http://schemas.openxmlformats.org/officeDocument/2006/customXml" ds:itemID="{A58DCE3C-0D72-40F1-A5FD-9D77F2AC11FF}">
  <ds:schemaRefs>
    <ds:schemaRef ds:uri="ESRI.ArcGIS.Mapping.OfficeIntegration.PowerPointInfo"/>
  </ds:schemaRefs>
</ds:datastoreItem>
</file>

<file path=customXml/itemProps84.xml><?xml version="1.0" encoding="utf-8"?>
<ds:datastoreItem xmlns:ds="http://schemas.openxmlformats.org/officeDocument/2006/customXml" ds:itemID="{C2C89963-3596-475B-B9AF-E6CE12827876}">
  <ds:schemaRefs>
    <ds:schemaRef ds:uri="ESRI.ArcGIS.Mapping.OfficeIntegration.PowerPointInfo"/>
  </ds:schemaRefs>
</ds:datastoreItem>
</file>

<file path=customXml/itemProps85.xml><?xml version="1.0" encoding="utf-8"?>
<ds:datastoreItem xmlns:ds="http://schemas.openxmlformats.org/officeDocument/2006/customXml" ds:itemID="{1359ACD0-80F7-4D02-8BD1-3069050049E4}">
  <ds:schemaRefs>
    <ds:schemaRef ds:uri="ESRI.ArcGIS.Mapping.OfficeIntegration.PowerPointInfo"/>
  </ds:schemaRefs>
</ds:datastoreItem>
</file>

<file path=customXml/itemProps86.xml><?xml version="1.0" encoding="utf-8"?>
<ds:datastoreItem xmlns:ds="http://schemas.openxmlformats.org/officeDocument/2006/customXml" ds:itemID="{68887755-6127-4E77-8FD9-F7BEE1F285EA}">
  <ds:schemaRefs>
    <ds:schemaRef ds:uri="ESRI.ArcGIS.Mapping.OfficeIntegration.PowerPointInfo"/>
  </ds:schemaRefs>
</ds:datastoreItem>
</file>

<file path=customXml/itemProps87.xml><?xml version="1.0" encoding="utf-8"?>
<ds:datastoreItem xmlns:ds="http://schemas.openxmlformats.org/officeDocument/2006/customXml" ds:itemID="{9E6C334B-73DD-48BD-BFD6-0ED93A3A9279}">
  <ds:schemaRefs>
    <ds:schemaRef ds:uri="ESRI.ArcGIS.Mapping.OfficeIntegration.PowerPointInfo"/>
  </ds:schemaRefs>
</ds:datastoreItem>
</file>

<file path=customXml/itemProps88.xml><?xml version="1.0" encoding="utf-8"?>
<ds:datastoreItem xmlns:ds="http://schemas.openxmlformats.org/officeDocument/2006/customXml" ds:itemID="{913438FD-2A62-46D6-A5AD-FA3099FB8879}">
  <ds:schemaRefs>
    <ds:schemaRef ds:uri="ESRI.ArcGIS.Mapping.OfficeIntegration.PowerPointInfo"/>
  </ds:schemaRefs>
</ds:datastoreItem>
</file>

<file path=customXml/itemProps89.xml><?xml version="1.0" encoding="utf-8"?>
<ds:datastoreItem xmlns:ds="http://schemas.openxmlformats.org/officeDocument/2006/customXml" ds:itemID="{781D2CCE-DEC4-4D89-8593-2A604C30DB76}">
  <ds:schemaRefs>
    <ds:schemaRef ds:uri="ESRI.ArcGIS.Mapping.OfficeIntegration.PowerPointInfo"/>
  </ds:schemaRefs>
</ds:datastoreItem>
</file>

<file path=customXml/itemProps9.xml><?xml version="1.0" encoding="utf-8"?>
<ds:datastoreItem xmlns:ds="http://schemas.openxmlformats.org/officeDocument/2006/customXml" ds:itemID="{A661BA2A-0D39-43C2-9929-6D45C7FE5407}">
  <ds:schemaRefs>
    <ds:schemaRef ds:uri="ESRI.ArcGIS.Mapping.OfficeIntegration.PowerPointInfo"/>
  </ds:schemaRefs>
</ds:datastoreItem>
</file>

<file path=customXml/itemProps90.xml><?xml version="1.0" encoding="utf-8"?>
<ds:datastoreItem xmlns:ds="http://schemas.openxmlformats.org/officeDocument/2006/customXml" ds:itemID="{5F0ED2A8-FE95-49DB-908E-CA12F0B8A761}">
  <ds:schemaRefs>
    <ds:schemaRef ds:uri="ESRI.ArcGIS.Mapping.OfficeIntegration.PowerPointInfo"/>
  </ds:schemaRefs>
</ds:datastoreItem>
</file>

<file path=customXml/itemProps91.xml><?xml version="1.0" encoding="utf-8"?>
<ds:datastoreItem xmlns:ds="http://schemas.openxmlformats.org/officeDocument/2006/customXml" ds:itemID="{3DE11674-D015-4971-B706-6BA21786E41D}">
  <ds:schemaRefs>
    <ds:schemaRef ds:uri="ESRI.ArcGIS.Mapping.OfficeIntegration.PowerPointInfo"/>
  </ds:schemaRefs>
</ds:datastoreItem>
</file>

<file path=customXml/itemProps92.xml><?xml version="1.0" encoding="utf-8"?>
<ds:datastoreItem xmlns:ds="http://schemas.openxmlformats.org/officeDocument/2006/customXml" ds:itemID="{874DF66A-EC3B-4675-8B1D-754EDCB0777B}">
  <ds:schemaRefs>
    <ds:schemaRef ds:uri="ESRI.ArcGIS.Mapping.OfficeIntegration.PowerPointInfo"/>
  </ds:schemaRefs>
</ds:datastoreItem>
</file>

<file path=customXml/itemProps93.xml><?xml version="1.0" encoding="utf-8"?>
<ds:datastoreItem xmlns:ds="http://schemas.openxmlformats.org/officeDocument/2006/customXml" ds:itemID="{BBFCFF45-D04E-4483-A1D3-83441E3BE650}">
  <ds:schemaRefs>
    <ds:schemaRef ds:uri="ESRI.ArcGIS.Mapping.OfficeIntegration.PowerPointInfo"/>
  </ds:schemaRefs>
</ds:datastoreItem>
</file>

<file path=customXml/itemProps94.xml><?xml version="1.0" encoding="utf-8"?>
<ds:datastoreItem xmlns:ds="http://schemas.openxmlformats.org/officeDocument/2006/customXml" ds:itemID="{7219EF88-9966-4A0F-B43B-A3F410C3D477}">
  <ds:schemaRefs>
    <ds:schemaRef ds:uri="ESRI.ArcGIS.Mapping.OfficeIntegration.PowerPointInfo"/>
  </ds:schemaRefs>
</ds:datastoreItem>
</file>

<file path=customXml/itemProps95.xml><?xml version="1.0" encoding="utf-8"?>
<ds:datastoreItem xmlns:ds="http://schemas.openxmlformats.org/officeDocument/2006/customXml" ds:itemID="{204D0263-0B6B-480A-BA06-560F2E405227}">
  <ds:schemaRefs>
    <ds:schemaRef ds:uri="ESRI.ArcGIS.Mapping.OfficeIntegration.PowerPointInfo"/>
  </ds:schemaRefs>
</ds:datastoreItem>
</file>

<file path=customXml/itemProps96.xml><?xml version="1.0" encoding="utf-8"?>
<ds:datastoreItem xmlns:ds="http://schemas.openxmlformats.org/officeDocument/2006/customXml" ds:itemID="{2F702FE5-5172-43F2-B5B9-2BEEA456CCD6}">
  <ds:schemaRefs>
    <ds:schemaRef ds:uri="ESRI.ArcGIS.Mapping.OfficeIntegration.PowerPointInfo"/>
  </ds:schemaRefs>
</ds:datastoreItem>
</file>

<file path=customXml/itemProps97.xml><?xml version="1.0" encoding="utf-8"?>
<ds:datastoreItem xmlns:ds="http://schemas.openxmlformats.org/officeDocument/2006/customXml" ds:itemID="{61B68BF3-C519-48A2-BFCD-BB0B3CCCABA3}">
  <ds:schemaRefs>
    <ds:schemaRef ds:uri="ESRI.ArcGIS.Mapping.OfficeIntegration.PowerPointInfo"/>
  </ds:schemaRefs>
</ds:datastoreItem>
</file>

<file path=customXml/itemProps98.xml><?xml version="1.0" encoding="utf-8"?>
<ds:datastoreItem xmlns:ds="http://schemas.openxmlformats.org/officeDocument/2006/customXml" ds:itemID="{D3B43C17-8880-4DD2-83F5-96F28679EBB4}">
  <ds:schemaRefs>
    <ds:schemaRef ds:uri="ESRI.ArcGIS.Mapping.OfficeIntegration.PowerPointInfo"/>
  </ds:schemaRefs>
</ds:datastoreItem>
</file>

<file path=customXml/itemProps99.xml><?xml version="1.0" encoding="utf-8"?>
<ds:datastoreItem xmlns:ds="http://schemas.openxmlformats.org/officeDocument/2006/customXml" ds:itemID="{66FC5C86-2744-4F2A-A9AF-9537E7A0CFB1}">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5093</TotalTime>
  <Words>8917</Words>
  <Application>Microsoft Office PowerPoint</Application>
  <PresentationFormat>Widescreen</PresentationFormat>
  <Paragraphs>2112</Paragraphs>
  <Slides>190</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190</vt:i4>
      </vt:variant>
    </vt:vector>
  </HeadingPairs>
  <TitlesOfParts>
    <vt:vector size="198" baseType="lpstr">
      <vt:lpstr>ＭＳ Ｐゴシック</vt:lpstr>
      <vt:lpstr>Arial</vt:lpstr>
      <vt:lpstr>Calibri</vt:lpstr>
      <vt:lpstr>Calibri Light</vt:lpstr>
      <vt:lpstr>Symbol</vt:lpstr>
      <vt:lpstr>Times New Roman</vt:lpstr>
      <vt:lpstr>Wingdings</vt:lpstr>
      <vt:lpstr>Office Theme</vt:lpstr>
      <vt:lpstr>PowerPoint Presentation</vt:lpstr>
      <vt:lpstr>PowerPoint Presentation</vt:lpstr>
      <vt:lpstr>Day 1 Requested PSC Decisions </vt:lpstr>
      <vt:lpstr>Day 2 Requested PSC Decisions </vt:lpstr>
      <vt:lpstr>Overview of PSC Meeting</vt:lpstr>
      <vt:lpstr>PowerPoint Presentation</vt:lpstr>
      <vt:lpstr>PowerPoint Presentation</vt:lpstr>
      <vt:lpstr>PowerPoint Presentation</vt:lpstr>
      <vt:lpstr>PowerPoint Presentation</vt:lpstr>
      <vt:lpstr>Cautions About Comparisons Back to  Phase II WIPs</vt:lpstr>
      <vt:lpstr>PowerPoint Presentation</vt:lpstr>
      <vt:lpstr>What’s Changed, Why, and Implications</vt:lpstr>
      <vt:lpstr>Improved Partnership Models</vt:lpstr>
      <vt:lpstr>Phase 6 Bay Watershed Model</vt:lpstr>
      <vt:lpstr>PowerPoint Presentation</vt:lpstr>
      <vt:lpstr>Hundreds More BMPs</vt:lpstr>
      <vt:lpstr>Local Agricultural and Municipality Data </vt:lpstr>
      <vt:lpstr>PowerPoint Presentation</vt:lpstr>
      <vt:lpstr>PowerPoint Presentation</vt:lpstr>
      <vt:lpstr>PowerPoint Presentation</vt:lpstr>
      <vt:lpstr>PowerPoint Presentation</vt:lpstr>
      <vt:lpstr>Today’s Requested Policy Decision</vt:lpstr>
      <vt:lpstr>PowerPoint Presentation</vt:lpstr>
      <vt:lpstr>Review of the Phase III Planning Targets Methodology</vt:lpstr>
      <vt:lpstr>Three Partnership Principals</vt:lpstr>
      <vt:lpstr>More Impact, Do More</vt:lpstr>
      <vt:lpstr>More Impact, Do More</vt:lpstr>
      <vt:lpstr>Defining the Controllable Load</vt:lpstr>
      <vt:lpstr>PowerPoint Presentation</vt:lpstr>
      <vt:lpstr>Allowing for Special Cases</vt:lpstr>
      <vt:lpstr>Nitrogen and Phosphorus Exchanges</vt:lpstr>
      <vt:lpstr>Accounting for Nitrogen Air  Deposition to Bay Watershed</vt:lpstr>
      <vt:lpstr>Accounting for Nitrogen Air  Deposition to Bay Tidal Waters</vt:lpstr>
      <vt:lpstr>PowerPoint Presentation</vt:lpstr>
      <vt:lpstr>PowerPoint Presentation</vt:lpstr>
      <vt:lpstr>PowerPoint Presentation</vt:lpstr>
      <vt:lpstr>What’s Changed and the Implications</vt:lpstr>
      <vt:lpstr>What Hasn’t Changed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Rationale for Pollutant Loads Bay Can Absorb</vt:lpstr>
      <vt:lpstr>PowerPoint Presentation</vt:lpstr>
      <vt:lpstr>Proposed Path Forward</vt:lpstr>
      <vt:lpstr>Proposed Path Forward</vt:lpstr>
      <vt:lpstr>WQGIT Recommendations to the PSC </vt:lpstr>
      <vt:lpstr>Today’s Requested Policy Decisions</vt:lpstr>
      <vt:lpstr>PowerPoint Presentation</vt:lpstr>
      <vt:lpstr>We Have All the Needed Components</vt:lpstr>
      <vt:lpstr>Deriving the Draft Phase III Planning Targets: Nitrogen</vt:lpstr>
      <vt:lpstr>Deriving the Draft Phase III Planning Targets: Phosphorus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Draft Phase III Planning Targets </vt:lpstr>
      <vt:lpstr>Day Two Requested Policy Decision</vt:lpstr>
      <vt:lpstr>PowerPoint Presentation</vt:lpstr>
      <vt:lpstr>PSC Approved Schedule</vt:lpstr>
      <vt:lpstr>During the 4-Month Review Period</vt:lpstr>
      <vt:lpstr>Further Analyses for Consideration</vt:lpstr>
      <vt:lpstr>Further Analyses for Consideration</vt:lpstr>
      <vt:lpstr>Further Analyses for Consideration</vt:lpstr>
      <vt:lpstr>Support to Jurisdictions During their Reviews</vt:lpstr>
      <vt:lpstr>Possible Changes Between Now and April 2018</vt:lpstr>
      <vt:lpstr>What are Special Cases?</vt:lpstr>
      <vt:lpstr>Who Can Submit a Special Case Request?</vt:lpstr>
      <vt:lpstr>Notification of Special Case Requests</vt:lpstr>
      <vt:lpstr>Process for Addressing Special Cases</vt:lpstr>
      <vt:lpstr>Options for Resolving Special Cases</vt:lpstr>
      <vt:lpstr>Today’s Requested Policy Decision</vt:lpstr>
      <vt:lpstr>PowerPoint Presentation</vt:lpstr>
      <vt:lpstr>Accounting for Growth Equitably Across Jurisdictions</vt:lpstr>
      <vt:lpstr>Why Account for Growth? </vt:lpstr>
      <vt:lpstr>PowerPoint Presentation</vt:lpstr>
      <vt:lpstr>PowerPoint Presentation</vt:lpstr>
      <vt:lpstr>PowerPoint Presentation</vt:lpstr>
      <vt:lpstr>Partnership’s Chesapeake Bay Land Change Model</vt:lpstr>
      <vt:lpstr>PowerPoint Presentation</vt:lpstr>
      <vt:lpstr>Future Growth Scenarios: 2025</vt:lpstr>
      <vt:lpstr>Future Growth Scenarios</vt:lpstr>
      <vt:lpstr>PowerPoint Presentation</vt:lpstr>
      <vt:lpstr>PowerPoint Presentation</vt:lpstr>
      <vt:lpstr>PowerPoint Presentation</vt:lpstr>
      <vt:lpstr>Forest Conversion to Development</vt:lpstr>
      <vt:lpstr>Growth on Sewer and Septic</vt:lpstr>
      <vt:lpstr>PowerPoint Presentation</vt:lpstr>
      <vt:lpstr>PowerPoint Presentation</vt:lpstr>
      <vt:lpstr>PowerPoint Presentation</vt:lpstr>
      <vt:lpstr>PowerPoint Presentation</vt:lpstr>
      <vt:lpstr>PowerPoint Presentation</vt:lpstr>
      <vt:lpstr>WQGIT Recommendations to the PSC </vt:lpstr>
      <vt:lpstr>Today’s Requested Policy Decisions</vt:lpstr>
      <vt:lpstr>Today’s Requested Policy Decisions</vt:lpstr>
      <vt:lpstr>PowerPoint Presentation</vt:lpstr>
      <vt:lpstr>PowerPoint Presentation</vt:lpstr>
      <vt:lpstr>PowerPoint Presentation</vt:lpstr>
      <vt:lpstr>Estimated Loads to the Bay with Conowingo Dam and Reservoir at Infill Conditions</vt:lpstr>
      <vt:lpstr>PowerPoint Presentation</vt:lpstr>
      <vt:lpstr>PowerPoint Presentation</vt:lpstr>
      <vt:lpstr>Deriving the Draft Phase III Planning Targets: Nitrogen</vt:lpstr>
      <vt:lpstr>Deriving the Draft Phase III Planning Targets: Phosphorus</vt:lpstr>
      <vt:lpstr>PowerPoint Presentation</vt:lpstr>
      <vt:lpstr>PowerPoint Presentation</vt:lpstr>
      <vt:lpstr>PowerPoint Presentation</vt:lpstr>
      <vt:lpstr>PowerPoint Presentation</vt:lpstr>
      <vt:lpstr>PowerPoint Presentation</vt:lpstr>
      <vt:lpstr>WQGIT Recommendations to the PSC </vt:lpstr>
      <vt:lpstr>WQGIT Recommendations to the PSC </vt:lpstr>
      <vt:lpstr>WQGIT Recommendations to the PSC </vt:lpstr>
      <vt:lpstr>WQGIT Recommendations to the PSC </vt:lpstr>
      <vt:lpstr>Day Two Requested Policy Decisions</vt:lpstr>
      <vt:lpstr>PowerPoint Presentation</vt:lpstr>
      <vt:lpstr>PSC-Approved Guiding Principles  Phase III WIP Development </vt:lpstr>
      <vt:lpstr>PSC-Approved Guiding Principles Phase III WIP Implementation </vt:lpstr>
      <vt:lpstr>Accounting for Changing Conditions</vt:lpstr>
      <vt:lpstr>Impact of Changing Conditions on Bay and Watershed Increase Through Time</vt:lpstr>
      <vt:lpstr>Impact of Changing Conditions on Bay and Watershed Increase Through Time</vt:lpstr>
      <vt:lpstr>PowerPoint Presentation</vt:lpstr>
      <vt:lpstr>PowerPoint Presentation</vt:lpstr>
      <vt:lpstr>PowerPoint Presentation</vt:lpstr>
      <vt:lpstr>PowerPoint Presentation</vt:lpstr>
      <vt:lpstr>Accounting for Changing Conditions Cumulative Assessment of Bay Low Dissolved Oxygen Impacts</vt:lpstr>
      <vt:lpstr>Estimated Changes in Watershed and Bay Loads by 2025 Due to Climate Change</vt:lpstr>
      <vt:lpstr>PowerPoint Presentation</vt:lpstr>
      <vt:lpstr>PowerPoint Presentation</vt:lpstr>
      <vt:lpstr>PowerPoint Presentation</vt:lpstr>
      <vt:lpstr>Two Policy Approaches</vt:lpstr>
      <vt:lpstr>Numerical Approach</vt:lpstr>
      <vt:lpstr>Numerical Approach:  Pros &amp; Cons</vt:lpstr>
      <vt:lpstr>Programmatic Approach</vt:lpstr>
      <vt:lpstr>Programmatic Approach:  Pros &amp; Cons</vt:lpstr>
      <vt:lpstr>WQGIT Recommendations to the PSC: Adopt a dual approach to factor climate change into the Phase III WIPs </vt:lpstr>
      <vt:lpstr>WQGIT Recommendations to the PSC: Adopt a dual approach to factor climate change into the Phase III WIPs </vt:lpstr>
      <vt:lpstr>WQGIT Recommendations to the PSC: Adopt a dual approach to factor climate change into the Phase III WIPs </vt:lpstr>
      <vt:lpstr>WQGIT Recommendations to the PSC: Adopt a dual approach to factor climate change into the Phase III WIPs </vt:lpstr>
      <vt:lpstr>WQGIT Recommendations to the PSC</vt:lpstr>
      <vt:lpstr>Day Two Requested Policy Decisions</vt:lpstr>
      <vt:lpstr>PowerPoint Presentation</vt:lpstr>
      <vt:lpstr>PowerPoint Presentation</vt:lpstr>
      <vt:lpstr>PowerPoint Presentation</vt:lpstr>
      <vt:lpstr>PowerPoint Presentation</vt:lpstr>
      <vt:lpstr>PowerPoint Presentation</vt:lpstr>
      <vt:lpstr>Day Two Requested Policy Decisions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Chesapeake Bay TMDL 2017 Midpoint Assessment—Background on Policy Issues for Partnership Decisions  Chesapeake Bay Program Principals’ Staff Committee  December 19, 2017</dc:title>
  <dc:creator>Batiuk, Rich</dc:creator>
  <cp:lastModifiedBy>Abowd, Laurel</cp:lastModifiedBy>
  <cp:revision>624</cp:revision>
  <cp:lastPrinted>2017-12-06T21:59:21Z</cp:lastPrinted>
  <dcterms:created xsi:type="dcterms:W3CDTF">2017-10-25T11:42:21Z</dcterms:created>
  <dcterms:modified xsi:type="dcterms:W3CDTF">2017-12-13T14:25:18Z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0x010100C43BA22BAB5B1C4C8C5775887C0C4BB1</vt:lpwstr>
  </property>
</Properties>
</file>