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8"/>
  </p:sldMasterIdLst>
  <p:notesMasterIdLst>
    <p:notesMasterId r:id="rId32"/>
  </p:notesMasterIdLst>
  <p:sldIdLst>
    <p:sldId id="256" r:id="rId19"/>
    <p:sldId id="260" r:id="rId20"/>
    <p:sldId id="316" r:id="rId21"/>
    <p:sldId id="320" r:id="rId22"/>
    <p:sldId id="321" r:id="rId23"/>
    <p:sldId id="263" r:id="rId24"/>
    <p:sldId id="322" r:id="rId25"/>
    <p:sldId id="323" r:id="rId26"/>
    <p:sldId id="304" r:id="rId27"/>
    <p:sldId id="306" r:id="rId28"/>
    <p:sldId id="265" r:id="rId29"/>
    <p:sldId id="324" r:id="rId30"/>
    <p:sldId id="318" r:id="rId31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8A900C-7CE9-4E3A-8019-603A3B7F293A}">
  <a:tblStyle styleId="{778A900C-7CE9-4E3A-8019-603A3B7F293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930"/>
    <p:restoredTop sz="79762" autoAdjust="0"/>
  </p:normalViewPr>
  <p:slideViewPr>
    <p:cSldViewPr snapToGrid="0" snapToObjects="1">
      <p:cViewPr>
        <p:scale>
          <a:sx n="102" d="100"/>
          <a:sy n="102" d="100"/>
        </p:scale>
        <p:origin x="-274" y="5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48" tIns="93148" rIns="93148" bIns="93148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9248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69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4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4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endParaRPr lang="en-US" baseline="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8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8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pPr defTabSz="931637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08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9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pPr defTabSz="931637"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97225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97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4" name="Shape 6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5" name="Shape 6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6" name="Shape 6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7" name="Shape 6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9144000" cy="2411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950213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rkdispatch.com/media/cinematic/video/106772508/video-canoemobile-educates-local-studen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yourchesapeake.com/" TargetMode="External"/><Relationship Id="rId2" Type="http://schemas.openxmlformats.org/officeDocument/2006/relationships/hyperlink" Target="https://www.paddlethepotomac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256438" y="2155371"/>
            <a:ext cx="6449069" cy="76435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Rockwell" charset="0"/>
                <a:ea typeface="Rockwell" charset="0"/>
                <a:cs typeface="Rockwell" charset="0"/>
              </a:rPr>
              <a:t>Public Access</a:t>
            </a:r>
            <a:endParaRPr lang="en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11" y="536448"/>
            <a:ext cx="2103643" cy="16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7355" y="3334252"/>
            <a:ext cx="347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John Davy, </a:t>
            </a:r>
            <a:endParaRPr lang="en-US" sz="1800" i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1800" i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National Park Service,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Public Access Workgroup Chair</a:t>
            </a:r>
            <a:endParaRPr lang="en-US" sz="1800" i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474720" y="1609344"/>
            <a:ext cx="5669280" cy="14813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Adaptations:</a:t>
            </a:r>
            <a:br>
              <a:rPr lang="en-US" dirty="0">
                <a:latin typeface="Rockwell" charset="0"/>
                <a:ea typeface="Rockwell" charset="0"/>
                <a:cs typeface="Rockwell" charset="0"/>
              </a:rPr>
            </a:br>
            <a:r>
              <a:rPr lang="en-US" sz="2200" i="1" dirty="0">
                <a:latin typeface="Rockwell" charset="0"/>
                <a:ea typeface="Rockwell" charset="0"/>
                <a:cs typeface="Rockwell" charset="0"/>
              </a:rPr>
              <a:t>How should we adapt?</a:t>
            </a:r>
            <a:endParaRPr lang="en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0" dirty="0">
                <a:solidFill>
                  <a:srgbClr val="18637B"/>
                </a:solidFill>
                <a:latin typeface="Rockwell" charset="0"/>
                <a:ea typeface="Rockwell" charset="0"/>
                <a:cs typeface="Rockwell" charset="0"/>
                <a:sym typeface="Roboto Slab"/>
              </a:rPr>
              <a:t>4</a:t>
            </a:r>
            <a:endParaRPr lang="en" sz="20000" dirty="0">
              <a:solidFill>
                <a:srgbClr val="18637B"/>
              </a:solidFill>
              <a:latin typeface="Rockwell" charset="0"/>
              <a:ea typeface="Rockwell" charset="0"/>
              <a:cs typeface="Rockwell" charset="0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5423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076495" y="530725"/>
            <a:ext cx="3487414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Based on what we’ve learned, we plan to</a:t>
            </a:r>
            <a:r>
              <a:rPr lang="mr-IN" dirty="0">
                <a:latin typeface="Rockwell" charset="0"/>
                <a:ea typeface="Rockwell" charset="0"/>
                <a:cs typeface="Rockwell" charset="0"/>
              </a:rPr>
              <a:t>…</a:t>
            </a:r>
            <a:endParaRPr lang="en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88281" y="1559426"/>
            <a:ext cx="8641115" cy="32639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Address quality over quantity in development of new public access opportunities. Doing so could increase: 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Citizen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Stewardship Action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Diversity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Environmental Literacy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Increase diversity and number of users through programing with partners.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E.g. 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  <a:hlinkClick r:id="rId3"/>
              </a:rPr>
              <a:t>Kids in Kayaks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,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  <a:hlinkClick r:id="rId4"/>
              </a:rPr>
              <a:t>Canoe Mobile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, Youth Conservation Corps</a:t>
            </a:r>
            <a:endParaRPr lang="en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" sz="2400" dirty="0" smtClean="0">
                <a:latin typeface="Rockwell" charset="0"/>
                <a:ea typeface="Rockwell" charset="0"/>
                <a:cs typeface="Rockwell" charset="0"/>
              </a:rPr>
              <a:t>Enhance opportunities for environmental education</a:t>
            </a:r>
            <a:endParaRPr lang="en" sz="2400" dirty="0"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11" name="Shape 457"/>
          <p:cNvGrpSpPr/>
          <p:nvPr/>
        </p:nvGrpSpPr>
        <p:grpSpPr>
          <a:xfrm>
            <a:off x="256214" y="773236"/>
            <a:ext cx="567570" cy="586007"/>
            <a:chOff x="4630125" y="278900"/>
            <a:chExt cx="400675" cy="456675"/>
          </a:xfrm>
        </p:grpSpPr>
        <p:sp>
          <p:nvSpPr>
            <p:cNvPr id="12" name="Shape 45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" name="Shape 45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460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46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  <a:ea typeface="Rockwell" charset="0"/>
                <a:cs typeface="Rockwell" charset="0"/>
              </a:rPr>
              <a:t>Based on what we’ve learned, we plan to</a:t>
            </a:r>
            <a:r>
              <a:rPr lang="mr-IN" dirty="0">
                <a:latin typeface="Rockwell" charset="0"/>
                <a:ea typeface="Rockwell" charset="0"/>
                <a:cs typeface="Rockwell" charset="0"/>
              </a:rPr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230" y="1767275"/>
            <a:ext cx="8266947" cy="31586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Enhance public awareness of access opportunities through resources such </a:t>
            </a:r>
            <a:r>
              <a:rPr lang="en-US" sz="2500" dirty="0" smtClean="0"/>
              <a:t>as:</a:t>
            </a:r>
          </a:p>
          <a:p>
            <a:pPr>
              <a:buNone/>
            </a:pPr>
            <a:endParaRPr lang="en-US" sz="2500" dirty="0" smtClean="0"/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en-US" sz="2500" dirty="0" smtClean="0">
                <a:hlinkClick r:id="rId2"/>
              </a:rPr>
              <a:t>Paddle </a:t>
            </a:r>
            <a:r>
              <a:rPr lang="en-US" sz="2500" dirty="0">
                <a:hlinkClick r:id="rId2"/>
              </a:rPr>
              <a:t>the </a:t>
            </a:r>
            <a:r>
              <a:rPr lang="en-US" sz="2500" dirty="0" smtClean="0">
                <a:hlinkClick r:id="rId2"/>
              </a:rPr>
              <a:t>Potomac</a:t>
            </a:r>
            <a:endParaRPr lang="en-US" sz="2500" dirty="0" smtClean="0"/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500" dirty="0" smtClean="0">
                <a:hlinkClick r:id="rId3"/>
              </a:rPr>
              <a:t>Find </a:t>
            </a:r>
            <a:r>
              <a:rPr lang="en-US" sz="2500" dirty="0">
                <a:hlinkClick r:id="rId3"/>
              </a:rPr>
              <a:t>Your </a:t>
            </a:r>
            <a:r>
              <a:rPr lang="en-US" sz="2500" dirty="0" smtClean="0">
                <a:hlinkClick r:id="rId3"/>
              </a:rPr>
              <a:t>Chesapeake</a:t>
            </a:r>
            <a:endParaRPr lang="en-US" sz="2500" dirty="0" smtClean="0"/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500" u="sng" dirty="0" smtClean="0">
                <a:solidFill>
                  <a:srgbClr val="0070C0"/>
                </a:solidFill>
              </a:rPr>
              <a:t>Water Trail Networks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endParaRPr lang="en-US" sz="25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Rockwell" charset="0"/>
                <a:ea typeface="Rockwell" charset="0"/>
                <a:cs typeface="Rockwell" charset="0"/>
              </a:rPr>
              <a:t>What We Want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976464" y="1541316"/>
            <a:ext cx="6083560" cy="35741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To have the Management Board support our efforts in: </a:t>
            </a:r>
          </a:p>
          <a:p>
            <a:pPr marL="0" indent="0">
              <a:buNone/>
            </a:pP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200" dirty="0">
                <a:latin typeface="Rockwell" charset="0"/>
                <a:ea typeface="Rockwell" charset="0"/>
                <a:cs typeface="Rockwell" charset="0"/>
              </a:rPr>
              <a:t>Funding for planning, development, and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Increasing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not just the number but also </a:t>
            </a: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the quality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of new public access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Considering an additional outcome to address enhancing the diversity and number of new users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11" name="Shape 531"/>
          <p:cNvGrpSpPr/>
          <p:nvPr/>
        </p:nvGrpSpPr>
        <p:grpSpPr>
          <a:xfrm>
            <a:off x="422732" y="890735"/>
            <a:ext cx="326065" cy="308680"/>
            <a:chOff x="6618700" y="1635475"/>
            <a:chExt cx="456675" cy="432325"/>
          </a:xfrm>
        </p:grpSpPr>
        <p:sp>
          <p:nvSpPr>
            <p:cNvPr id="12" name="Shape 532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" name="Shape 53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534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535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536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1559426"/>
            <a:ext cx="2696545" cy="35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46318" y="2066936"/>
            <a:ext cx="5263745" cy="18860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buNone/>
            </a:pPr>
            <a:r>
              <a:rPr lang="en" sz="1900" dirty="0">
                <a:latin typeface="Rockwell" charset="0"/>
                <a:ea typeface="Rockwell" charset="0"/>
                <a:cs typeface="Rockwell" charset="0"/>
              </a:rPr>
              <a:t>Goal:</a:t>
            </a:r>
            <a:r>
              <a:rPr lang="en" dirty="0"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Expand public access to the Bay and its tributaries through existing and new local, state and federal parks, refuges, reserves, trails  and partner sites</a:t>
            </a:r>
            <a:r>
              <a:rPr lang="en-US" sz="19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None/>
            </a:pPr>
            <a:endParaRPr lang="en" sz="1900" i="1" dirty="0">
              <a:latin typeface="Rockwell" charset="0"/>
              <a:ea typeface="Rockwell" charset="0"/>
              <a:cs typeface="Rockwell" charset="0"/>
            </a:endParaRPr>
          </a:p>
          <a:p>
            <a:pPr algn="l">
              <a:buNone/>
            </a:pPr>
            <a:r>
              <a:rPr lang="en-US" sz="1900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Outcome</a:t>
            </a:r>
            <a:r>
              <a:rPr lang="en-US" sz="1900" i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1900" dirty="0">
                <a:solidFill>
                  <a:schemeClr val="bg1"/>
                </a:solidFill>
              </a:rPr>
              <a:t>By 2025, add 300 new public access sites, with a strong emphasis on providing opportunities for boating, swimming and fishing, where feasible. (2010 baseline year)</a:t>
            </a:r>
          </a:p>
          <a:p>
            <a:pPr lvl="0" algn="l">
              <a:spcBef>
                <a:spcPts val="0"/>
              </a:spcBef>
              <a:buNone/>
            </a:pPr>
            <a:endParaRPr lang="en-US" sz="2800" i="1" dirty="0">
              <a:latin typeface="Rockwell" charset="0"/>
              <a:ea typeface="Rockwell" charset="0"/>
              <a:cs typeface="Rockwell" charset="0"/>
            </a:endParaRPr>
          </a:p>
          <a:p>
            <a:pPr lvl="0" algn="l">
              <a:spcBef>
                <a:spcPts val="0"/>
              </a:spcBef>
              <a:buNone/>
            </a:pPr>
            <a:endParaRPr lang="en" sz="2800" i="1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911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Through the </a:t>
            </a:r>
            <a:r>
              <a:rPr lang="en-US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Chesapeake Bay Watershed Agreement</a:t>
            </a:r>
            <a:r>
              <a:rPr lang="en-US" i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, the Chesapeake Bay Program has committed to</a:t>
            </a:r>
            <a:r>
              <a:rPr lang="mr-IN" i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…</a:t>
            </a:r>
            <a:endParaRPr lang="en-US" i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296" y="1614678"/>
            <a:ext cx="2450592" cy="191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3110" y="2417862"/>
            <a:ext cx="1410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charset="0"/>
              </a:rPr>
              <a:t>Relevant Photo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1367264"/>
            <a:ext cx="3045224" cy="2454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203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Rockwell" charset="0"/>
                <a:ea typeface="Rockwell" charset="0"/>
                <a:cs typeface="Rockwell" charset="0"/>
              </a:rPr>
              <a:t>What We Want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767943" y="525509"/>
            <a:ext cx="4208105" cy="302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To have the Management Board support our efforts in</a:t>
            </a: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:</a:t>
            </a: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200" dirty="0">
                <a:latin typeface="Rockwell" charset="0"/>
                <a:ea typeface="Rockwell" charset="0"/>
                <a:cs typeface="Rockwell" charset="0"/>
              </a:rPr>
              <a:t>Funding for planning, development, and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Increasing not just the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number </a:t>
            </a: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but also the quality of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new public access </a:t>
            </a: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Considering an additional outcome to address enhancing the diversity and number of new users</a:t>
            </a: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" sz="2200" dirty="0"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11" name="Shape 531"/>
          <p:cNvGrpSpPr/>
          <p:nvPr/>
        </p:nvGrpSpPr>
        <p:grpSpPr>
          <a:xfrm>
            <a:off x="422732" y="890735"/>
            <a:ext cx="326065" cy="308680"/>
            <a:chOff x="6618700" y="1635475"/>
            <a:chExt cx="456675" cy="432325"/>
          </a:xfrm>
        </p:grpSpPr>
        <p:sp>
          <p:nvSpPr>
            <p:cNvPr id="12" name="Shape 532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" name="Shape 53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534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535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536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7" y="1559425"/>
            <a:ext cx="4341593" cy="35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377" y="530725"/>
            <a:ext cx="3388659" cy="1028700"/>
          </a:xfrm>
        </p:spPr>
        <p:txBody>
          <a:bodyPr/>
          <a:lstStyle/>
          <a:p>
            <a:r>
              <a:rPr lang="en-US" dirty="0" smtClean="0"/>
              <a:t>Factors Influencing Public Access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9556" y="1903429"/>
            <a:ext cx="8352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 quality, sustainable sites</a:t>
            </a:r>
          </a:p>
          <a:p>
            <a:pPr marL="457200" lvl="1" indent="-457200">
              <a:buFont typeface="Courier New" panose="02070309020205020404" pitchFamily="49" charset="0"/>
              <a:buChar char="o"/>
              <a:tabLst>
                <a:tab pos="3200400" algn="l"/>
                <a:tab pos="3433763" algn="l"/>
              </a:tabLst>
            </a:pPr>
            <a:r>
              <a:rPr lang="en-US" sz="2800" dirty="0" smtClean="0"/>
              <a:t>Addressing Sea Level Rise and Climate Change Issues</a:t>
            </a:r>
          </a:p>
          <a:p>
            <a:pPr lvl="1">
              <a:tabLst>
                <a:tab pos="3200400" algn="l"/>
                <a:tab pos="3433763" algn="l"/>
              </a:tabLst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Funding for development, operation, and maintenance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5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Public Access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856" y="1838114"/>
            <a:ext cx="87148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Inadequate access on existing public lands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Accessibility for a diverse watershed </a:t>
            </a:r>
            <a:r>
              <a:rPr lang="en-US" sz="2800" dirty="0" smtClean="0"/>
              <a:t>community, including those with disabilities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User conflicts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Analysis</a:t>
            </a:r>
            <a:endParaRPr lang="en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97182" y="1637802"/>
            <a:ext cx="8510910" cy="315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Which actions were most critical </a:t>
            </a: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for </a:t>
            </a: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progress thus far? Why? </a:t>
            </a:r>
          </a:p>
          <a:p>
            <a:pPr>
              <a:buNone/>
            </a:pP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Developing partnerships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Developing quality access sites on existing, publicly owned lands</a:t>
            </a:r>
          </a:p>
          <a:p>
            <a:pPr>
              <a:buNone/>
            </a:pP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12" name="Shape 636"/>
          <p:cNvGrpSpPr/>
          <p:nvPr/>
        </p:nvGrpSpPr>
        <p:grpSpPr>
          <a:xfrm>
            <a:off x="333039" y="806801"/>
            <a:ext cx="495313" cy="480379"/>
            <a:chOff x="5292575" y="3681900"/>
            <a:chExt cx="420150" cy="373275"/>
          </a:xfrm>
        </p:grpSpPr>
        <p:sp>
          <p:nvSpPr>
            <p:cNvPr id="13" name="Shape 63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6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63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6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" name="Shape 64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64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64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240" y="1571326"/>
            <a:ext cx="8763121" cy="3158699"/>
          </a:xfrm>
        </p:spPr>
        <p:txBody>
          <a:bodyPr/>
          <a:lstStyle/>
          <a:p>
            <a:pPr>
              <a:buNone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Which management actions will be the most critical to your progress in the future? Why? </a:t>
            </a:r>
          </a:p>
          <a:p>
            <a:pPr>
              <a:buNone/>
            </a:pP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Development of high quality sites </a:t>
            </a:r>
            <a:r>
              <a:rPr lang="en-US" sz="2200" dirty="0" smtClean="0">
                <a:latin typeface="Rockwell" charset="0"/>
                <a:ea typeface="Rockwell" charset="0"/>
                <a:cs typeface="Rockwell" charset="0"/>
              </a:rPr>
              <a:t>and appropriate management and maintenance of all sites so there is no net loss.</a:t>
            </a: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Funding for staff to provide technical assistance, planning, development, and management of 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Increasing number and diversity of new users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54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07" y="1767275"/>
            <a:ext cx="8770776" cy="31586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Based on this analysis, what management approaches will be carried forward? </a:t>
            </a:r>
          </a:p>
          <a:p>
            <a:pPr marL="0" indent="0">
              <a:buNone/>
            </a:pPr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pPr lvl="3">
              <a:buFont typeface="Arial" charset="0"/>
              <a:buChar char="•"/>
            </a:pPr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   Continue </a:t>
            </a:r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to look at enhanced access on existing sites</a:t>
            </a:r>
          </a:p>
          <a:p>
            <a:pPr marL="0" indent="0">
              <a:buNone/>
            </a:pPr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pPr lvl="4">
              <a:buFont typeface="Arial" charset="0"/>
              <a:buChar char="•"/>
            </a:pPr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   Continue </a:t>
            </a:r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to leverage financial assistance programs</a:t>
            </a:r>
          </a:p>
          <a:p>
            <a:pPr marL="0" indent="0">
              <a:buNone/>
            </a:pPr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   Continue </a:t>
            </a:r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to request and support funding for agency staff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   Continue </a:t>
            </a:r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to build partnerships for development of quality access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Challenges</a:t>
            </a:r>
            <a:endParaRPr lang="en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70581" y="1678262"/>
            <a:ext cx="8733459" cy="33322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sz="2100" dirty="0">
                <a:latin typeface="Rockwell" charset="0"/>
                <a:ea typeface="Rockwell" charset="0"/>
                <a:cs typeface="Rockwell" charset="0"/>
              </a:rPr>
              <a:t>Did any factor, gap, or management approach present a challenge?    </a:t>
            </a:r>
          </a:p>
          <a:p>
            <a:pPr lvl="0">
              <a:buNone/>
            </a:pPr>
            <a:endParaRPr lang="en" sz="2100" dirty="0">
              <a:latin typeface="Rockwell" charset="0"/>
              <a:ea typeface="Rockwell" charset="0"/>
              <a:cs typeface="Rockwel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100" dirty="0">
                <a:latin typeface="Rockwell" charset="0"/>
                <a:ea typeface="Rockwell" charset="0"/>
                <a:cs typeface="Rockwell" charset="0"/>
              </a:rPr>
              <a:t>Pre-planning to ensure projects could be built as </a:t>
            </a:r>
            <a:r>
              <a:rPr lang="en" sz="2100" dirty="0" smtClean="0">
                <a:latin typeface="Rockwell" charset="0"/>
                <a:ea typeface="Rockwell" charset="0"/>
                <a:cs typeface="Rockwell" charset="0"/>
              </a:rPr>
              <a:t>envisioned </a:t>
            </a:r>
            <a:r>
              <a:rPr lang="en" sz="2100" dirty="0">
                <a:latin typeface="Rockwell" charset="0"/>
                <a:ea typeface="Rockwell" charset="0"/>
                <a:cs typeface="Rockwell" charset="0"/>
              </a:rPr>
              <a:t>once funded.</a:t>
            </a:r>
          </a:p>
          <a:p>
            <a:pPr marL="0" indent="0">
              <a:buNone/>
            </a:pPr>
            <a:endParaRPr lang="en" sz="2100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Rockwell" charset="0"/>
                <a:ea typeface="Rockwell" charset="0"/>
                <a:cs typeface="Rockwell" charset="0"/>
              </a:rPr>
              <a:t>Did </a:t>
            </a:r>
            <a:r>
              <a:rPr lang="en-US" sz="2100" dirty="0">
                <a:latin typeface="Rockwell" charset="0"/>
                <a:ea typeface="Rockwell" charset="0"/>
                <a:cs typeface="Rockwell" charset="0"/>
              </a:rPr>
              <a:t>an </a:t>
            </a:r>
            <a:r>
              <a:rPr lang="en-US" sz="2100" dirty="0" smtClean="0">
                <a:latin typeface="Rockwell" charset="0"/>
                <a:ea typeface="Rockwell" charset="0"/>
                <a:cs typeface="Rockwell" charset="0"/>
              </a:rPr>
              <a:t>unforeseen  </a:t>
            </a:r>
            <a:r>
              <a:rPr lang="en-US" sz="2100" dirty="0">
                <a:latin typeface="Rockwell" charset="0"/>
                <a:ea typeface="Rockwell" charset="0"/>
                <a:cs typeface="Rockwell" charset="0"/>
              </a:rPr>
              <a:t>f</a:t>
            </a:r>
            <a:r>
              <a:rPr lang="en" sz="2100" dirty="0">
                <a:latin typeface="Rockwell" charset="0"/>
                <a:ea typeface="Rockwell" charset="0"/>
                <a:cs typeface="Rockwell" charset="0"/>
              </a:rPr>
              <a:t>actor</a:t>
            </a:r>
            <a:r>
              <a:rPr lang="en-US" sz="2100" dirty="0">
                <a:latin typeface="Rockwell" charset="0"/>
                <a:ea typeface="Rockwell" charset="0"/>
                <a:cs typeface="Rockwell" charset="0"/>
              </a:rPr>
              <a:t> influence your ability to move </a:t>
            </a:r>
            <a:r>
              <a:rPr lang="en-US" sz="2100" dirty="0" smtClean="0">
                <a:latin typeface="Rockwell" charset="0"/>
                <a:ea typeface="Rockwell" charset="0"/>
                <a:cs typeface="Rockwell" charset="0"/>
              </a:rPr>
              <a:t>forward </a:t>
            </a:r>
            <a:r>
              <a:rPr lang="en-US" sz="2100" dirty="0">
                <a:latin typeface="Rockwell" charset="0"/>
                <a:ea typeface="Rockwell" charset="0"/>
                <a:cs typeface="Rockwell" charset="0"/>
              </a:rPr>
              <a:t>with an </a:t>
            </a:r>
            <a:r>
              <a:rPr lang="en-US" sz="2100" dirty="0">
                <a:latin typeface="Rockwell" panose="02060603020205020403" pitchFamily="18" charset="0"/>
                <a:ea typeface="Rockwell" charset="0"/>
                <a:cs typeface="Rockwell" charset="0"/>
              </a:rPr>
              <a:t>approach? </a:t>
            </a:r>
          </a:p>
          <a:p>
            <a:pPr marL="0" indent="0">
              <a:buNone/>
            </a:pPr>
            <a:endParaRPr lang="en-US" sz="2100" b="1" dirty="0">
              <a:latin typeface="Rockwell" panose="02060603020205020403" pitchFamily="18" charset="0"/>
              <a:ea typeface="Rockwell" charset="0"/>
              <a:cs typeface="Rockwel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Rockwell" panose="02060603020205020403" pitchFamily="18" charset="0"/>
                <a:ea typeface="Rockwell" charset="0"/>
                <a:cs typeface="Rockwell" charset="0"/>
              </a:rPr>
              <a:t>Drops in agency funding at all government levels to support access programs.</a:t>
            </a:r>
          </a:p>
          <a:p>
            <a:pPr>
              <a:buNone/>
            </a:pPr>
            <a:endParaRPr lang="en" sz="1600" dirty="0">
              <a:latin typeface="Rockwell" charset="0"/>
              <a:ea typeface="Rockwell" charset="0"/>
              <a:cs typeface="Rockwell" charset="0"/>
            </a:endParaRPr>
          </a:p>
          <a:p>
            <a:pPr lvl="0">
              <a:spcBef>
                <a:spcPts val="0"/>
              </a:spcBef>
              <a:buNone/>
            </a:pPr>
            <a:endParaRPr lang="en-US" sz="1600" dirty="0"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21" name="Shape 511"/>
          <p:cNvGrpSpPr/>
          <p:nvPr/>
        </p:nvGrpSpPr>
        <p:grpSpPr>
          <a:xfrm>
            <a:off x="491557" y="864656"/>
            <a:ext cx="254773" cy="360837"/>
            <a:chOff x="3979850" y="1598950"/>
            <a:chExt cx="356825" cy="505375"/>
          </a:xfrm>
        </p:grpSpPr>
        <p:sp>
          <p:nvSpPr>
            <p:cNvPr id="22" name="Shape 512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513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756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9ACFDB1F7B243A8BE670D52864591" ma:contentTypeVersion="4" ma:contentTypeDescription="Create a new document." ma:contentTypeScope="" ma:versionID="bedc101f92e1a0c51ece9094e7d6ea51">
  <xsd:schema xmlns:xsd="http://www.w3.org/2001/XMLSchema" xmlns:xs="http://www.w3.org/2001/XMLSchema" xmlns:p="http://schemas.microsoft.com/office/2006/metadata/properties" xmlns:ns2="c2de63d9-61f2-4114-9950-8094353c4192" targetNamespace="http://schemas.microsoft.com/office/2006/metadata/properties" ma:root="true" ma:fieldsID="5bde11fa1469642d44d86ec58a7d9c72" ns2:_="">
    <xsd:import namespace="c2de63d9-61f2-4114-9950-8094353c41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e63d9-61f2-4114-9950-8094353c41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B229134-EC8F-4234-BDBD-F6252274FB35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c2de63d9-61f2-4114-9950-8094353c4192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10.xml><?xml version="1.0" encoding="utf-8"?>
<ds:datastoreItem xmlns:ds="http://schemas.openxmlformats.org/officeDocument/2006/customXml" ds:itemID="{D23F5A4E-D19D-44BE-9A14-B641A118331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7A23024-511E-4A74-BF2C-651632658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e63d9-61f2-4114-9950-8094353c4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2.xml><?xml version="1.0" encoding="utf-8"?>
<ds:datastoreItem xmlns:ds="http://schemas.openxmlformats.org/officeDocument/2006/customXml" ds:itemID="{8872A0B0-370F-4323-BF4E-D589DE50C5F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09B1E89-D88D-4285-911D-1BED73DA985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275E6C4-E755-4DDE-B477-A58B28879AF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C738E43-9B1B-4E52-A67B-7CF5C8642CA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64E8007-01B3-4757-ADB3-5F8B4997732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FB39C2D-9676-41D1-9E56-3B60BBD4EDA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5BA3650-AC55-4740-9A73-788C0241F05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B5587FA-2CBF-4CE1-BFE0-C712953C7E8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193DC0A-DA83-4AC4-A3D0-E1DDA4E1CA2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ED37029-9C88-4C42-AFDF-C1ED0D3B3F6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703ED97-4220-49F5-97F8-75A4AC4FFC4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474D4E0-64B2-495C-8D87-43DA111C7C2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71267E0-A1A7-4733-96AA-41775714C2C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F6E9DD8-4E4E-4463-8C2B-1ABD7866574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15240</TotalTime>
  <Words>527</Words>
  <Application>Microsoft Office PowerPoint</Application>
  <PresentationFormat>On-screen Show (16:9)</PresentationFormat>
  <Paragraphs>79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Warwick template</vt:lpstr>
      <vt:lpstr>Public Access</vt:lpstr>
      <vt:lpstr>PowerPoint Presentation</vt:lpstr>
      <vt:lpstr>What We Want</vt:lpstr>
      <vt:lpstr>Factors Influencing Public Access</vt:lpstr>
      <vt:lpstr>Factors Influencing Public Access</vt:lpstr>
      <vt:lpstr>Analysis</vt:lpstr>
      <vt:lpstr>Analysis</vt:lpstr>
      <vt:lpstr>Analysis</vt:lpstr>
      <vt:lpstr>Challenges</vt:lpstr>
      <vt:lpstr>Adaptations: How should we adapt?</vt:lpstr>
      <vt:lpstr>Based on what we’ve learned, we plan to…</vt:lpstr>
      <vt:lpstr>Based on what we’ve learned, we plan to…</vt:lpstr>
      <vt:lpstr>What We Want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Free, Laura</dc:creator>
  <cp:lastModifiedBy>John Davy</cp:lastModifiedBy>
  <cp:revision>145</cp:revision>
  <cp:lastPrinted>2017-03-30T13:27:36Z</cp:lastPrinted>
  <dcterms:modified xsi:type="dcterms:W3CDTF">2018-06-18T12:03:05Z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0x0101007299ACFDB1F7B243A8BE670D52864591</vt:lpwstr>
  </property>
</Properties>
</file>