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732" r:id="rId4"/>
    <p:sldMasterId id="2147483744" r:id="rId5"/>
    <p:sldMasterId id="2147483756" r:id="rId6"/>
    <p:sldMasterId id="2147483768" r:id="rId7"/>
    <p:sldMasterId id="2147483771" r:id="rId8"/>
    <p:sldMasterId id="2147483784" r:id="rId9"/>
    <p:sldMasterId id="2147483797" r:id="rId10"/>
    <p:sldMasterId id="2147483810" r:id="rId11"/>
    <p:sldMasterId id="2147483822" r:id="rId12"/>
  </p:sldMasterIdLst>
  <p:notesMasterIdLst>
    <p:notesMasterId r:id="rId41"/>
  </p:notesMasterIdLst>
  <p:handoutMasterIdLst>
    <p:handoutMasterId r:id="rId42"/>
  </p:handoutMasterIdLst>
  <p:sldIdLst>
    <p:sldId id="285" r:id="rId13"/>
    <p:sldId id="286" r:id="rId14"/>
    <p:sldId id="264" r:id="rId15"/>
    <p:sldId id="266" r:id="rId16"/>
    <p:sldId id="288" r:id="rId17"/>
    <p:sldId id="270" r:id="rId18"/>
    <p:sldId id="271" r:id="rId19"/>
    <p:sldId id="272" r:id="rId20"/>
    <p:sldId id="277" r:id="rId21"/>
    <p:sldId id="278" r:id="rId22"/>
    <p:sldId id="273" r:id="rId23"/>
    <p:sldId id="274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15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630" y="66"/>
      </p:cViewPr>
      <p:guideLst>
        <p:guide orient="horz" pos="27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777885-5A9E-43C2-BC38-DC7AC0FFC38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F33AF-8822-4321-89D3-4137C368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7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584ED8-360F-4FE4-8E45-E09A02CE2CF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FDE30E-E097-4378-BCE2-2C8FE1B0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4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FC85-AD97-4F14-ADCE-A5BC6D8DE1C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3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A373D-198B-4D26-B1E4-A544D3B9365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0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 lIns="92199" tIns="45290" rIns="92199" bIns="45290"/>
          <a:lstStyle/>
          <a:p>
            <a:pPr marL="232943" indent="-232943">
              <a:buFontTx/>
              <a:buChar char="•"/>
            </a:pPr>
            <a:r>
              <a:rPr lang="en-US" b="1" smtClean="0"/>
              <a:t>Flow Chart</a:t>
            </a:r>
          </a:p>
          <a:p>
            <a:pPr marL="232943" indent="-232943">
              <a:buFontTx/>
              <a:buChar char="•"/>
            </a:pPr>
            <a:r>
              <a:rPr lang="en-US" b="1" smtClean="0"/>
              <a:t>Administered at Local Level</a:t>
            </a:r>
          </a:p>
          <a:p>
            <a:pPr marL="232943" indent="-232943"/>
            <a:endParaRPr lang="en-US" b="1" smtClean="0"/>
          </a:p>
          <a:p>
            <a:pPr marL="232943" indent="-232943"/>
            <a:r>
              <a:rPr lang="en-US" smtClean="0"/>
              <a:t>Here is a flow chart of how the program is administered.  Note that the </a:t>
            </a:r>
            <a:r>
              <a:rPr lang="en-US" b="1" i="1" smtClean="0"/>
              <a:t>Program is run by your County Conservation District, at the local level.</a:t>
            </a:r>
          </a:p>
        </p:txBody>
      </p:sp>
      <p:sp>
        <p:nvSpPr>
          <p:cNvPr id="2201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72375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5F272-56FD-4CC4-9BE2-F26593B82666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effects of increased erosion are many, but the biggest are increased maintenance problems, as well as excess sediment and chemical runoff to the streams.  </a:t>
            </a:r>
          </a:p>
        </p:txBody>
      </p:sp>
    </p:spTree>
    <p:extLst>
      <p:ext uri="{BB962C8B-B14F-4D97-AF65-F5344CB8AC3E}">
        <p14:creationId xmlns:p14="http://schemas.microsoft.com/office/powerpoint/2010/main" val="186084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FC85-AD97-4F14-ADCE-A5BC6D8DE1C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8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A6E-7375-4042-9C51-0F7392F25E20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3AC-0B17-41FC-872F-2172020C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1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A6E-7375-4042-9C51-0F7392F25E20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3AC-0B17-41FC-872F-2172020C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938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2B0D-872C-4818-A8BF-5392185BAF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476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BE548A7-68AD-4801-94BB-8A01758A8B70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94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B05-654A-456E-82FB-947C4144BF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64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AA6C-7271-4E90-96EF-676607A54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773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44CDC-7327-4513-B00F-D4F9ABD67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017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EC63-2E69-4E7C-B25A-6A7EF4F780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448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283-B205-4FBA-A326-CE9834C4E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064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1AE6-421B-430D-ACC7-C92CA8BB8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428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7BEA-59B3-4043-895E-1014E4E28F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413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53CBE-F85B-4B62-BF92-2C8E632996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A6E-7375-4042-9C51-0F7392F25E20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3AC-0B17-41FC-872F-2172020C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701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FD4CB-CB7C-470E-BE2F-603D23B4D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107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228600"/>
            <a:ext cx="195262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07063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38132-757B-48FD-AE5E-CB2FB061D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063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2B0D-872C-4818-A8BF-5392185BAF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332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BEEC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4BF9C5-B620-4A95-99A5-EF91F1FC0795}" type="slidenum">
              <a:rPr lang="en-US" smtClean="0">
                <a:solidFill>
                  <a:srgbClr val="FBEEC9"/>
                </a:solidFill>
              </a:rPr>
              <a:pPr/>
              <a:t>‹#›</a:t>
            </a:fld>
            <a:endParaRPr lang="en-US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48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84E25A-D9F6-4B9C-B7AE-37548CA3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299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74CB3D4-6286-483D-BF9F-7E7A2DFAAD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8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8C75A4-9B4E-4CDC-8084-625F982FAF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061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D02706-B896-4E91-B912-5B38DA7CA2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8858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4B8839-3994-43FE-955F-1C7405B0D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452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5E2132-04D6-47A4-BCDC-6D8F632AEC85}" type="slidenum">
              <a:rPr lang="en-US" smtClean="0">
                <a:solidFill>
                  <a:srgbClr val="4E3B30"/>
                </a:solidFill>
              </a:rPr>
              <a:pPr/>
              <a:t>‹#›</a:t>
            </a:fld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9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A81E6-9C50-4AF7-8839-9D7AF146A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796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605828-1B60-4F21-BC12-185C6AA86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1942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382534-DA3D-4D57-8ACC-BCDC8003A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05118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A29-E175-443E-A7A0-04E18D3BD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544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E0347C0-EDEA-42D2-89D9-9D8A3DA54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61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BEEC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4BF9C5-B620-4A95-99A5-EF91F1FC0795}" type="slidenum">
              <a:rPr lang="en-US" smtClean="0">
                <a:solidFill>
                  <a:srgbClr val="FBEEC9"/>
                </a:solidFill>
              </a:rPr>
              <a:pPr/>
              <a:t>‹#›</a:t>
            </a:fld>
            <a:endParaRPr lang="en-US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71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84E25A-D9F6-4B9C-B7AE-37548CA3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59965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74CB3D4-6286-483D-BF9F-7E7A2DFAAD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81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8C75A4-9B4E-4CDC-8084-625F982FAF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538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D02706-B896-4E91-B912-5B38DA7CA2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0584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4B8839-3994-43FE-955F-1C7405B0D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60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D2DB-FBB6-48D6-9B93-D30978F633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476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5E2132-04D6-47A4-BCDC-6D8F632AEC85}" type="slidenum">
              <a:rPr lang="en-US" smtClean="0">
                <a:solidFill>
                  <a:srgbClr val="4E3B30"/>
                </a:solidFill>
              </a:rPr>
              <a:pPr/>
              <a:t>‹#›</a:t>
            </a:fld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460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605828-1B60-4F21-BC12-185C6AA86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0093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382534-DA3D-4D57-8ACC-BCDC8003A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0803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A29-E175-443E-A7A0-04E18D3BD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387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E0347C0-EDEA-42D2-89D9-9D8A3DA54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3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90D6-1092-46F2-A28B-015D8E447E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75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ED79-165F-4CA1-89FB-9EC00259F6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82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B26D-3ED5-46D0-A49C-DD53A5CF9A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1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2446F-9AAE-4839-A54A-BC3C1485B9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31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F50CD-200A-42A6-9A88-5C6F3EF89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2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293F-3E7B-4AE4-9FF4-E542EA6C85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A6E-7375-4042-9C51-0F7392F25E20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3AC-0B17-41FC-872F-2172020C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09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01BC-ED7B-4D87-8E92-07EF61E61A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48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09851-FC39-4910-B0D3-C3E1254DE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02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-76200"/>
            <a:ext cx="2171700" cy="62023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76200"/>
            <a:ext cx="63627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9165C-3206-4ACF-BE4B-30225E41C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97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06CE-E597-48E4-8B23-8401DC050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42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-76200"/>
            <a:ext cx="8686800" cy="6202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573E-7E0C-46B2-989E-9BC8FD53F5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AC35F-2CB7-486B-8E83-B2883C46F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83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ECCE-6386-4F2F-9C36-456015A5A2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83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A81E6-9C50-4AF7-8839-9D7AF146A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9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D2DB-FBB6-48D6-9B93-D30978F633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89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90D6-1092-46F2-A28B-015D8E447E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7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A6E-7375-4042-9C51-0F7392F25E20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3AC-0B17-41FC-872F-2172020C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9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ED79-165F-4CA1-89FB-9EC00259F6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03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B26D-3ED5-46D0-A49C-DD53A5CF9A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08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2446F-9AAE-4839-A54A-BC3C1485B9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59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F50CD-200A-42A6-9A88-5C6F3EF89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51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293F-3E7B-4AE4-9FF4-E542EA6C85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79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01BC-ED7B-4D87-8E92-07EF61E61A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87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09851-FC39-4910-B0D3-C3E1254DE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59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-76200"/>
            <a:ext cx="2171700" cy="62023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76200"/>
            <a:ext cx="63627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9165C-3206-4ACF-BE4B-30225E41C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77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06CE-E597-48E4-8B23-8401DC050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96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-76200"/>
            <a:ext cx="8686800" cy="6202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573E-7E0C-46B2-989E-9BC8FD53F5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3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A6E-7375-4042-9C51-0F7392F25E20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3AC-0B17-41FC-872F-2172020C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8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AC35F-2CB7-486B-8E83-B2883C46F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90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-76200"/>
            <a:ext cx="4876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ECCE-6386-4F2F-9C36-456015A5A2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8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BEEC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4BF9C5-B620-4A95-99A5-EF91F1FC0795}" type="slidenum">
              <a:rPr lang="en-US" smtClean="0">
                <a:solidFill>
                  <a:srgbClr val="FBEEC9"/>
                </a:solidFill>
              </a:rPr>
              <a:pPr/>
              <a:t>‹#›</a:t>
            </a:fld>
            <a:endParaRPr lang="en-US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94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84E25A-D9F6-4B9C-B7AE-37548CA3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7886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74CB3D4-6286-483D-BF9F-7E7A2DFAAD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2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8C75A4-9B4E-4CDC-8084-625F982FAF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61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D02706-B896-4E91-B912-5B38DA7CA2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569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4B8839-3994-43FE-955F-1C7405B0D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58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5E2132-04D6-47A4-BCDC-6D8F632AEC85}" type="slidenum">
              <a:rPr lang="en-US" smtClean="0">
                <a:solidFill>
                  <a:srgbClr val="4E3B30"/>
                </a:solidFill>
              </a:rPr>
              <a:pPr/>
              <a:t>‹#›</a:t>
            </a:fld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66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605828-1B60-4F21-BC12-185C6AA86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74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A6E-7375-4042-9C51-0F7392F25E20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3AC-0B17-41FC-872F-2172020C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412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382534-DA3D-4D57-8ACC-BCDC8003A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4548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A29-E175-443E-A7A0-04E18D3BD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13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E0347C0-EDEA-42D2-89D9-9D8A3DA54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14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BEEC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4BF9C5-B620-4A95-99A5-EF91F1FC0795}" type="slidenum">
              <a:rPr lang="en-US" smtClean="0">
                <a:solidFill>
                  <a:srgbClr val="FBEEC9"/>
                </a:solidFill>
              </a:rPr>
              <a:pPr/>
              <a:t>‹#›</a:t>
            </a:fld>
            <a:endParaRPr lang="en-US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81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84E25A-D9F6-4B9C-B7AE-37548CA3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7098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74CB3D4-6286-483D-BF9F-7E7A2DFAAD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2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8C75A4-9B4E-4CDC-8084-625F982FAF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34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D02706-B896-4E91-B912-5B38DA7CA2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699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4B8839-3994-43FE-955F-1C7405B0D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8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5E2132-04D6-47A4-BCDC-6D8F632AEC85}" type="slidenum">
              <a:rPr lang="en-US" smtClean="0">
                <a:solidFill>
                  <a:srgbClr val="4E3B30"/>
                </a:solidFill>
              </a:rPr>
              <a:pPr/>
              <a:t>‹#›</a:t>
            </a:fld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4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A6E-7375-4042-9C51-0F7392F25E20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3AC-0B17-41FC-872F-2172020C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22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605828-1B60-4F21-BC12-185C6AA86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54950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382534-DA3D-4D57-8ACC-BCDC8003A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40861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A29-E175-443E-A7A0-04E18D3BD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92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E0347C0-EDEA-42D2-89D9-9D8A3DA54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25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BEEC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4BF9C5-B620-4A95-99A5-EF91F1FC0795}" type="slidenum">
              <a:rPr lang="en-US" smtClean="0">
                <a:solidFill>
                  <a:srgbClr val="FBEEC9"/>
                </a:solidFill>
              </a:rPr>
              <a:pPr/>
              <a:t>‹#›</a:t>
            </a:fld>
            <a:endParaRPr lang="en-US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22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84E25A-D9F6-4B9C-B7AE-37548CA3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16598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74CB3D4-6286-483D-BF9F-7E7A2DFAAD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28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8C75A4-9B4E-4CDC-8084-625F982FAF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62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D02706-B896-4E91-B912-5B38DA7CA2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862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4B8839-3994-43FE-955F-1C7405B0D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9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A6E-7375-4042-9C51-0F7392F25E20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3AC-0B17-41FC-872F-2172020C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233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5E2132-04D6-47A4-BCDC-6D8F632AEC85}" type="slidenum">
              <a:rPr lang="en-US" smtClean="0">
                <a:solidFill>
                  <a:srgbClr val="4E3B30"/>
                </a:solidFill>
              </a:rPr>
              <a:pPr/>
              <a:t>‹#›</a:t>
            </a:fld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80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605828-1B60-4F21-BC12-185C6AA86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51500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382534-DA3D-4D57-8ACC-BCDC8003A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87872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A29-E175-443E-A7A0-04E18D3BD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45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E0347C0-EDEA-42D2-89D9-9D8A3DA54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99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A7BF9-4073-43AF-BAC4-CB1C157715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649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857E-183C-46F2-BDF2-A8BE0A945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958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BE548A7-68AD-4801-94BB-8A01758A8B70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70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B05-654A-456E-82FB-947C4144BF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05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AA6C-7271-4E90-96EF-676607A54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5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A6E-7375-4042-9C51-0F7392F25E20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3AC-0B17-41FC-872F-2172020C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84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44CDC-7327-4513-B00F-D4F9ABD67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307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EC63-2E69-4E7C-B25A-6A7EF4F780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294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283-B205-4FBA-A326-CE9834C4E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902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1AE6-421B-430D-ACC7-C92CA8BB8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038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7BEA-59B3-4043-895E-1014E4E28F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277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53CBE-F85B-4B62-BF92-2C8E632996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258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FD4CB-CB7C-470E-BE2F-603D23B4D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858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228600"/>
            <a:ext cx="195262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07063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38132-757B-48FD-AE5E-CB2FB061D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036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2B0D-872C-4818-A8BF-5392185BAF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733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BE548A7-68AD-4801-94BB-8A01758A8B70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5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A6E-7375-4042-9C51-0F7392F25E20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3AC-0B17-41FC-872F-2172020C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891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B05-654A-456E-82FB-947C4144BF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63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AA6C-7271-4E90-96EF-676607A54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557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44CDC-7327-4513-B00F-D4F9ABD67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00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EC63-2E69-4E7C-B25A-6A7EF4F780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109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283-B205-4FBA-A326-CE9834C4E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948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1AE6-421B-430D-ACC7-C92CA8BB8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173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7BEA-59B3-4043-895E-1014E4E28F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99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53CBE-F85B-4B62-BF92-2C8E632996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358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FD4CB-CB7C-470E-BE2F-603D23B4D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198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228600"/>
            <a:ext cx="195262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07063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38132-757B-48FD-AE5E-CB2FB061D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1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6A6E-7375-4042-9C51-0F7392F25E20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33AC-0B17-41FC-872F-2172020C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5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2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E3B30"/>
              </a:solidFill>
              <a:latin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E3B30"/>
              </a:solidFill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CFF9BD-DDBE-4920-B96F-EEEBD9C5C021}" type="slidenum">
              <a:rPr lang="en-U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8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E3B30"/>
              </a:solidFill>
              <a:latin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E3B30"/>
              </a:solidFill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CFF9BD-DDBE-4920-B96F-EEEBD9C5C021}" type="slidenum">
              <a:rPr lang="en-U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5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2D3C0-F032-421C-9444-B421BE749F1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0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2D3C0-F032-421C-9444-B421BE749F1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5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E3B30"/>
              </a:solidFill>
              <a:latin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E3B30"/>
              </a:solidFill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CFF9BD-DDBE-4920-B96F-EEEBD9C5C021}" type="slidenum">
              <a:rPr lang="en-U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3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E3B30"/>
              </a:solidFill>
              <a:latin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E3B30"/>
              </a:solidFill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CFF9BD-DDBE-4920-B96F-EEEBD9C5C021}" type="slidenum">
              <a:rPr lang="en-U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4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E3B30"/>
              </a:solidFill>
              <a:latin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E3B30"/>
              </a:solidFill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CFF9BD-DDBE-4920-B96F-EEEBD9C5C021}" type="slidenum">
              <a:rPr lang="en-U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8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</a:pPr>
            <a:fld id="{FCA6774F-0F47-439E-8295-21A3D90D6E37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2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77296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0A22E">
                    <a:lumMod val="20000"/>
                    <a:lumOff val="8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Dr. Kathy Boomer, The Nature Conservancy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0A22E">
                    <a:lumMod val="20000"/>
                    <a:lumOff val="8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Dr. Rebecca Schneider, Cornell, NY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0A22E">
                  <a:lumMod val="20000"/>
                  <a:lumOff val="80000"/>
                </a:srgbClr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626746"/>
            <a:ext cx="4953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Re-plumbing the Chesapeake Watershed: Improving roadside ditch management to meet TMDL Goals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Findings and Recommendations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2014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5400" y="1905000"/>
            <a:ext cx="3907420" cy="3505200"/>
            <a:chOff x="5157735" y="0"/>
            <a:chExt cx="4007485" cy="3505200"/>
          </a:xfrm>
        </p:grpSpPr>
        <p:sp>
          <p:nvSpPr>
            <p:cNvPr id="3" name="Rectangle 2"/>
            <p:cNvSpPr/>
            <p:nvPr/>
          </p:nvSpPr>
          <p:spPr>
            <a:xfrm>
              <a:off x="5181600" y="0"/>
              <a:ext cx="3962400" cy="3505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735" y="23812"/>
              <a:ext cx="4007485" cy="34575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2392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153400" cy="1143000"/>
          </a:xfrm>
        </p:spPr>
        <p:txBody>
          <a:bodyPr/>
          <a:lstStyle/>
          <a:p>
            <a:pPr marL="0" indent="0" algn="l" eaLnBrk="1" hangingPunct="1"/>
            <a:r>
              <a:rPr lang="en-US" sz="3200" b="1" u="sng" strike="sngStrike" dirty="0" smtClean="0">
                <a:solidFill>
                  <a:srgbClr val="FFFF00"/>
                </a:solidFill>
              </a:rPr>
              <a:t>Traditional </a:t>
            </a:r>
            <a:r>
              <a:rPr lang="en-US" sz="3200" b="1" u="sng" strike="sngStrike" dirty="0" err="1" smtClean="0">
                <a:solidFill>
                  <a:srgbClr val="FFFF00"/>
                </a:solidFill>
              </a:rPr>
              <a:t>Stormwater</a:t>
            </a:r>
            <a:endParaRPr lang="en-US" sz="3200" b="1" strike="sngStrike" dirty="0" smtClean="0">
              <a:solidFill>
                <a:srgbClr val="FFFF00"/>
              </a:solidFill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3862" y="1524000"/>
            <a:ext cx="8448675" cy="5791200"/>
          </a:xfrm>
        </p:spPr>
        <p:txBody>
          <a:bodyPr/>
          <a:lstStyle/>
          <a:p>
            <a:pPr eaLnBrk="1" hangingPunct="1"/>
            <a:r>
              <a:rPr lang="en-US" b="1" strike="sngStrike" dirty="0" smtClean="0"/>
              <a:t>Collection</a:t>
            </a:r>
          </a:p>
          <a:p>
            <a:pPr eaLnBrk="1" hangingPunct="1"/>
            <a:r>
              <a:rPr lang="en-US" b="1" strike="sngStrike" dirty="0" smtClean="0"/>
              <a:t>Armoring</a:t>
            </a:r>
          </a:p>
          <a:p>
            <a:pPr eaLnBrk="1" hangingPunct="1"/>
            <a:r>
              <a:rPr lang="en-US" b="1" strike="sngStrike" dirty="0" smtClean="0"/>
              <a:t>Transport</a:t>
            </a:r>
          </a:p>
          <a:p>
            <a:pPr eaLnBrk="1" hangingPunct="1"/>
            <a:endParaRPr lang="en-US" b="1" dirty="0" smtClean="0"/>
          </a:p>
          <a:p>
            <a:pPr marL="0" indent="0" eaLnBrk="1" hangingPunct="1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Environmentally Sensitive Maintenance</a:t>
            </a:r>
          </a:p>
          <a:p>
            <a:pPr eaLnBrk="1" hangingPunct="1"/>
            <a:r>
              <a:rPr lang="en-US" b="1" dirty="0" smtClean="0"/>
              <a:t>Dispersal</a:t>
            </a:r>
            <a:endParaRPr lang="en-US" b="1" dirty="0"/>
          </a:p>
          <a:p>
            <a:pPr eaLnBrk="1" hangingPunct="1"/>
            <a:r>
              <a:rPr lang="en-US" b="1" dirty="0" smtClean="0"/>
              <a:t>Sheet flow</a:t>
            </a:r>
            <a:endParaRPr lang="en-US" b="1" dirty="0"/>
          </a:p>
          <a:p>
            <a:pPr eaLnBrk="1" hangingPunct="1"/>
            <a:r>
              <a:rPr lang="en-US" b="1" dirty="0" smtClean="0"/>
              <a:t>Infiltration</a:t>
            </a:r>
            <a:endParaRPr lang="en-US" b="1" dirty="0"/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0"/>
            <a:ext cx="4267200" cy="45720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PA Dirt and Gravel Road Program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91000" y="0"/>
            <a:ext cx="4953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tIns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Program Overview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4711005"/>
            <a:ext cx="2864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FFFFFF"/>
                </a:solidFill>
              </a:rPr>
              <a:t>“disconnect the rural storm water system”</a:t>
            </a:r>
            <a:endParaRPr lang="en-US" sz="2800" i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800600"/>
            <a:ext cx="2864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FFFFFF"/>
                </a:solidFill>
              </a:rPr>
              <a:t>“restore natural drainage”</a:t>
            </a:r>
            <a:endParaRPr lang="en-US" sz="2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9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Roadside Ditches:  Mitigation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786"/>
            <a:ext cx="546391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Low Cost ($): </a:t>
            </a:r>
          </a:p>
          <a:p>
            <a:pPr marL="0" indent="0">
              <a:buNone/>
            </a:pPr>
            <a:endParaRPr lang="en-US" sz="1400" b="1" dirty="0" smtClean="0"/>
          </a:p>
          <a:p>
            <a:pPr lvl="1"/>
            <a:r>
              <a:rPr lang="en-US" dirty="0" smtClean="0"/>
              <a:t>Scrape during late spring/early summer (facilitates vegetation re-establishment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dirty="0" smtClean="0"/>
              <a:t>Scrape to trapezoidal shape (decrease flow rates, facilitate maintenance)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dirty="0" err="1" smtClean="0"/>
              <a:t>Hydroseed</a:t>
            </a:r>
            <a:endParaRPr lang="en-US" b="1" dirty="0"/>
          </a:p>
          <a:p>
            <a:pPr marL="457200" lvl="1" indent="0">
              <a:buNone/>
            </a:pPr>
            <a:endParaRPr lang="en-US" sz="1500" b="1" dirty="0" smtClean="0"/>
          </a:p>
          <a:p>
            <a:pPr lvl="1"/>
            <a:r>
              <a:rPr lang="en-US" dirty="0" smtClean="0"/>
              <a:t>Disconnect from streams</a:t>
            </a:r>
          </a:p>
        </p:txBody>
      </p:sp>
      <p:pic>
        <p:nvPicPr>
          <p:cNvPr id="4" name="Picture 4" descr="2006-09-19_0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98" y="3593225"/>
            <a:ext cx="1827842" cy="13716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45" y="1465449"/>
            <a:ext cx="1828925" cy="137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604545" y="4568278"/>
            <a:ext cx="1274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Vegetated -</a:t>
            </a:r>
            <a:endParaRPr lang="en-US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598483" y="1465449"/>
            <a:ext cx="1066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Scraped -</a:t>
            </a:r>
            <a:endParaRPr lang="en-US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rls11\Documents\Bec\#ditches\best ditch photos for fact sheet\2-checkdam 2010-05-07_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8" r="5673"/>
          <a:stretch/>
        </p:blipFill>
        <p:spPr bwMode="auto">
          <a:xfrm>
            <a:off x="6617657" y="5219866"/>
            <a:ext cx="1828925" cy="1371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618198" y="5219866"/>
            <a:ext cx="1647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Disconnected</a:t>
            </a:r>
            <a:r>
              <a:rPr lang="en-US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</a:t>
            </a:r>
            <a:endParaRPr lang="en-US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264624" y="3018946"/>
            <a:ext cx="445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vs.</a:t>
            </a:r>
            <a:endParaRPr lang="en-US" sz="18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Roadside Ditches:  Mitigation Strategies ($$$)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3784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Engineered Road Design and Aggregate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32347"/>
            <a:ext cx="4038600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800" dirty="0" smtClean="0"/>
              <a:t>Filters</a:t>
            </a:r>
            <a:r>
              <a:rPr lang="en-US" sz="2800" b="1" dirty="0"/>
              <a:t>	</a:t>
            </a:r>
            <a:r>
              <a:rPr lang="en-US" sz="2800" dirty="0" smtClean="0"/>
              <a:t>Mediums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67" y="2134393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7" y="2597943"/>
            <a:ext cx="1913467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67" y="3386931"/>
            <a:ext cx="263313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5231" y="4131468"/>
            <a:ext cx="3784600" cy="123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Flood pocket Wetlands, Level Lip Spreaders</a:t>
            </a:r>
          </a:p>
          <a:p>
            <a:pPr lvl="1"/>
            <a:endParaRPr lang="en-US" dirty="0"/>
          </a:p>
        </p:txBody>
      </p:sp>
      <p:pic>
        <p:nvPicPr>
          <p:cNvPr id="9" name="Content Placeholder 3" descr="Screen Shot 2014-01-26 at 9.50.10 A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015" y="5181601"/>
            <a:ext cx="2217180" cy="1496219"/>
          </a:xfrm>
          <a:prstGeom prst="rect">
            <a:avLst/>
          </a:prstGeom>
        </p:spPr>
      </p:pic>
      <p:pic>
        <p:nvPicPr>
          <p:cNvPr id="10" name="Picture 9" descr="j6f7zhdB6RHUsIpRy4M84CLhechtEsQkcL6MNsKrCinYmdLajbJfDrvPMTZVm9nd6BYWi4LnaHksOAv7ZAppE1pfUrjbamhwfcESdoKbR2pGW5bVN7d9w-ltrhbxhU4_zQ6VreQ=s0-d-e1-f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64" y="5048250"/>
            <a:ext cx="2235199" cy="1676399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985806" y="6137957"/>
            <a:ext cx="3060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Credits: S. </a:t>
            </a:r>
            <a:r>
              <a:rPr lang="en-US" sz="1800" b="1" i="1" dirty="0" err="1" smtClean="0">
                <a:latin typeface="Calibri" pitchFamily="34" charset="0"/>
                <a:cs typeface="Calibri" pitchFamily="34" charset="0"/>
              </a:rPr>
              <a:t>Bloser</a:t>
            </a:r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; </a:t>
            </a:r>
          </a:p>
          <a:p>
            <a:pPr algn="r" eaLnBrk="1" hangingPunct="1"/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R. Bryant; B. Sweeny</a:t>
            </a:r>
            <a:endParaRPr lang="en-US" sz="18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42" name="Rectangle 2"/>
          <p:cNvSpPr>
            <a:spLocks noChangeArrowheads="1"/>
          </p:cNvSpPr>
          <p:nvPr/>
        </p:nvSpPr>
        <p:spPr bwMode="auto">
          <a:xfrm>
            <a:off x="381000" y="12192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Forest + Agricultural + Stormwater BMPs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itchFamily="49" charset="0"/>
              <a:buChar char="o"/>
            </a:pPr>
            <a:r>
              <a:rPr lang="en-US" sz="2400" u="sng" dirty="0" smtClean="0">
                <a:solidFill>
                  <a:srgbClr val="000000"/>
                </a:solidFill>
              </a:rPr>
              <a:t>Dirt and Gravel Road Erosion &amp; Sediment Control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Agricultural BMPs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itchFamily="49" charset="0"/>
              <a:buChar char="o"/>
            </a:pPr>
            <a:r>
              <a:rPr lang="en-US" sz="2400" u="sng" dirty="0" smtClean="0">
                <a:solidFill>
                  <a:srgbClr val="000000"/>
                </a:solidFill>
              </a:rPr>
              <a:t>Drainage Water Control Structures</a:t>
            </a:r>
            <a:r>
              <a:rPr lang="en-US" sz="2400" dirty="0" smtClean="0">
                <a:solidFill>
                  <a:srgbClr val="000000"/>
                </a:solidFill>
              </a:rPr>
              <a:t> on Eastern Shore ditch network to keep water on the landscape = irrigation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itchFamily="49" charset="0"/>
              <a:buChar char="o"/>
            </a:pPr>
            <a:r>
              <a:rPr lang="en-US" sz="2400" u="sng" dirty="0" smtClean="0">
                <a:solidFill>
                  <a:srgbClr val="000000"/>
                </a:solidFill>
              </a:rPr>
              <a:t>Wetland Restoration</a:t>
            </a:r>
            <a:r>
              <a:rPr lang="en-US" sz="2400" dirty="0" smtClean="0">
                <a:solidFill>
                  <a:srgbClr val="000000"/>
                </a:solidFill>
              </a:rPr>
              <a:t> = LIDAR to detect slight elevation differences to reveal best places for floodplain restoration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itchFamily="49" charset="0"/>
              <a:buChar char="o"/>
            </a:pPr>
            <a:r>
              <a:rPr lang="en-US" sz="2400" u="sng" dirty="0" smtClean="0">
                <a:solidFill>
                  <a:srgbClr val="000000"/>
                </a:solidFill>
              </a:rPr>
              <a:t>Ditch Filters</a:t>
            </a:r>
            <a:r>
              <a:rPr lang="en-US" sz="2400" dirty="0" smtClean="0">
                <a:solidFill>
                  <a:srgbClr val="000000"/>
                </a:solidFill>
              </a:rPr>
              <a:t> = Cropland drainage phosphorus-</a:t>
            </a:r>
            <a:r>
              <a:rPr lang="en-US" sz="2400" dirty="0" err="1" smtClean="0">
                <a:solidFill>
                  <a:srgbClr val="000000"/>
                </a:solidFill>
              </a:rPr>
              <a:t>sorbing</a:t>
            </a:r>
            <a:r>
              <a:rPr lang="en-US" sz="2400" dirty="0" smtClean="0">
                <a:solidFill>
                  <a:srgbClr val="000000"/>
                </a:solidFill>
              </a:rPr>
              <a:t> materials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Stormwater BMPs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itchFamily="49" charset="0"/>
              <a:buChar char="o"/>
            </a:pPr>
            <a:r>
              <a:rPr lang="en-US" sz="2400" u="sng" dirty="0" smtClean="0">
                <a:solidFill>
                  <a:srgbClr val="000000"/>
                </a:solidFill>
              </a:rPr>
              <a:t>Vegetated Open Channels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itchFamily="49" charset="0"/>
              <a:buChar char="o"/>
            </a:pPr>
            <a:r>
              <a:rPr lang="en-US" sz="2400" u="sng" dirty="0" smtClean="0">
                <a:solidFill>
                  <a:srgbClr val="000000"/>
                </a:solidFill>
              </a:rPr>
              <a:t>Bio-swales</a:t>
            </a:r>
            <a:r>
              <a:rPr lang="en-US" sz="2400" dirty="0" smtClean="0">
                <a:solidFill>
                  <a:srgbClr val="000000"/>
                </a:solidFill>
              </a:rPr>
              <a:t> = dry swale with under-drain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itchFamily="49" charset="0"/>
              <a:buChar char="o"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3235843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169988" cy="720725"/>
          </a:xfrm>
          <a:prstGeom prst="rect">
            <a:avLst/>
          </a:prstGeom>
          <a:noFill/>
        </p:spPr>
      </p:pic>
      <p:sp>
        <p:nvSpPr>
          <p:cNvPr id="3235845" name="Rectangle 5"/>
          <p:cNvSpPr>
            <a:spLocks noChangeArrowheads="1"/>
          </p:cNvSpPr>
          <p:nvPr/>
        </p:nvSpPr>
        <p:spPr bwMode="gray">
          <a:xfrm>
            <a:off x="457200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66800" y="2286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Ditch Management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in the CBP Watershed Model</a:t>
            </a:r>
          </a:p>
        </p:txBody>
      </p:sp>
    </p:spTree>
    <p:extLst>
      <p:ext uri="{BB962C8B-B14F-4D97-AF65-F5344CB8AC3E}">
        <p14:creationId xmlns:p14="http://schemas.microsoft.com/office/powerpoint/2010/main" val="2685685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Rectangle 6"/>
          <p:cNvSpPr>
            <a:spLocks noChangeArrowheads="1"/>
          </p:cNvSpPr>
          <p:nvPr/>
        </p:nvSpPr>
        <p:spPr bwMode="gray">
          <a:xfrm>
            <a:off x="457200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66800" y="2286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 smtClean="0">
                <a:solidFill>
                  <a:srgbClr val="000000"/>
                </a:solidFill>
              </a:rPr>
              <a:t>Ditch Management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BMP Implementation and Targets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6868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14800" y="6248400"/>
            <a:ext cx="533400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6248400"/>
            <a:ext cx="533400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6248400"/>
            <a:ext cx="533400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93498" r="2669" b="436"/>
          <a:stretch/>
        </p:blipFill>
        <p:spPr bwMode="auto">
          <a:xfrm>
            <a:off x="1219200" y="6172199"/>
            <a:ext cx="7331075" cy="33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673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Rectangle 6"/>
          <p:cNvSpPr>
            <a:spLocks noChangeArrowheads="1"/>
          </p:cNvSpPr>
          <p:nvPr/>
        </p:nvSpPr>
        <p:spPr bwMode="gray">
          <a:xfrm>
            <a:off x="457200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66800" y="2286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 smtClean="0">
                <a:solidFill>
                  <a:srgbClr val="000000"/>
                </a:solidFill>
              </a:rPr>
              <a:t>Ditch Management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BMP Implementation and Targets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6868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19400" y="6248400"/>
            <a:ext cx="533400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248400"/>
            <a:ext cx="533400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6248400"/>
            <a:ext cx="533400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93498" r="2669" b="436"/>
          <a:stretch/>
        </p:blipFill>
        <p:spPr bwMode="auto">
          <a:xfrm>
            <a:off x="1257300" y="6172199"/>
            <a:ext cx="7331075" cy="33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632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Rectangle 6"/>
          <p:cNvSpPr>
            <a:spLocks noChangeArrowheads="1"/>
          </p:cNvSpPr>
          <p:nvPr/>
        </p:nvSpPr>
        <p:spPr bwMode="gray">
          <a:xfrm>
            <a:off x="457200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66800" y="2286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 smtClean="0">
                <a:solidFill>
                  <a:srgbClr val="000000"/>
                </a:solidFill>
              </a:rPr>
              <a:t>Ditch Management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BMP Implementation and Targets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6868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7724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Rectangle 6"/>
          <p:cNvSpPr>
            <a:spLocks noChangeArrowheads="1"/>
          </p:cNvSpPr>
          <p:nvPr/>
        </p:nvSpPr>
        <p:spPr bwMode="gray">
          <a:xfrm>
            <a:off x="457200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endParaRPr kumimoji="1" lang="en-US" sz="2400" b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66800" y="2286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0" u="sng" dirty="0" smtClean="0"/>
              <a:t>Ditch Management 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BMP Implementation and Targets</a:t>
            </a:r>
            <a:endParaRPr lang="en-US" sz="2800" b="0" dirty="0" smtClean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6868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0" y="6248400"/>
            <a:ext cx="533400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6248400"/>
            <a:ext cx="533400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6248400"/>
            <a:ext cx="533400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93498" r="2669" b="436"/>
          <a:stretch/>
        </p:blipFill>
        <p:spPr bwMode="auto">
          <a:xfrm>
            <a:off x="1219200" y="6172199"/>
            <a:ext cx="7331075" cy="33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61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Rectangle 6"/>
          <p:cNvSpPr>
            <a:spLocks noChangeArrowheads="1"/>
          </p:cNvSpPr>
          <p:nvPr/>
        </p:nvSpPr>
        <p:spPr bwMode="gray">
          <a:xfrm>
            <a:off x="457200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endParaRPr kumimoji="1" lang="en-US" sz="2400" b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66800" y="2286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0" u="sng" dirty="0" smtClean="0"/>
              <a:t>Ditch Management 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BMP Implementation and Targets</a:t>
            </a:r>
            <a:endParaRPr lang="en-US" sz="2800" b="0" dirty="0" smtClean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6868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0" y="6248400"/>
            <a:ext cx="533400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93498" r="2669" b="436"/>
          <a:stretch/>
        </p:blipFill>
        <p:spPr bwMode="auto">
          <a:xfrm>
            <a:off x="1219200" y="6172199"/>
            <a:ext cx="7331075" cy="33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85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0445" y="1981199"/>
            <a:ext cx="8229600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Critical elements of successful programs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PA Center for Dirt and Gravel Roads, Cornell Local Roads, NYS Soil and Water Conservation District, Lake Champlain Basin TMDL Program)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Mapping of roadside ditch networks and their condition; </a:t>
            </a:r>
          </a:p>
          <a:p>
            <a:pPr marL="457200" indent="-4572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Cooperation and cross-agency partnerships;</a:t>
            </a:r>
          </a:p>
          <a:p>
            <a:pPr marL="457200" indent="-4572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Education of all stakeholders;</a:t>
            </a:r>
          </a:p>
          <a:p>
            <a:pPr marL="457200" indent="-4572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 leadership.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"/>
            <a:ext cx="7136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B58B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- Management </a:t>
            </a:r>
            <a:endParaRPr lang="en-US" altLang="en-US" sz="4000" b="1" dirty="0">
              <a:solidFill>
                <a:srgbClr val="B58B8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391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B58B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Goals </a:t>
            </a:r>
            <a:endParaRPr lang="en-US" altLang="en-US" sz="4000" b="1" dirty="0">
              <a:solidFill>
                <a:srgbClr val="B58B8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rls11\Desktop\CHESAPEAKE ditch workshop2014\chesapeake photos\best chesapeake wkshp photos\DSC_00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29744"/>
            <a:ext cx="39624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" y="16002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Tx/>
              <a:buAutoNum type="arabicPeriod"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awareness of the critical impacts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roadside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ditches and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practices to reduce these impacts.</a:t>
            </a:r>
          </a:p>
          <a:p>
            <a:pPr marL="457200" fontAlgn="base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742950" indent="-742950" fontAlgn="base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Inventory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of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ditch management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across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Chesapeake Watershed.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" y="4180344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recommendations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best to improve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roadside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ditch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meet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TMDL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goals, reduce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flooding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buffer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climate change.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0" y="1771650"/>
            <a:ext cx="85915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  Develop a watershed-wide program to promote “re-plumbing” of roadside ditch networks throughout the Chesapeake Bay watershed.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to be geographically comprehensive because roadside ditch networks, like streams, ignore political boundaries</a:t>
            </a:r>
          </a:p>
          <a:p>
            <a:pPr marL="914400" lvl="1" fontAlgn="base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Poor practices in upstream municipalities contribute to flooding and pollution in downstream areas.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the diversity of government structures, highway maintenance needs, and landscape settings throughout the Bay watershed.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04800"/>
            <a:ext cx="4915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B58B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endParaRPr lang="en-US" altLang="en-US" sz="4000" b="1" dirty="0">
              <a:solidFill>
                <a:srgbClr val="B58B8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4915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B58B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endParaRPr lang="en-US" altLang="en-US" sz="4000" b="1" dirty="0">
              <a:solidFill>
                <a:srgbClr val="B58B8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8763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Develop a portfolio of incentives to improve roadside ditch management, including: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awareness campaigns specifically tailored to different stakeholder groups;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incentives and deterrents;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access to equipment and other resources;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for implementation and for targeted research.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4915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B58B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endParaRPr lang="en-US" altLang="en-US" sz="4000" b="1" dirty="0">
              <a:solidFill>
                <a:srgbClr val="B58B8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171700"/>
            <a:ext cx="809625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Develop a broad-based education and outreach program to increase awareness and provide guidance to key stakeholder groups: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on successes of existing programs and Local Technical Assistance Program training centers;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diverse stakeholders: highway staff, policy-makers; agency staff; NGOs, and private landowners. </a:t>
            </a:r>
          </a:p>
        </p:txBody>
      </p:sp>
    </p:spTree>
    <p:extLst>
      <p:ext uri="{BB962C8B-B14F-4D97-AF65-F5344CB8AC3E}">
        <p14:creationId xmlns:p14="http://schemas.microsoft.com/office/powerpoint/2010/main" val="19208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4915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B58B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endParaRPr lang="en-US" altLang="en-US" sz="4000" b="1" dirty="0">
              <a:solidFill>
                <a:srgbClr val="B58B8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550" y="1981200"/>
            <a:ext cx="8934450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Develop comprehensive BMP implementation guidelines, that include a full, organized inventory of BMPs: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when and where a given BMP is appropriate;</a:t>
            </a:r>
          </a:p>
          <a:p>
            <a:pPr marL="342900" indent="-342900" fontAlgn="base"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BMP performance and cost-effectiveness;</a:t>
            </a:r>
          </a:p>
          <a:p>
            <a:pPr marL="342900" indent="-342900" fontAlgn="base"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Explicitly link BMP guidance to TMDL regulatory framework;</a:t>
            </a:r>
          </a:p>
          <a:p>
            <a:pPr marL="342900" indent="-342900" fontAlgn="base"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central website to distribute information.  </a:t>
            </a:r>
          </a:p>
        </p:txBody>
      </p:sp>
    </p:spTree>
    <p:extLst>
      <p:ext uri="{BB962C8B-B14F-4D97-AF65-F5344CB8AC3E}">
        <p14:creationId xmlns:p14="http://schemas.microsoft.com/office/powerpoint/2010/main" val="10077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4915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B58B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endParaRPr lang="en-US" altLang="en-US" sz="4000" b="1" dirty="0">
              <a:solidFill>
                <a:srgbClr val="B58B8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050" y="1828800"/>
            <a:ext cx="8553450" cy="434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Create a Roadside Ditch Management Executive Team, with representatives from relevant agencies from federal to town levels, along with other stakeholders including scientists and NPOs.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redundancy or conflicting requirements among agencies and develop recommendations that work across political boundaries.</a:t>
            </a:r>
          </a:p>
          <a:p>
            <a:pPr marL="342900" indent="-342900" fontAlgn="base"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CBP, develop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ditch management recommendations collaboratively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CBP Urban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Watershed Technical, and Agriculture Workgroups.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4915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B58B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endParaRPr lang="en-US" altLang="en-US" sz="4000" b="1" dirty="0">
              <a:solidFill>
                <a:srgbClr val="B58B8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8629650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 Support funding for roadside ditch improvement and maintenance practices.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 staff unanimously report limited manpower, time, and equipment.</a:t>
            </a:r>
          </a:p>
          <a:p>
            <a:pPr marL="342900" indent="-342900" fontAlgn="base"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available for green infrastructure, storm water management, and conservation but very limited capacity for grant writing and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8043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4915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B58B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endParaRPr lang="en-US" altLang="en-US" sz="4000" b="1" dirty="0">
              <a:solidFill>
                <a:srgbClr val="B58B8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" y="3035175"/>
            <a:ext cx="5257800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of BMPs in different hydro-physiographic settings and climate conditions;</a:t>
            </a:r>
          </a:p>
          <a:p>
            <a:pPr marL="342900" indent="-342900" fontAlgn="base"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contaminant transformations in ditches;</a:t>
            </a:r>
          </a:p>
          <a:p>
            <a:pPr marL="342900" indent="-342900" fontAlgn="base"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altered hydrology on downstream aquatic ecosystems;</a:t>
            </a:r>
          </a:p>
          <a:p>
            <a:pPr marL="342900" indent="-342900" fontAlgn="base"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ontaminants of Concern?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r="41612"/>
          <a:stretch/>
        </p:blipFill>
        <p:spPr bwMode="auto">
          <a:xfrm>
            <a:off x="5391150" y="2949882"/>
            <a:ext cx="3657600" cy="383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752600"/>
            <a:ext cx="8705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	 Prioritize applied research that addresses key knowledge gaps limiting the reliability of decision tools and guidelines: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4915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B58B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endParaRPr lang="en-US" altLang="en-US" sz="4000" b="1" dirty="0">
              <a:solidFill>
                <a:srgbClr val="B58B8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00250"/>
            <a:ext cx="8770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	Link science and management efforts, specifically research models to the development of targeting tools or guidelines and promote monitoring to evaluate success.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40" y="3562350"/>
            <a:ext cx="3214804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" y="3828484"/>
            <a:ext cx="54415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  Consider whether current land use inventories and the CBP hydrologic modeling framework adequately capture impacts from roadside ditch networks.</a:t>
            </a:r>
          </a:p>
        </p:txBody>
      </p:sp>
    </p:spTree>
    <p:extLst>
      <p:ext uri="{BB962C8B-B14F-4D97-AF65-F5344CB8AC3E}">
        <p14:creationId xmlns:p14="http://schemas.microsoft.com/office/powerpoint/2010/main" val="30937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C:\Users\rls11\Documents\Bec\#ditches\best ditch photos for fact sheet v2\2006-06-01_0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88349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19400" y="381000"/>
            <a:ext cx="3147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  <a:endParaRPr lang="en-US" alt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99090" y="1342551"/>
            <a:ext cx="777240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57200" y="148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Re-plumbing the Chesapeake:</a:t>
            </a:r>
            <a:br>
              <a:rPr lang="en-US" b="1" dirty="0" smtClean="0"/>
            </a:br>
            <a:r>
              <a:rPr lang="en-US" b="1" dirty="0" smtClean="0"/>
              <a:t>Workshop Structure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24817" r="8497"/>
          <a:stretch/>
        </p:blipFill>
        <p:spPr bwMode="auto">
          <a:xfrm>
            <a:off x="0" y="2479106"/>
            <a:ext cx="3988676" cy="24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94049" y="1792487"/>
            <a:ext cx="5361943" cy="4611954"/>
            <a:chOff x="3357524" y="1737756"/>
            <a:chExt cx="5361943" cy="4611954"/>
          </a:xfrm>
        </p:grpSpPr>
        <p:sp>
          <p:nvSpPr>
            <p:cNvPr id="7" name="Rectangle 6"/>
            <p:cNvSpPr/>
            <p:nvPr/>
          </p:nvSpPr>
          <p:spPr>
            <a:xfrm>
              <a:off x="3644894" y="3400374"/>
              <a:ext cx="343177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/>
                  <a:solidFill>
                    <a:schemeClr val="accent3"/>
                  </a:solidFill>
                  <a:effectLst/>
                </a:rPr>
                <a:t>Better Roads,</a:t>
              </a:r>
            </a:p>
            <a:p>
              <a:pPr algn="ctr"/>
              <a:r>
                <a:rPr lang="en-US" sz="4000" b="1" dirty="0" smtClean="0">
                  <a:ln/>
                  <a:solidFill>
                    <a:schemeClr val="accent3"/>
                  </a:solidFill>
                </a:rPr>
                <a:t>Cleaner Waters</a:t>
              </a:r>
              <a:endParaRPr lang="en-US" sz="40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10" name="Curved Down Arrow 9"/>
            <p:cNvSpPr/>
            <p:nvPr/>
          </p:nvSpPr>
          <p:spPr>
            <a:xfrm rot="17070696">
              <a:off x="2238780" y="2950632"/>
              <a:ext cx="3669836" cy="143234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177" name="Picture 9" descr="http://calsnews.cornell.edu/images/09spring/roadside-ditc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657" y="4562787"/>
              <a:ext cx="2382564" cy="178692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rved Down Arrow 5"/>
            <p:cNvSpPr/>
            <p:nvPr/>
          </p:nvSpPr>
          <p:spPr>
            <a:xfrm rot="8362833">
              <a:off x="5923065" y="4813168"/>
              <a:ext cx="2727808" cy="113610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173" name="Picture 5" descr="https://encrypted-tbn0.gstatic.com/images?q=tbn:ANd9GcR_Uzte618p_XtVJOzlBkBoTn5JMCKYlPbM1vNXTXIuUBJemUP3vPRyUSP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570" b="6511"/>
            <a:stretch/>
          </p:blipFill>
          <p:spPr bwMode="auto">
            <a:xfrm>
              <a:off x="7062007" y="3084579"/>
              <a:ext cx="1657460" cy="1478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rved Down Arrow 8"/>
            <p:cNvSpPr/>
            <p:nvPr/>
          </p:nvSpPr>
          <p:spPr>
            <a:xfrm rot="1403265">
              <a:off x="5934664" y="1967674"/>
              <a:ext cx="2512828" cy="91340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175" name="Picture 7" descr="http://www.soest.hawaii.edu/oceanography/GES/ges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096" y="1737756"/>
              <a:ext cx="1829945" cy="185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181343" y="1536383"/>
            <a:ext cx="226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Scientists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28275" y="6153150"/>
            <a:ext cx="226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Practitioners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05426" y="4728252"/>
            <a:ext cx="226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99090" y="1342551"/>
            <a:ext cx="777240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57200" y="148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Re-plumbing the Chesapeake:</a:t>
            </a:r>
            <a:br>
              <a:rPr lang="en-US" b="1" dirty="0" smtClean="0"/>
            </a:br>
            <a:r>
              <a:rPr lang="en-US" b="1" dirty="0" smtClean="0"/>
              <a:t>Workshop Discussion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9395"/>
            <a:ext cx="3384800" cy="4380329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004441" y="3681248"/>
            <a:ext cx="5139559" cy="2961433"/>
          </a:xfrm>
        </p:spPr>
        <p:txBody>
          <a:bodyPr>
            <a:normAutofit/>
          </a:bodyPr>
          <a:lstStyle/>
          <a:p>
            <a:pPr marL="236538" indent="-236538">
              <a:spcBef>
                <a:spcPts val="1400"/>
              </a:spcBef>
              <a:buFont typeface="+mj-lt"/>
              <a:buAutoNum type="romanUcPeriod"/>
            </a:pPr>
            <a:r>
              <a:rPr lang="en-US" sz="2800" dirty="0" smtClean="0"/>
              <a:t>How do roadside ditch impacts &amp; practices vary across the Bay watershed?</a:t>
            </a:r>
          </a:p>
          <a:p>
            <a:pPr marL="236538" indent="-236538">
              <a:spcBef>
                <a:spcPts val="1400"/>
              </a:spcBef>
              <a:buFont typeface="+mj-lt"/>
              <a:buAutoNum type="romanUcPeriod"/>
            </a:pPr>
            <a:r>
              <a:rPr lang="en-US" sz="2800" dirty="0"/>
              <a:t> </a:t>
            </a:r>
            <a:r>
              <a:rPr lang="en-US" sz="2800" dirty="0" smtClean="0"/>
              <a:t>What is needed to improve roadside management across the Bay watershed?</a:t>
            </a:r>
            <a:endParaRPr lang="en-US" sz="2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2"/>
          <a:stretch/>
        </p:blipFill>
        <p:spPr bwMode="auto">
          <a:xfrm>
            <a:off x="4572000" y="1415976"/>
            <a:ext cx="3657600" cy="218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5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81200"/>
            <a:ext cx="7543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Roadside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ditches have had a significant but previously unrecognized impact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Chesapeake Bay for almost a century. The audience of 71 water resource professionals, highway practitioners, scientists, and policy-makers unanimously agreed that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roadside ditch management represents a critical but overlooked opportunity to help meet TMDL and habitat goals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Additionally, improved ditch management provides a strategy for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buffering the impacts of high intensity rainfalls and other extremes expected with climate change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9511" y="381000"/>
            <a:ext cx="5163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B58B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Take-home Message</a:t>
            </a:r>
            <a:endParaRPr lang="en-US" altLang="en-US" sz="4000" b="1" dirty="0">
              <a:solidFill>
                <a:srgbClr val="B58B8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Roadside Ditches:  Big Impacts from Micro-scaled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786"/>
            <a:ext cx="4749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Hydrologic Impacts:</a:t>
            </a:r>
          </a:p>
          <a:p>
            <a:pPr marL="0" indent="0">
              <a:buNone/>
            </a:pPr>
            <a:endParaRPr lang="en-US" sz="1500" b="1" dirty="0" smtClean="0"/>
          </a:p>
          <a:p>
            <a:pPr marL="457200" lvl="1" indent="-228600"/>
            <a:r>
              <a:rPr lang="en-US" dirty="0"/>
              <a:t>Extends stream </a:t>
            </a:r>
            <a:r>
              <a:rPr lang="en-US" dirty="0" smtClean="0"/>
              <a:t>network, doubling or more stream density (Sweeny </a:t>
            </a:r>
            <a:r>
              <a:rPr lang="en-US" dirty="0"/>
              <a:t>2014</a:t>
            </a:r>
            <a:r>
              <a:rPr lang="en-US" dirty="0" smtClean="0"/>
              <a:t>)</a:t>
            </a:r>
          </a:p>
          <a:p>
            <a:pPr marL="228600" lvl="1" indent="0">
              <a:buNone/>
            </a:pPr>
            <a:endParaRPr lang="en-US" sz="1500" dirty="0"/>
          </a:p>
          <a:p>
            <a:pPr marL="457200" lvl="1" indent="-228600"/>
            <a:r>
              <a:rPr lang="en-US" dirty="0" smtClean="0"/>
              <a:t>Intercepts more than 20% of runoff/shallow groundwater flow (Schneider et al 2014; Diaz-Robles 2007)</a:t>
            </a:r>
          </a:p>
          <a:p>
            <a:pPr marL="228600" lvl="1" indent="0">
              <a:buNone/>
            </a:pPr>
            <a:endParaRPr lang="en-US" sz="1500" dirty="0" smtClean="0"/>
          </a:p>
          <a:p>
            <a:pPr marL="457200" lvl="1" indent="-228600"/>
            <a:r>
              <a:rPr lang="en-US" dirty="0" smtClean="0"/>
              <a:t>Increases peak flow by more than 50% (Buchanan 2012)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Field Equipment Setup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6438" y="2038662"/>
            <a:ext cx="3521439" cy="253833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426438" y="2038662"/>
            <a:ext cx="1499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Buchanan et al. 2012</a:t>
            </a:r>
            <a:endParaRPr lang="en-US" sz="12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77786"/>
            <a:ext cx="4924269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Water Quality Impacts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Source and Conduit</a:t>
            </a:r>
          </a:p>
          <a:p>
            <a:pPr marL="0" indent="0">
              <a:buNone/>
            </a:pPr>
            <a:endParaRPr lang="en-US" sz="1600" b="1" dirty="0" smtClean="0"/>
          </a:p>
          <a:p>
            <a:pPr lvl="1"/>
            <a:r>
              <a:rPr lang="en-US" dirty="0" smtClean="0"/>
              <a:t>Exposed (scraped) ditches exponentially increase TSS concentrations (Diaz-Robes 2007)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dirty="0" smtClean="0"/>
              <a:t>Accounts for more than 10% of observed sediment load in upper Susquehanna (SRBC)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dirty="0" smtClean="0"/>
              <a:t>Provides important conduit of </a:t>
            </a:r>
            <a:r>
              <a:rPr lang="en-US" i="1" dirty="0" smtClean="0"/>
              <a:t>E. coli </a:t>
            </a:r>
            <a:r>
              <a:rPr lang="en-US" dirty="0" smtClean="0"/>
              <a:t>bacteria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Roadside Ditches:  Big Impacts from Micro-scaled Features</a:t>
            </a:r>
            <a:endParaRPr lang="en-US" b="1" dirty="0"/>
          </a:p>
        </p:txBody>
      </p:sp>
      <p:pic>
        <p:nvPicPr>
          <p:cNvPr id="7" name="Picture 4" descr="2005-10-25_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94" y="2284026"/>
            <a:ext cx="3391504" cy="2542807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Roadside Ditches:  Big Impacts from Micro-scaled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77786"/>
            <a:ext cx="5124451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Habitat Impacts: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457200" lvl="1" indent="-228600"/>
            <a:r>
              <a:rPr lang="en-US" dirty="0" smtClean="0"/>
              <a:t>Alters environmental flow regimes</a:t>
            </a:r>
          </a:p>
          <a:p>
            <a:pPr marL="228600" lvl="1" indent="0">
              <a:buNone/>
            </a:pPr>
            <a:endParaRPr lang="en-US" sz="1400" dirty="0" smtClean="0"/>
          </a:p>
          <a:p>
            <a:pPr marL="457200" lvl="1" indent="-228600"/>
            <a:r>
              <a:rPr lang="en-US" dirty="0" smtClean="0"/>
              <a:t>Increases bed loads causing down-stream disequilibrium  (e.g., </a:t>
            </a:r>
            <a:r>
              <a:rPr lang="en-US" dirty="0" err="1" smtClean="0"/>
              <a:t>Pechenick</a:t>
            </a:r>
            <a:r>
              <a:rPr lang="en-US" dirty="0" smtClean="0"/>
              <a:t> et al 2014) </a:t>
            </a:r>
          </a:p>
          <a:p>
            <a:pPr marL="228600" lvl="1" indent="0">
              <a:buNone/>
            </a:pPr>
            <a:endParaRPr lang="en-US" sz="1400" dirty="0" smtClean="0"/>
          </a:p>
          <a:p>
            <a:pPr marL="457200" lvl="1" indent="-228600"/>
            <a:r>
              <a:rPr lang="en-US" dirty="0" smtClean="0"/>
              <a:t>Headwaters dry out</a:t>
            </a:r>
          </a:p>
          <a:p>
            <a:pPr marL="228600" lvl="1" indent="0">
              <a:buNone/>
            </a:pPr>
            <a:endParaRPr lang="en-US" sz="1500" dirty="0" smtClean="0"/>
          </a:p>
          <a:p>
            <a:pPr marL="457200" lvl="1" indent="-228600"/>
            <a:r>
              <a:rPr lang="en-US" dirty="0" smtClean="0"/>
              <a:t>Salinization of freshwater habitats (e.g., </a:t>
            </a:r>
            <a:r>
              <a:rPr lang="en-US" dirty="0" err="1" smtClean="0"/>
              <a:t>Kaushal</a:t>
            </a:r>
            <a:r>
              <a:rPr lang="en-US" dirty="0" smtClean="0"/>
              <a:t> et al 2005)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47" y="1429947"/>
            <a:ext cx="3799937" cy="284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48" y="4184650"/>
            <a:ext cx="3615267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530223" y="6502396"/>
            <a:ext cx="3206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Credit: R. Schneider; B. Wemple</a:t>
            </a:r>
            <a:endParaRPr lang="en-US" sz="18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26507"/>
            <a:ext cx="4118304" cy="2801784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Char char="-"/>
            </a:pPr>
            <a:r>
              <a:rPr lang="en-US" sz="2800" dirty="0" smtClean="0"/>
              <a:t>Began in 1997 (Trout Unlimited initiative)</a:t>
            </a:r>
          </a:p>
          <a:p>
            <a:pPr eaLnBrk="1" hangingPunct="1">
              <a:buFontTx/>
              <a:buChar char="-"/>
            </a:pPr>
            <a:r>
              <a:rPr lang="en-US" sz="2800" dirty="0" smtClean="0"/>
              <a:t>2,500 projects and counting</a:t>
            </a:r>
          </a:p>
          <a:p>
            <a:pPr eaLnBrk="1" hangingPunct="1">
              <a:buFontTx/>
              <a:buChar char="-"/>
            </a:pPr>
            <a:r>
              <a:rPr lang="en-US" sz="2800" dirty="0" smtClean="0"/>
              <a:t>PA priority: $35 million budget</a:t>
            </a:r>
          </a:p>
          <a:p>
            <a:pPr eaLnBrk="1" hangingPunct="1">
              <a:buFontTx/>
              <a:buChar char="-"/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D:\My Documents\PICTURES_CDGRS\COUNTY_PROJECTS\Clarion\Misc_ADD205.JPG"/>
          <p:cNvPicPr>
            <a:picLocks noChangeAspect="1" noChangeArrowheads="1"/>
          </p:cNvPicPr>
          <p:nvPr/>
        </p:nvPicPr>
        <p:blipFill rotWithShape="1">
          <a:blip r:embed="rId3" cstate="print"/>
          <a:srcRect l="12419" b="13333"/>
          <a:stretch/>
        </p:blipFill>
        <p:spPr bwMode="auto">
          <a:xfrm>
            <a:off x="4346904" y="1605116"/>
            <a:ext cx="4641191" cy="3444567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6700" y="79413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99"/>
                </a:solidFill>
              </a:rPr>
              <a:t>PA Dirt and Gravel Road Maintenance Program</a:t>
            </a:r>
          </a:p>
          <a:p>
            <a:pPr algn="ctr"/>
            <a:endParaRPr lang="en-US" sz="4000" b="1" dirty="0">
              <a:solidFill>
                <a:srgbClr val="FF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1478" y="5340529"/>
            <a:ext cx="4981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Steve </a:t>
            </a:r>
            <a:r>
              <a:rPr lang="en-US" sz="3600" b="1" dirty="0" err="1" smtClean="0">
                <a:solidFill>
                  <a:schemeClr val="bg1"/>
                </a:solidFill>
              </a:rPr>
              <a:t>Bloser</a:t>
            </a:r>
            <a:r>
              <a:rPr lang="en-US" sz="3600" b="1" dirty="0" smtClean="0">
                <a:solidFill>
                  <a:schemeClr val="bg1"/>
                </a:solidFill>
              </a:rPr>
              <a:t>, Director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Penn State University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82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Media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Media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edia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edia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edia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1114</Words>
  <Application>Microsoft Office PowerPoint</Application>
  <PresentationFormat>On-screen Show (4:3)</PresentationFormat>
  <Paragraphs>172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Arial</vt:lpstr>
      <vt:lpstr>Calibri</vt:lpstr>
      <vt:lpstr>Courier New</vt:lpstr>
      <vt:lpstr>Tahoma</vt:lpstr>
      <vt:lpstr>Times New Roman</vt:lpstr>
      <vt:lpstr>Tw Cen MT</vt:lpstr>
      <vt:lpstr>Wingdings</vt:lpstr>
      <vt:lpstr>Wingdings 2</vt:lpstr>
      <vt:lpstr>Office Theme</vt:lpstr>
      <vt:lpstr>Default Design</vt:lpstr>
      <vt:lpstr>1_Default Design</vt:lpstr>
      <vt:lpstr>1_Median</vt:lpstr>
      <vt:lpstr>2_Median</vt:lpstr>
      <vt:lpstr>3_Median</vt:lpstr>
      <vt:lpstr>9_Blends</vt:lpstr>
      <vt:lpstr>Blends</vt:lpstr>
      <vt:lpstr>1_Blends</vt:lpstr>
      <vt:lpstr>2_Blends</vt:lpstr>
      <vt:lpstr>4_Median</vt:lpstr>
      <vt:lpstr>5_Median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Roadside Ditches:  Big Impacts from Micro-scaled Features</vt:lpstr>
      <vt:lpstr>Roadside Ditches:  Big Impacts from Micro-scaled Features</vt:lpstr>
      <vt:lpstr>Roadside Ditches:  Big Impacts from Micro-scaled Features</vt:lpstr>
      <vt:lpstr>PowerPoint Presentation</vt:lpstr>
      <vt:lpstr>Traditional Stormwater</vt:lpstr>
      <vt:lpstr>Roadside Ditches:  Mitigation Strategies</vt:lpstr>
      <vt:lpstr>Roadside Ditches:  Mitigation Strategies ($$$)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Nature Conservancy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Boomer</dc:creator>
  <cp:lastModifiedBy>jstarr</cp:lastModifiedBy>
  <cp:revision>65</cp:revision>
  <cp:lastPrinted>2014-10-08T18:50:13Z</cp:lastPrinted>
  <dcterms:created xsi:type="dcterms:W3CDTF">2014-10-08T14:24:08Z</dcterms:created>
  <dcterms:modified xsi:type="dcterms:W3CDTF">2016-06-10T14:15:16Z</dcterms:modified>
</cp:coreProperties>
</file>