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56" r:id="rId3"/>
    <p:sldId id="257" r:id="rId4"/>
    <p:sldId id="259" r:id="rId5"/>
    <p:sldId id="260" r:id="rId6"/>
    <p:sldId id="258" r:id="rId7"/>
    <p:sldId id="261" r:id="rId8"/>
    <p:sldId id="264" r:id="rId9"/>
    <p:sldId id="266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8001"/>
    <a:srgbClr val="FAD30F"/>
    <a:srgbClr val="21FF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7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SSD:Users:mpennington:Desktop:Green%20Infrastrucutre:Air_Quality:AQI_DATA:2017-2019_AQI_Repo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D20F"/>
            </a:solidFill>
          </c:spPr>
          <c:invertIfNegative val="0"/>
          <c:cat>
            <c:numRef>
              <c:f>Sheet2!$A$2:$A$6</c:f>
              <c:numCache>
                <c:formatCode>General</c:formatCode>
                <c:ptCount val="5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</c:numCache>
            </c:numRef>
          </c:cat>
          <c:val>
            <c:numRef>
              <c:f>Sheet2!$B$2:$B$6</c:f>
              <c:numCache>
                <c:formatCode>General</c:formatCode>
                <c:ptCount val="5"/>
                <c:pt idx="0">
                  <c:v>71.0</c:v>
                </c:pt>
                <c:pt idx="1">
                  <c:v>67.0</c:v>
                </c:pt>
                <c:pt idx="2">
                  <c:v>38.0</c:v>
                </c:pt>
                <c:pt idx="3">
                  <c:v>51.0</c:v>
                </c:pt>
                <c:pt idx="4">
                  <c:v>36.0</c:v>
                </c:pt>
              </c:numCache>
            </c:numRef>
          </c:val>
        </c:ser>
        <c:ser>
          <c:idx val="1"/>
          <c:order val="1"/>
          <c:spPr>
            <a:solidFill>
              <a:srgbClr val="008000"/>
            </a:solidFill>
          </c:spPr>
          <c:invertIfNegative val="0"/>
          <c:cat>
            <c:numRef>
              <c:f>Sheet2!$A$2:$A$6</c:f>
              <c:numCache>
                <c:formatCode>General</c:formatCode>
                <c:ptCount val="5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</c:numCache>
            </c:numRef>
          </c:cat>
          <c:val>
            <c:numRef>
              <c:f>Sheet2!$C$2:$C$6</c:f>
              <c:numCache>
                <c:formatCode>General</c:formatCode>
                <c:ptCount val="5"/>
                <c:pt idx="0">
                  <c:v>294.0</c:v>
                </c:pt>
                <c:pt idx="1">
                  <c:v>298.0</c:v>
                </c:pt>
                <c:pt idx="2">
                  <c:v>327.0</c:v>
                </c:pt>
                <c:pt idx="3">
                  <c:v>314.0</c:v>
                </c:pt>
                <c:pt idx="4">
                  <c:v>329.0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2845144"/>
        <c:axId val="-2111858024"/>
      </c:barChart>
      <c:catAx>
        <c:axId val="-2112845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11858024"/>
        <c:crosses val="autoZero"/>
        <c:auto val="1"/>
        <c:lblAlgn val="ctr"/>
        <c:lblOffset val="100"/>
        <c:noMultiLvlLbl val="0"/>
      </c:catAx>
      <c:valAx>
        <c:axId val="-2111858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28451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F967-7233-644B-AD20-4FEAB9037958}" type="datetimeFigureOut">
              <a:rPr lang="en-US" smtClean="0"/>
              <a:t>2/20/20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211B-3C99-234D-AE46-D2A00FEB3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33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F967-7233-644B-AD20-4FEAB9037958}" type="datetimeFigureOut">
              <a:rPr lang="en-US" smtClean="0"/>
              <a:t>2/20/20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211B-3C99-234D-AE46-D2A00FEB3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91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F967-7233-644B-AD20-4FEAB9037958}" type="datetimeFigureOut">
              <a:rPr lang="en-US" smtClean="0"/>
              <a:t>2/20/20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211B-3C99-234D-AE46-D2A00FEB3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2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F967-7233-644B-AD20-4FEAB9037958}" type="datetimeFigureOut">
              <a:rPr lang="en-US" smtClean="0"/>
              <a:t>2/20/20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211B-3C99-234D-AE46-D2A00FEB3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12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F967-7233-644B-AD20-4FEAB9037958}" type="datetimeFigureOut">
              <a:rPr lang="en-US" smtClean="0"/>
              <a:t>2/20/20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211B-3C99-234D-AE46-D2A00FEB3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57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F967-7233-644B-AD20-4FEAB9037958}" type="datetimeFigureOut">
              <a:rPr lang="en-US" smtClean="0"/>
              <a:t>2/20/20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211B-3C99-234D-AE46-D2A00FEB3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5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F967-7233-644B-AD20-4FEAB9037958}" type="datetimeFigureOut">
              <a:rPr lang="en-US" smtClean="0"/>
              <a:t>2/20/20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211B-3C99-234D-AE46-D2A00FEB3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18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F967-7233-644B-AD20-4FEAB9037958}" type="datetimeFigureOut">
              <a:rPr lang="en-US" smtClean="0"/>
              <a:t>2/20/20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211B-3C99-234D-AE46-D2A00FEB3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21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F967-7233-644B-AD20-4FEAB9037958}" type="datetimeFigureOut">
              <a:rPr lang="en-US" smtClean="0"/>
              <a:t>2/20/20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211B-3C99-234D-AE46-D2A00FEB3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97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F967-7233-644B-AD20-4FEAB9037958}" type="datetimeFigureOut">
              <a:rPr lang="en-US" smtClean="0"/>
              <a:t>2/20/20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211B-3C99-234D-AE46-D2A00FEB3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51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F967-7233-644B-AD20-4FEAB9037958}" type="datetimeFigureOut">
              <a:rPr lang="en-US" smtClean="0"/>
              <a:t>2/20/20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211B-3C99-234D-AE46-D2A00FEB3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32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2F967-7233-644B-AD20-4FEAB9037958}" type="datetimeFigureOut">
              <a:rPr lang="en-US" smtClean="0"/>
              <a:t>2/20/20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E211B-3C99-234D-AE46-D2A00FEB3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06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15-06-25 22.46.4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2" t="35557" r="16667" b="-1"/>
          <a:stretch/>
        </p:blipFill>
        <p:spPr>
          <a:xfrm>
            <a:off x="381000" y="6532"/>
            <a:ext cx="8229600" cy="6818810"/>
          </a:xfrm>
          <a:prstGeom prst="rect">
            <a:avLst/>
          </a:prstGeom>
        </p:spPr>
      </p:pic>
      <p:pic>
        <p:nvPicPr>
          <p:cNvPr id="5" name="Picture 4" descr="Macintosh HD:Users:mpennington:Desktop:screen_shot:LOGOS:Region9logoPMS661.t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"/>
            <a:ext cx="2880995" cy="1295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3455081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Economic Impact of Pollution Taxes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2915" t="9369" b="5883"/>
          <a:stretch/>
        </p:blipFill>
        <p:spPr>
          <a:xfrm>
            <a:off x="-20876" y="1630710"/>
            <a:ext cx="9164876" cy="450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8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01804"/>
            <a:ext cx="6400800" cy="5873998"/>
          </a:xfrm>
        </p:spPr>
        <p:txBody>
          <a:bodyPr/>
          <a:lstStyle/>
          <a:p>
            <a:r>
              <a:rPr lang="en-US" u="sng" dirty="0" smtClean="0"/>
              <a:t>Median Household Income</a:t>
            </a:r>
            <a:r>
              <a:rPr lang="en-US" dirty="0" smtClean="0"/>
              <a:t> </a:t>
            </a:r>
          </a:p>
          <a:p>
            <a:r>
              <a:rPr lang="en-US" dirty="0" smtClean="0"/>
              <a:t>Morgan County = $ 46,346</a:t>
            </a:r>
          </a:p>
          <a:p>
            <a:r>
              <a:rPr lang="en-US" dirty="0" smtClean="0"/>
              <a:t>Berkeley County = $ 59,480</a:t>
            </a:r>
          </a:p>
          <a:p>
            <a:r>
              <a:rPr lang="en-US" dirty="0" smtClean="0"/>
              <a:t>Jefferson County = $72,526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Frederick County, MD = $88,502</a:t>
            </a:r>
          </a:p>
          <a:p>
            <a:r>
              <a:rPr lang="en-US" dirty="0" smtClean="0"/>
              <a:t>Loudoun County, VA = $129,588</a:t>
            </a:r>
          </a:p>
          <a:p>
            <a:endParaRPr lang="en-US" dirty="0" smtClean="0"/>
          </a:p>
          <a:p>
            <a:pPr algn="r"/>
            <a:r>
              <a:rPr lang="en-US" sz="2500" dirty="0" smtClean="0"/>
              <a:t>*2017 ACS </a:t>
            </a:r>
            <a:r>
              <a:rPr lang="en-US" sz="2500" dirty="0" err="1" smtClean="0"/>
              <a:t>Census.gov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441548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679700"/>
            <a:ext cx="7315200" cy="1498600"/>
          </a:xfrm>
          <a:prstGeom prst="rect">
            <a:avLst/>
          </a:prstGeom>
        </p:spPr>
      </p:pic>
      <p:pic>
        <p:nvPicPr>
          <p:cNvPr id="9" name="Picture 8" descr="Screen Shot 2020-02-20 at 8.08.37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6" t="42252" r="17362" b="19062"/>
          <a:stretch/>
        </p:blipFill>
        <p:spPr>
          <a:xfrm>
            <a:off x="-100664" y="542970"/>
            <a:ext cx="9244664" cy="3141528"/>
          </a:xfrm>
          <a:prstGeom prst="rect">
            <a:avLst/>
          </a:prstGeom>
        </p:spPr>
      </p:pic>
      <p:pic>
        <p:nvPicPr>
          <p:cNvPr id="10" name="Picture 9" descr="Screen Shot 2020-02-20 at 8.08.37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94" t="42252" r="2443" b="19062"/>
          <a:stretch/>
        </p:blipFill>
        <p:spPr>
          <a:xfrm>
            <a:off x="7436460" y="4294731"/>
            <a:ext cx="1586280" cy="256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54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20-02-20 at 8.29.38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2" t="24967" r="6901" b="44579"/>
          <a:stretch/>
        </p:blipFill>
        <p:spPr>
          <a:xfrm>
            <a:off x="9" y="1270075"/>
            <a:ext cx="9145305" cy="274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34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20-02-20 at 8.34.11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0" t="10492" r="7244" b="8022"/>
          <a:stretch/>
        </p:blipFill>
        <p:spPr>
          <a:xfrm>
            <a:off x="501683" y="78400"/>
            <a:ext cx="8105355" cy="66509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24473" y="3402540"/>
            <a:ext cx="799561" cy="235197"/>
          </a:xfrm>
          <a:prstGeom prst="rect">
            <a:avLst/>
          </a:prstGeom>
          <a:noFill/>
          <a:ln w="41275">
            <a:solidFill>
              <a:srgbClr val="21FF06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52770" y="3606377"/>
            <a:ext cx="799561" cy="235197"/>
          </a:xfrm>
          <a:prstGeom prst="rect">
            <a:avLst/>
          </a:prstGeom>
          <a:noFill/>
          <a:ln w="41275"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64070" y="4401654"/>
            <a:ext cx="799561" cy="235197"/>
          </a:xfrm>
          <a:prstGeom prst="rect">
            <a:avLst/>
          </a:prstGeom>
          <a:noFill/>
          <a:ln w="41275"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332449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20-02-20 at 8.24.56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8" t="28534" r="6387" b="24276"/>
          <a:stretch/>
        </p:blipFill>
        <p:spPr>
          <a:xfrm>
            <a:off x="0" y="1019195"/>
            <a:ext cx="9144000" cy="34344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23908" y="3559338"/>
            <a:ext cx="799561" cy="235197"/>
          </a:xfrm>
          <a:prstGeom prst="rect">
            <a:avLst/>
          </a:prstGeom>
          <a:noFill/>
          <a:ln w="41275"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80925" y="3554937"/>
            <a:ext cx="799561" cy="235197"/>
          </a:xfrm>
          <a:prstGeom prst="rect">
            <a:avLst/>
          </a:prstGeom>
          <a:noFill/>
          <a:ln w="41275"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23908" y="2394626"/>
            <a:ext cx="799561" cy="235197"/>
          </a:xfrm>
          <a:prstGeom prst="rect">
            <a:avLst/>
          </a:prstGeom>
          <a:noFill/>
          <a:ln w="41275">
            <a:solidFill>
              <a:srgbClr val="21FF06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80925" y="2390225"/>
            <a:ext cx="799561" cy="235197"/>
          </a:xfrm>
          <a:prstGeom prst="rect">
            <a:avLst/>
          </a:prstGeom>
          <a:noFill/>
          <a:ln w="41275">
            <a:solidFill>
              <a:srgbClr val="21FF06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350892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478"/>
            <a:ext cx="8229600" cy="1143000"/>
          </a:xfrm>
        </p:spPr>
        <p:txBody>
          <a:bodyPr/>
          <a:lstStyle/>
          <a:p>
            <a:r>
              <a:rPr lang="en-US" dirty="0" smtClean="0"/>
              <a:t>Pollution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9800"/>
            <a:ext cx="8229600" cy="5257800"/>
          </a:xfrm>
        </p:spPr>
        <p:txBody>
          <a:bodyPr/>
          <a:lstStyle/>
          <a:p>
            <a:r>
              <a:rPr lang="en-US" dirty="0" smtClean="0"/>
              <a:t>Managing Growth</a:t>
            </a:r>
          </a:p>
          <a:p>
            <a:pPr lvl="1"/>
            <a:r>
              <a:rPr lang="en-US" dirty="0" smtClean="0"/>
              <a:t>Air Quality</a:t>
            </a:r>
          </a:p>
          <a:p>
            <a:pPr lvl="1"/>
            <a:r>
              <a:rPr lang="en-US" dirty="0" smtClean="0"/>
              <a:t>Water Quality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3027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7962263"/>
              </p:ext>
            </p:extLst>
          </p:nvPr>
        </p:nvGraphicFramePr>
        <p:xfrm>
          <a:off x="627107" y="0"/>
          <a:ext cx="7509603" cy="5723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891432" y="5801566"/>
            <a:ext cx="343341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Good</a:t>
            </a:r>
          </a:p>
          <a:p>
            <a:pPr algn="r"/>
            <a:endParaRPr lang="en-US" sz="1000" dirty="0" smtClean="0"/>
          </a:p>
          <a:p>
            <a:pPr algn="r"/>
            <a:r>
              <a:rPr lang="en-US" dirty="0" smtClean="0"/>
              <a:t>Moderate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71876" y="6334685"/>
            <a:ext cx="235165" cy="219519"/>
          </a:xfrm>
          <a:prstGeom prst="rect">
            <a:avLst/>
          </a:prstGeom>
          <a:solidFill>
            <a:srgbClr val="FAD30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83174" y="5922605"/>
            <a:ext cx="235165" cy="219519"/>
          </a:xfrm>
          <a:prstGeom prst="rect">
            <a:avLst/>
          </a:prstGeom>
          <a:solidFill>
            <a:srgbClr val="25800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07180" y="5922605"/>
            <a:ext cx="3307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Air Quality Index</a:t>
            </a:r>
          </a:p>
          <a:p>
            <a:r>
              <a:rPr lang="en-US" dirty="0" smtClean="0"/>
              <a:t>Number of Days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806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478"/>
            <a:ext cx="8229600" cy="1143000"/>
          </a:xfrm>
        </p:spPr>
        <p:txBody>
          <a:bodyPr/>
          <a:lstStyle/>
          <a:p>
            <a:r>
              <a:rPr lang="en-US" dirty="0" smtClean="0"/>
              <a:t>Pollution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9800"/>
            <a:ext cx="8229600" cy="5257800"/>
          </a:xfrm>
        </p:spPr>
        <p:txBody>
          <a:bodyPr/>
          <a:lstStyle/>
          <a:p>
            <a:r>
              <a:rPr lang="en-US" dirty="0" smtClean="0"/>
              <a:t>Managing Flooding</a:t>
            </a:r>
          </a:p>
          <a:p>
            <a:r>
              <a:rPr lang="en-US" dirty="0" smtClean="0"/>
              <a:t>Roadside Litter</a:t>
            </a:r>
          </a:p>
          <a:p>
            <a:r>
              <a:rPr lang="en-US" dirty="0" smtClean="0"/>
              <a:t>Economic Impact of Pollution Taxes</a:t>
            </a:r>
          </a:p>
          <a:p>
            <a:pPr lvl="1"/>
            <a:r>
              <a:rPr lang="en-US" dirty="0" smtClean="0"/>
              <a:t>MS4 Stormwater Fees ( $ 42 Year)</a:t>
            </a:r>
          </a:p>
          <a:p>
            <a:pPr lvl="1"/>
            <a:r>
              <a:rPr lang="en-US" dirty="0" smtClean="0"/>
              <a:t>Sanitary Sewer Bills and Increases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0203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81</Words>
  <Application>Microsoft Macintosh PowerPoint</Application>
  <PresentationFormat>On-screen Show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Pollution Challenges</vt:lpstr>
      <vt:lpstr>PowerPoint Presentation</vt:lpstr>
      <vt:lpstr>Pollution Challenges</vt:lpstr>
      <vt:lpstr>Economic Impact of Pollution Taxes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Pennington</dc:creator>
  <cp:lastModifiedBy>Matthew Pennington</cp:lastModifiedBy>
  <cp:revision>10</cp:revision>
  <dcterms:created xsi:type="dcterms:W3CDTF">2020-02-20T12:54:30Z</dcterms:created>
  <dcterms:modified xsi:type="dcterms:W3CDTF">2020-02-20T15:48:44Z</dcterms:modified>
</cp:coreProperties>
</file>