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24" r:id="rId1"/>
  </p:sldMasterIdLst>
  <p:notesMasterIdLst>
    <p:notesMasterId r:id="rId27"/>
  </p:notesMasterIdLst>
  <p:handoutMasterIdLst>
    <p:handoutMasterId r:id="rId28"/>
  </p:handoutMasterIdLst>
  <p:sldIdLst>
    <p:sldId id="290" r:id="rId2"/>
    <p:sldId id="263" r:id="rId3"/>
    <p:sldId id="321" r:id="rId4"/>
    <p:sldId id="293" r:id="rId5"/>
    <p:sldId id="318" r:id="rId6"/>
    <p:sldId id="334" r:id="rId7"/>
    <p:sldId id="320" r:id="rId8"/>
    <p:sldId id="296" r:id="rId9"/>
    <p:sldId id="331" r:id="rId10"/>
    <p:sldId id="333" r:id="rId11"/>
    <p:sldId id="322" r:id="rId12"/>
    <p:sldId id="323" r:id="rId13"/>
    <p:sldId id="324" r:id="rId14"/>
    <p:sldId id="325" r:id="rId15"/>
    <p:sldId id="335" r:id="rId16"/>
    <p:sldId id="327" r:id="rId17"/>
    <p:sldId id="328" r:id="rId18"/>
    <p:sldId id="336" r:id="rId19"/>
    <p:sldId id="298" r:id="rId20"/>
    <p:sldId id="299" r:id="rId21"/>
    <p:sldId id="310" r:id="rId22"/>
    <p:sldId id="311" r:id="rId23"/>
    <p:sldId id="312" r:id="rId24"/>
    <p:sldId id="313" r:id="rId25"/>
    <p:sldId id="29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0"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74C975D-3C32-44FD-A747-2C9B18A7B736}" type="datetimeFigureOut">
              <a:rPr lang="en-US" smtClean="0"/>
              <a:pPr/>
              <a:t>12/4/2013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64930D3-ECA7-45A4-9E8B-30D3FD97A74E}" type="slidenum">
              <a:rPr lang="en-US" smtClean="0"/>
              <a:pPr/>
              <a:t>‹#›</a:t>
            </a:fld>
            <a:endParaRPr lang="en-US"/>
          </a:p>
        </p:txBody>
      </p:sp>
    </p:spTree>
    <p:extLst>
      <p:ext uri="{BB962C8B-B14F-4D97-AF65-F5344CB8AC3E}">
        <p14:creationId xmlns:p14="http://schemas.microsoft.com/office/powerpoint/2010/main" val="1098847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8F1BC8E-0A78-454A-981C-2F8DA54C0B0D}" type="datetimeFigureOut">
              <a:rPr lang="en-US" smtClean="0"/>
              <a:pPr/>
              <a:t>12/4/2013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EBE495-5E72-4B3A-AE77-0D8614C8DEFA}" type="slidenum">
              <a:rPr lang="en-US" smtClean="0"/>
              <a:pPr/>
              <a:t>‹#›</a:t>
            </a:fld>
            <a:endParaRPr lang="en-US" dirty="0"/>
          </a:p>
        </p:txBody>
      </p:sp>
    </p:spTree>
    <p:extLst>
      <p:ext uri="{BB962C8B-B14F-4D97-AF65-F5344CB8AC3E}">
        <p14:creationId xmlns:p14="http://schemas.microsoft.com/office/powerpoint/2010/main" val="347584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2E87CD7-0DB1-4ECA-8F22-DA0089EAB345}" type="datetime1">
              <a:rPr lang="en-US" smtClean="0"/>
              <a:pPr/>
              <a:t>12/4/2013</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DF28FB93-0A08-4E7D-8E63-9EFA29F1E093}"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C3E3ECC-22A3-46B5-81EE-39B1760D8D57}" type="datetime1">
              <a:rPr lang="en-US" smtClean="0"/>
              <a:pPr/>
              <a:t>12/4/2013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3954D7-25F8-4BA6-9878-C5DAFD570362}" type="datetime1">
              <a:rPr lang="en-US" smtClean="0"/>
              <a:pPr/>
              <a:t>12/4/2013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F7E50B-CA93-4163-8318-99DE388915CF}" type="datetime1">
              <a:rPr lang="en-US" smtClean="0"/>
              <a:pPr/>
              <a:t>12/4/2013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AE84F50-6A7C-41E8-8C7E-7050DB8590FE}" type="datetime1">
              <a:rPr lang="en-US" smtClean="0"/>
              <a:pPr/>
              <a:t>12/4/2013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AF16DE-A0D5-4438-950F-5B1E159C2C2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41ABF1-3E56-4996-A714-1AD077EA65E5}" type="datetime1">
              <a:rPr lang="en-US" smtClean="0"/>
              <a:pPr/>
              <a:t>12/4/2013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AB5E4C-F6E9-42BE-B060-5827492F974A}" type="datetime1">
              <a:rPr lang="en-US" smtClean="0"/>
              <a:pPr/>
              <a:t>12/4/2013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D0B6FC-CDAA-4486-A074-4A4351FC9FC2}" type="datetime1">
              <a:rPr lang="en-US" smtClean="0"/>
              <a:pPr/>
              <a:t>12/4/2013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F290025-AF7D-49D5-826A-C3906E5E3B4F}" type="datetime1">
              <a:rPr lang="en-US" smtClean="0"/>
              <a:pPr/>
              <a:t>12/4/2013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C7FA602-1E09-4CBC-84FE-772522582C20}"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E810E4-BE50-42FA-8D24-009F1D677BCA}" type="datetime1">
              <a:rPr lang="en-US" smtClean="0"/>
              <a:pPr/>
              <a:t>12/4/2013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F3FAFB4-7188-4A3A-B44F-2C43B9B463D4}" type="datetime1">
              <a:rPr lang="en-US" smtClean="0"/>
              <a:pPr/>
              <a:t>12/4/2013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C7FA602-1E09-4CBC-84FE-772522582C20}"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C7172C9-176B-4D2C-9E3E-53781E7C3607}" type="datetime1">
              <a:rPr lang="en-US" smtClean="0"/>
              <a:pPr/>
              <a:t>12/4/2013</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7FA602-1E09-4CBC-84FE-772522582C20}"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chesapeakebay.net/"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066800"/>
            <a:ext cx="7772400" cy="2514599"/>
          </a:xfrm>
        </p:spPr>
        <p:txBody>
          <a:bodyPr>
            <a:normAutofit fontScale="90000"/>
          </a:bodyPr>
          <a:lstStyle/>
          <a:p>
            <a:r>
              <a:rPr lang="en-US" sz="4000" b="1" dirty="0" smtClean="0">
                <a:latin typeface="Arial" pitchFamily="34" charset="0"/>
                <a:cs typeface="Arial" pitchFamily="34" charset="0"/>
              </a:rPr>
              <a:t>CBP Partnership’s </a:t>
            </a:r>
            <a:br>
              <a:rPr lang="en-US" sz="4000" b="1" dirty="0" smtClean="0">
                <a:latin typeface="Arial" pitchFamily="34" charset="0"/>
                <a:cs typeface="Arial" pitchFamily="34" charset="0"/>
              </a:rPr>
            </a:br>
            <a:r>
              <a:rPr lang="en-US" sz="4000" b="1" dirty="0" smtClean="0">
                <a:latin typeface="Arial" pitchFamily="34" charset="0"/>
                <a:cs typeface="Arial" pitchFamily="34" charset="0"/>
              </a:rPr>
              <a:t>BMP Verification Review Panel’s Findings and Recommendations to Date</a:t>
            </a:r>
            <a:endParaRPr lang="en-US" sz="4000" b="1" dirty="0">
              <a:latin typeface="Arial" pitchFamily="34" charset="0"/>
              <a:cs typeface="Arial" pitchFamily="34" charset="0"/>
            </a:endParaRPr>
          </a:p>
        </p:txBody>
      </p:sp>
      <p:sp>
        <p:nvSpPr>
          <p:cNvPr id="3" name="Subtitle 2"/>
          <p:cNvSpPr>
            <a:spLocks noGrp="1"/>
          </p:cNvSpPr>
          <p:nvPr>
            <p:ph type="subTitle" idx="1"/>
          </p:nvPr>
        </p:nvSpPr>
        <p:spPr>
          <a:xfrm>
            <a:off x="1219200" y="4419600"/>
            <a:ext cx="7315200" cy="1981200"/>
          </a:xfrm>
        </p:spPr>
        <p:txBody>
          <a:bodyPr>
            <a:normAutofit/>
          </a:bodyPr>
          <a:lstStyle/>
          <a:p>
            <a:r>
              <a:rPr lang="en-US" dirty="0" smtClean="0">
                <a:latin typeface="Arial" pitchFamily="34" charset="0"/>
                <a:cs typeface="Arial" pitchFamily="34" charset="0"/>
              </a:rPr>
              <a:t>CBP Citizens Advisory Committee</a:t>
            </a:r>
          </a:p>
          <a:p>
            <a:r>
              <a:rPr lang="en-US" dirty="0" smtClean="0">
                <a:latin typeface="Arial" pitchFamily="34" charset="0"/>
                <a:cs typeface="Arial" pitchFamily="34" charset="0"/>
              </a:rPr>
              <a:t>December 6, 2013 Meeting</a:t>
            </a:r>
          </a:p>
          <a:p>
            <a:r>
              <a:rPr lang="en-US" dirty="0" smtClean="0">
                <a:latin typeface="Arial" pitchFamily="34" charset="0"/>
                <a:cs typeface="Arial" pitchFamily="34" charset="0"/>
              </a:rPr>
              <a:t>Rich Batiuk, Chair</a:t>
            </a:r>
          </a:p>
          <a:p>
            <a:r>
              <a:rPr lang="en-US" dirty="0" smtClean="0">
                <a:latin typeface="Arial" pitchFamily="34" charset="0"/>
                <a:cs typeface="Arial" pitchFamily="34" charset="0"/>
              </a:rPr>
              <a:t>CBP Partnership’s BMP Verification Committee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Need for Transparency</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10</a:t>
            </a:fld>
            <a:endParaRPr lang="en-US" dirty="0"/>
          </a:p>
        </p:txBody>
      </p:sp>
      <p:sp>
        <p:nvSpPr>
          <p:cNvPr id="5" name="Rectangle 4"/>
          <p:cNvSpPr/>
          <p:nvPr/>
        </p:nvSpPr>
        <p:spPr>
          <a:xfrm>
            <a:off x="1295400" y="1066800"/>
            <a:ext cx="7620000" cy="4893647"/>
          </a:xfrm>
          <a:prstGeom prst="rect">
            <a:avLst/>
          </a:prstGeom>
        </p:spPr>
        <p:txBody>
          <a:bodyPr wrap="square">
            <a:spAutoFit/>
          </a:bodyPr>
          <a:lstStyle/>
          <a:p>
            <a:r>
              <a:rPr lang="en-US" sz="2400" dirty="0" smtClean="0">
                <a:latin typeface="Arial" pitchFamily="34" charset="0"/>
                <a:cs typeface="Arial" pitchFamily="34" charset="0"/>
              </a:rPr>
              <a:t>Panel recommendation:</a:t>
            </a:r>
          </a:p>
          <a:p>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“All practice and treatment data reported for crediting of nutrient and sediment pollutant load reductions and used in some form by the Chesapeake Bay Program Partnership in accounting for implementation progress should be made publically accessible through the Partnership’s Chesapeake Stat website.  Conforming with legal and programmatic constraints, the reported practice and treatment data should be publically available to at the most site-specific scales, in order of preference: site-level, followed by </a:t>
            </a:r>
            <a:r>
              <a:rPr lang="en-US" sz="2400" dirty="0" err="1" smtClean="0">
                <a:latin typeface="Arial" pitchFamily="34" charset="0"/>
                <a:cs typeface="Arial" pitchFamily="34" charset="0"/>
              </a:rPr>
              <a:t>subwatershed</a:t>
            </a:r>
            <a:r>
              <a:rPr lang="en-US" sz="2400" dirty="0" smtClean="0">
                <a:latin typeface="Arial" pitchFamily="34" charset="0"/>
                <a:cs typeface="Arial" pitchFamily="34" charset="0"/>
              </a:rPr>
              <a:t>, municipality, county, and then state.”</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Address Life Spans</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11</a:t>
            </a:fld>
            <a:endParaRPr lang="en-US" dirty="0"/>
          </a:p>
        </p:txBody>
      </p:sp>
      <p:sp>
        <p:nvSpPr>
          <p:cNvPr id="5" name="TextBox 4"/>
          <p:cNvSpPr txBox="1"/>
          <p:nvPr/>
        </p:nvSpPr>
        <p:spPr>
          <a:xfrm>
            <a:off x="1219200" y="1828800"/>
            <a:ext cx="7924800" cy="3539430"/>
          </a:xfrm>
          <a:prstGeom prst="rect">
            <a:avLst/>
          </a:prstGeom>
          <a:noFill/>
        </p:spPr>
        <p:txBody>
          <a:bodyPr wrap="square" rtlCol="0">
            <a:spAutoFit/>
          </a:bodyPr>
          <a:lstStyle/>
          <a:p>
            <a:r>
              <a:rPr lang="en-US" sz="3200" dirty="0" smtClean="0">
                <a:latin typeface="Arial" pitchFamily="34" charset="0"/>
                <a:cs typeface="Arial" pitchFamily="34" charset="0"/>
              </a:rPr>
              <a:t>“The new protocols must solve the problem of accounting for expired practices.  How to remedy the existing situation where reductions from a BMP are included in the model after a contract period (for federal/ state payment for implementation) has expired.”</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Address Double Counting</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12</a:t>
            </a:fld>
            <a:endParaRPr lang="en-US" dirty="0"/>
          </a:p>
        </p:txBody>
      </p:sp>
      <p:sp>
        <p:nvSpPr>
          <p:cNvPr id="5" name="TextBox 4"/>
          <p:cNvSpPr txBox="1"/>
          <p:nvPr/>
        </p:nvSpPr>
        <p:spPr>
          <a:xfrm>
            <a:off x="1219200" y="1828800"/>
            <a:ext cx="7924800" cy="1569660"/>
          </a:xfrm>
          <a:prstGeom prst="rect">
            <a:avLst/>
          </a:prstGeom>
          <a:noFill/>
        </p:spPr>
        <p:txBody>
          <a:bodyPr wrap="square" rtlCol="0">
            <a:spAutoFit/>
          </a:bodyPr>
          <a:lstStyle/>
          <a:p>
            <a:r>
              <a:rPr lang="en-US" sz="3200" dirty="0" smtClean="0">
                <a:latin typeface="Arial" pitchFamily="34" charset="0"/>
                <a:cs typeface="Arial" pitchFamily="34" charset="0"/>
              </a:rPr>
              <a:t>“The new protocols must solve the problem of double counting of existing practices.”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Ag Workgroup: Can’t Understand!</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13</a:t>
            </a:fld>
            <a:endParaRPr lang="en-US" dirty="0"/>
          </a:p>
        </p:txBody>
      </p:sp>
      <p:sp>
        <p:nvSpPr>
          <p:cNvPr id="5" name="TextBox 4"/>
          <p:cNvSpPr txBox="1"/>
          <p:nvPr/>
        </p:nvSpPr>
        <p:spPr>
          <a:xfrm>
            <a:off x="1219200" y="1828800"/>
            <a:ext cx="7924800" cy="4031873"/>
          </a:xfrm>
          <a:prstGeom prst="rect">
            <a:avLst/>
          </a:prstGeom>
          <a:noFill/>
        </p:spPr>
        <p:txBody>
          <a:bodyPr wrap="square" rtlCol="0">
            <a:spAutoFit/>
          </a:bodyPr>
          <a:lstStyle/>
          <a:p>
            <a:r>
              <a:rPr lang="en-US" sz="3200" dirty="0" smtClean="0">
                <a:latin typeface="Arial" pitchFamily="34" charset="0"/>
                <a:cs typeface="Arial" pitchFamily="34" charset="0"/>
              </a:rPr>
              <a:t>“The verification concept under discussion by the Agriculture Workgroup involves a</a:t>
            </a:r>
          </a:p>
          <a:p>
            <a:r>
              <a:rPr lang="en-US" sz="3200" dirty="0" smtClean="0">
                <a:latin typeface="Arial" pitchFamily="34" charset="0"/>
                <a:cs typeface="Arial" pitchFamily="34" charset="0"/>
              </a:rPr>
              <a:t>complex and not-yet transparent approach relating to “certainty”; the process for selecting any numerical certainty level must be transparent, clearly defined, and based on technically defensible information.”</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No Excuses</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14</a:t>
            </a:fld>
            <a:endParaRPr lang="en-US" dirty="0"/>
          </a:p>
        </p:txBody>
      </p:sp>
      <p:sp>
        <p:nvSpPr>
          <p:cNvPr id="5" name="TextBox 4"/>
          <p:cNvSpPr txBox="1"/>
          <p:nvPr/>
        </p:nvSpPr>
        <p:spPr>
          <a:xfrm>
            <a:off x="1219200" y="1828800"/>
            <a:ext cx="7924800" cy="2554545"/>
          </a:xfrm>
          <a:prstGeom prst="rect">
            <a:avLst/>
          </a:prstGeom>
          <a:noFill/>
        </p:spPr>
        <p:txBody>
          <a:bodyPr wrap="square" rtlCol="0">
            <a:spAutoFit/>
          </a:bodyPr>
          <a:lstStyle/>
          <a:p>
            <a:r>
              <a:rPr lang="en-US" sz="3200" dirty="0" smtClean="0">
                <a:latin typeface="Arial" pitchFamily="34" charset="0"/>
                <a:cs typeface="Arial" pitchFamily="34" charset="0"/>
              </a:rPr>
              <a:t>“The ongoing complaint from the states that there is insufficient funding to implement new, more robust verification protocols should not be an excuse for lack of verification.”</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4"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41316" name="Rectangle 5"/>
          <p:cNvSpPr>
            <a:spLocks noChangeArrowheads="1"/>
          </p:cNvSpPr>
          <p:nvPr/>
        </p:nvSpPr>
        <p:spPr bwMode="auto">
          <a:xfrm>
            <a:off x="1066800" y="0"/>
            <a:ext cx="8077200" cy="914400"/>
          </a:xfrm>
          <a:prstGeom prst="rect">
            <a:avLst/>
          </a:prstGeom>
          <a:noFill/>
          <a:ln w="9525">
            <a:noFill/>
            <a:miter lim="800000"/>
            <a:headEnd/>
            <a:tailEnd/>
          </a:ln>
        </p:spPr>
        <p:txBody>
          <a:bodyPr anchor="b"/>
          <a:lstStyle/>
          <a:p>
            <a:pPr>
              <a:lnSpc>
                <a:spcPct val="100000"/>
              </a:lnSpc>
              <a:spcBef>
                <a:spcPct val="0"/>
              </a:spcBef>
              <a:buClrTx/>
            </a:pPr>
            <a:r>
              <a:rPr lang="en-US" sz="2800" b="0" u="sng" dirty="0" smtClean="0"/>
              <a:t>Nitrogen Relative Load Reductions</a:t>
            </a:r>
          </a:p>
          <a:p>
            <a:pPr>
              <a:lnSpc>
                <a:spcPct val="100000"/>
              </a:lnSpc>
              <a:spcBef>
                <a:spcPct val="0"/>
              </a:spcBef>
              <a:buClrTx/>
            </a:pPr>
            <a:r>
              <a:rPr lang="en-US" sz="2400" b="0" dirty="0" smtClean="0"/>
              <a:t>Virginia</a:t>
            </a:r>
            <a:endParaRPr lang="en-US" sz="2400" b="0" dirty="0"/>
          </a:p>
        </p:txBody>
      </p:sp>
      <p:pic>
        <p:nvPicPr>
          <p:cNvPr id="13314" name="Picture 2"/>
          <p:cNvPicPr>
            <a:picLocks noChangeAspect="1" noChangeArrowheads="1"/>
          </p:cNvPicPr>
          <p:nvPr/>
        </p:nvPicPr>
        <p:blipFill>
          <a:blip r:embed="rId3" cstate="print"/>
          <a:srcRect/>
          <a:stretch>
            <a:fillRect/>
          </a:stretch>
        </p:blipFill>
        <p:spPr bwMode="auto">
          <a:xfrm>
            <a:off x="685800" y="758952"/>
            <a:ext cx="8109457" cy="5886629"/>
          </a:xfrm>
          <a:prstGeom prst="rect">
            <a:avLst/>
          </a:prstGeom>
          <a:noFill/>
          <a:ln w="9525">
            <a:noFill/>
            <a:miter lim="800000"/>
            <a:headEnd/>
            <a:tailEnd/>
          </a:ln>
          <a:effectLst/>
        </p:spPr>
      </p:pic>
      <p:sp>
        <p:nvSpPr>
          <p:cNvPr id="6" name="TextBox 5"/>
          <p:cNvSpPr txBox="1"/>
          <p:nvPr/>
        </p:nvSpPr>
        <p:spPr>
          <a:xfrm>
            <a:off x="5791200" y="914400"/>
            <a:ext cx="3124200" cy="1815882"/>
          </a:xfrm>
          <a:prstGeom prst="rect">
            <a:avLst/>
          </a:prstGeom>
          <a:noFill/>
        </p:spPr>
        <p:txBody>
          <a:bodyPr wrap="square" rtlCol="0">
            <a:spAutoFit/>
          </a:bodyPr>
          <a:lstStyle/>
          <a:p>
            <a:pPr algn="r">
              <a:lnSpc>
                <a:spcPct val="100000"/>
              </a:lnSpc>
              <a:spcBef>
                <a:spcPts val="0"/>
              </a:spcBef>
            </a:pPr>
            <a:r>
              <a:rPr lang="en-US" sz="1600" b="0" dirty="0" smtClean="0">
                <a:solidFill>
                  <a:srgbClr val="FF0000"/>
                </a:solidFill>
              </a:rPr>
              <a:t>For wastewater, the contribution to the total load reduction compares current discharges (2011) to WIP discharges </a:t>
            </a:r>
          </a:p>
          <a:p>
            <a:pPr algn="r">
              <a:lnSpc>
                <a:spcPct val="100000"/>
              </a:lnSpc>
              <a:spcBef>
                <a:spcPts val="0"/>
              </a:spcBef>
            </a:pPr>
            <a:r>
              <a:rPr lang="en-US" sz="1600" b="0" dirty="0" smtClean="0">
                <a:solidFill>
                  <a:srgbClr val="FF0000"/>
                </a:solidFill>
              </a:rPr>
              <a:t>while BMPs outside </a:t>
            </a:r>
          </a:p>
          <a:p>
            <a:pPr algn="r">
              <a:lnSpc>
                <a:spcPct val="100000"/>
              </a:lnSpc>
              <a:spcBef>
                <a:spcPts val="0"/>
              </a:spcBef>
            </a:pPr>
            <a:r>
              <a:rPr lang="en-US" sz="1600" b="0" dirty="0" smtClean="0">
                <a:solidFill>
                  <a:srgbClr val="FF0000"/>
                </a:solidFill>
              </a:rPr>
              <a:t>wastewater compare </a:t>
            </a:r>
          </a:p>
          <a:p>
            <a:pPr algn="r">
              <a:lnSpc>
                <a:spcPct val="100000"/>
              </a:lnSpc>
              <a:spcBef>
                <a:spcPts val="0"/>
              </a:spcBef>
            </a:pPr>
            <a:r>
              <a:rPr lang="en-US" sz="1600" b="0" dirty="0" smtClean="0">
                <a:solidFill>
                  <a:srgbClr val="FF0000"/>
                </a:solidFill>
              </a:rPr>
              <a:t>No-Action to WIPs. </a:t>
            </a:r>
            <a:endParaRPr lang="en-US" sz="1600" b="0" dirty="0">
              <a:solidFill>
                <a:srgbClr val="FF0000"/>
              </a:solidFill>
            </a:endParaRPr>
          </a:p>
        </p:txBody>
      </p:sp>
      <p:sp>
        <p:nvSpPr>
          <p:cNvPr id="9" name="TextBox 8"/>
          <p:cNvSpPr txBox="1"/>
          <p:nvPr/>
        </p:nvSpPr>
        <p:spPr>
          <a:xfrm>
            <a:off x="8755877" y="6477000"/>
            <a:ext cx="351379" cy="258532"/>
          </a:xfrm>
          <a:prstGeom prst="rect">
            <a:avLst/>
          </a:prstGeom>
          <a:noFill/>
        </p:spPr>
        <p:txBody>
          <a:bodyPr wrap="none" rtlCol="0">
            <a:spAutoFit/>
          </a:bodyPr>
          <a:lstStyle/>
          <a:p>
            <a:r>
              <a:rPr lang="en-US" b="0" dirty="0" smtClean="0"/>
              <a:t>17</a:t>
            </a:r>
            <a:endParaRPr lang="en-US" b="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Management Plan Verification</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16</a:t>
            </a:fld>
            <a:endParaRPr lang="en-US" dirty="0"/>
          </a:p>
        </p:txBody>
      </p:sp>
      <p:sp>
        <p:nvSpPr>
          <p:cNvPr id="5" name="TextBox 4"/>
          <p:cNvSpPr txBox="1"/>
          <p:nvPr/>
        </p:nvSpPr>
        <p:spPr>
          <a:xfrm>
            <a:off x="1219200" y="1828800"/>
            <a:ext cx="7924800" cy="3046988"/>
          </a:xfrm>
          <a:prstGeom prst="rect">
            <a:avLst/>
          </a:prstGeom>
          <a:noFill/>
        </p:spPr>
        <p:txBody>
          <a:bodyPr wrap="square" rtlCol="0">
            <a:spAutoFit/>
          </a:bodyPr>
          <a:lstStyle/>
          <a:p>
            <a:r>
              <a:rPr lang="en-US" sz="3200" dirty="0" smtClean="0">
                <a:latin typeface="Arial" pitchFamily="34" charset="0"/>
                <a:cs typeface="Arial" pitchFamily="34" charset="0"/>
              </a:rPr>
              <a:t>“CAC supports the decision to create a workgroup to "dive deeply" into making recommendations for verification protocols for nutrient management plans to ensure transparency of on-farm application of fertilizer, manure and bio-solids.”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Aggregate Data Review</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17</a:t>
            </a:fld>
            <a:endParaRPr lang="en-US" dirty="0"/>
          </a:p>
        </p:txBody>
      </p:sp>
      <p:sp>
        <p:nvSpPr>
          <p:cNvPr id="5" name="TextBox 4"/>
          <p:cNvSpPr txBox="1"/>
          <p:nvPr/>
        </p:nvSpPr>
        <p:spPr>
          <a:xfrm>
            <a:off x="1219200" y="1828800"/>
            <a:ext cx="7924800" cy="3046988"/>
          </a:xfrm>
          <a:prstGeom prst="rect">
            <a:avLst/>
          </a:prstGeom>
          <a:noFill/>
        </p:spPr>
        <p:txBody>
          <a:bodyPr wrap="square" rtlCol="0">
            <a:spAutoFit/>
          </a:bodyPr>
          <a:lstStyle/>
          <a:p>
            <a:r>
              <a:rPr lang="en-US" sz="3200" dirty="0" smtClean="0">
                <a:latin typeface="Arial" pitchFamily="34" charset="0"/>
                <a:cs typeface="Arial" pitchFamily="34" charset="0"/>
              </a:rPr>
              <a:t>“Protocols should require review of any aggregate information by a third party as well as a comparison between the aggregated information and real world modeling data (to analyze water quality implications).”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Aggregate Data Review</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18</a:t>
            </a:fld>
            <a:endParaRPr lang="en-US" dirty="0"/>
          </a:p>
        </p:txBody>
      </p:sp>
      <p:sp>
        <p:nvSpPr>
          <p:cNvPr id="1025" name="Rectangle 1"/>
          <p:cNvSpPr>
            <a:spLocks noChangeArrowheads="1"/>
          </p:cNvSpPr>
          <p:nvPr/>
        </p:nvSpPr>
        <p:spPr bwMode="auto">
          <a:xfrm>
            <a:off x="1143000" y="1828800"/>
            <a:ext cx="8001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2800" dirty="0" smtClean="0">
                <a:latin typeface="Arial" pitchFamily="34" charset="0"/>
                <a:cs typeface="Arial" pitchFamily="34" charset="0"/>
              </a:rPr>
              <a:t>The Panel has recommended that aggregated data can be used, be considered validated, be provided to the public, and still be considered consistent with the Partnership’s transparency principle if there is </a:t>
            </a:r>
            <a:r>
              <a:rPr lang="en-US" sz="2800" u="sng" dirty="0" smtClean="0">
                <a:latin typeface="Arial" pitchFamily="34" charset="0"/>
                <a:cs typeface="Arial" pitchFamily="34" charset="0"/>
              </a:rPr>
              <a:t>independent</a:t>
            </a:r>
            <a:r>
              <a:rPr lang="en-US" sz="2800" dirty="0" smtClean="0">
                <a:latin typeface="Arial" pitchFamily="34" charset="0"/>
                <a:cs typeface="Arial" pitchFamily="34" charset="0"/>
              </a:rPr>
              <a:t> verification/validation of the underlying data.</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Box 72"/>
          <p:cNvSpPr txBox="1"/>
          <p:nvPr/>
        </p:nvSpPr>
        <p:spPr>
          <a:xfrm>
            <a:off x="1981200" y="0"/>
            <a:ext cx="4876800" cy="584775"/>
          </a:xfrm>
          <a:prstGeom prst="rect">
            <a:avLst/>
          </a:prstGeom>
          <a:noFill/>
        </p:spPr>
        <p:txBody>
          <a:bodyPr wrap="square" rtlCol="0">
            <a:spAutoFit/>
          </a:bodyPr>
          <a:lstStyle/>
          <a:p>
            <a:pPr algn="ctr"/>
            <a:r>
              <a:rPr lang="en-US" sz="3200" b="1" dirty="0" smtClean="0">
                <a:latin typeface="+mj-lt"/>
              </a:rPr>
              <a:t>BMP Verification Life Cycle</a:t>
            </a:r>
            <a:endParaRPr lang="en-US" sz="3200" b="1" dirty="0">
              <a:latin typeface="+mj-lt"/>
            </a:endParaRPr>
          </a:p>
        </p:txBody>
      </p:sp>
      <p:grpSp>
        <p:nvGrpSpPr>
          <p:cNvPr id="3" name="Group 41"/>
          <p:cNvGrpSpPr/>
          <p:nvPr/>
        </p:nvGrpSpPr>
        <p:grpSpPr>
          <a:xfrm>
            <a:off x="0" y="457200"/>
            <a:ext cx="8915400" cy="6285130"/>
            <a:chOff x="0" y="738465"/>
            <a:chExt cx="8915400" cy="6088461"/>
          </a:xfrm>
        </p:grpSpPr>
        <p:sp>
          <p:nvSpPr>
            <p:cNvPr id="14" name="TextBox 13"/>
            <p:cNvSpPr txBox="1"/>
            <p:nvPr/>
          </p:nvSpPr>
          <p:spPr>
            <a:xfrm>
              <a:off x="3429000" y="1327318"/>
              <a:ext cx="1523999" cy="1699431"/>
            </a:xfrm>
            <a:prstGeom prst="rect">
              <a:avLst/>
            </a:prstGeom>
            <a:noFill/>
            <a:effectLst/>
          </p:spPr>
          <p:txBody>
            <a:bodyPr wrap="square" rtlCol="0">
              <a:spAutoFit/>
            </a:bodyPr>
            <a:lstStyle/>
            <a:p>
              <a:pPr algn="ctr"/>
              <a:r>
                <a:rPr lang="en-US" dirty="0" smtClean="0"/>
                <a:t>BMP </a:t>
              </a:r>
            </a:p>
            <a:p>
              <a:pPr algn="ctr"/>
              <a:r>
                <a:rPr lang="en-US" dirty="0" smtClean="0"/>
                <a:t>installed,</a:t>
              </a:r>
            </a:p>
            <a:p>
              <a:pPr algn="ctr"/>
              <a:r>
                <a:rPr lang="en-US" dirty="0" smtClean="0"/>
                <a:t>verified, and reported through state NEIEN node</a:t>
              </a:r>
            </a:p>
          </p:txBody>
        </p:sp>
        <p:sp>
          <p:nvSpPr>
            <p:cNvPr id="16" name="TextBox 15"/>
            <p:cNvSpPr txBox="1"/>
            <p:nvPr/>
          </p:nvSpPr>
          <p:spPr>
            <a:xfrm>
              <a:off x="6858000" y="1255174"/>
              <a:ext cx="1676400" cy="923330"/>
            </a:xfrm>
            <a:prstGeom prst="rect">
              <a:avLst/>
            </a:prstGeom>
            <a:noFill/>
          </p:spPr>
          <p:txBody>
            <a:bodyPr wrap="square" rtlCol="0">
              <a:spAutoFit/>
            </a:bodyPr>
            <a:lstStyle/>
            <a:p>
              <a:pPr algn="ctr"/>
              <a:r>
                <a:rPr lang="en-US" dirty="0" smtClean="0"/>
                <a:t>Functional equivalent </a:t>
              </a:r>
              <a:r>
                <a:rPr lang="en-US" dirty="0"/>
                <a:t>s</a:t>
              </a:r>
              <a:r>
                <a:rPr lang="en-US" dirty="0" smtClean="0"/>
                <a:t>pot check</a:t>
              </a:r>
              <a:endParaRPr lang="en-US" dirty="0"/>
            </a:p>
          </p:txBody>
        </p:sp>
        <p:sp>
          <p:nvSpPr>
            <p:cNvPr id="17" name="TextBox 16"/>
            <p:cNvSpPr txBox="1"/>
            <p:nvPr/>
          </p:nvSpPr>
          <p:spPr>
            <a:xfrm>
              <a:off x="7467600" y="2480846"/>
              <a:ext cx="1200970" cy="369332"/>
            </a:xfrm>
            <a:prstGeom prst="rect">
              <a:avLst/>
            </a:prstGeom>
            <a:noFill/>
          </p:spPr>
          <p:txBody>
            <a:bodyPr wrap="none" rtlCol="0">
              <a:spAutoFit/>
            </a:bodyPr>
            <a:lstStyle/>
            <a:p>
              <a:r>
                <a:rPr lang="en-US" dirty="0" smtClean="0"/>
                <a:t>Spot check</a:t>
              </a:r>
              <a:endParaRPr lang="en-US" dirty="0"/>
            </a:p>
          </p:txBody>
        </p:sp>
        <p:sp>
          <p:nvSpPr>
            <p:cNvPr id="18" name="TextBox 17"/>
            <p:cNvSpPr txBox="1"/>
            <p:nvPr/>
          </p:nvSpPr>
          <p:spPr>
            <a:xfrm>
              <a:off x="7467600" y="3986352"/>
              <a:ext cx="1447800" cy="923330"/>
            </a:xfrm>
            <a:prstGeom prst="rect">
              <a:avLst/>
            </a:prstGeom>
            <a:noFill/>
          </p:spPr>
          <p:txBody>
            <a:bodyPr wrap="square" rtlCol="0">
              <a:spAutoFit/>
            </a:bodyPr>
            <a:lstStyle/>
            <a:p>
              <a:pPr algn="ctr"/>
              <a:r>
                <a:rPr lang="en-US" dirty="0" smtClean="0"/>
                <a:t>Independent </a:t>
              </a:r>
              <a:r>
                <a:rPr lang="en-US" dirty="0"/>
                <a:t>d</a:t>
              </a:r>
              <a:r>
                <a:rPr lang="en-US" dirty="0" smtClean="0"/>
                <a:t>ata validation</a:t>
              </a:r>
              <a:endParaRPr lang="en-US" dirty="0"/>
            </a:p>
          </p:txBody>
        </p:sp>
        <p:sp>
          <p:nvSpPr>
            <p:cNvPr id="19" name="TextBox 18"/>
            <p:cNvSpPr txBox="1"/>
            <p:nvPr/>
          </p:nvSpPr>
          <p:spPr>
            <a:xfrm>
              <a:off x="6324600" y="6200820"/>
              <a:ext cx="1981200" cy="626106"/>
            </a:xfrm>
            <a:prstGeom prst="rect">
              <a:avLst/>
            </a:prstGeom>
            <a:noFill/>
          </p:spPr>
          <p:txBody>
            <a:bodyPr wrap="square" rtlCol="0">
              <a:spAutoFit/>
            </a:bodyPr>
            <a:lstStyle/>
            <a:p>
              <a:pPr algn="ctr"/>
              <a:r>
                <a:rPr lang="en-US" dirty="0" smtClean="0"/>
                <a:t>BMP performance metrics collected</a:t>
              </a:r>
            </a:p>
          </p:txBody>
        </p:sp>
        <p:sp>
          <p:nvSpPr>
            <p:cNvPr id="21" name="TextBox 20"/>
            <p:cNvSpPr txBox="1"/>
            <p:nvPr/>
          </p:nvSpPr>
          <p:spPr>
            <a:xfrm>
              <a:off x="0" y="3617274"/>
              <a:ext cx="1676400" cy="626107"/>
            </a:xfrm>
            <a:prstGeom prst="rect">
              <a:avLst/>
            </a:prstGeom>
            <a:noFill/>
          </p:spPr>
          <p:txBody>
            <a:bodyPr wrap="square" rtlCol="0">
              <a:spAutoFit/>
            </a:bodyPr>
            <a:lstStyle/>
            <a:p>
              <a:r>
                <a:rPr lang="en-US" dirty="0" smtClean="0"/>
                <a:t>BMP lifespan ends – re-verify</a:t>
              </a:r>
              <a:endParaRPr lang="en-US" dirty="0"/>
            </a:p>
          </p:txBody>
        </p:sp>
        <p:sp>
          <p:nvSpPr>
            <p:cNvPr id="22" name="TextBox 21"/>
            <p:cNvSpPr txBox="1"/>
            <p:nvPr/>
          </p:nvSpPr>
          <p:spPr>
            <a:xfrm>
              <a:off x="76200" y="2140962"/>
              <a:ext cx="1600200" cy="1200329"/>
            </a:xfrm>
            <a:prstGeom prst="rect">
              <a:avLst/>
            </a:prstGeom>
            <a:noFill/>
          </p:spPr>
          <p:txBody>
            <a:bodyPr wrap="square" rtlCol="0">
              <a:spAutoFit/>
            </a:bodyPr>
            <a:lstStyle/>
            <a:p>
              <a:pPr algn="ctr"/>
              <a:r>
                <a:rPr lang="en-US" dirty="0" smtClean="0"/>
                <a:t>BMP verified/</a:t>
              </a:r>
            </a:p>
            <a:p>
              <a:pPr algn="ctr"/>
              <a:r>
                <a:rPr lang="en-US" dirty="0" smtClean="0"/>
                <a:t>upgraded </a:t>
              </a:r>
            </a:p>
            <a:p>
              <a:pPr algn="ctr"/>
              <a:r>
                <a:rPr lang="en-US" dirty="0" smtClean="0"/>
                <a:t>with new technology</a:t>
              </a:r>
              <a:endParaRPr lang="en-US" dirty="0"/>
            </a:p>
          </p:txBody>
        </p:sp>
        <p:sp>
          <p:nvSpPr>
            <p:cNvPr id="23" name="TextBox 22"/>
            <p:cNvSpPr txBox="1"/>
            <p:nvPr/>
          </p:nvSpPr>
          <p:spPr>
            <a:xfrm>
              <a:off x="152400" y="738465"/>
              <a:ext cx="2057400" cy="1431101"/>
            </a:xfrm>
            <a:prstGeom prst="rect">
              <a:avLst/>
            </a:prstGeom>
            <a:noFill/>
          </p:spPr>
          <p:txBody>
            <a:bodyPr wrap="square" rtlCol="0">
              <a:spAutoFit/>
            </a:bodyPr>
            <a:lstStyle/>
            <a:p>
              <a:pPr algn="ctr"/>
              <a:r>
                <a:rPr lang="en-US" dirty="0" smtClean="0"/>
                <a:t>BMP </a:t>
              </a:r>
              <a:r>
                <a:rPr lang="en-US" dirty="0"/>
                <a:t>n</a:t>
              </a:r>
              <a:r>
                <a:rPr lang="en-US" dirty="0" smtClean="0"/>
                <a:t>o longer present/functional,  </a:t>
              </a:r>
              <a:r>
                <a:rPr lang="en-US" dirty="0"/>
                <a:t>r</a:t>
              </a:r>
              <a:r>
                <a:rPr lang="en-US" dirty="0" smtClean="0"/>
                <a:t>emoved from database</a:t>
              </a:r>
            </a:p>
            <a:p>
              <a:r>
                <a:rPr lang="en-US" dirty="0" smtClean="0"/>
                <a:t>       </a:t>
              </a:r>
              <a:r>
                <a:rPr lang="en-US" b="1" dirty="0" smtClean="0"/>
                <a:t>OR</a:t>
              </a:r>
              <a:endParaRPr lang="en-US" b="1" dirty="0"/>
            </a:p>
          </p:txBody>
        </p:sp>
        <p:sp>
          <p:nvSpPr>
            <p:cNvPr id="24" name="TextBox 23"/>
            <p:cNvSpPr txBox="1"/>
            <p:nvPr/>
          </p:nvSpPr>
          <p:spPr>
            <a:xfrm>
              <a:off x="4953000" y="2675680"/>
              <a:ext cx="1670437" cy="646331"/>
            </a:xfrm>
            <a:prstGeom prst="rect">
              <a:avLst/>
            </a:prstGeom>
            <a:noFill/>
          </p:spPr>
          <p:txBody>
            <a:bodyPr wrap="square" rtlCol="0">
              <a:spAutoFit/>
            </a:bodyPr>
            <a:lstStyle/>
            <a:p>
              <a:pPr algn="ctr"/>
              <a:r>
                <a:rPr lang="en-US" dirty="0" smtClean="0"/>
                <a:t>BMP </a:t>
              </a:r>
              <a:r>
                <a:rPr lang="en-US" dirty="0"/>
                <a:t>g</a:t>
              </a:r>
              <a:r>
                <a:rPr lang="en-US" dirty="0" smtClean="0"/>
                <a:t>ains efficiency</a:t>
              </a:r>
            </a:p>
          </p:txBody>
        </p:sp>
        <p:sp>
          <p:nvSpPr>
            <p:cNvPr id="25" name="TextBox 24"/>
            <p:cNvSpPr txBox="1"/>
            <p:nvPr/>
          </p:nvSpPr>
          <p:spPr>
            <a:xfrm>
              <a:off x="4968273" y="4765785"/>
              <a:ext cx="1265712" cy="646331"/>
            </a:xfrm>
            <a:prstGeom prst="rect">
              <a:avLst/>
            </a:prstGeom>
            <a:noFill/>
          </p:spPr>
          <p:txBody>
            <a:bodyPr wrap="square" rtlCol="0">
              <a:spAutoFit/>
            </a:bodyPr>
            <a:lstStyle/>
            <a:p>
              <a:pPr algn="ctr"/>
              <a:r>
                <a:rPr lang="en-US" dirty="0" smtClean="0"/>
                <a:t>BMP fully functional</a:t>
              </a:r>
            </a:p>
          </p:txBody>
        </p:sp>
        <p:sp>
          <p:nvSpPr>
            <p:cNvPr id="26" name="TextBox 25"/>
            <p:cNvSpPr txBox="1"/>
            <p:nvPr/>
          </p:nvSpPr>
          <p:spPr>
            <a:xfrm>
              <a:off x="2667000" y="4495800"/>
              <a:ext cx="1676400" cy="646331"/>
            </a:xfrm>
            <a:prstGeom prst="rect">
              <a:avLst/>
            </a:prstGeom>
            <a:noFill/>
          </p:spPr>
          <p:txBody>
            <a:bodyPr wrap="square" rtlCol="0">
              <a:spAutoFit/>
            </a:bodyPr>
            <a:lstStyle/>
            <a:p>
              <a:pPr algn="ctr"/>
              <a:r>
                <a:rPr lang="en-US" dirty="0" smtClean="0"/>
                <a:t>BMP nears end of life span</a:t>
              </a:r>
            </a:p>
          </p:txBody>
        </p:sp>
        <p:grpSp>
          <p:nvGrpSpPr>
            <p:cNvPr id="4" name="Group 98"/>
            <p:cNvGrpSpPr/>
            <p:nvPr/>
          </p:nvGrpSpPr>
          <p:grpSpPr>
            <a:xfrm>
              <a:off x="1828800" y="990600"/>
              <a:ext cx="5410201" cy="5781972"/>
              <a:chOff x="1828800" y="914400"/>
              <a:chExt cx="5410201" cy="5781972"/>
            </a:xfrm>
            <a:effectLst>
              <a:outerShdw blurRad="50800" dist="38100" dir="5400000" algn="t" rotWithShape="0">
                <a:prstClr val="black">
                  <a:alpha val="40000"/>
                </a:prstClr>
              </a:outerShdw>
            </a:effectLst>
          </p:grpSpPr>
          <p:sp>
            <p:nvSpPr>
              <p:cNvPr id="15" name="Right Arrow 14"/>
              <p:cNvSpPr/>
              <p:nvPr/>
            </p:nvSpPr>
            <p:spPr>
              <a:xfrm rot="19111212">
                <a:off x="2630373" y="1248827"/>
                <a:ext cx="608261" cy="763457"/>
              </a:xfrm>
              <a:prstGeom prst="rightArrow">
                <a:avLst>
                  <a:gd name="adj1" fmla="val 52807"/>
                  <a:gd name="adj2" fmla="val 67736"/>
                </a:avLst>
              </a:prstGeom>
              <a:noFill/>
              <a:ln w="19050">
                <a:solidFill>
                  <a:schemeClr val="tx2">
                    <a:lumMod val="75000"/>
                  </a:schemeClr>
                </a:solidFill>
              </a:ln>
              <a:effectLst>
                <a:glow rad="101600">
                  <a:schemeClr val="accent4">
                    <a:lumMod val="75000"/>
                    <a:alpha val="75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7"/>
              <p:cNvGrpSpPr/>
              <p:nvPr/>
            </p:nvGrpSpPr>
            <p:grpSpPr>
              <a:xfrm rot="13912882">
                <a:off x="1642915" y="1100285"/>
                <a:ext cx="5781972" cy="5410201"/>
                <a:chOff x="1066800" y="304800"/>
                <a:chExt cx="6324600" cy="5562600"/>
              </a:xfrm>
            </p:grpSpPr>
            <p:sp>
              <p:nvSpPr>
                <p:cNvPr id="2" name="Block Arc 1"/>
                <p:cNvSpPr/>
                <p:nvPr/>
              </p:nvSpPr>
              <p:spPr>
                <a:xfrm>
                  <a:off x="1066800" y="304800"/>
                  <a:ext cx="6324600" cy="5562600"/>
                </a:xfrm>
                <a:prstGeom prst="blockArc">
                  <a:avLst>
                    <a:gd name="adj1" fmla="val 10061181"/>
                    <a:gd name="adj2" fmla="val 21331239"/>
                    <a:gd name="adj3" fmla="val 7382"/>
                  </a:avLst>
                </a:prstGeom>
                <a:solidFill>
                  <a:schemeClr val="accent4">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t" anchorCtr="0">
                  <a:normAutofit/>
                </a:bodyPr>
                <a:lstStyle/>
                <a:p>
                  <a:pPr algn="ctr"/>
                  <a:endParaRPr lang="en-US" dirty="0"/>
                </a:p>
              </p:txBody>
            </p:sp>
            <p:sp>
              <p:nvSpPr>
                <p:cNvPr id="5" name="Block Arc 4"/>
                <p:cNvSpPr/>
                <p:nvPr/>
              </p:nvSpPr>
              <p:spPr>
                <a:xfrm rot="10800000">
                  <a:off x="1066800" y="304800"/>
                  <a:ext cx="6324600" cy="5562600"/>
                </a:xfrm>
                <a:prstGeom prst="blockArc">
                  <a:avLst>
                    <a:gd name="adj1" fmla="val 16583809"/>
                    <a:gd name="adj2" fmla="val 20859633"/>
                    <a:gd name="adj3" fmla="val 7374"/>
                  </a:avLst>
                </a:prstGeom>
                <a:solidFill>
                  <a:schemeClr val="accent1">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p>
              </p:txBody>
            </p:sp>
            <p:sp>
              <p:nvSpPr>
                <p:cNvPr id="7" name="Block Arc 6"/>
                <p:cNvSpPr/>
                <p:nvPr/>
              </p:nvSpPr>
              <p:spPr>
                <a:xfrm rot="10800000">
                  <a:off x="1066800" y="304800"/>
                  <a:ext cx="6324600" cy="5562600"/>
                </a:xfrm>
                <a:prstGeom prst="blockArc">
                  <a:avLst>
                    <a:gd name="adj1" fmla="val 13898480"/>
                    <a:gd name="adj2" fmla="val 16590931"/>
                    <a:gd name="adj3" fmla="val 7434"/>
                  </a:avLst>
                </a:prstGeom>
                <a:solidFill>
                  <a:srgbClr val="FFFF99"/>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p>
              </p:txBody>
            </p:sp>
          </p:grpSp>
          <p:sp>
            <p:nvSpPr>
              <p:cNvPr id="9" name="TextBox 8"/>
              <p:cNvSpPr txBox="1"/>
              <p:nvPr/>
            </p:nvSpPr>
            <p:spPr>
              <a:xfrm rot="2141167">
                <a:off x="5174867" y="1783511"/>
                <a:ext cx="1461783" cy="336301"/>
              </a:xfrm>
              <a:prstGeom prst="rect">
                <a:avLst/>
              </a:prstGeom>
              <a:noFill/>
            </p:spPr>
            <p:txBody>
              <a:bodyPr wrap="none" rtlCol="0">
                <a:prstTxWarp prst="textArchUp">
                  <a:avLst>
                    <a:gd name="adj" fmla="val 11588874"/>
                  </a:avLst>
                </a:prstTxWarp>
                <a:spAutoFit/>
              </a:bodyPr>
              <a:lstStyle/>
              <a:p>
                <a:r>
                  <a:rPr lang="en-US" dirty="0" smtClean="0"/>
                  <a:t>Verification</a:t>
                </a:r>
                <a:endParaRPr lang="en-US" dirty="0"/>
              </a:p>
            </p:txBody>
          </p:sp>
          <p:sp>
            <p:nvSpPr>
              <p:cNvPr id="10" name="TextBox 9"/>
              <p:cNvSpPr txBox="1"/>
              <p:nvPr/>
            </p:nvSpPr>
            <p:spPr>
              <a:xfrm rot="5400000">
                <a:off x="6153897" y="3749710"/>
                <a:ext cx="1578686" cy="322881"/>
              </a:xfrm>
              <a:prstGeom prst="rect">
                <a:avLst/>
              </a:prstGeom>
              <a:noFill/>
            </p:spPr>
            <p:txBody>
              <a:bodyPr wrap="none" rtlCol="0">
                <a:prstTxWarp prst="textArchUp">
                  <a:avLst>
                    <a:gd name="adj" fmla="val 10708853"/>
                  </a:avLst>
                </a:prstTxWarp>
                <a:spAutoFit/>
              </a:bodyPr>
              <a:lstStyle/>
              <a:p>
                <a:r>
                  <a:rPr lang="en-US" dirty="0" smtClean="0"/>
                  <a:t>Data Validation</a:t>
                </a:r>
                <a:endParaRPr lang="en-US" dirty="0"/>
              </a:p>
            </p:txBody>
          </p:sp>
          <p:sp>
            <p:nvSpPr>
              <p:cNvPr id="11" name="TextBox 10"/>
              <p:cNvSpPr txBox="1"/>
              <p:nvPr/>
            </p:nvSpPr>
            <p:spPr>
              <a:xfrm rot="15507766">
                <a:off x="1310280" y="3871861"/>
                <a:ext cx="1705530" cy="322881"/>
              </a:xfrm>
              <a:prstGeom prst="rect">
                <a:avLst/>
              </a:prstGeom>
              <a:noFill/>
            </p:spPr>
            <p:txBody>
              <a:bodyPr wrap="none" rtlCol="0">
                <a:prstTxWarp prst="textArchUp">
                  <a:avLst>
                    <a:gd name="adj" fmla="val 10890356"/>
                  </a:avLst>
                </a:prstTxWarp>
                <a:spAutoFit/>
              </a:bodyPr>
              <a:lstStyle/>
              <a:p>
                <a:r>
                  <a:rPr lang="en-US" dirty="0" smtClean="0"/>
                  <a:t>BMP Performance</a:t>
                </a:r>
                <a:endParaRPr lang="en-US" dirty="0"/>
              </a:p>
            </p:txBody>
          </p:sp>
          <p:grpSp>
            <p:nvGrpSpPr>
              <p:cNvPr id="8" name="Group 52"/>
              <p:cNvGrpSpPr/>
              <p:nvPr/>
            </p:nvGrpSpPr>
            <p:grpSpPr>
              <a:xfrm>
                <a:off x="5900903" y="4951719"/>
                <a:ext cx="580957" cy="641151"/>
                <a:chOff x="5715000" y="4625163"/>
                <a:chExt cx="664535" cy="708837"/>
              </a:xfrm>
            </p:grpSpPr>
            <p:sp>
              <p:nvSpPr>
                <p:cNvPr id="49" name="Freeform 48"/>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0" name="Straight Arrow Connector 49"/>
                <p:cNvCxnSpPr>
                  <a:stCxn id="49"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Group 53"/>
              <p:cNvGrpSpPr/>
              <p:nvPr/>
            </p:nvGrpSpPr>
            <p:grpSpPr>
              <a:xfrm rot="17277834">
                <a:off x="6016589" y="2358592"/>
                <a:ext cx="598727" cy="618898"/>
                <a:chOff x="5717602" y="4625163"/>
                <a:chExt cx="661933" cy="707936"/>
              </a:xfrm>
            </p:grpSpPr>
            <p:sp>
              <p:nvSpPr>
                <p:cNvPr id="55" name="Freeform 54"/>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6" name="Straight Arrow Connector 55"/>
                <p:cNvCxnSpPr/>
                <p:nvPr/>
              </p:nvCxnSpPr>
              <p:spPr>
                <a:xfrm flipH="1">
                  <a:off x="5717602" y="5230318"/>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20" name="Group 56"/>
              <p:cNvGrpSpPr/>
              <p:nvPr/>
            </p:nvGrpSpPr>
            <p:grpSpPr>
              <a:xfrm rot="6463889">
                <a:off x="2470396" y="4545586"/>
                <a:ext cx="601080" cy="619687"/>
                <a:chOff x="5715000" y="4625163"/>
                <a:chExt cx="664535" cy="708837"/>
              </a:xfrm>
            </p:grpSpPr>
            <p:sp>
              <p:nvSpPr>
                <p:cNvPr id="58" name="Freeform 57"/>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9" name="Straight Arrow Connector 58"/>
                <p:cNvCxnSpPr>
                  <a:stCxn id="58"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62" name="Straight Arrow Connector 61"/>
            <p:cNvCxnSpPr/>
            <p:nvPr/>
          </p:nvCxnSpPr>
          <p:spPr>
            <a:xfrm flipH="1">
              <a:off x="7162800" y="2667000"/>
              <a:ext cx="304799" cy="930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4" name="Straight Arrow Connector 63"/>
            <p:cNvCxnSpPr/>
            <p:nvPr/>
          </p:nvCxnSpPr>
          <p:spPr>
            <a:xfrm flipH="1" flipV="1">
              <a:off x="7391400" y="4343401"/>
              <a:ext cx="381000" cy="8584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6" name="Straight Arrow Connector 65"/>
            <p:cNvCxnSpPr/>
            <p:nvPr/>
          </p:nvCxnSpPr>
          <p:spPr>
            <a:xfrm flipH="1" flipV="1">
              <a:off x="6629400" y="6019800"/>
              <a:ext cx="228600" cy="152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0" name="Straight Arrow Connector 69"/>
            <p:cNvCxnSpPr/>
            <p:nvPr/>
          </p:nvCxnSpPr>
          <p:spPr>
            <a:xfrm flipV="1">
              <a:off x="2514600" y="6019800"/>
              <a:ext cx="228600" cy="228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4" name="Straight Arrow Connector 73"/>
            <p:cNvCxnSpPr/>
            <p:nvPr/>
          </p:nvCxnSpPr>
          <p:spPr>
            <a:xfrm>
              <a:off x="1371600" y="3838721"/>
              <a:ext cx="304800" cy="4747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3" name="Straight Arrow Connector 82"/>
            <p:cNvCxnSpPr/>
            <p:nvPr/>
          </p:nvCxnSpPr>
          <p:spPr>
            <a:xfrm flipV="1">
              <a:off x="1524000" y="2288593"/>
              <a:ext cx="457200" cy="7381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6" name="Straight Arrow Connector 85"/>
            <p:cNvCxnSpPr/>
            <p:nvPr/>
          </p:nvCxnSpPr>
          <p:spPr>
            <a:xfrm>
              <a:off x="1676400" y="1624253"/>
              <a:ext cx="381000" cy="4428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8" name="Straight Arrow Connector 87"/>
            <p:cNvCxnSpPr/>
            <p:nvPr/>
          </p:nvCxnSpPr>
          <p:spPr>
            <a:xfrm flipH="1">
              <a:off x="6553200" y="1845699"/>
              <a:ext cx="228598" cy="169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990600" y="6172200"/>
              <a:ext cx="2057400" cy="626107"/>
            </a:xfrm>
            <a:prstGeom prst="rect">
              <a:avLst/>
            </a:prstGeom>
            <a:noFill/>
          </p:spPr>
          <p:txBody>
            <a:bodyPr wrap="square" rtlCol="0">
              <a:spAutoFit/>
            </a:bodyPr>
            <a:lstStyle/>
            <a:p>
              <a:pPr algn="ctr"/>
              <a:r>
                <a:rPr lang="en-US" dirty="0" smtClean="0"/>
                <a:t>BMP performance metrics collected</a:t>
              </a: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Definition</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2</a:t>
            </a:fld>
            <a:endParaRPr lang="en-US" dirty="0"/>
          </a:p>
        </p:txBody>
      </p:sp>
      <p:sp>
        <p:nvSpPr>
          <p:cNvPr id="6" name="TextBox 5"/>
          <p:cNvSpPr txBox="1"/>
          <p:nvPr/>
        </p:nvSpPr>
        <p:spPr>
          <a:xfrm>
            <a:off x="1066800" y="1143000"/>
            <a:ext cx="7924800" cy="4955203"/>
          </a:xfrm>
          <a:prstGeom prst="rect">
            <a:avLst/>
          </a:prstGeom>
          <a:noFill/>
        </p:spPr>
        <p:txBody>
          <a:bodyPr wrap="square" rtlCol="0">
            <a:spAutoFit/>
          </a:bodyPr>
          <a:lstStyle/>
          <a:p>
            <a:r>
              <a:rPr lang="en-US" sz="3200" dirty="0" smtClean="0">
                <a:latin typeface="Arial" pitchFamily="34" charset="0"/>
                <a:cs typeface="Arial" pitchFamily="34" charset="0"/>
              </a:rPr>
              <a:t>The CBP Partnership has defined verification</a:t>
            </a:r>
            <a:r>
              <a:rPr lang="en-US" sz="3200" baseline="30000" dirty="0" smtClean="0">
                <a:latin typeface="Arial" pitchFamily="34" charset="0"/>
                <a:cs typeface="Arial" pitchFamily="34" charset="0"/>
              </a:rPr>
              <a:t>1</a:t>
            </a:r>
            <a:r>
              <a:rPr lang="en-US" sz="3200" dirty="0" smtClean="0">
                <a:latin typeface="Arial" pitchFamily="34" charset="0"/>
                <a:cs typeface="Arial" pitchFamily="34" charset="0"/>
              </a:rPr>
              <a:t> as:</a:t>
            </a:r>
            <a:endParaRPr lang="en-US" sz="3600" dirty="0" smtClean="0">
              <a:latin typeface="Arial" pitchFamily="34" charset="0"/>
              <a:cs typeface="Arial" pitchFamily="34" charset="0"/>
            </a:endParaRPr>
          </a:p>
          <a:p>
            <a:endParaRPr lang="en-US" sz="3600" dirty="0" smtClean="0">
              <a:latin typeface="Arial" pitchFamily="34" charset="0"/>
              <a:cs typeface="Arial" pitchFamily="34" charset="0"/>
            </a:endParaRPr>
          </a:p>
          <a:p>
            <a:r>
              <a:rPr lang="en-US" sz="3600" dirty="0" smtClean="0">
                <a:latin typeface="Arial" pitchFamily="34" charset="0"/>
                <a:cs typeface="Arial" pitchFamily="34" charset="0"/>
              </a:rPr>
              <a:t>“the process through which agency partners ensure practices, treatments, and technologies resulting in reductions of nitrogen, phosphorus, and/or sediment pollutant loads are implemented and operating correctly.”</a:t>
            </a:r>
            <a:endParaRPr lang="en-US" sz="3600" dirty="0">
              <a:latin typeface="Arial" pitchFamily="34" charset="0"/>
              <a:cs typeface="Arial" pitchFamily="34" charset="0"/>
            </a:endParaRPr>
          </a:p>
        </p:txBody>
      </p:sp>
      <p:sp>
        <p:nvSpPr>
          <p:cNvPr id="7" name="TextBox 6"/>
          <p:cNvSpPr txBox="1"/>
          <p:nvPr/>
        </p:nvSpPr>
        <p:spPr>
          <a:xfrm>
            <a:off x="1143000" y="6324600"/>
            <a:ext cx="7620000" cy="369332"/>
          </a:xfrm>
          <a:prstGeom prst="rect">
            <a:avLst/>
          </a:prstGeom>
          <a:noFill/>
        </p:spPr>
        <p:txBody>
          <a:bodyPr wrap="square" rtlCol="0">
            <a:spAutoFit/>
          </a:bodyPr>
          <a:lstStyle/>
          <a:p>
            <a:r>
              <a:rPr lang="en-US" dirty="0" smtClean="0">
                <a:latin typeface="Arial" pitchFamily="34" charset="0"/>
                <a:cs typeface="Arial" pitchFamily="34" charset="0"/>
              </a:rPr>
              <a:t>1. CBP BMP Verification Principles. December 5, 2012.</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69482315"/>
              </p:ext>
            </p:extLst>
          </p:nvPr>
        </p:nvGraphicFramePr>
        <p:xfrm>
          <a:off x="1066799" y="762002"/>
          <a:ext cx="7848601" cy="5105401"/>
        </p:xfrm>
        <a:graphic>
          <a:graphicData uri="http://schemas.openxmlformats.org/drawingml/2006/table">
            <a:tbl>
              <a:tblPr/>
              <a:tblGrid>
                <a:gridCol w="816062"/>
                <a:gridCol w="855464"/>
                <a:gridCol w="820784"/>
                <a:gridCol w="682060"/>
                <a:gridCol w="1040431"/>
                <a:gridCol w="1086672"/>
                <a:gridCol w="1448896"/>
                <a:gridCol w="1098232"/>
              </a:tblGrid>
              <a:tr h="514399">
                <a:tc gridSpan="8">
                  <a:txBody>
                    <a:bodyPr/>
                    <a:lstStyle/>
                    <a:p>
                      <a:pPr algn="ctr" fontAlgn="ctr"/>
                      <a:r>
                        <a:rPr lang="en-US" sz="1600" b="0" i="0" u="none" strike="noStrike" dirty="0">
                          <a:solidFill>
                            <a:srgbClr val="000000"/>
                          </a:solidFill>
                          <a:latin typeface="Arial Unicode MS" pitchFamily="34" charset="-128"/>
                          <a:ea typeface="Arial Unicode MS" pitchFamily="34" charset="-128"/>
                          <a:cs typeface="Arial Unicode MS" pitchFamily="34" charset="-128"/>
                        </a:rPr>
                        <a:t>Illustration of Diversity of Verification Approaches Tailored to Reflect Practices</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5818">
                <a:tc>
                  <a:txBody>
                    <a:bodyPr/>
                    <a:lstStyle/>
                    <a:p>
                      <a:pPr algn="ctr" fontAlgn="ctr"/>
                      <a:r>
                        <a:rPr lang="en-US" sz="1200" b="1" i="0" u="none" strike="noStrike" dirty="0">
                          <a:solidFill>
                            <a:srgbClr val="000000"/>
                          </a:solidFill>
                          <a:latin typeface="Calibri"/>
                        </a:rPr>
                        <a:t>Sector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200" b="1" i="0" u="none" strike="noStrike" dirty="0">
                          <a:solidFill>
                            <a:srgbClr val="000000"/>
                          </a:solidFill>
                          <a:latin typeface="Calibri"/>
                        </a:rPr>
                        <a:t>Inspected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Frequency</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Timing</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Method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Inspector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Data Recorded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Scale</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err="1" smtClean="0">
                          <a:solidFill>
                            <a:srgbClr val="000000"/>
                          </a:solidFill>
                          <a:latin typeface="Calibri"/>
                        </a:rPr>
                        <a:t>Stormwater</a:t>
                      </a:r>
                      <a:endParaRPr lang="en-US" sz="1200" b="0" i="0" u="none" strike="noStrike" dirty="0" smtClean="0">
                        <a:solidFill>
                          <a:srgbClr val="000000"/>
                        </a:solidFill>
                        <a:latin typeface="Calibri"/>
                      </a:endParaRP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dirty="0">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tc>
                  <a:txBody>
                    <a:bodyPr/>
                    <a:lstStyle/>
                    <a:p>
                      <a:pPr algn="ctr" fontAlgn="b"/>
                      <a:r>
                        <a:rPr lang="en-US" sz="1200" b="0" i="0" u="none" strike="noStrike" dirty="0">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err="1">
                          <a:solidFill>
                            <a:srgbClr val="000000"/>
                          </a:solidFill>
                          <a:latin typeface="Calibri"/>
                        </a:rPr>
                        <a:t>Subwatershed</a:t>
                      </a:r>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smtClean="0">
                          <a:solidFill>
                            <a:srgbClr val="000000"/>
                          </a:solidFill>
                          <a:latin typeface="Calibri"/>
                        </a:rPr>
                        <a:t>Agriculture</a:t>
                      </a: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dirty="0">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smtClean="0">
                          <a:solidFill>
                            <a:srgbClr val="000000"/>
                          </a:solidFill>
                          <a:latin typeface="Calibri"/>
                        </a:rPr>
                        <a:t>Forestry</a:t>
                      </a: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6B9B8"/>
                    </a:solidFill>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dirty="0">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BA7A8"/>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dirty="0">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Progress Since Last Spring</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90600" y="990600"/>
            <a:ext cx="7924800" cy="5715000"/>
          </a:xfrm>
        </p:spPr>
        <p:txBody>
          <a:bodyPr>
            <a:normAutofit/>
          </a:bodyPr>
          <a:lstStyle/>
          <a:p>
            <a:pPr lvl="0">
              <a:buFont typeface="Wingdings" pitchFamily="2" charset="2"/>
              <a:buChar char="ü"/>
            </a:pPr>
            <a:r>
              <a:rPr lang="en-US" sz="2800" b="1" dirty="0" smtClean="0">
                <a:latin typeface="Arial" pitchFamily="34" charset="0"/>
                <a:cs typeface="Arial" pitchFamily="34" charset="0"/>
              </a:rPr>
              <a:t>March 13 </a:t>
            </a:r>
            <a:r>
              <a:rPr lang="en-US" sz="2800" dirty="0" smtClean="0">
                <a:latin typeface="Arial" pitchFamily="34" charset="0"/>
                <a:cs typeface="Arial" pitchFamily="34" charset="0"/>
              </a:rPr>
              <a:t>BMP </a:t>
            </a:r>
            <a:r>
              <a:rPr lang="en-US" sz="2800" dirty="0" err="1" smtClean="0">
                <a:latin typeface="Arial" pitchFamily="34" charset="0"/>
                <a:cs typeface="Arial" pitchFamily="34" charset="0"/>
              </a:rPr>
              <a:t>Verif</a:t>
            </a:r>
            <a:r>
              <a:rPr lang="en-US" sz="2800" dirty="0" smtClean="0">
                <a:latin typeface="Arial" pitchFamily="34" charset="0"/>
                <a:cs typeface="Arial" pitchFamily="34" charset="0"/>
              </a:rPr>
              <a:t>. Committee review of all 8 framework components; not ready for prime time</a:t>
            </a:r>
          </a:p>
          <a:p>
            <a:pPr lvl="0">
              <a:buFont typeface="Wingdings" pitchFamily="2" charset="2"/>
              <a:buChar char="ü"/>
            </a:pPr>
            <a:r>
              <a:rPr lang="en-US" sz="2800" b="1" dirty="0" smtClean="0">
                <a:latin typeface="Arial" pitchFamily="34" charset="0"/>
                <a:cs typeface="Arial" pitchFamily="34" charset="0"/>
              </a:rPr>
              <a:t>July 1</a:t>
            </a:r>
            <a:r>
              <a:rPr lang="en-US" sz="2800" dirty="0" smtClean="0">
                <a:latin typeface="Arial" pitchFamily="34" charset="0"/>
                <a:cs typeface="Arial" pitchFamily="34" charset="0"/>
              </a:rPr>
              <a:t> workgroups deliver draft </a:t>
            </a:r>
            <a:r>
              <a:rPr lang="en-US" sz="2800" dirty="0" err="1" smtClean="0">
                <a:latin typeface="Arial" pitchFamily="34" charset="0"/>
                <a:cs typeface="Arial" pitchFamily="34" charset="0"/>
              </a:rPr>
              <a:t>verif</a:t>
            </a:r>
            <a:r>
              <a:rPr lang="en-US" sz="2800" dirty="0" smtClean="0">
                <a:latin typeface="Arial" pitchFamily="34" charset="0"/>
                <a:cs typeface="Arial" pitchFamily="34" charset="0"/>
              </a:rPr>
              <a:t>. protocols</a:t>
            </a:r>
          </a:p>
          <a:p>
            <a:pPr lvl="0">
              <a:buFont typeface="Wingdings" pitchFamily="2" charset="2"/>
              <a:buChar char="ü"/>
            </a:pPr>
            <a:r>
              <a:rPr lang="en-US" sz="2800" b="1" dirty="0" smtClean="0">
                <a:latin typeface="Arial" pitchFamily="34" charset="0"/>
                <a:cs typeface="Arial" pitchFamily="34" charset="0"/>
              </a:rPr>
              <a:t>July 15 </a:t>
            </a:r>
            <a:r>
              <a:rPr lang="en-US" sz="2800" dirty="0" smtClean="0">
                <a:latin typeface="Arial" pitchFamily="34" charset="0"/>
                <a:cs typeface="Arial" pitchFamily="34" charset="0"/>
              </a:rPr>
              <a:t>delivery of draft </a:t>
            </a:r>
            <a:r>
              <a:rPr lang="en-US" sz="2800" dirty="0" err="1" smtClean="0">
                <a:latin typeface="Arial" pitchFamily="34" charset="0"/>
                <a:cs typeface="Arial" pitchFamily="34" charset="0"/>
              </a:rPr>
              <a:t>verif</a:t>
            </a:r>
            <a:r>
              <a:rPr lang="en-US" sz="2800" dirty="0" smtClean="0">
                <a:latin typeface="Arial" pitchFamily="34" charset="0"/>
                <a:cs typeface="Arial" pitchFamily="34" charset="0"/>
              </a:rPr>
              <a:t>. framework document</a:t>
            </a:r>
          </a:p>
          <a:p>
            <a:pPr lvl="0">
              <a:buFont typeface="Wingdings" pitchFamily="2" charset="2"/>
              <a:buChar char="ü"/>
            </a:pPr>
            <a:r>
              <a:rPr lang="en-US" sz="2800" b="1" dirty="0" smtClean="0">
                <a:latin typeface="Arial" pitchFamily="34" charset="0"/>
                <a:cs typeface="Arial" pitchFamily="34" charset="0"/>
              </a:rPr>
              <a:t>Aug 28-29 </a:t>
            </a:r>
            <a:r>
              <a:rPr lang="en-US" sz="2800" dirty="0" smtClean="0">
                <a:latin typeface="Arial" pitchFamily="34" charset="0"/>
                <a:cs typeface="Arial" pitchFamily="34" charset="0"/>
              </a:rPr>
              <a:t>Panel meeting</a:t>
            </a:r>
          </a:p>
          <a:p>
            <a:pPr lvl="0">
              <a:buFont typeface="Wingdings" pitchFamily="2" charset="2"/>
              <a:buChar char="ü"/>
            </a:pPr>
            <a:r>
              <a:rPr lang="en-US" sz="2800" b="1" dirty="0" smtClean="0">
                <a:latin typeface="Arial" pitchFamily="34" charset="0"/>
                <a:cs typeface="Arial" pitchFamily="34" charset="0"/>
              </a:rPr>
              <a:t>Sept-Oct</a:t>
            </a:r>
            <a:r>
              <a:rPr lang="en-US" sz="2800" dirty="0" smtClean="0">
                <a:latin typeface="Arial" pitchFamily="34" charset="0"/>
                <a:cs typeface="Arial" pitchFamily="34" charset="0"/>
              </a:rPr>
              <a:t> Panel works on suite of tools, recommendations</a:t>
            </a:r>
          </a:p>
          <a:p>
            <a:pPr lvl="0">
              <a:buFont typeface="Wingdings" pitchFamily="2" charset="2"/>
              <a:buChar char="ü"/>
            </a:pPr>
            <a:r>
              <a:rPr lang="en-US" sz="2800" b="1" dirty="0" smtClean="0">
                <a:latin typeface="Arial" pitchFamily="34" charset="0"/>
                <a:cs typeface="Arial" pitchFamily="34" charset="0"/>
              </a:rPr>
              <a:t>Oct 31, Nov 1 </a:t>
            </a:r>
            <a:r>
              <a:rPr lang="en-US" sz="2800" dirty="0" smtClean="0">
                <a:latin typeface="Arial" pitchFamily="34" charset="0"/>
                <a:cs typeface="Arial" pitchFamily="34" charset="0"/>
              </a:rPr>
              <a:t>Panel conf calls to reach agreement</a:t>
            </a:r>
          </a:p>
          <a:p>
            <a:pPr>
              <a:buFont typeface="Wingdings" pitchFamily="2" charset="2"/>
              <a:buChar char="ü"/>
            </a:pPr>
            <a:r>
              <a:rPr lang="en-US" sz="2800" b="1" dirty="0" smtClean="0">
                <a:latin typeface="Arial" pitchFamily="34" charset="0"/>
                <a:cs typeface="Arial" pitchFamily="34" charset="0"/>
              </a:rPr>
              <a:t>Nov 19 </a:t>
            </a:r>
            <a:r>
              <a:rPr lang="en-US" sz="2800" dirty="0" smtClean="0">
                <a:latin typeface="Arial" pitchFamily="34" charset="0"/>
                <a:cs typeface="Arial" pitchFamily="34" charset="0"/>
              </a:rPr>
              <a:t>distribution of Panel recommendations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Completing the Framework</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14400" y="914400"/>
            <a:ext cx="8229600" cy="5715000"/>
          </a:xfrm>
        </p:spPr>
        <p:txBody>
          <a:bodyPr>
            <a:noAutofit/>
          </a:bodyPr>
          <a:lstStyle/>
          <a:p>
            <a:pPr lvl="0"/>
            <a:r>
              <a:rPr lang="en-US" sz="2700" b="1" dirty="0" smtClean="0">
                <a:latin typeface="Arial" pitchFamily="34" charset="0"/>
                <a:cs typeface="Arial" pitchFamily="34" charset="0"/>
              </a:rPr>
              <a:t>Dec 10 </a:t>
            </a:r>
            <a:r>
              <a:rPr lang="en-US" sz="2700" dirty="0" smtClean="0">
                <a:latin typeface="Arial" pitchFamily="34" charset="0"/>
                <a:cs typeface="Arial" pitchFamily="34" charset="0"/>
              </a:rPr>
              <a:t>BMP </a:t>
            </a:r>
            <a:r>
              <a:rPr lang="en-US" sz="2700" dirty="0" err="1" smtClean="0">
                <a:latin typeface="Arial" pitchFamily="34" charset="0"/>
                <a:cs typeface="Arial" pitchFamily="34" charset="0"/>
              </a:rPr>
              <a:t>Verif</a:t>
            </a:r>
            <a:r>
              <a:rPr lang="en-US" sz="2700" dirty="0" smtClean="0">
                <a:latin typeface="Arial" pitchFamily="34" charset="0"/>
                <a:cs typeface="Arial" pitchFamily="34" charset="0"/>
              </a:rPr>
              <a:t>. Committee meeting focused on briefing on Panel findings and recommendations</a:t>
            </a:r>
          </a:p>
          <a:p>
            <a:pPr lvl="0"/>
            <a:r>
              <a:rPr lang="en-US" sz="2700" b="1" dirty="0" smtClean="0">
                <a:latin typeface="Arial" pitchFamily="34" charset="0"/>
                <a:cs typeface="Arial" pitchFamily="34" charset="0"/>
              </a:rPr>
              <a:t>Dec 13</a:t>
            </a:r>
            <a:r>
              <a:rPr lang="en-US" sz="2700" dirty="0" smtClean="0">
                <a:latin typeface="Arial" pitchFamily="34" charset="0"/>
                <a:cs typeface="Arial" pitchFamily="34" charset="0"/>
              </a:rPr>
              <a:t> Workgroup chairs, coordinators briefed on Panel findings and recommendations via conf call</a:t>
            </a:r>
          </a:p>
          <a:p>
            <a:pPr lvl="0"/>
            <a:r>
              <a:rPr lang="en-US" sz="2700" b="1" dirty="0" smtClean="0">
                <a:latin typeface="Arial" pitchFamily="34" charset="0"/>
                <a:cs typeface="Arial" pitchFamily="34" charset="0"/>
              </a:rPr>
              <a:t>Feb 3 </a:t>
            </a:r>
            <a:r>
              <a:rPr lang="en-US" sz="2700" dirty="0" smtClean="0">
                <a:latin typeface="Arial" pitchFamily="34" charset="0"/>
                <a:cs typeface="Arial" pitchFamily="34" charset="0"/>
              </a:rPr>
              <a:t>delivery of six workgroups’ final verification guidance to Panel, Committee members</a:t>
            </a:r>
          </a:p>
          <a:p>
            <a:pPr lvl="0"/>
            <a:r>
              <a:rPr lang="en-US" sz="2700" b="1" dirty="0" smtClean="0">
                <a:latin typeface="Arial" pitchFamily="34" charset="0"/>
                <a:cs typeface="Arial" pitchFamily="34" charset="0"/>
              </a:rPr>
              <a:t>March 3 </a:t>
            </a:r>
            <a:r>
              <a:rPr lang="en-US" sz="2700" dirty="0" smtClean="0">
                <a:latin typeface="Arial" pitchFamily="34" charset="0"/>
                <a:cs typeface="Arial" pitchFamily="34" charset="0"/>
              </a:rPr>
              <a:t>Panel  and Committee members complete their review of workgroups’ revised </a:t>
            </a:r>
            <a:r>
              <a:rPr lang="en-US" sz="2700" dirty="0" err="1" smtClean="0">
                <a:latin typeface="Arial" pitchFamily="34" charset="0"/>
                <a:cs typeface="Arial" pitchFamily="34" charset="0"/>
              </a:rPr>
              <a:t>verif</a:t>
            </a:r>
            <a:r>
              <a:rPr lang="en-US" sz="2700" dirty="0" smtClean="0">
                <a:latin typeface="Arial" pitchFamily="34" charset="0"/>
                <a:cs typeface="Arial" pitchFamily="34" charset="0"/>
              </a:rPr>
              <a:t>. guidance</a:t>
            </a:r>
          </a:p>
          <a:p>
            <a:pPr lvl="0"/>
            <a:r>
              <a:rPr lang="en-US" sz="2700" b="1" dirty="0" smtClean="0">
                <a:latin typeface="Arial" pitchFamily="34" charset="0"/>
                <a:cs typeface="Arial" pitchFamily="34" charset="0"/>
              </a:rPr>
              <a:t>March/April</a:t>
            </a:r>
            <a:r>
              <a:rPr lang="en-US" sz="2700" dirty="0" smtClean="0">
                <a:latin typeface="Arial" pitchFamily="34" charset="0"/>
                <a:cs typeface="Arial" pitchFamily="34" charset="0"/>
              </a:rPr>
              <a:t> Joint Panel/Committee meeting to finalize the basinwide BMP verification framework and all its components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Framework Review Process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8001000" cy="5715000"/>
          </a:xfrm>
        </p:spPr>
        <p:txBody>
          <a:bodyPr>
            <a:normAutofit/>
          </a:bodyPr>
          <a:lstStyle/>
          <a:p>
            <a:pPr lvl="0"/>
            <a:r>
              <a:rPr lang="en-US" b="1" dirty="0" smtClean="0">
                <a:latin typeface="Arial" pitchFamily="34" charset="0"/>
                <a:cs typeface="Arial" pitchFamily="34" charset="0"/>
              </a:rPr>
              <a:t>April-August 2014</a:t>
            </a:r>
            <a:endParaRPr lang="en-US" dirty="0" smtClean="0">
              <a:latin typeface="Arial" pitchFamily="34" charset="0"/>
              <a:cs typeface="Arial" pitchFamily="34" charset="0"/>
            </a:endParaRPr>
          </a:p>
          <a:p>
            <a:pPr lvl="1"/>
            <a:r>
              <a:rPr lang="en-US" dirty="0" smtClean="0">
                <a:latin typeface="Arial" pitchFamily="34" charset="0"/>
                <a:cs typeface="Arial" pitchFamily="34" charset="0"/>
              </a:rPr>
              <a:t>CBP Water Quality Goal Implementation Team</a:t>
            </a:r>
          </a:p>
          <a:p>
            <a:pPr lvl="1"/>
            <a:r>
              <a:rPr lang="en-US" dirty="0" smtClean="0">
                <a:latin typeface="Arial" pitchFamily="34" charset="0"/>
                <a:cs typeface="Arial" pitchFamily="34" charset="0"/>
              </a:rPr>
              <a:t>CBP Habitat Goal Implementation Team</a:t>
            </a:r>
          </a:p>
          <a:p>
            <a:pPr lvl="1"/>
            <a:r>
              <a:rPr lang="en-US" dirty="0" smtClean="0">
                <a:latin typeface="Arial" pitchFamily="34" charset="0"/>
                <a:cs typeface="Arial" pitchFamily="34" charset="0"/>
              </a:rPr>
              <a:t>CBP Fisheries Goal Implementation Team</a:t>
            </a:r>
          </a:p>
          <a:p>
            <a:pPr lvl="1"/>
            <a:r>
              <a:rPr lang="en-US" dirty="0" smtClean="0">
                <a:latin typeface="Arial" pitchFamily="34" charset="0"/>
                <a:cs typeface="Arial" pitchFamily="34" charset="0"/>
              </a:rPr>
              <a:t>CBP Scientific and Technical Advisory Committee</a:t>
            </a:r>
          </a:p>
          <a:p>
            <a:pPr lvl="1"/>
            <a:r>
              <a:rPr lang="en-US" dirty="0" smtClean="0">
                <a:latin typeface="Arial" pitchFamily="34" charset="0"/>
                <a:cs typeface="Arial" pitchFamily="34" charset="0"/>
              </a:rPr>
              <a:t>CBP Citizen Advisory Committee</a:t>
            </a:r>
          </a:p>
          <a:p>
            <a:pPr lvl="1"/>
            <a:r>
              <a:rPr lang="en-US" dirty="0" smtClean="0">
                <a:latin typeface="Arial" pitchFamily="34" charset="0"/>
                <a:cs typeface="Arial" pitchFamily="34" charset="0"/>
              </a:rPr>
              <a:t>CBP Local Government Advisory Committee</a:t>
            </a:r>
          </a:p>
          <a:p>
            <a:pPr lvl="1"/>
            <a:r>
              <a:rPr lang="en-US" dirty="0" smtClean="0">
                <a:latin typeface="Arial" pitchFamily="34" charset="0"/>
                <a:cs typeface="Arial" pitchFamily="34" charset="0"/>
              </a:rPr>
              <a:t>CBP Management Board</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Framework/Programs Approval</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990600"/>
            <a:ext cx="8001000" cy="5715000"/>
          </a:xfrm>
        </p:spPr>
        <p:txBody>
          <a:bodyPr>
            <a:normAutofit fontScale="92500" lnSpcReduction="10000"/>
          </a:bodyPr>
          <a:lstStyle/>
          <a:p>
            <a:pPr lvl="0"/>
            <a:r>
              <a:rPr lang="en-US" dirty="0" smtClean="0">
                <a:latin typeface="Arial" pitchFamily="34" charset="0"/>
                <a:cs typeface="Arial" pitchFamily="34" charset="0"/>
              </a:rPr>
              <a:t>Framework Approval</a:t>
            </a:r>
          </a:p>
          <a:p>
            <a:pPr lvl="1"/>
            <a:r>
              <a:rPr lang="en-US" b="1" dirty="0" smtClean="0">
                <a:latin typeface="Arial" pitchFamily="34" charset="0"/>
                <a:cs typeface="Arial" pitchFamily="34" charset="0"/>
              </a:rPr>
              <a:t>Sept/Oct 2014</a:t>
            </a:r>
            <a:r>
              <a:rPr lang="en-US" dirty="0" smtClean="0">
                <a:latin typeface="Arial" pitchFamily="34" charset="0"/>
                <a:cs typeface="Arial" pitchFamily="34" charset="0"/>
              </a:rPr>
              <a:t>: Principals’ Staff Committee</a:t>
            </a:r>
          </a:p>
          <a:p>
            <a:pPr lvl="0"/>
            <a:r>
              <a:rPr lang="en-US" dirty="0" smtClean="0">
                <a:latin typeface="Arial" pitchFamily="34" charset="0"/>
                <a:cs typeface="Arial" pitchFamily="34" charset="0"/>
              </a:rPr>
              <a:t>Review of Jurisdictions’ Proposed Verification Programs</a:t>
            </a:r>
          </a:p>
          <a:p>
            <a:pPr lvl="1"/>
            <a:r>
              <a:rPr lang="en-US" b="1" dirty="0" smtClean="0">
                <a:latin typeface="Arial" pitchFamily="34" charset="0"/>
                <a:cs typeface="Arial" pitchFamily="34" charset="0"/>
              </a:rPr>
              <a:t>Fall 2014/Winter 2015</a:t>
            </a:r>
            <a:r>
              <a:rPr lang="en-US" dirty="0" smtClean="0">
                <a:latin typeface="Arial" pitchFamily="34" charset="0"/>
                <a:cs typeface="Arial" pitchFamily="34" charset="0"/>
              </a:rPr>
              <a:t>: Jurisdictions complete program development</a:t>
            </a:r>
          </a:p>
          <a:p>
            <a:pPr lvl="1"/>
            <a:r>
              <a:rPr lang="en-US" b="1" dirty="0" smtClean="0">
                <a:latin typeface="Arial" pitchFamily="34" charset="0"/>
                <a:cs typeface="Arial" pitchFamily="34" charset="0"/>
              </a:rPr>
              <a:t>Spring/Summer 2015</a:t>
            </a:r>
            <a:r>
              <a:rPr lang="en-US" dirty="0" smtClean="0">
                <a:latin typeface="Arial" pitchFamily="34" charset="0"/>
                <a:cs typeface="Arial" pitchFamily="34" charset="0"/>
              </a:rPr>
              <a:t>: Panel reviews jurisdictional programs, feedback loop with jurisdictions</a:t>
            </a:r>
          </a:p>
          <a:p>
            <a:pPr lvl="0"/>
            <a:r>
              <a:rPr lang="en-US" dirty="0" smtClean="0">
                <a:latin typeface="Arial" pitchFamily="34" charset="0"/>
                <a:cs typeface="Arial" pitchFamily="34" charset="0"/>
              </a:rPr>
              <a:t>Approval of Jurisdictions’ Proposed Verification Programs</a:t>
            </a:r>
          </a:p>
          <a:p>
            <a:pPr lvl="1"/>
            <a:r>
              <a:rPr lang="en-US" b="1" dirty="0" smtClean="0">
                <a:latin typeface="Arial" pitchFamily="34" charset="0"/>
                <a:cs typeface="Arial" pitchFamily="34" charset="0"/>
              </a:rPr>
              <a:t>Fall/Winter 2015</a:t>
            </a:r>
            <a:r>
              <a:rPr lang="en-US" dirty="0" smtClean="0">
                <a:latin typeface="Arial" pitchFamily="34" charset="0"/>
                <a:cs typeface="Arial" pitchFamily="34" charset="0"/>
              </a:rPr>
              <a:t>: Panel recommendations to PSC for final approval</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C7FA602-1E09-4CBC-84FE-772522582C20}" type="slidenum">
              <a:rPr lang="en-US" smtClean="0"/>
              <a:pPr/>
              <a:t>25</a:t>
            </a:fld>
            <a:endParaRPr lang="en-US" dirty="0"/>
          </a:p>
        </p:txBody>
      </p:sp>
      <p:sp>
        <p:nvSpPr>
          <p:cNvPr id="3" name="Text Box 3"/>
          <p:cNvSpPr txBox="1">
            <a:spLocks noChangeArrowheads="1"/>
          </p:cNvSpPr>
          <p:nvPr/>
        </p:nvSpPr>
        <p:spPr bwMode="auto">
          <a:xfrm>
            <a:off x="1066800" y="1295400"/>
            <a:ext cx="7696200" cy="4708981"/>
          </a:xfrm>
          <a:prstGeom prst="rect">
            <a:avLst/>
          </a:prstGeom>
          <a:noFill/>
          <a:ln w="9525">
            <a:noFill/>
            <a:miter lim="800000"/>
            <a:headEnd/>
            <a:tailEnd/>
          </a:ln>
          <a:effectLst/>
        </p:spPr>
        <p:txBody>
          <a:bodyPr wrap="square">
            <a:spAutoFit/>
          </a:bodyPr>
          <a:lstStyle/>
          <a:p>
            <a:pPr algn="ctr">
              <a:spcBef>
                <a:spcPct val="50000"/>
              </a:spcBef>
            </a:pPr>
            <a:r>
              <a:rPr lang="en-US" sz="2400" b="1" dirty="0" smtClean="0">
                <a:latin typeface="Arial" charset="0"/>
                <a:cs typeface="Times New Roman" pitchFamily="18" charset="0"/>
              </a:rPr>
              <a:t>Rich Batiuk</a:t>
            </a:r>
          </a:p>
          <a:p>
            <a:pPr algn="ctr">
              <a:spcBef>
                <a:spcPct val="50000"/>
              </a:spcBef>
            </a:pPr>
            <a:r>
              <a:rPr lang="en-US" sz="2400" dirty="0" smtClean="0">
                <a:latin typeface="Arial" charset="0"/>
                <a:cs typeface="Times New Roman" pitchFamily="18" charset="0"/>
              </a:rPr>
              <a:t>Associate Director for Science</a:t>
            </a:r>
          </a:p>
          <a:p>
            <a:pPr algn="ctr"/>
            <a:r>
              <a:rPr lang="en-US" sz="2400" dirty="0" smtClean="0">
                <a:latin typeface="Arial" charset="0"/>
                <a:cs typeface="Times New Roman" pitchFamily="18" charset="0"/>
              </a:rPr>
              <a:t>U.S. Environmental Protection Agency</a:t>
            </a:r>
          </a:p>
          <a:p>
            <a:pPr algn="ctr"/>
            <a:r>
              <a:rPr lang="en-US" sz="2400" dirty="0" smtClean="0">
                <a:latin typeface="Arial" charset="0"/>
                <a:cs typeface="Times New Roman" pitchFamily="18" charset="0"/>
              </a:rPr>
              <a:t>Chesapeake Bay Program Office </a:t>
            </a:r>
            <a:br>
              <a:rPr lang="en-US" sz="2400" dirty="0" smtClean="0">
                <a:latin typeface="Arial" charset="0"/>
                <a:cs typeface="Times New Roman" pitchFamily="18" charset="0"/>
              </a:rPr>
            </a:br>
            <a:r>
              <a:rPr lang="en-US" sz="2400" dirty="0" smtClean="0">
                <a:latin typeface="Arial" charset="0"/>
                <a:cs typeface="Times New Roman" pitchFamily="18" charset="0"/>
              </a:rPr>
              <a:t>410 Severn Avenue</a:t>
            </a:r>
            <a:br>
              <a:rPr lang="en-US" sz="2400" dirty="0" smtClean="0">
                <a:latin typeface="Arial" charset="0"/>
                <a:cs typeface="Times New Roman" pitchFamily="18" charset="0"/>
              </a:rPr>
            </a:br>
            <a:r>
              <a:rPr lang="en-US" sz="2400" dirty="0" smtClean="0">
                <a:latin typeface="Arial" charset="0"/>
                <a:cs typeface="Times New Roman" pitchFamily="18" charset="0"/>
              </a:rPr>
              <a:t>Annapolis, MD  21403 </a:t>
            </a:r>
          </a:p>
          <a:p>
            <a:pPr algn="ctr">
              <a:spcBef>
                <a:spcPct val="50000"/>
              </a:spcBef>
            </a:pPr>
            <a:r>
              <a:rPr lang="en-US" sz="2400" dirty="0" smtClean="0">
                <a:latin typeface="Arial" charset="0"/>
                <a:cs typeface="Times New Roman" pitchFamily="18" charset="0"/>
              </a:rPr>
              <a:t>410-267-5731 (office)</a:t>
            </a:r>
          </a:p>
          <a:p>
            <a:pPr algn="ctr">
              <a:spcBef>
                <a:spcPct val="50000"/>
              </a:spcBef>
            </a:pPr>
            <a:r>
              <a:rPr lang="en-US" sz="2400" dirty="0" smtClean="0">
                <a:latin typeface="Arial" charset="0"/>
                <a:cs typeface="Times New Roman" pitchFamily="18" charset="0"/>
              </a:rPr>
              <a:t>443-223-7823 (cell)</a:t>
            </a:r>
          </a:p>
          <a:p>
            <a:pPr algn="ctr">
              <a:spcBef>
                <a:spcPct val="50000"/>
              </a:spcBef>
            </a:pPr>
            <a:r>
              <a:rPr lang="en-US" sz="2400" dirty="0" smtClean="0">
                <a:latin typeface="Arial" charset="0"/>
                <a:cs typeface="Times New Roman" pitchFamily="18" charset="0"/>
              </a:rPr>
              <a:t>batiuk.richard@epa.gov</a:t>
            </a:r>
          </a:p>
          <a:p>
            <a:pPr algn="ctr">
              <a:spcBef>
                <a:spcPct val="50000"/>
              </a:spcBef>
            </a:pPr>
            <a:r>
              <a:rPr lang="en-US" sz="2400" dirty="0" smtClean="0">
                <a:latin typeface="Arial" charset="0"/>
                <a:cs typeface="Times New Roman" pitchFamily="18" charset="0"/>
                <a:hlinkClick r:id="rId2"/>
              </a:rPr>
              <a:t>www.chesapeakebay.net</a:t>
            </a:r>
            <a:endParaRPr lang="en-US" sz="2400" b="0" dirty="0">
              <a:latin typeface="Arial"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Status Quo Unacceptable</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3</a:t>
            </a:fld>
            <a:endParaRPr lang="en-US" dirty="0"/>
          </a:p>
        </p:txBody>
      </p:sp>
      <p:sp>
        <p:nvSpPr>
          <p:cNvPr id="5" name="TextBox 4"/>
          <p:cNvSpPr txBox="1"/>
          <p:nvPr/>
        </p:nvSpPr>
        <p:spPr>
          <a:xfrm>
            <a:off x="1219200" y="1828800"/>
            <a:ext cx="7924800" cy="3046988"/>
          </a:xfrm>
          <a:prstGeom prst="rect">
            <a:avLst/>
          </a:prstGeom>
          <a:noFill/>
        </p:spPr>
        <p:txBody>
          <a:bodyPr wrap="square" rtlCol="0">
            <a:spAutoFit/>
          </a:bodyPr>
          <a:lstStyle/>
          <a:p>
            <a:r>
              <a:rPr lang="en-US" sz="3200" dirty="0" smtClean="0">
                <a:latin typeface="Arial" pitchFamily="34" charset="0"/>
                <a:cs typeface="Arial" pitchFamily="34" charset="0"/>
              </a:rPr>
              <a:t>“It is our understanding that this current verification process looks to fundamentally change, for the better, the way in which the CBP verifies the implementation of practices designed to reduce nutrient and sediment pollution.”</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Verification Tools Provided</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295400" y="2362200"/>
            <a:ext cx="7696200" cy="4267200"/>
          </a:xfrm>
        </p:spPr>
        <p:txBody>
          <a:bodyPr>
            <a:normAutofit fontScale="92500" lnSpcReduction="10000"/>
          </a:bodyPr>
          <a:lstStyle/>
          <a:p>
            <a:pPr marL="596646" indent="-514350">
              <a:buFont typeface="+mj-lt"/>
              <a:buAutoNum type="alphaUcPeriod"/>
            </a:pPr>
            <a:r>
              <a:rPr lang="en-US" sz="2800" dirty="0" smtClean="0">
                <a:latin typeface="Arial" pitchFamily="34" charset="0"/>
                <a:cs typeface="Arial" pitchFamily="34" charset="0"/>
              </a:rPr>
              <a:t>BMP Verification Program Design Matrix</a:t>
            </a:r>
          </a:p>
          <a:p>
            <a:pPr marL="596646" indent="-514350">
              <a:buFont typeface="+mj-lt"/>
              <a:buAutoNum type="alphaUcPeriod"/>
            </a:pPr>
            <a:endParaRPr lang="en-US" sz="2800" dirty="0" smtClean="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Jurisdictional BMP Verification Program Development Decision Steps for Implementation</a:t>
            </a:r>
          </a:p>
          <a:p>
            <a:pPr marL="596646" indent="-514350">
              <a:buFont typeface="+mj-lt"/>
              <a:buAutoNum type="alphaUcPeriod"/>
            </a:pPr>
            <a:endParaRPr lang="en-US" sz="2800" dirty="0" smtClean="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State Verification Protocol Components Checklist</a:t>
            </a:r>
          </a:p>
          <a:p>
            <a:pPr marL="596646" indent="-514350">
              <a:buFont typeface="+mj-lt"/>
              <a:buAutoNum type="alphaUcPeriod"/>
            </a:pPr>
            <a:endParaRPr lang="en-US" sz="2800" dirty="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Panel’s Comments on Workgroup’s Protocols</a:t>
            </a:r>
          </a:p>
          <a:p>
            <a:pPr marL="596646" indent="-514350">
              <a:buFont typeface="+mj-lt"/>
              <a:buAutoNum type="alphaUcPeriod"/>
            </a:pPr>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4</a:t>
            </a:fld>
            <a:endParaRPr lang="en-US" dirty="0"/>
          </a:p>
        </p:txBody>
      </p:sp>
      <p:sp>
        <p:nvSpPr>
          <p:cNvPr id="5" name="TextBox 4"/>
          <p:cNvSpPr txBox="1"/>
          <p:nvPr/>
        </p:nvSpPr>
        <p:spPr>
          <a:xfrm>
            <a:off x="1143000" y="914400"/>
            <a:ext cx="8153400" cy="1384995"/>
          </a:xfrm>
          <a:prstGeom prst="rect">
            <a:avLst/>
          </a:prstGeom>
          <a:noFill/>
        </p:spPr>
        <p:txBody>
          <a:bodyPr wrap="square" rtlCol="0">
            <a:spAutoFit/>
          </a:bodyPr>
          <a:lstStyle/>
          <a:p>
            <a:r>
              <a:rPr lang="en-US" sz="2800" dirty="0" smtClean="0">
                <a:latin typeface="Arial" pitchFamily="34" charset="0"/>
                <a:cs typeface="Arial" pitchFamily="34" charset="0"/>
              </a:rPr>
              <a:t>The following have been provided by the Panel to the six workgroups, BMP Verification Committee, and seven jurisdictions:</a:t>
            </a: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7FA602-1E09-4CBC-84FE-772522582C20}" type="slidenum">
              <a:rPr lang="en-US" smtClean="0"/>
              <a:pPr/>
              <a:t>5</a:t>
            </a:fld>
            <a:endParaRPr lang="en-US" dirty="0"/>
          </a:p>
        </p:txBody>
      </p:sp>
      <p:sp>
        <p:nvSpPr>
          <p:cNvPr id="6" name="Title 1"/>
          <p:cNvSpPr>
            <a:spLocks noGrp="1"/>
          </p:cNvSpPr>
          <p:nvPr>
            <p:ph type="title"/>
          </p:nvPr>
        </p:nvSpPr>
        <p:spPr>
          <a:xfrm>
            <a:off x="1435608" y="-228600"/>
            <a:ext cx="7498080" cy="1143000"/>
          </a:xfrm>
        </p:spPr>
        <p:txBody>
          <a:bodyPr/>
          <a:lstStyle/>
          <a:p>
            <a:r>
              <a:rPr lang="en-US" dirty="0" smtClean="0"/>
              <a:t>Verification Tools</a:t>
            </a:r>
            <a:endParaRPr lang="en-US" dirty="0"/>
          </a:p>
        </p:txBody>
      </p:sp>
      <p:pic>
        <p:nvPicPr>
          <p:cNvPr id="9" name="Picture 8"/>
          <p:cNvPicPr>
            <a:picLocks noChangeAspect="1"/>
          </p:cNvPicPr>
          <p:nvPr/>
        </p:nvPicPr>
        <p:blipFill>
          <a:blip r:embed="rId2" cstate="print"/>
          <a:stretch>
            <a:fillRect/>
          </a:stretch>
        </p:blipFill>
        <p:spPr>
          <a:xfrm>
            <a:off x="1184694" y="685800"/>
            <a:ext cx="5901906" cy="2733176"/>
          </a:xfrm>
          <a:prstGeom prst="rect">
            <a:avLst/>
          </a:prstGeom>
          <a:effectLst>
            <a:glow rad="101600">
              <a:schemeClr val="accent6">
                <a:lumMod val="40000"/>
                <a:lumOff val="60000"/>
                <a:alpha val="75000"/>
              </a:schemeClr>
            </a:glow>
          </a:effectLst>
        </p:spPr>
      </p:pic>
      <p:pic>
        <p:nvPicPr>
          <p:cNvPr id="10" name="Picture 9"/>
          <p:cNvPicPr>
            <a:picLocks noChangeAspect="1"/>
          </p:cNvPicPr>
          <p:nvPr/>
        </p:nvPicPr>
        <p:blipFill>
          <a:blip r:embed="rId3" cstate="print"/>
          <a:stretch>
            <a:fillRect/>
          </a:stretch>
        </p:blipFill>
        <p:spPr>
          <a:xfrm>
            <a:off x="2514600" y="2258185"/>
            <a:ext cx="5410200" cy="2923415"/>
          </a:xfrm>
          <a:prstGeom prst="rect">
            <a:avLst/>
          </a:prstGeom>
          <a:effectLst>
            <a:glow rad="101600">
              <a:schemeClr val="accent6">
                <a:lumMod val="40000"/>
                <a:lumOff val="60000"/>
                <a:alpha val="75000"/>
              </a:schemeClr>
            </a:glow>
          </a:effectLst>
        </p:spPr>
      </p:pic>
      <p:pic>
        <p:nvPicPr>
          <p:cNvPr id="11" name="Picture 10"/>
          <p:cNvPicPr>
            <a:picLocks noChangeAspect="1"/>
          </p:cNvPicPr>
          <p:nvPr/>
        </p:nvPicPr>
        <p:blipFill>
          <a:blip r:embed="rId4" cstate="print"/>
          <a:stretch>
            <a:fillRect/>
          </a:stretch>
        </p:blipFill>
        <p:spPr>
          <a:xfrm>
            <a:off x="4149734" y="3962400"/>
            <a:ext cx="4841866" cy="2743200"/>
          </a:xfrm>
          <a:prstGeom prst="rect">
            <a:avLst/>
          </a:prstGeom>
          <a:effectLst>
            <a:glow rad="101600">
              <a:schemeClr val="accent6">
                <a:lumMod val="40000"/>
                <a:lumOff val="60000"/>
                <a:alpha val="75000"/>
              </a:schemeClr>
            </a:glow>
          </a:effectLst>
        </p:spPr>
      </p:pic>
    </p:spTree>
    <p:extLst>
      <p:ext uri="{BB962C8B-B14F-4D97-AF65-F5344CB8AC3E}">
        <p14:creationId xmlns:p14="http://schemas.microsoft.com/office/powerpoint/2010/main" val="4077301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C7FA602-1E09-4CBC-84FE-772522582C20}" type="slidenum">
              <a:rPr lang="en-US" smtClean="0"/>
              <a:pPr/>
              <a:t>6</a:t>
            </a:fld>
            <a:endParaRPr lang="en-US" dirty="0"/>
          </a:p>
        </p:txBody>
      </p:sp>
      <p:sp>
        <p:nvSpPr>
          <p:cNvPr id="3" name="TextBox 2"/>
          <p:cNvSpPr txBox="1"/>
          <p:nvPr/>
        </p:nvSpPr>
        <p:spPr>
          <a:xfrm>
            <a:off x="990600" y="1447800"/>
            <a:ext cx="8153400" cy="3416320"/>
          </a:xfrm>
          <a:prstGeom prst="rect">
            <a:avLst/>
          </a:prstGeom>
          <a:noFill/>
        </p:spPr>
        <p:txBody>
          <a:bodyPr wrap="square" rtlCol="0">
            <a:spAutoFit/>
          </a:bodyPr>
          <a:lstStyle/>
          <a:p>
            <a:pPr algn="ctr"/>
            <a:r>
              <a:rPr lang="en-US" sz="5400" b="1" dirty="0" smtClean="0">
                <a:latin typeface="Arial" pitchFamily="34" charset="0"/>
                <a:cs typeface="Arial" pitchFamily="34" charset="0"/>
              </a:rPr>
              <a:t>23 PAGES OF RECOMMENDATIONS, GUIDANCE, AND FEEDBACK!</a:t>
            </a:r>
            <a:endParaRPr lang="en-US" sz="5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Need for Transparency</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7</a:t>
            </a:fld>
            <a:endParaRPr lang="en-US" dirty="0"/>
          </a:p>
        </p:txBody>
      </p:sp>
      <p:sp>
        <p:nvSpPr>
          <p:cNvPr id="5" name="TextBox 4"/>
          <p:cNvSpPr txBox="1"/>
          <p:nvPr/>
        </p:nvSpPr>
        <p:spPr>
          <a:xfrm>
            <a:off x="1219200" y="1143000"/>
            <a:ext cx="7924800" cy="4401205"/>
          </a:xfrm>
          <a:prstGeom prst="rect">
            <a:avLst/>
          </a:prstGeom>
          <a:noFill/>
        </p:spPr>
        <p:txBody>
          <a:bodyPr wrap="square" rtlCol="0">
            <a:spAutoFit/>
          </a:bodyPr>
          <a:lstStyle/>
          <a:p>
            <a:r>
              <a:rPr lang="en-US" sz="2800" dirty="0" smtClean="0">
                <a:latin typeface="Arial" pitchFamily="34" charset="0"/>
                <a:cs typeface="Arial" pitchFamily="34" charset="0"/>
              </a:rPr>
              <a:t>“Of particular interest to us is the need for guidance delineating what is and is not</a:t>
            </a:r>
          </a:p>
          <a:p>
            <a:r>
              <a:rPr lang="en-US" sz="2800" dirty="0" smtClean="0">
                <a:latin typeface="Arial" pitchFamily="34" charset="0"/>
                <a:cs typeface="Arial" pitchFamily="34" charset="0"/>
              </a:rPr>
              <a:t>sufficient transparency as required in the “Public Confidence” principle.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Absent a significant level of heightened transparency in the verification process itself and the underlying data to support any</a:t>
            </a:r>
          </a:p>
          <a:p>
            <a:r>
              <a:rPr lang="en-US" sz="2800" dirty="0" smtClean="0">
                <a:latin typeface="Arial" pitchFamily="34" charset="0"/>
                <a:cs typeface="Arial" pitchFamily="34" charset="0"/>
              </a:rPr>
              <a:t>conclusions; we will not meet the public confidence standard envisioned in the principle.”</a:t>
            </a: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Need for Transparency</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14400" y="2590800"/>
            <a:ext cx="7848600" cy="3733800"/>
          </a:xfrm>
        </p:spPr>
        <p:txBody>
          <a:bodyPr>
            <a:normAutofit fontScale="92500" lnSpcReduction="20000"/>
          </a:bodyPr>
          <a:lstStyle/>
          <a:p>
            <a:r>
              <a:rPr lang="en-US" sz="2800" dirty="0" smtClean="0">
                <a:latin typeface="Arial" pitchFamily="34" charset="0"/>
                <a:cs typeface="Arial" pitchFamily="34" charset="0"/>
              </a:rPr>
              <a:t>Supports strengthened addendum to existing public confidence verification principle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Recommends independent verification/validation for aggregated data to ensure transparency is maintained</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Supports commitment to make reported BMP data publically accessible while conforming to legal privacy restrictions</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8</a:t>
            </a:fld>
            <a:endParaRPr lang="en-US" dirty="0"/>
          </a:p>
        </p:txBody>
      </p:sp>
      <p:sp>
        <p:nvSpPr>
          <p:cNvPr id="5" name="TextBox 4"/>
          <p:cNvSpPr txBox="1"/>
          <p:nvPr/>
        </p:nvSpPr>
        <p:spPr>
          <a:xfrm>
            <a:off x="1143000" y="1143000"/>
            <a:ext cx="8153400" cy="1077218"/>
          </a:xfrm>
          <a:prstGeom prst="rect">
            <a:avLst/>
          </a:prstGeom>
          <a:noFill/>
        </p:spPr>
        <p:txBody>
          <a:bodyPr wrap="square" rtlCol="0">
            <a:spAutoFit/>
          </a:bodyPr>
          <a:lstStyle/>
          <a:p>
            <a:r>
              <a:rPr lang="en-US" sz="3200" dirty="0" smtClean="0">
                <a:latin typeface="Arial" pitchFamily="34" charset="0"/>
                <a:cs typeface="Arial" pitchFamily="34" charset="0"/>
              </a:rPr>
              <a:t>Panel recommended the Partnership be </a:t>
            </a:r>
            <a:r>
              <a:rPr lang="en-US" sz="3200" u="sng" dirty="0" smtClean="0">
                <a:latin typeface="Arial" pitchFamily="34" charset="0"/>
                <a:cs typeface="Arial" pitchFamily="34" charset="0"/>
              </a:rPr>
              <a:t>transparent</a:t>
            </a:r>
            <a:r>
              <a:rPr lang="en-US" sz="3200" dirty="0" smtClean="0">
                <a:latin typeface="Arial" pitchFamily="34" charset="0"/>
                <a:cs typeface="Arial" pitchFamily="34" charset="0"/>
              </a:rPr>
              <a:t> about addressing transparency</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Need for Transparency</a:t>
            </a:r>
            <a:endParaRPr lang="en-US"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9</a:t>
            </a:fld>
            <a:endParaRPr lang="en-US" dirty="0"/>
          </a:p>
        </p:txBody>
      </p:sp>
      <p:sp>
        <p:nvSpPr>
          <p:cNvPr id="1025" name="Rectangle 1"/>
          <p:cNvSpPr>
            <a:spLocks noChangeArrowheads="1"/>
          </p:cNvSpPr>
          <p:nvPr/>
        </p:nvSpPr>
        <p:spPr bwMode="auto">
          <a:xfrm>
            <a:off x="1143000" y="1164417"/>
            <a:ext cx="8001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The Panel recommends the following changes in the word choices for the final version of the transparency addendum to the BMP verification principles: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“The measure of transparency will be applied to three primary areas of verification: data collection, data </a:t>
            </a:r>
            <a:r>
              <a:rPr kumimoji="0" lang="en-US"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validation</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2000" b="0" i="0" u="none" strike="sngStrike" cap="none" normalizeH="0" baseline="0" dirty="0" smtClean="0">
                <a:ln>
                  <a:noFill/>
                </a:ln>
                <a:solidFill>
                  <a:schemeClr val="tx1"/>
                </a:solidFill>
                <a:effectLst/>
                <a:latin typeface="Arial" pitchFamily="34" charset="0"/>
                <a:ea typeface="Calibri" pitchFamily="34" charset="0"/>
                <a:cs typeface="Times New Roman" pitchFamily="18" charset="0"/>
              </a:rPr>
              <a:t>synthesis</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and data reporting.”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“Transparency of the process of data collection must incorporate </a:t>
            </a:r>
            <a:r>
              <a:rPr kumimoji="0" lang="en-US" sz="2000" b="1"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clearly defined</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 </a:t>
            </a:r>
            <a:r>
              <a:rPr kumimoji="0" lang="en-US" sz="2000" b="0" i="0" u="none" strike="sngStrike" cap="none" normalizeH="0" baseline="0" dirty="0" smtClean="0">
                <a:ln>
                  <a:noFill/>
                </a:ln>
                <a:solidFill>
                  <a:srgbClr val="000000"/>
                </a:solidFill>
                <a:effectLst/>
                <a:latin typeface="Arial" pitchFamily="34" charset="0"/>
                <a:ea typeface="Calibri" pitchFamily="34" charset="0"/>
                <a:cs typeface="Times New Roman" pitchFamily="18" charset="0"/>
              </a:rPr>
              <a:t>independent</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 QA/QC procedures, which may be implemented by the data-collecting agency or by an independent </a:t>
            </a:r>
            <a:r>
              <a:rPr kumimoji="0" lang="en-US" sz="20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external </a:t>
            </a:r>
            <a:r>
              <a:rPr kumimoji="0" lang="en-US" sz="2000" b="0" i="0" u="none" strike="sngStrike" cap="none" normalizeH="0" baseline="0" dirty="0" smtClean="0">
                <a:ln>
                  <a:noFill/>
                </a:ln>
                <a:solidFill>
                  <a:srgbClr val="000000"/>
                </a:solidFill>
                <a:effectLst/>
                <a:latin typeface="Arial" pitchFamily="34" charset="0"/>
                <a:ea typeface="Calibri" pitchFamily="34" charset="0"/>
                <a:cs typeface="Arial" pitchFamily="34" charset="0"/>
              </a:rPr>
              <a:t>third</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party.”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“Transparency of the data reported should be transparent at the </a:t>
            </a:r>
            <a:r>
              <a:rPr kumimoji="0" lang="en-US" sz="20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most site-specific</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2000" b="0" i="0" u="none" strike="sngStrike" cap="none" normalizeH="0" baseline="0" dirty="0" smtClean="0">
                <a:ln>
                  <a:noFill/>
                </a:ln>
                <a:solidFill>
                  <a:srgbClr val="000000"/>
                </a:solidFill>
                <a:effectLst/>
                <a:latin typeface="Arial" pitchFamily="34" charset="0"/>
                <a:ea typeface="Calibri" pitchFamily="34" charset="0"/>
                <a:cs typeface="Arial" pitchFamily="34" charset="0"/>
              </a:rPr>
              <a:t>finest possible scale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that conforms with legal and programmatic constraints, and at a scale compatible with data input for the Chesapeake Bay Program partnership modeling tools.”</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1103</TotalTime>
  <Words>1298</Words>
  <Application>Microsoft Office PowerPoint</Application>
  <PresentationFormat>On-screen Show (4:3)</PresentationFormat>
  <Paragraphs>280</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 Unicode MS</vt:lpstr>
      <vt:lpstr>Arial</vt:lpstr>
      <vt:lpstr>Calibri</vt:lpstr>
      <vt:lpstr>Gill Sans MT</vt:lpstr>
      <vt:lpstr>Times New Roman</vt:lpstr>
      <vt:lpstr>Verdana</vt:lpstr>
      <vt:lpstr>Wingdings</vt:lpstr>
      <vt:lpstr>Wingdings 2</vt:lpstr>
      <vt:lpstr>Solstice</vt:lpstr>
      <vt:lpstr>CBP Partnership’s  BMP Verification Review Panel’s Findings and Recommendations to Date</vt:lpstr>
      <vt:lpstr>Verification Definition</vt:lpstr>
      <vt:lpstr>Status Quo Unacceptable</vt:lpstr>
      <vt:lpstr>Verification Tools Provided</vt:lpstr>
      <vt:lpstr>Verification Tools</vt:lpstr>
      <vt:lpstr>PowerPoint Presentation</vt:lpstr>
      <vt:lpstr>Need for Transparency</vt:lpstr>
      <vt:lpstr>Need for Transparency</vt:lpstr>
      <vt:lpstr>Need for Transparency</vt:lpstr>
      <vt:lpstr>Need for Transparency</vt:lpstr>
      <vt:lpstr>Address Life Spans</vt:lpstr>
      <vt:lpstr>Address Double Counting</vt:lpstr>
      <vt:lpstr>Ag Workgroup: Can’t Understand!</vt:lpstr>
      <vt:lpstr>No Excuses</vt:lpstr>
      <vt:lpstr>PowerPoint Presentation</vt:lpstr>
      <vt:lpstr>Management Plan Verification</vt:lpstr>
      <vt:lpstr>Aggregate Data Review</vt:lpstr>
      <vt:lpstr>Aggregate Data Review</vt:lpstr>
      <vt:lpstr>PowerPoint Presentation</vt:lpstr>
      <vt:lpstr>PowerPoint Presentation</vt:lpstr>
      <vt:lpstr>Progress Since Last Spring</vt:lpstr>
      <vt:lpstr>Completing the Framework</vt:lpstr>
      <vt:lpstr>Framework Review Process</vt:lpstr>
      <vt:lpstr>Framework/Programs Approval</vt:lpstr>
      <vt:lpstr>PowerPoint Presentation</vt:lpstr>
    </vt:vector>
  </TitlesOfParts>
  <Company>US-EPA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CBP Partnership Proposal for Ensuring Full Accountability of Best Practices and Technologies Implemented</dc:title>
  <dc:creator>Rbatiuk</dc:creator>
  <cp:lastModifiedBy>arobins</cp:lastModifiedBy>
  <cp:revision>77</cp:revision>
  <dcterms:created xsi:type="dcterms:W3CDTF">2011-12-15T12:31:30Z</dcterms:created>
  <dcterms:modified xsi:type="dcterms:W3CDTF">2013-12-04T15:06:35Z</dcterms:modified>
</cp:coreProperties>
</file>