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5" r:id="rId15"/>
    <p:sldId id="276" r:id="rId16"/>
    <p:sldId id="278" r:id="rId17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3ZrEi5j80gS1DO9AHi3HZaa06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Kevin provide opening &gt; Arielle, Kevin, Jamie, Amanda all introduce themselves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Kevin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Kevin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Kevin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Amanda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Kevin - mentions that we will go through the chat questions first. We will then open up for anyone to utilize the “raise hand” feature to come off mute and ask a question.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Poll question #3</a:t>
            </a:r>
            <a:r>
              <a:rPr lang="en">
                <a:solidFill>
                  <a:schemeClr val="dk1"/>
                </a:solidFill>
              </a:rPr>
              <a:t> - After learning more about the RiverSmart Homes Ambassador Program, would you be interested in becoming an Ambassador?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Amanda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Queen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Queen</a:t>
            </a:r>
            <a:endParaRPr/>
          </a:p>
        </p:txBody>
      </p:sp>
      <p:sp>
        <p:nvSpPr>
          <p:cNvPr id="192" name="Google Shape;19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Queen</a:t>
            </a:r>
            <a:endParaRPr/>
          </a:p>
        </p:txBody>
      </p:sp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Jamie</a:t>
            </a:r>
            <a:endParaRPr/>
          </a:p>
        </p:txBody>
      </p:sp>
      <p:sp>
        <p:nvSpPr>
          <p:cNvPr id="224" name="Google Shape;22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Elaine</a:t>
            </a:r>
            <a:endParaRPr/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Elaine</a:t>
            </a:r>
            <a:endParaRPr/>
          </a:p>
        </p:txBody>
      </p:sp>
      <p:sp>
        <p:nvSpPr>
          <p:cNvPr id="254" name="Google Shape;2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Kevin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69" name="Google Shape;26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100"/>
              <a:buFont typeface="Arial"/>
              <a:buNone/>
            </a:pPr>
            <a:r>
              <a:rPr lang="en">
                <a:solidFill>
                  <a:srgbClr val="262626"/>
                </a:solidFill>
              </a:rPr>
              <a:t>Kevin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82" name="Google Shape;28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B8B8B"/>
              </a:buClr>
              <a:buSzPts val="3200"/>
              <a:buNone/>
              <a:defRPr>
                <a:solidFill>
                  <a:srgbClr val="8B8B8B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B8B8B"/>
              </a:buClr>
              <a:buSzPts val="2800"/>
              <a:buNone/>
              <a:defRPr>
                <a:solidFill>
                  <a:srgbClr val="8B8B8B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B8B8B"/>
              </a:buClr>
              <a:buSzPts val="2400"/>
              <a:buNone/>
              <a:defRPr>
                <a:solidFill>
                  <a:srgbClr val="8B8B8B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8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 sz="2000">
                <a:solidFill>
                  <a:srgbClr val="8B8B8B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 sz="18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B8B8B"/>
              </a:buClr>
              <a:buSzPts val="1400"/>
              <a:buNone/>
              <a:defRPr sz="14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rielle.conti@dc.gov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600" y="-25718"/>
            <a:ext cx="6926579" cy="519493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sp>
        <p:nvSpPr>
          <p:cNvPr id="130" name="Google Shape;130;p1"/>
          <p:cNvSpPr txBox="1">
            <a:spLocks noGrp="1"/>
          </p:cNvSpPr>
          <p:nvPr>
            <p:ph type="ctrTitle"/>
          </p:nvPr>
        </p:nvSpPr>
        <p:spPr>
          <a:xfrm>
            <a:off x="850025" y="970850"/>
            <a:ext cx="7772400" cy="16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endParaRPr b="1" dirty="0">
              <a:solidFill>
                <a:schemeClr val="accen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Gothic"/>
              <a:buNone/>
            </a:pPr>
            <a:r>
              <a:rPr lang="en" b="1" dirty="0">
                <a:solidFill>
                  <a:schemeClr val="accent1"/>
                </a:solidFill>
              </a:rPr>
              <a:t>RIVERSMART HOMES STEWARDSHIP OVERVIEW</a:t>
            </a:r>
            <a:endParaRPr dirty="0"/>
          </a:p>
        </p:txBody>
      </p:sp>
      <p:sp>
        <p:nvSpPr>
          <p:cNvPr id="131" name="Google Shape;131;p1"/>
          <p:cNvSpPr txBox="1">
            <a:spLocks noGrp="1"/>
          </p:cNvSpPr>
          <p:nvPr>
            <p:ph type="subTitle" idx="1"/>
          </p:nvPr>
        </p:nvSpPr>
        <p:spPr>
          <a:xfrm>
            <a:off x="1535815" y="2351218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ct val="66666"/>
              <a:buNone/>
            </a:pPr>
            <a:endParaRPr sz="9600" b="1" dirty="0"/>
          </a:p>
          <a:p>
            <a:pPr marL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 sz="6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rPr lang="en" sz="6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Kevin Newman</a:t>
            </a:r>
            <a:endParaRPr lang="en" sz="6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rPr lang="en" sz="6800" dirty="0">
                <a:solidFill>
                  <a:schemeClr val="dk1"/>
                </a:solidFill>
              </a:rPr>
              <a:t>District Department of Energy &amp; Environment</a:t>
            </a:r>
            <a:endParaRPr sz="6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 sz="6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endParaRPr sz="68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rgbClr val="3B3B3B"/>
              </a:buClr>
              <a:buSzPct val="100000"/>
              <a:buNone/>
            </a:pPr>
            <a:r>
              <a:rPr lang="en" sz="2000" dirty="0">
                <a:solidFill>
                  <a:srgbClr val="3B3B3B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</p:txBody>
      </p:sp>
      <p:cxnSp>
        <p:nvCxnSpPr>
          <p:cNvPr id="132" name="Google Shape;132;p1"/>
          <p:cNvCxnSpPr/>
          <p:nvPr/>
        </p:nvCxnSpPr>
        <p:spPr>
          <a:xfrm>
            <a:off x="3212233" y="2725533"/>
            <a:ext cx="3048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3" name="Google Shape;13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799" y="4349024"/>
            <a:ext cx="2461650" cy="7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4823" y="60400"/>
            <a:ext cx="2155200" cy="9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>
            <a:spLocks noGrp="1"/>
          </p:cNvSpPr>
          <p:nvPr>
            <p:ph type="title"/>
          </p:nvPr>
        </p:nvSpPr>
        <p:spPr>
          <a:xfrm>
            <a:off x="422500" y="445025"/>
            <a:ext cx="840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GOALS OF THE AMBASSADOR PROGRAM</a:t>
            </a:r>
            <a:endParaRPr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8" name="Google Shape;298;p16"/>
          <p:cNvSpPr txBox="1">
            <a:spLocks noGrp="1"/>
          </p:cNvSpPr>
          <p:nvPr>
            <p:ph type="body" idx="1"/>
          </p:nvPr>
        </p:nvSpPr>
        <p:spPr>
          <a:xfrm>
            <a:off x="311700" y="1312100"/>
            <a:ext cx="8520600" cy="3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 b="1">
                <a:latin typeface="Century Gothic"/>
                <a:ea typeface="Century Gothic"/>
                <a:cs typeface="Century Gothic"/>
                <a:sym typeface="Century Gothic"/>
              </a:rPr>
              <a:t>Stormwater Education</a:t>
            </a:r>
            <a:endParaRPr sz="145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Educate more homeowners residents about stormwater pollution and what they can do to help keep our waterways clean.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 b="1">
                <a:latin typeface="Century Gothic"/>
                <a:ea typeface="Century Gothic"/>
                <a:cs typeface="Century Gothic"/>
                <a:sym typeface="Century Gothic"/>
              </a:rPr>
              <a:t>Increase participation</a:t>
            </a:r>
            <a:endParaRPr sz="145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Specifically in overburdened communities of the District (historically Wards 7 &amp; 8 as well as segments of Ward 5).  This includes participation in receiving stormwater audits and Best Management Practice (BMP) installations.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 b="1">
                <a:latin typeface="Century Gothic"/>
                <a:ea typeface="Century Gothic"/>
                <a:cs typeface="Century Gothic"/>
                <a:sym typeface="Century Gothic"/>
              </a:rPr>
              <a:t>Community Liaison </a:t>
            </a:r>
            <a:endParaRPr sz="145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RiverSmart Ambassadors will help us better meet the needs of those we serve by strengthening the line of communication from the community to the RiverSmart Homes program.   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99" name="Google Shape;299;p16"/>
          <p:cNvCxnSpPr/>
          <p:nvPr/>
        </p:nvCxnSpPr>
        <p:spPr>
          <a:xfrm>
            <a:off x="792163" y="10310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RESOURCES AVAILABLE TO AMBASSADORS</a:t>
            </a:r>
            <a:endParaRPr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5" name="Google Shape;305;p17"/>
          <p:cNvSpPr txBox="1">
            <a:spLocks noGrp="1"/>
          </p:cNvSpPr>
          <p:nvPr>
            <p:ph type="body" idx="1"/>
          </p:nvPr>
        </p:nvSpPr>
        <p:spPr>
          <a:xfrm>
            <a:off x="4996550" y="1599850"/>
            <a:ext cx="3835500" cy="3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Stormwater education resources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Information on the RiverSmart Homes program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Resources to distribute to interested community members 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Support from RiverSmart Homes staff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6" name="Google Shape;306;p17"/>
          <p:cNvCxnSpPr/>
          <p:nvPr/>
        </p:nvCxnSpPr>
        <p:spPr>
          <a:xfrm>
            <a:off x="792163" y="10310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7" name="Google Shape;3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050" y="1350150"/>
            <a:ext cx="4236698" cy="317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"/>
          <p:cNvSpPr txBox="1">
            <a:spLocks noGrp="1"/>
          </p:cNvSpPr>
          <p:nvPr>
            <p:ph type="title"/>
          </p:nvPr>
        </p:nvSpPr>
        <p:spPr>
          <a:xfrm>
            <a:off x="464100" y="292625"/>
            <a:ext cx="515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AMBASSADOR EXPECTATIONS</a:t>
            </a:r>
            <a:endParaRPr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3" name="Google Shape;313;p18"/>
          <p:cNvSpPr txBox="1">
            <a:spLocks noGrp="1"/>
          </p:cNvSpPr>
          <p:nvPr>
            <p:ph type="body" idx="1"/>
          </p:nvPr>
        </p:nvSpPr>
        <p:spPr>
          <a:xfrm>
            <a:off x="311700" y="961375"/>
            <a:ext cx="8682600" cy="3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Complete Ambassador application and agreement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Attend training (March 30,2022)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Prepared to assume the role of Ambassador including                                                     general knowledge of stormwater and RiverSmart </a:t>
            </a:r>
            <a:b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Homes processes 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Engage with the community 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Attend scheduled Ambassador virtual meetings (typically quarterly) to provide feedback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Work with Ambassador Program Coordinator to participate in at least 2 of the following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events/activities per 6 month service period: 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Tabling/outreach events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Share information through community events, which may include outreach to ANCs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○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Flyer/canvass at least 50 homes with DOEE staff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20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50"/>
              <a:buFont typeface="Century Gothic"/>
              <a:buChar char="●"/>
            </a:pPr>
            <a:r>
              <a:rPr lang="en" sz="1450">
                <a:latin typeface="Century Gothic"/>
                <a:ea typeface="Century Gothic"/>
                <a:cs typeface="Century Gothic"/>
                <a:sym typeface="Century Gothic"/>
              </a:rPr>
              <a:t>Track and report outreach activities</a:t>
            </a:r>
            <a:endParaRPr sz="145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4" name="Google Shape;314;p18"/>
          <p:cNvPicPr preferRelativeResize="0"/>
          <p:nvPr/>
        </p:nvPicPr>
        <p:blipFill rotWithShape="1">
          <a:blip r:embed="rId3">
            <a:alphaModFix/>
          </a:blip>
          <a:srcRect t="37708" b="10272"/>
          <a:stretch/>
        </p:blipFill>
        <p:spPr>
          <a:xfrm>
            <a:off x="5806525" y="324525"/>
            <a:ext cx="3096975" cy="2147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18"/>
          <p:cNvCxnSpPr/>
          <p:nvPr/>
        </p:nvCxnSpPr>
        <p:spPr>
          <a:xfrm>
            <a:off x="411163" y="878695"/>
            <a:ext cx="5119200" cy="30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413325" y="445025"/>
            <a:ext cx="841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AMBASSADOR INCENTIVES*</a:t>
            </a:r>
            <a:endParaRPr sz="2620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0" name="Google Shape;330;p20"/>
          <p:cNvSpPr txBox="1">
            <a:spLocks noGrp="1"/>
          </p:cNvSpPr>
          <p:nvPr>
            <p:ph type="body" idx="1"/>
          </p:nvPr>
        </p:nvSpPr>
        <p:spPr>
          <a:xfrm>
            <a:off x="3750975" y="1613250"/>
            <a:ext cx="4943700" cy="26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Stipend at $250/6 months of service (minimum service requirements apply)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65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Annual maintenance service provided for installed RiverSmart practices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65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Swag items, including apparel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endParaRPr sz="62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endParaRPr sz="62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endParaRPr sz="620"/>
          </a:p>
        </p:txBody>
      </p:sp>
      <p:sp>
        <p:nvSpPr>
          <p:cNvPr id="331" name="Google Shape;331;p20"/>
          <p:cNvSpPr txBox="1"/>
          <p:nvPr/>
        </p:nvSpPr>
        <p:spPr>
          <a:xfrm>
            <a:off x="3888725" y="4666475"/>
            <a:ext cx="510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*Subject to change based on resources available and community needs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20"/>
          <p:cNvPicPr preferRelativeResize="0"/>
          <p:nvPr/>
        </p:nvPicPr>
        <p:blipFill rotWithShape="1">
          <a:blip r:embed="rId3">
            <a:alphaModFix/>
          </a:blip>
          <a:srcRect r="14126" b="15175"/>
          <a:stretch/>
        </p:blipFill>
        <p:spPr>
          <a:xfrm>
            <a:off x="923850" y="1261150"/>
            <a:ext cx="2533425" cy="3336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20"/>
          <p:cNvCxnSpPr/>
          <p:nvPr/>
        </p:nvCxnSpPr>
        <p:spPr>
          <a:xfrm>
            <a:off x="792163" y="10310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>
            <a:spLocks noGrp="1"/>
          </p:cNvSpPr>
          <p:nvPr>
            <p:ph type="title"/>
          </p:nvPr>
        </p:nvSpPr>
        <p:spPr>
          <a:xfrm>
            <a:off x="457200" y="431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600">
                <a:solidFill>
                  <a:srgbClr val="5B5B5B"/>
                </a:solidFill>
              </a:rPr>
              <a:t>Q &amp; A</a:t>
            </a:r>
            <a:endParaRPr sz="4800" b="1">
              <a:solidFill>
                <a:srgbClr val="5B5B5B"/>
              </a:solidFill>
            </a:endParaRPr>
          </a:p>
        </p:txBody>
      </p:sp>
      <p:cxnSp>
        <p:nvCxnSpPr>
          <p:cNvPr id="339" name="Google Shape;339;p21"/>
          <p:cNvCxnSpPr/>
          <p:nvPr/>
        </p:nvCxnSpPr>
        <p:spPr>
          <a:xfrm rot="10800000" flipH="1">
            <a:off x="1885950" y="806450"/>
            <a:ext cx="5571000" cy="2700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0" name="Google Shape;34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150" y="1038178"/>
            <a:ext cx="6711685" cy="3775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 txBox="1">
            <a:spLocks noGrp="1"/>
          </p:cNvSpPr>
          <p:nvPr>
            <p:ph type="title" idx="4294967295"/>
          </p:nvPr>
        </p:nvSpPr>
        <p:spPr>
          <a:xfrm>
            <a:off x="228600" y="164050"/>
            <a:ext cx="8686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entury Gothic"/>
              <a:buNone/>
            </a:pPr>
            <a:r>
              <a:rPr lang="en-US" sz="3000" b="1" dirty="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 FOR LISTENING!!!</a:t>
            </a:r>
            <a:endParaRPr sz="3200" b="1" dirty="0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60" name="Google Shape;360;p23"/>
          <p:cNvCxnSpPr/>
          <p:nvPr/>
        </p:nvCxnSpPr>
        <p:spPr>
          <a:xfrm>
            <a:off x="316098" y="857250"/>
            <a:ext cx="8511804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23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2" name="Google Shape;362;p23"/>
          <p:cNvPicPr preferRelativeResize="0"/>
          <p:nvPr/>
        </p:nvPicPr>
        <p:blipFill rotWithShape="1">
          <a:blip r:embed="rId3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 rotWithShape="1">
          <a:blip r:embed="rId4">
            <a:alphaModFix/>
          </a:blip>
          <a:srcRect l="6270" t="3540"/>
          <a:stretch/>
        </p:blipFill>
        <p:spPr>
          <a:xfrm>
            <a:off x="76200" y="3968900"/>
            <a:ext cx="1049225" cy="117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AF947-414A-4F52-B04F-3870F21C9A27}"/>
              </a:ext>
            </a:extLst>
          </p:cNvPr>
          <p:cNvSpPr txBox="1"/>
          <p:nvPr/>
        </p:nvSpPr>
        <p:spPr>
          <a:xfrm>
            <a:off x="2350294" y="1891571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For RiverSmart Homes questions, contact: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US" sz="2000" b="0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Kevin Newman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kevin.newman</a:t>
            </a:r>
            <a:r>
              <a:rPr lang="en-US" sz="2000" b="0" i="0" u="sng" strike="noStrike" cap="none" dirty="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@dc.gov</a:t>
            </a:r>
            <a:endParaRPr lang="en-US" sz="2000" b="0" i="0" u="none" strike="noStrike" cap="none" dirty="0">
              <a:solidFill>
                <a:schemeClr val="accent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Phone: </a:t>
            </a:r>
            <a:r>
              <a:rPr lang="en-US" sz="2000" b="0" i="0" u="none" strike="noStrike" cap="none" dirty="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(202) 573-4769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2000" dirty="0">
              <a:solidFill>
                <a:schemeClr val="accent1"/>
              </a:solidFill>
              <a:highlight>
                <a:srgbClr val="FFFFFF"/>
              </a:highlight>
              <a:latin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sym typeface="Montserrat"/>
              </a:rPr>
              <a:t>www.</a:t>
            </a:r>
            <a:r>
              <a:rPr lang="en-US" sz="2000">
                <a:solidFill>
                  <a:schemeClr val="accent1"/>
                </a:solidFill>
                <a:highlight>
                  <a:srgbClr val="FFFFFF"/>
                </a:highlight>
                <a:latin typeface="Montserrat"/>
                <a:sym typeface="Montserrat"/>
              </a:rPr>
              <a:t>riversmarthomes.org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 t="16661" b="16659"/>
          <a:stretch/>
        </p:blipFill>
        <p:spPr>
          <a:xfrm>
            <a:off x="-304800" y="-495300"/>
            <a:ext cx="10208248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>
            <a:off x="0" y="3389200"/>
            <a:ext cx="9144000" cy="1884900"/>
          </a:xfrm>
          <a:prstGeom prst="rect">
            <a:avLst/>
          </a:prstGeom>
          <a:solidFill>
            <a:srgbClr val="248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0" y="3468429"/>
            <a:ext cx="4038600" cy="1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"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RIVERSMART HOMES PROGRAM GOALS</a:t>
            </a:r>
            <a:endParaRPr sz="30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7"/>
          <p:cNvSpPr/>
          <p:nvPr/>
        </p:nvSpPr>
        <p:spPr>
          <a:xfrm>
            <a:off x="4038600" y="3442509"/>
            <a:ext cx="4267200" cy="1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Reduce volume of stormwater runoff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Prevent erosion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Recharge groundwater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 habitat diversity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Promote conservation</a:t>
            </a: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 r="2513"/>
          <a:stretch/>
        </p:blipFill>
        <p:spPr>
          <a:xfrm>
            <a:off x="3190800" y="687750"/>
            <a:ext cx="2362201" cy="174676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95" name="Google Shape;195;p8"/>
          <p:cNvPicPr preferRelativeResize="0"/>
          <p:nvPr/>
        </p:nvPicPr>
        <p:blipFill rotWithShape="1">
          <a:blip r:embed="rId4">
            <a:alphaModFix/>
          </a:blip>
          <a:srcRect t="2418" r="3342" b="2839"/>
          <a:stretch/>
        </p:blipFill>
        <p:spPr>
          <a:xfrm>
            <a:off x="3147425" y="2552712"/>
            <a:ext cx="1834200" cy="23621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5">
            <a:alphaModFix/>
          </a:blip>
          <a:srcRect l="6360" t="6235" r="2903"/>
          <a:stretch/>
        </p:blipFill>
        <p:spPr>
          <a:xfrm>
            <a:off x="5754051" y="834301"/>
            <a:ext cx="3041975" cy="15746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879650"/>
            <a:ext cx="2475475" cy="3706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98" name="Google Shape;198;p8"/>
          <p:cNvSpPr txBox="1"/>
          <p:nvPr/>
        </p:nvSpPr>
        <p:spPr>
          <a:xfrm>
            <a:off x="725625" y="4185650"/>
            <a:ext cx="190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SHADE TREES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3190801" y="2030175"/>
            <a:ext cx="236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BAYSCAPING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5938536" y="2008775"/>
            <a:ext cx="252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PERMEABLE PAVERS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Google Shape;201;p8"/>
          <p:cNvSpPr txBox="1"/>
          <p:nvPr/>
        </p:nvSpPr>
        <p:spPr>
          <a:xfrm>
            <a:off x="457200" y="22594"/>
            <a:ext cx="8229600" cy="55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200"/>
              <a:buFont typeface="Century Gothic"/>
              <a:buNone/>
            </a:pPr>
            <a:r>
              <a:rPr lang="en" sz="3200" b="0" i="0" u="none" strike="noStrike" cap="none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RIVERSMART HOMES BMPS</a:t>
            </a:r>
            <a:endParaRPr sz="3200" b="0" i="0" u="none" strike="noStrike" cap="none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2" name="Google Shape;20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4400" y="4738363"/>
            <a:ext cx="349296" cy="290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8"/>
          <p:cNvSpPr txBox="1"/>
          <p:nvPr/>
        </p:nvSpPr>
        <p:spPr>
          <a:xfrm>
            <a:off x="7162800" y="4807033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4" name="Google Shape;204;p8"/>
          <p:cNvCxnSpPr/>
          <p:nvPr/>
        </p:nvCxnSpPr>
        <p:spPr>
          <a:xfrm>
            <a:off x="792163" y="5738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" name="Google Shape;205;p8" descr="C:\Users\andrea.herrera\Desktop\MY BMP PICS\BEST RAIN GARDENS\Brinckerhoff  (3-05) After1 7-26-1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9988" y="2557325"/>
            <a:ext cx="2999738" cy="22496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206" name="Google Shape;206;p8"/>
          <p:cNvSpPr txBox="1"/>
          <p:nvPr/>
        </p:nvSpPr>
        <p:spPr>
          <a:xfrm>
            <a:off x="5421699" y="4406824"/>
            <a:ext cx="192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RAIN GARDENS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7" name="Google Shape;207;p8"/>
          <p:cNvSpPr txBox="1"/>
          <p:nvPr/>
        </p:nvSpPr>
        <p:spPr>
          <a:xfrm>
            <a:off x="3118166" y="4514699"/>
            <a:ext cx="187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RAIN BARRELS</a:t>
            </a:r>
            <a:endParaRPr sz="2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91" y="0"/>
            <a:ext cx="76918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1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5967" y="-67240"/>
            <a:ext cx="4868033" cy="5372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1"/>
          <p:cNvSpPr/>
          <p:nvPr/>
        </p:nvSpPr>
        <p:spPr>
          <a:xfrm>
            <a:off x="-157163" y="-114301"/>
            <a:ext cx="4433129" cy="58427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p11"/>
          <p:cNvSpPr txBox="1">
            <a:spLocks noGrp="1"/>
          </p:cNvSpPr>
          <p:nvPr>
            <p:ph type="body" idx="2"/>
          </p:nvPr>
        </p:nvSpPr>
        <p:spPr>
          <a:xfrm>
            <a:off x="168637" y="1520626"/>
            <a:ext cx="3344232" cy="700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705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</a:rPr>
              <a:t>13,800 applications</a:t>
            </a:r>
            <a:endParaRPr/>
          </a:p>
          <a:p>
            <a:pPr marL="285750" lvl="0" indent="-27051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</a:rPr>
              <a:t>10,000 audits conducted</a:t>
            </a:r>
            <a:endParaRPr/>
          </a:p>
          <a:p>
            <a:pPr marL="171450" lvl="0" indent="-698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</a:endParaRPr>
          </a:p>
        </p:txBody>
      </p:sp>
      <p:sp>
        <p:nvSpPr>
          <p:cNvPr id="229" name="Google Shape;229;p11"/>
          <p:cNvSpPr txBox="1"/>
          <p:nvPr/>
        </p:nvSpPr>
        <p:spPr>
          <a:xfrm>
            <a:off x="206538" y="462449"/>
            <a:ext cx="3509962" cy="40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 OUTPUTS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168637" y="1140246"/>
            <a:ext cx="2205219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PARTICIPATION: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168637" y="2439245"/>
            <a:ext cx="3182121" cy="36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INSTALLATIONS: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1"/>
          <p:cNvSpPr txBox="1"/>
          <p:nvPr/>
        </p:nvSpPr>
        <p:spPr>
          <a:xfrm>
            <a:off x="168637" y="2878257"/>
            <a:ext cx="3510000" cy="15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6,000  Rain barrels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9,000  Shade trees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4,000  BayScapes</a:t>
            </a:r>
            <a:endParaRPr sz="64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2,000  Rain gardens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500     Permeable paver projects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6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150     Re-vegetated surfaces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4605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7162800" y="461140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4" name="Google Shape;23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420" y="4594657"/>
            <a:ext cx="349296" cy="290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>
            <a:spLocks noGrp="1"/>
          </p:cNvSpPr>
          <p:nvPr>
            <p:ph type="title" idx="4294967295"/>
          </p:nvPr>
        </p:nvSpPr>
        <p:spPr>
          <a:xfrm>
            <a:off x="228600" y="171450"/>
            <a:ext cx="8686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entury Gothic"/>
              <a:buNone/>
            </a:pPr>
            <a: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PERCENTAGE OF BMP SIGN-UPS PER WARD 2019-PRESENT</a:t>
            </a:r>
            <a:endParaRPr sz="2900" b="1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Google Shape;241;p12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12"/>
          <p:cNvPicPr preferRelativeResize="0"/>
          <p:nvPr/>
        </p:nvPicPr>
        <p:blipFill rotWithShape="1">
          <a:blip r:embed="rId3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2"/>
          <p:cNvSpPr txBox="1"/>
          <p:nvPr/>
        </p:nvSpPr>
        <p:spPr>
          <a:xfrm>
            <a:off x="7162800" y="4807033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4400" y="4738363"/>
            <a:ext cx="349296" cy="29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5">
            <a:alphaModFix/>
          </a:blip>
          <a:srcRect t="12509"/>
          <a:stretch/>
        </p:blipFill>
        <p:spPr>
          <a:xfrm>
            <a:off x="1632200" y="1556500"/>
            <a:ext cx="5802300" cy="301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"/>
          <p:cNvSpPr txBox="1"/>
          <p:nvPr/>
        </p:nvSpPr>
        <p:spPr>
          <a:xfrm>
            <a:off x="2702625" y="1867800"/>
            <a:ext cx="106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Ward 7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3429675" y="1498500"/>
            <a:ext cx="103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Ward 8</a:t>
            </a:r>
            <a:endParaRPr sz="12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48" name="Google Shape;248;p12"/>
          <p:cNvCxnSpPr/>
          <p:nvPr/>
        </p:nvCxnSpPr>
        <p:spPr>
          <a:xfrm>
            <a:off x="3240325" y="2129575"/>
            <a:ext cx="276000" cy="16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9" name="Google Shape;249;p12"/>
          <p:cNvCxnSpPr/>
          <p:nvPr/>
        </p:nvCxnSpPr>
        <p:spPr>
          <a:xfrm>
            <a:off x="3827550" y="1782900"/>
            <a:ext cx="219600" cy="247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0" name="Google Shape;250;p12"/>
          <p:cNvCxnSpPr/>
          <p:nvPr/>
        </p:nvCxnSpPr>
        <p:spPr>
          <a:xfrm>
            <a:off x="792163" y="10310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"/>
          <p:cNvSpPr txBox="1">
            <a:spLocks noGrp="1"/>
          </p:cNvSpPr>
          <p:nvPr>
            <p:ph type="title" idx="4294967295"/>
          </p:nvPr>
        </p:nvSpPr>
        <p:spPr>
          <a:xfrm>
            <a:off x="228600" y="171450"/>
            <a:ext cx="8686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entury Gothic"/>
              <a:buNone/>
            </a:pPr>
            <a: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HOW RESIDENTS FIND OUT ABOUT </a:t>
            </a:r>
            <a:b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RIVERSMART HOMES</a:t>
            </a:r>
            <a:endParaRPr sz="2800" b="1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7162800" y="4807033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4400" y="4738363"/>
            <a:ext cx="349296" cy="29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2085" t="3378" r="31199" b="6079"/>
          <a:stretch/>
        </p:blipFill>
        <p:spPr>
          <a:xfrm>
            <a:off x="787175" y="2225700"/>
            <a:ext cx="2822400" cy="19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l="1075" t="2401" r="61306" b="11167"/>
          <a:stretch/>
        </p:blipFill>
        <p:spPr>
          <a:xfrm>
            <a:off x="3718702" y="2219950"/>
            <a:ext cx="2256300" cy="19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l="41361" t="3298" r="23254" b="11808"/>
          <a:stretch/>
        </p:blipFill>
        <p:spPr>
          <a:xfrm>
            <a:off x="6084128" y="2219950"/>
            <a:ext cx="2137200" cy="19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67684" t="28866" r="3771" b="23365"/>
          <a:stretch/>
        </p:blipFill>
        <p:spPr>
          <a:xfrm>
            <a:off x="228600" y="1159300"/>
            <a:ext cx="1311088" cy="1060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13"/>
          <p:cNvCxnSpPr/>
          <p:nvPr/>
        </p:nvCxnSpPr>
        <p:spPr>
          <a:xfrm>
            <a:off x="792163" y="10310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 idx="4294967295"/>
          </p:nvPr>
        </p:nvSpPr>
        <p:spPr>
          <a:xfrm>
            <a:off x="228600" y="171450"/>
            <a:ext cx="8686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entury Gothic"/>
              <a:buNone/>
            </a:pPr>
            <a: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NSPIREGREEN REPORT</a:t>
            </a:r>
            <a:endParaRPr sz="3000" b="1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2" name="Google Shape;272;p14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3" name="Google Shape;273;p14"/>
          <p:cNvPicPr preferRelativeResize="0"/>
          <p:nvPr/>
        </p:nvPicPr>
        <p:blipFill rotWithShape="1">
          <a:blip r:embed="rId3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4"/>
          <p:cNvSpPr/>
          <p:nvPr/>
        </p:nvSpPr>
        <p:spPr>
          <a:xfrm>
            <a:off x="-69725" y="866700"/>
            <a:ext cx="4941300" cy="43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7" marR="0" lvl="1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Nspiregreen conducted a study over six months to find out why residents in our underserved communities were not participating as much as others</a:t>
            </a:r>
            <a:r>
              <a:rPr lang="en"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7" marR="0" lvl="1" indent="-450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study consisted of: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89038" marR="0" lvl="2" indent="-450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Century Gothic"/>
              <a:buChar char="•"/>
            </a:pPr>
            <a:r>
              <a:rPr lang="en" sz="17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Meeting with residents</a:t>
            </a:r>
            <a:endParaRPr sz="13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89038" marR="0" lvl="2" indent="-450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Century Gothic"/>
              <a:buChar char="•"/>
            </a:pPr>
            <a:r>
              <a:rPr lang="en" sz="17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Multiple focus groups</a:t>
            </a:r>
            <a:endParaRPr sz="13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89038" marR="0" lvl="2" indent="-450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Century Gothic"/>
              <a:buChar char="•"/>
            </a:pPr>
            <a:r>
              <a:rPr lang="en" sz="17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Conducting demonstration tours</a:t>
            </a:r>
            <a:endParaRPr sz="13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189038" marR="0" lvl="2" indent="-450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Century Gothic"/>
              <a:buChar char="•"/>
            </a:pPr>
            <a:r>
              <a:rPr lang="en" sz="17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Attending local ANC meetings</a:t>
            </a:r>
            <a:endParaRPr sz="17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33019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7162800" y="4807033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" name="Google Shape;2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4400" y="4738363"/>
            <a:ext cx="349296" cy="29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5">
            <a:alphaModFix/>
          </a:blip>
          <a:srcRect l="5425" t="9110" r="19840" b="18926"/>
          <a:stretch/>
        </p:blipFill>
        <p:spPr>
          <a:xfrm>
            <a:off x="4962525" y="1288700"/>
            <a:ext cx="4029076" cy="290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14"/>
          <p:cNvCxnSpPr/>
          <p:nvPr/>
        </p:nvCxnSpPr>
        <p:spPr>
          <a:xfrm>
            <a:off x="792163" y="9548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"/>
          <p:cNvSpPr txBox="1">
            <a:spLocks noGrp="1"/>
          </p:cNvSpPr>
          <p:nvPr>
            <p:ph type="title" idx="4294967295"/>
          </p:nvPr>
        </p:nvSpPr>
        <p:spPr>
          <a:xfrm>
            <a:off x="228600" y="171450"/>
            <a:ext cx="86868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800"/>
              <a:buFont typeface="Century Gothic"/>
              <a:buNone/>
            </a:pPr>
            <a:r>
              <a:rPr lang="en" sz="2800">
                <a:solidFill>
                  <a:srgbClr val="5B5B5B"/>
                </a:solidFill>
                <a:latin typeface="Trebuchet MS"/>
                <a:ea typeface="Trebuchet MS"/>
                <a:cs typeface="Trebuchet MS"/>
                <a:sym typeface="Trebuchet MS"/>
              </a:rPr>
              <a:t>NSPIREGREEN RECOMMENDATIONS</a:t>
            </a:r>
            <a:endParaRPr sz="3000" b="1">
              <a:solidFill>
                <a:srgbClr val="5B5B5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Google Shape;285;p15"/>
          <p:cNvSpPr txBox="1"/>
          <p:nvPr/>
        </p:nvSpPr>
        <p:spPr>
          <a:xfrm>
            <a:off x="7086600" y="4832435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 r="65650"/>
          <a:stretch/>
        </p:blipFill>
        <p:spPr>
          <a:xfrm>
            <a:off x="8458200" y="4768852"/>
            <a:ext cx="463296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/>
          <p:nvPr/>
        </p:nvSpPr>
        <p:spPr>
          <a:xfrm>
            <a:off x="-36975" y="675050"/>
            <a:ext cx="5298300" cy="44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638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that “one size does not fit all”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Meet homeowners where they are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Recruit homeowners as ambassadors      for the program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Clear up the message of RiverSmart Homes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Stay present in the community when we’re done</a:t>
            </a:r>
            <a:endParaRPr sz="1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entury Gothic"/>
              <a:buChar char="•"/>
            </a:pPr>
            <a:r>
              <a:rPr lang="en"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Reboot the program, pilot, and expand</a:t>
            </a:r>
            <a:endParaRPr sz="16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31838" marR="0" lvl="1" indent="-330198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7162800" y="4807033"/>
            <a:ext cx="13716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@DOEE_DC</a:t>
            </a:r>
            <a:endParaRPr sz="1600" b="1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" name="Google Shape;28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4400" y="4738363"/>
            <a:ext cx="349296" cy="29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/>
          <p:cNvPicPr preferRelativeResize="0"/>
          <p:nvPr/>
        </p:nvPicPr>
        <p:blipFill rotWithShape="1">
          <a:blip r:embed="rId5">
            <a:alphaModFix/>
          </a:blip>
          <a:srcRect l="4754" r="7847" b="9239"/>
          <a:stretch/>
        </p:blipFill>
        <p:spPr>
          <a:xfrm>
            <a:off x="5231475" y="1125200"/>
            <a:ext cx="3912525" cy="19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/>
          <p:nvPr/>
        </p:nvSpPr>
        <p:spPr>
          <a:xfrm>
            <a:off x="392300" y="2124000"/>
            <a:ext cx="4751100" cy="8907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p15"/>
          <p:cNvCxnSpPr/>
          <p:nvPr/>
        </p:nvCxnSpPr>
        <p:spPr>
          <a:xfrm>
            <a:off x="792163" y="954895"/>
            <a:ext cx="7620000" cy="0"/>
          </a:xfrm>
          <a:prstGeom prst="straightConnector1">
            <a:avLst/>
          </a:prstGeom>
          <a:noFill/>
          <a:ln w="38100" cap="flat" cmpd="sng">
            <a:solidFill>
              <a:srgbClr val="208A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TEMPLATE-4-3">
  <a:themeElements>
    <a:clrScheme name="DOEE Template 1">
      <a:dk1>
        <a:srgbClr val="262626"/>
      </a:dk1>
      <a:lt1>
        <a:srgbClr val="FFFFFF"/>
      </a:lt1>
      <a:dk2>
        <a:srgbClr val="3F3F3F"/>
      </a:dk2>
      <a:lt2>
        <a:srgbClr val="EEECE1"/>
      </a:lt2>
      <a:accent1>
        <a:srgbClr val="248C43"/>
      </a:accent1>
      <a:accent2>
        <a:srgbClr val="225B8B"/>
      </a:accent2>
      <a:accent3>
        <a:srgbClr val="BFEF25"/>
      </a:accent3>
      <a:accent4>
        <a:srgbClr val="1689CA"/>
      </a:accent4>
      <a:accent5>
        <a:srgbClr val="4BACC6"/>
      </a:accent5>
      <a:accent6>
        <a:srgbClr val="574370"/>
      </a:accent6>
      <a:hlink>
        <a:srgbClr val="7F7F7F"/>
      </a:hlink>
      <a:folHlink>
        <a:srgbClr val="B2A2C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621</Words>
  <Application>Microsoft Office PowerPoint</Application>
  <PresentationFormat>On-screen Show (16:9)</PresentationFormat>
  <Paragraphs>130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Century Gothic</vt:lpstr>
      <vt:lpstr>Montserrat</vt:lpstr>
      <vt:lpstr>Arial</vt:lpstr>
      <vt:lpstr>Trebuchet MS</vt:lpstr>
      <vt:lpstr>SIMPLE-TEMPLATE-4-3</vt:lpstr>
      <vt:lpstr>Simple Light</vt:lpstr>
      <vt:lpstr> RIVERSMART HOMES STEWARDSHIP OVERVIEW</vt:lpstr>
      <vt:lpstr>PowerPoint Presentation</vt:lpstr>
      <vt:lpstr>PowerPoint Presentation</vt:lpstr>
      <vt:lpstr>PowerPoint Presentation</vt:lpstr>
      <vt:lpstr>PowerPoint Presentation</vt:lpstr>
      <vt:lpstr>PERCENTAGE OF BMP SIGN-UPS PER WARD 2019-PRESENT</vt:lpstr>
      <vt:lpstr>HOW RESIDENTS FIND OUT ABOUT  RIVERSMART HOMES</vt:lpstr>
      <vt:lpstr>NSPIREGREEN REPORT</vt:lpstr>
      <vt:lpstr>NSPIREGREEN RECOMMENDATIONS</vt:lpstr>
      <vt:lpstr>GOALS OF THE AMBASSADOR PROGRAM</vt:lpstr>
      <vt:lpstr>RESOURCES AVAILABLE TO AMBASSADORS</vt:lpstr>
      <vt:lpstr>AMBASSADOR EXPECTATIONS</vt:lpstr>
      <vt:lpstr>AMBASSADOR INCENTIVES*</vt:lpstr>
      <vt:lpstr>Q &amp; A</vt:lpstr>
      <vt:lpstr>THANK YOU FOR LISTENING!!!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RIVERSMART HOMES DEIJ OVERVIEW</dc:title>
  <dc:creator>Newman, Kevin (DOEE)</dc:creator>
  <cp:lastModifiedBy>Olivia Wisner</cp:lastModifiedBy>
  <cp:revision>5</cp:revision>
  <dcterms:modified xsi:type="dcterms:W3CDTF">2022-04-08T13:27:36Z</dcterms:modified>
</cp:coreProperties>
</file>