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5" r:id="rId4"/>
    <p:sldId id="267" r:id="rId5"/>
    <p:sldId id="266" r:id="rId6"/>
    <p:sldId id="268" r:id="rId7"/>
    <p:sldId id="269" r:id="rId8"/>
    <p:sldId id="270" r:id="rId9"/>
    <p:sldId id="271" r:id="rId10"/>
    <p:sldId id="278" r:id="rId11"/>
    <p:sldId id="272" r:id="rId12"/>
    <p:sldId id="274" r:id="rId13"/>
    <p:sldId id="279" r:id="rId14"/>
    <p:sldId id="275" r:id="rId15"/>
    <p:sldId id="277" r:id="rId16"/>
    <p:sldId id="259" r:id="rId17"/>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C"/>
    <a:srgbClr val="FFD661"/>
    <a:srgbClr val="00002B"/>
    <a:srgbClr val="00002A"/>
    <a:srgbClr val="000042"/>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64" autoAdjust="0"/>
  </p:normalViewPr>
  <p:slideViewPr>
    <p:cSldViewPr>
      <p:cViewPr varScale="1">
        <p:scale>
          <a:sx n="64" d="100"/>
          <a:sy n="64" d="100"/>
        </p:scale>
        <p:origin x="7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70938" y="0"/>
            <a:ext cx="3037840" cy="463550"/>
          </a:xfrm>
          <a:prstGeom prst="rect">
            <a:avLst/>
          </a:prstGeom>
        </p:spPr>
        <p:txBody>
          <a:bodyPr vert="horz" lIns="93031" tIns="46516" rIns="93031" bIns="46516" rtlCol="0"/>
          <a:lstStyle>
            <a:lvl1pPr algn="r">
              <a:defRPr sz="1200"/>
            </a:lvl1pPr>
          </a:lstStyle>
          <a:p>
            <a:fld id="{AF612BE4-80A4-4068-A5B9-E764F5950FB7}" type="datetimeFigureOut">
              <a:rPr lang="en-US" smtClean="0"/>
              <a:pPr/>
              <a:t>3/12/2014</a:t>
            </a:fld>
            <a:endParaRPr lang="en-US"/>
          </a:p>
        </p:txBody>
      </p:sp>
      <p:sp>
        <p:nvSpPr>
          <p:cNvPr id="4" name="Slide Image Placeholder 3"/>
          <p:cNvSpPr>
            <a:spLocks noGrp="1" noRot="1" noChangeAspect="1"/>
          </p:cNvSpPr>
          <p:nvPr>
            <p:ph type="sldImg" idx="2"/>
          </p:nvPr>
        </p:nvSpPr>
        <p:spPr>
          <a:xfrm>
            <a:off x="1187450" y="695325"/>
            <a:ext cx="4635500" cy="3476625"/>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7840" cy="463550"/>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05841"/>
            <a:ext cx="3037840" cy="463550"/>
          </a:xfrm>
          <a:prstGeom prst="rect">
            <a:avLst/>
          </a:prstGeom>
        </p:spPr>
        <p:txBody>
          <a:bodyPr vert="horz" lIns="93031" tIns="46516" rIns="93031" bIns="46516" rtlCol="0" anchor="b"/>
          <a:lstStyle>
            <a:lvl1pPr algn="r">
              <a:defRPr sz="1200"/>
            </a:lvl1pPr>
          </a:lstStyle>
          <a:p>
            <a:fld id="{AD900A93-46F8-4EFD-8CF3-B9311EB1B587}" type="slidenum">
              <a:rPr lang="en-US" smtClean="0"/>
              <a:pPr/>
              <a:t>‹#›</a:t>
            </a:fld>
            <a:endParaRPr lang="en-US"/>
          </a:p>
        </p:txBody>
      </p:sp>
    </p:spTree>
    <p:extLst>
      <p:ext uri="{BB962C8B-B14F-4D97-AF65-F5344CB8AC3E}">
        <p14:creationId xmlns:p14="http://schemas.microsoft.com/office/powerpoint/2010/main" val="258440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1</a:t>
            </a:fld>
            <a:endParaRPr lang="en-US"/>
          </a:p>
        </p:txBody>
      </p:sp>
    </p:spTree>
    <p:extLst>
      <p:ext uri="{BB962C8B-B14F-4D97-AF65-F5344CB8AC3E}">
        <p14:creationId xmlns:p14="http://schemas.microsoft.com/office/powerpoint/2010/main" val="381252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Tx/>
              <a:buChar char="-"/>
            </a:pPr>
            <a:r>
              <a:rPr lang="en-US" dirty="0" smtClean="0"/>
              <a:t>Letter of agreement – to implement citizens</a:t>
            </a:r>
            <a:r>
              <a:rPr lang="en-US" baseline="0" dirty="0" smtClean="0"/>
              <a:t> water quality monitoring program by supporting efforts statewide, promote QA, use of data, and partnership and collaboration. Renewed in 2006. </a:t>
            </a:r>
          </a:p>
          <a:p>
            <a:pPr marL="174433" indent="-174433">
              <a:buFontTx/>
              <a:buChar char="-"/>
            </a:pPr>
            <a:r>
              <a:rPr lang="en-US" baseline="0" dirty="0" smtClean="0"/>
              <a:t>Virginia Citizens for Water Quality – mission: </a:t>
            </a:r>
            <a:r>
              <a:rPr lang="en-US" dirty="0"/>
              <a:t>Coordinate existing volunteer water quality monitoring efforts; Identify appropriate volunteer water quality monitoring methodologies; Identify appropriate uses of volunteer water quality monitoring data; Promote watershed water quality and stream health needs and issues. </a:t>
            </a:r>
          </a:p>
          <a:p>
            <a:pPr marL="639589" lvl="1" indent="-174433">
              <a:buFontTx/>
              <a:buChar char="-"/>
            </a:pPr>
            <a:r>
              <a:rPr lang="en-US" dirty="0"/>
              <a:t>Annual summit to bring together citizen scientists, localities, state, and others </a:t>
            </a:r>
          </a:p>
          <a:p>
            <a:pPr marL="174433" indent="-174433">
              <a:buFontTx/>
              <a:buChar char="-"/>
            </a:pPr>
            <a:r>
              <a:rPr lang="en-US" dirty="0"/>
              <a:t>Filling in gaps where DEQ needs </a:t>
            </a:r>
            <a:r>
              <a:rPr lang="en-US" dirty="0" err="1"/>
              <a:t>monitorin</a:t>
            </a:r>
            <a:endParaRPr lang="en-US" dirty="0"/>
          </a:p>
          <a:p>
            <a:pPr marL="174433" indent="-174433">
              <a:buFontTx/>
              <a:buChar char="-"/>
            </a:pPr>
            <a:endParaRPr lang="en-US" dirty="0"/>
          </a:p>
          <a:p>
            <a:pPr marL="174433" indent="-174433">
              <a:buFontTx/>
              <a:buChar char="-"/>
            </a:pPr>
            <a:endParaRPr lang="en-US" baseline="0" dirty="0" smtClean="0"/>
          </a:p>
          <a:p>
            <a:pPr marL="174433" indent="-174433">
              <a:buFontTx/>
              <a:buChar char="-"/>
            </a:pP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10</a:t>
            </a:fld>
            <a:endParaRPr lang="en-US"/>
          </a:p>
        </p:txBody>
      </p:sp>
    </p:spTree>
    <p:extLst>
      <p:ext uri="{BB962C8B-B14F-4D97-AF65-F5344CB8AC3E}">
        <p14:creationId xmlns:p14="http://schemas.microsoft.com/office/powerpoint/2010/main" val="277126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Tx/>
              <a:buChar char="-"/>
            </a:pPr>
            <a:r>
              <a:rPr lang="en-US" dirty="0" smtClean="0"/>
              <a:t>Impairments</a:t>
            </a:r>
          </a:p>
          <a:p>
            <a:pPr marL="174433" indent="-174433">
              <a:buFontTx/>
              <a:buChar char="-"/>
            </a:pPr>
            <a:r>
              <a:rPr lang="en-US" dirty="0" smtClean="0"/>
              <a:t>Detecting pollution sources – </a:t>
            </a:r>
          </a:p>
          <a:p>
            <a:pPr marL="174433" indent="-174433">
              <a:buFontTx/>
              <a:buChar char="-"/>
            </a:pPr>
            <a:r>
              <a:rPr lang="en-US" dirty="0" smtClean="0"/>
              <a:t>Reaching</a:t>
            </a:r>
            <a:r>
              <a:rPr lang="en-US" baseline="0" dirty="0" smtClean="0"/>
              <a:t> the 3,000 stream mile goal</a:t>
            </a:r>
          </a:p>
          <a:p>
            <a:pPr marL="174433" indent="-174433">
              <a:buFontTx/>
              <a:buChar char="-"/>
            </a:pP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11</a:t>
            </a:fld>
            <a:endParaRPr lang="en-US"/>
          </a:p>
        </p:txBody>
      </p:sp>
    </p:spTree>
    <p:extLst>
      <p:ext uri="{BB962C8B-B14F-4D97-AF65-F5344CB8AC3E}">
        <p14:creationId xmlns:p14="http://schemas.microsoft.com/office/powerpoint/2010/main" val="136969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00A93-46F8-4EFD-8CF3-B9311EB1B587}" type="slidenum">
              <a:rPr lang="en-US" smtClean="0"/>
              <a:pPr/>
              <a:t>12</a:t>
            </a:fld>
            <a:endParaRPr lang="en-US"/>
          </a:p>
        </p:txBody>
      </p:sp>
    </p:spTree>
    <p:extLst>
      <p:ext uri="{BB962C8B-B14F-4D97-AF65-F5344CB8AC3E}">
        <p14:creationId xmlns:p14="http://schemas.microsoft.com/office/powerpoint/2010/main" val="340738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13</a:t>
            </a:fld>
            <a:endParaRPr lang="en-US"/>
          </a:p>
        </p:txBody>
      </p:sp>
    </p:spTree>
    <p:extLst>
      <p:ext uri="{BB962C8B-B14F-4D97-AF65-F5344CB8AC3E}">
        <p14:creationId xmlns:p14="http://schemas.microsoft.com/office/powerpoint/2010/main" val="160433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00A93-46F8-4EFD-8CF3-B9311EB1B587}" type="slidenum">
              <a:rPr lang="en-US" smtClean="0"/>
              <a:pPr/>
              <a:t>14</a:t>
            </a:fld>
            <a:endParaRPr lang="en-US"/>
          </a:p>
        </p:txBody>
      </p:sp>
    </p:spTree>
    <p:extLst>
      <p:ext uri="{BB962C8B-B14F-4D97-AF65-F5344CB8AC3E}">
        <p14:creationId xmlns:p14="http://schemas.microsoft.com/office/powerpoint/2010/main" val="84191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843A8-2764-4F4E-AA19-334ACE849450}" type="slidenum">
              <a:rPr lang="en-US"/>
              <a:pPr/>
              <a:t>15</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973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00A93-46F8-4EFD-8CF3-B9311EB1B587}" type="slidenum">
              <a:rPr lang="en-US" smtClean="0"/>
              <a:pPr/>
              <a:t>16</a:t>
            </a:fld>
            <a:endParaRPr lang="en-US"/>
          </a:p>
        </p:txBody>
      </p:sp>
    </p:spTree>
    <p:extLst>
      <p:ext uri="{BB962C8B-B14F-4D97-AF65-F5344CB8AC3E}">
        <p14:creationId xmlns:p14="http://schemas.microsoft.com/office/powerpoint/2010/main" val="416237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00A93-46F8-4EFD-8CF3-B9311EB1B587}" type="slidenum">
              <a:rPr lang="en-US" smtClean="0"/>
              <a:pPr/>
              <a:t>2</a:t>
            </a:fld>
            <a:endParaRPr lang="en-US"/>
          </a:p>
        </p:txBody>
      </p:sp>
    </p:spTree>
    <p:extLst>
      <p:ext uri="{BB962C8B-B14F-4D97-AF65-F5344CB8AC3E}">
        <p14:creationId xmlns:p14="http://schemas.microsoft.com/office/powerpoint/2010/main" val="279403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program areas:</a:t>
            </a:r>
          </a:p>
          <a:p>
            <a:pPr marL="174433" indent="-174433">
              <a:buFontTx/>
              <a:buChar char="-"/>
            </a:pPr>
            <a:r>
              <a:rPr lang="en-US" dirty="0" smtClean="0"/>
              <a:t>Healing</a:t>
            </a:r>
            <a:r>
              <a:rPr lang="en-US" baseline="0" dirty="0" smtClean="0"/>
              <a:t> the land</a:t>
            </a:r>
          </a:p>
          <a:p>
            <a:pPr marL="174433" indent="-174433">
              <a:buFontTx/>
              <a:buChar char="-"/>
            </a:pPr>
            <a:r>
              <a:rPr lang="en-US" baseline="0" dirty="0" smtClean="0"/>
              <a:t>Connecting people</a:t>
            </a:r>
          </a:p>
          <a:p>
            <a:pPr marL="174433" indent="-174433">
              <a:buFontTx/>
              <a:buChar char="-"/>
            </a:pPr>
            <a:r>
              <a:rPr lang="en-US" dirty="0" smtClean="0"/>
              <a:t>Engaging local communities</a:t>
            </a: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3</a:t>
            </a:fld>
            <a:endParaRPr lang="en-US"/>
          </a:p>
        </p:txBody>
      </p:sp>
    </p:spTree>
    <p:extLst>
      <p:ext uri="{BB962C8B-B14F-4D97-AF65-F5344CB8AC3E}">
        <p14:creationId xmlns:p14="http://schemas.microsoft.com/office/powerpoint/2010/main" val="1382096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900A93-46F8-4EFD-8CF3-B9311EB1B587}" type="slidenum">
              <a:rPr lang="en-US" smtClean="0"/>
              <a:pPr/>
              <a:t>4</a:t>
            </a:fld>
            <a:endParaRPr lang="en-US"/>
          </a:p>
        </p:txBody>
      </p:sp>
    </p:spTree>
    <p:extLst>
      <p:ext uri="{BB962C8B-B14F-4D97-AF65-F5344CB8AC3E}">
        <p14:creationId xmlns:p14="http://schemas.microsoft.com/office/powerpoint/2010/main" val="342258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4433" indent="-174433">
              <a:buFontTx/>
              <a:buChar char="-"/>
            </a:pPr>
            <a:r>
              <a:rPr lang="en-US" dirty="0" smtClean="0"/>
              <a:t>Started in 1985</a:t>
            </a:r>
            <a:r>
              <a:rPr lang="en-US" baseline="0" dirty="0" smtClean="0"/>
              <a:t> on Patuxent and James Rivers. </a:t>
            </a:r>
          </a:p>
          <a:p>
            <a:pPr marL="174433" indent="-174433">
              <a:buFontTx/>
              <a:buChar char="-"/>
            </a:pPr>
            <a:r>
              <a:rPr lang="en-US" baseline="0" dirty="0" smtClean="0"/>
              <a:t>Added rivers and at one point had almost 400 sites. </a:t>
            </a:r>
          </a:p>
          <a:p>
            <a:pPr marL="174433" indent="-174433">
              <a:buFontTx/>
              <a:buChar char="-"/>
            </a:pPr>
            <a:r>
              <a:rPr lang="en-US" baseline="0" dirty="0" smtClean="0"/>
              <a:t>Parameters collected included DO, pH, salinity, clarity.  Added nutrients and SAV project. Majority of focus on tidal </a:t>
            </a:r>
            <a:r>
              <a:rPr lang="en-US" baseline="0" dirty="0" err="1" smtClean="0"/>
              <a:t>tribs</a:t>
            </a:r>
            <a:r>
              <a:rPr lang="en-US" baseline="0" dirty="0" smtClean="0"/>
              <a:t> in Virginia. </a:t>
            </a:r>
          </a:p>
          <a:p>
            <a:pPr marL="174433" indent="-174433">
              <a:buFontTx/>
              <a:buChar char="-"/>
            </a:pPr>
            <a:r>
              <a:rPr lang="en-US" dirty="0" smtClean="0"/>
              <a:t>Until 2000, the Alliance‘s Citizen Monitoring Program was almost entirely funded by the Chesapeake Bay Program (CBP).  Due to budget cuts and priorities, the Chesapeake Bay Program decided to end funding of the program in December 1999. The CBP decided to fund the program for one more year in 2000 and also requested that the Alliance perform a study on how best to prioritize its funds towards citizen monitoring across the Bay watershed.  Several priorities came out of this study, but one action item that the Alliance strongly recommended was to have a </a:t>
            </a:r>
            <a:r>
              <a:rPr lang="en-US" b="1" dirty="0" smtClean="0"/>
              <a:t>coordinator position to try to coordinate citizen-monitoring efforts throughout the Bay watershed</a:t>
            </a:r>
            <a:r>
              <a:rPr lang="en-US" dirty="0" smtClean="0"/>
              <a:t>.  The state representatives to the CBP all felt strongly that their individual states were capable of coordinating citizen monitoring within their own states and did not feel this funding was necessary by the CBP. Therefore, no funding was provided for a Bay-wide citizen monitoring coordinator or a Bay-wide Citizen Monitoring Program after 2000.  </a:t>
            </a:r>
            <a:endParaRPr lang="en-US" b="1" dirty="0" smtClean="0"/>
          </a:p>
          <a:p>
            <a:endParaRPr lang="en-US" dirty="0" smtClean="0"/>
          </a:p>
          <a:p>
            <a:r>
              <a:rPr lang="en-US" dirty="0" smtClean="0"/>
              <a:t>Virginia – funding has been precarious for a statewide citizen monitoring coordinator over the past few years and citizens have had to rally together several times to maintain funding for this position.</a:t>
            </a:r>
            <a:r>
              <a:rPr lang="en-US" baseline="0" dirty="0" smtClean="0"/>
              <a:t> </a:t>
            </a:r>
            <a:r>
              <a:rPr lang="en-US" dirty="0" smtClean="0"/>
              <a:t>Funding over past few years from 2001-2003 was from the Virginia agencies of the DEQ and Department of Natural Resources (DCR).  For most of 2004, the Alliance had no financial support for its program. </a:t>
            </a:r>
            <a:endParaRPr lang="en-US" b="1" dirty="0" smtClean="0"/>
          </a:p>
          <a:p>
            <a:r>
              <a:rPr lang="en-US" dirty="0" smtClean="0"/>
              <a:t>In 2005 and for 2006, the Alliance’s training and technical support will mostly be provided to interested parties through a contractual basis due to reduction in funding by state. </a:t>
            </a:r>
            <a:endParaRPr lang="en-US" b="1" dirty="0" smtClean="0"/>
          </a:p>
          <a:p>
            <a:r>
              <a:rPr lang="en-US" dirty="0" smtClean="0"/>
              <a:t>The Alliance has received a small amount of funding from the Chesapeake Bay Restoration Fund (CBRF), Royal</a:t>
            </a:r>
            <a:r>
              <a:rPr lang="en-US" baseline="0" dirty="0" smtClean="0"/>
              <a:t> Bank of Canada, and Dominion Foundation</a:t>
            </a:r>
            <a:r>
              <a:rPr lang="en-US" dirty="0" smtClean="0"/>
              <a:t> to perform some support to organizations for limited items</a:t>
            </a:r>
            <a:r>
              <a:rPr lang="en-US" baseline="0" dirty="0" smtClean="0"/>
              <a:t> and develop watershed report cards. </a:t>
            </a:r>
          </a:p>
          <a:p>
            <a:r>
              <a:rPr lang="en-US" baseline="0" dirty="0" smtClean="0"/>
              <a:t>Partnerships with roundtables. </a:t>
            </a:r>
            <a:endParaRPr lang="en-US" dirty="0" smtClean="0"/>
          </a:p>
        </p:txBody>
      </p:sp>
      <p:sp>
        <p:nvSpPr>
          <p:cNvPr id="4" name="Slide Number Placeholder 3"/>
          <p:cNvSpPr>
            <a:spLocks noGrp="1"/>
          </p:cNvSpPr>
          <p:nvPr>
            <p:ph type="sldNum" sz="quarter" idx="10"/>
          </p:nvPr>
        </p:nvSpPr>
        <p:spPr/>
        <p:txBody>
          <a:bodyPr/>
          <a:lstStyle/>
          <a:p>
            <a:fld id="{AD900A93-46F8-4EFD-8CF3-B9311EB1B587}" type="slidenum">
              <a:rPr lang="en-US" smtClean="0"/>
              <a:pPr/>
              <a:t>5</a:t>
            </a:fld>
            <a:endParaRPr lang="en-US"/>
          </a:p>
        </p:txBody>
      </p:sp>
    </p:spTree>
    <p:extLst>
      <p:ext uri="{BB962C8B-B14F-4D97-AF65-F5344CB8AC3E}">
        <p14:creationId xmlns:p14="http://schemas.microsoft.com/office/powerpoint/2010/main" val="30523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Tx/>
              <a:buChar char="-"/>
            </a:pPr>
            <a:r>
              <a:rPr lang="en-US" dirty="0" smtClean="0"/>
              <a:t>DO, </a:t>
            </a:r>
            <a:r>
              <a:rPr lang="en-US" dirty="0" err="1" smtClean="0"/>
              <a:t>ph</a:t>
            </a:r>
            <a:r>
              <a:rPr lang="en-US" dirty="0" smtClean="0"/>
              <a:t>,</a:t>
            </a:r>
            <a:r>
              <a:rPr lang="en-US" baseline="0" dirty="0" smtClean="0"/>
              <a:t> temp level 3</a:t>
            </a:r>
          </a:p>
          <a:p>
            <a:pPr marL="174433" indent="-174433">
              <a:buFontTx/>
              <a:buChar char="-"/>
            </a:pPr>
            <a:r>
              <a:rPr lang="en-US" baseline="0" dirty="0" smtClean="0"/>
              <a:t>Bacteria – level 2</a:t>
            </a:r>
          </a:p>
          <a:p>
            <a:pPr marL="174433" indent="-174433">
              <a:buFontTx/>
              <a:buChar char="-"/>
            </a:pPr>
            <a:r>
              <a:rPr lang="en-US" baseline="0" dirty="0" smtClean="0"/>
              <a:t>Water clarity – level 1 </a:t>
            </a: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6</a:t>
            </a:fld>
            <a:endParaRPr lang="en-US"/>
          </a:p>
        </p:txBody>
      </p:sp>
    </p:spTree>
    <p:extLst>
      <p:ext uri="{BB962C8B-B14F-4D97-AF65-F5344CB8AC3E}">
        <p14:creationId xmlns:p14="http://schemas.microsoft.com/office/powerpoint/2010/main" val="388732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Tx/>
              <a:buChar char="-"/>
            </a:pPr>
            <a:r>
              <a:rPr lang="en-US" dirty="0" smtClean="0"/>
              <a:t>Umbrella organization</a:t>
            </a:r>
            <a:r>
              <a:rPr lang="en-US" baseline="0" dirty="0" smtClean="0"/>
              <a:t> for smaller groups</a:t>
            </a:r>
            <a:endParaRPr lang="en-US" dirty="0" smtClean="0"/>
          </a:p>
          <a:p>
            <a:pPr marL="174433" indent="-174433">
              <a:buFontTx/>
              <a:buChar char="-"/>
            </a:pPr>
            <a:endParaRPr lang="en-US" dirty="0" smtClean="0"/>
          </a:p>
          <a:p>
            <a:pPr marL="174433" indent="-174433">
              <a:buFontTx/>
              <a:buChar char="-"/>
            </a:pPr>
            <a:r>
              <a:rPr lang="en-US" dirty="0" smtClean="0"/>
              <a:t>Friends of Rappahannock</a:t>
            </a:r>
          </a:p>
          <a:p>
            <a:pPr marL="174433" indent="-174433">
              <a:buFontTx/>
              <a:buChar char="-"/>
            </a:pPr>
            <a:r>
              <a:rPr lang="en-US" dirty="0" smtClean="0"/>
              <a:t>Isle of Wight area monitors</a:t>
            </a:r>
          </a:p>
          <a:p>
            <a:pPr marL="174433" indent="-174433">
              <a:buFontTx/>
              <a:buChar char="-"/>
            </a:pPr>
            <a:r>
              <a:rPr lang="en-US" dirty="0" smtClean="0"/>
              <a:t>Totuskey Creek</a:t>
            </a:r>
          </a:p>
          <a:p>
            <a:pPr marL="174433" indent="-174433">
              <a:buFontTx/>
              <a:buChar char="-"/>
            </a:pPr>
            <a:r>
              <a:rPr lang="en-US" dirty="0" smtClean="0"/>
              <a:t>Green </a:t>
            </a:r>
            <a:r>
              <a:rPr lang="en-US" dirty="0" err="1" smtClean="0"/>
              <a:t>Aquia</a:t>
            </a:r>
            <a:endParaRPr lang="en-US" dirty="0" smtClean="0"/>
          </a:p>
          <a:p>
            <a:pPr marL="174433" indent="-174433" defTabSz="930311">
              <a:buFontTx/>
              <a:buChar char="-"/>
            </a:pPr>
            <a:r>
              <a:rPr lang="en-US" dirty="0" smtClean="0"/>
              <a:t>Riverine</a:t>
            </a:r>
            <a:r>
              <a:rPr lang="en-US" baseline="0" dirty="0" smtClean="0"/>
              <a:t> Master Naturalists</a:t>
            </a:r>
          </a:p>
          <a:p>
            <a:pPr marL="174433" indent="-174433" defTabSz="930311">
              <a:buFontTx/>
              <a:buChar char="-"/>
            </a:pPr>
            <a:r>
              <a:rPr lang="en-US" dirty="0" smtClean="0"/>
              <a:t>Reedy Creek Coalition – since 2009</a:t>
            </a:r>
          </a:p>
          <a:p>
            <a:pPr marL="174433" indent="-174433" defTabSz="930311">
              <a:buFontTx/>
              <a:buChar char="-"/>
            </a:pPr>
            <a:r>
              <a:rPr lang="en-US" dirty="0" smtClean="0"/>
              <a:t>This</a:t>
            </a:r>
            <a:r>
              <a:rPr lang="en-US" baseline="0" dirty="0" smtClean="0"/>
              <a:t> year – adding sites in tidal York area and Lynchburg area</a:t>
            </a:r>
          </a:p>
          <a:p>
            <a:pPr marL="174433" indent="-174433" defTabSz="930311">
              <a:buFontTx/>
              <a:buChar char="-"/>
            </a:pPr>
            <a:endParaRPr lang="en-US" baseline="0" dirty="0" smtClean="0"/>
          </a:p>
          <a:p>
            <a:pPr marL="174433" indent="-174433" defTabSz="930311">
              <a:buFontTx/>
              <a:buChar char="-"/>
            </a:pPr>
            <a:endParaRPr lang="en-US" dirty="0" smtClean="0"/>
          </a:p>
          <a:p>
            <a:pPr marL="174433" indent="-174433">
              <a:buFontTx/>
              <a:buChar char="-"/>
            </a:pPr>
            <a:endParaRPr lang="en-US" baseline="0" dirty="0" smtClean="0"/>
          </a:p>
        </p:txBody>
      </p:sp>
      <p:sp>
        <p:nvSpPr>
          <p:cNvPr id="4" name="Slide Number Placeholder 3"/>
          <p:cNvSpPr>
            <a:spLocks noGrp="1"/>
          </p:cNvSpPr>
          <p:nvPr>
            <p:ph type="sldNum" sz="quarter" idx="10"/>
          </p:nvPr>
        </p:nvSpPr>
        <p:spPr/>
        <p:txBody>
          <a:bodyPr/>
          <a:lstStyle/>
          <a:p>
            <a:fld id="{AD900A93-46F8-4EFD-8CF3-B9311EB1B587}" type="slidenum">
              <a:rPr lang="en-US" smtClean="0"/>
              <a:pPr/>
              <a:t>7</a:t>
            </a:fld>
            <a:endParaRPr lang="en-US"/>
          </a:p>
        </p:txBody>
      </p:sp>
    </p:spTree>
    <p:extLst>
      <p:ext uri="{BB962C8B-B14F-4D97-AF65-F5344CB8AC3E}">
        <p14:creationId xmlns:p14="http://schemas.microsoft.com/office/powerpoint/2010/main" val="236711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$300/kit</a:t>
            </a:r>
            <a:r>
              <a:rPr lang="en-US" baseline="0" dirty="0" smtClean="0"/>
              <a:t> for starting site</a:t>
            </a:r>
          </a:p>
          <a:p>
            <a:r>
              <a:rPr lang="en-US" baseline="0" dirty="0" smtClean="0"/>
              <a:t>~ $100/year for resupply for sites</a:t>
            </a:r>
          </a:p>
          <a:p>
            <a:r>
              <a:rPr lang="en-US" baseline="0" dirty="0" smtClean="0"/>
              <a:t>~ $350 for nutrient analysis for 4 sites</a:t>
            </a:r>
          </a:p>
          <a:p>
            <a:r>
              <a:rPr lang="en-US" baseline="0" dirty="0" smtClean="0"/>
              <a:t>Other costs – training supplies, postage for shipping supplies, printing costs (report cards and outreach materials), staff time, travel</a:t>
            </a:r>
            <a:endParaRPr lang="en-US" dirty="0"/>
          </a:p>
        </p:txBody>
      </p:sp>
      <p:sp>
        <p:nvSpPr>
          <p:cNvPr id="4" name="Slide Number Placeholder 3"/>
          <p:cNvSpPr>
            <a:spLocks noGrp="1"/>
          </p:cNvSpPr>
          <p:nvPr>
            <p:ph type="sldNum" sz="quarter" idx="10"/>
          </p:nvPr>
        </p:nvSpPr>
        <p:spPr/>
        <p:txBody>
          <a:bodyPr/>
          <a:lstStyle/>
          <a:p>
            <a:fld id="{AD900A93-46F8-4EFD-8CF3-B9311EB1B587}" type="slidenum">
              <a:rPr lang="en-US" smtClean="0"/>
              <a:pPr/>
              <a:t>8</a:t>
            </a:fld>
            <a:endParaRPr lang="en-US"/>
          </a:p>
        </p:txBody>
      </p:sp>
    </p:spTree>
    <p:extLst>
      <p:ext uri="{BB962C8B-B14F-4D97-AF65-F5344CB8AC3E}">
        <p14:creationId xmlns:p14="http://schemas.microsoft.com/office/powerpoint/2010/main" val="8991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Tx/>
              <a:buChar char="-"/>
            </a:pPr>
            <a:r>
              <a:rPr lang="en-US" dirty="0" smtClean="0"/>
              <a:t>QAPP approved by DEQ</a:t>
            </a:r>
            <a:r>
              <a:rPr lang="en-US" baseline="0" dirty="0"/>
              <a:t> </a:t>
            </a:r>
            <a:r>
              <a:rPr lang="en-US" baseline="0" dirty="0" smtClean="0"/>
              <a:t>and EPA – smaller groups who are under our program don’t have to develop their own QAPP, so combining resources</a:t>
            </a:r>
          </a:p>
          <a:p>
            <a:pPr marL="174433" indent="-174433">
              <a:buFontTx/>
              <a:buChar char="-"/>
            </a:pPr>
            <a:r>
              <a:rPr lang="en-US" baseline="0" dirty="0" smtClean="0"/>
              <a:t>Training – importance of monitoring, parameter info, techniques, reporting data, </a:t>
            </a:r>
            <a:r>
              <a:rPr lang="en-US" baseline="0" dirty="0" err="1" smtClean="0"/>
              <a:t>etc</a:t>
            </a:r>
            <a:endParaRPr lang="en-US" baseline="0" dirty="0" smtClean="0"/>
          </a:p>
          <a:p>
            <a:pPr marL="174433" indent="-174433">
              <a:buFontTx/>
              <a:buChar char="-"/>
            </a:pPr>
            <a:r>
              <a:rPr lang="en-US" baseline="0" dirty="0" smtClean="0"/>
              <a:t>Recertification – assuring proper techniques, equipment verification</a:t>
            </a:r>
            <a:r>
              <a:rPr lang="en-US" baseline="0" smtClean="0"/>
              <a:t>, etc. </a:t>
            </a:r>
            <a:endParaRPr lang="en-US" baseline="0" dirty="0" smtClean="0"/>
          </a:p>
          <a:p>
            <a:pPr marL="174433" indent="-174433">
              <a:buFontTx/>
              <a:buChar char="-"/>
            </a:pPr>
            <a:r>
              <a:rPr lang="en-US" baseline="0" dirty="0" smtClean="0"/>
              <a:t>TTT program – train coordinators to be trainers. Volunteers or paid staff. </a:t>
            </a:r>
            <a:endParaRPr lang="en-US" dirty="0" smtClean="0"/>
          </a:p>
        </p:txBody>
      </p:sp>
      <p:sp>
        <p:nvSpPr>
          <p:cNvPr id="4" name="Slide Number Placeholder 3"/>
          <p:cNvSpPr>
            <a:spLocks noGrp="1"/>
          </p:cNvSpPr>
          <p:nvPr>
            <p:ph type="sldNum" sz="quarter" idx="10"/>
          </p:nvPr>
        </p:nvSpPr>
        <p:spPr/>
        <p:txBody>
          <a:bodyPr/>
          <a:lstStyle/>
          <a:p>
            <a:fld id="{AD900A93-46F8-4EFD-8CF3-B9311EB1B587}" type="slidenum">
              <a:rPr lang="en-US" smtClean="0"/>
              <a:pPr/>
              <a:t>9</a:t>
            </a:fld>
            <a:endParaRPr lang="en-US"/>
          </a:p>
        </p:txBody>
      </p:sp>
    </p:spTree>
    <p:extLst>
      <p:ext uri="{BB962C8B-B14F-4D97-AF65-F5344CB8AC3E}">
        <p14:creationId xmlns:p14="http://schemas.microsoft.com/office/powerpoint/2010/main" val="3715201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CB_Logo_TransparentGif_HighRes.gif"/>
          <p:cNvPicPr>
            <a:picLocks noChangeAspect="1"/>
          </p:cNvPicPr>
          <p:nvPr userDrawn="1"/>
        </p:nvPicPr>
        <p:blipFill>
          <a:blip r:embed="rId2" cstate="print"/>
          <a:stretch>
            <a:fillRect/>
          </a:stretch>
        </p:blipFill>
        <p:spPr>
          <a:xfrm>
            <a:off x="2057400" y="1981200"/>
            <a:ext cx="4839188" cy="1981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EE7B-812F-4D0C-8D05-1E604E04183E}"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8EE7B-812F-4D0C-8D05-1E604E04183E}"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9D4F51-490D-4415-AF6F-A2823EF8574B}" type="datetimeFigureOut">
              <a:rPr lang="en-US"/>
              <a:pPr>
                <a:defRPr/>
              </a:pPr>
              <a:t>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98C4E0-3CD4-45CC-8753-F09F614873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585E55-F369-4B06-8541-4AE2A7B8672D}" type="slidenum">
              <a:rPr lang="en-US" altLang="en-US"/>
              <a:pPr/>
              <a:t>‹#›</a:t>
            </a:fld>
            <a:endParaRPr lang="en-US" altLang="en-US"/>
          </a:p>
        </p:txBody>
      </p:sp>
    </p:spTree>
    <p:extLst>
      <p:ext uri="{BB962C8B-B14F-4D97-AF65-F5344CB8AC3E}">
        <p14:creationId xmlns:p14="http://schemas.microsoft.com/office/powerpoint/2010/main" val="275480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457200" y="6248400"/>
            <a:ext cx="2895600" cy="365125"/>
          </a:xfrm>
        </p:spPr>
        <p:txBody>
          <a:bodyPr/>
          <a:lstStyle/>
          <a:p>
            <a:endParaRPr lang="en-US"/>
          </a:p>
        </p:txBody>
      </p:sp>
      <p:pic>
        <p:nvPicPr>
          <p:cNvPr id="8" name="Picture 7"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8EE7B-812F-4D0C-8D05-1E604E04183E}"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A204F-8037-402A-B29C-E5782E82AFD6}" type="slidenum">
              <a:rPr lang="en-US" smtClean="0"/>
              <a:pPr/>
              <a:t>‹#›</a:t>
            </a:fld>
            <a:endParaRPr lang="en-US"/>
          </a:p>
        </p:txBody>
      </p:sp>
      <p:pic>
        <p:nvPicPr>
          <p:cNvPr id="7" name="Picture 6" descr="ACB_Logo_TransparentGif_HighRes.gif"/>
          <p:cNvPicPr>
            <a:picLocks noChangeAspect="1"/>
          </p:cNvPicPr>
          <p:nvPr userDrawn="1"/>
        </p:nvPicPr>
        <p:blipFill>
          <a:blip r:embed="rId2" cstate="print"/>
          <a:stretch>
            <a:fillRect/>
          </a:stretch>
        </p:blipFill>
        <p:spPr>
          <a:xfrm>
            <a:off x="228600" y="228600"/>
            <a:ext cx="3164083" cy="1295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8EE7B-812F-4D0C-8D05-1E604E04183E}"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pic>
        <p:nvPicPr>
          <p:cNvPr id="8" name="Picture 7"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8EE7B-812F-4D0C-8D05-1E604E04183E}"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A204F-8037-402A-B29C-E5782E82AFD6}" type="slidenum">
              <a:rPr lang="en-US" smtClean="0"/>
              <a:pPr/>
              <a:t>‹#›</a:t>
            </a:fld>
            <a:endParaRPr lang="en-US"/>
          </a:p>
        </p:txBody>
      </p:sp>
      <p:pic>
        <p:nvPicPr>
          <p:cNvPr id="10" name="Picture 9"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8EE7B-812F-4D0C-8D05-1E604E04183E}"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A204F-8037-402A-B29C-E5782E82AFD6}" type="slidenum">
              <a:rPr lang="en-US" smtClean="0"/>
              <a:pPr/>
              <a:t>‹#›</a:t>
            </a:fld>
            <a:endParaRPr lang="en-US"/>
          </a:p>
        </p:txBody>
      </p:sp>
      <p:pic>
        <p:nvPicPr>
          <p:cNvPr id="6" name="Picture 5" descr="ACB_Logo_TransparentGif_HighRes.gif"/>
          <p:cNvPicPr>
            <a:picLocks noChangeAspect="1"/>
          </p:cNvPicPr>
          <p:nvPr userDrawn="1"/>
        </p:nvPicPr>
        <p:blipFill>
          <a:blip r:embed="rId2" cstate="print"/>
          <a:stretch>
            <a:fillRect/>
          </a:stretch>
        </p:blipFill>
        <p:spPr>
          <a:xfrm>
            <a:off x="228600" y="228600"/>
            <a:ext cx="3164083" cy="1295400"/>
          </a:xfrm>
          <a:prstGeom prst="rect">
            <a:avLst/>
          </a:prstGeom>
        </p:spPr>
      </p:pic>
      <p:pic>
        <p:nvPicPr>
          <p:cNvPr id="7" name="Picture 6" descr="ACB_Logo_TransparentGif_HighRes.gif"/>
          <p:cNvPicPr>
            <a:picLocks noChangeAspect="1"/>
          </p:cNvPicPr>
          <p:nvPr userDrawn="1"/>
        </p:nvPicPr>
        <p:blipFill>
          <a:blip r:embed="rId2" cstate="print"/>
          <a:stretch>
            <a:fillRect/>
          </a:stretch>
        </p:blipFill>
        <p:spPr>
          <a:xfrm>
            <a:off x="6629400" y="5943600"/>
            <a:ext cx="2057400" cy="7451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8EE7B-812F-4D0C-8D05-1E604E04183E}"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EE7B-812F-4D0C-8D05-1E604E04183E}"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8EE7B-812F-4D0C-8D05-1E604E04183E}"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A204F-8037-402A-B29C-E5782E82AF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8EE7B-812F-4D0C-8D05-1E604E04183E}" type="datetimeFigureOut">
              <a:rPr lang="en-US" smtClean="0"/>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A204F-8037-402A-B29C-E5782E82AFD6}" type="slidenum">
              <a:rPr lang="en-US" smtClean="0"/>
              <a:pPr/>
              <a:t>‹#›</a:t>
            </a:fld>
            <a:endParaRPr lang="en-US"/>
          </a:p>
        </p:txBody>
      </p:sp>
      <p:pic>
        <p:nvPicPr>
          <p:cNvPr id="7" name="Picture 6" descr="ACB_Logo_TransparentGif_HighRes.gif"/>
          <p:cNvPicPr>
            <a:picLocks noChangeAspect="1"/>
          </p:cNvPicPr>
          <p:nvPr userDrawn="1"/>
        </p:nvPicPr>
        <p:blipFill>
          <a:blip r:embed="rId16" cstate="print"/>
          <a:stretch>
            <a:fillRect/>
          </a:stretch>
        </p:blipFill>
        <p:spPr>
          <a:xfrm>
            <a:off x="6629400" y="5943600"/>
            <a:ext cx="2057400" cy="7451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2.gif"/><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amathis@allianceforthebay.org"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kid drinking water"/>
          <p:cNvPicPr>
            <a:picLocks noChangeAspect="1" noChangeArrowheads="1"/>
          </p:cNvPicPr>
          <p:nvPr/>
        </p:nvPicPr>
        <p:blipFill>
          <a:blip r:embed="rId3" cstate="print"/>
          <a:srcRect/>
          <a:stretch>
            <a:fillRect/>
          </a:stretch>
        </p:blipFill>
        <p:spPr bwMode="auto">
          <a:xfrm>
            <a:off x="5334000" y="5638801"/>
            <a:ext cx="1447800" cy="1219200"/>
          </a:xfrm>
          <a:prstGeom prst="rect">
            <a:avLst/>
          </a:prstGeom>
          <a:noFill/>
        </p:spPr>
      </p:pic>
      <p:pic>
        <p:nvPicPr>
          <p:cNvPr id="6" name="Picture 5" descr="SLIDE44"/>
          <p:cNvPicPr>
            <a:picLocks noChangeAspect="1" noChangeArrowheads="1"/>
          </p:cNvPicPr>
          <p:nvPr/>
        </p:nvPicPr>
        <p:blipFill>
          <a:blip r:embed="rId4" cstate="print"/>
          <a:srcRect t="9836" b="13115"/>
          <a:stretch>
            <a:fillRect/>
          </a:stretch>
        </p:blipFill>
        <p:spPr bwMode="auto">
          <a:xfrm>
            <a:off x="-1" y="0"/>
            <a:ext cx="1295401" cy="1219200"/>
          </a:xfrm>
          <a:prstGeom prst="rect">
            <a:avLst/>
          </a:prstGeom>
          <a:noFill/>
          <a:ln w="9525">
            <a:noFill/>
            <a:miter lim="800000"/>
            <a:headEnd/>
            <a:tailEnd/>
          </a:ln>
        </p:spPr>
      </p:pic>
      <p:pic>
        <p:nvPicPr>
          <p:cNvPr id="7" name="Picture 2" descr="http://rockviv.files.wordpress.com/2010/11/bayswater-point-state-park.jpg"/>
          <p:cNvPicPr>
            <a:picLocks noChangeAspect="1" noChangeArrowheads="1"/>
          </p:cNvPicPr>
          <p:nvPr/>
        </p:nvPicPr>
        <p:blipFill>
          <a:blip r:embed="rId5" cstate="print"/>
          <a:srcRect l="16271" t="21667" r="48136" b="38333"/>
          <a:stretch>
            <a:fillRect/>
          </a:stretch>
        </p:blipFill>
        <p:spPr bwMode="auto">
          <a:xfrm>
            <a:off x="2667000" y="0"/>
            <a:ext cx="1446508" cy="1219200"/>
          </a:xfrm>
          <a:prstGeom prst="rect">
            <a:avLst/>
          </a:prstGeom>
          <a:noFill/>
          <a:ln w="9525">
            <a:noFill/>
            <a:miter lim="800000"/>
            <a:headEnd/>
            <a:tailEnd/>
          </a:ln>
        </p:spPr>
      </p:pic>
      <p:pic>
        <p:nvPicPr>
          <p:cNvPr id="8" name="Content Placeholder 3" descr="IMG_0021.JPG"/>
          <p:cNvPicPr>
            <a:picLocks noChangeAspect="1"/>
          </p:cNvPicPr>
          <p:nvPr/>
        </p:nvPicPr>
        <p:blipFill>
          <a:blip r:embed="rId6" cstate="print"/>
          <a:srcRect l="13560" t="20930" r="16949"/>
          <a:stretch>
            <a:fillRect/>
          </a:stretch>
        </p:blipFill>
        <p:spPr bwMode="auto">
          <a:xfrm>
            <a:off x="1295400" y="0"/>
            <a:ext cx="1394012" cy="1219200"/>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tretch>
            <a:fillRect/>
          </a:stretch>
        </p:blipFill>
        <p:spPr>
          <a:xfrm>
            <a:off x="4114800" y="0"/>
            <a:ext cx="1295400" cy="1219200"/>
          </a:xfrm>
          <a:prstGeom prst="rect">
            <a:avLst/>
          </a:prstGeom>
        </p:spPr>
      </p:pic>
      <p:pic>
        <p:nvPicPr>
          <p:cNvPr id="10" name="Picture 43" descr="Heron"/>
          <p:cNvPicPr>
            <a:picLocks noChangeAspect="1" noChangeArrowheads="1"/>
          </p:cNvPicPr>
          <p:nvPr/>
        </p:nvPicPr>
        <p:blipFill>
          <a:blip r:embed="rId8" cstate="print"/>
          <a:srcRect l="6839" r="21348"/>
          <a:stretch>
            <a:fillRect/>
          </a:stretch>
        </p:blipFill>
        <p:spPr bwMode="auto">
          <a:xfrm>
            <a:off x="4038600" y="5638800"/>
            <a:ext cx="1295400" cy="1219200"/>
          </a:xfrm>
          <a:prstGeom prst="rect">
            <a:avLst/>
          </a:prstGeom>
          <a:noFill/>
          <a:ln>
            <a:noFill/>
          </a:ln>
        </p:spPr>
      </p:pic>
      <p:pic>
        <p:nvPicPr>
          <p:cNvPr id="12" name="Picture 42" descr="fishermanb"/>
          <p:cNvPicPr>
            <a:picLocks noChangeAspect="1" noChangeArrowheads="1"/>
          </p:cNvPicPr>
          <p:nvPr/>
        </p:nvPicPr>
        <p:blipFill>
          <a:blip r:embed="rId9" cstate="print"/>
          <a:srcRect r="-1819" b="9333"/>
          <a:stretch>
            <a:fillRect/>
          </a:stretch>
        </p:blipFill>
        <p:spPr bwMode="auto">
          <a:xfrm>
            <a:off x="5410200" y="0"/>
            <a:ext cx="1143000" cy="1219200"/>
          </a:xfrm>
          <a:prstGeom prst="rect">
            <a:avLst/>
          </a:prstGeom>
          <a:noFill/>
          <a:ln>
            <a:noFill/>
          </a:ln>
        </p:spPr>
      </p:pic>
      <p:sp>
        <p:nvSpPr>
          <p:cNvPr id="15" name="Title 1"/>
          <p:cNvSpPr txBox="1">
            <a:spLocks/>
          </p:cNvSpPr>
          <p:nvPr/>
        </p:nvSpPr>
        <p:spPr>
          <a:xfrm>
            <a:off x="685800" y="4495800"/>
            <a:ext cx="7772400" cy="609600"/>
          </a:xfrm>
          <a:prstGeom prst="rect">
            <a:avLst/>
          </a:prstGeom>
        </p:spPr>
        <p:txBody>
          <a:bodyPr>
            <a:noAutofit/>
          </a:bodyPr>
          <a:lstStyle>
            <a:lvl1pPr>
              <a:defRPr sz="3200" b="1" i="0">
                <a:solidFill>
                  <a:schemeClr val="tx2">
                    <a:lumMod val="75000"/>
                  </a:schemeClr>
                </a:solidFill>
                <a:latin typeface="High Tower Text" pitchFamily="18"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smtClean="0">
                <a:ln>
                  <a:noFill/>
                </a:ln>
                <a:solidFill>
                  <a:schemeClr val="accent5"/>
                </a:solidFill>
                <a:effectLst/>
                <a:uLnTx/>
                <a:uFillTx/>
                <a:latin typeface="+mj-lt"/>
                <a:ea typeface="+mj-ea"/>
                <a:cs typeface="+mj-cs"/>
              </a:rPr>
              <a:t>Anna Mathis,</a:t>
            </a:r>
            <a:r>
              <a:rPr kumimoji="0" lang="en-US" sz="2800" b="0" u="none" strike="noStrike" kern="1200" cap="none" spc="0" normalizeH="0" noProof="0" dirty="0" smtClean="0">
                <a:ln>
                  <a:noFill/>
                </a:ln>
                <a:solidFill>
                  <a:schemeClr val="accent5"/>
                </a:solidFill>
                <a:effectLst/>
                <a:uLnTx/>
                <a:uFillTx/>
                <a:latin typeface="+mj-lt"/>
                <a:ea typeface="+mj-ea"/>
                <a:cs typeface="+mj-cs"/>
              </a:rPr>
              <a:t> VA Program Coordinator</a:t>
            </a:r>
            <a:endParaRPr kumimoji="0" lang="en-US" sz="2800" b="0" u="none" strike="noStrike" kern="1200" cap="none" spc="0" normalizeH="0" baseline="0" noProof="0" dirty="0" smtClean="0">
              <a:ln>
                <a:noFill/>
              </a:ln>
              <a:solidFill>
                <a:schemeClr val="accent5"/>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b="1" u="none" strike="noStrike" kern="1200" cap="none" spc="0" normalizeH="0" baseline="0" noProof="0" dirty="0" smtClean="0">
              <a:ln>
                <a:noFill/>
              </a:ln>
              <a:solidFill>
                <a:schemeClr val="tx2">
                  <a:lumMod val="75000"/>
                </a:schemeClr>
              </a:solidFill>
              <a:effectLst/>
              <a:uLnTx/>
              <a:uFillTx/>
              <a:latin typeface="Brush Script MT" pitchFamily="66" charset="0"/>
              <a:ea typeface="+mj-ea"/>
              <a:cs typeface="+mj-cs"/>
            </a:endParaRPr>
          </a:p>
        </p:txBody>
      </p:sp>
      <p:pic>
        <p:nvPicPr>
          <p:cNvPr id="16" name="Picture 30" descr="Mtns Headwaters of Potomac"/>
          <p:cNvPicPr>
            <a:picLocks noChangeAspect="1" noChangeArrowheads="1"/>
          </p:cNvPicPr>
          <p:nvPr/>
        </p:nvPicPr>
        <p:blipFill>
          <a:blip r:embed="rId10" cstate="print"/>
          <a:srcRect/>
          <a:stretch>
            <a:fillRect/>
          </a:stretch>
        </p:blipFill>
        <p:spPr bwMode="auto">
          <a:xfrm>
            <a:off x="0" y="5657850"/>
            <a:ext cx="1219200" cy="1200150"/>
          </a:xfrm>
          <a:prstGeom prst="rect">
            <a:avLst/>
          </a:prstGeom>
          <a:noFill/>
          <a:ln w="9525">
            <a:noFill/>
            <a:miter lim="800000"/>
            <a:headEnd/>
            <a:tailEnd/>
          </a:ln>
        </p:spPr>
      </p:pic>
      <p:pic>
        <p:nvPicPr>
          <p:cNvPr id="18" name="Picture 6" descr="New buffer on Lititz Cr Floodplain"/>
          <p:cNvPicPr>
            <a:picLocks noChangeAspect="1" noChangeArrowheads="1"/>
          </p:cNvPicPr>
          <p:nvPr/>
        </p:nvPicPr>
        <p:blipFill>
          <a:blip r:embed="rId11" cstate="print"/>
          <a:srcRect/>
          <a:stretch>
            <a:fillRect/>
          </a:stretch>
        </p:blipFill>
        <p:spPr bwMode="auto">
          <a:xfrm>
            <a:off x="2667000" y="5638800"/>
            <a:ext cx="1432076" cy="1219200"/>
          </a:xfrm>
          <a:prstGeom prst="rect">
            <a:avLst/>
          </a:prstGeom>
          <a:noFill/>
          <a:ln w="9525">
            <a:noFill/>
            <a:miter lim="800000"/>
            <a:headEnd/>
            <a:tailEnd/>
          </a:ln>
        </p:spPr>
      </p:pic>
      <p:pic>
        <p:nvPicPr>
          <p:cNvPr id="21" name="Picture 7" descr="00 Gwynns Falls ES 052"/>
          <p:cNvPicPr>
            <a:picLocks noChangeAspect="1" noChangeArrowheads="1"/>
          </p:cNvPicPr>
          <p:nvPr/>
        </p:nvPicPr>
        <p:blipFill>
          <a:blip r:embed="rId12" cstate="print"/>
          <a:srcRect/>
          <a:stretch>
            <a:fillRect/>
          </a:stretch>
        </p:blipFill>
        <p:spPr bwMode="auto">
          <a:xfrm>
            <a:off x="1219200" y="5638800"/>
            <a:ext cx="1479910" cy="1219200"/>
          </a:xfrm>
          <a:prstGeom prst="rect">
            <a:avLst/>
          </a:prstGeom>
          <a:noFill/>
          <a:ln w="9525">
            <a:noFill/>
            <a:miter lim="800000"/>
            <a:headEnd/>
            <a:tailEnd/>
          </a:ln>
        </p:spPr>
      </p:pic>
      <p:pic>
        <p:nvPicPr>
          <p:cNvPr id="23" name="Picture 22" descr="Picture2.jpg"/>
          <p:cNvPicPr>
            <a:picLocks noChangeAspect="1"/>
          </p:cNvPicPr>
          <p:nvPr/>
        </p:nvPicPr>
        <p:blipFill>
          <a:blip r:embed="rId13" cstate="print"/>
          <a:stretch>
            <a:fillRect/>
          </a:stretch>
        </p:blipFill>
        <p:spPr>
          <a:xfrm>
            <a:off x="7772400" y="5638800"/>
            <a:ext cx="1371600" cy="1219200"/>
          </a:xfrm>
          <a:prstGeom prst="rect">
            <a:avLst/>
          </a:prstGeom>
        </p:spPr>
      </p:pic>
      <p:pic>
        <p:nvPicPr>
          <p:cNvPr id="24" name="Picture 9" descr="Oak Seedling in Hands_Danijel Micka"/>
          <p:cNvPicPr>
            <a:picLocks noChangeAspect="1" noChangeArrowheads="1"/>
          </p:cNvPicPr>
          <p:nvPr/>
        </p:nvPicPr>
        <p:blipFill>
          <a:blip r:embed="rId14" cstate="print"/>
          <a:srcRect/>
          <a:stretch>
            <a:fillRect/>
          </a:stretch>
        </p:blipFill>
        <p:spPr bwMode="auto">
          <a:xfrm>
            <a:off x="6705600" y="5638800"/>
            <a:ext cx="1109861" cy="1219200"/>
          </a:xfrm>
          <a:prstGeom prst="rect">
            <a:avLst/>
          </a:prstGeom>
          <a:noFill/>
        </p:spPr>
      </p:pic>
      <p:pic>
        <p:nvPicPr>
          <p:cNvPr id="27" name="Picture 5" descr="F:\SHARED\ChesBayGateways\Gateways Photos\Chopkidscanoe.jpg"/>
          <p:cNvPicPr>
            <a:picLocks noChangeAspect="1" noChangeArrowheads="1"/>
          </p:cNvPicPr>
          <p:nvPr/>
        </p:nvPicPr>
        <p:blipFill>
          <a:blip r:embed="rId15" cstate="print"/>
          <a:srcRect/>
          <a:stretch>
            <a:fillRect/>
          </a:stretch>
        </p:blipFill>
        <p:spPr bwMode="auto">
          <a:xfrm>
            <a:off x="7620294" y="0"/>
            <a:ext cx="1523706" cy="1219200"/>
          </a:xfrm>
          <a:prstGeom prst="rect">
            <a:avLst/>
          </a:prstGeom>
          <a:noFill/>
        </p:spPr>
      </p:pic>
      <p:pic>
        <p:nvPicPr>
          <p:cNvPr id="11" name="Picture 35" descr="Stream4_evans2"/>
          <p:cNvPicPr>
            <a:picLocks noChangeAspect="1" noChangeArrowheads="1"/>
          </p:cNvPicPr>
          <p:nvPr/>
        </p:nvPicPr>
        <p:blipFill>
          <a:blip r:embed="rId16" cstate="print"/>
          <a:srcRect l="11111" t="3704" r="22222"/>
          <a:stretch>
            <a:fillRect/>
          </a:stretch>
        </p:blipFill>
        <p:spPr bwMode="auto">
          <a:xfrm>
            <a:off x="6477000" y="0"/>
            <a:ext cx="1371600" cy="1219200"/>
          </a:xfrm>
          <a:prstGeom prst="rect">
            <a:avLst/>
          </a:prstGeom>
          <a:noFill/>
          <a:ln>
            <a:noFill/>
          </a:ln>
        </p:spPr>
      </p:pic>
      <p:sp>
        <p:nvSpPr>
          <p:cNvPr id="2" name="Title 1"/>
          <p:cNvSpPr>
            <a:spLocks noGrp="1"/>
          </p:cNvSpPr>
          <p:nvPr>
            <p:ph type="title"/>
          </p:nvPr>
        </p:nvSpPr>
        <p:spPr>
          <a:xfrm>
            <a:off x="457200" y="3152775"/>
            <a:ext cx="8229600" cy="1143000"/>
          </a:xfrm>
        </p:spPr>
        <p:txBody>
          <a:bodyPr>
            <a:normAutofit fontScale="90000"/>
          </a:bodyPr>
          <a:lstStyle/>
          <a:p>
            <a:r>
              <a:rPr lang="en-US" dirty="0" smtClean="0"/>
              <a:t>RiverTrends:</a:t>
            </a:r>
            <a:br>
              <a:rPr lang="en-US" dirty="0" smtClean="0"/>
            </a:br>
            <a:r>
              <a:rPr lang="en-US" dirty="0" smtClean="0"/>
              <a:t>Volunteer Water Quality Monitoring</a:t>
            </a:r>
            <a:endParaRPr lang="en-US" dirty="0"/>
          </a:p>
        </p:txBody>
      </p: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7394" y="1287834"/>
            <a:ext cx="3550024" cy="14534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 Partnership</a:t>
            </a:r>
            <a:endParaRPr lang="en-US" dirty="0"/>
          </a:p>
        </p:txBody>
      </p:sp>
      <p:sp>
        <p:nvSpPr>
          <p:cNvPr id="3" name="Content Placeholder 2"/>
          <p:cNvSpPr>
            <a:spLocks noGrp="1"/>
          </p:cNvSpPr>
          <p:nvPr>
            <p:ph sz="half" idx="1"/>
          </p:nvPr>
        </p:nvSpPr>
        <p:spPr/>
        <p:txBody>
          <a:bodyPr/>
          <a:lstStyle/>
          <a:p>
            <a:r>
              <a:rPr lang="en-US" dirty="0" smtClean="0"/>
              <a:t>Letter of Agreement</a:t>
            </a:r>
          </a:p>
          <a:p>
            <a:r>
              <a:rPr lang="en-US" dirty="0" smtClean="0"/>
              <a:t>Virginia Citizens for Water Quality</a:t>
            </a:r>
          </a:p>
          <a:p>
            <a:r>
              <a:rPr lang="en-US" dirty="0" smtClean="0"/>
              <a:t>Site identification</a:t>
            </a:r>
          </a:p>
          <a:p>
            <a:r>
              <a:rPr lang="en-US" dirty="0" smtClean="0"/>
              <a:t>Technical support</a:t>
            </a:r>
          </a:p>
          <a:p>
            <a:r>
              <a:rPr lang="en-US" dirty="0" smtClean="0"/>
              <a:t>Quality Assurance</a:t>
            </a:r>
          </a:p>
          <a:p>
            <a:r>
              <a:rPr lang="en-US" dirty="0" smtClean="0"/>
              <a:t>Pollution Response</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4763"/>
          <a:stretch/>
        </p:blipFill>
        <p:spPr>
          <a:xfrm>
            <a:off x="5181600" y="1600200"/>
            <a:ext cx="3017308" cy="3857787"/>
          </a:xfrm>
        </p:spPr>
      </p:pic>
    </p:spTree>
    <p:extLst>
      <p:ext uri="{BB962C8B-B14F-4D97-AF65-F5344CB8AC3E}">
        <p14:creationId xmlns:p14="http://schemas.microsoft.com/office/powerpoint/2010/main" val="144607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76200"/>
            <a:ext cx="8229600" cy="1143000"/>
          </a:xfrm>
        </p:spPr>
        <p:txBody>
          <a:bodyPr/>
          <a:lstStyle/>
          <a:p>
            <a:r>
              <a:rPr lang="en-US" dirty="0" smtClean="0"/>
              <a:t>Using RiverTrends Data: DEQ</a:t>
            </a:r>
            <a:endParaRPr lang="en-US" dirty="0"/>
          </a:p>
        </p:txBody>
      </p:sp>
      <p:pic>
        <p:nvPicPr>
          <p:cNvPr id="5" name="Picture 4"/>
          <p:cNvPicPr>
            <a:picLocks noChangeAspect="1"/>
          </p:cNvPicPr>
          <p:nvPr/>
        </p:nvPicPr>
        <p:blipFill rotWithShape="1">
          <a:blip r:embed="rId3"/>
          <a:srcRect l="-640" t="15000" r="23718" b="5000"/>
          <a:stretch/>
        </p:blipFill>
        <p:spPr>
          <a:xfrm>
            <a:off x="838200" y="1066800"/>
            <a:ext cx="7658100" cy="5105400"/>
          </a:xfrm>
          <a:prstGeom prst="rect">
            <a:avLst/>
          </a:prstGeom>
        </p:spPr>
      </p:pic>
    </p:spTree>
    <p:extLst>
      <p:ext uri="{BB962C8B-B14F-4D97-AF65-F5344CB8AC3E}">
        <p14:creationId xmlns:p14="http://schemas.microsoft.com/office/powerpoint/2010/main" val="850920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RiverTrends Data: Report Cards</a:t>
            </a:r>
            <a:endParaRPr lang="en-US" dirty="0"/>
          </a:p>
        </p:txBody>
      </p:sp>
      <p:sp>
        <p:nvSpPr>
          <p:cNvPr id="4" name="Content Placeholder 3"/>
          <p:cNvSpPr>
            <a:spLocks noGrp="1"/>
          </p:cNvSpPr>
          <p:nvPr>
            <p:ph sz="half" idx="2"/>
          </p:nvPr>
        </p:nvSpPr>
        <p:spPr>
          <a:xfrm>
            <a:off x="4662407" y="1508919"/>
            <a:ext cx="4038600" cy="1292145"/>
          </a:xfrm>
        </p:spPr>
        <p:txBody>
          <a:bodyPr/>
          <a:lstStyle/>
          <a:p>
            <a:r>
              <a:rPr lang="en-US" sz="2400" dirty="0" smtClean="0"/>
              <a:t>Mid-Atlantic Tributary Assessment Coalition Protocols</a:t>
            </a:r>
          </a:p>
          <a:p>
            <a:endParaRPr lang="en-US" dirty="0"/>
          </a:p>
        </p:txBody>
      </p:sp>
      <p:pic>
        <p:nvPicPr>
          <p:cNvPr id="7" name="Content Placeholder 6"/>
          <p:cNvPicPr>
            <a:picLocks noGrp="1" noChangeAspect="1"/>
          </p:cNvPicPr>
          <p:nvPr>
            <p:ph sz="half" idx="1"/>
          </p:nvPr>
        </p:nvPicPr>
        <p:blipFill>
          <a:blip r:embed="rId3"/>
          <a:stretch>
            <a:fillRect/>
          </a:stretch>
        </p:blipFill>
        <p:spPr>
          <a:xfrm>
            <a:off x="685800" y="1602783"/>
            <a:ext cx="3592424" cy="4525963"/>
          </a:xfrm>
          <a:prstGeom prst="rect">
            <a:avLst/>
          </a:prstGeom>
        </p:spPr>
      </p:pic>
      <p:pic>
        <p:nvPicPr>
          <p:cNvPr id="9" name="Picture 8"/>
          <p:cNvPicPr>
            <a:picLocks noChangeAspect="1"/>
          </p:cNvPicPr>
          <p:nvPr/>
        </p:nvPicPr>
        <p:blipFill rotWithShape="1">
          <a:blip r:embed="rId4"/>
          <a:srcRect r="2735"/>
          <a:stretch/>
        </p:blipFill>
        <p:spPr>
          <a:xfrm>
            <a:off x="138193" y="2986209"/>
            <a:ext cx="6034007" cy="3210571"/>
          </a:xfrm>
          <a:prstGeom prst="rect">
            <a:avLst/>
          </a:prstGeom>
        </p:spPr>
      </p:pic>
      <p:sp>
        <p:nvSpPr>
          <p:cNvPr id="10" name="Content Placeholder 3"/>
          <p:cNvSpPr txBox="1">
            <a:spLocks/>
          </p:cNvSpPr>
          <p:nvPr/>
        </p:nvSpPr>
        <p:spPr>
          <a:xfrm>
            <a:off x="6219191" y="2694310"/>
            <a:ext cx="2755612" cy="3794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Educate stakeholders</a:t>
            </a:r>
          </a:p>
          <a:p>
            <a:r>
              <a:rPr lang="en-US" sz="2400" dirty="0" smtClean="0"/>
              <a:t>Promote citizen stewardship</a:t>
            </a:r>
            <a:endParaRPr lang="en-US" sz="2400" dirty="0"/>
          </a:p>
        </p:txBody>
      </p:sp>
      <p:pic>
        <p:nvPicPr>
          <p:cNvPr id="11" name="Picture 10"/>
          <p:cNvPicPr>
            <a:picLocks noChangeAspect="1"/>
          </p:cNvPicPr>
          <p:nvPr/>
        </p:nvPicPr>
        <p:blipFill>
          <a:blip r:embed="rId5"/>
          <a:stretch>
            <a:fillRect/>
          </a:stretch>
        </p:blipFill>
        <p:spPr>
          <a:xfrm>
            <a:off x="166596" y="1221286"/>
            <a:ext cx="6024193" cy="3924085"/>
          </a:xfrm>
          <a:prstGeom prst="rect">
            <a:avLst/>
          </a:prstGeom>
        </p:spPr>
      </p:pic>
    </p:spTree>
    <p:extLst>
      <p:ext uri="{BB962C8B-B14F-4D97-AF65-F5344CB8AC3E}">
        <p14:creationId xmlns:p14="http://schemas.microsoft.com/office/powerpoint/2010/main" val="21118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3990" y="1219200"/>
            <a:ext cx="4038600" cy="5029200"/>
          </a:xfrm>
        </p:spPr>
        <p:txBody>
          <a:bodyPr>
            <a:normAutofit lnSpcReduction="10000"/>
          </a:bodyPr>
          <a:lstStyle/>
          <a:p>
            <a:r>
              <a:rPr lang="en-US" dirty="0" smtClean="0"/>
              <a:t>Partnership with City of Richmond to collect data on local streams</a:t>
            </a:r>
          </a:p>
          <a:p>
            <a:r>
              <a:rPr lang="en-US" dirty="0"/>
              <a:t>Citizen monitors collect field data and samples for analysis</a:t>
            </a:r>
          </a:p>
          <a:p>
            <a:r>
              <a:rPr lang="en-US" dirty="0" smtClean="0"/>
              <a:t>Richmond WWTP provide lab analysis of nutrient data</a:t>
            </a:r>
          </a:p>
          <a:p>
            <a:r>
              <a:rPr lang="en-US" dirty="0" smtClean="0"/>
              <a:t>DPU also providing funding for staff support</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1219200"/>
            <a:ext cx="3394472" cy="4525963"/>
          </a:xfrm>
        </p:spPr>
      </p:pic>
      <p:sp>
        <p:nvSpPr>
          <p:cNvPr id="5" name="Title 1"/>
          <p:cNvSpPr>
            <a:spLocks noGrp="1"/>
          </p:cNvSpPr>
          <p:nvPr>
            <p:ph type="title"/>
          </p:nvPr>
        </p:nvSpPr>
        <p:spPr>
          <a:xfrm>
            <a:off x="381000" y="228600"/>
            <a:ext cx="8229600" cy="1143000"/>
          </a:xfrm>
        </p:spPr>
        <p:txBody>
          <a:bodyPr>
            <a:normAutofit/>
          </a:bodyPr>
          <a:lstStyle/>
          <a:p>
            <a:r>
              <a:rPr lang="en-US" dirty="0" smtClean="0"/>
              <a:t>Using RiverTrends Data: </a:t>
            </a:r>
            <a:r>
              <a:rPr lang="en-US" dirty="0" smtClean="0"/>
              <a:t>Localities</a:t>
            </a:r>
            <a:endParaRPr lang="en-US" dirty="0"/>
          </a:p>
        </p:txBody>
      </p:sp>
    </p:spTree>
    <p:extLst>
      <p:ext uri="{BB962C8B-B14F-4D97-AF65-F5344CB8AC3E}">
        <p14:creationId xmlns:p14="http://schemas.microsoft.com/office/powerpoint/2010/main" val="3640536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a:t>
            </a:r>
            <a:r>
              <a:rPr lang="en-US" dirty="0" smtClean="0"/>
              <a:t>Science</a:t>
            </a:r>
            <a:endParaRPr lang="en-US" dirty="0"/>
          </a:p>
        </p:txBody>
      </p:sp>
      <p:sp>
        <p:nvSpPr>
          <p:cNvPr id="3" name="Content Placeholder 2"/>
          <p:cNvSpPr>
            <a:spLocks noGrp="1"/>
          </p:cNvSpPr>
          <p:nvPr>
            <p:ph sz="half" idx="1"/>
          </p:nvPr>
        </p:nvSpPr>
        <p:spPr>
          <a:xfrm>
            <a:off x="467532" y="1417638"/>
            <a:ext cx="4038600" cy="4525963"/>
          </a:xfrm>
        </p:spPr>
        <p:txBody>
          <a:bodyPr/>
          <a:lstStyle/>
          <a:p>
            <a:r>
              <a:rPr lang="en-US" dirty="0" smtClean="0"/>
              <a:t>Creating stewards</a:t>
            </a:r>
          </a:p>
          <a:p>
            <a:r>
              <a:rPr lang="en-US" dirty="0" smtClean="0"/>
              <a:t>Filling in gaps</a:t>
            </a:r>
          </a:p>
          <a:p>
            <a:r>
              <a:rPr lang="en-US" dirty="0" smtClean="0"/>
              <a:t>Eyes &amp; ears </a:t>
            </a:r>
            <a:r>
              <a:rPr lang="en-US" dirty="0" smtClean="0"/>
              <a:t>on the ground</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52700" y="3429000"/>
            <a:ext cx="4038600" cy="3028950"/>
          </a:xfrm>
        </p:spPr>
      </p:pic>
      <p:sp>
        <p:nvSpPr>
          <p:cNvPr id="6" name="Content Placeholder 2"/>
          <p:cNvSpPr txBox="1">
            <a:spLocks/>
          </p:cNvSpPr>
          <p:nvPr/>
        </p:nvSpPr>
        <p:spPr>
          <a:xfrm>
            <a:off x="4499674" y="1437011"/>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Volunteer recruitment &amp; retention</a:t>
            </a:r>
          </a:p>
          <a:p>
            <a:r>
              <a:rPr lang="en-US" dirty="0" smtClean="0"/>
              <a:t>Quality assurance &amp; oversight</a:t>
            </a:r>
          </a:p>
          <a:p>
            <a:endParaRPr lang="en-US" dirty="0"/>
          </a:p>
        </p:txBody>
      </p:sp>
    </p:spTree>
    <p:extLst>
      <p:ext uri="{BB962C8B-B14F-4D97-AF65-F5344CB8AC3E}">
        <p14:creationId xmlns:p14="http://schemas.microsoft.com/office/powerpoint/2010/main" val="951087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en-US" dirty="0"/>
              <a:t>Key Components </a:t>
            </a:r>
            <a:r>
              <a:rPr lang="en-US" dirty="0" smtClean="0"/>
              <a:t>of a Successful Program</a:t>
            </a:r>
            <a:endParaRPr lang="en-US" dirty="0"/>
          </a:p>
        </p:txBody>
      </p:sp>
      <p:sp>
        <p:nvSpPr>
          <p:cNvPr id="231427" name="Rectangle 3"/>
          <p:cNvSpPr>
            <a:spLocks noGrp="1" noChangeArrowheads="1"/>
          </p:cNvSpPr>
          <p:nvPr>
            <p:ph type="body" idx="1"/>
          </p:nvPr>
        </p:nvSpPr>
        <p:spPr>
          <a:xfrm>
            <a:off x="466241" y="1417638"/>
            <a:ext cx="4835128" cy="4911725"/>
          </a:xfrm>
        </p:spPr>
        <p:txBody>
          <a:bodyPr>
            <a:normAutofit/>
          </a:bodyPr>
          <a:lstStyle/>
          <a:p>
            <a:r>
              <a:rPr lang="en-US" sz="2800" dirty="0" smtClean="0"/>
              <a:t>Develop p</a:t>
            </a:r>
            <a:r>
              <a:rPr lang="en-US" sz="2800" dirty="0" smtClean="0"/>
              <a:t>artnerships</a:t>
            </a:r>
            <a:endParaRPr lang="en-US" sz="2800" dirty="0"/>
          </a:p>
          <a:p>
            <a:r>
              <a:rPr lang="en-US" sz="2800" dirty="0"/>
              <a:t>Have a monitoring plan</a:t>
            </a:r>
          </a:p>
          <a:p>
            <a:r>
              <a:rPr lang="en-US" sz="2800" dirty="0"/>
              <a:t>Ensure quality data</a:t>
            </a:r>
          </a:p>
          <a:p>
            <a:r>
              <a:rPr lang="en-US" sz="2800" dirty="0" smtClean="0"/>
              <a:t>Volunteer recruitment and retention</a:t>
            </a:r>
            <a:endParaRPr lang="en-US" sz="2800" dirty="0"/>
          </a:p>
          <a:p>
            <a:r>
              <a:rPr lang="en-US" sz="2800" dirty="0"/>
              <a:t>Use your data and know your end result</a:t>
            </a:r>
          </a:p>
          <a:p>
            <a:r>
              <a:rPr lang="en-US" sz="2800" dirty="0"/>
              <a:t>Reducing </a:t>
            </a:r>
            <a:r>
              <a:rPr lang="en-US" sz="2800" dirty="0" smtClean="0"/>
              <a:t>expenses and diversify funding sources</a:t>
            </a:r>
            <a:endParaRPr lang="en-US" sz="2800" dirty="0"/>
          </a:p>
          <a:p>
            <a:pPr>
              <a:buFont typeface="Wingdings" panose="05000000000000000000" pitchFamily="2" charset="2"/>
              <a:buNone/>
            </a:pP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328" y="1524001"/>
            <a:ext cx="3394472" cy="4343400"/>
          </a:xfrm>
          <a:prstGeom prst="rect">
            <a:avLst/>
          </a:prstGeom>
        </p:spPr>
      </p:pic>
    </p:spTree>
    <p:extLst>
      <p:ext uri="{BB962C8B-B14F-4D97-AF65-F5344CB8AC3E}">
        <p14:creationId xmlns:p14="http://schemas.microsoft.com/office/powerpoint/2010/main" val="138577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600" b="1" dirty="0" smtClean="0">
                <a:latin typeface="Bookman Old Style" pitchFamily="18" charset="0"/>
              </a:rPr>
              <a:t>Together, we can finish the job…</a:t>
            </a:r>
            <a:endParaRPr lang="en-US" sz="3600" b="1" dirty="0">
              <a:latin typeface="Bookman Old Style" pitchFamily="18" charset="0"/>
            </a:endParaRPr>
          </a:p>
        </p:txBody>
      </p:sp>
      <p:sp>
        <p:nvSpPr>
          <p:cNvPr id="4" name="Title 1"/>
          <p:cNvSpPr txBox="1">
            <a:spLocks/>
          </p:cNvSpPr>
          <p:nvPr/>
        </p:nvSpPr>
        <p:spPr>
          <a:xfrm>
            <a:off x="195666" y="3510495"/>
            <a:ext cx="8534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Bookman Old Style" pitchFamily="18" charset="0"/>
                <a:ea typeface="+mj-ea"/>
                <a:cs typeface="+mj-cs"/>
              </a:rPr>
              <a:t>…of restoring the Bay watershed.</a:t>
            </a:r>
            <a:endParaRPr kumimoji="0" lang="en-US" sz="3600" b="1" i="0" u="none" strike="noStrike" kern="1200" cap="none" spc="0" normalizeH="0" baseline="0" noProof="0" dirty="0">
              <a:ln>
                <a:noFill/>
              </a:ln>
              <a:effectLst/>
              <a:uLnTx/>
              <a:uFillTx/>
              <a:latin typeface="Bookman Old Style" pitchFamily="18" charset="0"/>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66" y="1406213"/>
            <a:ext cx="2867323" cy="21717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0" y="1412929"/>
            <a:ext cx="2895600" cy="21717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1213" y="1447800"/>
            <a:ext cx="2838450" cy="2171700"/>
          </a:xfrm>
          <a:prstGeom prst="rect">
            <a:avLst/>
          </a:prstGeom>
        </p:spPr>
      </p:pic>
      <p:sp>
        <p:nvSpPr>
          <p:cNvPr id="10" name="TextBox 9"/>
          <p:cNvSpPr txBox="1"/>
          <p:nvPr/>
        </p:nvSpPr>
        <p:spPr>
          <a:xfrm>
            <a:off x="816850" y="4653495"/>
            <a:ext cx="7130991" cy="1200329"/>
          </a:xfrm>
          <a:prstGeom prst="rect">
            <a:avLst/>
          </a:prstGeom>
          <a:noFill/>
        </p:spPr>
        <p:txBody>
          <a:bodyPr wrap="none" rtlCol="0">
            <a:spAutoFit/>
          </a:bodyPr>
          <a:lstStyle/>
          <a:p>
            <a:pPr algn="ctr"/>
            <a:r>
              <a:rPr lang="en-US" dirty="0" smtClean="0"/>
              <a:t>Anna Mathis</a:t>
            </a:r>
          </a:p>
          <a:p>
            <a:pPr algn="ctr"/>
            <a:r>
              <a:rPr lang="en-US" dirty="0" smtClean="0"/>
              <a:t>804-775-0951</a:t>
            </a:r>
          </a:p>
          <a:p>
            <a:pPr algn="ctr"/>
            <a:r>
              <a:rPr lang="en-US" dirty="0" smtClean="0">
                <a:hlinkClick r:id="rId6"/>
              </a:rPr>
              <a:t>amathis@allianceforthebay.org</a:t>
            </a:r>
            <a:endParaRPr lang="en-US" dirty="0" smtClean="0"/>
          </a:p>
          <a:p>
            <a:r>
              <a:rPr lang="en-US" dirty="0"/>
              <a:t>https://allianceforthebay.org/our-work/connecting-people/rivertrends</a:t>
            </a:r>
            <a:r>
              <a:rPr lang="en-US"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81200"/>
            <a:ext cx="8229600" cy="3810000"/>
          </a:xfrm>
          <a:prstGeom prst="rect">
            <a:avLst/>
          </a:prstGeom>
          <a:solidFill>
            <a:srgbClr val="00002B">
              <a:alpha val="9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ookman Old Style" pitchFamily="18" charset="0"/>
              </a:rPr>
              <a:t>     </a:t>
            </a:r>
            <a:endParaRPr lang="en-US" sz="2400" dirty="0">
              <a:latin typeface="Bookman Old Style" pitchFamily="18" charset="0"/>
            </a:endParaRPr>
          </a:p>
        </p:txBody>
      </p:sp>
      <p:sp>
        <p:nvSpPr>
          <p:cNvPr id="2" name="Title 1"/>
          <p:cNvSpPr>
            <a:spLocks noGrp="1"/>
          </p:cNvSpPr>
          <p:nvPr>
            <p:ph type="title"/>
          </p:nvPr>
        </p:nvSpPr>
        <p:spPr>
          <a:xfrm>
            <a:off x="457200" y="990600"/>
            <a:ext cx="8229600" cy="1143000"/>
          </a:xfrm>
        </p:spPr>
        <p:txBody>
          <a:bodyPr>
            <a:normAutofit/>
          </a:bodyPr>
          <a:lstStyle/>
          <a:p>
            <a:pPr algn="l"/>
            <a:r>
              <a:rPr lang="en-US" sz="4000" b="1" dirty="0" smtClean="0">
                <a:solidFill>
                  <a:srgbClr val="00002B"/>
                </a:solidFill>
                <a:latin typeface="Bookman Old Style" pitchFamily="18" charset="0"/>
              </a:rPr>
              <a:t>Our mission is…</a:t>
            </a:r>
            <a:endParaRPr lang="en-US" sz="4000" b="1" dirty="0">
              <a:solidFill>
                <a:srgbClr val="00002B"/>
              </a:solidFill>
              <a:latin typeface="Bookman Old Style" pitchFamily="18" charset="0"/>
            </a:endParaRPr>
          </a:p>
        </p:txBody>
      </p:sp>
      <p:sp>
        <p:nvSpPr>
          <p:cNvPr id="3" name="Content Placeholder 2"/>
          <p:cNvSpPr txBox="1">
            <a:spLocks/>
          </p:cNvSpPr>
          <p:nvPr/>
        </p:nvSpPr>
        <p:spPr>
          <a:xfrm>
            <a:off x="838200" y="2286000"/>
            <a:ext cx="7315200" cy="3124200"/>
          </a:xfrm>
          <a:prstGeom prst="rect">
            <a:avLst/>
          </a:prstGeom>
        </p:spPr>
        <p:txBody>
          <a:bodyPr/>
          <a:lstStyle/>
          <a:p>
            <a:pPr marL="342900" marR="0" lvl="0" indent="1588" algn="ctr" defTabSz="914400" rtl="0" eaLnBrk="1" fontAlgn="auto" latinLnBrk="0" hangingPunct="1">
              <a:lnSpc>
                <a:spcPct val="100000"/>
              </a:lnSpc>
              <a:spcBef>
                <a:spcPct val="20000"/>
              </a:spcBef>
              <a:spcAft>
                <a:spcPts val="0"/>
              </a:spcAft>
              <a:buClrTx/>
              <a:buSzTx/>
              <a:buFontTx/>
              <a:buNone/>
              <a:tabLst/>
              <a:defRPr/>
            </a:pPr>
            <a:r>
              <a:rPr lang="en-US" sz="3200" i="1" dirty="0" smtClean="0">
                <a:solidFill>
                  <a:schemeClr val="bg1"/>
                </a:solidFill>
                <a:latin typeface="Bookman Old Style" pitchFamily="18" charset="0"/>
              </a:rPr>
              <a:t>... to </a:t>
            </a:r>
            <a:r>
              <a:rPr kumimoji="0" lang="en-US" sz="3200" b="0" i="1" u="none" strike="noStrike" kern="1200" cap="none" spc="0" normalizeH="0" baseline="0" noProof="0" dirty="0" smtClean="0">
                <a:ln>
                  <a:noFill/>
                </a:ln>
                <a:solidFill>
                  <a:schemeClr val="bg1"/>
                </a:solidFill>
                <a:effectLst/>
                <a:uLnTx/>
                <a:uFillTx/>
                <a:latin typeface="Bookman Old Style" pitchFamily="18" charset="0"/>
              </a:rPr>
              <a:t>restore the watershed of the Chesapeake Bay by bringing together the energy, passion and capabilities of people and organizations who are committed to making a difference.</a:t>
            </a:r>
            <a:endParaRPr kumimoji="0" lang="en-US" sz="3200" b="0" i="1" u="none" strike="noStrike" kern="1200" cap="none" spc="0" normalizeH="0" baseline="0" noProof="0" dirty="0">
              <a:ln>
                <a:noFill/>
              </a:ln>
              <a:solidFill>
                <a:schemeClr val="bg1"/>
              </a:solidFill>
              <a:effectLst/>
              <a:uLnTx/>
              <a:uFillTx/>
              <a:latin typeface="Bookman Old Style" pitchFamily="18" charset="0"/>
            </a:endParaRPr>
          </a:p>
        </p:txBody>
      </p:sp>
      <p:pic>
        <p:nvPicPr>
          <p:cNvPr id="5" name="Picture 4" descr="CB Basin aerial view.jpg                                       0000F3AAWork.1                         B8E2F078:"/>
          <p:cNvPicPr>
            <a:picLocks noChangeAspect="1" noChangeArrowheads="1"/>
          </p:cNvPicPr>
          <p:nvPr/>
        </p:nvPicPr>
        <p:blipFill>
          <a:blip r:embed="rId3" cstate="print">
            <a:lum bright="10000" contrast="20000"/>
          </a:blip>
          <a:srcRect/>
          <a:stretch>
            <a:fillRect/>
          </a:stretch>
        </p:blipFill>
        <p:spPr bwMode="auto">
          <a:xfrm>
            <a:off x="6781800" y="685800"/>
            <a:ext cx="1323664" cy="14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Bookman Old Style" pitchFamily="18" charset="0"/>
              </a:rPr>
              <a:t>Connecting people </a:t>
            </a:r>
            <a:br>
              <a:rPr lang="en-US" b="1" dirty="0" smtClean="0">
                <a:latin typeface="Bookman Old Style" pitchFamily="18" charset="0"/>
              </a:rPr>
            </a:br>
            <a:r>
              <a:rPr lang="en-US" b="1" dirty="0" smtClean="0">
                <a:latin typeface="Bookman Old Style" pitchFamily="18" charset="0"/>
              </a:rPr>
              <a:t>to the Bay and its rivers</a:t>
            </a:r>
            <a:endParaRPr lang="en-US" b="1" dirty="0">
              <a:latin typeface="Bookman Old Style" pitchFamily="18" charset="0"/>
            </a:endParaRPr>
          </a:p>
        </p:txBody>
      </p:sp>
      <p:sp>
        <p:nvSpPr>
          <p:cNvPr id="8" name="Content Placeholder 7"/>
          <p:cNvSpPr>
            <a:spLocks noGrp="1"/>
          </p:cNvSpPr>
          <p:nvPr>
            <p:ph sz="half" idx="1"/>
          </p:nvPr>
        </p:nvSpPr>
        <p:spPr>
          <a:xfrm>
            <a:off x="3733800" y="1905000"/>
            <a:ext cx="4800600" cy="3886200"/>
          </a:xfrm>
          <a:noFill/>
        </p:spPr>
        <p:txBody>
          <a:bodyPr>
            <a:noAutofit/>
          </a:bodyPr>
          <a:lstStyle/>
          <a:p>
            <a:pPr>
              <a:buClr>
                <a:schemeClr val="accent1"/>
              </a:buClr>
            </a:pPr>
            <a:r>
              <a:rPr lang="en-US" sz="3000" dirty="0" smtClean="0"/>
              <a:t>The Chesapeake Watershed Network</a:t>
            </a:r>
          </a:p>
          <a:p>
            <a:pPr>
              <a:buClr>
                <a:schemeClr val="accent1"/>
              </a:buClr>
            </a:pPr>
            <a:r>
              <a:rPr lang="en-US" sz="3000" dirty="0" smtClean="0"/>
              <a:t>Project Clean Stream</a:t>
            </a:r>
          </a:p>
          <a:p>
            <a:pPr>
              <a:buClr>
                <a:schemeClr val="accent1"/>
              </a:buClr>
            </a:pPr>
            <a:r>
              <a:rPr lang="en-US" sz="3000" dirty="0" smtClean="0"/>
              <a:t>RiverTrends citizen scientists</a:t>
            </a:r>
          </a:p>
          <a:p>
            <a:pPr>
              <a:buClr>
                <a:schemeClr val="accent1"/>
              </a:buClr>
            </a:pPr>
            <a:r>
              <a:rPr lang="en-US" sz="3000" dirty="0" smtClean="0"/>
              <a:t>www.chesapeakebay.net</a:t>
            </a:r>
          </a:p>
        </p:txBody>
      </p:sp>
      <p:cxnSp>
        <p:nvCxnSpPr>
          <p:cNvPr id="10" name="Straight Connector 9"/>
          <p:cNvCxnSpPr/>
          <p:nvPr/>
        </p:nvCxnSpPr>
        <p:spPr>
          <a:xfrm>
            <a:off x="609600" y="152400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descr="5622542107_41b53635eb_b.jpg"/>
          <p:cNvPicPr>
            <a:picLocks noChangeAspect="1"/>
          </p:cNvPicPr>
          <p:nvPr/>
        </p:nvPicPr>
        <p:blipFill>
          <a:blip r:embed="rId3" cstate="print"/>
          <a:srcRect l="18168" r="23694"/>
          <a:stretch>
            <a:fillRect/>
          </a:stretch>
        </p:blipFill>
        <p:spPr>
          <a:xfrm>
            <a:off x="533399" y="1905000"/>
            <a:ext cx="3093099" cy="3886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half" idx="1"/>
          </p:nvPr>
        </p:nvSpPr>
        <p:spPr>
          <a:xfrm>
            <a:off x="457200" y="1600200"/>
            <a:ext cx="4953000" cy="4525963"/>
          </a:xfrm>
        </p:spPr>
        <p:txBody>
          <a:bodyPr/>
          <a:lstStyle/>
          <a:p>
            <a:r>
              <a:rPr lang="en-US" dirty="0" smtClean="0"/>
              <a:t>History of RiverTrends</a:t>
            </a:r>
          </a:p>
          <a:p>
            <a:r>
              <a:rPr lang="en-US" dirty="0" smtClean="0"/>
              <a:t>RiverTrends Today</a:t>
            </a:r>
          </a:p>
          <a:p>
            <a:r>
              <a:rPr lang="en-US" dirty="0" smtClean="0"/>
              <a:t>Quality Assurance &amp; DEQ Partnership</a:t>
            </a:r>
          </a:p>
          <a:p>
            <a:r>
              <a:rPr lang="en-US" dirty="0" smtClean="0"/>
              <a:t>Using RiverTrends Data</a:t>
            </a:r>
          </a:p>
          <a:p>
            <a:r>
              <a:rPr lang="en-US" dirty="0" smtClean="0"/>
              <a:t>Value of Volunteering</a:t>
            </a:r>
          </a:p>
          <a:p>
            <a:r>
              <a:rPr lang="en-US" dirty="0" smtClean="0"/>
              <a:t>Key Components of a Successful Program</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00200"/>
            <a:ext cx="3105150" cy="4140200"/>
          </a:xfrm>
          <a:prstGeom prst="rect">
            <a:avLst/>
          </a:prstGeom>
        </p:spPr>
      </p:pic>
    </p:spTree>
    <p:extLst>
      <p:ext uri="{BB962C8B-B14F-4D97-AF65-F5344CB8AC3E}">
        <p14:creationId xmlns:p14="http://schemas.microsoft.com/office/powerpoint/2010/main" val="3487348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History of RiverTrends</a:t>
            </a:r>
            <a:endParaRPr lang="en-US" dirty="0"/>
          </a:p>
        </p:txBody>
      </p:sp>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3505" t="42091" r="3505" b="2350"/>
          <a:stretch/>
        </p:blipFill>
        <p:spPr>
          <a:xfrm>
            <a:off x="1447800" y="990600"/>
            <a:ext cx="6248400" cy="5287108"/>
          </a:xfrm>
          <a:ln w="28575">
            <a:solidFill>
              <a:srgbClr val="00002B"/>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824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RiverTrends Today: Parameters</a:t>
            </a:r>
            <a:endParaRPr lang="en-US" dirty="0"/>
          </a:p>
        </p:txBody>
      </p:sp>
      <p:sp>
        <p:nvSpPr>
          <p:cNvPr id="3" name="Content Placeholder 2"/>
          <p:cNvSpPr>
            <a:spLocks noGrp="1"/>
          </p:cNvSpPr>
          <p:nvPr>
            <p:ph sz="half" idx="1"/>
          </p:nvPr>
        </p:nvSpPr>
        <p:spPr/>
        <p:txBody>
          <a:bodyPr/>
          <a:lstStyle/>
          <a:p>
            <a:pPr>
              <a:lnSpc>
                <a:spcPct val="80000"/>
              </a:lnSpc>
            </a:pPr>
            <a:r>
              <a:rPr lang="en-US" sz="2600" dirty="0"/>
              <a:t>Core Parameters</a:t>
            </a:r>
          </a:p>
          <a:p>
            <a:pPr lvl="1">
              <a:lnSpc>
                <a:spcPct val="80000"/>
              </a:lnSpc>
            </a:pPr>
            <a:r>
              <a:rPr lang="en-US" sz="2200" dirty="0"/>
              <a:t>Dissolved oxygen</a:t>
            </a:r>
          </a:p>
          <a:p>
            <a:pPr lvl="1">
              <a:lnSpc>
                <a:spcPct val="80000"/>
              </a:lnSpc>
            </a:pPr>
            <a:r>
              <a:rPr lang="en-US" sz="2200" dirty="0" smtClean="0"/>
              <a:t>pH</a:t>
            </a:r>
            <a:endParaRPr lang="en-US" sz="2200" dirty="0"/>
          </a:p>
          <a:p>
            <a:pPr lvl="1">
              <a:lnSpc>
                <a:spcPct val="80000"/>
              </a:lnSpc>
            </a:pPr>
            <a:r>
              <a:rPr lang="en-US" sz="2200" dirty="0"/>
              <a:t>Salinity</a:t>
            </a:r>
          </a:p>
          <a:p>
            <a:pPr lvl="1">
              <a:lnSpc>
                <a:spcPct val="80000"/>
              </a:lnSpc>
            </a:pPr>
            <a:r>
              <a:rPr lang="en-US" sz="2200" dirty="0"/>
              <a:t>Temperature (air and </a:t>
            </a:r>
            <a:r>
              <a:rPr lang="en-US" sz="2200" dirty="0" smtClean="0"/>
              <a:t>water)</a:t>
            </a:r>
          </a:p>
          <a:p>
            <a:pPr lvl="1">
              <a:lnSpc>
                <a:spcPct val="80000"/>
              </a:lnSpc>
            </a:pPr>
            <a:r>
              <a:rPr lang="en-US" sz="2200" dirty="0" smtClean="0"/>
              <a:t>Water clarity and depth</a:t>
            </a:r>
            <a:endParaRPr lang="en-US" sz="2200" dirty="0"/>
          </a:p>
          <a:p>
            <a:pPr>
              <a:lnSpc>
                <a:spcPct val="80000"/>
              </a:lnSpc>
            </a:pPr>
            <a:r>
              <a:rPr lang="en-US" sz="2600" dirty="0"/>
              <a:t>Secondary Parameters</a:t>
            </a:r>
          </a:p>
          <a:p>
            <a:pPr lvl="1">
              <a:lnSpc>
                <a:spcPct val="80000"/>
              </a:lnSpc>
            </a:pPr>
            <a:r>
              <a:rPr lang="en-US" sz="2200" dirty="0"/>
              <a:t>Bacteria </a:t>
            </a:r>
          </a:p>
          <a:p>
            <a:pPr lvl="1">
              <a:lnSpc>
                <a:spcPct val="80000"/>
              </a:lnSpc>
            </a:pPr>
            <a:r>
              <a:rPr lang="en-US" sz="2200" dirty="0"/>
              <a:t>Nutrients</a:t>
            </a:r>
          </a:p>
          <a:p>
            <a:pPr lvl="1">
              <a:lnSpc>
                <a:spcPct val="80000"/>
              </a:lnSpc>
            </a:pPr>
            <a:r>
              <a:rPr lang="en-US" sz="2200" dirty="0" smtClean="0"/>
              <a:t>Precipitation </a:t>
            </a:r>
            <a:endParaRPr lang="en-US" sz="2200" dirty="0"/>
          </a:p>
          <a:p>
            <a:pPr marL="457200" lvl="1" indent="0">
              <a:lnSpc>
                <a:spcPct val="80000"/>
              </a:lnSpc>
              <a:buNone/>
            </a:pPr>
            <a:endParaRPr lang="en-US" sz="2200" dirty="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81200"/>
            <a:ext cx="4038600" cy="3028950"/>
          </a:xfrm>
        </p:spPr>
      </p:pic>
    </p:spTree>
    <p:extLst>
      <p:ext uri="{BB962C8B-B14F-4D97-AF65-F5344CB8AC3E}">
        <p14:creationId xmlns:p14="http://schemas.microsoft.com/office/powerpoint/2010/main" val="4031124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387"/>
            <a:ext cx="8229600" cy="1143000"/>
          </a:xfrm>
        </p:spPr>
        <p:txBody>
          <a:bodyPr>
            <a:normAutofit/>
          </a:bodyPr>
          <a:lstStyle/>
          <a:p>
            <a:r>
              <a:rPr lang="en-US" dirty="0" smtClean="0"/>
              <a:t>RiverTrends Today: Groups &amp; Sites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28" y="1143000"/>
            <a:ext cx="7552944" cy="5333238"/>
          </a:xfrm>
          <a:prstGeom prst="rect">
            <a:avLst/>
          </a:prstGeom>
        </p:spPr>
      </p:pic>
      <p:sp>
        <p:nvSpPr>
          <p:cNvPr id="6" name="Oval 5"/>
          <p:cNvSpPr/>
          <p:nvPr/>
        </p:nvSpPr>
        <p:spPr>
          <a:xfrm>
            <a:off x="3048000" y="1752600"/>
            <a:ext cx="1143000" cy="762000"/>
          </a:xfrm>
          <a:prstGeom prst="ellipse">
            <a:avLst/>
          </a:prstGeom>
          <a:noFill/>
          <a:ln>
            <a:solidFill>
              <a:srgbClr val="FF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5105400"/>
            <a:ext cx="1143000" cy="990600"/>
          </a:xfrm>
          <a:prstGeom prst="ellipse">
            <a:avLst/>
          </a:prstGeom>
          <a:noFill/>
          <a:ln>
            <a:solidFill>
              <a:srgbClr val="FF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2803409"/>
            <a:ext cx="838200" cy="813968"/>
          </a:xfrm>
          <a:prstGeom prst="ellipse">
            <a:avLst/>
          </a:prstGeom>
          <a:noFill/>
          <a:ln>
            <a:solidFill>
              <a:srgbClr val="FF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78046" y="1950409"/>
            <a:ext cx="702564" cy="671181"/>
          </a:xfrm>
          <a:prstGeom prst="ellipse">
            <a:avLst/>
          </a:prstGeom>
          <a:noFill/>
          <a:ln>
            <a:solidFill>
              <a:srgbClr val="FF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3096902"/>
            <a:ext cx="1524000" cy="1475097"/>
          </a:xfrm>
          <a:prstGeom prst="ellipse">
            <a:avLst/>
          </a:prstGeom>
          <a:noFill/>
          <a:ln>
            <a:solidFill>
              <a:srgbClr val="FFD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3907074"/>
            <a:ext cx="990600" cy="818088"/>
          </a:xfrm>
          <a:prstGeom prst="ellipse">
            <a:avLst/>
          </a:prstGeom>
          <a:noFill/>
          <a:ln>
            <a:solidFill>
              <a:srgbClr val="00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04601" y="3237438"/>
            <a:ext cx="876300" cy="759877"/>
          </a:xfrm>
          <a:prstGeom prst="ellipse">
            <a:avLst/>
          </a:prstGeom>
          <a:noFill/>
          <a:ln>
            <a:solidFill>
              <a:srgbClr val="00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0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RiverTrends Today: Funding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45330"/>
            <a:ext cx="1447619" cy="14476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149" y="1417638"/>
            <a:ext cx="3424238" cy="14530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177" y="3253086"/>
            <a:ext cx="2486025" cy="1250198"/>
          </a:xfrm>
          <a:prstGeom prst="rect">
            <a:avLst/>
          </a:prstGeom>
        </p:spPr>
      </p:pic>
      <p:sp>
        <p:nvSpPr>
          <p:cNvPr id="9" name="TextBox 8"/>
          <p:cNvSpPr txBox="1"/>
          <p:nvPr/>
        </p:nvSpPr>
        <p:spPr>
          <a:xfrm>
            <a:off x="2329540" y="1715197"/>
            <a:ext cx="2727609" cy="707886"/>
          </a:xfrm>
          <a:prstGeom prst="rect">
            <a:avLst/>
          </a:prstGeom>
          <a:noFill/>
        </p:spPr>
        <p:txBody>
          <a:bodyPr wrap="square" rtlCol="0">
            <a:spAutoFit/>
          </a:bodyPr>
          <a:lstStyle/>
          <a:p>
            <a:r>
              <a:rPr lang="en-US" sz="2000" dirty="0" smtClean="0"/>
              <a:t>VA DEQ Citizen Monitoring Grants</a:t>
            </a:r>
            <a:endParaRPr lang="en-US" sz="2000" dirty="0"/>
          </a:p>
        </p:txBody>
      </p:sp>
      <p:sp>
        <p:nvSpPr>
          <p:cNvPr id="11" name="TextBox 10"/>
          <p:cNvSpPr txBox="1"/>
          <p:nvPr/>
        </p:nvSpPr>
        <p:spPr>
          <a:xfrm>
            <a:off x="4724400" y="3509698"/>
            <a:ext cx="2589620" cy="707886"/>
          </a:xfrm>
          <a:prstGeom prst="rect">
            <a:avLst/>
          </a:prstGeom>
          <a:noFill/>
        </p:spPr>
        <p:txBody>
          <a:bodyPr wrap="none" rtlCol="0">
            <a:spAutoFit/>
          </a:bodyPr>
          <a:lstStyle/>
          <a:p>
            <a:r>
              <a:rPr lang="en-US" sz="2000" dirty="0" smtClean="0"/>
              <a:t>VA Chesapeake Bay </a:t>
            </a:r>
          </a:p>
          <a:p>
            <a:r>
              <a:rPr lang="en-US" sz="2000" dirty="0" smtClean="0"/>
              <a:t>Restoration Fund</a:t>
            </a:r>
            <a:endParaRPr lang="en-US" sz="2000"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994" y="4754224"/>
            <a:ext cx="2210390" cy="14146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4661449"/>
            <a:ext cx="1600200" cy="1600200"/>
          </a:xfrm>
          <a:prstGeom prst="rect">
            <a:avLst/>
          </a:prstGeom>
        </p:spPr>
      </p:pic>
    </p:spTree>
    <p:extLst>
      <p:ext uri="{BB962C8B-B14F-4D97-AF65-F5344CB8AC3E}">
        <p14:creationId xmlns:p14="http://schemas.microsoft.com/office/powerpoint/2010/main" val="395578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a:t>
            </a:r>
            <a:r>
              <a:rPr lang="en-US" dirty="0" smtClean="0"/>
              <a:t>Assurance</a:t>
            </a:r>
            <a:endParaRPr lang="en-US" dirty="0"/>
          </a:p>
        </p:txBody>
      </p:sp>
      <p:sp>
        <p:nvSpPr>
          <p:cNvPr id="5" name="Rectangle 3"/>
          <p:cNvSpPr>
            <a:spLocks noGrp="1" noChangeArrowheads="1"/>
          </p:cNvSpPr>
          <p:nvPr>
            <p:ph sz="half" idx="1"/>
          </p:nvPr>
        </p:nvSpPr>
        <p:spPr>
          <a:xfrm>
            <a:off x="152400" y="1600199"/>
            <a:ext cx="3624792" cy="4525963"/>
          </a:xfrm>
        </p:spPr>
        <p:txBody>
          <a:bodyPr/>
          <a:lstStyle/>
          <a:p>
            <a:pPr marL="0" indent="0">
              <a:buNone/>
            </a:pPr>
            <a:r>
              <a:rPr lang="en-US" sz="2600" dirty="0" smtClean="0"/>
              <a:t>QAPP </a:t>
            </a:r>
            <a:endParaRPr lang="en-US" sz="2600" dirty="0" smtClean="0"/>
          </a:p>
          <a:p>
            <a:pPr marL="0" indent="0">
              <a:buNone/>
            </a:pPr>
            <a:r>
              <a:rPr lang="en-US" sz="2600" dirty="0" smtClean="0"/>
              <a:t>(</a:t>
            </a:r>
            <a:r>
              <a:rPr lang="en-US" sz="2600" dirty="0" smtClean="0"/>
              <a:t>Quality Assurance Project Plan)</a:t>
            </a:r>
          </a:p>
          <a:p>
            <a:r>
              <a:rPr lang="en-US" sz="2600" dirty="0" smtClean="0"/>
              <a:t>Training</a:t>
            </a:r>
            <a:endParaRPr lang="en-US" sz="2600" dirty="0"/>
          </a:p>
          <a:p>
            <a:r>
              <a:rPr lang="en-US" sz="2600" dirty="0"/>
              <a:t>Recertification Sessions</a:t>
            </a:r>
          </a:p>
          <a:p>
            <a:r>
              <a:rPr lang="en-US" sz="2600" dirty="0"/>
              <a:t>Frequency of monitoring</a:t>
            </a:r>
          </a:p>
          <a:p>
            <a:r>
              <a:rPr lang="en-US" sz="2600" dirty="0"/>
              <a:t>Train-the-Trainer Program</a:t>
            </a:r>
          </a:p>
          <a:p>
            <a:endParaRPr lang="en-US" sz="2600" dirty="0"/>
          </a:p>
          <a:p>
            <a:pPr lvl="1"/>
            <a:endParaRPr lang="en-US" dirty="0"/>
          </a:p>
          <a:p>
            <a:pPr>
              <a:buFont typeface="Wingdings" panose="05000000000000000000" pitchFamily="2" charset="2"/>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192" y="2209800"/>
            <a:ext cx="4909608" cy="3682206"/>
          </a:xfrm>
          <a:prstGeom prst="rect">
            <a:avLst/>
          </a:prstGeom>
        </p:spPr>
      </p:pic>
    </p:spTree>
    <p:extLst>
      <p:ext uri="{BB962C8B-B14F-4D97-AF65-F5344CB8AC3E}">
        <p14:creationId xmlns:p14="http://schemas.microsoft.com/office/powerpoint/2010/main" val="299576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liancefortheBay">
  <a:themeElements>
    <a:clrScheme name="Alliance for the Chesapeake Bay">
      <a:dk1>
        <a:srgbClr val="003E7E"/>
      </a:dk1>
      <a:lt1>
        <a:srgbClr val="FFFFFF"/>
      </a:lt1>
      <a:dk2>
        <a:srgbClr val="003E7E"/>
      </a:dk2>
      <a:lt2>
        <a:srgbClr val="FFFFFF"/>
      </a:lt2>
      <a:accent1>
        <a:srgbClr val="FDBA31"/>
      </a:accent1>
      <a:accent2>
        <a:srgbClr val="FFEBCA"/>
      </a:accent2>
      <a:accent3>
        <a:srgbClr val="CCD8E5"/>
      </a:accent3>
      <a:accent4>
        <a:srgbClr val="003E7E"/>
      </a:accent4>
      <a:accent5>
        <a:srgbClr val="9C531F"/>
      </a:accent5>
      <a:accent6>
        <a:srgbClr val="FDBA31"/>
      </a:accent6>
      <a:hlink>
        <a:srgbClr val="9C531F"/>
      </a:hlink>
      <a:folHlink>
        <a:srgbClr val="9C531F"/>
      </a:folHlink>
    </a:clrScheme>
    <a:fontScheme name="Alliance for the Chesapeake Ba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9979</TotalTime>
  <Words>963</Words>
  <Application>Microsoft Office PowerPoint</Application>
  <PresentationFormat>On-screen Show (4:3)</PresentationFormat>
  <Paragraphs>136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Brush Script MT</vt:lpstr>
      <vt:lpstr>Calibri</vt:lpstr>
      <vt:lpstr>Times New Roman</vt:lpstr>
      <vt:lpstr>Wingdings</vt:lpstr>
      <vt:lpstr>AlliancefortheBay</vt:lpstr>
      <vt:lpstr>RiverTrends: Volunteer Water Quality Monitoring</vt:lpstr>
      <vt:lpstr>Our mission is…</vt:lpstr>
      <vt:lpstr>Connecting people  to the Bay and its rivers</vt:lpstr>
      <vt:lpstr>Topics</vt:lpstr>
      <vt:lpstr>History of RiverTrends</vt:lpstr>
      <vt:lpstr>RiverTrends Today: Parameters</vt:lpstr>
      <vt:lpstr>RiverTrends Today: Groups &amp; Sites</vt:lpstr>
      <vt:lpstr>RiverTrends Today: Funding</vt:lpstr>
      <vt:lpstr>Quality Assurance</vt:lpstr>
      <vt:lpstr>DEQ Partnership</vt:lpstr>
      <vt:lpstr>Using RiverTrends Data: DEQ</vt:lpstr>
      <vt:lpstr>Using RiverTrends Data: Report Cards</vt:lpstr>
      <vt:lpstr>Using RiverTrends Data: Localities</vt:lpstr>
      <vt:lpstr>Citizen Science</vt:lpstr>
      <vt:lpstr>Key Components of a Successful Program</vt:lpstr>
      <vt:lpstr>Together, we can finish the job…</vt:lpstr>
    </vt:vector>
  </TitlesOfParts>
  <Company>ACB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atodd</dc:creator>
  <cp:lastModifiedBy>Anna Mathis</cp:lastModifiedBy>
  <cp:revision>544</cp:revision>
  <cp:lastPrinted>2014-03-13T19:10:05Z</cp:lastPrinted>
  <dcterms:created xsi:type="dcterms:W3CDTF">2011-10-31T16:49:41Z</dcterms:created>
  <dcterms:modified xsi:type="dcterms:W3CDTF">2014-03-14T00:39:36Z</dcterms:modified>
</cp:coreProperties>
</file>