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9" r:id="rId2"/>
    <p:sldId id="320" r:id="rId3"/>
    <p:sldId id="384" r:id="rId4"/>
    <p:sldId id="386" r:id="rId5"/>
    <p:sldId id="385" r:id="rId6"/>
    <p:sldId id="329" r:id="rId7"/>
    <p:sldId id="364" r:id="rId8"/>
    <p:sldId id="313" r:id="rId9"/>
    <p:sldId id="374" r:id="rId10"/>
    <p:sldId id="380" r:id="rId11"/>
    <p:sldId id="389" r:id="rId12"/>
    <p:sldId id="315" r:id="rId13"/>
    <p:sldId id="301" r:id="rId14"/>
    <p:sldId id="379" r:id="rId15"/>
    <p:sldId id="312" r:id="rId16"/>
    <p:sldId id="381" r:id="rId17"/>
    <p:sldId id="358" r:id="rId18"/>
    <p:sldId id="391" r:id="rId19"/>
    <p:sldId id="390" r:id="rId20"/>
    <p:sldId id="396" r:id="rId21"/>
    <p:sldId id="392" r:id="rId22"/>
    <p:sldId id="393" r:id="rId23"/>
    <p:sldId id="388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tchett, Jennifer - DPU" initials="HJ-D" lastIdx="4" clrIdx="0">
    <p:extLst/>
  </p:cmAuthor>
  <p:cmAuthor id="2" name="Heather Bourne" initials="HB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39B54A"/>
    <a:srgbClr val="FFB358"/>
    <a:srgbClr val="4FC6E0"/>
    <a:srgbClr val="9FCCED"/>
    <a:srgbClr val="EECD6A"/>
    <a:srgbClr val="E79023"/>
    <a:srgbClr val="9D52A0"/>
    <a:srgbClr val="D46917"/>
    <a:srgbClr val="003C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66472" autoAdjust="0"/>
  </p:normalViewPr>
  <p:slideViewPr>
    <p:cSldViewPr>
      <p:cViewPr varScale="1">
        <p:scale>
          <a:sx n="65" d="100"/>
          <a:sy n="65" d="100"/>
        </p:scale>
        <p:origin x="-13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8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328D72-68BD-4DF8-9FB6-E007B44D35B1}" type="datetimeFigureOut">
              <a:rPr lang="en-US" smtClean="0"/>
              <a:t>9/7/18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2D8230-6C34-4D33-9593-6084A232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9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Grace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28A40-3018-4175-8D63-DE4CE37937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769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Impervious</a:t>
            </a:r>
            <a:r>
              <a:rPr lang="en-US" baseline="0" smtClean="0"/>
              <a:t> area treated by pavers + bioretention = 2.15 acres</a:t>
            </a:r>
          </a:p>
          <a:p>
            <a:endParaRPr lang="en-US" baseline="0" smtClean="0"/>
          </a:p>
          <a:p>
            <a:r>
              <a:rPr lang="en-US" baseline="0" smtClean="0"/>
              <a:t>Trees will absorb &gt; 250,000 gal of SW (at 15 years)</a:t>
            </a:r>
          </a:p>
          <a:p>
            <a:endParaRPr lang="en-US" baseline="0" smtClean="0"/>
          </a:p>
          <a:p>
            <a:r>
              <a:rPr lang="en-US" baseline="0" smtClean="0"/>
              <a:t>Park is in combined sewer system so all retained stormwater will reduce combined sewer overflows downstream.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8230-6C34-4D33-9593-6084A232B1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33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89AE0-80A7-4C50-AF10-72511149BF1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0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FC98E-AEE1-40E5-9B2F-A93EEFA04B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5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8230-6C34-4D33-9593-6084A232B1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3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bullets</a:t>
            </a:r>
            <a:r>
              <a:rPr lang="en-US" baseline="0" dirty="0" smtClean="0"/>
              <a:t> – include notes</a:t>
            </a:r>
          </a:p>
          <a:p>
            <a:r>
              <a:rPr lang="en-US" sz="1800" dirty="0">
                <a:latin typeface="Gotham Medium" charset="0"/>
                <a:ea typeface="Gotham Medium" charset="0"/>
                <a:cs typeface="Gotham Medium" charset="0"/>
              </a:rPr>
              <a:t>Evaluated and ranked on:</a:t>
            </a:r>
          </a:p>
          <a:p>
            <a:pPr>
              <a:lnSpc>
                <a:spcPct val="100000"/>
              </a:lnSpc>
            </a:pPr>
            <a:endParaRPr lang="en-US" sz="1800" dirty="0">
              <a:latin typeface="Gotham Medium" charset="0"/>
              <a:ea typeface="Gotham Medium" charset="0"/>
              <a:cs typeface="Gotham Medium" charset="0"/>
            </a:endParaRPr>
          </a:p>
          <a:p>
            <a:pPr>
              <a:buFont typeface="Arial" charset="0"/>
              <a:buChar char="•"/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Water quality impairments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Amount of impervious area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Amount of bacterial loads</a:t>
            </a:r>
          </a:p>
          <a:p>
            <a:pPr marL="775702" lvl="2" indent="-291179">
              <a:buFont typeface="Arial" charset="0"/>
              <a:buChar char="•"/>
            </a:pPr>
            <a:endParaRPr lang="en-US" sz="1600" dirty="0">
              <a:latin typeface="Gotham Book" charset="0"/>
              <a:ea typeface="Gotham Book" charset="0"/>
              <a:cs typeface="Gotham Book" charset="0"/>
            </a:endParaRPr>
          </a:p>
          <a:p>
            <a:pPr>
              <a:buFont typeface="Arial" charset="0"/>
              <a:buChar char="•"/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Amount of DPU </a:t>
            </a:r>
            <a:br>
              <a:rPr lang="en-US" sz="1600" dirty="0">
                <a:latin typeface="Gotham Book" charset="0"/>
                <a:ea typeface="Gotham Book" charset="0"/>
                <a:cs typeface="Gotham Book" charset="0"/>
              </a:rPr>
            </a:b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or Parks area</a:t>
            </a:r>
          </a:p>
          <a:p>
            <a:pPr>
              <a:buFont typeface="Arial" charset="0"/>
              <a:buChar char="•"/>
            </a:pPr>
            <a:endParaRPr lang="en-US" sz="1600" dirty="0">
              <a:latin typeface="Gotham Book" charset="0"/>
              <a:ea typeface="Gotham Book" charset="0"/>
              <a:cs typeface="Gotham Book" charset="0"/>
            </a:endParaRPr>
          </a:p>
          <a:p>
            <a:pPr>
              <a:buFont typeface="Arial" charset="0"/>
              <a:buChar char="•"/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Existing or planned projects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8230-6C34-4D33-9593-6084A232B1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4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strategies that have been implemented</a:t>
            </a:r>
            <a:r>
              <a:rPr lang="en-US" baseline="0" dirty="0" smtClean="0"/>
              <a:t> to date that have pollutant reductions associated with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8230-6C34-4D33-9593-6084A232B1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4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There is an </a:t>
            </a:r>
            <a:r>
              <a:rPr lang="en-US" dirty="0" err="1" smtClean="0"/>
              <a:t>opp</a:t>
            </a:r>
            <a:r>
              <a:rPr lang="en-US" dirty="0" smtClean="0"/>
              <a:t> in the park here if they want to do something further in that area;</a:t>
            </a:r>
            <a:r>
              <a:rPr lang="en-US" baseline="0" dirty="0" smtClean="0"/>
              <a:t> </a:t>
            </a:r>
            <a:r>
              <a:rPr lang="en-US" dirty="0" smtClean="0"/>
              <a:t>no place to sit down and enjoy the park. Right next to a school – might be part of the school and not the park.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8230-6C34-4D33-9593-6084A232B1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03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Opportunities at all the libraries…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8230-6C34-4D33-9593-6084A232B1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43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8230-6C34-4D33-9593-6084A232B1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5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304" y="2980944"/>
            <a:ext cx="5952744" cy="1161288"/>
          </a:xfrm>
        </p:spPr>
        <p:txBody>
          <a:bodyPr>
            <a:normAutofit/>
          </a:bodyPr>
          <a:lstStyle>
            <a:lvl1pPr>
              <a:defRPr sz="3200" b="1" baseline="30000">
                <a:solidFill>
                  <a:srgbClr val="43B4E4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4" y="3775081"/>
            <a:ext cx="5952744" cy="367151"/>
          </a:xfrm>
        </p:spPr>
        <p:txBody>
          <a:bodyPr>
            <a:noAutofit/>
          </a:bodyPr>
          <a:lstStyle>
            <a:lvl1pPr marL="0" indent="0" algn="l">
              <a:buNone/>
              <a:defRPr sz="2400" baseline="30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-8467" y="6159203"/>
            <a:ext cx="9169401" cy="711200"/>
          </a:xfrm>
          <a:custGeom>
            <a:avLst/>
            <a:gdLst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59266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55067 w 9177867"/>
              <a:gd name="connsiteY4" fmla="*/ 499532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1"/>
              <a:gd name="connsiteY0" fmla="*/ 8467 h 711200"/>
              <a:gd name="connsiteX1" fmla="*/ 0 w 9169401"/>
              <a:gd name="connsiteY1" fmla="*/ 711200 h 711200"/>
              <a:gd name="connsiteX2" fmla="*/ 9169400 w 9169401"/>
              <a:gd name="connsiteY2" fmla="*/ 702733 h 711200"/>
              <a:gd name="connsiteX3" fmla="*/ 9169401 w 9169401"/>
              <a:gd name="connsiteY3" fmla="*/ 0 h 711200"/>
              <a:gd name="connsiteX4" fmla="*/ 4572001 w 9169401"/>
              <a:gd name="connsiteY4" fmla="*/ 474132 h 711200"/>
              <a:gd name="connsiteX5" fmla="*/ 0 w 9169401"/>
              <a:gd name="connsiteY5" fmla="*/ 8467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9401" h="711200">
                <a:moveTo>
                  <a:pt x="0" y="8467"/>
                </a:moveTo>
                <a:lnTo>
                  <a:pt x="0" y="711200"/>
                </a:lnTo>
                <a:lnTo>
                  <a:pt x="9169400" y="702733"/>
                </a:lnTo>
                <a:cubicBezTo>
                  <a:pt x="9169400" y="468489"/>
                  <a:pt x="9169401" y="234244"/>
                  <a:pt x="9169401" y="0"/>
                </a:cubicBezTo>
                <a:cubicBezTo>
                  <a:pt x="8396112" y="324556"/>
                  <a:pt x="5658556" y="479775"/>
                  <a:pt x="4572001" y="474132"/>
                </a:cubicBezTo>
                <a:cubicBezTo>
                  <a:pt x="4329289" y="465666"/>
                  <a:pt x="1766711" y="524933"/>
                  <a:pt x="0" y="8467"/>
                </a:cubicBezTo>
                <a:close/>
              </a:path>
            </a:pathLst>
          </a:custGeom>
          <a:solidFill>
            <a:srgbClr val="34A6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896"/>
            <a:ext cx="8229600" cy="3943604"/>
          </a:xfrm>
        </p:spPr>
        <p:txBody>
          <a:bodyPr/>
          <a:lstStyle>
            <a:lvl1pPr>
              <a:buClr>
                <a:srgbClr val="003CA6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43675339-621A-428C-BC2D-06062D6DF6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RVAH20 Spo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2" y="5397500"/>
            <a:ext cx="990633" cy="826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660" y="5559713"/>
            <a:ext cx="1522280" cy="62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43675339-621A-428C-BC2D-06062D6DF6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-8467" y="6159203"/>
            <a:ext cx="9169401" cy="711200"/>
          </a:xfrm>
          <a:custGeom>
            <a:avLst/>
            <a:gdLst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59266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55067 w 9177867"/>
              <a:gd name="connsiteY4" fmla="*/ 499532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1"/>
              <a:gd name="connsiteY0" fmla="*/ 8467 h 711200"/>
              <a:gd name="connsiteX1" fmla="*/ 0 w 9169401"/>
              <a:gd name="connsiteY1" fmla="*/ 711200 h 711200"/>
              <a:gd name="connsiteX2" fmla="*/ 9169400 w 9169401"/>
              <a:gd name="connsiteY2" fmla="*/ 702733 h 711200"/>
              <a:gd name="connsiteX3" fmla="*/ 9169401 w 9169401"/>
              <a:gd name="connsiteY3" fmla="*/ 0 h 711200"/>
              <a:gd name="connsiteX4" fmla="*/ 4572001 w 9169401"/>
              <a:gd name="connsiteY4" fmla="*/ 474132 h 711200"/>
              <a:gd name="connsiteX5" fmla="*/ 0 w 9169401"/>
              <a:gd name="connsiteY5" fmla="*/ 8467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9401" h="711200">
                <a:moveTo>
                  <a:pt x="0" y="8467"/>
                </a:moveTo>
                <a:lnTo>
                  <a:pt x="0" y="711200"/>
                </a:lnTo>
                <a:lnTo>
                  <a:pt x="9169400" y="702733"/>
                </a:lnTo>
                <a:cubicBezTo>
                  <a:pt x="9169400" y="468489"/>
                  <a:pt x="9169401" y="234244"/>
                  <a:pt x="9169401" y="0"/>
                </a:cubicBezTo>
                <a:cubicBezTo>
                  <a:pt x="8396112" y="324556"/>
                  <a:pt x="5658556" y="479775"/>
                  <a:pt x="4572001" y="474132"/>
                </a:cubicBezTo>
                <a:cubicBezTo>
                  <a:pt x="4329289" y="465666"/>
                  <a:pt x="1766711" y="524933"/>
                  <a:pt x="0" y="8467"/>
                </a:cubicBezTo>
                <a:close/>
              </a:path>
            </a:pathLst>
          </a:custGeom>
          <a:solidFill>
            <a:srgbClr val="34A6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defRPr sz="2800">
                <a:solidFill>
                  <a:srgbClr val="003C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896"/>
            <a:ext cx="8229600" cy="3943604"/>
          </a:xfrm>
        </p:spPr>
        <p:txBody>
          <a:bodyPr/>
          <a:lstStyle>
            <a:lvl1pPr marL="329184" indent="-329184">
              <a:buFont typeface="+mj-lt"/>
              <a:buAutoNum type="arabicPeriod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43675339-621A-428C-BC2D-06062D6DF6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RVAH20 Spo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2" y="5397500"/>
            <a:ext cx="990633" cy="826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660" y="5559713"/>
            <a:ext cx="1522280" cy="62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8467" y="6159203"/>
            <a:ext cx="9169401" cy="711200"/>
          </a:xfrm>
          <a:custGeom>
            <a:avLst/>
            <a:gdLst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59266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55067 w 9177867"/>
              <a:gd name="connsiteY4" fmla="*/ 499532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1"/>
              <a:gd name="connsiteY0" fmla="*/ 8467 h 711200"/>
              <a:gd name="connsiteX1" fmla="*/ 0 w 9169401"/>
              <a:gd name="connsiteY1" fmla="*/ 711200 h 711200"/>
              <a:gd name="connsiteX2" fmla="*/ 9169400 w 9169401"/>
              <a:gd name="connsiteY2" fmla="*/ 702733 h 711200"/>
              <a:gd name="connsiteX3" fmla="*/ 9169401 w 9169401"/>
              <a:gd name="connsiteY3" fmla="*/ 0 h 711200"/>
              <a:gd name="connsiteX4" fmla="*/ 4572001 w 9169401"/>
              <a:gd name="connsiteY4" fmla="*/ 474132 h 711200"/>
              <a:gd name="connsiteX5" fmla="*/ 0 w 9169401"/>
              <a:gd name="connsiteY5" fmla="*/ 8467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9401" h="711200">
                <a:moveTo>
                  <a:pt x="0" y="8467"/>
                </a:moveTo>
                <a:lnTo>
                  <a:pt x="0" y="711200"/>
                </a:lnTo>
                <a:lnTo>
                  <a:pt x="9169400" y="702733"/>
                </a:lnTo>
                <a:cubicBezTo>
                  <a:pt x="9169400" y="468489"/>
                  <a:pt x="9169401" y="234244"/>
                  <a:pt x="9169401" y="0"/>
                </a:cubicBezTo>
                <a:cubicBezTo>
                  <a:pt x="8396112" y="324556"/>
                  <a:pt x="5658556" y="479775"/>
                  <a:pt x="4572001" y="474132"/>
                </a:cubicBezTo>
                <a:cubicBezTo>
                  <a:pt x="4329289" y="465666"/>
                  <a:pt x="1766711" y="524933"/>
                  <a:pt x="0" y="8467"/>
                </a:cubicBezTo>
                <a:close/>
              </a:path>
            </a:pathLst>
          </a:custGeom>
          <a:solidFill>
            <a:srgbClr val="34A6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75339-621A-428C-BC2D-06062D6DF6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7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210837-B8F4-47F6-9B92-070E32EDC875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3675339-621A-428C-BC2D-06062D6DF6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5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5CABF-D6D1-41BF-AE56-F5F8233A0BC5}" type="datetimeFigureOut">
              <a:rPr lang="en-US" smtClean="0"/>
              <a:pPr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EC90E6D-7B2E-4EC5-B9F8-35F4AE9AC5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39420-5BAE-4209-963D-AE3DA8817EBF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57C4981-6663-41FB-A3E0-345602D19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1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3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538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6400" y="6492875"/>
            <a:ext cx="111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baseline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43675339-621A-428C-BC2D-06062D6DF6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16" r:id="rId7"/>
    <p:sldLayoutId id="214748372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003CA6"/>
          </a:solidFill>
          <a:latin typeface="Gotham Medium"/>
          <a:ea typeface="+mj-ea"/>
          <a:cs typeface="Gotham Book"/>
        </a:defRPr>
      </a:lvl1pPr>
    </p:titleStyle>
    <p:bodyStyle>
      <a:lvl1pPr marL="118872" indent="-118872" algn="l" defTabSz="4572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rgbClr val="0000CC"/>
        </a:buClr>
        <a:buFont typeface="Arial"/>
        <a:buChar char="•"/>
        <a:defRPr sz="2000" b="0" i="0" kern="1200">
          <a:solidFill>
            <a:schemeClr val="tx1"/>
          </a:solidFill>
          <a:latin typeface="Gotham Book"/>
          <a:ea typeface="+mn-ea"/>
          <a:cs typeface="Gotham Book"/>
        </a:defRPr>
      </a:lvl1pPr>
      <a:lvl2pPr marL="457200" indent="-118872" algn="l" defTabSz="457200" rtl="0" eaLnBrk="1" latinLnBrk="0" hangingPunct="1">
        <a:spcBef>
          <a:spcPts val="0"/>
        </a:spcBef>
        <a:buFont typeface="Arial"/>
        <a:buChar char="•"/>
        <a:defRPr sz="2000" b="0" i="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594360" indent="-283464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685800" indent="-118872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777240" indent="-118872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microsoft.com/office/2007/relationships/hdphoto" Target="../media/hdphoto1.wdp"/><Relationship Id="rId5" Type="http://schemas.openxmlformats.org/officeDocument/2006/relationships/image" Target="../media/image50.png"/><Relationship Id="rId6" Type="http://schemas.microsoft.com/office/2007/relationships/hdphoto" Target="../media/hdphoto2.wdp"/><Relationship Id="rId7" Type="http://schemas.openxmlformats.org/officeDocument/2006/relationships/image" Target="../media/image51.png"/><Relationship Id="rId8" Type="http://schemas.microsoft.com/office/2007/relationships/hdphoto" Target="../media/hdphoto3.wdp"/><Relationship Id="rId9" Type="http://schemas.openxmlformats.org/officeDocument/2006/relationships/image" Target="../media/image52.png"/><Relationship Id="rId10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20" Type="http://schemas.openxmlformats.org/officeDocument/2006/relationships/image" Target="../media/image23.png"/><Relationship Id="rId21" Type="http://schemas.openxmlformats.org/officeDocument/2006/relationships/image" Target="../media/image24.jpeg"/><Relationship Id="rId10" Type="http://schemas.openxmlformats.org/officeDocument/2006/relationships/image" Target="../media/image13.jpeg"/><Relationship Id="rId11" Type="http://schemas.openxmlformats.org/officeDocument/2006/relationships/image" Target="../media/image14.jpg"/><Relationship Id="rId12" Type="http://schemas.openxmlformats.org/officeDocument/2006/relationships/image" Target="../media/image15.png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5" Type="http://schemas.openxmlformats.org/officeDocument/2006/relationships/image" Target="../media/image18.png"/><Relationship Id="rId16" Type="http://schemas.openxmlformats.org/officeDocument/2006/relationships/image" Target="../media/image19.jpeg"/><Relationship Id="rId17" Type="http://schemas.openxmlformats.org/officeDocument/2006/relationships/image" Target="../media/image20.jpe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3200" y="6172200"/>
            <a:ext cx="1884746" cy="469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100"/>
              </a:lnSpc>
            </a:pPr>
            <a:r>
              <a:rPr lang="en-US" cap="all" dirty="0" smtClean="0">
                <a:solidFill>
                  <a:schemeClr val="bg1"/>
                </a:solidFill>
                <a:latin typeface="Gotham Medium"/>
                <a:cs typeface="Gotham Medium"/>
              </a:rPr>
              <a:t>SEPT. 20, </a:t>
            </a:r>
            <a:r>
              <a:rPr lang="en-US" cap="all" dirty="0">
                <a:solidFill>
                  <a:schemeClr val="bg1"/>
                </a:solidFill>
                <a:latin typeface="Gotham Medium"/>
                <a:cs typeface="Gotham Medium"/>
              </a:rPr>
              <a:t>2016</a:t>
            </a:r>
            <a:endParaRPr lang="en-US" sz="3200" cap="all" dirty="0">
              <a:solidFill>
                <a:schemeClr val="bg1"/>
              </a:solidFill>
              <a:latin typeface="Gotham Medium"/>
              <a:cs typeface="Gotham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RVAH20 Spo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77" y="5901264"/>
            <a:ext cx="989230" cy="8248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600" y="5995755"/>
            <a:ext cx="1776878" cy="7303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59199" y="6256857"/>
            <a:ext cx="163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CA5"/>
                </a:solidFill>
                <a:latin typeface="Gotham Medium"/>
                <a:cs typeface="Gotham Medium"/>
              </a:rPr>
              <a:t>RVAH2O.org</a:t>
            </a:r>
            <a:endParaRPr lang="en-US" dirty="0">
              <a:solidFill>
                <a:srgbClr val="003CA5"/>
              </a:solidFill>
              <a:latin typeface="Gotham Medium"/>
              <a:cs typeface="Gotham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0152" y="158751"/>
            <a:ext cx="5321048" cy="1212849"/>
          </a:xfrm>
          <a:prstGeom prst="rect">
            <a:avLst/>
          </a:prstGeom>
          <a:solidFill>
            <a:srgbClr val="003CA6">
              <a:alpha val="90000"/>
            </a:srgb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" y="149040"/>
            <a:ext cx="5257800" cy="13183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cap="all" dirty="0" smtClean="0">
                <a:solidFill>
                  <a:schemeClr val="bg1"/>
                </a:solidFill>
                <a:latin typeface="Gotham Medium"/>
                <a:ea typeface="Gotham Book" charset="0"/>
                <a:cs typeface="Gotham Book" charset="0"/>
              </a:rPr>
              <a:t>RVAH2O Clean water plan </a:t>
            </a:r>
            <a:endParaRPr lang="en-US" sz="1600" cap="all" dirty="0" smtClean="0">
              <a:solidFill>
                <a:schemeClr val="bg1"/>
              </a:solidFill>
              <a:latin typeface="Gotham Medium"/>
              <a:cs typeface="Gotham Medium"/>
            </a:endParaRPr>
          </a:p>
          <a:p>
            <a:pPr algn="ctr">
              <a:lnSpc>
                <a:spcPts val="3100"/>
              </a:lnSpc>
            </a:pPr>
            <a:r>
              <a:rPr lang="en-US" sz="1400" cap="all" dirty="0" smtClean="0">
                <a:solidFill>
                  <a:schemeClr val="bg1"/>
                </a:solidFill>
                <a:latin typeface="Gotham Medium"/>
                <a:cs typeface="Gotham Medium"/>
              </a:rPr>
              <a:t>Chesapeake advisory council meeting</a:t>
            </a:r>
          </a:p>
          <a:p>
            <a:pPr algn="ctr">
              <a:lnSpc>
                <a:spcPts val="3100"/>
              </a:lnSpc>
            </a:pPr>
            <a:r>
              <a:rPr lang="en-US" sz="1400" cap="all" dirty="0" smtClean="0">
                <a:solidFill>
                  <a:schemeClr val="bg1"/>
                </a:solidFill>
                <a:latin typeface="Gotham Medium"/>
                <a:cs typeface="Gotham Medium"/>
              </a:rPr>
              <a:t>Sept 5, 2018</a:t>
            </a:r>
            <a:endParaRPr lang="en-US" sz="2600" cap="all" dirty="0" smtClean="0">
              <a:solidFill>
                <a:srgbClr val="003CA6"/>
              </a:solidFill>
              <a:latin typeface="Gotham Medium"/>
              <a:cs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8305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8297" y="1771330"/>
            <a:ext cx="1825856" cy="1825856"/>
            <a:chOff x="7001582" y="2002163"/>
            <a:chExt cx="1825856" cy="1825856"/>
          </a:xfrm>
        </p:grpSpPr>
        <p:grpSp>
          <p:nvGrpSpPr>
            <p:cNvPr id="5" name="Group 4"/>
            <p:cNvGrpSpPr/>
            <p:nvPr/>
          </p:nvGrpSpPr>
          <p:grpSpPr>
            <a:xfrm>
              <a:off x="7001582" y="2002163"/>
              <a:ext cx="1825856" cy="1825856"/>
              <a:chOff x="7001582" y="2002163"/>
              <a:chExt cx="1825856" cy="182585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7047233" y="2047814"/>
                <a:ext cx="1734555" cy="17345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" name="Oval 5"/>
              <p:cNvSpPr/>
              <p:nvPr/>
            </p:nvSpPr>
            <p:spPr>
              <a:xfrm>
                <a:off x="7088779" y="2934804"/>
                <a:ext cx="567987" cy="392009"/>
              </a:xfrm>
              <a:custGeom>
                <a:avLst/>
                <a:gdLst/>
                <a:ahLst/>
                <a:cxnLst/>
                <a:rect l="l" t="t" r="r" b="b"/>
                <a:pathLst>
                  <a:path w="1351144" h="932522">
                    <a:moveTo>
                      <a:pt x="1228655" y="0"/>
                    </a:moveTo>
                    <a:cubicBezTo>
                      <a:pt x="1233187" y="140392"/>
                      <a:pt x="1277852" y="270704"/>
                      <a:pt x="1351144" y="380485"/>
                    </a:cubicBezTo>
                    <a:lnTo>
                      <a:pt x="249148" y="932522"/>
                    </a:lnTo>
                    <a:cubicBezTo>
                      <a:pt x="103286" y="673780"/>
                      <a:pt x="14647" y="378736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" name="Oval 5"/>
              <p:cNvSpPr/>
              <p:nvPr/>
            </p:nvSpPr>
            <p:spPr>
              <a:xfrm rot="1425402">
                <a:off x="7030898" y="2691468"/>
                <a:ext cx="562784" cy="349748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" name="Oval 5"/>
              <p:cNvSpPr/>
              <p:nvPr/>
            </p:nvSpPr>
            <p:spPr>
              <a:xfrm rot="2801177">
                <a:off x="7088499" y="2454873"/>
                <a:ext cx="562784" cy="349749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" name="Oval 5"/>
              <p:cNvSpPr/>
              <p:nvPr/>
            </p:nvSpPr>
            <p:spPr>
              <a:xfrm rot="4200000">
                <a:off x="7233046" y="2249541"/>
                <a:ext cx="562784" cy="362656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" name="Oval 5"/>
              <p:cNvSpPr/>
              <p:nvPr/>
            </p:nvSpPr>
            <p:spPr>
              <a:xfrm rot="5629484">
                <a:off x="7454412" y="2122125"/>
                <a:ext cx="56278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" name="Oval 5"/>
              <p:cNvSpPr/>
              <p:nvPr/>
            </p:nvSpPr>
            <p:spPr>
              <a:xfrm rot="6994121">
                <a:off x="7715096" y="2101135"/>
                <a:ext cx="548943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" name="Oval 5"/>
              <p:cNvSpPr/>
              <p:nvPr/>
            </p:nvSpPr>
            <p:spPr>
              <a:xfrm rot="8400000">
                <a:off x="7961362" y="2180874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" name="Oval 5"/>
              <p:cNvSpPr/>
              <p:nvPr/>
            </p:nvSpPr>
            <p:spPr>
              <a:xfrm rot="9799445">
                <a:off x="8149443" y="2354209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" name="Oval 5"/>
              <p:cNvSpPr/>
              <p:nvPr/>
            </p:nvSpPr>
            <p:spPr>
              <a:xfrm rot="11200835">
                <a:off x="8250139" y="2593053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" name="Oval 5"/>
              <p:cNvSpPr/>
              <p:nvPr/>
            </p:nvSpPr>
            <p:spPr>
              <a:xfrm rot="12660000">
                <a:off x="8237100" y="2851270"/>
                <a:ext cx="555718" cy="369678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" name="Oval 3"/>
              <p:cNvSpPr/>
              <p:nvPr/>
            </p:nvSpPr>
            <p:spPr>
              <a:xfrm>
                <a:off x="7001582" y="2002163"/>
                <a:ext cx="1825856" cy="1825856"/>
              </a:xfrm>
              <a:custGeom>
                <a:avLst/>
                <a:gdLst/>
                <a:ahLst/>
                <a:cxnLst/>
                <a:rect l="l" t="t" r="r" b="b"/>
                <a:pathLst>
                  <a:path w="4343400" h="4343400">
                    <a:moveTo>
                      <a:pt x="2171700" y="381001"/>
                    </a:moveTo>
                    <a:cubicBezTo>
                      <a:pt x="1182724" y="381001"/>
                      <a:pt x="381000" y="1182725"/>
                      <a:pt x="381000" y="2171701"/>
                    </a:cubicBezTo>
                    <a:cubicBezTo>
                      <a:pt x="381000" y="2456642"/>
                      <a:pt x="447552" y="2726039"/>
                      <a:pt x="567765" y="2964302"/>
                    </a:cubicBezTo>
                    <a:lnTo>
                      <a:pt x="1184110" y="2665054"/>
                    </a:lnTo>
                    <a:cubicBezTo>
                      <a:pt x="1108663" y="2516955"/>
                      <a:pt x="1066800" y="2349217"/>
                      <a:pt x="1066800" y="2171701"/>
                    </a:cubicBezTo>
                    <a:cubicBezTo>
                      <a:pt x="1066800" y="1561482"/>
                      <a:pt x="1561481" y="1066801"/>
                      <a:pt x="2171700" y="1066801"/>
                    </a:cubicBezTo>
                    <a:cubicBezTo>
                      <a:pt x="2781919" y="1066801"/>
                      <a:pt x="3276600" y="1561482"/>
                      <a:pt x="3276600" y="2171701"/>
                    </a:cubicBezTo>
                    <a:cubicBezTo>
                      <a:pt x="3276600" y="2347849"/>
                      <a:pt x="3235380" y="2514369"/>
                      <a:pt x="3160956" y="2661594"/>
                    </a:cubicBezTo>
                    <a:lnTo>
                      <a:pt x="3777301" y="2960843"/>
                    </a:lnTo>
                    <a:cubicBezTo>
                      <a:pt x="3896485" y="2723452"/>
                      <a:pt x="3962400" y="2455274"/>
                      <a:pt x="3962400" y="2171701"/>
                    </a:cubicBezTo>
                    <a:cubicBezTo>
                      <a:pt x="3962400" y="1182725"/>
                      <a:pt x="3160676" y="381001"/>
                      <a:pt x="2171700" y="381001"/>
                    </a:cubicBezTo>
                    <a:close/>
                    <a:moveTo>
                      <a:pt x="2171700" y="0"/>
                    </a:moveTo>
                    <a:cubicBezTo>
                      <a:pt x="3371097" y="0"/>
                      <a:pt x="4343400" y="972303"/>
                      <a:pt x="4343400" y="2171700"/>
                    </a:cubicBezTo>
                    <a:cubicBezTo>
                      <a:pt x="4343400" y="3371097"/>
                      <a:pt x="3371097" y="4343400"/>
                      <a:pt x="2171700" y="4343400"/>
                    </a:cubicBezTo>
                    <a:cubicBezTo>
                      <a:pt x="972303" y="4343400"/>
                      <a:pt x="0" y="3371097"/>
                      <a:pt x="0" y="2171700"/>
                    </a:cubicBezTo>
                    <a:cubicBezTo>
                      <a:pt x="0" y="972303"/>
                      <a:pt x="972303" y="0"/>
                      <a:pt x="217170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107289" y="2107870"/>
                <a:ext cx="1614441" cy="16144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553383" y="2553965"/>
                <a:ext cx="722254" cy="722254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575931" y="2593033"/>
              <a:ext cx="6286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7%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93142" y="1352490"/>
            <a:ext cx="1456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CA5"/>
                </a:solidFill>
                <a:latin typeface="Gotham Medium" charset="0"/>
                <a:ea typeface="Gotham Medium" charset="0"/>
                <a:cs typeface="Gotham Medium" charset="0"/>
              </a:rPr>
              <a:t>Trees</a:t>
            </a:r>
            <a:endParaRPr lang="en-US" sz="2000" dirty="0">
              <a:solidFill>
                <a:srgbClr val="003CA5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017715"/>
              </p:ext>
            </p:extLst>
          </p:nvPr>
        </p:nvGraphicFramePr>
        <p:xfrm>
          <a:off x="451650" y="3806610"/>
          <a:ext cx="2139150" cy="848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4077"/>
                <a:gridCol w="1035073"/>
              </a:tblGrid>
              <a:tr h="29972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Target: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80 acres </a:t>
                      </a:r>
                      <a:b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</a:b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(316 trees)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Achieved: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1.05 acres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8636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2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118508" y="1096010"/>
            <a:ext cx="228599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smtClean="0">
                <a:solidFill>
                  <a:srgbClr val="003CA5"/>
                </a:solidFill>
                <a:latin typeface="Gotham Medium" charset="0"/>
                <a:ea typeface="Gotham Medium" charset="0"/>
                <a:cs typeface="Gotham Medium" charset="0"/>
              </a:rPr>
              <a:t>Land Conservation</a:t>
            </a:r>
            <a:endParaRPr lang="en-US" sz="2000" dirty="0">
              <a:solidFill>
                <a:srgbClr val="003CA5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48579" y="1773563"/>
            <a:ext cx="1825856" cy="1825856"/>
            <a:chOff x="4767535" y="2002163"/>
            <a:chExt cx="1825856" cy="1825856"/>
          </a:xfrm>
        </p:grpSpPr>
        <p:grpSp>
          <p:nvGrpSpPr>
            <p:cNvPr id="26" name="Group 25"/>
            <p:cNvGrpSpPr/>
            <p:nvPr/>
          </p:nvGrpSpPr>
          <p:grpSpPr>
            <a:xfrm>
              <a:off x="4767535" y="2002163"/>
              <a:ext cx="1825856" cy="1825856"/>
              <a:chOff x="4767535" y="2002163"/>
              <a:chExt cx="1825856" cy="182585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813186" y="2047814"/>
                <a:ext cx="1734555" cy="17345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9" name="Oval 5"/>
              <p:cNvSpPr/>
              <p:nvPr/>
            </p:nvSpPr>
            <p:spPr>
              <a:xfrm>
                <a:off x="4854732" y="2934804"/>
                <a:ext cx="567987" cy="392009"/>
              </a:xfrm>
              <a:custGeom>
                <a:avLst/>
                <a:gdLst/>
                <a:ahLst/>
                <a:cxnLst/>
                <a:rect l="l" t="t" r="r" b="b"/>
                <a:pathLst>
                  <a:path w="1351144" h="932522">
                    <a:moveTo>
                      <a:pt x="1228655" y="0"/>
                    </a:moveTo>
                    <a:cubicBezTo>
                      <a:pt x="1233187" y="140392"/>
                      <a:pt x="1277852" y="270704"/>
                      <a:pt x="1351144" y="380485"/>
                    </a:cubicBezTo>
                    <a:lnTo>
                      <a:pt x="249148" y="932522"/>
                    </a:lnTo>
                    <a:cubicBezTo>
                      <a:pt x="103286" y="673780"/>
                      <a:pt x="14647" y="378736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Oval 5"/>
              <p:cNvSpPr/>
              <p:nvPr/>
            </p:nvSpPr>
            <p:spPr>
              <a:xfrm rot="1425402">
                <a:off x="4796851" y="2691468"/>
                <a:ext cx="562784" cy="349748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Oval 5"/>
              <p:cNvSpPr/>
              <p:nvPr/>
            </p:nvSpPr>
            <p:spPr>
              <a:xfrm rot="2801177">
                <a:off x="4854452" y="2454873"/>
                <a:ext cx="562784" cy="349749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Oval 5"/>
              <p:cNvSpPr/>
              <p:nvPr/>
            </p:nvSpPr>
            <p:spPr>
              <a:xfrm rot="4200000">
                <a:off x="4998999" y="2249541"/>
                <a:ext cx="562784" cy="362656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Oval 5"/>
              <p:cNvSpPr/>
              <p:nvPr/>
            </p:nvSpPr>
            <p:spPr>
              <a:xfrm rot="5629484">
                <a:off x="5220365" y="2122125"/>
                <a:ext cx="56278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Oval 5"/>
              <p:cNvSpPr/>
              <p:nvPr/>
            </p:nvSpPr>
            <p:spPr>
              <a:xfrm rot="6994121">
                <a:off x="5481049" y="2101135"/>
                <a:ext cx="548943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Oval 5"/>
              <p:cNvSpPr/>
              <p:nvPr/>
            </p:nvSpPr>
            <p:spPr>
              <a:xfrm rot="8400000">
                <a:off x="5727315" y="2180874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5"/>
              <p:cNvSpPr/>
              <p:nvPr/>
            </p:nvSpPr>
            <p:spPr>
              <a:xfrm rot="9799445">
                <a:off x="5915396" y="2354209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Oval 5"/>
              <p:cNvSpPr/>
              <p:nvPr/>
            </p:nvSpPr>
            <p:spPr>
              <a:xfrm rot="11200835">
                <a:off x="6016092" y="2593053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Oval 5"/>
              <p:cNvSpPr/>
              <p:nvPr/>
            </p:nvSpPr>
            <p:spPr>
              <a:xfrm rot="12660000">
                <a:off x="6003053" y="2851270"/>
                <a:ext cx="555718" cy="369678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rgbClr val="0B46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9" name="Oval 3"/>
              <p:cNvSpPr/>
              <p:nvPr/>
            </p:nvSpPr>
            <p:spPr>
              <a:xfrm>
                <a:off x="4767535" y="2002163"/>
                <a:ext cx="1825856" cy="1825856"/>
              </a:xfrm>
              <a:custGeom>
                <a:avLst/>
                <a:gdLst/>
                <a:ahLst/>
                <a:cxnLst/>
                <a:rect l="l" t="t" r="r" b="b"/>
                <a:pathLst>
                  <a:path w="4343400" h="4343400">
                    <a:moveTo>
                      <a:pt x="2171700" y="381001"/>
                    </a:moveTo>
                    <a:cubicBezTo>
                      <a:pt x="1182724" y="381001"/>
                      <a:pt x="381000" y="1182725"/>
                      <a:pt x="381000" y="2171701"/>
                    </a:cubicBezTo>
                    <a:cubicBezTo>
                      <a:pt x="381000" y="2456642"/>
                      <a:pt x="447552" y="2726039"/>
                      <a:pt x="567765" y="2964302"/>
                    </a:cubicBezTo>
                    <a:lnTo>
                      <a:pt x="1184110" y="2665054"/>
                    </a:lnTo>
                    <a:cubicBezTo>
                      <a:pt x="1108663" y="2516955"/>
                      <a:pt x="1066800" y="2349217"/>
                      <a:pt x="1066800" y="2171701"/>
                    </a:cubicBezTo>
                    <a:cubicBezTo>
                      <a:pt x="1066800" y="1561482"/>
                      <a:pt x="1561481" y="1066801"/>
                      <a:pt x="2171700" y="1066801"/>
                    </a:cubicBezTo>
                    <a:cubicBezTo>
                      <a:pt x="2781919" y="1066801"/>
                      <a:pt x="3276600" y="1561482"/>
                      <a:pt x="3276600" y="2171701"/>
                    </a:cubicBezTo>
                    <a:cubicBezTo>
                      <a:pt x="3276600" y="2347849"/>
                      <a:pt x="3235380" y="2514369"/>
                      <a:pt x="3160956" y="2661594"/>
                    </a:cubicBezTo>
                    <a:lnTo>
                      <a:pt x="3777301" y="2960843"/>
                    </a:lnTo>
                    <a:cubicBezTo>
                      <a:pt x="3896485" y="2723452"/>
                      <a:pt x="3962400" y="2455274"/>
                      <a:pt x="3962400" y="2171701"/>
                    </a:cubicBezTo>
                    <a:cubicBezTo>
                      <a:pt x="3962400" y="1182725"/>
                      <a:pt x="3160676" y="381001"/>
                      <a:pt x="2171700" y="381001"/>
                    </a:cubicBezTo>
                    <a:close/>
                    <a:moveTo>
                      <a:pt x="2171700" y="0"/>
                    </a:moveTo>
                    <a:cubicBezTo>
                      <a:pt x="3371097" y="0"/>
                      <a:pt x="4343400" y="972303"/>
                      <a:pt x="4343400" y="2171700"/>
                    </a:cubicBezTo>
                    <a:cubicBezTo>
                      <a:pt x="4343400" y="3371097"/>
                      <a:pt x="3371097" y="4343400"/>
                      <a:pt x="2171700" y="4343400"/>
                    </a:cubicBezTo>
                    <a:cubicBezTo>
                      <a:pt x="972303" y="4343400"/>
                      <a:pt x="0" y="3371097"/>
                      <a:pt x="0" y="2171700"/>
                    </a:cubicBezTo>
                    <a:cubicBezTo>
                      <a:pt x="0" y="972303"/>
                      <a:pt x="972303" y="0"/>
                      <a:pt x="217170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873242" y="2107870"/>
                <a:ext cx="1614441" cy="16144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19336" y="2553965"/>
                <a:ext cx="722254" cy="722254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247516" y="2665894"/>
              <a:ext cx="875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950%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04037"/>
              </p:ext>
            </p:extLst>
          </p:nvPr>
        </p:nvGraphicFramePr>
        <p:xfrm>
          <a:off x="3048000" y="3806610"/>
          <a:ext cx="2427015" cy="1031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3392"/>
                <a:gridCol w="1403623"/>
              </a:tblGrid>
              <a:tr h="29972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Target: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10 acres of </a:t>
                      </a:r>
                      <a:b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</a:b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City property</a:t>
                      </a:r>
                      <a:r>
                        <a:rPr lang="en-US" sz="1200" b="0" i="0" baseline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 </a:t>
                      </a: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(Williams Island)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Achieved: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95 acres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8636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2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6193247" y="1096010"/>
            <a:ext cx="228016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smtClean="0">
                <a:solidFill>
                  <a:srgbClr val="003CA5"/>
                </a:solidFill>
                <a:latin typeface="Gotham Medium" charset="0"/>
                <a:ea typeface="Gotham Medium" charset="0"/>
                <a:cs typeface="Gotham Medium" charset="0"/>
              </a:rPr>
              <a:t>CSS Infrastructure</a:t>
            </a:r>
            <a:endParaRPr lang="en-US" sz="2000" dirty="0">
              <a:solidFill>
                <a:srgbClr val="003CA5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420401" y="1816925"/>
            <a:ext cx="1825856" cy="1825856"/>
            <a:chOff x="7001582" y="2002163"/>
            <a:chExt cx="1825856" cy="1825856"/>
          </a:xfrm>
        </p:grpSpPr>
        <p:grpSp>
          <p:nvGrpSpPr>
            <p:cNvPr id="63" name="Group 62"/>
            <p:cNvGrpSpPr/>
            <p:nvPr/>
          </p:nvGrpSpPr>
          <p:grpSpPr>
            <a:xfrm>
              <a:off x="7001582" y="2002163"/>
              <a:ext cx="1825856" cy="1825856"/>
              <a:chOff x="7001582" y="2002163"/>
              <a:chExt cx="1825856" cy="1825856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7047233" y="2047814"/>
                <a:ext cx="1734555" cy="17345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6" name="Oval 5"/>
              <p:cNvSpPr/>
              <p:nvPr/>
            </p:nvSpPr>
            <p:spPr>
              <a:xfrm>
                <a:off x="7088778" y="2921322"/>
                <a:ext cx="548640" cy="392009"/>
              </a:xfrm>
              <a:custGeom>
                <a:avLst/>
                <a:gdLst/>
                <a:ahLst/>
                <a:cxnLst/>
                <a:rect l="l" t="t" r="r" b="b"/>
                <a:pathLst>
                  <a:path w="1351144" h="932522">
                    <a:moveTo>
                      <a:pt x="1228655" y="0"/>
                    </a:moveTo>
                    <a:cubicBezTo>
                      <a:pt x="1233187" y="140392"/>
                      <a:pt x="1277852" y="270704"/>
                      <a:pt x="1351144" y="380485"/>
                    </a:cubicBezTo>
                    <a:lnTo>
                      <a:pt x="249148" y="932522"/>
                    </a:lnTo>
                    <a:cubicBezTo>
                      <a:pt x="103286" y="673780"/>
                      <a:pt x="14647" y="378736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7" name="Oval 5"/>
              <p:cNvSpPr/>
              <p:nvPr/>
            </p:nvSpPr>
            <p:spPr>
              <a:xfrm rot="1425402">
                <a:off x="7015298" y="2656317"/>
                <a:ext cx="609031" cy="417465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8" name="Oval 5"/>
              <p:cNvSpPr/>
              <p:nvPr/>
            </p:nvSpPr>
            <p:spPr>
              <a:xfrm rot="2801177">
                <a:off x="7115553" y="2390722"/>
                <a:ext cx="562784" cy="427039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9" name="Oval 5"/>
              <p:cNvSpPr/>
              <p:nvPr/>
            </p:nvSpPr>
            <p:spPr>
              <a:xfrm rot="4200000">
                <a:off x="7233046" y="2249541"/>
                <a:ext cx="562784" cy="362656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0" name="Oval 5"/>
              <p:cNvSpPr/>
              <p:nvPr/>
            </p:nvSpPr>
            <p:spPr>
              <a:xfrm rot="5629484">
                <a:off x="7489639" y="2089173"/>
                <a:ext cx="562784" cy="435783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1" name="Oval 5"/>
              <p:cNvSpPr/>
              <p:nvPr/>
            </p:nvSpPr>
            <p:spPr>
              <a:xfrm rot="6994121">
                <a:off x="7726195" y="2094275"/>
                <a:ext cx="548943" cy="389993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2" name="Oval 5"/>
              <p:cNvSpPr/>
              <p:nvPr/>
            </p:nvSpPr>
            <p:spPr>
              <a:xfrm rot="8400000">
                <a:off x="7961362" y="2180874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Oval 5"/>
              <p:cNvSpPr/>
              <p:nvPr/>
            </p:nvSpPr>
            <p:spPr>
              <a:xfrm rot="9799445">
                <a:off x="8154176" y="2353514"/>
                <a:ext cx="548944" cy="398162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4" name="Oval 5"/>
              <p:cNvSpPr/>
              <p:nvPr/>
            </p:nvSpPr>
            <p:spPr>
              <a:xfrm rot="11200835">
                <a:off x="8248373" y="2592949"/>
                <a:ext cx="548944" cy="395537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5" name="Oval 5"/>
              <p:cNvSpPr/>
              <p:nvPr/>
            </p:nvSpPr>
            <p:spPr>
              <a:xfrm rot="12660000">
                <a:off x="8237100" y="2851270"/>
                <a:ext cx="555718" cy="369678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6" name="Oval 3"/>
              <p:cNvSpPr/>
              <p:nvPr/>
            </p:nvSpPr>
            <p:spPr>
              <a:xfrm>
                <a:off x="7001582" y="2002163"/>
                <a:ext cx="1825856" cy="1825856"/>
              </a:xfrm>
              <a:custGeom>
                <a:avLst/>
                <a:gdLst/>
                <a:ahLst/>
                <a:cxnLst/>
                <a:rect l="l" t="t" r="r" b="b"/>
                <a:pathLst>
                  <a:path w="4343400" h="4343400">
                    <a:moveTo>
                      <a:pt x="2171700" y="381001"/>
                    </a:moveTo>
                    <a:cubicBezTo>
                      <a:pt x="1182724" y="381001"/>
                      <a:pt x="381000" y="1182725"/>
                      <a:pt x="381000" y="2171701"/>
                    </a:cubicBezTo>
                    <a:cubicBezTo>
                      <a:pt x="381000" y="2456642"/>
                      <a:pt x="447552" y="2726039"/>
                      <a:pt x="567765" y="2964302"/>
                    </a:cubicBezTo>
                    <a:lnTo>
                      <a:pt x="1184110" y="2665054"/>
                    </a:lnTo>
                    <a:cubicBezTo>
                      <a:pt x="1108663" y="2516955"/>
                      <a:pt x="1066800" y="2349217"/>
                      <a:pt x="1066800" y="2171701"/>
                    </a:cubicBezTo>
                    <a:cubicBezTo>
                      <a:pt x="1066800" y="1561482"/>
                      <a:pt x="1561481" y="1066801"/>
                      <a:pt x="2171700" y="1066801"/>
                    </a:cubicBezTo>
                    <a:cubicBezTo>
                      <a:pt x="2781919" y="1066801"/>
                      <a:pt x="3276600" y="1561482"/>
                      <a:pt x="3276600" y="2171701"/>
                    </a:cubicBezTo>
                    <a:cubicBezTo>
                      <a:pt x="3276600" y="2347849"/>
                      <a:pt x="3235380" y="2514369"/>
                      <a:pt x="3160956" y="2661594"/>
                    </a:cubicBezTo>
                    <a:lnTo>
                      <a:pt x="3777301" y="2960843"/>
                    </a:lnTo>
                    <a:cubicBezTo>
                      <a:pt x="3896485" y="2723452"/>
                      <a:pt x="3962400" y="2455274"/>
                      <a:pt x="3962400" y="2171701"/>
                    </a:cubicBezTo>
                    <a:cubicBezTo>
                      <a:pt x="3962400" y="1182725"/>
                      <a:pt x="3160676" y="381001"/>
                      <a:pt x="2171700" y="381001"/>
                    </a:cubicBezTo>
                    <a:close/>
                    <a:moveTo>
                      <a:pt x="2171700" y="0"/>
                    </a:moveTo>
                    <a:cubicBezTo>
                      <a:pt x="3371097" y="0"/>
                      <a:pt x="4343400" y="972303"/>
                      <a:pt x="4343400" y="2171700"/>
                    </a:cubicBezTo>
                    <a:cubicBezTo>
                      <a:pt x="4343400" y="3371097"/>
                      <a:pt x="3371097" y="4343400"/>
                      <a:pt x="2171700" y="4343400"/>
                    </a:cubicBezTo>
                    <a:cubicBezTo>
                      <a:pt x="972303" y="4343400"/>
                      <a:pt x="0" y="3371097"/>
                      <a:pt x="0" y="2171700"/>
                    </a:cubicBezTo>
                    <a:cubicBezTo>
                      <a:pt x="0" y="972303"/>
                      <a:pt x="972303" y="0"/>
                      <a:pt x="217170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7107289" y="2107870"/>
                <a:ext cx="1614441" cy="16144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553383" y="2553965"/>
                <a:ext cx="722254" cy="722254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7550449" y="2657167"/>
              <a:ext cx="7200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33%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820616"/>
              </p:ext>
            </p:extLst>
          </p:nvPr>
        </p:nvGraphicFramePr>
        <p:xfrm>
          <a:off x="5791200" y="3806610"/>
          <a:ext cx="3084258" cy="1138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0090"/>
                <a:gridCol w="2094168"/>
              </a:tblGrid>
              <a:tr h="70358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Target: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728" indent="-109728" algn="l">
                        <a:lnSpc>
                          <a:spcPts val="1400"/>
                        </a:lnSpc>
                        <a:buFont typeface="Arial" charset="0"/>
                        <a:buChar char="•"/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WWTP Nutrient Removal </a:t>
                      </a:r>
                    </a:p>
                    <a:p>
                      <a:pPr marL="109728" indent="-109728" algn="l">
                        <a:lnSpc>
                          <a:spcPts val="1400"/>
                        </a:lnSpc>
                        <a:buFont typeface="Arial" charset="0"/>
                        <a:buChar char="•"/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CS Sewer Separation</a:t>
                      </a:r>
                    </a:p>
                    <a:p>
                      <a:pPr marL="109728" indent="-109728" algn="l">
                        <a:lnSpc>
                          <a:spcPts val="1400"/>
                        </a:lnSpc>
                        <a:buFont typeface="Arial" charset="0"/>
                        <a:buChar char="•"/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WWTP WW</a:t>
                      </a:r>
                      <a:r>
                        <a:rPr lang="en-US" sz="1200" b="0" i="0" baseline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 </a:t>
                      </a: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flow upgrade </a:t>
                      </a:r>
                    </a:p>
                  </a:txBody>
                  <a:tcPr marL="0" marR="0" marT="0" marB="0"/>
                </a:tc>
              </a:tr>
              <a:tr h="25231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Achieved: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WWTP Nutrient</a:t>
                      </a:r>
                      <a:r>
                        <a:rPr lang="en-US" sz="1200" b="0" i="0" baseline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 Removal</a:t>
                      </a:r>
                      <a:endParaRPr lang="en-US" sz="12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CA5"/>
                </a:solidFill>
              </a:rPr>
              <a:t>2017 Strategy Accomplishments</a:t>
            </a:r>
            <a:endParaRPr lang="en-US" dirty="0">
              <a:solidFill>
                <a:srgbClr val="003CA5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801277"/>
              </p:ext>
            </p:extLst>
          </p:nvPr>
        </p:nvGraphicFramePr>
        <p:xfrm>
          <a:off x="3064318" y="4948282"/>
          <a:ext cx="2427015" cy="1198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3392"/>
                <a:gridCol w="1403623"/>
              </a:tblGrid>
              <a:tr h="299720"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Reductions (lbs./year)</a:t>
                      </a:r>
                      <a:endParaRPr lang="en-US" sz="1200" b="0" i="0" dirty="0">
                        <a:solidFill>
                          <a:schemeClr val="bg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rgbClr val="003C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TP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No</a:t>
                      </a:r>
                      <a:r>
                        <a:rPr lang="en-US" sz="1200" b="0" i="0" baseline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 pollutant reduction associated with this strategy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TN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TSS 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44627"/>
              </p:ext>
            </p:extLst>
          </p:nvPr>
        </p:nvGraphicFramePr>
        <p:xfrm>
          <a:off x="5791200" y="4948282"/>
          <a:ext cx="3084258" cy="1264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0090"/>
                <a:gridCol w="2094168"/>
              </a:tblGrid>
              <a:tr h="299720"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2017 Reduction Achieved</a:t>
                      </a:r>
                      <a:r>
                        <a:rPr lang="en-US" sz="1200" b="0" i="0" baseline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 Beyond WWTP+CSS Allocation (credit) </a:t>
                      </a:r>
                      <a:r>
                        <a:rPr lang="en-US" sz="1200" b="0" i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(lbs./year)</a:t>
                      </a:r>
                      <a:endParaRPr lang="en-US" sz="1200" b="0" i="0" dirty="0">
                        <a:solidFill>
                          <a:schemeClr val="bg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rgbClr val="003C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TP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40,265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TN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1,023,122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TSS 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4,835,067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484147"/>
              </p:ext>
            </p:extLst>
          </p:nvPr>
        </p:nvGraphicFramePr>
        <p:xfrm>
          <a:off x="456436" y="4937975"/>
          <a:ext cx="2139150" cy="1198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4077"/>
                <a:gridCol w="1035073"/>
              </a:tblGrid>
              <a:tr h="299720"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Reductions (lbs./year)</a:t>
                      </a:r>
                      <a:endParaRPr lang="en-US" sz="1200" b="0" i="0" dirty="0">
                        <a:solidFill>
                          <a:schemeClr val="bg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rgbClr val="003C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TP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1.4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TN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3.3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</a:tr>
              <a:tr h="2997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TSS 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en-US" sz="12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175.6</a:t>
                      </a:r>
                      <a:endParaRPr lang="en-US" sz="12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3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41" y="304800"/>
            <a:ext cx="8229600" cy="800634"/>
          </a:xfrm>
        </p:spPr>
        <p:txBody>
          <a:bodyPr/>
          <a:lstStyle/>
          <a:p>
            <a:r>
              <a:rPr lang="en-US" dirty="0" smtClean="0"/>
              <a:t>Examples of Ongoing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41" y="1295400"/>
            <a:ext cx="4267200" cy="3429000"/>
          </a:xfrm>
        </p:spPr>
        <p:txBody>
          <a:bodyPr>
            <a:normAutofit lnSpcReduction="10000"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Pocosham Creek Restoration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Monroe Park Improvements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29</a:t>
            </a:r>
            <a:r>
              <a:rPr lang="en-US" baseline="30000" dirty="0" smtClean="0"/>
              <a:t>th</a:t>
            </a:r>
            <a:r>
              <a:rPr lang="en-US" dirty="0" smtClean="0"/>
              <a:t> Street/Church Hill Green Path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Library Greening Effort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Jefferson Avenue Greening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Gillies</a:t>
            </a:r>
            <a:r>
              <a:rPr lang="en-US" dirty="0" smtClean="0"/>
              <a:t> Creek Greenway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Bellemeade Watershed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5F7A-0A41-40C1-A217-AAEB3606B742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74" y="1295400"/>
            <a:ext cx="447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RICHCWA\TO_3_Data_Assess\GIS\Maps\Framework_Planning\Maps for NGO Meeting 3-27-18\slides\images\Pocosham Creek_sli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1765" r="12374" b="11901"/>
          <a:stretch/>
        </p:blipFill>
        <p:spPr bwMode="auto">
          <a:xfrm>
            <a:off x="0" y="-1"/>
            <a:ext cx="9143999" cy="685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0"/>
            <a:ext cx="4495800" cy="205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4900" y="174620"/>
            <a:ext cx="3962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5,500 linear feet</a:t>
            </a:r>
          </a:p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Pollutant reduction:</a:t>
            </a:r>
          </a:p>
          <a:p>
            <a:pPr marL="514350" lvl="1" indent="-285750">
              <a:lnSpc>
                <a:spcPts val="1800"/>
              </a:lnSpc>
              <a:spcAft>
                <a:spcPts val="900"/>
              </a:spcAft>
              <a:buFont typeface="AppleSymbols" charset="0"/>
              <a:buChar char="⎼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TSS reduction: 350,000 lbs./year</a:t>
            </a:r>
          </a:p>
          <a:p>
            <a:pPr marL="514350" lvl="1" indent="-285750">
              <a:lnSpc>
                <a:spcPts val="1800"/>
              </a:lnSpc>
              <a:spcAft>
                <a:spcPts val="900"/>
              </a:spcAft>
              <a:buFont typeface="AppleSymbols" charset="0"/>
              <a:buChar char="⎼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TN reduction: 4,700 </a:t>
            </a:r>
            <a:r>
              <a:rPr lang="en-US" sz="16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lbs./year</a:t>
            </a:r>
          </a:p>
          <a:p>
            <a:pPr marL="514350" lvl="1" indent="-285750">
              <a:lnSpc>
                <a:spcPts val="1800"/>
              </a:lnSpc>
              <a:spcAft>
                <a:spcPts val="900"/>
              </a:spcAft>
              <a:buFont typeface="AppleSymbols" charset="0"/>
              <a:buChar char="⎼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TP: 1,100 </a:t>
            </a:r>
            <a:r>
              <a:rPr lang="en-US" sz="16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lbs./year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24400" y="3733800"/>
            <a:ext cx="1447800" cy="533401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4600" y="2819400"/>
            <a:ext cx="1371600" cy="3810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4" y="2651762"/>
            <a:ext cx="2588033" cy="1941025"/>
          </a:xfrm>
          <a:prstGeom prst="roundRect">
            <a:avLst>
              <a:gd name="adj" fmla="val 41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00400"/>
            <a:ext cx="2338181" cy="1753636"/>
          </a:xfrm>
          <a:prstGeom prst="roundRect">
            <a:avLst>
              <a:gd name="adj" fmla="val 416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Oval 6"/>
          <p:cNvSpPr/>
          <p:nvPr/>
        </p:nvSpPr>
        <p:spPr>
          <a:xfrm>
            <a:off x="4648199" y="4191001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27321" y="3124201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J:\RICHCWA\TO_3_Data_Assess\GIS\Maps\Framework_Planning\Maps for NGO Meeting 3-27-18\slides\images\29th St Green Path_sli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3043" r="1724" b="3043"/>
          <a:stretch/>
        </p:blipFill>
        <p:spPr bwMode="auto">
          <a:xfrm>
            <a:off x="7885" y="0"/>
            <a:ext cx="910943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3581400" y="4191000"/>
            <a:ext cx="228600" cy="7620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24579" r="17032" b="36356"/>
          <a:stretch/>
        </p:blipFill>
        <p:spPr bwMode="auto">
          <a:xfrm>
            <a:off x="221967" y="4572000"/>
            <a:ext cx="4182895" cy="2133600"/>
          </a:xfrm>
          <a:prstGeom prst="roundRect">
            <a:avLst>
              <a:gd name="adj" fmla="val 4167"/>
            </a:avLst>
          </a:prstGeom>
          <a:ln w="38100">
            <a:solidFill>
              <a:schemeClr val="bg1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4038600" y="0"/>
            <a:ext cx="5105400" cy="205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67200" y="174620"/>
            <a:ext cx="4648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DPU, DPW, &amp; JRA project </a:t>
            </a:r>
          </a:p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Grant from Altria</a:t>
            </a:r>
          </a:p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Pervious pavement and greening</a:t>
            </a:r>
          </a:p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Opportunities for community gardens?</a:t>
            </a:r>
          </a:p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Designed and constructed by end of 2018</a:t>
            </a:r>
          </a:p>
        </p:txBody>
      </p:sp>
      <p:sp>
        <p:nvSpPr>
          <p:cNvPr id="7" name="Oval 6"/>
          <p:cNvSpPr/>
          <p:nvPr/>
        </p:nvSpPr>
        <p:spPr>
          <a:xfrm>
            <a:off x="3733800" y="411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RICHCWA\TO_3_Data_Assess\GIS\Maps\Framework_Planning\Maps for NGO Meeting 3-27-18\slides\images\Library Greening_sli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1078" r="8206" b="11000"/>
          <a:stretch/>
        </p:blipFill>
        <p:spPr bwMode="auto">
          <a:xfrm>
            <a:off x="171091" y="152400"/>
            <a:ext cx="8744309" cy="6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403724" y="961863"/>
            <a:ext cx="1482476" cy="40973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432770" y="3505200"/>
            <a:ext cx="2151419" cy="8966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475560" y="1425829"/>
            <a:ext cx="358444" cy="1827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05400" y="5029200"/>
            <a:ext cx="1667492" cy="1524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9790"/>
            <a:ext cx="2353665" cy="1673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91" y="2667000"/>
            <a:ext cx="2287175" cy="169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40" y="4764727"/>
            <a:ext cx="2260600" cy="169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3274"/>
          <a:stretch/>
        </p:blipFill>
        <p:spPr bwMode="auto">
          <a:xfrm>
            <a:off x="6755295" y="224239"/>
            <a:ext cx="2156155" cy="1618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6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J:\RICHCWA\TO_3_Data_Assess\GIS\Maps\Framework_Planning\Maps for NGO Meeting 3-27-18\slides\images\Jefferson Ave_sli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t="3132" r="1358" b="3055"/>
          <a:stretch/>
        </p:blipFill>
        <p:spPr bwMode="auto">
          <a:xfrm>
            <a:off x="0" y="0"/>
            <a:ext cx="9181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334000"/>
            <a:ext cx="3352800" cy="12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0346" y="5396552"/>
            <a:ext cx="3304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Greening Jefferson Ave.</a:t>
            </a:r>
          </a:p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DPU, DPW &amp; Parks project </a:t>
            </a:r>
          </a:p>
          <a:p>
            <a:pPr marL="228600" indent="-228600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Two Hills Park &amp; GI on Ave.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0" y="2209800"/>
            <a:ext cx="533400" cy="121920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98842" y="2600840"/>
            <a:ext cx="420358" cy="529914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30857" r="31548" b="34571"/>
          <a:stretch/>
        </p:blipFill>
        <p:spPr bwMode="auto">
          <a:xfrm>
            <a:off x="248292" y="308576"/>
            <a:ext cx="3469615" cy="2267080"/>
          </a:xfrm>
          <a:prstGeom prst="roundRect">
            <a:avLst>
              <a:gd name="adj" fmla="val 4167"/>
            </a:avLst>
          </a:prstGeom>
          <a:noFill/>
          <a:ln w="38100">
            <a:solidFill>
              <a:schemeClr val="bg1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40355" r="18029" b="26384"/>
          <a:stretch/>
        </p:blipFill>
        <p:spPr bwMode="auto">
          <a:xfrm>
            <a:off x="4271136" y="308575"/>
            <a:ext cx="4288327" cy="1901225"/>
          </a:xfrm>
          <a:prstGeom prst="roundRect">
            <a:avLst>
              <a:gd name="adj" fmla="val 4167"/>
            </a:avLst>
          </a:prstGeom>
          <a:noFill/>
          <a:ln w="38100">
            <a:solidFill>
              <a:schemeClr val="bg1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1771650" y="170076"/>
            <a:ext cx="133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Jefferson Park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0772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5763" y="302783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36" y="3772012"/>
            <a:ext cx="4912502" cy="30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RICHCWA\TO_3_Data_Assess\GIS\Maps\Framework_Planning\Maps for NGO Meeting 3-27-18\slides\images\Gillies Creek Greenway_sli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2234" r="1721" b="3548"/>
          <a:stretch/>
        </p:blipFill>
        <p:spPr bwMode="auto">
          <a:xfrm>
            <a:off x="5316" y="0"/>
            <a:ext cx="913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4786" y="0"/>
            <a:ext cx="8118165" cy="1139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58" y="116136"/>
            <a:ext cx="4961614" cy="907657"/>
          </a:xfrm>
          <a:noFill/>
        </p:spPr>
        <p:txBody>
          <a:bodyPr numCol="2" spcCol="457200">
            <a:noAutofit/>
          </a:bodyPr>
          <a:lstStyle/>
          <a:p>
            <a:pPr marL="228600" indent="-228600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Stony Run GI</a:t>
            </a:r>
          </a:p>
          <a:p>
            <a:pPr marL="228600" indent="-228600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Chimborazo-Glenwood</a:t>
            </a:r>
          </a:p>
          <a:p>
            <a:pPr marL="228600" indent="-228600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600" dirty="0" err="1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Gillies</a:t>
            </a:r>
            <a:r>
              <a:rPr lang="en-US" sz="16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 Creek Park</a:t>
            </a:r>
          </a:p>
          <a:p>
            <a:pPr marL="228600" indent="-228600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Montrose Heights Connector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955159" y="3156668"/>
            <a:ext cx="2054163" cy="691763"/>
          </a:xfrm>
          <a:custGeom>
            <a:avLst/>
            <a:gdLst>
              <a:gd name="connsiteX0" fmla="*/ 2726 w 2054163"/>
              <a:gd name="connsiteY0" fmla="*/ 0 h 691763"/>
              <a:gd name="connsiteX1" fmla="*/ 42483 w 2054163"/>
              <a:gd name="connsiteY1" fmla="*/ 119269 h 691763"/>
              <a:gd name="connsiteX2" fmla="*/ 296924 w 2054163"/>
              <a:gd name="connsiteY2" fmla="*/ 143123 h 691763"/>
              <a:gd name="connsiteX3" fmla="*/ 511610 w 2054163"/>
              <a:gd name="connsiteY3" fmla="*/ 166977 h 691763"/>
              <a:gd name="connsiteX4" fmla="*/ 718344 w 2054163"/>
              <a:gd name="connsiteY4" fmla="*/ 230588 h 691763"/>
              <a:gd name="connsiteX5" fmla="*/ 901224 w 2054163"/>
              <a:gd name="connsiteY5" fmla="*/ 270344 h 691763"/>
              <a:gd name="connsiteX6" fmla="*/ 1115909 w 2054163"/>
              <a:gd name="connsiteY6" fmla="*/ 270344 h 691763"/>
              <a:gd name="connsiteX7" fmla="*/ 1322643 w 2054163"/>
              <a:gd name="connsiteY7" fmla="*/ 333955 h 691763"/>
              <a:gd name="connsiteX8" fmla="*/ 1481669 w 2054163"/>
              <a:gd name="connsiteY8" fmla="*/ 373711 h 691763"/>
              <a:gd name="connsiteX9" fmla="*/ 1696354 w 2054163"/>
              <a:gd name="connsiteY9" fmla="*/ 413468 h 691763"/>
              <a:gd name="connsiteX10" fmla="*/ 1823575 w 2054163"/>
              <a:gd name="connsiteY10" fmla="*/ 453224 h 691763"/>
              <a:gd name="connsiteX11" fmla="*/ 1934893 w 2054163"/>
              <a:gd name="connsiteY11" fmla="*/ 580445 h 691763"/>
              <a:gd name="connsiteX12" fmla="*/ 2054163 w 2054163"/>
              <a:gd name="connsiteY12" fmla="*/ 691763 h 69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4163" h="691763">
                <a:moveTo>
                  <a:pt x="2726" y="0"/>
                </a:moveTo>
                <a:cubicBezTo>
                  <a:pt x="-1912" y="47707"/>
                  <a:pt x="-6550" y="95415"/>
                  <a:pt x="42483" y="119269"/>
                </a:cubicBezTo>
                <a:cubicBezTo>
                  <a:pt x="91516" y="143123"/>
                  <a:pt x="296924" y="143123"/>
                  <a:pt x="296924" y="143123"/>
                </a:cubicBezTo>
                <a:cubicBezTo>
                  <a:pt x="375112" y="151074"/>
                  <a:pt x="441373" y="152400"/>
                  <a:pt x="511610" y="166977"/>
                </a:cubicBezTo>
                <a:cubicBezTo>
                  <a:pt x="581847" y="181554"/>
                  <a:pt x="653408" y="213360"/>
                  <a:pt x="718344" y="230588"/>
                </a:cubicBezTo>
                <a:cubicBezTo>
                  <a:pt x="783280" y="247816"/>
                  <a:pt x="834963" y="263718"/>
                  <a:pt x="901224" y="270344"/>
                </a:cubicBezTo>
                <a:cubicBezTo>
                  <a:pt x="967485" y="276970"/>
                  <a:pt x="1045673" y="259742"/>
                  <a:pt x="1115909" y="270344"/>
                </a:cubicBezTo>
                <a:cubicBezTo>
                  <a:pt x="1186146" y="280946"/>
                  <a:pt x="1261683" y="316727"/>
                  <a:pt x="1322643" y="333955"/>
                </a:cubicBezTo>
                <a:cubicBezTo>
                  <a:pt x="1383603" y="351183"/>
                  <a:pt x="1419384" y="360459"/>
                  <a:pt x="1481669" y="373711"/>
                </a:cubicBezTo>
                <a:cubicBezTo>
                  <a:pt x="1543954" y="386963"/>
                  <a:pt x="1639370" y="400216"/>
                  <a:pt x="1696354" y="413468"/>
                </a:cubicBezTo>
                <a:cubicBezTo>
                  <a:pt x="1753338" y="426720"/>
                  <a:pt x="1783819" y="425395"/>
                  <a:pt x="1823575" y="453224"/>
                </a:cubicBezTo>
                <a:cubicBezTo>
                  <a:pt x="1863332" y="481054"/>
                  <a:pt x="1896462" y="540689"/>
                  <a:pt x="1934893" y="580445"/>
                </a:cubicBezTo>
                <a:cubicBezTo>
                  <a:pt x="1973324" y="620201"/>
                  <a:pt x="2013743" y="655982"/>
                  <a:pt x="2054163" y="691763"/>
                </a:cubicBezTo>
              </a:path>
            </a:pathLst>
          </a:custGeom>
          <a:noFill/>
          <a:ln w="41275">
            <a:solidFill>
              <a:srgbClr val="D46917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353586" y="3951798"/>
            <a:ext cx="2687541" cy="445273"/>
          </a:xfrm>
          <a:custGeom>
            <a:avLst/>
            <a:gdLst>
              <a:gd name="connsiteX0" fmla="*/ 0 w 2687541"/>
              <a:gd name="connsiteY0" fmla="*/ 445273 h 445273"/>
              <a:gd name="connsiteX1" fmla="*/ 174929 w 2687541"/>
              <a:gd name="connsiteY1" fmla="*/ 318052 h 445273"/>
              <a:gd name="connsiteX2" fmla="*/ 413468 w 2687541"/>
              <a:gd name="connsiteY2" fmla="*/ 246491 h 445273"/>
              <a:gd name="connsiteX3" fmla="*/ 739471 w 2687541"/>
              <a:gd name="connsiteY3" fmla="*/ 206734 h 445273"/>
              <a:gd name="connsiteX4" fmla="*/ 1606164 w 2687541"/>
              <a:gd name="connsiteY4" fmla="*/ 103367 h 445273"/>
              <a:gd name="connsiteX5" fmla="*/ 1868557 w 2687541"/>
              <a:gd name="connsiteY5" fmla="*/ 135172 h 445273"/>
              <a:gd name="connsiteX6" fmla="*/ 2083242 w 2687541"/>
              <a:gd name="connsiteY6" fmla="*/ 151075 h 445273"/>
              <a:gd name="connsiteX7" fmla="*/ 2329732 w 2687541"/>
              <a:gd name="connsiteY7" fmla="*/ 166978 h 445273"/>
              <a:gd name="connsiteX8" fmla="*/ 2512612 w 2687541"/>
              <a:gd name="connsiteY8" fmla="*/ 111319 h 445273"/>
              <a:gd name="connsiteX9" fmla="*/ 2687541 w 2687541"/>
              <a:gd name="connsiteY9" fmla="*/ 0 h 44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7541" h="445273">
                <a:moveTo>
                  <a:pt x="0" y="445273"/>
                </a:moveTo>
                <a:cubicBezTo>
                  <a:pt x="53009" y="398227"/>
                  <a:pt x="106018" y="351182"/>
                  <a:pt x="174929" y="318052"/>
                </a:cubicBezTo>
                <a:cubicBezTo>
                  <a:pt x="243840" y="284922"/>
                  <a:pt x="319378" y="265044"/>
                  <a:pt x="413468" y="246491"/>
                </a:cubicBezTo>
                <a:cubicBezTo>
                  <a:pt x="507558" y="227938"/>
                  <a:pt x="739471" y="206734"/>
                  <a:pt x="739471" y="206734"/>
                </a:cubicBezTo>
                <a:cubicBezTo>
                  <a:pt x="938254" y="182880"/>
                  <a:pt x="1417983" y="115294"/>
                  <a:pt x="1606164" y="103367"/>
                </a:cubicBezTo>
                <a:cubicBezTo>
                  <a:pt x="1794345" y="91440"/>
                  <a:pt x="1789044" y="127221"/>
                  <a:pt x="1868557" y="135172"/>
                </a:cubicBezTo>
                <a:cubicBezTo>
                  <a:pt x="1948070" y="143123"/>
                  <a:pt x="2083242" y="151075"/>
                  <a:pt x="2083242" y="151075"/>
                </a:cubicBezTo>
                <a:cubicBezTo>
                  <a:pt x="2160105" y="156376"/>
                  <a:pt x="2258170" y="173604"/>
                  <a:pt x="2329732" y="166978"/>
                </a:cubicBezTo>
                <a:cubicBezTo>
                  <a:pt x="2401294" y="160352"/>
                  <a:pt x="2452977" y="139149"/>
                  <a:pt x="2512612" y="111319"/>
                </a:cubicBezTo>
                <a:cubicBezTo>
                  <a:pt x="2572247" y="83489"/>
                  <a:pt x="2629894" y="41744"/>
                  <a:pt x="2687541" y="0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91642" y="4168239"/>
            <a:ext cx="1062841" cy="379124"/>
          </a:xfrm>
          <a:custGeom>
            <a:avLst/>
            <a:gdLst>
              <a:gd name="connsiteX0" fmla="*/ 0 w 1062841"/>
              <a:gd name="connsiteY0" fmla="*/ 112816 h 379124"/>
              <a:gd name="connsiteX1" fmla="*/ 184067 w 1062841"/>
              <a:gd name="connsiteY1" fmla="*/ 201880 h 379124"/>
              <a:gd name="connsiteX2" fmla="*/ 344384 w 1062841"/>
              <a:gd name="connsiteY2" fmla="*/ 279070 h 379124"/>
              <a:gd name="connsiteX3" fmla="*/ 486888 w 1062841"/>
              <a:gd name="connsiteY3" fmla="*/ 338447 h 379124"/>
              <a:gd name="connsiteX4" fmla="*/ 730332 w 1062841"/>
              <a:gd name="connsiteY4" fmla="*/ 374073 h 379124"/>
              <a:gd name="connsiteX5" fmla="*/ 926275 w 1062841"/>
              <a:gd name="connsiteY5" fmla="*/ 225631 h 379124"/>
              <a:gd name="connsiteX6" fmla="*/ 1033153 w 1062841"/>
              <a:gd name="connsiteY6" fmla="*/ 154379 h 379124"/>
              <a:gd name="connsiteX7" fmla="*/ 1062841 w 1062841"/>
              <a:gd name="connsiteY7" fmla="*/ 0 h 37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2841" h="379124">
                <a:moveTo>
                  <a:pt x="0" y="112816"/>
                </a:moveTo>
                <a:lnTo>
                  <a:pt x="184067" y="201880"/>
                </a:lnTo>
                <a:cubicBezTo>
                  <a:pt x="241464" y="229589"/>
                  <a:pt x="293914" y="256309"/>
                  <a:pt x="344384" y="279070"/>
                </a:cubicBezTo>
                <a:cubicBezTo>
                  <a:pt x="394854" y="301831"/>
                  <a:pt x="422563" y="322613"/>
                  <a:pt x="486888" y="338447"/>
                </a:cubicBezTo>
                <a:cubicBezTo>
                  <a:pt x="551213" y="354281"/>
                  <a:pt x="657101" y="392876"/>
                  <a:pt x="730332" y="374073"/>
                </a:cubicBezTo>
                <a:cubicBezTo>
                  <a:pt x="803563" y="355270"/>
                  <a:pt x="875805" y="262247"/>
                  <a:pt x="926275" y="225631"/>
                </a:cubicBezTo>
                <a:cubicBezTo>
                  <a:pt x="976745" y="189015"/>
                  <a:pt x="1010392" y="191984"/>
                  <a:pt x="1033153" y="154379"/>
                </a:cubicBezTo>
                <a:cubicBezTo>
                  <a:pt x="1055914" y="116774"/>
                  <a:pt x="1059377" y="58387"/>
                  <a:pt x="1062841" y="0"/>
                </a:cubicBezTo>
              </a:path>
            </a:pathLst>
          </a:custGeom>
          <a:noFill/>
          <a:ln w="476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082639" y="4013860"/>
            <a:ext cx="1181595" cy="1175657"/>
          </a:xfrm>
          <a:custGeom>
            <a:avLst/>
            <a:gdLst>
              <a:gd name="connsiteX0" fmla="*/ 0 w 1181595"/>
              <a:gd name="connsiteY0" fmla="*/ 0 h 1175657"/>
              <a:gd name="connsiteX1" fmla="*/ 166255 w 1181595"/>
              <a:gd name="connsiteY1" fmla="*/ 166254 h 1175657"/>
              <a:gd name="connsiteX2" fmla="*/ 843148 w 1181595"/>
              <a:gd name="connsiteY2" fmla="*/ 878774 h 1175657"/>
              <a:gd name="connsiteX3" fmla="*/ 1009403 w 1181595"/>
              <a:gd name="connsiteY3" fmla="*/ 997527 h 1175657"/>
              <a:gd name="connsiteX4" fmla="*/ 1181595 w 1181595"/>
              <a:gd name="connsiteY4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595" h="1175657">
                <a:moveTo>
                  <a:pt x="0" y="0"/>
                </a:moveTo>
                <a:cubicBezTo>
                  <a:pt x="16329" y="16328"/>
                  <a:pt x="25730" y="19792"/>
                  <a:pt x="166255" y="166254"/>
                </a:cubicBezTo>
                <a:cubicBezTo>
                  <a:pt x="306780" y="312716"/>
                  <a:pt x="702623" y="740229"/>
                  <a:pt x="843148" y="878774"/>
                </a:cubicBezTo>
                <a:cubicBezTo>
                  <a:pt x="983673" y="1017319"/>
                  <a:pt x="952995" y="948047"/>
                  <a:pt x="1009403" y="997527"/>
                </a:cubicBezTo>
                <a:cubicBezTo>
                  <a:pt x="1065811" y="1047008"/>
                  <a:pt x="1123703" y="1111332"/>
                  <a:pt x="1181595" y="1175657"/>
                </a:cubicBezTo>
              </a:path>
            </a:pathLst>
          </a:custGeom>
          <a:noFill/>
          <a:ln w="50800">
            <a:solidFill>
              <a:srgbClr val="EECD6A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76600" y="3156667"/>
            <a:ext cx="365760" cy="365760"/>
          </a:xfrm>
          <a:prstGeom prst="ellipse">
            <a:avLst/>
          </a:prstGeom>
          <a:solidFill>
            <a:srgbClr val="E79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otham Medium" charset="0"/>
                <a:ea typeface="Gotham Medium" charset="0"/>
                <a:cs typeface="Gotham Medium" charset="0"/>
              </a:rPr>
              <a:t>2</a:t>
            </a:r>
            <a:endParaRPr lang="en-US" sz="2000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93970" y="4547363"/>
            <a:ext cx="968830" cy="293901"/>
          </a:xfrm>
          <a:prstGeom prst="line">
            <a:avLst/>
          </a:prstGeom>
          <a:ln w="41275">
            <a:solidFill>
              <a:srgbClr val="EECD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76600" y="4646033"/>
            <a:ext cx="298283" cy="388008"/>
          </a:xfrm>
          <a:prstGeom prst="line">
            <a:avLst/>
          </a:prstGeom>
          <a:ln w="41275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 flipH="1">
            <a:off x="2211386" y="3339547"/>
            <a:ext cx="1065214" cy="18288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53000"/>
            <a:ext cx="1828800" cy="1814342"/>
          </a:xfrm>
          <a:prstGeom prst="ellipse">
            <a:avLst/>
          </a:prstGeom>
          <a:ln w="63500" cap="rnd">
            <a:solidFill>
              <a:srgbClr val="39B54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6" y="2503010"/>
            <a:ext cx="1828800" cy="1828800"/>
          </a:xfrm>
          <a:prstGeom prst="ellipse">
            <a:avLst/>
          </a:prstGeom>
          <a:ln w="63500" cap="rnd">
            <a:solidFill>
              <a:srgbClr val="FFB35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5009322" y="3985359"/>
            <a:ext cx="2258770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72157"/>
            <a:ext cx="1828800" cy="181557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4721150" y="3857605"/>
            <a:ext cx="365760" cy="3657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otham Medium" charset="0"/>
                <a:ea typeface="Gotham Medium" charset="0"/>
                <a:cs typeface="Gotham Medium" charset="0"/>
              </a:rPr>
              <a:t>1</a:t>
            </a:r>
            <a:endParaRPr lang="en-US" sz="2000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14476" y="4397071"/>
            <a:ext cx="365760" cy="36576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otham Medium" charset="0"/>
                <a:ea typeface="Gotham Medium" charset="0"/>
                <a:cs typeface="Gotham Medium" charset="0"/>
              </a:rPr>
              <a:t>3</a:t>
            </a:r>
            <a:endParaRPr lang="en-US" sz="2000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62048" y="4668281"/>
            <a:ext cx="365760" cy="365760"/>
          </a:xfrm>
          <a:prstGeom prst="ellipse">
            <a:avLst/>
          </a:prstGeom>
          <a:solidFill>
            <a:srgbClr val="FFB3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otham Medium" charset="0"/>
                <a:ea typeface="Gotham Medium" charset="0"/>
                <a:cs typeface="Gotham Medium" charset="0"/>
              </a:rPr>
              <a:t>4</a:t>
            </a:r>
            <a:endParaRPr lang="en-US" sz="2000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" y="3683939"/>
            <a:ext cx="1675593" cy="30777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bg1">
                <a:alpha val="33000"/>
              </a:schemeClr>
            </a:glo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Gotham Medium" charset="0"/>
                <a:ea typeface="Gotham Medium" charset="0"/>
                <a:cs typeface="Gotham Medium" charset="0"/>
              </a:rPr>
              <a:t>BIORETENTION</a:t>
            </a:r>
            <a:endParaRPr lang="en-US" sz="1400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13701" y="6019800"/>
            <a:ext cx="1506309" cy="50270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bg1">
                <a:alpha val="33000"/>
              </a:schemeClr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 smtClean="0">
                <a:latin typeface="Gotham Medium" charset="0"/>
                <a:ea typeface="Gotham Medium" charset="0"/>
                <a:cs typeface="Gotham Medium" charset="0"/>
              </a:rPr>
              <a:t>NATIVE PLANTINGS</a:t>
            </a:r>
            <a:endParaRPr lang="en-US" sz="1400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36642" y="4419600"/>
            <a:ext cx="1506309" cy="50270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bg1">
                <a:alpha val="33000"/>
              </a:schemeClr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 smtClean="0">
                <a:latin typeface="Gotham Medium" charset="0"/>
                <a:ea typeface="Gotham Medium" charset="0"/>
                <a:cs typeface="Gotham Medium" charset="0"/>
              </a:rPr>
              <a:t>CURB </a:t>
            </a:r>
            <a:br>
              <a:rPr lang="en-US" sz="1400" dirty="0" smtClean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1400" dirty="0" smtClean="0">
                <a:latin typeface="Gotham Medium" charset="0"/>
                <a:ea typeface="Gotham Medium" charset="0"/>
                <a:cs typeface="Gotham Medium" charset="0"/>
              </a:rPr>
              <a:t>BUMP-OUTS</a:t>
            </a:r>
            <a:endParaRPr lang="en-US" sz="1400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3120" y="292965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ts val="1800"/>
              </a:lnSpc>
              <a:spcAft>
                <a:spcPts val="900"/>
              </a:spcAft>
              <a:buNone/>
            </a:pPr>
            <a:r>
              <a:rPr lang="en-US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Proposed </a:t>
            </a:r>
            <a:r>
              <a:rPr lang="en-US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Projects within Greenway Area:</a:t>
            </a:r>
          </a:p>
        </p:txBody>
      </p:sp>
    </p:spTree>
    <p:extLst>
      <p:ext uri="{BB962C8B-B14F-4D97-AF65-F5344CB8AC3E}">
        <p14:creationId xmlns:p14="http://schemas.microsoft.com/office/powerpoint/2010/main" val="10511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RICHCWA\TO_3_Data_Assess\GIS\Maps\Framework_Planning\Maps for NGO Meeting 3-27-18\slides\images\Bellemeade_sli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2682" r="713" b="3493"/>
          <a:stretch/>
        </p:blipFill>
        <p:spPr bwMode="auto">
          <a:xfrm>
            <a:off x="0" y="10633"/>
            <a:ext cx="9144000" cy="682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8766" y="10634"/>
            <a:ext cx="2335233" cy="3666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10706" y="304801"/>
            <a:ext cx="1982613" cy="35783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18872" indent="-118872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1pPr>
            <a:lvl2pPr marL="457200" indent="-118872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2pPr>
            <a:lvl3pPr marL="594360" indent="-283464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3pPr>
            <a:lvl4pPr marL="685800" indent="-118872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4pPr>
            <a:lvl5pPr marL="777240" indent="-118872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Aft>
                <a:spcPts val="900"/>
              </a:spcAft>
              <a:buClr>
                <a:srgbClr val="003CA6"/>
              </a:buClr>
              <a:buSz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charset="0"/>
                <a:ea typeface="Gotham Medium" charset="0"/>
                <a:cs typeface="Gotham Medium" charset="0"/>
              </a:rPr>
              <a:t>Part of JRA’s </a:t>
            </a:r>
            <a:r>
              <a:rPr kumimoji="0" lang="en-US" sz="140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charset="0"/>
                <a:ea typeface="Gotham Medium" charset="0"/>
                <a:cs typeface="Gotham Medium" charset="0"/>
              </a:rPr>
              <a:t>Bellemeade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charset="0"/>
                <a:ea typeface="Gotham Medium" charset="0"/>
                <a:cs typeface="Gotham Medium" charset="0"/>
              </a:rPr>
              <a:t> Walkable</a:t>
            </a:r>
            <a:r>
              <a:rPr lang="en-US" sz="1400" dirty="0">
                <a:solidFill>
                  <a:prstClr val="white"/>
                </a:solidFill>
                <a:latin typeface="Gotham Medium" charset="0"/>
                <a:ea typeface="Gotham Medium" charset="0"/>
                <a:cs typeface="Gotham Medium" charset="0"/>
              </a:rPr>
              <a:t/>
            </a:r>
            <a:br>
              <a:rPr lang="en-US" sz="1400" dirty="0">
                <a:solidFill>
                  <a:prstClr val="white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kumimoji="0" lang="en-US" sz="140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charset="0"/>
                <a:ea typeface="Gotham Medium" charset="0"/>
                <a:cs typeface="Gotham Medium" charset="0"/>
              </a:rPr>
              <a:t>Watershed Plan:</a:t>
            </a:r>
            <a:endParaRPr kumimoji="0" lang="en-US" sz="140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Medium" charset="0"/>
              <a:ea typeface="Gotham Medium" charset="0"/>
              <a:cs typeface="Gotham Medium" charset="0"/>
            </a:endParaRPr>
          </a:p>
          <a:p>
            <a:pPr marL="109728" marR="0" lvl="0" indent="-109728" algn="l" defTabSz="457200" rtl="0" eaLnBrk="1" fontAlgn="auto" latinLnBrk="0" hangingPunct="1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big project area</a:t>
            </a:r>
          </a:p>
          <a:p>
            <a:pPr marL="109728" marR="0" lvl="0" indent="-109728" algn="l" defTabSz="457200" rtl="0" eaLnBrk="1" fontAlgn="auto" latinLnBrk="0" hangingPunct="1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SzTx/>
              <a:buFont typeface="Arial"/>
              <a:buChar char="•"/>
              <a:tabLst/>
              <a:defRPr/>
            </a:pPr>
            <a:r>
              <a:rPr lang="en-US" sz="1400" noProof="0" dirty="0" smtClean="0">
                <a:solidFill>
                  <a:prstClr val="white"/>
                </a:solidFill>
                <a:latin typeface="Gotham Book" charset="0"/>
                <a:ea typeface="Gotham Book" charset="0"/>
                <a:cs typeface="Gotham Book" charset="0"/>
              </a:rPr>
              <a:t>Permeable concrete bike lane</a:t>
            </a:r>
          </a:p>
          <a:p>
            <a:pPr marL="109728" marR="0" lvl="0" indent="-109728" algn="l" defTabSz="457200" rtl="0" eaLnBrk="1" fontAlgn="auto" latinLnBrk="0" hangingPunct="1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SzTx/>
              <a:buFont typeface="Arial"/>
              <a:buChar char="•"/>
              <a:tabLst/>
              <a:defRPr/>
            </a:pPr>
            <a:r>
              <a:rPr lang="en-US" sz="1400" dirty="0" smtClean="0">
                <a:solidFill>
                  <a:prstClr val="white"/>
                </a:solidFill>
                <a:latin typeface="Gotham Book" charset="0"/>
                <a:ea typeface="Gotham Book" charset="0"/>
                <a:cs typeface="Gotham Book" charset="0"/>
              </a:rPr>
              <a:t>Permeable parking</a:t>
            </a:r>
          </a:p>
          <a:p>
            <a:pPr marL="109728" marR="0" lvl="0" indent="-109728" algn="l" defTabSz="457200" rtl="0" eaLnBrk="1" fontAlgn="auto" latinLnBrk="0" hangingPunct="1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SzTx/>
              <a:buFont typeface="Arial"/>
              <a:buChar char="•"/>
              <a:tabLst/>
              <a:defRPr/>
            </a:pPr>
            <a:r>
              <a:rPr lang="en-US" sz="1400" noProof="0" dirty="0" err="1" smtClean="0">
                <a:solidFill>
                  <a:prstClr val="white"/>
                </a:solidFill>
                <a:latin typeface="Gotham Book" charset="0"/>
                <a:ea typeface="Gotham Book" charset="0"/>
                <a:cs typeface="Gotham Book" charset="0"/>
              </a:rPr>
              <a:t>Bioswale</a:t>
            </a:r>
            <a:r>
              <a:rPr lang="en-US" sz="1400" noProof="0" dirty="0" smtClean="0">
                <a:solidFill>
                  <a:prstClr val="white"/>
                </a:solidFill>
                <a:latin typeface="Gotham Book" charset="0"/>
                <a:ea typeface="Gotham Book" charset="0"/>
                <a:cs typeface="Gotham Book" charset="0"/>
              </a:rPr>
              <a:t> planters</a:t>
            </a:r>
          </a:p>
          <a:p>
            <a:pPr marL="109728" marR="0" lvl="0" indent="-109728" algn="l" defTabSz="457200" rtl="0" eaLnBrk="1" fontAlgn="auto" latinLnBrk="0" hangingPunct="1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SzTx/>
              <a:buFont typeface="Arial"/>
              <a:buChar char="•"/>
              <a:tabLst/>
              <a:defRPr/>
            </a:pPr>
            <a:r>
              <a:rPr lang="en-US" sz="1400" dirty="0" smtClean="0">
                <a:solidFill>
                  <a:prstClr val="white"/>
                </a:solidFill>
                <a:latin typeface="Gotham Book" charset="0"/>
                <a:ea typeface="Gotham Book" charset="0"/>
                <a:cs typeface="Gotham Book" charset="0"/>
              </a:rPr>
              <a:t>Impervious surface reduction</a:t>
            </a:r>
          </a:p>
          <a:p>
            <a:pPr marL="109728" marR="0" lvl="0" indent="-109728" algn="l" defTabSz="457200" rtl="0" eaLnBrk="1" fontAlgn="auto" latinLnBrk="0" hangingPunct="1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  <a:buSzTx/>
              <a:buFont typeface="Arial"/>
              <a:buChar char="•"/>
              <a:tabLst/>
              <a:defRPr/>
            </a:pPr>
            <a:r>
              <a:rPr lang="en-US" sz="1400" noProof="0" dirty="0" smtClean="0">
                <a:solidFill>
                  <a:prstClr val="white"/>
                </a:solidFill>
                <a:latin typeface="Gotham Book" charset="0"/>
                <a:ea typeface="Gotham Book" charset="0"/>
                <a:cs typeface="Gotham Book" charset="0"/>
              </a:rPr>
              <a:t>Native plantings</a:t>
            </a:r>
          </a:p>
          <a:p>
            <a:pPr marL="109728" indent="-109728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</a:pPr>
            <a:r>
              <a:rPr lang="en-US" sz="1400" dirty="0" smtClean="0">
                <a:solidFill>
                  <a:prstClr val="white"/>
                </a:solidFill>
                <a:latin typeface="Gotham Book" charset="0"/>
                <a:ea typeface="Gotham Book" charset="0"/>
                <a:cs typeface="Gotham Book" charset="0"/>
              </a:rPr>
              <a:t>72 new trees</a:t>
            </a:r>
          </a:p>
          <a:p>
            <a:pPr marL="109728" indent="-109728">
              <a:lnSpc>
                <a:spcPts val="1600"/>
              </a:lnSpc>
              <a:spcAft>
                <a:spcPts val="900"/>
              </a:spcAft>
              <a:buClr>
                <a:schemeClr val="bg1"/>
              </a:buClr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charset="0"/>
              <a:ea typeface="Gotham Book" charset="0"/>
              <a:cs typeface="Gotham Book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4868741"/>
            <a:ext cx="950889" cy="951007"/>
          </a:xfrm>
          <a:prstGeom prst="line">
            <a:avLst/>
          </a:prstGeom>
          <a:ln w="34925">
            <a:solidFill>
              <a:srgbClr val="4FC6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36287" y="3676929"/>
            <a:ext cx="1645920" cy="1554480"/>
            <a:chOff x="6430119" y="1184372"/>
            <a:chExt cx="1272552" cy="121878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119" y="1184372"/>
              <a:ext cx="1272552" cy="1218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648953" y="1850472"/>
              <a:ext cx="920871" cy="39414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effectLst>
              <a:glow rad="63500">
                <a:schemeClr val="bg1">
                  <a:alpha val="40000"/>
                </a:schemeClr>
              </a:glow>
              <a:softEdge rad="1143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400" dirty="0" smtClean="0">
                  <a:latin typeface="Gotham Medium" charset="0"/>
                  <a:ea typeface="Gotham Medium" charset="0"/>
                  <a:cs typeface="Gotham Medium" charset="0"/>
                </a:rPr>
                <a:t>WET MEADOW</a:t>
              </a:r>
              <a:endParaRPr lang="en-US" sz="1400" dirty="0">
                <a:latin typeface="Gotham Medium" charset="0"/>
                <a:ea typeface="Gotham Medium" charset="0"/>
                <a:cs typeface="Gotham Medium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1878170" y="2884482"/>
            <a:ext cx="1516832" cy="1074859"/>
          </a:xfrm>
          <a:prstGeom prst="line">
            <a:avLst/>
          </a:prstGeom>
          <a:ln w="34925">
            <a:solidFill>
              <a:srgbClr val="4FC6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95993" y="1821031"/>
            <a:ext cx="1716062" cy="1554480"/>
            <a:chOff x="2758441" y="2699940"/>
            <a:chExt cx="1334715" cy="121408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87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441" y="2699940"/>
              <a:ext cx="1280160" cy="121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761436" y="3493268"/>
              <a:ext cx="1331720" cy="24038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effectLst>
              <a:glow rad="63500">
                <a:schemeClr val="bg1"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otham Medium" charset="0"/>
                  <a:ea typeface="Gotham Medium" charset="0"/>
                  <a:cs typeface="Gotham Medium" charset="0"/>
                </a:rPr>
                <a:t>BIORETENTION</a:t>
              </a:r>
              <a:endParaRPr lang="en-US" sz="1400" dirty="0">
                <a:latin typeface="Gotham Medium" charset="0"/>
                <a:ea typeface="Gotham Medium" charset="0"/>
                <a:cs typeface="Gotham Medium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4343400" y="2054321"/>
            <a:ext cx="1062972" cy="626897"/>
          </a:xfrm>
          <a:prstGeom prst="line">
            <a:avLst/>
          </a:prstGeom>
          <a:ln w="34925">
            <a:solidFill>
              <a:srgbClr val="4FC6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983480" y="803895"/>
            <a:ext cx="1645920" cy="1554480"/>
            <a:chOff x="1184285" y="2701709"/>
            <a:chExt cx="1315664" cy="11903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0595" y1="53947" x2="50595" y2="539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85" y="2701709"/>
              <a:ext cx="1315664" cy="119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287974" y="3169192"/>
              <a:ext cx="1171574" cy="38495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effectLst>
              <a:glow rad="63500">
                <a:schemeClr val="bg1">
                  <a:alpha val="40000"/>
                </a:schemeClr>
              </a:glow>
              <a:softEdge rad="1016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400" dirty="0" smtClean="0">
                  <a:latin typeface="Gotham Medium" charset="0"/>
                  <a:ea typeface="Gotham Medium" charset="0"/>
                  <a:cs typeface="Gotham Medium" charset="0"/>
                </a:rPr>
                <a:t>PERMEABLE PAVEMENT</a:t>
              </a:r>
              <a:endParaRPr lang="en-US" sz="1400" dirty="0">
                <a:latin typeface="Gotham Medium" charset="0"/>
                <a:ea typeface="Gotham Medium" charset="0"/>
                <a:cs typeface="Gotham Medium" charset="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 flipH="1" flipV="1">
            <a:off x="3247666" y="1228886"/>
            <a:ext cx="1019534" cy="541140"/>
          </a:xfrm>
          <a:prstGeom prst="line">
            <a:avLst/>
          </a:prstGeom>
          <a:ln w="349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901334" y="315253"/>
            <a:ext cx="1737360" cy="1554480"/>
            <a:chOff x="5834061" y="97466"/>
            <a:chExt cx="1371600" cy="123362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16" b="100000" l="8876" r="982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061" y="97466"/>
              <a:ext cx="1371600" cy="12336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059426" y="843567"/>
              <a:ext cx="920871" cy="39894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accent3"/>
              </a:solidFill>
            </a:ln>
            <a:effectLst>
              <a:glow rad="63500">
                <a:schemeClr val="bg1">
                  <a:alpha val="40000"/>
                </a:schemeClr>
              </a:glow>
              <a:softEdge rad="1143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400" dirty="0" smtClean="0">
                  <a:latin typeface="Gotham Medium" charset="0"/>
                  <a:ea typeface="Gotham Medium" charset="0"/>
                  <a:cs typeface="Gotham Medium" charset="0"/>
                </a:rPr>
                <a:t>TREE CANOPY</a:t>
              </a:r>
              <a:endParaRPr lang="en-US" sz="1400" dirty="0">
                <a:latin typeface="Gotham Medium" charset="0"/>
                <a:ea typeface="Gotham Medium" charset="0"/>
                <a:cs typeface="Gotham Medium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 flipV="1">
            <a:off x="3551699" y="4690038"/>
            <a:ext cx="1015049" cy="178703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343400" y="4101498"/>
            <a:ext cx="1645920" cy="1645920"/>
            <a:chOff x="6930780" y="3019163"/>
            <a:chExt cx="1278088" cy="1286782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784" b="96622" l="0" r="979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780" y="3019163"/>
              <a:ext cx="1278088" cy="1286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049121" y="3787662"/>
              <a:ext cx="1077634" cy="39301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effectLst>
              <a:glow rad="63500">
                <a:schemeClr val="bg1">
                  <a:alpha val="40000"/>
                </a:schemeClr>
              </a:glow>
              <a:softEdge rad="1143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400" dirty="0" smtClean="0">
                  <a:latin typeface="Gotham Medium" charset="0"/>
                  <a:ea typeface="Gotham Medium" charset="0"/>
                  <a:cs typeface="Gotham Medium" charset="0"/>
                </a:rPr>
                <a:t>NATIVE PLANTINGS</a:t>
              </a:r>
              <a:endParaRPr lang="en-US" sz="1400" dirty="0">
                <a:latin typeface="Gotham Medium" charset="0"/>
                <a:ea typeface="Gotham Medium" charset="0"/>
                <a:cs typeface="Gotham Medium" charset="0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4190847" y="1693826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267047" y="2598271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318802" y="3883141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81489" y="459913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170089" y="5747418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80063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Clean Water Plan - Next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276600" cy="2737438"/>
          </a:xfrm>
        </p:spPr>
        <p:txBody>
          <a:bodyPr>
            <a:normAutofit/>
          </a:bodyPr>
          <a:lstStyle/>
          <a:p>
            <a:pPr marL="0" indent="0">
              <a:lnSpc>
                <a:spcPts val="2400"/>
              </a:lnSpc>
              <a:spcAft>
                <a:spcPts val="900"/>
              </a:spcAft>
              <a:buNone/>
            </a:pPr>
            <a:r>
              <a:rPr lang="en-US" dirty="0" smtClean="0"/>
              <a:t>Continue Stakeholder conversations to:</a:t>
            </a:r>
          </a:p>
          <a:p>
            <a:pPr marL="0" indent="0">
              <a:lnSpc>
                <a:spcPts val="2400"/>
              </a:lnSpc>
              <a:spcAft>
                <a:spcPts val="900"/>
              </a:spcAft>
              <a:buNone/>
            </a:pPr>
            <a:endParaRPr lang="en-US" dirty="0" smtClean="0"/>
          </a:p>
          <a:p>
            <a:pPr marL="571500" lvl="1" indent="-342900">
              <a:lnSpc>
                <a:spcPts val="2400"/>
              </a:lnSpc>
              <a:spcAft>
                <a:spcPts val="900"/>
              </a:spcAft>
              <a:buFont typeface="AppleSymbols" charset="0"/>
              <a:buChar char="⎼"/>
            </a:pPr>
            <a:r>
              <a:rPr lang="en-US" dirty="0" smtClean="0"/>
              <a:t>Move projects forward</a:t>
            </a:r>
          </a:p>
          <a:p>
            <a:pPr marL="571500" lvl="1" indent="-342900">
              <a:lnSpc>
                <a:spcPts val="2400"/>
              </a:lnSpc>
              <a:spcAft>
                <a:spcPts val="900"/>
              </a:spcAft>
              <a:buFont typeface="AppleSymbols" charset="0"/>
              <a:buChar char="⎼"/>
            </a:pPr>
            <a:r>
              <a:rPr lang="en-US" dirty="0" smtClean="0"/>
              <a:t>Discuss funding opportunities </a:t>
            </a:r>
          </a:p>
          <a:p>
            <a:pPr marL="571500" lvl="1" indent="-342900">
              <a:lnSpc>
                <a:spcPts val="2400"/>
              </a:lnSpc>
              <a:spcAft>
                <a:spcPts val="900"/>
              </a:spcAft>
              <a:buFont typeface="AppleSymbols" charset="0"/>
              <a:buChar char="⎼"/>
            </a:pPr>
            <a:r>
              <a:rPr lang="en-US" dirty="0" smtClean="0"/>
              <a:t>Identify future projects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500"/>
          <a:stretch/>
        </p:blipFill>
        <p:spPr>
          <a:xfrm rot="16200000">
            <a:off x="4464869" y="599408"/>
            <a:ext cx="3853106" cy="5162845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6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0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9" y="228600"/>
            <a:ext cx="8229600" cy="572034"/>
          </a:xfrm>
        </p:spPr>
        <p:txBody>
          <a:bodyPr/>
          <a:lstStyle/>
          <a:p>
            <a:r>
              <a:rPr lang="en-US" dirty="0" smtClean="0"/>
              <a:t>Public Outreach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850231"/>
            <a:ext cx="3429000" cy="44837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Storm Drain Art </a:t>
            </a:r>
          </a:p>
          <a:p>
            <a:r>
              <a:rPr lang="en-US" sz="3200" dirty="0" smtClean="0"/>
              <a:t>	</a:t>
            </a:r>
          </a:p>
          <a:p>
            <a:r>
              <a:rPr lang="en-US" sz="3200" dirty="0" smtClean="0"/>
              <a:t>Tredegar</a:t>
            </a:r>
          </a:p>
          <a:p>
            <a:r>
              <a:rPr lang="en-US" sz="3200" dirty="0" smtClean="0"/>
              <a:t>VCU </a:t>
            </a:r>
          </a:p>
          <a:p>
            <a:r>
              <a:rPr lang="en-US" sz="3200" dirty="0" err="1" smtClean="0"/>
              <a:t>Carytown</a:t>
            </a:r>
            <a:endParaRPr lang="en-US" sz="32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400" dirty="0" smtClean="0"/>
              <a:t>Where should we go next?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50231"/>
            <a:ext cx="5559655" cy="44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4800" y="5076366"/>
            <a:ext cx="2053434" cy="117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024600" y="1289402"/>
            <a:ext cx="5183473" cy="4261843"/>
            <a:chOff x="2732348" y="1238905"/>
            <a:chExt cx="4324217" cy="3759006"/>
          </a:xfrm>
        </p:grpSpPr>
        <p:grpSp>
          <p:nvGrpSpPr>
            <p:cNvPr id="24" name="Group 23"/>
            <p:cNvGrpSpPr/>
            <p:nvPr/>
          </p:nvGrpSpPr>
          <p:grpSpPr>
            <a:xfrm>
              <a:off x="3596508" y="1238905"/>
              <a:ext cx="2595897" cy="2760879"/>
              <a:chOff x="6262518" y="1739053"/>
              <a:chExt cx="2328200" cy="2476169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262518" y="1739053"/>
                <a:ext cx="2328200" cy="2476169"/>
              </a:xfrm>
              <a:prstGeom prst="ellipse">
                <a:avLst/>
              </a:prstGeom>
              <a:solidFill>
                <a:srgbClr val="003CA5"/>
              </a:solidFill>
              <a:ln w="88900" cmpd="sng">
                <a:solidFill>
                  <a:srgbClr val="3AB5E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6594774" y="2273434"/>
                <a:ext cx="1597343" cy="7037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18872" indent="-118872" algn="l" defTabSz="4572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CA6"/>
                  </a:buClr>
                  <a:buFont typeface="Arial"/>
                  <a:buChar char="•"/>
                  <a:defRPr sz="2000" b="0" i="0" kern="1200">
                    <a:solidFill>
                      <a:schemeClr val="tx1"/>
                    </a:solidFill>
                    <a:latin typeface="Gotham Book"/>
                    <a:ea typeface="+mn-ea"/>
                    <a:cs typeface="Gotham Book"/>
                  </a:defRPr>
                </a:lvl1pPr>
                <a:lvl2pPr marL="457200" indent="-118872" algn="l" defTabSz="457200" rtl="0" eaLnBrk="1" latinLnBrk="0" hangingPunct="1">
                  <a:spcBef>
                    <a:spcPts val="0"/>
                  </a:spcBef>
                  <a:buFont typeface="Arial"/>
                  <a:buChar char="•"/>
                  <a:defRPr sz="2000" b="0" i="0" kern="1200">
                    <a:solidFill>
                      <a:schemeClr val="tx1"/>
                    </a:solidFill>
                    <a:latin typeface="Gotham Book"/>
                    <a:ea typeface="+mn-ea"/>
                    <a:cs typeface="Gotham Book"/>
                  </a:defRPr>
                </a:lvl2pPr>
                <a:lvl3pPr marL="594360" indent="-283464" algn="l" defTabSz="457200" rtl="0" eaLnBrk="1" latinLnBrk="0" hangingPunct="1">
                  <a:spcBef>
                    <a:spcPct val="20000"/>
                  </a:spcBef>
                  <a:buFont typeface="Courier New"/>
                  <a:buChar char="o"/>
                  <a:defRPr sz="2000" b="0" i="0" kern="1200">
                    <a:solidFill>
                      <a:schemeClr val="tx1"/>
                    </a:solidFill>
                    <a:latin typeface="Gotham Book"/>
                    <a:ea typeface="+mn-ea"/>
                    <a:cs typeface="Gotham Book"/>
                  </a:defRPr>
                </a:lvl3pPr>
                <a:lvl4pPr marL="685800" indent="-118872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b="0" i="0" kern="1200">
                    <a:solidFill>
                      <a:schemeClr val="tx1"/>
                    </a:solidFill>
                    <a:latin typeface="Gotham Book"/>
                    <a:ea typeface="+mn-ea"/>
                    <a:cs typeface="Gotham Book"/>
                  </a:defRPr>
                </a:lvl4pPr>
                <a:lvl5pPr marL="777240" indent="-118872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b="0" i="0" kern="1200">
                    <a:solidFill>
                      <a:schemeClr val="tx1"/>
                    </a:solidFill>
                    <a:latin typeface="Gotham Book"/>
                    <a:ea typeface="+mn-ea"/>
                    <a:cs typeface="Gotham Boo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Font typeface="Arial"/>
                  <a:buNone/>
                </a:pPr>
                <a:r>
                  <a:rPr lang="en-US" sz="1800" dirty="0" smtClean="0">
                    <a:solidFill>
                      <a:schemeClr val="accent5">
                        <a:lumMod val="90000"/>
                      </a:schemeClr>
                    </a:solidFill>
                    <a:latin typeface="Gotham Medium"/>
                    <a:cs typeface="Gotham Medium"/>
                  </a:rPr>
                  <a:t>LOCAL NEED</a:t>
                </a:r>
                <a:endParaRPr lang="en-US" sz="1800" dirty="0">
                  <a:solidFill>
                    <a:schemeClr val="accent5">
                      <a:lumMod val="90000"/>
                    </a:schemeClr>
                  </a:solidFill>
                  <a:latin typeface="Gotham Medium"/>
                  <a:cs typeface="Gotham Medium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2732348" y="2388101"/>
              <a:ext cx="2450063" cy="2609810"/>
            </a:xfrm>
            <a:prstGeom prst="ellipse">
              <a:avLst/>
            </a:prstGeom>
            <a:solidFill>
              <a:srgbClr val="A5DDF4">
                <a:alpha val="70000"/>
              </a:srgbClr>
            </a:solidFill>
            <a:ln w="88900" cmpd="sng">
              <a:solidFill>
                <a:srgbClr val="3AB5E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377432" y="2388101"/>
              <a:ext cx="2679133" cy="2609810"/>
            </a:xfrm>
            <a:prstGeom prst="ellipse">
              <a:avLst/>
            </a:prstGeom>
            <a:solidFill>
              <a:srgbClr val="3AB5E6">
                <a:alpha val="68000"/>
              </a:srgbClr>
            </a:solidFill>
            <a:ln w="88900" cmpd="sng">
              <a:solidFill>
                <a:srgbClr val="A5DD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2732348" y="3696954"/>
              <a:ext cx="1612605" cy="8377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18872" indent="-118872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CA6"/>
                </a:buClr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1pPr>
              <a:lvl2pPr marL="457200" indent="-118872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2pPr>
              <a:lvl3pPr marL="594360" indent="-283464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3pPr>
              <a:lvl4pPr marL="685800" indent="-118872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4pPr>
              <a:lvl5pPr marL="777240" indent="-118872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/>
                <a:buNone/>
              </a:pPr>
              <a:r>
                <a:rPr lang="en-US" sz="1800" dirty="0" smtClean="0">
                  <a:solidFill>
                    <a:srgbClr val="0070C0"/>
                  </a:solidFill>
                  <a:latin typeface="Gotham Medium"/>
                  <a:cs typeface="Gotham Medium"/>
                </a:rPr>
                <a:t>DPU INTERESTS</a:t>
              </a: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5234915" y="3736711"/>
              <a:ext cx="1769145" cy="8044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18872" indent="-118872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CA6"/>
                </a:buClr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1pPr>
              <a:lvl2pPr marL="457200" indent="-118872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2pPr>
              <a:lvl3pPr marL="594360" indent="-283464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3pPr>
              <a:lvl4pPr marL="685800" indent="-118872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4pPr>
              <a:lvl5pPr marL="777240" indent="-118872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/>
                <a:buNone/>
              </a:pPr>
              <a:r>
                <a:rPr lang="en-US" sz="1800" dirty="0" smtClean="0">
                  <a:solidFill>
                    <a:srgbClr val="0070C0"/>
                  </a:solidFill>
                  <a:latin typeface="Gotham Medium"/>
                  <a:cs typeface="Gotham Medium"/>
                </a:rPr>
                <a:t>PARTNER INTERESTS</a:t>
              </a:r>
              <a:endParaRPr lang="en-US" sz="1800" dirty="0">
                <a:solidFill>
                  <a:srgbClr val="0070C0"/>
                </a:solidFill>
                <a:latin typeface="Gotham Medium"/>
                <a:cs typeface="Gotham Medium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366"/>
            <a:ext cx="8686800" cy="1143000"/>
          </a:xfrm>
        </p:spPr>
        <p:txBody>
          <a:bodyPr/>
          <a:lstStyle/>
          <a:p>
            <a:r>
              <a:rPr lang="en-US" dirty="0" smtClean="0"/>
              <a:t>Clean Water Plan Goal: Find Ways to Work Together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33366" y="5334000"/>
            <a:ext cx="2053434" cy="931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223395" y="3358413"/>
            <a:ext cx="2697209" cy="949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8872" indent="-118872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1pPr>
            <a:lvl2pPr marL="457200" indent="-118872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2pPr>
            <a:lvl3pPr marL="594360" indent="-283464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3pPr>
            <a:lvl4pPr marL="685800" indent="-118872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4pPr>
            <a:lvl5pPr marL="777240" indent="-118872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b="1" dirty="0" smtClean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PROJECT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6643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9" y="228600"/>
            <a:ext cx="8229600" cy="572034"/>
          </a:xfrm>
        </p:spPr>
        <p:txBody>
          <a:bodyPr/>
          <a:lstStyle/>
          <a:p>
            <a:r>
              <a:rPr lang="en-US" dirty="0" smtClean="0"/>
              <a:t>Monroe Park Green Infrastructure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50231"/>
            <a:ext cx="4078348" cy="4483769"/>
          </a:xfrm>
        </p:spPr>
      </p:pic>
      <p:sp>
        <p:nvSpPr>
          <p:cNvPr id="5" name="Rectangle 4"/>
          <p:cNvSpPr/>
          <p:nvPr/>
        </p:nvSpPr>
        <p:spPr>
          <a:xfrm>
            <a:off x="76200" y="850231"/>
            <a:ext cx="4495800" cy="44837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Permeable Pavers </a:t>
            </a:r>
          </a:p>
          <a:p>
            <a:r>
              <a:rPr lang="en-US" sz="3200" dirty="0" smtClean="0"/>
              <a:t>	</a:t>
            </a:r>
          </a:p>
          <a:p>
            <a:r>
              <a:rPr lang="en-US" sz="3200" dirty="0" err="1" smtClean="0"/>
              <a:t>Bioretention</a:t>
            </a:r>
            <a:r>
              <a:rPr lang="en-US" sz="3200" dirty="0" smtClean="0"/>
              <a:t> planters </a:t>
            </a:r>
          </a:p>
          <a:p>
            <a:endParaRPr lang="en-US" sz="3200" dirty="0" smtClean="0"/>
          </a:p>
          <a:p>
            <a:r>
              <a:rPr lang="en-US" sz="3200" dirty="0" smtClean="0"/>
              <a:t>116 new trees</a:t>
            </a:r>
          </a:p>
          <a:p>
            <a:r>
              <a:rPr lang="en-US" sz="3200" dirty="0" smtClean="0"/>
              <a:t> </a:t>
            </a:r>
          </a:p>
          <a:p>
            <a:endParaRPr lang="en-US" sz="3200" dirty="0"/>
          </a:p>
          <a:p>
            <a:r>
              <a:rPr lang="en-US" sz="2000" dirty="0" smtClean="0"/>
              <a:t>Public/Private Partnership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67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1554"/>
            <a:ext cx="8229600" cy="80063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Other Considerations for GI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8387"/>
            <a:ext cx="3733800" cy="407701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ts val="2400"/>
              </a:lnSpc>
              <a:spcAft>
                <a:spcPts val="900"/>
              </a:spcAft>
              <a:buNone/>
            </a:pPr>
            <a:r>
              <a:rPr lang="en-US" sz="3200" b="1" i="1" dirty="0" smtClean="0"/>
              <a:t>Hint: it’s not always about pollution reduction!</a:t>
            </a:r>
          </a:p>
          <a:p>
            <a:pPr marL="0" indent="0">
              <a:lnSpc>
                <a:spcPts val="2400"/>
              </a:lnSpc>
              <a:spcAft>
                <a:spcPts val="900"/>
              </a:spcAft>
              <a:buNone/>
            </a:pPr>
            <a:endParaRPr lang="en-US" sz="2800" dirty="0" smtClean="0"/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sz="2800" dirty="0" smtClean="0"/>
              <a:t>Reduce Flooding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sz="2800" dirty="0" smtClean="0"/>
              <a:t>Volume Reduction/Less SW in combined pipes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sz="2800" dirty="0" smtClean="0"/>
              <a:t>Reduction in maintenance costs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sz="2800" dirty="0" smtClean="0"/>
              <a:t>Heat Islands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sz="2800" dirty="0" smtClean="0"/>
              <a:t>Increasing property values</a:t>
            </a:r>
            <a:endParaRPr lang="en-US" dirty="0"/>
          </a:p>
          <a:p>
            <a:pPr marL="228600" lvl="1" indent="0">
              <a:lnSpc>
                <a:spcPts val="2400"/>
              </a:lnSpc>
              <a:spcAft>
                <a:spcPts val="900"/>
              </a:spcAft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1"/>
            <a:ext cx="47752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4876800"/>
            <a:ext cx="469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Fendall</a:t>
            </a:r>
            <a:r>
              <a:rPr lang="en-US" dirty="0" smtClean="0"/>
              <a:t> Ave. Green Alley during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92" y="304800"/>
            <a:ext cx="8229600" cy="80063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Other Applications/Uses for GI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1"/>
            <a:ext cx="3657600" cy="4175720"/>
          </a:xfrm>
        </p:spPr>
        <p:txBody>
          <a:bodyPr>
            <a:normAutofit fontScale="92500"/>
          </a:bodyPr>
          <a:lstStyle/>
          <a:p>
            <a:pPr marL="0" indent="0">
              <a:lnSpc>
                <a:spcPts val="2400"/>
              </a:lnSpc>
              <a:spcAft>
                <a:spcPts val="900"/>
              </a:spcAft>
              <a:buNone/>
            </a:pPr>
            <a:endParaRPr lang="en-US" sz="3200" dirty="0" smtClean="0"/>
          </a:p>
          <a:p>
            <a:pPr marL="0" indent="0">
              <a:lnSpc>
                <a:spcPts val="2400"/>
              </a:lnSpc>
              <a:spcAft>
                <a:spcPts val="900"/>
              </a:spcAft>
              <a:buNone/>
            </a:pPr>
            <a:r>
              <a:rPr lang="en-US" sz="3200" dirty="0" smtClean="0"/>
              <a:t>Green Alleys: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dirty="0" smtClean="0"/>
              <a:t>volume reduction in CSS areas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dirty="0" smtClean="0"/>
              <a:t>lower cost long term vs gravel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r>
              <a:rPr lang="en-US" dirty="0" smtClean="0"/>
              <a:t>lower maintenance costs</a:t>
            </a:r>
          </a:p>
          <a:p>
            <a:pPr>
              <a:lnSpc>
                <a:spcPts val="2400"/>
              </a:lnSpc>
              <a:spcAft>
                <a:spcPts val="900"/>
              </a:spcAft>
            </a:pPr>
            <a:endParaRPr lang="en-US" dirty="0" smtClean="0"/>
          </a:p>
          <a:p>
            <a:pPr marL="228600" lvl="1" indent="0">
              <a:lnSpc>
                <a:spcPts val="2400"/>
              </a:lnSpc>
              <a:spcAft>
                <a:spcPts val="900"/>
              </a:spcAft>
              <a:buNone/>
            </a:pPr>
            <a:endParaRPr lang="en-US" dirty="0"/>
          </a:p>
          <a:p>
            <a:pPr marL="228600" lvl="1" indent="0">
              <a:lnSpc>
                <a:spcPts val="2400"/>
              </a:lnSpc>
              <a:spcAft>
                <a:spcPts val="900"/>
              </a:spcAft>
              <a:buNone/>
            </a:pPr>
            <a:r>
              <a:rPr lang="en-US" sz="2800" dirty="0" smtClean="0"/>
              <a:t>Must have proper equipment to sweep!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256985"/>
            <a:ext cx="4876800" cy="406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1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" y="1073"/>
            <a:ext cx="9144000" cy="51530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C6-5572-014A-9A7A-29F7A3E930A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1066800"/>
            <a:ext cx="685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350"/>
              </a:spcAft>
            </a:pPr>
            <a:r>
              <a:rPr lang="en-US" sz="4500" dirty="0">
                <a:solidFill>
                  <a:srgbClr val="003CA5"/>
                </a:solidFill>
                <a:latin typeface="Gotham Medium"/>
                <a:cs typeface="Gotham Medium"/>
              </a:rPr>
              <a:t>Questions/Discussion?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54102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Jennifer Hatchett, PE</a:t>
            </a:r>
          </a:p>
          <a:p>
            <a:r>
              <a:rPr lang="en-US" sz="2000" b="1" dirty="0" smtClean="0"/>
              <a:t>Department of Public Utilities</a:t>
            </a:r>
          </a:p>
          <a:p>
            <a:r>
              <a:rPr lang="en-US" sz="2000" b="1" dirty="0" smtClean="0"/>
              <a:t>Jennifer.Hatchett@Richmondgov.com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973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65" y="362168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RVAH2O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5F7A-0A41-40C1-A217-AAEB3606B742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JRO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755431"/>
            <a:ext cx="761390" cy="546789"/>
          </a:xfrm>
          <a:prstGeom prst="rect">
            <a:avLst/>
          </a:prstGeom>
        </p:spPr>
      </p:pic>
      <p:pic>
        <p:nvPicPr>
          <p:cNvPr id="8" name="Picture 7" descr="U of Richmond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717852"/>
            <a:ext cx="685800" cy="621947"/>
          </a:xfrm>
          <a:prstGeom prst="rect">
            <a:avLst/>
          </a:prstGeom>
        </p:spPr>
      </p:pic>
      <p:pic>
        <p:nvPicPr>
          <p:cNvPr id="9" name="Picture 8" descr="VCU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714500"/>
            <a:ext cx="628650" cy="628650"/>
          </a:xfrm>
          <a:prstGeom prst="rect">
            <a:avLst/>
          </a:prstGeom>
        </p:spPr>
      </p:pic>
      <p:pic>
        <p:nvPicPr>
          <p:cNvPr id="10" name="Picture 9" descr="9800de2a8c2fe77f9e8e3f5e292d55c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856880"/>
            <a:ext cx="1453058" cy="343890"/>
          </a:xfrm>
          <a:prstGeom prst="rect">
            <a:avLst/>
          </a:prstGeom>
        </p:spPr>
      </p:pic>
      <p:pic>
        <p:nvPicPr>
          <p:cNvPr id="11" name="Picture 10" descr="RRPDC_Seal_(blue)-30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1714500"/>
            <a:ext cx="628650" cy="628650"/>
          </a:xfrm>
          <a:prstGeom prst="rect">
            <a:avLst/>
          </a:prstGeom>
        </p:spPr>
      </p:pic>
      <p:pic>
        <p:nvPicPr>
          <p:cNvPr id="13" name="Picture 12" descr="chesterfield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2571751"/>
            <a:ext cx="662314" cy="662314"/>
          </a:xfrm>
          <a:prstGeom prst="rect">
            <a:avLst/>
          </a:prstGeom>
        </p:spPr>
      </p:pic>
      <p:pic>
        <p:nvPicPr>
          <p:cNvPr id="14" name="Picture 13" descr="DEQ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0" b="26623"/>
          <a:stretch/>
        </p:blipFill>
        <p:spPr>
          <a:xfrm>
            <a:off x="2857500" y="2719458"/>
            <a:ext cx="790575" cy="366897"/>
          </a:xfrm>
          <a:prstGeom prst="rect">
            <a:avLst/>
          </a:prstGeom>
        </p:spPr>
      </p:pic>
      <p:pic>
        <p:nvPicPr>
          <p:cNvPr id="15" name="Picture 14" descr="CBF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3371850"/>
            <a:ext cx="793991" cy="783404"/>
          </a:xfrm>
          <a:prstGeom prst="rect">
            <a:avLst/>
          </a:prstGeom>
        </p:spPr>
      </p:pic>
      <p:pic>
        <p:nvPicPr>
          <p:cNvPr id="17" name="Picture 16" descr="american-water-works-co-logo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30000" r="6800" b="30333"/>
          <a:stretch/>
        </p:blipFill>
        <p:spPr>
          <a:xfrm>
            <a:off x="2873874" y="4937912"/>
            <a:ext cx="1166813" cy="429878"/>
          </a:xfrm>
          <a:prstGeom prst="rect">
            <a:avLst/>
          </a:prstGeom>
        </p:spPr>
      </p:pic>
      <p:pic>
        <p:nvPicPr>
          <p:cNvPr id="3" name="Picture 2" descr="MJR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343376"/>
            <a:ext cx="2279796" cy="288891"/>
          </a:xfrm>
          <a:prstGeom prst="rect">
            <a:avLst/>
          </a:prstGeom>
        </p:spPr>
      </p:pic>
      <p:pic>
        <p:nvPicPr>
          <p:cNvPr id="5" name="Picture 4" descr="RVAgreen logo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4325840"/>
            <a:ext cx="1028700" cy="323963"/>
          </a:xfrm>
          <a:prstGeom prst="rect">
            <a:avLst/>
          </a:prstGeom>
        </p:spPr>
      </p:pic>
      <p:pic>
        <p:nvPicPr>
          <p:cNvPr id="30" name="Picture 29" descr="ACB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3" b="26765"/>
          <a:stretch/>
        </p:blipFill>
        <p:spPr>
          <a:xfrm>
            <a:off x="1600201" y="3538804"/>
            <a:ext cx="995308" cy="449495"/>
          </a:xfrm>
          <a:prstGeom prst="rect">
            <a:avLst/>
          </a:prstGeom>
        </p:spPr>
      </p:pic>
      <p:pic>
        <p:nvPicPr>
          <p:cNvPr id="31" name="Picture 30" descr="UVA-IEN-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4232195"/>
            <a:ext cx="1659342" cy="511256"/>
          </a:xfrm>
          <a:prstGeom prst="rect">
            <a:avLst/>
          </a:prstGeom>
        </p:spPr>
      </p:pic>
      <p:pic>
        <p:nvPicPr>
          <p:cNvPr id="32" name="Picture 31" descr="VDH_Drinking Water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46" y="3538806"/>
            <a:ext cx="707864" cy="449494"/>
          </a:xfrm>
          <a:prstGeom prst="rect">
            <a:avLst/>
          </a:prstGeom>
        </p:spPr>
      </p:pic>
      <p:pic>
        <p:nvPicPr>
          <p:cNvPr id="35" name="Picture 34" descr="Richmond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65" y="4838525"/>
            <a:ext cx="742950" cy="628650"/>
          </a:xfrm>
          <a:prstGeom prst="rect">
            <a:avLst/>
          </a:prstGeom>
        </p:spPr>
      </p:pic>
      <p:pic>
        <p:nvPicPr>
          <p:cNvPr id="36" name="Picture 35" descr="Screen Shot 2016-03-02 at 2.26.04 PM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94" y="3549238"/>
            <a:ext cx="1130232" cy="371583"/>
          </a:xfrm>
          <a:prstGeom prst="rect">
            <a:avLst/>
          </a:prstGeom>
        </p:spPr>
      </p:pic>
      <p:pic>
        <p:nvPicPr>
          <p:cNvPr id="6" name="Picture 5" descr="d759d75db052610fabe5895c90e9b73b-bpfull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457451"/>
            <a:ext cx="666455" cy="832514"/>
          </a:xfrm>
          <a:prstGeom prst="rect">
            <a:avLst/>
          </a:prstGeom>
        </p:spPr>
      </p:pic>
      <p:pic>
        <p:nvPicPr>
          <p:cNvPr id="12" name="Picture 11" descr="logo-nature-notaglin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2628901"/>
            <a:ext cx="1451071" cy="522776"/>
          </a:xfrm>
          <a:prstGeom prst="rect">
            <a:avLst/>
          </a:prstGeom>
        </p:spPr>
      </p:pic>
      <p:pic>
        <p:nvPicPr>
          <p:cNvPr id="18" name="Picture 17" descr="Unknown.jpe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44" y="2558101"/>
            <a:ext cx="835145" cy="6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70" y="0"/>
            <a:ext cx="2405129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Watersheds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324600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30274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1674256"/>
            <a:ext cx="4014989" cy="857250"/>
          </a:xfrm>
        </p:spPr>
        <p:txBody>
          <a:bodyPr>
            <a:normAutofit/>
          </a:bodyPr>
          <a:lstStyle/>
          <a:p>
            <a:r>
              <a:rPr lang="en-US" sz="3000" dirty="0"/>
              <a:t>RVA Clean Water Plan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393">
            <a:off x="4220173" y="304438"/>
            <a:ext cx="3881120" cy="5030602"/>
          </a:xfrm>
        </p:spPr>
      </p:pic>
    </p:spTree>
    <p:extLst>
      <p:ext uri="{BB962C8B-B14F-4D97-AF65-F5344CB8AC3E}">
        <p14:creationId xmlns:p14="http://schemas.microsoft.com/office/powerpoint/2010/main" val="5202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11259" r="30392" b="8653"/>
          <a:stretch/>
        </p:blipFill>
        <p:spPr>
          <a:xfrm>
            <a:off x="769088" y="248518"/>
            <a:ext cx="3471141" cy="3297584"/>
          </a:xfrm>
          <a:prstGeom prst="rect">
            <a:avLst/>
          </a:prstGeom>
          <a:solidFill>
            <a:srgbClr val="38B2E3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0E6D-7B2E-4EC5-B9F8-35F4AE9AC514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09600" y="3604736"/>
            <a:ext cx="3657600" cy="738664"/>
            <a:chOff x="609600" y="3465493"/>
            <a:chExt cx="3657600" cy="738664"/>
          </a:xfrm>
        </p:grpSpPr>
        <p:sp>
          <p:nvSpPr>
            <p:cNvPr id="6" name="TextBox 5"/>
            <p:cNvSpPr txBox="1"/>
            <p:nvPr/>
          </p:nvSpPr>
          <p:spPr>
            <a:xfrm>
              <a:off x="838199" y="3465493"/>
              <a:ext cx="3429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Manage wastewater and stormwater to improve the quality and quantity of ground water and surface water</a:t>
              </a:r>
              <a:r>
                <a:rPr lang="en-US" sz="1400" dirty="0" smtClean="0">
                  <a:latin typeface="Gotham Book" charset="0"/>
                  <a:ea typeface="Gotham Book" charset="0"/>
                  <a:cs typeface="Gotham Book" charset="0"/>
                </a:rPr>
                <a:t>.</a:t>
              </a:r>
              <a:endParaRPr lang="en-US" sz="1400" dirty="0">
                <a:latin typeface="Gotham Book" charset="0"/>
                <a:ea typeface="Gotham Book" charset="0"/>
                <a:cs typeface="Gotham Book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3512509"/>
              <a:ext cx="159488" cy="6446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4572929"/>
            <a:ext cx="3657600" cy="738664"/>
            <a:chOff x="609600" y="4572929"/>
            <a:chExt cx="3657600" cy="738664"/>
          </a:xfrm>
        </p:grpSpPr>
        <p:sp>
          <p:nvSpPr>
            <p:cNvPr id="10" name="Rectangle 9"/>
            <p:cNvSpPr/>
            <p:nvPr/>
          </p:nvSpPr>
          <p:spPr>
            <a:xfrm>
              <a:off x="609600" y="4619945"/>
              <a:ext cx="152400" cy="6446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8199" y="4572929"/>
              <a:ext cx="3429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Protect and restore aquatic and terrestrial habitats to support balanced indigenous communities</a:t>
              </a:r>
              <a:r>
                <a:rPr lang="en-US" sz="1400" dirty="0" smtClean="0">
                  <a:latin typeface="Gotham Book" charset="0"/>
                  <a:ea typeface="Gotham Book" charset="0"/>
                  <a:cs typeface="Gotham Book" charset="0"/>
                </a:rPr>
                <a:t>.</a:t>
              </a:r>
              <a:endParaRPr lang="en-US" sz="1400" dirty="0">
                <a:latin typeface="Gotham Book" charset="0"/>
                <a:ea typeface="Gotham Book" charset="0"/>
                <a:cs typeface="Gotham Book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9600" y="5522893"/>
            <a:ext cx="3657600" cy="954107"/>
            <a:chOff x="609600" y="5477232"/>
            <a:chExt cx="3657600" cy="954107"/>
          </a:xfrm>
        </p:grpSpPr>
        <p:sp>
          <p:nvSpPr>
            <p:cNvPr id="12" name="TextBox 11"/>
            <p:cNvSpPr txBox="1"/>
            <p:nvPr/>
          </p:nvSpPr>
          <p:spPr>
            <a:xfrm>
              <a:off x="838199" y="5477232"/>
              <a:ext cx="34290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Engage and educate the public to share responsibility for </a:t>
              </a:r>
              <a:r>
                <a:rPr lang="en-US" sz="1400" dirty="0" smtClean="0">
                  <a:latin typeface="Gotham Book" charset="0"/>
                  <a:ea typeface="Gotham Book" charset="0"/>
                  <a:cs typeface="Gotham Book" charset="0"/>
                </a:rPr>
                <a:t>and </a:t>
              </a:r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take action on achieving healthy watersheds</a:t>
              </a:r>
              <a:r>
                <a:rPr lang="en-US" sz="1400" dirty="0" smtClean="0">
                  <a:latin typeface="Gotham Book" charset="0"/>
                  <a:ea typeface="Gotham Book" charset="0"/>
                  <a:cs typeface="Gotham Book" charset="0"/>
                </a:rPr>
                <a:t>.</a:t>
              </a:r>
              <a:endParaRPr lang="en-US" sz="1400" dirty="0">
                <a:latin typeface="Gotham Book" charset="0"/>
                <a:ea typeface="Gotham Book" charset="0"/>
                <a:cs typeface="Gotham Book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9600" y="5562600"/>
              <a:ext cx="152400" cy="644633"/>
            </a:xfrm>
            <a:prstGeom prst="rect">
              <a:avLst/>
            </a:prstGeom>
            <a:solidFill>
              <a:srgbClr val="A0CCE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11460" y="569771"/>
            <a:ext cx="3648959" cy="954107"/>
            <a:chOff x="5111460" y="1447800"/>
            <a:chExt cx="3648959" cy="954107"/>
          </a:xfrm>
        </p:grpSpPr>
        <p:sp>
          <p:nvSpPr>
            <p:cNvPr id="14" name="TextBox 13"/>
            <p:cNvSpPr txBox="1"/>
            <p:nvPr/>
          </p:nvSpPr>
          <p:spPr>
            <a:xfrm>
              <a:off x="5331418" y="1447800"/>
              <a:ext cx="34290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Implement land conservation and restoration practices and incorporate them into planning activities</a:t>
              </a:r>
              <a:r>
                <a:rPr lang="en-US" sz="1400" dirty="0" smtClean="0">
                  <a:latin typeface="Gotham Book" charset="0"/>
                  <a:ea typeface="Gotham Book" charset="0"/>
                  <a:cs typeface="Gotham Book" charset="0"/>
                </a:rPr>
                <a:t>.</a:t>
              </a:r>
              <a:endParaRPr lang="en-US" sz="1400" dirty="0">
                <a:latin typeface="Gotham Book" charset="0"/>
                <a:ea typeface="Gotham Book" charset="0"/>
                <a:cs typeface="Gotham Book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11460" y="1507762"/>
              <a:ext cx="152400" cy="6446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111460" y="1726049"/>
            <a:ext cx="3648959" cy="1169551"/>
            <a:chOff x="5111460" y="2362200"/>
            <a:chExt cx="3648959" cy="1169551"/>
          </a:xfrm>
        </p:grpSpPr>
        <p:sp>
          <p:nvSpPr>
            <p:cNvPr id="16" name="TextBox 15"/>
            <p:cNvSpPr txBox="1"/>
            <p:nvPr/>
          </p:nvSpPr>
          <p:spPr>
            <a:xfrm>
              <a:off x="5331419" y="2362200"/>
              <a:ext cx="3429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Work collaboratively to gather consistent high-quality data to characterize the status and trends of water resources and to gauge the effectiveness of restoration efforts. 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11460" y="2405575"/>
              <a:ext cx="152400" cy="644633"/>
            </a:xfrm>
            <a:prstGeom prst="rect">
              <a:avLst/>
            </a:prstGeom>
            <a:solidFill>
              <a:srgbClr val="9E519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11460" y="3134310"/>
            <a:ext cx="3648959" cy="738664"/>
            <a:chOff x="5111460" y="3555973"/>
            <a:chExt cx="3648959" cy="738664"/>
          </a:xfrm>
        </p:grpSpPr>
        <p:sp>
          <p:nvSpPr>
            <p:cNvPr id="18" name="TextBox 17"/>
            <p:cNvSpPr txBox="1"/>
            <p:nvPr/>
          </p:nvSpPr>
          <p:spPr>
            <a:xfrm>
              <a:off x="5331420" y="3555973"/>
              <a:ext cx="34289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Provide safe, accessible, ecologically sustainable water-related recreational opportunities for all</a:t>
              </a:r>
              <a:r>
                <a:rPr lang="en-US" sz="1400" dirty="0" smtClean="0">
                  <a:latin typeface="Gotham Book" charset="0"/>
                  <a:ea typeface="Gotham Book" charset="0"/>
                  <a:cs typeface="Gotham Book" charset="0"/>
                </a:rPr>
                <a:t>.</a:t>
              </a:r>
              <a:endParaRPr lang="en-US" sz="1400" dirty="0">
                <a:latin typeface="Gotham Book" charset="0"/>
                <a:ea typeface="Gotham Book" charset="0"/>
                <a:cs typeface="Gotham Book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11460" y="3602989"/>
              <a:ext cx="152400" cy="644633"/>
            </a:xfrm>
            <a:prstGeom prst="rect">
              <a:avLst/>
            </a:prstGeom>
            <a:solidFill>
              <a:srgbClr val="F9D77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14827" y="4181791"/>
            <a:ext cx="3645592" cy="738664"/>
            <a:chOff x="5114827" y="4345996"/>
            <a:chExt cx="3645592" cy="738664"/>
          </a:xfrm>
        </p:grpSpPr>
        <p:sp>
          <p:nvSpPr>
            <p:cNvPr id="20" name="TextBox 19"/>
            <p:cNvSpPr txBox="1"/>
            <p:nvPr/>
          </p:nvSpPr>
          <p:spPr>
            <a:xfrm>
              <a:off x="5334000" y="4345996"/>
              <a:ext cx="34264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 Book" charset="0"/>
                  <a:ea typeface="Gotham Book" charset="0"/>
                  <a:cs typeface="Gotham Book" charset="0"/>
                </a:rPr>
                <a:t>Maximize water availability through efficient management of potable water, stormwater and wastewater</a:t>
              </a:r>
              <a:r>
                <a:rPr lang="en-US" sz="1400" dirty="0" smtClean="0">
                  <a:latin typeface="Gotham Book" charset="0"/>
                  <a:ea typeface="Gotham Book" charset="0"/>
                  <a:cs typeface="Gotham Book" charset="0"/>
                </a:rPr>
                <a:t>.</a:t>
              </a:r>
              <a:endParaRPr lang="en-US" sz="1400" dirty="0">
                <a:latin typeface="Gotham Book" charset="0"/>
                <a:ea typeface="Gotham Book" charset="0"/>
                <a:cs typeface="Gotham Book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14827" y="4393012"/>
              <a:ext cx="152400" cy="644633"/>
            </a:xfrm>
            <a:prstGeom prst="rect">
              <a:avLst/>
            </a:prstGeom>
            <a:solidFill>
              <a:srgbClr val="FEB259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11460" y="5264578"/>
            <a:ext cx="3648959" cy="1363386"/>
            <a:chOff x="5111460" y="5189814"/>
            <a:chExt cx="3648959" cy="1363386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5334000" y="5189814"/>
              <a:ext cx="3426419" cy="1363386"/>
            </a:xfrm>
            <a:prstGeom prst="rect">
              <a:avLst/>
            </a:prstGeom>
          </p:spPr>
          <p:txBody>
            <a:bodyPr/>
            <a:lstStyle>
              <a:lvl1pPr marL="118872" indent="-118872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CC"/>
                </a:buClr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1pPr>
              <a:lvl2pPr marL="457200" indent="-118872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2pPr>
              <a:lvl3pPr marL="594360" indent="-283464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3pPr>
              <a:lvl4pPr marL="685800" indent="-118872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4pPr>
              <a:lvl5pPr marL="777240" indent="-118872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Gotham Book"/>
                  <a:ea typeface="+mn-ea"/>
                  <a:cs typeface="Gotham Boo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 dirty="0" smtClean="0"/>
                <a:t>Create </a:t>
              </a:r>
              <a:r>
                <a:rPr lang="en-US" sz="1400" dirty="0"/>
                <a:t>partnerships across the watersheds internal and external to the City of Richmond to maximize benefits and minimize impacts to all stakeholders</a:t>
              </a:r>
              <a:r>
                <a:rPr lang="en-US" sz="1400" dirty="0" smtClean="0"/>
                <a:t>.</a:t>
              </a:r>
              <a:endParaRPr lang="en-US" sz="1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11460" y="5201086"/>
              <a:ext cx="152400" cy="644633"/>
            </a:xfrm>
            <a:prstGeom prst="rect">
              <a:avLst/>
            </a:prstGeom>
            <a:solidFill>
              <a:srgbClr val="E89123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3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Clean Water Plan Strategies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0E6D-7B2E-4EC5-B9F8-35F4AE9AC51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5038979"/>
          </a:xfrm>
          <a:prstGeom prst="rect">
            <a:avLst/>
          </a:prstGeom>
        </p:spPr>
        <p:txBody>
          <a:bodyPr numCol="2" spcCol="685800"/>
          <a:lstStyle>
            <a:lvl1pPr marL="118872" indent="-118872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1pPr>
            <a:lvl2pPr marL="457200" indent="-118872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2pPr>
            <a:lvl3pPr marL="594360" indent="-283464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3pPr>
            <a:lvl4pPr marL="685800" indent="-118872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4pPr>
            <a:lvl5pPr marL="777240" indent="-118872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Riparian Areas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Replace or restore </a:t>
            </a:r>
            <a:r>
              <a:rPr lang="en-US" sz="1400" dirty="0" smtClean="0"/>
              <a:t>10 acres</a:t>
            </a:r>
            <a:endParaRPr lang="en-US" sz="1400" dirty="0"/>
          </a:p>
          <a:p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Green </a:t>
            </a:r>
            <a: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Infrastructure </a:t>
            </a: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in MS4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400" dirty="0" smtClean="0"/>
              <a:t>   Install 104 acres</a:t>
            </a:r>
            <a:endParaRPr lang="en-US" dirty="0">
              <a:solidFill>
                <a:schemeClr val="accent1"/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Green </a:t>
            </a:r>
            <a: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Infrastructure </a:t>
            </a: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in CSS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400" dirty="0" smtClean="0">
                <a:latin typeface="Gotham Medium"/>
              </a:rPr>
              <a:t>   Install 18 acres</a:t>
            </a:r>
            <a:endParaRPr lang="en-US" sz="1400" dirty="0">
              <a:solidFill>
                <a:schemeClr val="accent1"/>
              </a:solidFill>
              <a:latin typeface="Gotham Medium"/>
              <a:ea typeface="Gotham Medium" charset="0"/>
              <a:cs typeface="Gotham Medium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Stream Restoration</a:t>
            </a:r>
            <a:b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1400" dirty="0" smtClean="0"/>
              <a:t>Restore 2,500 linear feet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Natives/Invasives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Use 80% native plants when landscaping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Trees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Increase tree canopy by 5</a:t>
            </a:r>
            <a:r>
              <a:rPr lang="en-US" sz="1400" dirty="0" smtClean="0"/>
              <a:t>%</a:t>
            </a:r>
            <a:endParaRPr lang="en-US" sz="1400" dirty="0"/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Land </a:t>
            </a:r>
            <a: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Conservation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1400" dirty="0"/>
              <a:t>Conserve 10 </a:t>
            </a:r>
            <a:r>
              <a:rPr lang="en-US" sz="1400" dirty="0" smtClean="0"/>
              <a:t>acres</a:t>
            </a:r>
            <a:endParaRPr lang="en-US" sz="1400" dirty="0"/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Water </a:t>
            </a:r>
            <a: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Conservation</a:t>
            </a:r>
            <a:b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1400" dirty="0"/>
              <a:t>Reduce water use by 10</a:t>
            </a:r>
            <a:r>
              <a:rPr lang="en-US" sz="1400" dirty="0" smtClean="0"/>
              <a:t>%</a:t>
            </a:r>
            <a:endParaRPr lang="en-US" sz="1400" dirty="0"/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Pollution </a:t>
            </a: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Identification </a:t>
            </a:r>
            <a:b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and Reduction</a:t>
            </a:r>
            <a:endParaRPr lang="en-US" dirty="0">
              <a:solidFill>
                <a:schemeClr val="accent1"/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Combined </a:t>
            </a:r>
            <a:r>
              <a:rPr lang="en-US" dirty="0">
                <a:solidFill>
                  <a:schemeClr val="accent1"/>
                </a:solidFill>
                <a:latin typeface="Gotham Medium" charset="0"/>
                <a:ea typeface="Gotham Medium" charset="0"/>
                <a:cs typeface="Gotham Medium" charset="0"/>
              </a:rPr>
              <a:t>Sewer System Infrastructure</a:t>
            </a:r>
            <a:r>
              <a:rPr lang="en-US" dirty="0">
                <a:latin typeface="Gotham Medium" charset="0"/>
                <a:ea typeface="Gotham Medium" charset="0"/>
                <a:cs typeface="Gotham Medium" charset="0"/>
              </a:rPr>
              <a:t/>
            </a:r>
            <a:br>
              <a:rPr lang="en-US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1400" dirty="0"/>
              <a:t>Continue work on long-term control </a:t>
            </a:r>
            <a:r>
              <a:rPr lang="en-US" sz="1400" dirty="0" smtClean="0"/>
              <a:t>plan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956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04119" y="5064491"/>
            <a:ext cx="2053434" cy="117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5076366"/>
            <a:ext cx="2053434" cy="117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5F7A-0A41-40C1-A217-AAEB3606B742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3333" r="2419" b="3333"/>
          <a:stretch/>
        </p:blipFill>
        <p:spPr>
          <a:xfrm>
            <a:off x="1154746" y="399220"/>
            <a:ext cx="6766560" cy="607778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3CA6"/>
                </a:solidFill>
                <a:latin typeface="Gotham Medium"/>
                <a:ea typeface="+mj-ea"/>
                <a:cs typeface="Gotham Book"/>
              </a:defRPr>
            </a:lvl1pPr>
          </a:lstStyle>
          <a:p>
            <a:r>
              <a:rPr lang="en-US" dirty="0" smtClean="0"/>
              <a:t>Priority Watersheds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0" y="6146800"/>
            <a:ext cx="9169401" cy="711200"/>
          </a:xfrm>
          <a:custGeom>
            <a:avLst/>
            <a:gdLst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59266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63534 w 9177867"/>
              <a:gd name="connsiteY4" fmla="*/ 253999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55067 w 9177867"/>
              <a:gd name="connsiteY4" fmla="*/ 499532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77867"/>
              <a:gd name="connsiteY0" fmla="*/ 0 h 702733"/>
              <a:gd name="connsiteX1" fmla="*/ 0 w 9177867"/>
              <a:gd name="connsiteY1" fmla="*/ 702733 h 702733"/>
              <a:gd name="connsiteX2" fmla="*/ 9169400 w 9177867"/>
              <a:gd name="connsiteY2" fmla="*/ 694266 h 702733"/>
              <a:gd name="connsiteX3" fmla="*/ 9177867 w 9177867"/>
              <a:gd name="connsiteY3" fmla="*/ 0 h 702733"/>
              <a:gd name="connsiteX4" fmla="*/ 4572001 w 9177867"/>
              <a:gd name="connsiteY4" fmla="*/ 465665 h 702733"/>
              <a:gd name="connsiteX5" fmla="*/ 0 w 9177867"/>
              <a:gd name="connsiteY5" fmla="*/ 0 h 702733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0"/>
              <a:gd name="connsiteY0" fmla="*/ 8467 h 711200"/>
              <a:gd name="connsiteX1" fmla="*/ 0 w 9169400"/>
              <a:gd name="connsiteY1" fmla="*/ 711200 h 711200"/>
              <a:gd name="connsiteX2" fmla="*/ 9169400 w 9169400"/>
              <a:gd name="connsiteY2" fmla="*/ 702733 h 711200"/>
              <a:gd name="connsiteX3" fmla="*/ 9160934 w 9169400"/>
              <a:gd name="connsiteY3" fmla="*/ 0 h 711200"/>
              <a:gd name="connsiteX4" fmla="*/ 4572001 w 9169400"/>
              <a:gd name="connsiteY4" fmla="*/ 474132 h 711200"/>
              <a:gd name="connsiteX5" fmla="*/ 0 w 9169400"/>
              <a:gd name="connsiteY5" fmla="*/ 8467 h 711200"/>
              <a:gd name="connsiteX0" fmla="*/ 0 w 9169401"/>
              <a:gd name="connsiteY0" fmla="*/ 8467 h 711200"/>
              <a:gd name="connsiteX1" fmla="*/ 0 w 9169401"/>
              <a:gd name="connsiteY1" fmla="*/ 711200 h 711200"/>
              <a:gd name="connsiteX2" fmla="*/ 9169400 w 9169401"/>
              <a:gd name="connsiteY2" fmla="*/ 702733 h 711200"/>
              <a:gd name="connsiteX3" fmla="*/ 9169401 w 9169401"/>
              <a:gd name="connsiteY3" fmla="*/ 0 h 711200"/>
              <a:gd name="connsiteX4" fmla="*/ 4572001 w 9169401"/>
              <a:gd name="connsiteY4" fmla="*/ 474132 h 711200"/>
              <a:gd name="connsiteX5" fmla="*/ 0 w 9169401"/>
              <a:gd name="connsiteY5" fmla="*/ 8467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9401" h="711200">
                <a:moveTo>
                  <a:pt x="0" y="8467"/>
                </a:moveTo>
                <a:lnTo>
                  <a:pt x="0" y="711200"/>
                </a:lnTo>
                <a:lnTo>
                  <a:pt x="9169400" y="702733"/>
                </a:lnTo>
                <a:cubicBezTo>
                  <a:pt x="9169400" y="468489"/>
                  <a:pt x="9169401" y="234244"/>
                  <a:pt x="9169401" y="0"/>
                </a:cubicBezTo>
                <a:cubicBezTo>
                  <a:pt x="8396112" y="324556"/>
                  <a:pt x="5658556" y="479775"/>
                  <a:pt x="4572001" y="474132"/>
                </a:cubicBezTo>
                <a:cubicBezTo>
                  <a:pt x="4329289" y="465666"/>
                  <a:pt x="1766711" y="524933"/>
                  <a:pt x="0" y="8467"/>
                </a:cubicBezTo>
                <a:close/>
              </a:path>
            </a:pathLst>
          </a:custGeom>
          <a:solidFill>
            <a:srgbClr val="34A6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8039101" y="6477000"/>
            <a:ext cx="111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 baseline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/>
          <p:cNvGrpSpPr/>
          <p:nvPr/>
        </p:nvGrpSpPr>
        <p:grpSpPr>
          <a:xfrm>
            <a:off x="871811" y="1811663"/>
            <a:ext cx="1825856" cy="1825856"/>
            <a:chOff x="338611" y="2002163"/>
            <a:chExt cx="1825856" cy="1825856"/>
          </a:xfrm>
        </p:grpSpPr>
        <p:grpSp>
          <p:nvGrpSpPr>
            <p:cNvPr id="185" name="Group 184"/>
            <p:cNvGrpSpPr/>
            <p:nvPr/>
          </p:nvGrpSpPr>
          <p:grpSpPr>
            <a:xfrm>
              <a:off x="338611" y="2002163"/>
              <a:ext cx="1825856" cy="1825856"/>
              <a:chOff x="311721" y="2553609"/>
              <a:chExt cx="2064954" cy="206495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63350" y="2605238"/>
                <a:ext cx="1961697" cy="19616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" name="Oval 5"/>
              <p:cNvSpPr/>
              <p:nvPr/>
            </p:nvSpPr>
            <p:spPr>
              <a:xfrm>
                <a:off x="410337" y="3608380"/>
                <a:ext cx="642366" cy="443343"/>
              </a:xfrm>
              <a:custGeom>
                <a:avLst/>
                <a:gdLst/>
                <a:ahLst/>
                <a:cxnLst/>
                <a:rect l="l" t="t" r="r" b="b"/>
                <a:pathLst>
                  <a:path w="1351144" h="932522">
                    <a:moveTo>
                      <a:pt x="1228655" y="0"/>
                    </a:moveTo>
                    <a:cubicBezTo>
                      <a:pt x="1233187" y="140392"/>
                      <a:pt x="1277852" y="270704"/>
                      <a:pt x="1351144" y="380485"/>
                    </a:cubicBezTo>
                    <a:lnTo>
                      <a:pt x="249148" y="932522"/>
                    </a:lnTo>
                    <a:cubicBezTo>
                      <a:pt x="103286" y="673780"/>
                      <a:pt x="14647" y="378736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" name="Oval 5"/>
              <p:cNvSpPr/>
              <p:nvPr/>
            </p:nvSpPr>
            <p:spPr>
              <a:xfrm rot="1425402">
                <a:off x="344876" y="3333179"/>
                <a:ext cx="636481" cy="395548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" name="Oval 5"/>
              <p:cNvSpPr/>
              <p:nvPr/>
            </p:nvSpPr>
            <p:spPr>
              <a:xfrm rot="2801177">
                <a:off x="410020" y="3065602"/>
                <a:ext cx="636481" cy="395549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" name="Oval 5"/>
              <p:cNvSpPr/>
              <p:nvPr/>
            </p:nvSpPr>
            <p:spPr>
              <a:xfrm rot="4200000">
                <a:off x="573496" y="2833382"/>
                <a:ext cx="636481" cy="410146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" name="Oval 5"/>
              <p:cNvSpPr/>
              <p:nvPr/>
            </p:nvSpPr>
            <p:spPr>
              <a:xfrm rot="5629484">
                <a:off x="823850" y="2689280"/>
                <a:ext cx="636481" cy="412991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" name="Oval 5"/>
              <p:cNvSpPr/>
              <p:nvPr/>
            </p:nvSpPr>
            <p:spPr>
              <a:xfrm rot="6994121">
                <a:off x="1118671" y="2665541"/>
                <a:ext cx="620828" cy="41299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" name="Oval 5"/>
              <p:cNvSpPr/>
              <p:nvPr/>
            </p:nvSpPr>
            <p:spPr>
              <a:xfrm rot="8400000">
                <a:off x="1397185" y="2755722"/>
                <a:ext cx="620829" cy="41299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" name="Oval 5"/>
              <p:cNvSpPr/>
              <p:nvPr/>
            </p:nvSpPr>
            <p:spPr>
              <a:xfrm rot="9799445">
                <a:off x="1609896" y="2951756"/>
                <a:ext cx="620829" cy="41299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" name="Oval 5"/>
              <p:cNvSpPr/>
              <p:nvPr/>
            </p:nvSpPr>
            <p:spPr>
              <a:xfrm rot="11200835">
                <a:off x="1723778" y="3221877"/>
                <a:ext cx="620829" cy="41299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" name="Oval 5"/>
              <p:cNvSpPr/>
              <p:nvPr/>
            </p:nvSpPr>
            <p:spPr>
              <a:xfrm rot="12660000">
                <a:off x="1709032" y="3513908"/>
                <a:ext cx="628490" cy="418088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" name="Oval 3"/>
              <p:cNvSpPr/>
              <p:nvPr/>
            </p:nvSpPr>
            <p:spPr>
              <a:xfrm>
                <a:off x="311721" y="2553609"/>
                <a:ext cx="2064954" cy="2064954"/>
              </a:xfrm>
              <a:custGeom>
                <a:avLst/>
                <a:gdLst/>
                <a:ahLst/>
                <a:cxnLst/>
                <a:rect l="l" t="t" r="r" b="b"/>
                <a:pathLst>
                  <a:path w="4343400" h="4343400">
                    <a:moveTo>
                      <a:pt x="2171700" y="381001"/>
                    </a:moveTo>
                    <a:cubicBezTo>
                      <a:pt x="1182724" y="381001"/>
                      <a:pt x="381000" y="1182725"/>
                      <a:pt x="381000" y="2171701"/>
                    </a:cubicBezTo>
                    <a:cubicBezTo>
                      <a:pt x="381000" y="2456642"/>
                      <a:pt x="447552" y="2726039"/>
                      <a:pt x="567765" y="2964302"/>
                    </a:cubicBezTo>
                    <a:lnTo>
                      <a:pt x="1184110" y="2665054"/>
                    </a:lnTo>
                    <a:cubicBezTo>
                      <a:pt x="1108663" y="2516955"/>
                      <a:pt x="1066800" y="2349217"/>
                      <a:pt x="1066800" y="2171701"/>
                    </a:cubicBezTo>
                    <a:cubicBezTo>
                      <a:pt x="1066800" y="1561482"/>
                      <a:pt x="1561481" y="1066801"/>
                      <a:pt x="2171700" y="1066801"/>
                    </a:cubicBezTo>
                    <a:cubicBezTo>
                      <a:pt x="2781919" y="1066801"/>
                      <a:pt x="3276600" y="1561482"/>
                      <a:pt x="3276600" y="2171701"/>
                    </a:cubicBezTo>
                    <a:cubicBezTo>
                      <a:pt x="3276600" y="2347849"/>
                      <a:pt x="3235380" y="2514369"/>
                      <a:pt x="3160956" y="2661594"/>
                    </a:cubicBezTo>
                    <a:lnTo>
                      <a:pt x="3777301" y="2960843"/>
                    </a:lnTo>
                    <a:cubicBezTo>
                      <a:pt x="3896485" y="2723452"/>
                      <a:pt x="3962400" y="2455274"/>
                      <a:pt x="3962400" y="2171701"/>
                    </a:cubicBezTo>
                    <a:cubicBezTo>
                      <a:pt x="3962400" y="1182725"/>
                      <a:pt x="3160676" y="381001"/>
                      <a:pt x="2171700" y="381001"/>
                    </a:cubicBezTo>
                    <a:close/>
                    <a:moveTo>
                      <a:pt x="2171700" y="0"/>
                    </a:moveTo>
                    <a:cubicBezTo>
                      <a:pt x="3371097" y="0"/>
                      <a:pt x="4343400" y="972303"/>
                      <a:pt x="4343400" y="2171700"/>
                    </a:cubicBezTo>
                    <a:cubicBezTo>
                      <a:pt x="4343400" y="3371097"/>
                      <a:pt x="3371097" y="4343400"/>
                      <a:pt x="2171700" y="4343400"/>
                    </a:cubicBezTo>
                    <a:cubicBezTo>
                      <a:pt x="972303" y="4343400"/>
                      <a:pt x="0" y="3371097"/>
                      <a:pt x="0" y="2171700"/>
                    </a:cubicBezTo>
                    <a:cubicBezTo>
                      <a:pt x="0" y="972303"/>
                      <a:pt x="972303" y="0"/>
                      <a:pt x="217170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31271" y="2673159"/>
                <a:ext cx="1825854" cy="182585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35781" y="3177670"/>
                <a:ext cx="816834" cy="816834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33" name="TextBox 232"/>
            <p:cNvSpPr txBox="1"/>
            <p:nvPr/>
          </p:nvSpPr>
          <p:spPr>
            <a:xfrm>
              <a:off x="846320" y="2639080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11%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3773371" y="1789300"/>
            <a:ext cx="1825856" cy="1825856"/>
            <a:chOff x="2533487" y="2002163"/>
            <a:chExt cx="1825856" cy="1825856"/>
          </a:xfrm>
        </p:grpSpPr>
        <p:grpSp>
          <p:nvGrpSpPr>
            <p:cNvPr id="321" name="Group 320"/>
            <p:cNvGrpSpPr/>
            <p:nvPr/>
          </p:nvGrpSpPr>
          <p:grpSpPr>
            <a:xfrm>
              <a:off x="2533487" y="2002163"/>
              <a:ext cx="1825856" cy="1825856"/>
              <a:chOff x="2533487" y="2002163"/>
              <a:chExt cx="1825856" cy="1825856"/>
            </a:xfrm>
          </p:grpSpPr>
          <p:sp>
            <p:nvSpPr>
              <p:cNvPr id="241" name="Oval 240"/>
              <p:cNvSpPr/>
              <p:nvPr/>
            </p:nvSpPr>
            <p:spPr>
              <a:xfrm>
                <a:off x="2579138" y="2047814"/>
                <a:ext cx="1734555" cy="17345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2" name="Oval 5"/>
              <p:cNvSpPr/>
              <p:nvPr/>
            </p:nvSpPr>
            <p:spPr>
              <a:xfrm>
                <a:off x="2620684" y="2934804"/>
                <a:ext cx="567987" cy="392009"/>
              </a:xfrm>
              <a:custGeom>
                <a:avLst/>
                <a:gdLst/>
                <a:ahLst/>
                <a:cxnLst/>
                <a:rect l="l" t="t" r="r" b="b"/>
                <a:pathLst>
                  <a:path w="1351144" h="932522">
                    <a:moveTo>
                      <a:pt x="1228655" y="0"/>
                    </a:moveTo>
                    <a:cubicBezTo>
                      <a:pt x="1233187" y="140392"/>
                      <a:pt x="1277852" y="270704"/>
                      <a:pt x="1351144" y="380485"/>
                    </a:cubicBezTo>
                    <a:lnTo>
                      <a:pt x="249148" y="932522"/>
                    </a:lnTo>
                    <a:cubicBezTo>
                      <a:pt x="103286" y="673780"/>
                      <a:pt x="14647" y="378736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Oval 5"/>
              <p:cNvSpPr/>
              <p:nvPr/>
            </p:nvSpPr>
            <p:spPr>
              <a:xfrm rot="1425402">
                <a:off x="2562803" y="2691468"/>
                <a:ext cx="562784" cy="349748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Oval 5"/>
              <p:cNvSpPr/>
              <p:nvPr/>
            </p:nvSpPr>
            <p:spPr>
              <a:xfrm rot="2801177">
                <a:off x="2620404" y="2454873"/>
                <a:ext cx="562784" cy="349749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Oval 5"/>
              <p:cNvSpPr/>
              <p:nvPr/>
            </p:nvSpPr>
            <p:spPr>
              <a:xfrm rot="4200000">
                <a:off x="2764951" y="2249541"/>
                <a:ext cx="562784" cy="362656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Oval 5"/>
              <p:cNvSpPr/>
              <p:nvPr/>
            </p:nvSpPr>
            <p:spPr>
              <a:xfrm rot="5629484">
                <a:off x="2986317" y="2122125"/>
                <a:ext cx="56278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Oval 5"/>
              <p:cNvSpPr/>
              <p:nvPr/>
            </p:nvSpPr>
            <p:spPr>
              <a:xfrm rot="6994121">
                <a:off x="3247001" y="2101135"/>
                <a:ext cx="548943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Oval 5"/>
              <p:cNvSpPr/>
              <p:nvPr/>
            </p:nvSpPr>
            <p:spPr>
              <a:xfrm rot="8400000">
                <a:off x="3493267" y="2180874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Oval 5"/>
              <p:cNvSpPr/>
              <p:nvPr/>
            </p:nvSpPr>
            <p:spPr>
              <a:xfrm rot="9799445">
                <a:off x="3681348" y="2354209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0" name="Oval 5"/>
              <p:cNvSpPr/>
              <p:nvPr/>
            </p:nvSpPr>
            <p:spPr>
              <a:xfrm rot="11200835">
                <a:off x="3782044" y="2593053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1" name="Oval 5"/>
              <p:cNvSpPr/>
              <p:nvPr/>
            </p:nvSpPr>
            <p:spPr>
              <a:xfrm rot="12660000">
                <a:off x="3769005" y="2851270"/>
                <a:ext cx="555718" cy="369678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2" name="Oval 3"/>
              <p:cNvSpPr/>
              <p:nvPr/>
            </p:nvSpPr>
            <p:spPr>
              <a:xfrm>
                <a:off x="2533487" y="2002163"/>
                <a:ext cx="1825856" cy="1825856"/>
              </a:xfrm>
              <a:custGeom>
                <a:avLst/>
                <a:gdLst/>
                <a:ahLst/>
                <a:cxnLst/>
                <a:rect l="l" t="t" r="r" b="b"/>
                <a:pathLst>
                  <a:path w="4343400" h="4343400">
                    <a:moveTo>
                      <a:pt x="2171700" y="381001"/>
                    </a:moveTo>
                    <a:cubicBezTo>
                      <a:pt x="1182724" y="381001"/>
                      <a:pt x="381000" y="1182725"/>
                      <a:pt x="381000" y="2171701"/>
                    </a:cubicBezTo>
                    <a:cubicBezTo>
                      <a:pt x="381000" y="2456642"/>
                      <a:pt x="447552" y="2726039"/>
                      <a:pt x="567765" y="2964302"/>
                    </a:cubicBezTo>
                    <a:lnTo>
                      <a:pt x="1184110" y="2665054"/>
                    </a:lnTo>
                    <a:cubicBezTo>
                      <a:pt x="1108663" y="2516955"/>
                      <a:pt x="1066800" y="2349217"/>
                      <a:pt x="1066800" y="2171701"/>
                    </a:cubicBezTo>
                    <a:cubicBezTo>
                      <a:pt x="1066800" y="1561482"/>
                      <a:pt x="1561481" y="1066801"/>
                      <a:pt x="2171700" y="1066801"/>
                    </a:cubicBezTo>
                    <a:cubicBezTo>
                      <a:pt x="2781919" y="1066801"/>
                      <a:pt x="3276600" y="1561482"/>
                      <a:pt x="3276600" y="2171701"/>
                    </a:cubicBezTo>
                    <a:cubicBezTo>
                      <a:pt x="3276600" y="2347849"/>
                      <a:pt x="3235380" y="2514369"/>
                      <a:pt x="3160956" y="2661594"/>
                    </a:cubicBezTo>
                    <a:lnTo>
                      <a:pt x="3777301" y="2960843"/>
                    </a:lnTo>
                    <a:cubicBezTo>
                      <a:pt x="3896485" y="2723452"/>
                      <a:pt x="3962400" y="2455274"/>
                      <a:pt x="3962400" y="2171701"/>
                    </a:cubicBezTo>
                    <a:cubicBezTo>
                      <a:pt x="3962400" y="1182725"/>
                      <a:pt x="3160676" y="381001"/>
                      <a:pt x="2171700" y="381001"/>
                    </a:cubicBezTo>
                    <a:close/>
                    <a:moveTo>
                      <a:pt x="2171700" y="0"/>
                    </a:moveTo>
                    <a:cubicBezTo>
                      <a:pt x="3371097" y="0"/>
                      <a:pt x="4343400" y="972303"/>
                      <a:pt x="4343400" y="2171700"/>
                    </a:cubicBezTo>
                    <a:cubicBezTo>
                      <a:pt x="4343400" y="3371097"/>
                      <a:pt x="3371097" y="4343400"/>
                      <a:pt x="2171700" y="4343400"/>
                    </a:cubicBezTo>
                    <a:cubicBezTo>
                      <a:pt x="972303" y="4343400"/>
                      <a:pt x="0" y="3371097"/>
                      <a:pt x="0" y="2171700"/>
                    </a:cubicBezTo>
                    <a:cubicBezTo>
                      <a:pt x="0" y="972303"/>
                      <a:pt x="972303" y="0"/>
                      <a:pt x="217170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2639194" y="2107870"/>
                <a:ext cx="1614441" cy="16144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085288" y="2553965"/>
                <a:ext cx="722254" cy="722254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39" name="TextBox 238"/>
            <p:cNvSpPr txBox="1"/>
            <p:nvPr/>
          </p:nvSpPr>
          <p:spPr>
            <a:xfrm>
              <a:off x="3046729" y="2614532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11%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674932" y="1773563"/>
            <a:ext cx="1825856" cy="1825856"/>
            <a:chOff x="4767535" y="2002163"/>
            <a:chExt cx="1825856" cy="1825856"/>
          </a:xfrm>
        </p:grpSpPr>
        <p:grpSp>
          <p:nvGrpSpPr>
            <p:cNvPr id="320" name="Group 319"/>
            <p:cNvGrpSpPr/>
            <p:nvPr/>
          </p:nvGrpSpPr>
          <p:grpSpPr>
            <a:xfrm>
              <a:off x="4767535" y="2002163"/>
              <a:ext cx="1825856" cy="1825856"/>
              <a:chOff x="4767535" y="2002163"/>
              <a:chExt cx="1825856" cy="1825856"/>
            </a:xfrm>
          </p:grpSpPr>
          <p:sp>
            <p:nvSpPr>
              <p:cNvPr id="260" name="Oval 259"/>
              <p:cNvSpPr/>
              <p:nvPr/>
            </p:nvSpPr>
            <p:spPr>
              <a:xfrm>
                <a:off x="4813186" y="2047814"/>
                <a:ext cx="1734555" cy="17345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1" name="Oval 5"/>
              <p:cNvSpPr/>
              <p:nvPr/>
            </p:nvSpPr>
            <p:spPr>
              <a:xfrm>
                <a:off x="4854732" y="2934804"/>
                <a:ext cx="567987" cy="392009"/>
              </a:xfrm>
              <a:custGeom>
                <a:avLst/>
                <a:gdLst/>
                <a:ahLst/>
                <a:cxnLst/>
                <a:rect l="l" t="t" r="r" b="b"/>
                <a:pathLst>
                  <a:path w="1351144" h="932522">
                    <a:moveTo>
                      <a:pt x="1228655" y="0"/>
                    </a:moveTo>
                    <a:cubicBezTo>
                      <a:pt x="1233187" y="140392"/>
                      <a:pt x="1277852" y="270704"/>
                      <a:pt x="1351144" y="380485"/>
                    </a:cubicBezTo>
                    <a:lnTo>
                      <a:pt x="249148" y="932522"/>
                    </a:lnTo>
                    <a:cubicBezTo>
                      <a:pt x="103286" y="673780"/>
                      <a:pt x="14647" y="378736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Oval 5"/>
              <p:cNvSpPr/>
              <p:nvPr/>
            </p:nvSpPr>
            <p:spPr>
              <a:xfrm rot="1425402">
                <a:off x="4796851" y="2691468"/>
                <a:ext cx="562784" cy="349748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Oval 5"/>
              <p:cNvSpPr/>
              <p:nvPr/>
            </p:nvSpPr>
            <p:spPr>
              <a:xfrm rot="2801177">
                <a:off x="4854452" y="2454873"/>
                <a:ext cx="562784" cy="349749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Oval 5"/>
              <p:cNvSpPr/>
              <p:nvPr/>
            </p:nvSpPr>
            <p:spPr>
              <a:xfrm rot="4200000">
                <a:off x="4998999" y="2249541"/>
                <a:ext cx="562784" cy="362656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Oval 5"/>
              <p:cNvSpPr/>
              <p:nvPr/>
            </p:nvSpPr>
            <p:spPr>
              <a:xfrm rot="5629484">
                <a:off x="5220365" y="2122125"/>
                <a:ext cx="56278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38766" h="831992">
                    <a:moveTo>
                      <a:pt x="0" y="80549"/>
                    </a:moveTo>
                    <a:lnTo>
                      <a:pt x="1226739" y="0"/>
                    </a:lnTo>
                    <a:cubicBezTo>
                      <a:pt x="1244245" y="102076"/>
                      <a:pt x="1283312" y="196892"/>
                      <a:pt x="1338766" y="279955"/>
                    </a:cubicBezTo>
                    <a:lnTo>
                      <a:pt x="236770" y="831992"/>
                    </a:lnTo>
                    <a:cubicBezTo>
                      <a:pt x="109158" y="605624"/>
                      <a:pt x="25346" y="351470"/>
                      <a:pt x="0" y="8054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Oval 5"/>
              <p:cNvSpPr/>
              <p:nvPr/>
            </p:nvSpPr>
            <p:spPr>
              <a:xfrm rot="6994121">
                <a:off x="5481049" y="2101135"/>
                <a:ext cx="548943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Oval 5"/>
              <p:cNvSpPr/>
              <p:nvPr/>
            </p:nvSpPr>
            <p:spPr>
              <a:xfrm rot="8400000">
                <a:off x="5727315" y="2180874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Oval 5"/>
              <p:cNvSpPr/>
              <p:nvPr/>
            </p:nvSpPr>
            <p:spPr>
              <a:xfrm rot="9799445">
                <a:off x="5915396" y="2354209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Oval 5"/>
              <p:cNvSpPr/>
              <p:nvPr/>
            </p:nvSpPr>
            <p:spPr>
              <a:xfrm rot="11200835">
                <a:off x="6016092" y="2593053"/>
                <a:ext cx="548944" cy="365171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Oval 5"/>
              <p:cNvSpPr/>
              <p:nvPr/>
            </p:nvSpPr>
            <p:spPr>
              <a:xfrm rot="12660000">
                <a:off x="6003053" y="2851270"/>
                <a:ext cx="555718" cy="369678"/>
              </a:xfrm>
              <a:custGeom>
                <a:avLst/>
                <a:gdLst/>
                <a:ahLst/>
                <a:cxnLst/>
                <a:rect l="l" t="t" r="r" b="b"/>
                <a:pathLst>
                  <a:path w="1305842" h="839319">
                    <a:moveTo>
                      <a:pt x="1228655" y="0"/>
                    </a:moveTo>
                    <a:cubicBezTo>
                      <a:pt x="1232148" y="108204"/>
                      <a:pt x="1259481" y="210420"/>
                      <a:pt x="1305842" y="301634"/>
                    </a:cubicBezTo>
                    <a:lnTo>
                      <a:pt x="203426" y="839319"/>
                    </a:lnTo>
                    <a:cubicBezTo>
                      <a:pt x="83656" y="604842"/>
                      <a:pt x="12942" y="342151"/>
                      <a:pt x="0" y="64391"/>
                    </a:cubicBezTo>
                    <a:close/>
                  </a:path>
                </a:pathLst>
              </a:custGeom>
              <a:solidFill>
                <a:srgbClr val="0B46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71" name="Oval 3"/>
              <p:cNvSpPr/>
              <p:nvPr/>
            </p:nvSpPr>
            <p:spPr>
              <a:xfrm>
                <a:off x="4767535" y="2002163"/>
                <a:ext cx="1825856" cy="1825856"/>
              </a:xfrm>
              <a:custGeom>
                <a:avLst/>
                <a:gdLst/>
                <a:ahLst/>
                <a:cxnLst/>
                <a:rect l="l" t="t" r="r" b="b"/>
                <a:pathLst>
                  <a:path w="4343400" h="4343400">
                    <a:moveTo>
                      <a:pt x="2171700" y="381001"/>
                    </a:moveTo>
                    <a:cubicBezTo>
                      <a:pt x="1182724" y="381001"/>
                      <a:pt x="381000" y="1182725"/>
                      <a:pt x="381000" y="2171701"/>
                    </a:cubicBezTo>
                    <a:cubicBezTo>
                      <a:pt x="381000" y="2456642"/>
                      <a:pt x="447552" y="2726039"/>
                      <a:pt x="567765" y="2964302"/>
                    </a:cubicBezTo>
                    <a:lnTo>
                      <a:pt x="1184110" y="2665054"/>
                    </a:lnTo>
                    <a:cubicBezTo>
                      <a:pt x="1108663" y="2516955"/>
                      <a:pt x="1066800" y="2349217"/>
                      <a:pt x="1066800" y="2171701"/>
                    </a:cubicBezTo>
                    <a:cubicBezTo>
                      <a:pt x="1066800" y="1561482"/>
                      <a:pt x="1561481" y="1066801"/>
                      <a:pt x="2171700" y="1066801"/>
                    </a:cubicBezTo>
                    <a:cubicBezTo>
                      <a:pt x="2781919" y="1066801"/>
                      <a:pt x="3276600" y="1561482"/>
                      <a:pt x="3276600" y="2171701"/>
                    </a:cubicBezTo>
                    <a:cubicBezTo>
                      <a:pt x="3276600" y="2347849"/>
                      <a:pt x="3235380" y="2514369"/>
                      <a:pt x="3160956" y="2661594"/>
                    </a:cubicBezTo>
                    <a:lnTo>
                      <a:pt x="3777301" y="2960843"/>
                    </a:lnTo>
                    <a:cubicBezTo>
                      <a:pt x="3896485" y="2723452"/>
                      <a:pt x="3962400" y="2455274"/>
                      <a:pt x="3962400" y="2171701"/>
                    </a:cubicBezTo>
                    <a:cubicBezTo>
                      <a:pt x="3962400" y="1182725"/>
                      <a:pt x="3160676" y="381001"/>
                      <a:pt x="2171700" y="381001"/>
                    </a:cubicBezTo>
                    <a:close/>
                    <a:moveTo>
                      <a:pt x="2171700" y="0"/>
                    </a:moveTo>
                    <a:cubicBezTo>
                      <a:pt x="3371097" y="0"/>
                      <a:pt x="4343400" y="972303"/>
                      <a:pt x="4343400" y="2171700"/>
                    </a:cubicBezTo>
                    <a:cubicBezTo>
                      <a:pt x="4343400" y="3371097"/>
                      <a:pt x="3371097" y="4343400"/>
                      <a:pt x="2171700" y="4343400"/>
                    </a:cubicBezTo>
                    <a:cubicBezTo>
                      <a:pt x="972303" y="4343400"/>
                      <a:pt x="0" y="3371097"/>
                      <a:pt x="0" y="2171700"/>
                    </a:cubicBezTo>
                    <a:cubicBezTo>
                      <a:pt x="0" y="972303"/>
                      <a:pt x="972303" y="0"/>
                      <a:pt x="217170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873242" y="2107870"/>
                <a:ext cx="1614441" cy="16144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319336" y="2553965"/>
                <a:ext cx="722254" cy="722254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58" name="TextBox 257"/>
            <p:cNvSpPr txBox="1"/>
            <p:nvPr/>
          </p:nvSpPr>
          <p:spPr>
            <a:xfrm>
              <a:off x="5233277" y="2657100"/>
              <a:ext cx="875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108%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138835" y="98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Gotham Medium"/>
                <a:ea typeface="+mj-ea"/>
                <a:cs typeface="Gotham Book"/>
              </a:defRPr>
            </a:lvl1pPr>
          </a:lstStyle>
          <a:p>
            <a:r>
              <a:rPr lang="en-US" smtClean="0"/>
              <a:t>Green Infrastructure in the MS4</a:t>
            </a:r>
            <a:endParaRPr lang="en-US" dirty="0"/>
          </a:p>
        </p:txBody>
      </p:sp>
      <p:sp>
        <p:nvSpPr>
          <p:cNvPr id="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CA5"/>
                </a:solidFill>
              </a:rPr>
              <a:t>2017 Strategy Accomplishments</a:t>
            </a:r>
            <a:endParaRPr lang="en-US" dirty="0">
              <a:solidFill>
                <a:srgbClr val="003CA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655" y="1219200"/>
            <a:ext cx="1834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CA5"/>
                </a:solidFill>
                <a:latin typeface="Gotham Medium" charset="0"/>
                <a:ea typeface="Gotham Medium" charset="0"/>
                <a:cs typeface="Gotham Medium" charset="0"/>
              </a:rPr>
              <a:t>GI in MS4</a:t>
            </a:r>
            <a:endParaRPr lang="en-US" sz="2000" dirty="0">
              <a:solidFill>
                <a:srgbClr val="003CA5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770657" y="1219200"/>
            <a:ext cx="1831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CA5"/>
                </a:solidFill>
                <a:latin typeface="Gotham Medium" charset="0"/>
                <a:ea typeface="Gotham Medium" charset="0"/>
                <a:cs typeface="Gotham Medium" charset="0"/>
              </a:rPr>
              <a:t>GI in CSS</a:t>
            </a:r>
            <a:endParaRPr lang="en-US" sz="2000" dirty="0">
              <a:solidFill>
                <a:srgbClr val="003CA5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561614" y="962720"/>
            <a:ext cx="205249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smtClean="0">
                <a:solidFill>
                  <a:srgbClr val="003CA5"/>
                </a:solidFill>
                <a:latin typeface="Gotham Medium" charset="0"/>
                <a:ea typeface="Gotham Medium" charset="0"/>
                <a:cs typeface="Gotham Medium" charset="0"/>
              </a:rPr>
              <a:t>Stream Restoration</a:t>
            </a:r>
            <a:endParaRPr lang="en-US" sz="2000" dirty="0">
              <a:solidFill>
                <a:srgbClr val="003CA5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graphicFrame>
        <p:nvGraphicFramePr>
          <p:cNvPr id="93" name="Table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804709"/>
              </p:ext>
            </p:extLst>
          </p:nvPr>
        </p:nvGraphicFramePr>
        <p:xfrm>
          <a:off x="3505199" y="3962400"/>
          <a:ext cx="2362201" cy="204428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372"/>
                <a:gridCol w="457320"/>
                <a:gridCol w="1232509"/>
              </a:tblGrid>
              <a:tr h="299720">
                <a:tc gridSpan="2"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Target: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18 acres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301849">
                <a:tc gridSpan="2"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Achieved: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2 acres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86360">
                <a:tc gridSpan="2">
                  <a:txBody>
                    <a:bodyPr/>
                    <a:lstStyle/>
                    <a:p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</a:tr>
              <a:tr h="2997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Reductions (lbs./year)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rgbClr val="003C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TP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2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TN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12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TSS 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1,008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429661"/>
              </p:ext>
            </p:extLst>
          </p:nvPr>
        </p:nvGraphicFramePr>
        <p:xfrm>
          <a:off x="609600" y="4020409"/>
          <a:ext cx="2350279" cy="1986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68978"/>
                <a:gridCol w="455012"/>
                <a:gridCol w="1226289"/>
              </a:tblGrid>
              <a:tr h="228490">
                <a:tc gridSpan="2"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Target: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104 acres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299720">
                <a:tc gridSpan="2"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Achieved: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12 acres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86360">
                <a:tc gridSpan="2">
                  <a:txBody>
                    <a:bodyPr/>
                    <a:lstStyle/>
                    <a:p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</a:tr>
              <a:tr h="2997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Reductions (lbs./year)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rgbClr val="003C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TP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4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TN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23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TSS 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1,891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496819"/>
              </p:ext>
            </p:extLst>
          </p:nvPr>
        </p:nvGraphicFramePr>
        <p:xfrm>
          <a:off x="6412720" y="3964529"/>
          <a:ext cx="2350280" cy="2042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68979"/>
                <a:gridCol w="455011"/>
                <a:gridCol w="1226290"/>
              </a:tblGrid>
              <a:tr h="299720">
                <a:tc gridSpan="2"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Target: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2,500 lf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299720">
                <a:tc gridSpan="2"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Achieved: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2,700 lf</a:t>
                      </a:r>
                      <a:endParaRPr lang="en-US" sz="1600" b="0" i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 marL="0" marR="0" marT="0" marB="0"/>
                </a:tc>
              </a:tr>
              <a:tr h="86360">
                <a:tc gridSpan="2">
                  <a:txBody>
                    <a:bodyPr/>
                    <a:lstStyle/>
                    <a:p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/>
                </a:tc>
              </a:tr>
              <a:tr h="2997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Gotham Book" charset="0"/>
                          <a:ea typeface="Gotham Book" charset="0"/>
                          <a:cs typeface="Gotham Book" charset="0"/>
                        </a:rPr>
                        <a:t>Reductions (lbs./year)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rgbClr val="003C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TP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176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TN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894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TSS 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Gotham Book" charset="0"/>
                          <a:ea typeface="Gotham Book" charset="0"/>
                          <a:cs typeface="Gotham Book" charset="0"/>
                        </a:rPr>
                        <a:t>58,720</a:t>
                      </a:r>
                      <a:endParaRPr lang="en-US" sz="1600" b="0" i="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3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DP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3CA7"/>
      </a:accent1>
      <a:accent2>
        <a:srgbClr val="38B4E7"/>
      </a:accent2>
      <a:accent3>
        <a:srgbClr val="3CB029"/>
      </a:accent3>
      <a:accent4>
        <a:srgbClr val="A3CF9A"/>
      </a:accent4>
      <a:accent5>
        <a:srgbClr val="A5DDF4"/>
      </a:accent5>
      <a:accent6>
        <a:srgbClr val="F2C28A"/>
      </a:accent6>
      <a:hlink>
        <a:srgbClr val="E69025"/>
      </a:hlink>
      <a:folHlink>
        <a:srgbClr val="023C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March_21_stakeholder_slides_FINAL</Template>
  <TotalTime>6356</TotalTime>
  <Words>788</Words>
  <Application>Microsoft Macintosh PowerPoint</Application>
  <PresentationFormat>On-screen Show (4:3)</PresentationFormat>
  <Paragraphs>247</Paragraphs>
  <Slides>23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Theme</vt:lpstr>
      <vt:lpstr>PowerPoint Presentation</vt:lpstr>
      <vt:lpstr>Clean Water Plan Goal: Find Ways to Work Together</vt:lpstr>
      <vt:lpstr>RVAH2O Stakeholders</vt:lpstr>
      <vt:lpstr>Watersheds</vt:lpstr>
      <vt:lpstr>RVA Clean Water Plan</vt:lpstr>
      <vt:lpstr>PowerPoint Presentation</vt:lpstr>
      <vt:lpstr>Clean Water Plan Strategies</vt:lpstr>
      <vt:lpstr>PowerPoint Presentation</vt:lpstr>
      <vt:lpstr>2017 Strategy Accomplishments</vt:lpstr>
      <vt:lpstr>2017 Strategy Accomplishments</vt:lpstr>
      <vt:lpstr>Examples of Ongoing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Clean Water Plan - Next Steps</vt:lpstr>
      <vt:lpstr>Public Outreach</vt:lpstr>
      <vt:lpstr>Monroe Park Green Infrastructure</vt:lpstr>
      <vt:lpstr>Other Considerations for GI</vt:lpstr>
      <vt:lpstr>Other Applications/Uses for GI</vt:lpstr>
      <vt:lpstr>PowerPoint Presentation</vt:lpstr>
    </vt:vector>
  </TitlesOfParts>
  <Company>LimnoTech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Bourne</dc:creator>
  <cp:lastModifiedBy>Adam Bray</cp:lastModifiedBy>
  <cp:revision>247</cp:revision>
  <cp:lastPrinted>2018-03-27T16:52:50Z</cp:lastPrinted>
  <dcterms:created xsi:type="dcterms:W3CDTF">2017-12-20T14:36:35Z</dcterms:created>
  <dcterms:modified xsi:type="dcterms:W3CDTF">2018-09-07T14:07:22Z</dcterms:modified>
</cp:coreProperties>
</file>