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257" r:id="rId2"/>
    <p:sldId id="264" r:id="rId3"/>
    <p:sldId id="265" r:id="rId4"/>
    <p:sldId id="259" r:id="rId5"/>
    <p:sldId id="262" r:id="rId6"/>
    <p:sldId id="339" r:id="rId7"/>
    <p:sldId id="340" r:id="rId8"/>
    <p:sldId id="266" r:id="rId9"/>
    <p:sldId id="337" r:id="rId10"/>
    <p:sldId id="268" r:id="rId11"/>
    <p:sldId id="276" r:id="rId12"/>
    <p:sldId id="269" r:id="rId13"/>
    <p:sldId id="270" r:id="rId14"/>
    <p:sldId id="341" r:id="rId15"/>
    <p:sldId id="272" r:id="rId16"/>
    <p:sldId id="271" r:id="rId17"/>
    <p:sldId id="274" r:id="rId18"/>
    <p:sldId id="275" r:id="rId19"/>
    <p:sldId id="342" r:id="rId20"/>
    <p:sldId id="343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2FD"/>
    <a:srgbClr val="FF2EFB"/>
    <a:srgbClr val="DC1CE4"/>
    <a:srgbClr val="3D2A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8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6BEDEF-7D98-2A47-868D-9379357E06F9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FD2009-7CF1-904F-89C2-7EACD150AA39}">
      <dgm:prSet phldrT="[Text]"/>
      <dgm:spPr/>
      <dgm:t>
        <a:bodyPr/>
        <a:lstStyle/>
        <a:p>
          <a:r>
            <a:rPr lang="en-US" dirty="0" smtClean="0"/>
            <a:t>Zieman</a:t>
          </a:r>
          <a:endParaRPr lang="en-US" dirty="0"/>
        </a:p>
      </dgm:t>
    </dgm:pt>
    <dgm:pt modelId="{FC8686F0-6D74-5246-8652-1147CEA04AEE}" type="parTrans" cxnId="{D18ED2F2-CDA6-054C-B054-1DC73A26AB62}">
      <dgm:prSet/>
      <dgm:spPr/>
      <dgm:t>
        <a:bodyPr/>
        <a:lstStyle/>
        <a:p>
          <a:endParaRPr lang="en-US"/>
        </a:p>
      </dgm:t>
    </dgm:pt>
    <dgm:pt modelId="{F6887DB2-DC1D-7442-B19A-315A6F203290}" type="sibTrans" cxnId="{D18ED2F2-CDA6-054C-B054-1DC73A26AB62}">
      <dgm:prSet/>
      <dgm:spPr/>
      <dgm:t>
        <a:bodyPr/>
        <a:lstStyle/>
        <a:p>
          <a:endParaRPr lang="en-US"/>
        </a:p>
      </dgm:t>
    </dgm:pt>
    <dgm:pt modelId="{7676F584-2B80-AF4B-BAFC-F7CB9AFF38A7}">
      <dgm:prSet phldrT="[Text]"/>
      <dgm:spPr/>
      <dgm:t>
        <a:bodyPr/>
        <a:lstStyle/>
        <a:p>
          <a:r>
            <a:rPr lang="en-US" dirty="0" smtClean="0"/>
            <a:t>Research</a:t>
          </a:r>
        </a:p>
        <a:p>
          <a:r>
            <a:rPr lang="en-US" dirty="0" smtClean="0"/>
            <a:t>(Bricker &amp; Furman)</a:t>
          </a:r>
          <a:endParaRPr lang="en-US" dirty="0"/>
        </a:p>
      </dgm:t>
    </dgm:pt>
    <dgm:pt modelId="{77CF75C2-8F46-DF4C-BF4F-DC3B78D309F4}" type="parTrans" cxnId="{FEA55D71-124B-5646-9DAA-57AC7A490852}">
      <dgm:prSet/>
      <dgm:spPr/>
      <dgm:t>
        <a:bodyPr/>
        <a:lstStyle/>
        <a:p>
          <a:endParaRPr lang="en-US"/>
        </a:p>
      </dgm:t>
    </dgm:pt>
    <dgm:pt modelId="{480260C2-7CA7-1540-B7AE-78CEE855E494}" type="sibTrans" cxnId="{FEA55D71-124B-5646-9DAA-57AC7A490852}">
      <dgm:prSet/>
      <dgm:spPr/>
      <dgm:t>
        <a:bodyPr/>
        <a:lstStyle/>
        <a:p>
          <a:endParaRPr lang="en-US"/>
        </a:p>
      </dgm:t>
    </dgm:pt>
    <dgm:pt modelId="{79146965-995C-6A4A-8F1F-85C39E1EDB14}">
      <dgm:prSet phldrT="[Text]"/>
      <dgm:spPr/>
      <dgm:t>
        <a:bodyPr/>
        <a:lstStyle/>
        <a:p>
          <a:r>
            <a:rPr lang="en-US" dirty="0" smtClean="0"/>
            <a:t>Students</a:t>
          </a:r>
        </a:p>
        <a:p>
          <a:r>
            <a:rPr lang="en-US" dirty="0" smtClean="0"/>
            <a:t>(</a:t>
          </a:r>
          <a:r>
            <a:rPr lang="en-US" dirty="0" err="1" smtClean="0"/>
            <a:t>McGlathery</a:t>
          </a:r>
          <a:r>
            <a:rPr lang="en-US" dirty="0" smtClean="0"/>
            <a:t>)</a:t>
          </a:r>
          <a:endParaRPr lang="en-US" dirty="0"/>
        </a:p>
      </dgm:t>
    </dgm:pt>
    <dgm:pt modelId="{F30E4621-72CF-9749-8B2D-DCB2444656FD}" type="parTrans" cxnId="{A8A8D35D-EA0F-874D-B48E-A87976A82521}">
      <dgm:prSet/>
      <dgm:spPr/>
      <dgm:t>
        <a:bodyPr/>
        <a:lstStyle/>
        <a:p>
          <a:endParaRPr lang="en-US"/>
        </a:p>
      </dgm:t>
    </dgm:pt>
    <dgm:pt modelId="{70B74F98-CF13-1F44-9B64-547EB1ACB9A0}" type="sibTrans" cxnId="{A8A8D35D-EA0F-874D-B48E-A87976A82521}">
      <dgm:prSet/>
      <dgm:spPr/>
      <dgm:t>
        <a:bodyPr/>
        <a:lstStyle/>
        <a:p>
          <a:endParaRPr lang="en-US"/>
        </a:p>
      </dgm:t>
    </dgm:pt>
    <dgm:pt modelId="{3C542367-F292-3944-BFE4-E6BCB5283787}">
      <dgm:prSet phldrT="[Text]"/>
      <dgm:spPr/>
      <dgm:t>
        <a:bodyPr/>
        <a:lstStyle/>
        <a:p>
          <a:r>
            <a:rPr lang="en-US" dirty="0" smtClean="0"/>
            <a:t>New Hire</a:t>
          </a:r>
        </a:p>
        <a:p>
          <a:r>
            <a:rPr lang="en-US" dirty="0" smtClean="0"/>
            <a:t>Coastal Ecology</a:t>
          </a:r>
          <a:endParaRPr lang="en-US" dirty="0"/>
        </a:p>
      </dgm:t>
    </dgm:pt>
    <dgm:pt modelId="{78EB06F7-9A5B-254A-AD89-579773E5E47A}" type="parTrans" cxnId="{08F2811A-4905-F542-B5CF-8613EB25430F}">
      <dgm:prSet/>
      <dgm:spPr/>
      <dgm:t>
        <a:bodyPr/>
        <a:lstStyle/>
        <a:p>
          <a:endParaRPr lang="en-US"/>
        </a:p>
      </dgm:t>
    </dgm:pt>
    <dgm:pt modelId="{24114CC2-A7B8-3741-A8CC-9F9FF6DA7567}" type="sibTrans" cxnId="{08F2811A-4905-F542-B5CF-8613EB25430F}">
      <dgm:prSet/>
      <dgm:spPr/>
      <dgm:t>
        <a:bodyPr/>
        <a:lstStyle/>
        <a:p>
          <a:endParaRPr lang="en-US"/>
        </a:p>
      </dgm:t>
    </dgm:pt>
    <dgm:pt modelId="{41DCA75B-A78B-924A-9AF8-AE08C7A4EF02}">
      <dgm:prSet/>
      <dgm:spPr/>
      <dgm:t>
        <a:bodyPr/>
        <a:lstStyle/>
        <a:p>
          <a:r>
            <a:rPr lang="en-US" dirty="0" smtClean="0"/>
            <a:t>Infrastructure</a:t>
          </a:r>
        </a:p>
        <a:p>
          <a:r>
            <a:rPr lang="en-US" dirty="0" smtClean="0"/>
            <a:t>(Frankovich)</a:t>
          </a:r>
          <a:endParaRPr lang="en-US" dirty="0"/>
        </a:p>
      </dgm:t>
    </dgm:pt>
    <dgm:pt modelId="{6D9C7EDB-C5CF-9144-9240-78BB6596D440}" type="parTrans" cxnId="{9579A795-88A5-864F-8A61-FB138D318EAE}">
      <dgm:prSet/>
      <dgm:spPr/>
      <dgm:t>
        <a:bodyPr/>
        <a:lstStyle/>
        <a:p>
          <a:endParaRPr lang="en-US"/>
        </a:p>
      </dgm:t>
    </dgm:pt>
    <dgm:pt modelId="{B24432E6-F663-7C42-AC24-8AA8B587E90B}" type="sibTrans" cxnId="{9579A795-88A5-864F-8A61-FB138D318EAE}">
      <dgm:prSet/>
      <dgm:spPr/>
      <dgm:t>
        <a:bodyPr/>
        <a:lstStyle/>
        <a:p>
          <a:endParaRPr lang="en-US"/>
        </a:p>
      </dgm:t>
    </dgm:pt>
    <dgm:pt modelId="{762D2452-9043-A34C-B484-1788BB1253D1}" type="pres">
      <dgm:prSet presAssocID="{756BEDEF-7D98-2A47-868D-9379357E06F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BE7D82A-5EE9-AA40-98E2-860F25252F39}" type="pres">
      <dgm:prSet presAssocID="{66FD2009-7CF1-904F-89C2-7EACD150AA39}" presName="singleCycle" presStyleCnt="0"/>
      <dgm:spPr/>
    </dgm:pt>
    <dgm:pt modelId="{69291125-E248-BA40-94BA-F826796E3F16}" type="pres">
      <dgm:prSet presAssocID="{66FD2009-7CF1-904F-89C2-7EACD150AA39}" presName="singleCenter" presStyleLbl="node1" presStyleIdx="0" presStyleCnt="5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2D70144E-C1A7-7D46-BC56-11F5885F5123}" type="pres">
      <dgm:prSet presAssocID="{77CF75C2-8F46-DF4C-BF4F-DC3B78D309F4}" presName="Name56" presStyleLbl="parChTrans1D2" presStyleIdx="0" presStyleCnt="4"/>
      <dgm:spPr/>
      <dgm:t>
        <a:bodyPr/>
        <a:lstStyle/>
        <a:p>
          <a:endParaRPr lang="en-US"/>
        </a:p>
      </dgm:t>
    </dgm:pt>
    <dgm:pt modelId="{2E1841A7-20AD-DB4F-A521-BDE291713B94}" type="pres">
      <dgm:prSet presAssocID="{7676F584-2B80-AF4B-BAFC-F7CB9AFF38A7}" presName="text0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3342BC-E535-FC4C-AA21-8B02EEA667B0}" type="pres">
      <dgm:prSet presAssocID="{F30E4621-72CF-9749-8B2D-DCB2444656FD}" presName="Name56" presStyleLbl="parChTrans1D2" presStyleIdx="1" presStyleCnt="4"/>
      <dgm:spPr/>
      <dgm:t>
        <a:bodyPr/>
        <a:lstStyle/>
        <a:p>
          <a:endParaRPr lang="en-US"/>
        </a:p>
      </dgm:t>
    </dgm:pt>
    <dgm:pt modelId="{BA249203-58E2-874E-ADFB-C89E12B9AC6F}" type="pres">
      <dgm:prSet presAssocID="{79146965-995C-6A4A-8F1F-85C39E1EDB14}" presName="text0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4E97BA-C670-6C4A-8F9C-8B53EAA6FC33}" type="pres">
      <dgm:prSet presAssocID="{78EB06F7-9A5B-254A-AD89-579773E5E47A}" presName="Name56" presStyleLbl="parChTrans1D2" presStyleIdx="2" presStyleCnt="4"/>
      <dgm:spPr/>
      <dgm:t>
        <a:bodyPr/>
        <a:lstStyle/>
        <a:p>
          <a:endParaRPr lang="en-US"/>
        </a:p>
      </dgm:t>
    </dgm:pt>
    <dgm:pt modelId="{ED8E580B-BA9B-A04D-A122-6910FF31B552}" type="pres">
      <dgm:prSet presAssocID="{3C542367-F292-3944-BFE4-E6BCB5283787}" presName="text0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B5F859-9C76-D441-810A-AEC18C2B43F8}" type="pres">
      <dgm:prSet presAssocID="{6D9C7EDB-C5CF-9144-9240-78BB6596D440}" presName="Name56" presStyleLbl="parChTrans1D2" presStyleIdx="3" presStyleCnt="4"/>
      <dgm:spPr/>
      <dgm:t>
        <a:bodyPr/>
        <a:lstStyle/>
        <a:p>
          <a:endParaRPr lang="en-US"/>
        </a:p>
      </dgm:t>
    </dgm:pt>
    <dgm:pt modelId="{5F672041-DD5A-E74F-9F54-2D5651367A37}" type="pres">
      <dgm:prSet presAssocID="{41DCA75B-A78B-924A-9AF8-AE08C7A4EF02}" presName="text0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1016FB-C68E-454E-AF47-3F1D81697397}" type="presOf" srcId="{41DCA75B-A78B-924A-9AF8-AE08C7A4EF02}" destId="{5F672041-DD5A-E74F-9F54-2D5651367A37}" srcOrd="0" destOrd="0" presId="urn:microsoft.com/office/officeart/2008/layout/RadialCluster"/>
    <dgm:cxn modelId="{2C04E8F8-D32B-D646-9081-D64925041360}" type="presOf" srcId="{756BEDEF-7D98-2A47-868D-9379357E06F9}" destId="{762D2452-9043-A34C-B484-1788BB1253D1}" srcOrd="0" destOrd="0" presId="urn:microsoft.com/office/officeart/2008/layout/RadialCluster"/>
    <dgm:cxn modelId="{D18ED2F2-CDA6-054C-B054-1DC73A26AB62}" srcId="{756BEDEF-7D98-2A47-868D-9379357E06F9}" destId="{66FD2009-7CF1-904F-89C2-7EACD150AA39}" srcOrd="0" destOrd="0" parTransId="{FC8686F0-6D74-5246-8652-1147CEA04AEE}" sibTransId="{F6887DB2-DC1D-7442-B19A-315A6F203290}"/>
    <dgm:cxn modelId="{47122A49-8E9E-2249-AC27-E802F74C65E6}" type="presOf" srcId="{79146965-995C-6A4A-8F1F-85C39E1EDB14}" destId="{BA249203-58E2-874E-ADFB-C89E12B9AC6F}" srcOrd="0" destOrd="0" presId="urn:microsoft.com/office/officeart/2008/layout/RadialCluster"/>
    <dgm:cxn modelId="{9579A795-88A5-864F-8A61-FB138D318EAE}" srcId="{66FD2009-7CF1-904F-89C2-7EACD150AA39}" destId="{41DCA75B-A78B-924A-9AF8-AE08C7A4EF02}" srcOrd="3" destOrd="0" parTransId="{6D9C7EDB-C5CF-9144-9240-78BB6596D440}" sibTransId="{B24432E6-F663-7C42-AC24-8AA8B587E90B}"/>
    <dgm:cxn modelId="{4ED36BE1-92F7-424B-B134-7781B52B2739}" type="presOf" srcId="{78EB06F7-9A5B-254A-AD89-579773E5E47A}" destId="{8D4E97BA-C670-6C4A-8F9C-8B53EAA6FC33}" srcOrd="0" destOrd="0" presId="urn:microsoft.com/office/officeart/2008/layout/RadialCluster"/>
    <dgm:cxn modelId="{FEA55D71-124B-5646-9DAA-57AC7A490852}" srcId="{66FD2009-7CF1-904F-89C2-7EACD150AA39}" destId="{7676F584-2B80-AF4B-BAFC-F7CB9AFF38A7}" srcOrd="0" destOrd="0" parTransId="{77CF75C2-8F46-DF4C-BF4F-DC3B78D309F4}" sibTransId="{480260C2-7CA7-1540-B7AE-78CEE855E494}"/>
    <dgm:cxn modelId="{4457C65D-F2EB-524C-8778-134D571A07A2}" type="presOf" srcId="{3C542367-F292-3944-BFE4-E6BCB5283787}" destId="{ED8E580B-BA9B-A04D-A122-6910FF31B552}" srcOrd="0" destOrd="0" presId="urn:microsoft.com/office/officeart/2008/layout/RadialCluster"/>
    <dgm:cxn modelId="{7C799ECA-2DEF-364F-A6D8-4A8516E6A00E}" type="presOf" srcId="{7676F584-2B80-AF4B-BAFC-F7CB9AFF38A7}" destId="{2E1841A7-20AD-DB4F-A521-BDE291713B94}" srcOrd="0" destOrd="0" presId="urn:microsoft.com/office/officeart/2008/layout/RadialCluster"/>
    <dgm:cxn modelId="{707F1066-B71E-EC41-81F0-642259BC4281}" type="presOf" srcId="{66FD2009-7CF1-904F-89C2-7EACD150AA39}" destId="{69291125-E248-BA40-94BA-F826796E3F16}" srcOrd="0" destOrd="0" presId="urn:microsoft.com/office/officeart/2008/layout/RadialCluster"/>
    <dgm:cxn modelId="{488ADBE6-61B2-E14E-BE6A-D36E2C5B2F37}" type="presOf" srcId="{6D9C7EDB-C5CF-9144-9240-78BB6596D440}" destId="{BDB5F859-9C76-D441-810A-AEC18C2B43F8}" srcOrd="0" destOrd="0" presId="urn:microsoft.com/office/officeart/2008/layout/RadialCluster"/>
    <dgm:cxn modelId="{08F2811A-4905-F542-B5CF-8613EB25430F}" srcId="{66FD2009-7CF1-904F-89C2-7EACD150AA39}" destId="{3C542367-F292-3944-BFE4-E6BCB5283787}" srcOrd="2" destOrd="0" parTransId="{78EB06F7-9A5B-254A-AD89-579773E5E47A}" sibTransId="{24114CC2-A7B8-3741-A8CC-9F9FF6DA7567}"/>
    <dgm:cxn modelId="{44B77723-C73A-674A-83D9-496DB7307A44}" type="presOf" srcId="{F30E4621-72CF-9749-8B2D-DCB2444656FD}" destId="{6C3342BC-E535-FC4C-AA21-8B02EEA667B0}" srcOrd="0" destOrd="0" presId="urn:microsoft.com/office/officeart/2008/layout/RadialCluster"/>
    <dgm:cxn modelId="{A8A8D35D-EA0F-874D-B48E-A87976A82521}" srcId="{66FD2009-7CF1-904F-89C2-7EACD150AA39}" destId="{79146965-995C-6A4A-8F1F-85C39E1EDB14}" srcOrd="1" destOrd="0" parTransId="{F30E4621-72CF-9749-8B2D-DCB2444656FD}" sibTransId="{70B74F98-CF13-1F44-9B64-547EB1ACB9A0}"/>
    <dgm:cxn modelId="{1EE89A57-B0BA-C245-AF31-15FC6BB36B53}" type="presOf" srcId="{77CF75C2-8F46-DF4C-BF4F-DC3B78D309F4}" destId="{2D70144E-C1A7-7D46-BC56-11F5885F5123}" srcOrd="0" destOrd="0" presId="urn:microsoft.com/office/officeart/2008/layout/RadialCluster"/>
    <dgm:cxn modelId="{EFBF0B95-3F1A-604F-89B2-19B228578109}" type="presParOf" srcId="{762D2452-9043-A34C-B484-1788BB1253D1}" destId="{5BE7D82A-5EE9-AA40-98E2-860F25252F39}" srcOrd="0" destOrd="0" presId="urn:microsoft.com/office/officeart/2008/layout/RadialCluster"/>
    <dgm:cxn modelId="{A8BCE1EC-0DB0-7947-A220-056ADA2A9753}" type="presParOf" srcId="{5BE7D82A-5EE9-AA40-98E2-860F25252F39}" destId="{69291125-E248-BA40-94BA-F826796E3F16}" srcOrd="0" destOrd="0" presId="urn:microsoft.com/office/officeart/2008/layout/RadialCluster"/>
    <dgm:cxn modelId="{FECC2D96-0970-D641-8167-E2E34DAF5F8E}" type="presParOf" srcId="{5BE7D82A-5EE9-AA40-98E2-860F25252F39}" destId="{2D70144E-C1A7-7D46-BC56-11F5885F5123}" srcOrd="1" destOrd="0" presId="urn:microsoft.com/office/officeart/2008/layout/RadialCluster"/>
    <dgm:cxn modelId="{690CF74D-A363-C249-8047-FA86A61FBDD3}" type="presParOf" srcId="{5BE7D82A-5EE9-AA40-98E2-860F25252F39}" destId="{2E1841A7-20AD-DB4F-A521-BDE291713B94}" srcOrd="2" destOrd="0" presId="urn:microsoft.com/office/officeart/2008/layout/RadialCluster"/>
    <dgm:cxn modelId="{BB3A3E3F-D47E-6E46-9174-E7BBF9A3AE64}" type="presParOf" srcId="{5BE7D82A-5EE9-AA40-98E2-860F25252F39}" destId="{6C3342BC-E535-FC4C-AA21-8B02EEA667B0}" srcOrd="3" destOrd="0" presId="urn:microsoft.com/office/officeart/2008/layout/RadialCluster"/>
    <dgm:cxn modelId="{B382BD0C-78E9-2D42-94DA-27DCA9A23A86}" type="presParOf" srcId="{5BE7D82A-5EE9-AA40-98E2-860F25252F39}" destId="{BA249203-58E2-874E-ADFB-C89E12B9AC6F}" srcOrd="4" destOrd="0" presId="urn:microsoft.com/office/officeart/2008/layout/RadialCluster"/>
    <dgm:cxn modelId="{1F2F6DE1-097C-9843-B6B0-CB53612D4FD9}" type="presParOf" srcId="{5BE7D82A-5EE9-AA40-98E2-860F25252F39}" destId="{8D4E97BA-C670-6C4A-8F9C-8B53EAA6FC33}" srcOrd="5" destOrd="0" presId="urn:microsoft.com/office/officeart/2008/layout/RadialCluster"/>
    <dgm:cxn modelId="{B11DBAF0-6226-3145-9734-B94070B30B37}" type="presParOf" srcId="{5BE7D82A-5EE9-AA40-98E2-860F25252F39}" destId="{ED8E580B-BA9B-A04D-A122-6910FF31B552}" srcOrd="6" destOrd="0" presId="urn:microsoft.com/office/officeart/2008/layout/RadialCluster"/>
    <dgm:cxn modelId="{479FAB9B-EDE9-FB4D-8755-62E4938F9B0A}" type="presParOf" srcId="{5BE7D82A-5EE9-AA40-98E2-860F25252F39}" destId="{BDB5F859-9C76-D441-810A-AEC18C2B43F8}" srcOrd="7" destOrd="0" presId="urn:microsoft.com/office/officeart/2008/layout/RadialCluster"/>
    <dgm:cxn modelId="{4A4CDF75-677E-2444-85C7-7F169AE4BB97}" type="presParOf" srcId="{5BE7D82A-5EE9-AA40-98E2-860F25252F39}" destId="{5F672041-DD5A-E74F-9F54-2D5651367A37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6BEDEF-7D98-2A47-868D-9379357E06F9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FD2009-7CF1-904F-89C2-7EACD150AA39}">
      <dgm:prSet phldrT="[Text]"/>
      <dgm:spPr/>
      <dgm:t>
        <a:bodyPr/>
        <a:lstStyle/>
        <a:p>
          <a:r>
            <a:rPr lang="en-US" dirty="0" smtClean="0"/>
            <a:t>Research</a:t>
          </a:r>
        </a:p>
      </dgm:t>
    </dgm:pt>
    <dgm:pt modelId="{FC8686F0-6D74-5246-8652-1147CEA04AEE}" type="parTrans" cxnId="{D18ED2F2-CDA6-054C-B054-1DC73A26AB62}">
      <dgm:prSet/>
      <dgm:spPr/>
      <dgm:t>
        <a:bodyPr/>
        <a:lstStyle/>
        <a:p>
          <a:endParaRPr lang="en-US"/>
        </a:p>
      </dgm:t>
    </dgm:pt>
    <dgm:pt modelId="{F6887DB2-DC1D-7442-B19A-315A6F203290}" type="sibTrans" cxnId="{D18ED2F2-CDA6-054C-B054-1DC73A26AB62}">
      <dgm:prSet/>
      <dgm:spPr/>
      <dgm:t>
        <a:bodyPr/>
        <a:lstStyle/>
        <a:p>
          <a:endParaRPr lang="en-US"/>
        </a:p>
      </dgm:t>
    </dgm:pt>
    <dgm:pt modelId="{7676F584-2B80-AF4B-BAFC-F7CB9AFF38A7}">
      <dgm:prSet phldrT="[Text]"/>
      <dgm:spPr/>
      <dgm:t>
        <a:bodyPr/>
        <a:lstStyle/>
        <a:p>
          <a:r>
            <a:rPr lang="en-US" dirty="0" smtClean="0"/>
            <a:t>FWRI</a:t>
          </a:r>
        </a:p>
        <a:p>
          <a:r>
            <a:rPr lang="en-US" dirty="0" smtClean="0"/>
            <a:t>St Pete Florida</a:t>
          </a:r>
        </a:p>
        <a:p>
          <a:r>
            <a:rPr lang="en-US" dirty="0" smtClean="0"/>
            <a:t>(Furman)</a:t>
          </a:r>
          <a:endParaRPr lang="en-US" dirty="0"/>
        </a:p>
      </dgm:t>
    </dgm:pt>
    <dgm:pt modelId="{77CF75C2-8F46-DF4C-BF4F-DC3B78D309F4}" type="parTrans" cxnId="{FEA55D71-124B-5646-9DAA-57AC7A490852}">
      <dgm:prSet/>
      <dgm:spPr/>
      <dgm:t>
        <a:bodyPr/>
        <a:lstStyle/>
        <a:p>
          <a:endParaRPr lang="en-US"/>
        </a:p>
      </dgm:t>
    </dgm:pt>
    <dgm:pt modelId="{480260C2-7CA7-1540-B7AE-78CEE855E494}" type="sibTrans" cxnId="{FEA55D71-124B-5646-9DAA-57AC7A490852}">
      <dgm:prSet/>
      <dgm:spPr/>
      <dgm:t>
        <a:bodyPr/>
        <a:lstStyle/>
        <a:p>
          <a:endParaRPr lang="en-US"/>
        </a:p>
      </dgm:t>
    </dgm:pt>
    <dgm:pt modelId="{79146965-995C-6A4A-8F1F-85C39E1EDB14}">
      <dgm:prSet phldrT="[Text]"/>
      <dgm:spPr/>
      <dgm:t>
        <a:bodyPr/>
        <a:lstStyle/>
        <a:p>
          <a:r>
            <a:rPr lang="en-US" dirty="0" smtClean="0"/>
            <a:t>Florida Bay</a:t>
          </a:r>
        </a:p>
        <a:p>
          <a:r>
            <a:rPr lang="en-US" dirty="0" smtClean="0"/>
            <a:t>(Bricker &amp; Furman)</a:t>
          </a:r>
          <a:endParaRPr lang="en-US" dirty="0"/>
        </a:p>
      </dgm:t>
    </dgm:pt>
    <dgm:pt modelId="{F30E4621-72CF-9749-8B2D-DCB2444656FD}" type="parTrans" cxnId="{A8A8D35D-EA0F-874D-B48E-A87976A82521}">
      <dgm:prSet/>
      <dgm:spPr/>
      <dgm:t>
        <a:bodyPr/>
        <a:lstStyle/>
        <a:p>
          <a:endParaRPr lang="en-US"/>
        </a:p>
      </dgm:t>
    </dgm:pt>
    <dgm:pt modelId="{70B74F98-CF13-1F44-9B64-547EB1ACB9A0}" type="sibTrans" cxnId="{A8A8D35D-EA0F-874D-B48E-A87976A82521}">
      <dgm:prSet/>
      <dgm:spPr/>
      <dgm:t>
        <a:bodyPr/>
        <a:lstStyle/>
        <a:p>
          <a:endParaRPr lang="en-US"/>
        </a:p>
      </dgm:t>
    </dgm:pt>
    <dgm:pt modelId="{3C542367-F292-3944-BFE4-E6BCB5283787}">
      <dgm:prSet phldrT="[Text]"/>
      <dgm:spPr/>
      <dgm:t>
        <a:bodyPr/>
        <a:lstStyle/>
        <a:p>
          <a:r>
            <a:rPr lang="en-US" dirty="0" smtClean="0"/>
            <a:t>Northeast Coast</a:t>
          </a:r>
        </a:p>
        <a:p>
          <a:r>
            <a:rPr lang="en-US" dirty="0" smtClean="0"/>
            <a:t>(Bricker)</a:t>
          </a:r>
          <a:endParaRPr lang="en-US" dirty="0"/>
        </a:p>
      </dgm:t>
    </dgm:pt>
    <dgm:pt modelId="{78EB06F7-9A5B-254A-AD89-579773E5E47A}" type="parTrans" cxnId="{08F2811A-4905-F542-B5CF-8613EB25430F}">
      <dgm:prSet/>
      <dgm:spPr/>
      <dgm:t>
        <a:bodyPr/>
        <a:lstStyle/>
        <a:p>
          <a:endParaRPr lang="en-US"/>
        </a:p>
      </dgm:t>
    </dgm:pt>
    <dgm:pt modelId="{24114CC2-A7B8-3741-A8CC-9F9FF6DA7567}" type="sibTrans" cxnId="{08F2811A-4905-F542-B5CF-8613EB25430F}">
      <dgm:prSet/>
      <dgm:spPr/>
      <dgm:t>
        <a:bodyPr/>
        <a:lstStyle/>
        <a:p>
          <a:endParaRPr lang="en-US"/>
        </a:p>
      </dgm:t>
    </dgm:pt>
    <dgm:pt modelId="{41DCA75B-A78B-924A-9AF8-AE08C7A4EF02}">
      <dgm:prSet/>
      <dgm:spPr/>
      <dgm:t>
        <a:bodyPr/>
        <a:lstStyle/>
        <a:p>
          <a:r>
            <a:rPr lang="en-US" dirty="0" smtClean="0"/>
            <a:t>Marsh Species</a:t>
          </a:r>
        </a:p>
        <a:p>
          <a:r>
            <a:rPr lang="en-US" dirty="0" smtClean="0"/>
            <a:t>(Bricker)</a:t>
          </a:r>
          <a:endParaRPr lang="en-US" dirty="0"/>
        </a:p>
      </dgm:t>
    </dgm:pt>
    <dgm:pt modelId="{6D9C7EDB-C5CF-9144-9240-78BB6596D440}" type="parTrans" cxnId="{9579A795-88A5-864F-8A61-FB138D318EAE}">
      <dgm:prSet/>
      <dgm:spPr/>
      <dgm:t>
        <a:bodyPr/>
        <a:lstStyle/>
        <a:p>
          <a:endParaRPr lang="en-US"/>
        </a:p>
      </dgm:t>
    </dgm:pt>
    <dgm:pt modelId="{B24432E6-F663-7C42-AC24-8AA8B587E90B}" type="sibTrans" cxnId="{9579A795-88A5-864F-8A61-FB138D318EAE}">
      <dgm:prSet/>
      <dgm:spPr/>
      <dgm:t>
        <a:bodyPr/>
        <a:lstStyle/>
        <a:p>
          <a:endParaRPr lang="en-US"/>
        </a:p>
      </dgm:t>
    </dgm:pt>
    <dgm:pt modelId="{762D2452-9043-A34C-B484-1788BB1253D1}" type="pres">
      <dgm:prSet presAssocID="{756BEDEF-7D98-2A47-868D-9379357E06F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BE7D82A-5EE9-AA40-98E2-860F25252F39}" type="pres">
      <dgm:prSet presAssocID="{66FD2009-7CF1-904F-89C2-7EACD150AA39}" presName="singleCycle" presStyleCnt="0"/>
      <dgm:spPr/>
    </dgm:pt>
    <dgm:pt modelId="{69291125-E248-BA40-94BA-F826796E3F16}" type="pres">
      <dgm:prSet presAssocID="{66FD2009-7CF1-904F-89C2-7EACD150AA39}" presName="singleCenter" presStyleLbl="node1" presStyleIdx="0" presStyleCnt="5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2D70144E-C1A7-7D46-BC56-11F5885F5123}" type="pres">
      <dgm:prSet presAssocID="{77CF75C2-8F46-DF4C-BF4F-DC3B78D309F4}" presName="Name56" presStyleLbl="parChTrans1D2" presStyleIdx="0" presStyleCnt="4"/>
      <dgm:spPr/>
      <dgm:t>
        <a:bodyPr/>
        <a:lstStyle/>
        <a:p>
          <a:endParaRPr lang="en-US"/>
        </a:p>
      </dgm:t>
    </dgm:pt>
    <dgm:pt modelId="{2E1841A7-20AD-DB4F-A521-BDE291713B94}" type="pres">
      <dgm:prSet presAssocID="{7676F584-2B80-AF4B-BAFC-F7CB9AFF38A7}" presName="text0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3342BC-E535-FC4C-AA21-8B02EEA667B0}" type="pres">
      <dgm:prSet presAssocID="{F30E4621-72CF-9749-8B2D-DCB2444656FD}" presName="Name56" presStyleLbl="parChTrans1D2" presStyleIdx="1" presStyleCnt="4"/>
      <dgm:spPr/>
      <dgm:t>
        <a:bodyPr/>
        <a:lstStyle/>
        <a:p>
          <a:endParaRPr lang="en-US"/>
        </a:p>
      </dgm:t>
    </dgm:pt>
    <dgm:pt modelId="{BA249203-58E2-874E-ADFB-C89E12B9AC6F}" type="pres">
      <dgm:prSet presAssocID="{79146965-995C-6A4A-8F1F-85C39E1EDB14}" presName="text0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4E97BA-C670-6C4A-8F9C-8B53EAA6FC33}" type="pres">
      <dgm:prSet presAssocID="{78EB06F7-9A5B-254A-AD89-579773E5E47A}" presName="Name56" presStyleLbl="parChTrans1D2" presStyleIdx="2" presStyleCnt="4"/>
      <dgm:spPr/>
      <dgm:t>
        <a:bodyPr/>
        <a:lstStyle/>
        <a:p>
          <a:endParaRPr lang="en-US"/>
        </a:p>
      </dgm:t>
    </dgm:pt>
    <dgm:pt modelId="{ED8E580B-BA9B-A04D-A122-6910FF31B552}" type="pres">
      <dgm:prSet presAssocID="{3C542367-F292-3944-BFE4-E6BCB5283787}" presName="text0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B5F859-9C76-D441-810A-AEC18C2B43F8}" type="pres">
      <dgm:prSet presAssocID="{6D9C7EDB-C5CF-9144-9240-78BB6596D440}" presName="Name56" presStyleLbl="parChTrans1D2" presStyleIdx="3" presStyleCnt="4"/>
      <dgm:spPr/>
      <dgm:t>
        <a:bodyPr/>
        <a:lstStyle/>
        <a:p>
          <a:endParaRPr lang="en-US"/>
        </a:p>
      </dgm:t>
    </dgm:pt>
    <dgm:pt modelId="{5F672041-DD5A-E74F-9F54-2D5651367A37}" type="pres">
      <dgm:prSet presAssocID="{41DCA75B-A78B-924A-9AF8-AE08C7A4EF02}" presName="text0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370F6F-FD7D-4D4D-ACF6-BBA9F78B0733}" type="presOf" srcId="{F30E4621-72CF-9749-8B2D-DCB2444656FD}" destId="{6C3342BC-E535-FC4C-AA21-8B02EEA667B0}" srcOrd="0" destOrd="0" presId="urn:microsoft.com/office/officeart/2008/layout/RadialCluster"/>
    <dgm:cxn modelId="{95F00C2A-7409-A74A-9E9F-21B7649F28E5}" type="presOf" srcId="{78EB06F7-9A5B-254A-AD89-579773E5E47A}" destId="{8D4E97BA-C670-6C4A-8F9C-8B53EAA6FC33}" srcOrd="0" destOrd="0" presId="urn:microsoft.com/office/officeart/2008/layout/RadialCluster"/>
    <dgm:cxn modelId="{708C475C-2A59-5142-A9BE-A96C7CE19185}" type="presOf" srcId="{41DCA75B-A78B-924A-9AF8-AE08C7A4EF02}" destId="{5F672041-DD5A-E74F-9F54-2D5651367A37}" srcOrd="0" destOrd="0" presId="urn:microsoft.com/office/officeart/2008/layout/RadialCluster"/>
    <dgm:cxn modelId="{D18ED2F2-CDA6-054C-B054-1DC73A26AB62}" srcId="{756BEDEF-7D98-2A47-868D-9379357E06F9}" destId="{66FD2009-7CF1-904F-89C2-7EACD150AA39}" srcOrd="0" destOrd="0" parTransId="{FC8686F0-6D74-5246-8652-1147CEA04AEE}" sibTransId="{F6887DB2-DC1D-7442-B19A-315A6F203290}"/>
    <dgm:cxn modelId="{08F2811A-4905-F542-B5CF-8613EB25430F}" srcId="{66FD2009-7CF1-904F-89C2-7EACD150AA39}" destId="{3C542367-F292-3944-BFE4-E6BCB5283787}" srcOrd="2" destOrd="0" parTransId="{78EB06F7-9A5B-254A-AD89-579773E5E47A}" sibTransId="{24114CC2-A7B8-3741-A8CC-9F9FF6DA7567}"/>
    <dgm:cxn modelId="{CC6D6B35-9167-B047-9640-EAB3F4E97168}" type="presOf" srcId="{66FD2009-7CF1-904F-89C2-7EACD150AA39}" destId="{69291125-E248-BA40-94BA-F826796E3F16}" srcOrd="0" destOrd="0" presId="urn:microsoft.com/office/officeart/2008/layout/RadialCluster"/>
    <dgm:cxn modelId="{4C68FC29-2F2E-E147-AA98-B82F57F7EB2D}" type="presOf" srcId="{77CF75C2-8F46-DF4C-BF4F-DC3B78D309F4}" destId="{2D70144E-C1A7-7D46-BC56-11F5885F5123}" srcOrd="0" destOrd="0" presId="urn:microsoft.com/office/officeart/2008/layout/RadialCluster"/>
    <dgm:cxn modelId="{B0081706-6DF9-0744-8ACC-F01B4ED02308}" type="presOf" srcId="{6D9C7EDB-C5CF-9144-9240-78BB6596D440}" destId="{BDB5F859-9C76-D441-810A-AEC18C2B43F8}" srcOrd="0" destOrd="0" presId="urn:microsoft.com/office/officeart/2008/layout/RadialCluster"/>
    <dgm:cxn modelId="{A00BBE2C-0B41-4846-A05F-A8ED9A64E027}" type="presOf" srcId="{7676F584-2B80-AF4B-BAFC-F7CB9AFF38A7}" destId="{2E1841A7-20AD-DB4F-A521-BDE291713B94}" srcOrd="0" destOrd="0" presId="urn:microsoft.com/office/officeart/2008/layout/RadialCluster"/>
    <dgm:cxn modelId="{8F3C02A9-096C-BB4F-8EEC-ECC213EAC34C}" type="presOf" srcId="{756BEDEF-7D98-2A47-868D-9379357E06F9}" destId="{762D2452-9043-A34C-B484-1788BB1253D1}" srcOrd="0" destOrd="0" presId="urn:microsoft.com/office/officeart/2008/layout/RadialCluster"/>
    <dgm:cxn modelId="{2E6C13F9-D283-F14E-BBE5-25DF2B5FBFB4}" type="presOf" srcId="{3C542367-F292-3944-BFE4-E6BCB5283787}" destId="{ED8E580B-BA9B-A04D-A122-6910FF31B552}" srcOrd="0" destOrd="0" presId="urn:microsoft.com/office/officeart/2008/layout/RadialCluster"/>
    <dgm:cxn modelId="{FEA55D71-124B-5646-9DAA-57AC7A490852}" srcId="{66FD2009-7CF1-904F-89C2-7EACD150AA39}" destId="{7676F584-2B80-AF4B-BAFC-F7CB9AFF38A7}" srcOrd="0" destOrd="0" parTransId="{77CF75C2-8F46-DF4C-BF4F-DC3B78D309F4}" sibTransId="{480260C2-7CA7-1540-B7AE-78CEE855E494}"/>
    <dgm:cxn modelId="{A8A8D35D-EA0F-874D-B48E-A87976A82521}" srcId="{66FD2009-7CF1-904F-89C2-7EACD150AA39}" destId="{79146965-995C-6A4A-8F1F-85C39E1EDB14}" srcOrd="1" destOrd="0" parTransId="{F30E4621-72CF-9749-8B2D-DCB2444656FD}" sibTransId="{70B74F98-CF13-1F44-9B64-547EB1ACB9A0}"/>
    <dgm:cxn modelId="{93D437DF-262C-224B-9732-4216B7262CAF}" type="presOf" srcId="{79146965-995C-6A4A-8F1F-85C39E1EDB14}" destId="{BA249203-58E2-874E-ADFB-C89E12B9AC6F}" srcOrd="0" destOrd="0" presId="urn:microsoft.com/office/officeart/2008/layout/RadialCluster"/>
    <dgm:cxn modelId="{9579A795-88A5-864F-8A61-FB138D318EAE}" srcId="{66FD2009-7CF1-904F-89C2-7EACD150AA39}" destId="{41DCA75B-A78B-924A-9AF8-AE08C7A4EF02}" srcOrd="3" destOrd="0" parTransId="{6D9C7EDB-C5CF-9144-9240-78BB6596D440}" sibTransId="{B24432E6-F663-7C42-AC24-8AA8B587E90B}"/>
    <dgm:cxn modelId="{3C809AAF-8487-FB43-87EA-C467684448BE}" type="presParOf" srcId="{762D2452-9043-A34C-B484-1788BB1253D1}" destId="{5BE7D82A-5EE9-AA40-98E2-860F25252F39}" srcOrd="0" destOrd="0" presId="urn:microsoft.com/office/officeart/2008/layout/RadialCluster"/>
    <dgm:cxn modelId="{D6B9DB32-AFCA-6746-9C43-9FC0E458D140}" type="presParOf" srcId="{5BE7D82A-5EE9-AA40-98E2-860F25252F39}" destId="{69291125-E248-BA40-94BA-F826796E3F16}" srcOrd="0" destOrd="0" presId="urn:microsoft.com/office/officeart/2008/layout/RadialCluster"/>
    <dgm:cxn modelId="{FBD90461-A360-9342-BE7D-DDDF27F2D59B}" type="presParOf" srcId="{5BE7D82A-5EE9-AA40-98E2-860F25252F39}" destId="{2D70144E-C1A7-7D46-BC56-11F5885F5123}" srcOrd="1" destOrd="0" presId="urn:microsoft.com/office/officeart/2008/layout/RadialCluster"/>
    <dgm:cxn modelId="{C05EEFE2-4DEF-CC43-A5C9-19AFDF0085CC}" type="presParOf" srcId="{5BE7D82A-5EE9-AA40-98E2-860F25252F39}" destId="{2E1841A7-20AD-DB4F-A521-BDE291713B94}" srcOrd="2" destOrd="0" presId="urn:microsoft.com/office/officeart/2008/layout/RadialCluster"/>
    <dgm:cxn modelId="{1C46E938-5029-CD4A-B27E-8950DA0A4747}" type="presParOf" srcId="{5BE7D82A-5EE9-AA40-98E2-860F25252F39}" destId="{6C3342BC-E535-FC4C-AA21-8B02EEA667B0}" srcOrd="3" destOrd="0" presId="urn:microsoft.com/office/officeart/2008/layout/RadialCluster"/>
    <dgm:cxn modelId="{C0B2A09B-5619-5244-BC02-87B756823614}" type="presParOf" srcId="{5BE7D82A-5EE9-AA40-98E2-860F25252F39}" destId="{BA249203-58E2-874E-ADFB-C89E12B9AC6F}" srcOrd="4" destOrd="0" presId="urn:microsoft.com/office/officeart/2008/layout/RadialCluster"/>
    <dgm:cxn modelId="{1B77A75F-12EB-3A49-86EF-4B66A9AD7AD1}" type="presParOf" srcId="{5BE7D82A-5EE9-AA40-98E2-860F25252F39}" destId="{8D4E97BA-C670-6C4A-8F9C-8B53EAA6FC33}" srcOrd="5" destOrd="0" presId="urn:microsoft.com/office/officeart/2008/layout/RadialCluster"/>
    <dgm:cxn modelId="{7594A9E5-DB1E-6B4B-B72E-58FE35158594}" type="presParOf" srcId="{5BE7D82A-5EE9-AA40-98E2-860F25252F39}" destId="{ED8E580B-BA9B-A04D-A122-6910FF31B552}" srcOrd="6" destOrd="0" presId="urn:microsoft.com/office/officeart/2008/layout/RadialCluster"/>
    <dgm:cxn modelId="{201C8114-B06C-1743-8325-1E1704B2A1F6}" type="presParOf" srcId="{5BE7D82A-5EE9-AA40-98E2-860F25252F39}" destId="{BDB5F859-9C76-D441-810A-AEC18C2B43F8}" srcOrd="7" destOrd="0" presId="urn:microsoft.com/office/officeart/2008/layout/RadialCluster"/>
    <dgm:cxn modelId="{BAB6A729-0400-8448-B1B3-16A5D81CC0EF}" type="presParOf" srcId="{5BE7D82A-5EE9-AA40-98E2-860F25252F39}" destId="{5F672041-DD5A-E74F-9F54-2D5651367A37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91125-E248-BA40-94BA-F826796E3F16}">
      <dsp:nvSpPr>
        <dsp:cNvPr id="0" name=""/>
        <dsp:cNvSpPr/>
      </dsp:nvSpPr>
      <dsp:spPr>
        <a:xfrm>
          <a:off x="3566035" y="1935057"/>
          <a:ext cx="1658621" cy="165862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Zieman</a:t>
          </a:r>
          <a:endParaRPr lang="en-US" sz="3400" kern="1200" dirty="0"/>
        </a:p>
      </dsp:txBody>
      <dsp:txXfrm>
        <a:off x="3647002" y="2016024"/>
        <a:ext cx="1496687" cy="1496687"/>
      </dsp:txXfrm>
    </dsp:sp>
    <dsp:sp modelId="{2D70144E-C1A7-7D46-BC56-11F5885F5123}">
      <dsp:nvSpPr>
        <dsp:cNvPr id="0" name=""/>
        <dsp:cNvSpPr/>
      </dsp:nvSpPr>
      <dsp:spPr>
        <a:xfrm rot="16200000">
          <a:off x="3983692" y="1523404"/>
          <a:ext cx="8233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330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1841A7-20AD-DB4F-A521-BDE291713B94}">
      <dsp:nvSpPr>
        <dsp:cNvPr id="0" name=""/>
        <dsp:cNvSpPr/>
      </dsp:nvSpPr>
      <dsp:spPr>
        <a:xfrm>
          <a:off x="3839707" y="475"/>
          <a:ext cx="1111276" cy="11112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Research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(Bricker &amp; Furman)</a:t>
          </a:r>
          <a:endParaRPr lang="en-US" sz="1700" kern="1200" dirty="0"/>
        </a:p>
      </dsp:txBody>
      <dsp:txXfrm>
        <a:off x="3893955" y="54723"/>
        <a:ext cx="1002780" cy="1002780"/>
      </dsp:txXfrm>
    </dsp:sp>
    <dsp:sp modelId="{6C3342BC-E535-FC4C-AA21-8B02EEA667B0}">
      <dsp:nvSpPr>
        <dsp:cNvPr id="0" name=""/>
        <dsp:cNvSpPr/>
      </dsp:nvSpPr>
      <dsp:spPr>
        <a:xfrm>
          <a:off x="5224656" y="2764368"/>
          <a:ext cx="8233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330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249203-58E2-874E-ADFB-C89E12B9AC6F}">
      <dsp:nvSpPr>
        <dsp:cNvPr id="0" name=""/>
        <dsp:cNvSpPr/>
      </dsp:nvSpPr>
      <dsp:spPr>
        <a:xfrm>
          <a:off x="6047963" y="2208730"/>
          <a:ext cx="1111276" cy="11112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Students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(</a:t>
          </a:r>
          <a:r>
            <a:rPr lang="en-US" sz="1300" kern="1200" dirty="0" err="1" smtClean="0"/>
            <a:t>McGlathery</a:t>
          </a:r>
          <a:r>
            <a:rPr lang="en-US" sz="1300" kern="1200" dirty="0" smtClean="0"/>
            <a:t>)</a:t>
          </a:r>
          <a:endParaRPr lang="en-US" sz="1300" kern="1200" dirty="0"/>
        </a:p>
      </dsp:txBody>
      <dsp:txXfrm>
        <a:off x="6102211" y="2262978"/>
        <a:ext cx="1002780" cy="1002780"/>
      </dsp:txXfrm>
    </dsp:sp>
    <dsp:sp modelId="{8D4E97BA-C670-6C4A-8F9C-8B53EAA6FC33}">
      <dsp:nvSpPr>
        <dsp:cNvPr id="0" name=""/>
        <dsp:cNvSpPr/>
      </dsp:nvSpPr>
      <dsp:spPr>
        <a:xfrm rot="5400000">
          <a:off x="3983692" y="4005332"/>
          <a:ext cx="8233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330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E580B-BA9B-A04D-A122-6910FF31B552}">
      <dsp:nvSpPr>
        <dsp:cNvPr id="0" name=""/>
        <dsp:cNvSpPr/>
      </dsp:nvSpPr>
      <dsp:spPr>
        <a:xfrm>
          <a:off x="3839707" y="4416985"/>
          <a:ext cx="1111276" cy="11112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New Hire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Coastal Ecology</a:t>
          </a:r>
          <a:endParaRPr lang="en-US" sz="1800" kern="1200" dirty="0"/>
        </a:p>
      </dsp:txBody>
      <dsp:txXfrm>
        <a:off x="3893955" y="4471233"/>
        <a:ext cx="1002780" cy="1002780"/>
      </dsp:txXfrm>
    </dsp:sp>
    <dsp:sp modelId="{BDB5F859-9C76-D441-810A-AEC18C2B43F8}">
      <dsp:nvSpPr>
        <dsp:cNvPr id="0" name=""/>
        <dsp:cNvSpPr/>
      </dsp:nvSpPr>
      <dsp:spPr>
        <a:xfrm rot="10800000">
          <a:off x="2742728" y="2764368"/>
          <a:ext cx="8233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330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72041-DD5A-E74F-9F54-2D5651367A37}">
      <dsp:nvSpPr>
        <dsp:cNvPr id="0" name=""/>
        <dsp:cNvSpPr/>
      </dsp:nvSpPr>
      <dsp:spPr>
        <a:xfrm>
          <a:off x="1631452" y="2208730"/>
          <a:ext cx="1111276" cy="11112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Infrastructure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(Frankovich)</a:t>
          </a:r>
          <a:endParaRPr lang="en-US" sz="1300" kern="1200" dirty="0"/>
        </a:p>
      </dsp:txBody>
      <dsp:txXfrm>
        <a:off x="1685700" y="2262978"/>
        <a:ext cx="1002780" cy="1002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91125-E248-BA40-94BA-F826796E3F16}">
      <dsp:nvSpPr>
        <dsp:cNvPr id="0" name=""/>
        <dsp:cNvSpPr/>
      </dsp:nvSpPr>
      <dsp:spPr>
        <a:xfrm>
          <a:off x="3566035" y="1935057"/>
          <a:ext cx="1658621" cy="165862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Research</a:t>
          </a:r>
        </a:p>
      </dsp:txBody>
      <dsp:txXfrm>
        <a:off x="3647002" y="2016024"/>
        <a:ext cx="1496687" cy="1496687"/>
      </dsp:txXfrm>
    </dsp:sp>
    <dsp:sp modelId="{2D70144E-C1A7-7D46-BC56-11F5885F5123}">
      <dsp:nvSpPr>
        <dsp:cNvPr id="0" name=""/>
        <dsp:cNvSpPr/>
      </dsp:nvSpPr>
      <dsp:spPr>
        <a:xfrm rot="16200000">
          <a:off x="3983692" y="1523404"/>
          <a:ext cx="8233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330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1841A7-20AD-DB4F-A521-BDE291713B94}">
      <dsp:nvSpPr>
        <dsp:cNvPr id="0" name=""/>
        <dsp:cNvSpPr/>
      </dsp:nvSpPr>
      <dsp:spPr>
        <a:xfrm>
          <a:off x="3839707" y="475"/>
          <a:ext cx="1111276" cy="11112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FWRI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 Pete Florida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(Furman)</a:t>
          </a:r>
          <a:endParaRPr lang="en-US" sz="1400" kern="1200" dirty="0"/>
        </a:p>
      </dsp:txBody>
      <dsp:txXfrm>
        <a:off x="3893955" y="54723"/>
        <a:ext cx="1002780" cy="1002780"/>
      </dsp:txXfrm>
    </dsp:sp>
    <dsp:sp modelId="{6C3342BC-E535-FC4C-AA21-8B02EEA667B0}">
      <dsp:nvSpPr>
        <dsp:cNvPr id="0" name=""/>
        <dsp:cNvSpPr/>
      </dsp:nvSpPr>
      <dsp:spPr>
        <a:xfrm>
          <a:off x="5224656" y="2764368"/>
          <a:ext cx="8233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330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249203-58E2-874E-ADFB-C89E12B9AC6F}">
      <dsp:nvSpPr>
        <dsp:cNvPr id="0" name=""/>
        <dsp:cNvSpPr/>
      </dsp:nvSpPr>
      <dsp:spPr>
        <a:xfrm>
          <a:off x="6047963" y="2208730"/>
          <a:ext cx="1111276" cy="11112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Florida Bay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(Bricker &amp; Furman)</a:t>
          </a:r>
          <a:endParaRPr lang="en-US" sz="1600" kern="1200" dirty="0"/>
        </a:p>
      </dsp:txBody>
      <dsp:txXfrm>
        <a:off x="6102211" y="2262978"/>
        <a:ext cx="1002780" cy="1002780"/>
      </dsp:txXfrm>
    </dsp:sp>
    <dsp:sp modelId="{8D4E97BA-C670-6C4A-8F9C-8B53EAA6FC33}">
      <dsp:nvSpPr>
        <dsp:cNvPr id="0" name=""/>
        <dsp:cNvSpPr/>
      </dsp:nvSpPr>
      <dsp:spPr>
        <a:xfrm rot="5400000">
          <a:off x="3983692" y="4005332"/>
          <a:ext cx="8233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330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E580B-BA9B-A04D-A122-6910FF31B552}">
      <dsp:nvSpPr>
        <dsp:cNvPr id="0" name=""/>
        <dsp:cNvSpPr/>
      </dsp:nvSpPr>
      <dsp:spPr>
        <a:xfrm>
          <a:off x="3839707" y="4416985"/>
          <a:ext cx="1111276" cy="11112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Northeast Coast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(Bricker)</a:t>
          </a:r>
          <a:endParaRPr lang="en-US" sz="1700" kern="1200" dirty="0"/>
        </a:p>
      </dsp:txBody>
      <dsp:txXfrm>
        <a:off x="3893955" y="4471233"/>
        <a:ext cx="1002780" cy="1002780"/>
      </dsp:txXfrm>
    </dsp:sp>
    <dsp:sp modelId="{BDB5F859-9C76-D441-810A-AEC18C2B43F8}">
      <dsp:nvSpPr>
        <dsp:cNvPr id="0" name=""/>
        <dsp:cNvSpPr/>
      </dsp:nvSpPr>
      <dsp:spPr>
        <a:xfrm rot="10800000">
          <a:off x="2742728" y="2764368"/>
          <a:ext cx="8233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330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72041-DD5A-E74F-9F54-2D5651367A37}">
      <dsp:nvSpPr>
        <dsp:cNvPr id="0" name=""/>
        <dsp:cNvSpPr/>
      </dsp:nvSpPr>
      <dsp:spPr>
        <a:xfrm>
          <a:off x="1631452" y="2208730"/>
          <a:ext cx="1111276" cy="11112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Marsh Species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(Bricker)</a:t>
          </a:r>
          <a:endParaRPr lang="en-US" sz="1900" kern="1200" dirty="0"/>
        </a:p>
      </dsp:txBody>
      <dsp:txXfrm>
        <a:off x="1685700" y="2262978"/>
        <a:ext cx="1002780" cy="1002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BF89F-C0FE-1749-8639-FE4F9BA31102}" type="datetimeFigureOut">
              <a:rPr lang="en-US" smtClean="0"/>
              <a:t>3/30/16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01819-9667-A648-A494-3A2D1B953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0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6701B7-A5F3-43E3-A73D-4B12CD2AD4E8}" type="slidenum">
              <a:rPr lang="en-US"/>
              <a:pPr/>
              <a:t>10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This layout functions well as a section opener.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EC532-739C-4E75-8C34-4E3D54725C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EC532-739C-4E75-8C34-4E3D54725C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EC532-739C-4E75-8C34-4E3D54725C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EC532-739C-4E75-8C34-4E3D54725C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EC532-739C-4E75-8C34-4E3D54725C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EC532-739C-4E75-8C34-4E3D54725C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EC532-739C-4E75-8C34-4E3D54725C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EC532-739C-4E75-8C34-4E3D54725C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EC532-739C-4E75-8C34-4E3D54725C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EC532-739C-4E75-8C34-4E3D54725C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D85878-6C94-476F-897C-FC18E83B554A}" type="slidenum">
              <a:rPr lang="en-US"/>
              <a:pPr/>
              <a:t>11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This layout functions well as a section opener.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EC532-739C-4E75-8C34-4E3D54725C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EC532-739C-4E75-8C34-4E3D54725C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2EC532-739C-4E75-8C34-4E3D54725C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9DB4D5-F87B-4270-BA8E-0FA694EE1A1D}" type="slidenum">
              <a:rPr lang="en-US"/>
              <a:pPr/>
              <a:t>12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This layout functions well as a section opener.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D85878-6C94-476F-897C-FC18E83B554A}" type="slidenum">
              <a:rPr lang="en-US"/>
              <a:pPr/>
              <a:t>21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This layout functions well as a section opener.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6701B7-A5F3-43E3-A73D-4B12CD2AD4E8}" type="slidenum">
              <a:rPr lang="en-US"/>
              <a:pPr/>
              <a:t>22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This layout functions well as a section opener.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6701B7-A5F3-43E3-A73D-4B12CD2AD4E8}" type="slidenum">
              <a:rPr lang="en-US"/>
              <a:pPr/>
              <a:t>54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This layout functions well as a section opener.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D85878-6C94-476F-897C-FC18E83B554A}" type="slidenum">
              <a:rPr lang="en-US"/>
              <a:pPr/>
              <a:t>55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This layout functions well as a section opener.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9FFDF-0269-4047-860D-019DD35A3995}" type="slidenum">
              <a:rPr lang="en-US"/>
              <a:pPr/>
              <a:t>56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This layout functions well as a section opener.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9DB4D5-F87B-4270-BA8E-0FA694EE1A1D}" type="slidenum">
              <a:rPr lang="en-US"/>
              <a:pPr/>
              <a:t>57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This layout functions well as a section opener.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F362-FB00-1F48-B40B-6783A189FC6F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037-20C1-E840-A58B-F42DC953B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F362-FB00-1F48-B40B-6783A189FC6F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037-20C1-E840-A58B-F42DC953B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F362-FB00-1F48-B40B-6783A189FC6F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037-20C1-E840-A58B-F42DC953B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F362-FB00-1F48-B40B-6783A189FC6F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037-20C1-E840-A58B-F42DC953B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F362-FB00-1F48-B40B-6783A189FC6F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037-20C1-E840-A58B-F42DC953B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F362-FB00-1F48-B40B-6783A189FC6F}" type="datetimeFigureOut">
              <a:rPr lang="en-US" smtClean="0"/>
              <a:t>3/30/16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037-20C1-E840-A58B-F42DC953B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F362-FB00-1F48-B40B-6783A189FC6F}" type="datetimeFigureOut">
              <a:rPr lang="en-US" smtClean="0"/>
              <a:t>3/30/16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037-20C1-E840-A58B-F42DC953B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F362-FB00-1F48-B40B-6783A189FC6F}" type="datetimeFigureOut">
              <a:rPr lang="en-US" smtClean="0"/>
              <a:t>3/30/16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037-20C1-E840-A58B-F42DC953B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9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F362-FB00-1F48-B40B-6783A189FC6F}" type="datetimeFigureOut">
              <a:rPr lang="en-US" smtClean="0"/>
              <a:t>3/30/16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037-20C1-E840-A58B-F42DC953B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1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F362-FB00-1F48-B40B-6783A189FC6F}" type="datetimeFigureOut">
              <a:rPr lang="en-US" smtClean="0"/>
              <a:t>3/30/16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037-20C1-E840-A58B-F42DC953B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F362-FB00-1F48-B40B-6783A189FC6F}" type="datetimeFigureOut">
              <a:rPr lang="en-US" smtClean="0"/>
              <a:t>3/30/16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037-20C1-E840-A58B-F42DC953B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5F362-FB00-1F48-B40B-6783A189FC6F}" type="datetimeFigureOut">
              <a:rPr lang="en-US" smtClean="0"/>
              <a:t>3/30/16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00037-20C1-E840-A58B-F42DC953B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file:///C:\Bricker\Dissertation%20Summary%20PPT\Ericmov12.MPG" TargetMode="External"/><Relationship Id="rId4" Type="http://schemas.openxmlformats.org/officeDocument/2006/relationships/video" Target="file:///C:\Bricker\Dissertation%20Summary%20PPT\Ericmov12.MPG" TargetMode="Externa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microsoft.com/office/2007/relationships/media" Target="file:///C:\Bricker\Dissertation%20Summary%20PPT\MOV00001.MPG" TargetMode="External"/><Relationship Id="rId2" Type="http://schemas.openxmlformats.org/officeDocument/2006/relationships/video" Target="file:///C:\Bricker\Dissertation%20Summary%20PPT\MOV00001.M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2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7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998" y="6139771"/>
            <a:ext cx="1915801" cy="491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61684"/>
            <a:ext cx="2544885" cy="169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577" y="348665"/>
            <a:ext cx="858422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/>
                <a:cs typeface="Times New Roman"/>
              </a:rPr>
              <a:t>SAV Group:</a:t>
            </a:r>
          </a:p>
          <a:p>
            <a:pPr algn="ctr"/>
            <a:r>
              <a:rPr lang="en-US" sz="4400" dirty="0" smtClean="0">
                <a:latin typeface="Times New Roman"/>
                <a:cs typeface="Times New Roman"/>
              </a:rPr>
              <a:t>Reproduction </a:t>
            </a:r>
            <a:r>
              <a:rPr lang="en-US" sz="4400" dirty="0" smtClean="0">
                <a:latin typeface="Times New Roman"/>
                <a:cs typeface="Times New Roman"/>
              </a:rPr>
              <a:t>and persistence strategies </a:t>
            </a:r>
          </a:p>
          <a:p>
            <a:pPr algn="ctr"/>
            <a:endParaRPr lang="en-US" sz="4400" dirty="0">
              <a:latin typeface="Times New Roman"/>
              <a:cs typeface="Times New Roman"/>
            </a:endParaRPr>
          </a:p>
          <a:p>
            <a:pPr algn="ctr"/>
            <a:endParaRPr lang="en-US" sz="4400" dirty="0" smtClean="0">
              <a:latin typeface="Times New Roman"/>
              <a:cs typeface="Times New Roman"/>
            </a:endParaRPr>
          </a:p>
          <a:p>
            <a:pPr algn="ctr"/>
            <a:endParaRPr lang="en-US" sz="4400" dirty="0" smtClean="0">
              <a:latin typeface="Times New Roman"/>
              <a:cs typeface="Times New Roman"/>
            </a:endParaRPr>
          </a:p>
          <a:p>
            <a:pPr algn="ctr"/>
            <a:endParaRPr lang="en-US" sz="4400" dirty="0">
              <a:latin typeface="Times New Roman"/>
              <a:cs typeface="Times New Roman"/>
            </a:endParaRPr>
          </a:p>
          <a:p>
            <a:pPr algn="ctr"/>
            <a:endParaRPr lang="en-US" sz="4400" dirty="0" smtClean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Eric Bricker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March 31, 2016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89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0" y="132576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Early Question: </a:t>
            </a:r>
            <a:r>
              <a:rPr lang="en-US" sz="4000" i="1" dirty="0" smtClean="0">
                <a:latin typeface="Times New Roman"/>
                <a:cs typeface="Times New Roman"/>
              </a:rPr>
              <a:t>Thalassia testudinum</a:t>
            </a:r>
          </a:p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What is a population size?</a:t>
            </a:r>
          </a:p>
          <a:p>
            <a:pPr algn="ctr"/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46125" y="1641475"/>
            <a:ext cx="474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7160" y="2522193"/>
            <a:ext cx="89401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Demographic definition – Trillions of ramets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Genetic/Scientific – Who Knows?  Theoretically N=1 to N=Trillions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670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0" y="-457200"/>
            <a:ext cx="9144000" cy="1676400"/>
            <a:chOff x="0" y="-288"/>
            <a:chExt cx="5760" cy="1056"/>
          </a:xfrm>
        </p:grpSpPr>
        <p:sp>
          <p:nvSpPr>
            <p:cNvPr id="18435" name="Rectangle 3"/>
            <p:cNvSpPr>
              <a:spLocks noChangeArrowheads="1"/>
            </p:cNvSpPr>
            <p:nvPr/>
          </p:nvSpPr>
          <p:spPr bwMode="auto">
            <a:xfrm>
              <a:off x="0" y="-96"/>
              <a:ext cx="2832" cy="8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6" name="Rectangle 4"/>
            <p:cNvSpPr>
              <a:spLocks noChangeArrowheads="1"/>
            </p:cNvSpPr>
            <p:nvPr/>
          </p:nvSpPr>
          <p:spPr bwMode="auto">
            <a:xfrm>
              <a:off x="2784" y="-288"/>
              <a:ext cx="2976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2736" y="192"/>
              <a:ext cx="336" cy="3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8445" name="Picture 13" descr="Florida Keys LANDS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1" b="12259"/>
          <a:stretch>
            <a:fillRect/>
          </a:stretch>
        </p:blipFill>
        <p:spPr bwMode="auto">
          <a:xfrm>
            <a:off x="0" y="-134354"/>
            <a:ext cx="9144000" cy="672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Environmental Science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2667000" cy="625475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746125" y="1641475"/>
            <a:ext cx="474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2971800" y="882650"/>
            <a:ext cx="342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Terrestrial Everglades</a:t>
            </a:r>
            <a:endParaRPr lang="en-US" sz="16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Everglades Ecosystem</a:t>
            </a:r>
            <a:endParaRPr lang="en-US" sz="4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133600" y="2023646"/>
            <a:ext cx="3124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/>
                <a:cs typeface="Times New Roman"/>
              </a:rPr>
              <a:t>Aquatic Everglades: Florida Bay</a:t>
            </a:r>
            <a:endParaRPr lang="en-US" sz="16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151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746125" y="1641475"/>
            <a:ext cx="474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52400" y="1066800"/>
            <a:ext cx="86868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1" dirty="0">
                <a:latin typeface="Times New Roman"/>
                <a:cs typeface="Times New Roman"/>
              </a:rPr>
              <a:t>Thalassia testudinum</a:t>
            </a:r>
            <a:r>
              <a:rPr lang="en-US" sz="2400" dirty="0">
                <a:latin typeface="Times New Roman"/>
                <a:cs typeface="Times New Roman"/>
              </a:rPr>
              <a:t> displays </a:t>
            </a:r>
            <a:r>
              <a:rPr lang="en-US" sz="2400" dirty="0" smtClean="0">
                <a:latin typeface="Times New Roman"/>
                <a:cs typeface="Times New Roman"/>
              </a:rPr>
              <a:t>conspicuous </a:t>
            </a:r>
            <a:r>
              <a:rPr lang="en-US" sz="2400" dirty="0">
                <a:latin typeface="Times New Roman"/>
                <a:cs typeface="Times New Roman"/>
              </a:rPr>
              <a:t>variability throughout Florida Bay </a:t>
            </a:r>
            <a:r>
              <a:rPr lang="en-US" sz="2400" dirty="0" smtClean="0">
                <a:latin typeface="Times New Roman"/>
                <a:cs typeface="Times New Roman"/>
              </a:rPr>
              <a:t>in: 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Times New Roman"/>
                <a:cs typeface="Times New Roman"/>
              </a:rPr>
              <a:t>primary production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Times New Roman"/>
                <a:cs typeface="Times New Roman"/>
              </a:rPr>
              <a:t>leaf morphology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Times New Roman"/>
                <a:cs typeface="Times New Roman"/>
              </a:rPr>
              <a:t>short </a:t>
            </a:r>
            <a:r>
              <a:rPr lang="en-US" sz="2400" dirty="0">
                <a:latin typeface="Times New Roman"/>
                <a:cs typeface="Times New Roman"/>
              </a:rPr>
              <a:t>shoot </a:t>
            </a:r>
            <a:r>
              <a:rPr lang="en-US" sz="2400" dirty="0" smtClean="0">
                <a:latin typeface="Times New Roman"/>
                <a:cs typeface="Times New Roman"/>
              </a:rPr>
              <a:t>density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err="1" smtClean="0">
                <a:latin typeface="Times New Roman"/>
                <a:cs typeface="Times New Roman"/>
              </a:rPr>
              <a:t>allometric</a:t>
            </a:r>
            <a:r>
              <a:rPr lang="en-US" sz="2400" dirty="0" smtClean="0">
                <a:latin typeface="Times New Roman"/>
                <a:cs typeface="Times New Roman"/>
              </a:rPr>
              <a:t> relationships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2400" y="4623137"/>
            <a:ext cx="8686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1" dirty="0" smtClean="0">
                <a:latin typeface="Times New Roman"/>
                <a:cs typeface="Times New Roman"/>
              </a:rPr>
              <a:t>Early Question: Highly clonal ecotypes</a:t>
            </a:r>
            <a:r>
              <a:rPr lang="en-US" sz="2400" dirty="0">
                <a:latin typeface="Times New Roman"/>
                <a:cs typeface="Times New Roman"/>
              </a:rPr>
              <a:t>?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Does genetic population structure match area specific variability? 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483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524000"/>
            <a:ext cx="8077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Evidence suggests:</a:t>
            </a:r>
          </a:p>
          <a:p>
            <a:pPr algn="ctr"/>
            <a:endParaRPr lang="en-US" sz="3200" i="1" dirty="0">
              <a:latin typeface="Times New Roman"/>
              <a:cs typeface="Times New Roman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i="1" dirty="0" smtClean="0">
                <a:latin typeface="Times New Roman"/>
                <a:cs typeface="Times New Roman"/>
              </a:rPr>
              <a:t>Thalassia testudinum</a:t>
            </a:r>
            <a:r>
              <a:rPr lang="en-US" dirty="0" smtClean="0">
                <a:latin typeface="Times New Roman"/>
                <a:cs typeface="Times New Roman"/>
              </a:rPr>
              <a:t> in Florida Bay </a:t>
            </a:r>
            <a:r>
              <a:rPr lang="en-US" dirty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 single interbreeding population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dirty="0">
              <a:latin typeface="Times New Roman"/>
              <a:cs typeface="Times New Roman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latin typeface="Times New Roman"/>
                <a:cs typeface="Times New Roman"/>
              </a:rPr>
              <a:t>Clonal growth only affecting population structure at very small spatial scales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dirty="0">
              <a:latin typeface="Times New Roman"/>
              <a:cs typeface="Times New Roman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latin typeface="Times New Roman"/>
                <a:cs typeface="Times New Roman"/>
              </a:rPr>
              <a:t>No large-clone ecotypes</a:t>
            </a:r>
          </a:p>
        </p:txBody>
      </p:sp>
    </p:spTree>
    <p:extLst>
      <p:ext uri="{BB962C8B-B14F-4D97-AF65-F5344CB8AC3E}">
        <p14:creationId xmlns:p14="http://schemas.microsoft.com/office/powerpoint/2010/main" val="15641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524000"/>
            <a:ext cx="807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Questions about </a:t>
            </a:r>
            <a:r>
              <a:rPr lang="en-US" sz="3200" dirty="0" smtClean="0">
                <a:latin typeface="Times New Roman"/>
                <a:cs typeface="Times New Roman"/>
              </a:rPr>
              <a:t>reproduction and </a:t>
            </a:r>
            <a:r>
              <a:rPr lang="en-US" sz="3200" dirty="0" smtClean="0">
                <a:latin typeface="Times New Roman"/>
                <a:cs typeface="Times New Roman"/>
              </a:rPr>
              <a:t>persistence strategies:</a:t>
            </a:r>
            <a:endParaRPr lang="en-US" sz="3200" dirty="0" smtClean="0">
              <a:latin typeface="Times New Roman"/>
              <a:cs typeface="Times New Roman"/>
            </a:endParaRPr>
          </a:p>
          <a:p>
            <a:pPr algn="ctr"/>
            <a:endParaRPr lang="en-US" sz="3200" i="1" dirty="0">
              <a:latin typeface="Times New Roman"/>
              <a:cs typeface="Times New Roman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Times New Roman"/>
                <a:cs typeface="Times New Roman"/>
              </a:rPr>
              <a:t>At what spatial scale is clonal domination affecting population structure?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Times New Roman"/>
                <a:cs typeface="Times New Roman"/>
              </a:rPr>
              <a:t>What are the spatial scales that we can detect the signal of systematic sexual reproduction?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Times New Roman"/>
                <a:cs typeface="Times New Roman"/>
              </a:rPr>
              <a:t>What are the spatial scale of detectible gene flow?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988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Genetic structure</a:t>
            </a: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 of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Thalassia testudinum 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in Florida Bay</a:t>
            </a:r>
          </a:p>
        </p:txBody>
      </p:sp>
      <p:pic>
        <p:nvPicPr>
          <p:cNvPr id="4" name="Picture 2054" descr="Environmental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219200"/>
            <a:ext cx="6731000" cy="490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54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Current Question: What is the appropriate</a:t>
            </a:r>
            <a:r>
              <a:rPr kumimoji="0" lang="en-US" sz="28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scale to understand population structure</a:t>
            </a:r>
            <a:endParaRPr kumimoji="0" lang="en-US" sz="28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1981200"/>
            <a:ext cx="12533811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22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416" y="393815"/>
            <a:ext cx="11754126" cy="577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2"/>
          <p:cNvSpPr txBox="1">
            <a:spLocks/>
          </p:cNvSpPr>
          <p:nvPr/>
        </p:nvSpPr>
        <p:spPr bwMode="auto">
          <a:xfrm>
            <a:off x="228600" y="2579109"/>
            <a:ext cx="4648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Genetic structure</a:t>
            </a:r>
            <a:r>
              <a:rPr kumimoji="0" lang="en-US" sz="3200" b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of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Thalassia testudinum </a:t>
            </a: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in 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ea typeface="+mj-ea"/>
                <a:cs typeface="Times New Roman"/>
              </a:rPr>
              <a:t>IRL</a:t>
            </a:r>
            <a:endParaRPr kumimoji="0" lang="en-US" sz="3200" b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pic>
        <p:nvPicPr>
          <p:cNvPr id="4" name="Picture 2054" descr="Environmental Scienc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615583" y="747127"/>
            <a:ext cx="2069916" cy="4756706"/>
          </a:xfrm>
          <a:prstGeom prst="line">
            <a:avLst/>
          </a:prstGeom>
          <a:ln w="79375"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24147" y="2203550"/>
            <a:ext cx="14443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47 km</a:t>
            </a:r>
            <a:endParaRPr lang="en-US" sz="32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556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4" descr="Environmental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2376" y="971265"/>
            <a:ext cx="674866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/>
                <a:cs typeface="Times New Roman"/>
              </a:rPr>
              <a:t>Millions of Ramets</a:t>
            </a:r>
          </a:p>
          <a:p>
            <a:endParaRPr lang="en-US" sz="3200" dirty="0">
              <a:latin typeface="Times New Roman"/>
              <a:cs typeface="Times New Roman"/>
            </a:endParaRPr>
          </a:p>
          <a:p>
            <a:endParaRPr lang="en-US" sz="3200" dirty="0" smtClean="0">
              <a:latin typeface="Times New Roman"/>
              <a:cs typeface="Times New Roman"/>
            </a:endParaRPr>
          </a:p>
          <a:p>
            <a:r>
              <a:rPr lang="en-US" sz="3200" dirty="0" smtClean="0">
                <a:latin typeface="Times New Roman"/>
                <a:cs typeface="Times New Roman"/>
              </a:rPr>
              <a:t>Effective population size n=1</a:t>
            </a:r>
          </a:p>
          <a:p>
            <a:endParaRPr lang="en-US" sz="3200" dirty="0">
              <a:latin typeface="Times New Roman"/>
              <a:cs typeface="Times New Roman"/>
            </a:endParaRPr>
          </a:p>
          <a:p>
            <a:endParaRPr lang="en-US" sz="3200" dirty="0" smtClean="0">
              <a:latin typeface="Times New Roman"/>
              <a:cs typeface="Times New Roman"/>
            </a:endParaRPr>
          </a:p>
          <a:p>
            <a:r>
              <a:rPr lang="en-US" sz="3200" dirty="0" smtClean="0">
                <a:latin typeface="Times New Roman"/>
                <a:cs typeface="Times New Roman"/>
              </a:rPr>
              <a:t>Only genet at 8 of the 10 sampling sites</a:t>
            </a:r>
          </a:p>
          <a:p>
            <a:endParaRPr lang="en-US" sz="3200" dirty="0">
              <a:latin typeface="Times New Roman"/>
              <a:cs typeface="Times New Roman"/>
            </a:endParaRP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523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 amt="46000"/>
          </a:blip>
          <a:srcRect l="3532" t="998" r="2627" b="1579"/>
          <a:stretch/>
        </p:blipFill>
        <p:spPr>
          <a:xfrm>
            <a:off x="1070815" y="179912"/>
            <a:ext cx="7209369" cy="6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998" y="6139771"/>
            <a:ext cx="1915801" cy="491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61684"/>
            <a:ext cx="2544885" cy="169712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08580282"/>
              </p:ext>
            </p:extLst>
          </p:nvPr>
        </p:nvGraphicFramePr>
        <p:xfrm>
          <a:off x="79912" y="361111"/>
          <a:ext cx="8790692" cy="5528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702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3" y="821839"/>
            <a:ext cx="8854319" cy="518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1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0" y="-457200"/>
            <a:ext cx="9144000" cy="1676400"/>
            <a:chOff x="0" y="-288"/>
            <a:chExt cx="5760" cy="1056"/>
          </a:xfrm>
        </p:grpSpPr>
        <p:sp>
          <p:nvSpPr>
            <p:cNvPr id="18435" name="Rectangle 3"/>
            <p:cNvSpPr>
              <a:spLocks noChangeArrowheads="1"/>
            </p:cNvSpPr>
            <p:nvPr/>
          </p:nvSpPr>
          <p:spPr bwMode="auto">
            <a:xfrm>
              <a:off x="0" y="-96"/>
              <a:ext cx="2832" cy="8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6" name="Rectangle 4"/>
            <p:cNvSpPr>
              <a:spLocks noChangeArrowheads="1"/>
            </p:cNvSpPr>
            <p:nvPr/>
          </p:nvSpPr>
          <p:spPr bwMode="auto">
            <a:xfrm>
              <a:off x="2784" y="-288"/>
              <a:ext cx="2976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2736" y="192"/>
              <a:ext cx="336" cy="3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8445" name="Picture 13" descr="Florida Keys LANDS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1" b="12259"/>
          <a:stretch>
            <a:fillRect/>
          </a:stretch>
        </p:blipFill>
        <p:spPr bwMode="auto">
          <a:xfrm>
            <a:off x="0" y="-134354"/>
            <a:ext cx="9144000" cy="672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Environmental Science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2667000" cy="625475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746125" y="1641475"/>
            <a:ext cx="474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8600" y="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smtClean="0">
                <a:solidFill>
                  <a:schemeClr val="bg1"/>
                </a:solidFill>
              </a:rPr>
              <a:t>Everglades Ecosystem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0" y="-457200"/>
            <a:ext cx="9144000" cy="1676400"/>
            <a:chOff x="0" y="-288"/>
            <a:chExt cx="5760" cy="1056"/>
          </a:xfrm>
        </p:grpSpPr>
        <p:sp>
          <p:nvSpPr>
            <p:cNvPr id="16386" name="Rectangle 2"/>
            <p:cNvSpPr>
              <a:spLocks noChangeArrowheads="1"/>
            </p:cNvSpPr>
            <p:nvPr/>
          </p:nvSpPr>
          <p:spPr bwMode="auto">
            <a:xfrm>
              <a:off x="0" y="-96"/>
              <a:ext cx="2832" cy="8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2784" y="-288"/>
              <a:ext cx="2976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2736" y="192"/>
              <a:ext cx="336" cy="3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389" name="Picture 5" descr="Environmental Scienc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0" y="42227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dirty="0" smtClean="0"/>
              <a:t>Overview of </a:t>
            </a:r>
            <a:r>
              <a:rPr lang="en-US" sz="4000" i="1" dirty="0" smtClean="0"/>
              <a:t>Thalassia testudinum</a:t>
            </a:r>
            <a:endParaRPr lang="en-US" sz="4000" i="1" dirty="0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46125" y="1641475"/>
            <a:ext cx="474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6395" name="Picture 11" descr="DSCN07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9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Thalassia testudinum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7432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Animation of </a:t>
            </a:r>
            <a:r>
              <a:rPr lang="en-US" sz="2800" i="1" dirty="0" smtClean="0"/>
              <a:t>Thalassia testudinum </a:t>
            </a:r>
            <a:r>
              <a:rPr lang="en-US" sz="2800" dirty="0" smtClean="0"/>
              <a:t>rhizome growth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 model of plausibility – only semi-empirically based</a:t>
            </a:r>
            <a:endParaRPr lang="en-US" dirty="0"/>
          </a:p>
        </p:txBody>
      </p:sp>
      <p:pic>
        <p:nvPicPr>
          <p:cNvPr id="4" name="Picture 2054" descr="Environmental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62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3658394" y="989806"/>
            <a:ext cx="10668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09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3467894" y="1180306"/>
            <a:ext cx="14478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74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3239294" y="1408906"/>
            <a:ext cx="19050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1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3010694" y="1637506"/>
            <a:ext cx="23622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88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2743994" y="1904206"/>
            <a:ext cx="28956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84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2667000" y="2286000"/>
            <a:ext cx="30480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26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998" y="6139771"/>
            <a:ext cx="1915801" cy="491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61684"/>
            <a:ext cx="2544885" cy="169712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4487545"/>
              </p:ext>
            </p:extLst>
          </p:nvPr>
        </p:nvGraphicFramePr>
        <p:xfrm>
          <a:off x="79912" y="361111"/>
          <a:ext cx="8790692" cy="5528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2125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2628900" y="2705100"/>
            <a:ext cx="31242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7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2552700" y="3009900"/>
            <a:ext cx="32766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191000" y="4267200"/>
            <a:ext cx="381000" cy="2286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6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2438400" y="3352800"/>
            <a:ext cx="35052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191000" y="4267200"/>
            <a:ext cx="685800" cy="4572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1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2438400" y="3657600"/>
            <a:ext cx="35052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191000" y="4267200"/>
            <a:ext cx="990600" cy="685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6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2362200" y="4038600"/>
            <a:ext cx="36576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191000" y="4267200"/>
            <a:ext cx="1371600" cy="9144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3733800" y="5410200"/>
            <a:ext cx="457200" cy="2286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0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2362200" y="4038600"/>
            <a:ext cx="36576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191000" y="4267200"/>
            <a:ext cx="1676400" cy="11430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3429000" y="5410200"/>
            <a:ext cx="762000" cy="381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1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2438400" y="4495800"/>
            <a:ext cx="35052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191000" y="4267200"/>
            <a:ext cx="1981200" cy="13716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2971800" y="5410200"/>
            <a:ext cx="1219200" cy="6096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77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2438400" y="4876800"/>
            <a:ext cx="35052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191000" y="4267200"/>
            <a:ext cx="2438400" cy="16764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2667000" y="5410200"/>
            <a:ext cx="1524000" cy="762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5257800"/>
            <a:ext cx="381000" cy="3810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96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2552700" y="5219700"/>
            <a:ext cx="32766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191000" y="4267200"/>
            <a:ext cx="2743200" cy="19050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2667000" y="5410200"/>
            <a:ext cx="1524000" cy="762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4953000"/>
            <a:ext cx="685800" cy="685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2362200" y="5867400"/>
            <a:ext cx="381000" cy="2286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65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2742406" y="5410200"/>
            <a:ext cx="2896394" cy="79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191000" y="4267200"/>
            <a:ext cx="3200400" cy="2209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2667000" y="5410200"/>
            <a:ext cx="1524000" cy="762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4648200"/>
            <a:ext cx="990600" cy="9906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2057400" y="5562600"/>
            <a:ext cx="762000" cy="4572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42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Isosceles Triangle 26"/>
          <p:cNvSpPr/>
          <p:nvPr/>
        </p:nvSpPr>
        <p:spPr>
          <a:xfrm>
            <a:off x="0" y="1043900"/>
            <a:ext cx="5036804" cy="5728003"/>
          </a:xfrm>
          <a:prstGeom prst="triangl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87045" y="-53809"/>
            <a:ext cx="4186955" cy="80714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3D2A92"/>
                </a:solidFill>
                <a:latin typeface="Times New Roman"/>
                <a:cs typeface="Times New Roman"/>
              </a:rPr>
              <a:t>Past Success</a:t>
            </a:r>
            <a:endParaRPr lang="en-US" dirty="0">
              <a:solidFill>
                <a:srgbClr val="3D2A92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Untitled-7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902" y="-10761"/>
            <a:ext cx="1291906" cy="1334438"/>
          </a:xfrm>
          <a:prstGeom prst="rect">
            <a:avLst/>
          </a:prstGeom>
        </p:spPr>
      </p:pic>
      <p:pic>
        <p:nvPicPr>
          <p:cNvPr id="7" name="Picture 6" descr="smallPatch.eps"/>
          <p:cNvPicPr>
            <a:picLocks noChangeAspect="1"/>
          </p:cNvPicPr>
          <p:nvPr/>
        </p:nvPicPr>
        <p:blipFill>
          <a:blip r:embed="rId3">
            <a:lum bright="3000"/>
          </a:blip>
          <a:stretch>
            <a:fillRect/>
          </a:stretch>
        </p:blipFill>
        <p:spPr>
          <a:xfrm>
            <a:off x="1097767" y="1716804"/>
            <a:ext cx="2853828" cy="1885564"/>
          </a:xfrm>
          <a:prstGeom prst="rect">
            <a:avLst/>
          </a:prstGeom>
        </p:spPr>
      </p:pic>
      <p:pic>
        <p:nvPicPr>
          <p:cNvPr id="8" name="Picture 7" descr="DefenseTalk_PDD_SDD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60" y="4007367"/>
            <a:ext cx="3589331" cy="2691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9081" y="470664"/>
            <a:ext cx="107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75000"/>
                  </a:schemeClr>
                </a:solidFill>
                <a:latin typeface="Times New Roman"/>
                <a:cs typeface="Times New Roman"/>
              </a:rPr>
              <a:t>Genetics</a:t>
            </a:r>
            <a:endParaRPr lang="en-US" i="1" dirty="0">
              <a:solidFill>
                <a:schemeClr val="tx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037" y="1962237"/>
            <a:ext cx="1058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1">
                    <a:lumMod val="75000"/>
                  </a:schemeClr>
                </a:solidFill>
                <a:latin typeface="Times New Roman"/>
                <a:cs typeface="Times New Roman"/>
              </a:rPr>
              <a:t>Quadrat </a:t>
            </a:r>
          </a:p>
          <a:p>
            <a:pPr algn="ctr"/>
            <a:r>
              <a:rPr lang="en-US" i="1" dirty="0" smtClean="0">
                <a:solidFill>
                  <a:schemeClr val="tx1">
                    <a:lumMod val="75000"/>
                  </a:schemeClr>
                </a:solidFill>
                <a:latin typeface="Times New Roman"/>
                <a:cs typeface="Times New Roman"/>
              </a:rPr>
              <a:t>&amp;</a:t>
            </a:r>
          </a:p>
          <a:p>
            <a:pPr algn="ctr"/>
            <a:r>
              <a:rPr lang="en-US" i="1" dirty="0" smtClean="0">
                <a:solidFill>
                  <a:schemeClr val="tx1">
                    <a:lumMod val="75000"/>
                  </a:schemeClr>
                </a:solidFill>
                <a:latin typeface="Times New Roman"/>
                <a:cs typeface="Times New Roman"/>
              </a:rPr>
              <a:t>Transect</a:t>
            </a:r>
            <a:endParaRPr lang="en-US" i="1" dirty="0">
              <a:solidFill>
                <a:schemeClr val="tx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942421"/>
            <a:ext cx="7386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chemeClr val="tx1">
                    <a:lumMod val="75000"/>
                  </a:schemeClr>
                </a:solidFill>
                <a:latin typeface="Times New Roman"/>
                <a:cs typeface="Times New Roman"/>
              </a:rPr>
              <a:t>GIS</a:t>
            </a:r>
            <a:endParaRPr lang="en-US" sz="2200" i="1" dirty="0">
              <a:solidFill>
                <a:schemeClr val="tx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8943" y="645974"/>
            <a:ext cx="440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Integrating genetics and GIS to quantify patterns in both space and time…</a:t>
            </a:r>
          </a:p>
        </p:txBody>
      </p:sp>
      <p:pic>
        <p:nvPicPr>
          <p:cNvPr id="21" name="Picture 20" descr="CERF_Manuscript_Fig1.pdf"/>
          <p:cNvPicPr>
            <a:picLocks noChangeAspect="1"/>
          </p:cNvPicPr>
          <p:nvPr/>
        </p:nvPicPr>
        <p:blipFill>
          <a:blip r:embed="rId5"/>
          <a:srcRect b="72037"/>
          <a:stretch>
            <a:fillRect/>
          </a:stretch>
        </p:blipFill>
        <p:spPr>
          <a:xfrm>
            <a:off x="4686690" y="1428414"/>
            <a:ext cx="2988608" cy="2323191"/>
          </a:xfrm>
          <a:prstGeom prst="rect">
            <a:avLst/>
          </a:prstGeom>
          <a:noFill/>
        </p:spPr>
      </p:pic>
      <p:pic>
        <p:nvPicPr>
          <p:cNvPr id="24" name="Picture 23" descr="LO_14224_Figure_5.pdf"/>
          <p:cNvPicPr>
            <a:picLocks noChangeAspect="1"/>
          </p:cNvPicPr>
          <p:nvPr/>
        </p:nvPicPr>
        <p:blipFill>
          <a:blip r:embed="rId6"/>
          <a:srcRect l="9259"/>
          <a:stretch>
            <a:fillRect/>
          </a:stretch>
        </p:blipFill>
        <p:spPr>
          <a:xfrm>
            <a:off x="5261516" y="4007367"/>
            <a:ext cx="2523257" cy="278073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Freeform 21"/>
          <p:cNvSpPr/>
          <p:nvPr/>
        </p:nvSpPr>
        <p:spPr>
          <a:xfrm>
            <a:off x="6844179" y="3623350"/>
            <a:ext cx="1246111" cy="330020"/>
          </a:xfrm>
          <a:custGeom>
            <a:avLst/>
            <a:gdLst>
              <a:gd name="connsiteX0" fmla="*/ 0 w 3009900"/>
              <a:gd name="connsiteY0" fmla="*/ 0 h 863600"/>
              <a:gd name="connsiteX1" fmla="*/ 1663700 w 3009900"/>
              <a:gd name="connsiteY1" fmla="*/ 825500 h 863600"/>
              <a:gd name="connsiteX2" fmla="*/ 3009900 w 3009900"/>
              <a:gd name="connsiteY2" fmla="*/ 228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9900" h="863600">
                <a:moveTo>
                  <a:pt x="0" y="0"/>
                </a:moveTo>
                <a:cubicBezTo>
                  <a:pt x="581025" y="393700"/>
                  <a:pt x="1162050" y="787400"/>
                  <a:pt x="1663700" y="825500"/>
                </a:cubicBezTo>
                <a:cubicBezTo>
                  <a:pt x="2165350" y="863600"/>
                  <a:pt x="3009900" y="228600"/>
                  <a:pt x="3009900" y="228600"/>
                </a:cubicBezTo>
              </a:path>
            </a:pathLst>
          </a:cu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ent Arrow 2"/>
          <p:cNvSpPr/>
          <p:nvPr/>
        </p:nvSpPr>
        <p:spPr>
          <a:xfrm rot="10800000">
            <a:off x="7334904" y="5064990"/>
            <a:ext cx="1335610" cy="956802"/>
          </a:xfrm>
          <a:prstGeom prst="bentArrow">
            <a:avLst/>
          </a:prstGeom>
          <a:solidFill>
            <a:schemeClr val="tx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ERF_Manuscript_Fig1.pdf"/>
          <p:cNvPicPr>
            <a:picLocks noChangeAspect="1"/>
          </p:cNvPicPr>
          <p:nvPr/>
        </p:nvPicPr>
        <p:blipFill>
          <a:blip r:embed="rId5"/>
          <a:srcRect l="47449" t="41437" b="-945"/>
          <a:stretch>
            <a:fillRect/>
          </a:stretch>
        </p:blipFill>
        <p:spPr>
          <a:xfrm>
            <a:off x="7883302" y="1498999"/>
            <a:ext cx="1129322" cy="3555042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2370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2932906" y="5600700"/>
            <a:ext cx="2515394" cy="79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191000" y="4267200"/>
            <a:ext cx="3581400" cy="24384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2667000" y="5410200"/>
            <a:ext cx="1524000" cy="762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4343400"/>
            <a:ext cx="1295400" cy="12954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1752600" y="5257800"/>
            <a:ext cx="1143000" cy="6858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0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3085306" y="5753100"/>
            <a:ext cx="2210594" cy="79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191000" y="4267200"/>
            <a:ext cx="3810000" cy="2590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2362200" y="5410200"/>
            <a:ext cx="1828800" cy="9144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4114800"/>
            <a:ext cx="1524000" cy="15240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1485900" y="4991100"/>
            <a:ext cx="1447800" cy="9144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34200" y="3886200"/>
            <a:ext cx="533400" cy="4572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64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3275806" y="5943600"/>
            <a:ext cx="1829594" cy="79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191000" y="4267200"/>
            <a:ext cx="3810000" cy="2590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2057400" y="5410200"/>
            <a:ext cx="2133600" cy="10668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3810000"/>
            <a:ext cx="1828800" cy="1828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1181100" y="4686300"/>
            <a:ext cx="1828800" cy="1143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29400" y="3657600"/>
            <a:ext cx="838200" cy="685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3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3542506" y="6210300"/>
            <a:ext cx="1296194" cy="79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191000" y="4267200"/>
            <a:ext cx="3810000" cy="2590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1905000" y="5410200"/>
            <a:ext cx="2286000" cy="1143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3505200"/>
            <a:ext cx="2133600" cy="21336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952500" y="4457700"/>
            <a:ext cx="2133600" cy="12954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72200" y="3276600"/>
            <a:ext cx="1295400" cy="1066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524000" y="3886200"/>
            <a:ext cx="457200" cy="4572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5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3694906" y="6362700"/>
            <a:ext cx="991394" cy="79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191000" y="4267200"/>
            <a:ext cx="3810000" cy="2590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1752600" y="5410200"/>
            <a:ext cx="2438400" cy="12192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3200400"/>
            <a:ext cx="2438400" cy="24384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647700" y="4152900"/>
            <a:ext cx="2514600" cy="1524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91200" y="2971800"/>
            <a:ext cx="1676400" cy="13716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524000" y="3581400"/>
            <a:ext cx="762000" cy="762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15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3847306" y="6515100"/>
            <a:ext cx="686594" cy="79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191000" y="4267200"/>
            <a:ext cx="3810000" cy="2590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1600200" y="5410200"/>
            <a:ext cx="2590800" cy="12954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2971800"/>
            <a:ext cx="2667000" cy="26670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81000" y="3886200"/>
            <a:ext cx="2819400" cy="17526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410200" y="2667000"/>
            <a:ext cx="2057400" cy="16764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524000" y="3276600"/>
            <a:ext cx="1066800" cy="10668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91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 flipH="1" flipV="1">
            <a:off x="3999706" y="6667500"/>
            <a:ext cx="381794" cy="79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rot="10800000">
            <a:off x="4419600" y="4419600"/>
            <a:ext cx="3581400" cy="24384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1295400" y="5410200"/>
            <a:ext cx="2895600" cy="14478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2667000"/>
            <a:ext cx="2971800" cy="2971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76200" y="3581400"/>
            <a:ext cx="3200400" cy="19812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29200" y="2362200"/>
            <a:ext cx="2438400" cy="19812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524000" y="2971800"/>
            <a:ext cx="1371600" cy="13716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2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10800000">
            <a:off x="4724400" y="4648200"/>
            <a:ext cx="3276600" cy="2209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1295400" y="5410200"/>
            <a:ext cx="2895600" cy="14478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2667000"/>
            <a:ext cx="2971800" cy="2971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-304800" y="3200400"/>
            <a:ext cx="3657600" cy="2286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48200" y="2057400"/>
            <a:ext cx="2819400" cy="22860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524000" y="2667000"/>
            <a:ext cx="1676400" cy="16764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09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10800000">
            <a:off x="4953000" y="4800600"/>
            <a:ext cx="3048000" cy="20574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1295400" y="5410200"/>
            <a:ext cx="2895600" cy="14478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2667000"/>
            <a:ext cx="2971800" cy="2971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-571500" y="2933700"/>
            <a:ext cx="3962400" cy="25146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1000" y="1676400"/>
            <a:ext cx="3276600" cy="26670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524000" y="2362200"/>
            <a:ext cx="1981200" cy="19812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6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10800000">
            <a:off x="5257800" y="5029200"/>
            <a:ext cx="2743200" cy="1828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1295400" y="5410200"/>
            <a:ext cx="2895600" cy="14478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2667000"/>
            <a:ext cx="2971800" cy="2971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-571500" y="2933700"/>
            <a:ext cx="3962400" cy="25146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10000" y="1371600"/>
            <a:ext cx="3657600" cy="2971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524000" y="2057400"/>
            <a:ext cx="2286000" cy="2286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 rot="10800000">
            <a:off x="414152" y="925514"/>
            <a:ext cx="8260342" cy="3712852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6C5E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21998" y="-43048"/>
            <a:ext cx="5000478" cy="75850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dirty="0" smtClean="0">
                <a:solidFill>
                  <a:srgbClr val="3D2A92"/>
                </a:solidFill>
                <a:latin typeface="Times New Roman"/>
                <a:cs typeface="Times New Roman"/>
              </a:rPr>
              <a:t>General Approach</a:t>
            </a:r>
            <a:endParaRPr lang="en-US" dirty="0">
              <a:solidFill>
                <a:srgbClr val="3D2A92"/>
              </a:solidFill>
              <a:latin typeface="Times New Roman"/>
              <a:cs typeface="Times New Roman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0829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Times New Roman"/>
                <a:cs typeface="Times New Roman"/>
              </a:rPr>
              <a:t>Data Discovery &amp; Literature Review</a:t>
            </a:r>
          </a:p>
          <a:p>
            <a:pPr marL="0" indent="0" algn="ctr">
              <a:buNone/>
            </a:pPr>
            <a:r>
              <a:rPr lang="en-US" b="1" dirty="0" smtClean="0">
                <a:latin typeface="Times New Roman"/>
                <a:cs typeface="Times New Roman"/>
              </a:rPr>
              <a:t>Historical Reconstruction</a:t>
            </a:r>
          </a:p>
          <a:p>
            <a:pPr marL="0" indent="0" algn="ctr">
              <a:buNone/>
            </a:pPr>
            <a:r>
              <a:rPr lang="en-US" b="1" dirty="0" smtClean="0">
                <a:latin typeface="Times New Roman"/>
                <a:cs typeface="Times New Roman"/>
              </a:rPr>
              <a:t>Genotypic Surveys</a:t>
            </a:r>
          </a:p>
          <a:p>
            <a:pPr marL="0" indent="0" algn="ctr">
              <a:buNone/>
            </a:pPr>
            <a:endParaRPr lang="en-US" b="1" dirty="0" smtClean="0">
              <a:latin typeface="Times New Roman"/>
              <a:cs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52443" y="2572086"/>
            <a:ext cx="0" cy="2207872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8386" y="4799793"/>
            <a:ext cx="8911264" cy="194789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2001_ap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3" y="4845776"/>
            <a:ext cx="2052434" cy="1853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58" y="4845776"/>
            <a:ext cx="2052432" cy="1853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39" y="4845776"/>
            <a:ext cx="2052432" cy="1853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83" y="4845776"/>
            <a:ext cx="2052432" cy="1853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721" y="4522916"/>
            <a:ext cx="52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</a:rPr>
              <a:t>2001</a:t>
            </a:r>
            <a:endParaRPr lang="en-US" sz="1200" b="1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2158" y="4522916"/>
            <a:ext cx="52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</a:rPr>
              <a:t>2006</a:t>
            </a:r>
            <a:endParaRPr lang="en-US" sz="1200" b="1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86203" y="4544792"/>
            <a:ext cx="52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</a:rPr>
              <a:t>2010</a:t>
            </a:r>
            <a:endParaRPr lang="en-US" sz="1200" b="1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92447" y="4544792"/>
            <a:ext cx="52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</a:rPr>
              <a:t>2014</a:t>
            </a:r>
            <a:endParaRPr lang="en-US" sz="1200" b="1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10800000">
            <a:off x="5638800" y="5257800"/>
            <a:ext cx="2362200" cy="16002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1295400" y="5410200"/>
            <a:ext cx="2895600" cy="14478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2667000"/>
            <a:ext cx="2971800" cy="2971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-571500" y="2933700"/>
            <a:ext cx="3962400" cy="25146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52800" y="990600"/>
            <a:ext cx="4114800" cy="3352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524000" y="1752600"/>
            <a:ext cx="2590800" cy="25908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3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10800000">
            <a:off x="6096000" y="5562600"/>
            <a:ext cx="1905000" cy="12954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1295400" y="5410200"/>
            <a:ext cx="2895600" cy="14478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2667000"/>
            <a:ext cx="2971800" cy="2971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-571500" y="2933700"/>
            <a:ext cx="3962400" cy="25146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95600" y="609600"/>
            <a:ext cx="4572000" cy="3733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524000" y="1371600"/>
            <a:ext cx="2971800" cy="29718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2286000" y="2819400"/>
            <a:ext cx="457200" cy="3048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8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10800000">
            <a:off x="6400800" y="5791200"/>
            <a:ext cx="1600200" cy="1066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1295400" y="5486400"/>
            <a:ext cx="2667000" cy="13716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172200" y="2667000"/>
            <a:ext cx="2971800" cy="29718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-762000" y="2743200"/>
            <a:ext cx="4191000" cy="2667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14600" y="304800"/>
            <a:ext cx="4953000" cy="40386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524000" y="914400"/>
            <a:ext cx="3429000" cy="3429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1905000" y="2438400"/>
            <a:ext cx="914400" cy="6096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62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10800000">
            <a:off x="6629400" y="5943600"/>
            <a:ext cx="1371600" cy="9144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0800000" flipV="1">
            <a:off x="1295400" y="5638800"/>
            <a:ext cx="2438400" cy="12192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6400800" y="2667000"/>
            <a:ext cx="2743200" cy="27432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-762000" y="2743200"/>
            <a:ext cx="4191000" cy="2667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09800" y="0"/>
            <a:ext cx="5257800" cy="4343400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524000" y="609600"/>
            <a:ext cx="3733800" cy="37338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1524000" y="2057400"/>
            <a:ext cx="1371600" cy="9144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94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0" y="-457200"/>
            <a:ext cx="9144000" cy="1676400"/>
            <a:chOff x="0" y="-288"/>
            <a:chExt cx="5760" cy="1056"/>
          </a:xfrm>
        </p:grpSpPr>
        <p:sp>
          <p:nvSpPr>
            <p:cNvPr id="16386" name="Rectangle 2"/>
            <p:cNvSpPr>
              <a:spLocks noChangeArrowheads="1"/>
            </p:cNvSpPr>
            <p:nvPr/>
          </p:nvSpPr>
          <p:spPr bwMode="auto">
            <a:xfrm>
              <a:off x="0" y="-96"/>
              <a:ext cx="2832" cy="8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2784" y="-288"/>
              <a:ext cx="2976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2736" y="192"/>
              <a:ext cx="336" cy="3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389" name="Picture 5" descr="Environmental Scienc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0" y="42227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dirty="0" smtClean="0"/>
              <a:t>Overview of </a:t>
            </a:r>
            <a:r>
              <a:rPr lang="en-US" sz="4000" i="1" dirty="0" smtClean="0"/>
              <a:t>Thalassia testudinum</a:t>
            </a:r>
            <a:endParaRPr lang="en-US" sz="4000" i="1" dirty="0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46125" y="1641475"/>
            <a:ext cx="474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9" descr="thal14fse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296" y="1371600"/>
            <a:ext cx="6693408" cy="45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0" y="-457200"/>
            <a:ext cx="9144000" cy="1676400"/>
            <a:chOff x="0" y="-288"/>
            <a:chExt cx="5760" cy="1056"/>
          </a:xfrm>
        </p:grpSpPr>
        <p:sp>
          <p:nvSpPr>
            <p:cNvPr id="18435" name="Rectangle 3"/>
            <p:cNvSpPr>
              <a:spLocks noChangeArrowheads="1"/>
            </p:cNvSpPr>
            <p:nvPr/>
          </p:nvSpPr>
          <p:spPr bwMode="auto">
            <a:xfrm>
              <a:off x="0" y="-96"/>
              <a:ext cx="2832" cy="8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6" name="Rectangle 4"/>
            <p:cNvSpPr>
              <a:spLocks noChangeArrowheads="1"/>
            </p:cNvSpPr>
            <p:nvPr/>
          </p:nvSpPr>
          <p:spPr bwMode="auto">
            <a:xfrm>
              <a:off x="2784" y="-288"/>
              <a:ext cx="2976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2736" y="192"/>
              <a:ext cx="336" cy="3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8445" name="Picture 13" descr="Florida Keys LANDS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1" b="12259"/>
          <a:stretch>
            <a:fillRect/>
          </a:stretch>
        </p:blipFill>
        <p:spPr bwMode="auto">
          <a:xfrm>
            <a:off x="0" y="-134354"/>
            <a:ext cx="9144000" cy="672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Environmental Science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2667000" cy="625475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746125" y="1641475"/>
            <a:ext cx="474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8600" y="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smtClean="0">
                <a:solidFill>
                  <a:schemeClr val="bg1"/>
                </a:solidFill>
              </a:rPr>
              <a:t>Everglades Ecosystem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3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0" y="-457200"/>
            <a:ext cx="9144000" cy="1676400"/>
            <a:chOff x="0" y="-288"/>
            <a:chExt cx="5760" cy="1056"/>
          </a:xfrm>
        </p:grpSpPr>
        <p:sp>
          <p:nvSpPr>
            <p:cNvPr id="22531" name="Rectangle 3"/>
            <p:cNvSpPr>
              <a:spLocks noChangeArrowheads="1"/>
            </p:cNvSpPr>
            <p:nvPr/>
          </p:nvSpPr>
          <p:spPr bwMode="auto">
            <a:xfrm>
              <a:off x="0" y="-96"/>
              <a:ext cx="2832" cy="8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" name="Rectangle 4"/>
            <p:cNvSpPr>
              <a:spLocks noChangeArrowheads="1"/>
            </p:cNvSpPr>
            <p:nvPr/>
          </p:nvSpPr>
          <p:spPr bwMode="auto">
            <a:xfrm>
              <a:off x="2784" y="-288"/>
              <a:ext cx="2976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3" name="Rectangle 5"/>
            <p:cNvSpPr>
              <a:spLocks noChangeArrowheads="1"/>
            </p:cNvSpPr>
            <p:nvPr/>
          </p:nvSpPr>
          <p:spPr bwMode="auto">
            <a:xfrm>
              <a:off x="2736" y="192"/>
              <a:ext cx="336" cy="3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2534" name="Picture 6" descr="Environmental Scienc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0" y="42227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dirty="0" smtClean="0"/>
              <a:t>Spatial changes across Florida Bay</a:t>
            </a:r>
            <a:endParaRPr lang="en-US" sz="4000" dirty="0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746125" y="1641475"/>
            <a:ext cx="474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2539" name="Picture 11" descr="DSC00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847975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1" name="Picture 13" descr="http://www.coexploration.org/bbsr/coral/assets/images/seagrass_sm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014" y="1219201"/>
            <a:ext cx="487558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1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0" y="-457200"/>
            <a:ext cx="9144000" cy="1676400"/>
            <a:chOff x="0" y="-288"/>
            <a:chExt cx="5760" cy="1056"/>
          </a:xfrm>
        </p:grpSpPr>
        <p:sp>
          <p:nvSpPr>
            <p:cNvPr id="24579" name="Rectangle 3"/>
            <p:cNvSpPr>
              <a:spLocks noChangeArrowheads="1"/>
            </p:cNvSpPr>
            <p:nvPr/>
          </p:nvSpPr>
          <p:spPr bwMode="auto">
            <a:xfrm>
              <a:off x="0" y="-96"/>
              <a:ext cx="2832" cy="8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0" name="Rectangle 4"/>
            <p:cNvSpPr>
              <a:spLocks noChangeArrowheads="1"/>
            </p:cNvSpPr>
            <p:nvPr/>
          </p:nvSpPr>
          <p:spPr bwMode="auto">
            <a:xfrm>
              <a:off x="2784" y="-288"/>
              <a:ext cx="2976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1" name="Rectangle 5"/>
            <p:cNvSpPr>
              <a:spLocks noChangeArrowheads="1"/>
            </p:cNvSpPr>
            <p:nvPr/>
          </p:nvSpPr>
          <p:spPr bwMode="auto">
            <a:xfrm>
              <a:off x="2736" y="192"/>
              <a:ext cx="336" cy="3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582" name="Picture 6" descr="Environmental Scienc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0" y="1524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dirty="0" smtClean="0"/>
              <a:t>Pre-genetics assumptions about population </a:t>
            </a:r>
            <a:endParaRPr lang="en-US" sz="4000" dirty="0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746125" y="1641475"/>
            <a:ext cx="474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52400" y="1066800"/>
            <a:ext cx="8686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Thalassia testudinum</a:t>
            </a:r>
            <a:r>
              <a:rPr lang="en-US" dirty="0"/>
              <a:t> displays striking variability throughout Florida Bay in primary production, leaf morphology, short shoot density, </a:t>
            </a:r>
            <a:r>
              <a:rPr lang="en-US" dirty="0" err="1"/>
              <a:t>alometric</a:t>
            </a:r>
            <a:r>
              <a:rPr lang="en-US" dirty="0"/>
              <a:t> relationships.</a:t>
            </a:r>
          </a:p>
        </p:txBody>
      </p:sp>
      <p:pic>
        <p:nvPicPr>
          <p:cNvPr id="24587" name="MOV00001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67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Ericmov12.MPG">
            <a:hlinkClick r:id="" action="ppaction://media"/>
          </p:cNvPr>
          <p:cNvPicPr>
            <a:picLocks noRot="1"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7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2400" y="5329535"/>
            <a:ext cx="868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/>
              <a:t>Population assumed to be highly clonal group of ecotypes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7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1" fill="hold"/>
                                        <p:tgtEl>
                                          <p:spTgt spid="245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1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21" fill="hold"/>
                                        <p:tgtEl>
                                          <p:spTgt spid="24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8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45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7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8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4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8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Florida Keys LANDSAT"/>
          <p:cNvPicPr>
            <a:picLocks noChangeAspect="1" noChangeArrowheads="1"/>
          </p:cNvPicPr>
          <p:nvPr/>
        </p:nvPicPr>
        <p:blipFill>
          <a:blip r:embed="rId3"/>
          <a:srcRect l="23021" b="12259"/>
          <a:stretch>
            <a:fillRect/>
          </a:stretch>
        </p:blipFill>
        <p:spPr bwMode="auto">
          <a:xfrm>
            <a:off x="-1650434" y="-76200"/>
            <a:ext cx="12013634" cy="883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0199811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Florida Keys LANDSAT"/>
          <p:cNvPicPr>
            <a:picLocks noChangeAspect="1" noChangeArrowheads="1"/>
          </p:cNvPicPr>
          <p:nvPr/>
        </p:nvPicPr>
        <p:blipFill>
          <a:blip r:embed="rId3"/>
          <a:srcRect l="23021" b="12259"/>
          <a:stretch>
            <a:fillRect/>
          </a:stretch>
        </p:blipFill>
        <p:spPr bwMode="auto">
          <a:xfrm>
            <a:off x="-1650434" y="-76200"/>
            <a:ext cx="12013634" cy="8839200"/>
          </a:xfrm>
          <a:prstGeom prst="rect">
            <a:avLst/>
          </a:prstGeom>
          <a:noFill/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-1371600" y="304800"/>
            <a:ext cx="800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cs typeface="Arial" charset="0"/>
              </a:rPr>
              <a:t>Duck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57600" y="1219200"/>
            <a:ext cx="3581400" cy="838200"/>
          </a:xfrm>
          <a:prstGeom prst="straightConnector1">
            <a:avLst/>
          </a:prstGeom>
          <a:ln w="88900"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562600" y="5103674"/>
            <a:ext cx="4724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Study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Sites</a:t>
            </a:r>
            <a:endParaRPr lang="en-US" sz="5400" b="1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36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 rot="10800000">
            <a:off x="414152" y="178394"/>
            <a:ext cx="8260342" cy="3712852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6C5E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9852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Times New Roman"/>
                <a:cs typeface="Times New Roman"/>
              </a:rPr>
              <a:t>Data Discovery &amp; Literature Review</a:t>
            </a:r>
          </a:p>
          <a:p>
            <a:pPr marL="0" indent="0" algn="ctr">
              <a:buNone/>
            </a:pPr>
            <a:r>
              <a:rPr lang="en-US" b="1" dirty="0" smtClean="0">
                <a:latin typeface="Times New Roman"/>
                <a:cs typeface="Times New Roman"/>
              </a:rPr>
              <a:t>Historical Reconstruction</a:t>
            </a:r>
          </a:p>
          <a:p>
            <a:pPr marL="0" indent="0" algn="ctr">
              <a:buNone/>
            </a:pPr>
            <a:r>
              <a:rPr lang="en-US" b="1" dirty="0" smtClean="0">
                <a:latin typeface="Times New Roman"/>
                <a:cs typeface="Times New Roman"/>
              </a:rPr>
              <a:t>Genotypic </a:t>
            </a:r>
            <a:r>
              <a:rPr lang="en-US" b="1" dirty="0" smtClean="0">
                <a:latin typeface="Times New Roman"/>
                <a:cs typeface="Times New Roman"/>
              </a:rPr>
              <a:t>Surveys:</a:t>
            </a:r>
          </a:p>
          <a:p>
            <a:pPr marL="0" indent="0" algn="ctr">
              <a:buNone/>
            </a:pPr>
            <a:r>
              <a:rPr lang="en-US" b="1" dirty="0" smtClean="0">
                <a:latin typeface="Times New Roman"/>
                <a:cs typeface="Times New Roman"/>
              </a:rPr>
              <a:t>Long Island</a:t>
            </a:r>
            <a:endParaRPr lang="en-US" b="1" dirty="0" smtClean="0">
              <a:latin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4152" y="3927894"/>
            <a:ext cx="8426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lone </a:t>
            </a:r>
            <a:r>
              <a:rPr lang="en-US" dirty="0">
                <a:latin typeface="Times New Roman"/>
                <a:cs typeface="Times New Roman"/>
              </a:rPr>
              <a:t>structure </a:t>
            </a:r>
            <a:r>
              <a:rPr lang="en-US" dirty="0" smtClean="0">
                <a:latin typeface="Times New Roman"/>
                <a:cs typeface="Times New Roman"/>
              </a:rPr>
              <a:t>~3m  </a:t>
            </a:r>
            <a:r>
              <a:rPr lang="en-US" dirty="0">
                <a:latin typeface="Times New Roman"/>
                <a:cs typeface="Times New Roman"/>
              </a:rPr>
              <a:t>across a 56,250-m</a:t>
            </a:r>
            <a:r>
              <a:rPr lang="en-US" baseline="30000" dirty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 study site. </a:t>
            </a: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Pollination </a:t>
            </a:r>
            <a:r>
              <a:rPr lang="en-US" dirty="0">
                <a:latin typeface="Times New Roman"/>
                <a:cs typeface="Times New Roman"/>
              </a:rPr>
              <a:t>0.57 m to 73.91 </a:t>
            </a:r>
            <a:r>
              <a:rPr lang="en-US" dirty="0" smtClean="0">
                <a:latin typeface="Times New Roman"/>
                <a:cs typeface="Times New Roman"/>
              </a:rPr>
              <a:t>m</a:t>
            </a:r>
            <a:endParaRPr lang="en-U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Seeds show systematically dispersal </a:t>
            </a:r>
            <a:r>
              <a:rPr lang="en-US" dirty="0">
                <a:latin typeface="Times New Roman"/>
                <a:cs typeface="Times New Roman"/>
              </a:rPr>
              <a:t>1.85 m to 5.31 m for naked </a:t>
            </a:r>
            <a:r>
              <a:rPr lang="en-US" dirty="0" smtClean="0">
                <a:latin typeface="Times New Roman"/>
                <a:cs typeface="Times New Roman"/>
              </a:rPr>
              <a:t>seeds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 Random dispersal </a:t>
            </a:r>
            <a:r>
              <a:rPr lang="en-US" dirty="0">
                <a:latin typeface="Times New Roman"/>
                <a:cs typeface="Times New Roman"/>
              </a:rPr>
              <a:t>throughout the study site (0.17 m to 34.54 m) for seeds </a:t>
            </a:r>
            <a:r>
              <a:rPr lang="en-US" dirty="0" smtClean="0">
                <a:latin typeface="Times New Roman"/>
                <a:cs typeface="Times New Roman"/>
              </a:rPr>
              <a:t>	deposited 	by </a:t>
            </a:r>
            <a:r>
              <a:rPr lang="en-US" dirty="0">
                <a:latin typeface="Times New Roman"/>
                <a:cs typeface="Times New Roman"/>
              </a:rPr>
              <a:t>floating reproductive shoots. </a:t>
            </a: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Pedigree </a:t>
            </a:r>
            <a:r>
              <a:rPr lang="en-US" dirty="0">
                <a:latin typeface="Times New Roman"/>
                <a:cs typeface="Times New Roman"/>
              </a:rPr>
              <a:t>analyses </a:t>
            </a:r>
            <a:r>
              <a:rPr lang="en-US" dirty="0" smtClean="0">
                <a:latin typeface="Times New Roman"/>
                <a:cs typeface="Times New Roman"/>
              </a:rPr>
              <a:t>show </a:t>
            </a:r>
            <a:r>
              <a:rPr lang="en-US" dirty="0">
                <a:latin typeface="Times New Roman"/>
                <a:cs typeface="Times New Roman"/>
              </a:rPr>
              <a:t>full sibling groups clustering </a:t>
            </a:r>
            <a:r>
              <a:rPr lang="en-US" dirty="0" smtClean="0">
                <a:latin typeface="Times New Roman"/>
                <a:cs typeface="Times New Roman"/>
              </a:rPr>
              <a:t>within </a:t>
            </a:r>
            <a:r>
              <a:rPr lang="en-US" dirty="0">
                <a:latin typeface="Times New Roman"/>
                <a:cs typeface="Times New Roman"/>
              </a:rPr>
              <a:t>larger half</a:t>
            </a:r>
            <a:r>
              <a:rPr lang="en-US" dirty="0" smtClean="0">
                <a:latin typeface="Times New Roman"/>
                <a:cs typeface="Times New Roman"/>
              </a:rPr>
              <a:t>-sibling 	kinships </a:t>
            </a:r>
            <a:r>
              <a:rPr lang="en-US" dirty="0">
                <a:latin typeface="Times New Roman"/>
                <a:cs typeface="Times New Roman"/>
              </a:rPr>
              <a:t>at spatial scales of 2-6 m. </a:t>
            </a: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Documented four</a:t>
            </a:r>
            <a:r>
              <a:rPr lang="en-US" dirty="0">
                <a:latin typeface="Times New Roman"/>
                <a:cs typeface="Times New Roman"/>
              </a:rPr>
              <a:t>-year period sexual reproduction and </a:t>
            </a:r>
            <a:r>
              <a:rPr lang="en-US" dirty="0" smtClean="0">
                <a:latin typeface="Times New Roman"/>
                <a:cs typeface="Times New Roman"/>
              </a:rPr>
              <a:t>seedling recruitment </a:t>
            </a:r>
            <a:r>
              <a:rPr lang="en-US" dirty="0">
                <a:latin typeface="Times New Roman"/>
                <a:cs typeface="Times New Roman"/>
              </a:rPr>
              <a:t>played </a:t>
            </a:r>
            <a:r>
              <a:rPr lang="en-US" dirty="0" smtClean="0">
                <a:latin typeface="Times New Roman"/>
                <a:cs typeface="Times New Roman"/>
              </a:rPr>
              <a:t>	appreciable </a:t>
            </a:r>
            <a:r>
              <a:rPr lang="en-US" dirty="0">
                <a:latin typeface="Times New Roman"/>
                <a:cs typeface="Times New Roman"/>
              </a:rPr>
              <a:t>roles in the colonizing process of </a:t>
            </a:r>
            <a:r>
              <a:rPr lang="en-US" i="1" dirty="0">
                <a:latin typeface="Times New Roman"/>
                <a:cs typeface="Times New Roman"/>
              </a:rPr>
              <a:t>Z. </a:t>
            </a:r>
            <a:r>
              <a:rPr lang="en-US" i="1" dirty="0" smtClean="0">
                <a:latin typeface="Times New Roman"/>
                <a:cs typeface="Times New Roman"/>
              </a:rPr>
              <a:t>marina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281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Florida Keys LANDSAT"/>
          <p:cNvPicPr>
            <a:picLocks noChangeAspect="1" noChangeArrowheads="1"/>
          </p:cNvPicPr>
          <p:nvPr/>
        </p:nvPicPr>
        <p:blipFill>
          <a:blip r:embed="rId3"/>
          <a:srcRect l="23021" b="12259"/>
          <a:stretch>
            <a:fillRect/>
          </a:stretch>
        </p:blipFill>
        <p:spPr bwMode="auto">
          <a:xfrm>
            <a:off x="-1650434" y="-76200"/>
            <a:ext cx="12013634" cy="8839200"/>
          </a:xfrm>
          <a:prstGeom prst="rect">
            <a:avLst/>
          </a:prstGeom>
          <a:noFill/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-1371600" y="304800"/>
            <a:ext cx="800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cs typeface="Arial" charset="0"/>
              </a:rPr>
              <a:t>Nest</a:t>
            </a:r>
            <a:endParaRPr lang="en-US" sz="6000" b="1" dirty="0">
              <a:solidFill>
                <a:schemeClr val="bg1"/>
              </a:solidFill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57600" y="1219200"/>
            <a:ext cx="3048000" cy="1066800"/>
          </a:xfrm>
          <a:prstGeom prst="straightConnector1">
            <a:avLst/>
          </a:prstGeom>
          <a:ln w="88900"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562600" y="5103674"/>
            <a:ext cx="4724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Study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Sites</a:t>
            </a:r>
            <a:endParaRPr lang="en-US" sz="5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32-Point Star 5"/>
          <p:cNvSpPr/>
          <p:nvPr/>
        </p:nvSpPr>
        <p:spPr>
          <a:xfrm>
            <a:off x="70866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Florida Keys LANDSAT"/>
          <p:cNvPicPr>
            <a:picLocks noChangeAspect="1" noChangeArrowheads="1"/>
          </p:cNvPicPr>
          <p:nvPr/>
        </p:nvPicPr>
        <p:blipFill>
          <a:blip r:embed="rId3"/>
          <a:srcRect l="23021" b="12259"/>
          <a:stretch>
            <a:fillRect/>
          </a:stretch>
        </p:blipFill>
        <p:spPr bwMode="auto">
          <a:xfrm>
            <a:off x="-1650434" y="-76200"/>
            <a:ext cx="12013634" cy="8839200"/>
          </a:xfrm>
          <a:prstGeom prst="rect">
            <a:avLst/>
          </a:prstGeom>
          <a:noFill/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-1371600" y="304800"/>
            <a:ext cx="800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cs typeface="Arial" charset="0"/>
              </a:rPr>
              <a:t>Eagle</a:t>
            </a:r>
            <a:endParaRPr lang="en-US" sz="6000" b="1" dirty="0">
              <a:solidFill>
                <a:schemeClr val="bg1"/>
              </a:solidFill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57600" y="1219200"/>
            <a:ext cx="2286000" cy="838200"/>
          </a:xfrm>
          <a:prstGeom prst="straightConnector1">
            <a:avLst/>
          </a:prstGeom>
          <a:ln w="88900"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562600" y="5103674"/>
            <a:ext cx="4724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Study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Sites</a:t>
            </a:r>
            <a:endParaRPr lang="en-US" sz="5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32-Point Star 5"/>
          <p:cNvSpPr/>
          <p:nvPr/>
        </p:nvSpPr>
        <p:spPr>
          <a:xfrm>
            <a:off x="70866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32-Point Star 6"/>
          <p:cNvSpPr/>
          <p:nvPr/>
        </p:nvSpPr>
        <p:spPr>
          <a:xfrm>
            <a:off x="6629400" y="21336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Florida Keys LANDSAT"/>
          <p:cNvPicPr>
            <a:picLocks noChangeAspect="1" noChangeArrowheads="1"/>
          </p:cNvPicPr>
          <p:nvPr/>
        </p:nvPicPr>
        <p:blipFill>
          <a:blip r:embed="rId3"/>
          <a:srcRect l="23021" b="12259"/>
          <a:stretch>
            <a:fillRect/>
          </a:stretch>
        </p:blipFill>
        <p:spPr bwMode="auto">
          <a:xfrm>
            <a:off x="-1650434" y="-76200"/>
            <a:ext cx="12013634" cy="8839200"/>
          </a:xfrm>
          <a:prstGeom prst="rect">
            <a:avLst/>
          </a:prstGeom>
          <a:noFill/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-1371600" y="304800"/>
            <a:ext cx="800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cs typeface="Arial" charset="0"/>
              </a:rPr>
              <a:t>Bob Allen</a:t>
            </a:r>
            <a:endParaRPr lang="en-US" sz="6000" b="1" dirty="0">
              <a:solidFill>
                <a:schemeClr val="bg1"/>
              </a:solidFill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6200000" flipH="1">
            <a:off x="3048000" y="1828800"/>
            <a:ext cx="2743200" cy="1524000"/>
          </a:xfrm>
          <a:prstGeom prst="straightConnector1">
            <a:avLst/>
          </a:prstGeom>
          <a:ln w="88900"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562600" y="5103674"/>
            <a:ext cx="4724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Study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Sites</a:t>
            </a:r>
            <a:endParaRPr lang="en-US" sz="5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32-Point Star 5"/>
          <p:cNvSpPr/>
          <p:nvPr/>
        </p:nvSpPr>
        <p:spPr>
          <a:xfrm>
            <a:off x="70866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32-Point Star 6"/>
          <p:cNvSpPr/>
          <p:nvPr/>
        </p:nvSpPr>
        <p:spPr>
          <a:xfrm>
            <a:off x="58674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6629400" y="21336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Florida Keys LANDSAT"/>
          <p:cNvPicPr>
            <a:picLocks noChangeAspect="1" noChangeArrowheads="1"/>
          </p:cNvPicPr>
          <p:nvPr/>
        </p:nvPicPr>
        <p:blipFill>
          <a:blip r:embed="rId3"/>
          <a:srcRect l="23021" b="12259"/>
          <a:stretch>
            <a:fillRect/>
          </a:stretch>
        </p:blipFill>
        <p:spPr bwMode="auto">
          <a:xfrm>
            <a:off x="-1650434" y="-76200"/>
            <a:ext cx="12013634" cy="8839200"/>
          </a:xfrm>
          <a:prstGeom prst="rect">
            <a:avLst/>
          </a:prstGeom>
          <a:noFill/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-1371600" y="304800"/>
            <a:ext cx="800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cs typeface="Arial" charset="0"/>
              </a:rPr>
              <a:t>Whipray</a:t>
            </a:r>
            <a:endParaRPr lang="en-US" sz="6000" b="1" dirty="0">
              <a:solidFill>
                <a:schemeClr val="bg1"/>
              </a:solidFill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16200000" flipH="1">
            <a:off x="3086100" y="1790700"/>
            <a:ext cx="1371600" cy="228600"/>
          </a:xfrm>
          <a:prstGeom prst="straightConnector1">
            <a:avLst/>
          </a:prstGeom>
          <a:ln w="88900"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562600" y="5103674"/>
            <a:ext cx="4724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Study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Sites</a:t>
            </a:r>
            <a:endParaRPr lang="en-US" sz="5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32-Point Star 5"/>
          <p:cNvSpPr/>
          <p:nvPr/>
        </p:nvSpPr>
        <p:spPr>
          <a:xfrm>
            <a:off x="70866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32-Point Star 6"/>
          <p:cNvSpPr/>
          <p:nvPr/>
        </p:nvSpPr>
        <p:spPr>
          <a:xfrm>
            <a:off x="58674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6629400" y="21336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32-Point Star 9"/>
          <p:cNvSpPr/>
          <p:nvPr/>
        </p:nvSpPr>
        <p:spPr>
          <a:xfrm>
            <a:off x="5029200" y="37338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4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Florida Keys LANDSAT"/>
          <p:cNvPicPr>
            <a:picLocks noChangeAspect="1" noChangeArrowheads="1"/>
          </p:cNvPicPr>
          <p:nvPr/>
        </p:nvPicPr>
        <p:blipFill>
          <a:blip r:embed="rId3"/>
          <a:srcRect l="23021" b="12259"/>
          <a:stretch>
            <a:fillRect/>
          </a:stretch>
        </p:blipFill>
        <p:spPr bwMode="auto">
          <a:xfrm>
            <a:off x="-1650434" y="-76200"/>
            <a:ext cx="12013634" cy="8839200"/>
          </a:xfrm>
          <a:prstGeom prst="rect">
            <a:avLst/>
          </a:prstGeom>
          <a:noFill/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-1371600" y="304800"/>
            <a:ext cx="800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cs typeface="Arial" charset="0"/>
              </a:rPr>
              <a:t>Rankin</a:t>
            </a:r>
            <a:endParaRPr lang="en-US" sz="6000" b="1" dirty="0">
              <a:solidFill>
                <a:schemeClr val="bg1"/>
              </a:solidFill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2819400" y="1676400"/>
            <a:ext cx="1295400" cy="381000"/>
          </a:xfrm>
          <a:prstGeom prst="straightConnector1">
            <a:avLst/>
          </a:prstGeom>
          <a:ln w="88900"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562600" y="5103674"/>
            <a:ext cx="4724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Study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Sites</a:t>
            </a:r>
            <a:endParaRPr lang="en-US" sz="5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32-Point Star 5"/>
          <p:cNvSpPr/>
          <p:nvPr/>
        </p:nvSpPr>
        <p:spPr>
          <a:xfrm>
            <a:off x="70866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32-Point Star 6"/>
          <p:cNvSpPr/>
          <p:nvPr/>
        </p:nvSpPr>
        <p:spPr>
          <a:xfrm>
            <a:off x="58674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6629400" y="21336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32-Point Star 9"/>
          <p:cNvSpPr/>
          <p:nvPr/>
        </p:nvSpPr>
        <p:spPr>
          <a:xfrm>
            <a:off x="5029200" y="37338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32-Point Star 10"/>
          <p:cNvSpPr/>
          <p:nvPr/>
        </p:nvSpPr>
        <p:spPr>
          <a:xfrm>
            <a:off x="3810000" y="24384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6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Florida Keys LANDSAT"/>
          <p:cNvPicPr>
            <a:picLocks noChangeAspect="1" noChangeArrowheads="1"/>
          </p:cNvPicPr>
          <p:nvPr/>
        </p:nvPicPr>
        <p:blipFill>
          <a:blip r:embed="rId3"/>
          <a:srcRect l="23021" b="12259"/>
          <a:stretch>
            <a:fillRect/>
          </a:stretch>
        </p:blipFill>
        <p:spPr bwMode="auto">
          <a:xfrm>
            <a:off x="-1650434" y="-76200"/>
            <a:ext cx="12013634" cy="8839200"/>
          </a:xfrm>
          <a:prstGeom prst="rect">
            <a:avLst/>
          </a:prstGeom>
          <a:noFill/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-1371600" y="304800"/>
            <a:ext cx="800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cs typeface="Arial" charset="0"/>
              </a:rPr>
              <a:t>Barnes</a:t>
            </a:r>
            <a:endParaRPr lang="en-US" sz="6000" b="1" dirty="0">
              <a:solidFill>
                <a:schemeClr val="bg1"/>
              </a:solidFill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1866900" y="2857500"/>
            <a:ext cx="3429000" cy="152400"/>
          </a:xfrm>
          <a:prstGeom prst="straightConnector1">
            <a:avLst/>
          </a:prstGeom>
          <a:ln w="88900"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562600" y="5103674"/>
            <a:ext cx="4724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Study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Sites</a:t>
            </a:r>
            <a:endParaRPr lang="en-US" sz="5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32-Point Star 5"/>
          <p:cNvSpPr/>
          <p:nvPr/>
        </p:nvSpPr>
        <p:spPr>
          <a:xfrm>
            <a:off x="70866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32-Point Star 6"/>
          <p:cNvSpPr/>
          <p:nvPr/>
        </p:nvSpPr>
        <p:spPr>
          <a:xfrm>
            <a:off x="58674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6629400" y="21336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32-Point Star 9"/>
          <p:cNvSpPr/>
          <p:nvPr/>
        </p:nvSpPr>
        <p:spPr>
          <a:xfrm>
            <a:off x="5029200" y="37338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32-Point Star 10"/>
          <p:cNvSpPr/>
          <p:nvPr/>
        </p:nvSpPr>
        <p:spPr>
          <a:xfrm>
            <a:off x="3810000" y="24384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32-Point Star 11"/>
          <p:cNvSpPr/>
          <p:nvPr/>
        </p:nvSpPr>
        <p:spPr>
          <a:xfrm>
            <a:off x="3124200" y="24384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Florida Keys LANDSAT"/>
          <p:cNvPicPr>
            <a:picLocks noChangeAspect="1" noChangeArrowheads="1"/>
          </p:cNvPicPr>
          <p:nvPr/>
        </p:nvPicPr>
        <p:blipFill>
          <a:blip r:embed="rId3"/>
          <a:srcRect l="23021" b="12259"/>
          <a:stretch>
            <a:fillRect/>
          </a:stretch>
        </p:blipFill>
        <p:spPr bwMode="auto">
          <a:xfrm>
            <a:off x="-1650434" y="-76200"/>
            <a:ext cx="12013634" cy="8839200"/>
          </a:xfrm>
          <a:prstGeom prst="rect">
            <a:avLst/>
          </a:prstGeom>
          <a:noFill/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-1371600" y="304800"/>
            <a:ext cx="800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cs typeface="Arial" charset="0"/>
              </a:rPr>
              <a:t>Rabbit</a:t>
            </a:r>
            <a:endParaRPr lang="en-US" sz="6000" b="1" dirty="0">
              <a:solidFill>
                <a:schemeClr val="bg1"/>
              </a:solidFill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1600200" y="2133600"/>
            <a:ext cx="2971800" cy="1143000"/>
          </a:xfrm>
          <a:prstGeom prst="straightConnector1">
            <a:avLst/>
          </a:prstGeom>
          <a:ln w="88900"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562600" y="5103674"/>
            <a:ext cx="4724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Study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Sites</a:t>
            </a:r>
            <a:endParaRPr lang="en-US" sz="5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32-Point Star 5"/>
          <p:cNvSpPr/>
          <p:nvPr/>
        </p:nvSpPr>
        <p:spPr>
          <a:xfrm>
            <a:off x="70866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32-Point Star 6"/>
          <p:cNvSpPr/>
          <p:nvPr/>
        </p:nvSpPr>
        <p:spPr>
          <a:xfrm>
            <a:off x="58674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6629400" y="21336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32-Point Star 9"/>
          <p:cNvSpPr/>
          <p:nvPr/>
        </p:nvSpPr>
        <p:spPr>
          <a:xfrm>
            <a:off x="5029200" y="37338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32-Point Star 10"/>
          <p:cNvSpPr/>
          <p:nvPr/>
        </p:nvSpPr>
        <p:spPr>
          <a:xfrm>
            <a:off x="3810000" y="24384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32-Point Star 11"/>
          <p:cNvSpPr/>
          <p:nvPr/>
        </p:nvSpPr>
        <p:spPr>
          <a:xfrm>
            <a:off x="3124200" y="24384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32-Point Star 12"/>
          <p:cNvSpPr/>
          <p:nvPr/>
        </p:nvSpPr>
        <p:spPr>
          <a:xfrm>
            <a:off x="3429000" y="44958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4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Florida Keys LANDSAT"/>
          <p:cNvPicPr>
            <a:picLocks noChangeAspect="1" noChangeArrowheads="1"/>
          </p:cNvPicPr>
          <p:nvPr/>
        </p:nvPicPr>
        <p:blipFill>
          <a:blip r:embed="rId3"/>
          <a:srcRect l="23021" b="12259"/>
          <a:stretch>
            <a:fillRect/>
          </a:stretch>
        </p:blipFill>
        <p:spPr bwMode="auto">
          <a:xfrm>
            <a:off x="-1650434" y="-76200"/>
            <a:ext cx="12013634" cy="8839200"/>
          </a:xfrm>
          <a:prstGeom prst="rect">
            <a:avLst/>
          </a:prstGeom>
          <a:noFill/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-1371600" y="304800"/>
            <a:ext cx="800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cs typeface="Arial" charset="0"/>
              </a:rPr>
              <a:t>Johnson</a:t>
            </a:r>
            <a:endParaRPr lang="en-US" sz="6000" b="1" dirty="0">
              <a:solidFill>
                <a:schemeClr val="bg1"/>
              </a:solidFill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1409700" y="1714500"/>
            <a:ext cx="2743200" cy="1752600"/>
          </a:xfrm>
          <a:prstGeom prst="straightConnector1">
            <a:avLst/>
          </a:prstGeom>
          <a:ln w="88900"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562600" y="5103674"/>
            <a:ext cx="4724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Study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Sites</a:t>
            </a:r>
            <a:endParaRPr lang="en-US" sz="5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32-Point Star 5"/>
          <p:cNvSpPr/>
          <p:nvPr/>
        </p:nvSpPr>
        <p:spPr>
          <a:xfrm>
            <a:off x="70866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32-Point Star 6"/>
          <p:cNvSpPr/>
          <p:nvPr/>
        </p:nvSpPr>
        <p:spPr>
          <a:xfrm>
            <a:off x="58674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6629400" y="21336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32-Point Star 9"/>
          <p:cNvSpPr/>
          <p:nvPr/>
        </p:nvSpPr>
        <p:spPr>
          <a:xfrm>
            <a:off x="5029200" y="37338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32-Point Star 10"/>
          <p:cNvSpPr/>
          <p:nvPr/>
        </p:nvSpPr>
        <p:spPr>
          <a:xfrm>
            <a:off x="3810000" y="24384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32-Point Star 11"/>
          <p:cNvSpPr/>
          <p:nvPr/>
        </p:nvSpPr>
        <p:spPr>
          <a:xfrm>
            <a:off x="3124200" y="24384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32-Point Star 12"/>
          <p:cNvSpPr/>
          <p:nvPr/>
        </p:nvSpPr>
        <p:spPr>
          <a:xfrm>
            <a:off x="3429000" y="44958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32-Point Star 13"/>
          <p:cNvSpPr/>
          <p:nvPr/>
        </p:nvSpPr>
        <p:spPr>
          <a:xfrm>
            <a:off x="2438400" y="40386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Florida Keys LANDSAT"/>
          <p:cNvPicPr>
            <a:picLocks noChangeAspect="1" noChangeArrowheads="1"/>
          </p:cNvPicPr>
          <p:nvPr/>
        </p:nvPicPr>
        <p:blipFill>
          <a:blip r:embed="rId3"/>
          <a:srcRect l="23021" b="12259"/>
          <a:stretch>
            <a:fillRect/>
          </a:stretch>
        </p:blipFill>
        <p:spPr bwMode="auto">
          <a:xfrm>
            <a:off x="-1650434" y="-76200"/>
            <a:ext cx="12013634" cy="8839200"/>
          </a:xfrm>
          <a:prstGeom prst="rect">
            <a:avLst/>
          </a:prstGeom>
          <a:noFill/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-1371600" y="304800"/>
            <a:ext cx="800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cs typeface="Arial" charset="0"/>
              </a:rPr>
              <a:t>Aresnicker</a:t>
            </a:r>
            <a:endParaRPr lang="en-US" sz="6000" b="1" dirty="0">
              <a:solidFill>
                <a:schemeClr val="bg1"/>
              </a:solidFill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-152400" y="1981200"/>
            <a:ext cx="4572000" cy="3048000"/>
          </a:xfrm>
          <a:prstGeom prst="straightConnector1">
            <a:avLst/>
          </a:prstGeom>
          <a:ln w="88900"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562600" y="5103674"/>
            <a:ext cx="4724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Study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Sites</a:t>
            </a:r>
            <a:endParaRPr lang="en-US" sz="5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32-Point Star 5"/>
          <p:cNvSpPr/>
          <p:nvPr/>
        </p:nvSpPr>
        <p:spPr>
          <a:xfrm>
            <a:off x="70866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32-Point Star 6"/>
          <p:cNvSpPr/>
          <p:nvPr/>
        </p:nvSpPr>
        <p:spPr>
          <a:xfrm>
            <a:off x="58674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6629400" y="21336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32-Point Star 9"/>
          <p:cNvSpPr/>
          <p:nvPr/>
        </p:nvSpPr>
        <p:spPr>
          <a:xfrm>
            <a:off x="5029200" y="37338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32-Point Star 10"/>
          <p:cNvSpPr/>
          <p:nvPr/>
        </p:nvSpPr>
        <p:spPr>
          <a:xfrm>
            <a:off x="3810000" y="24384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32-Point Star 11"/>
          <p:cNvSpPr/>
          <p:nvPr/>
        </p:nvSpPr>
        <p:spPr>
          <a:xfrm>
            <a:off x="3124200" y="24384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32-Point Star 12"/>
          <p:cNvSpPr/>
          <p:nvPr/>
        </p:nvSpPr>
        <p:spPr>
          <a:xfrm>
            <a:off x="3429000" y="44958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32-Point Star 13"/>
          <p:cNvSpPr/>
          <p:nvPr/>
        </p:nvSpPr>
        <p:spPr>
          <a:xfrm>
            <a:off x="2438400" y="40386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32-Point Star 14"/>
          <p:cNvSpPr/>
          <p:nvPr/>
        </p:nvSpPr>
        <p:spPr>
          <a:xfrm>
            <a:off x="1752600" y="3810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Florida Keys LANDSAT"/>
          <p:cNvPicPr>
            <a:picLocks noChangeAspect="1" noChangeArrowheads="1"/>
          </p:cNvPicPr>
          <p:nvPr/>
        </p:nvPicPr>
        <p:blipFill>
          <a:blip r:embed="rId3"/>
          <a:srcRect l="23021" b="12259"/>
          <a:stretch>
            <a:fillRect/>
          </a:stretch>
        </p:blipFill>
        <p:spPr bwMode="auto">
          <a:xfrm>
            <a:off x="-1650434" y="-76200"/>
            <a:ext cx="12013634" cy="8839200"/>
          </a:xfrm>
          <a:prstGeom prst="rect">
            <a:avLst/>
          </a:prstGeom>
          <a:noFill/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562600" y="5103674"/>
            <a:ext cx="4724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Study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Sites</a:t>
            </a:r>
            <a:endParaRPr lang="en-US" sz="5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32-Point Star 5"/>
          <p:cNvSpPr/>
          <p:nvPr/>
        </p:nvSpPr>
        <p:spPr>
          <a:xfrm>
            <a:off x="70866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32-Point Star 6"/>
          <p:cNvSpPr/>
          <p:nvPr/>
        </p:nvSpPr>
        <p:spPr>
          <a:xfrm>
            <a:off x="58674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6629400" y="21336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32-Point Star 9"/>
          <p:cNvSpPr/>
          <p:nvPr/>
        </p:nvSpPr>
        <p:spPr>
          <a:xfrm>
            <a:off x="5029200" y="37338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32-Point Star 10"/>
          <p:cNvSpPr/>
          <p:nvPr/>
        </p:nvSpPr>
        <p:spPr>
          <a:xfrm>
            <a:off x="3810000" y="24384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32-Point Star 11"/>
          <p:cNvSpPr/>
          <p:nvPr/>
        </p:nvSpPr>
        <p:spPr>
          <a:xfrm>
            <a:off x="3124200" y="24384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32-Point Star 12"/>
          <p:cNvSpPr/>
          <p:nvPr/>
        </p:nvSpPr>
        <p:spPr>
          <a:xfrm>
            <a:off x="3429000" y="44958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32-Point Star 13"/>
          <p:cNvSpPr/>
          <p:nvPr/>
        </p:nvSpPr>
        <p:spPr>
          <a:xfrm>
            <a:off x="2438400" y="40386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32-Point Star 14"/>
          <p:cNvSpPr/>
          <p:nvPr/>
        </p:nvSpPr>
        <p:spPr>
          <a:xfrm>
            <a:off x="1752600" y="3810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32-Point Star 15"/>
          <p:cNvSpPr/>
          <p:nvPr/>
        </p:nvSpPr>
        <p:spPr>
          <a:xfrm>
            <a:off x="533400" y="56388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6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 rot="10800000">
            <a:off x="414152" y="925514"/>
            <a:ext cx="8260342" cy="3712852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6C5E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21998" y="-43048"/>
            <a:ext cx="5000478" cy="75850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dirty="0" smtClean="0">
                <a:solidFill>
                  <a:srgbClr val="3D2A92"/>
                </a:solidFill>
                <a:latin typeface="Times New Roman"/>
                <a:cs typeface="Times New Roman"/>
              </a:rPr>
              <a:t>General Approach</a:t>
            </a:r>
            <a:endParaRPr lang="en-US" dirty="0">
              <a:solidFill>
                <a:srgbClr val="3D2A92"/>
              </a:solidFill>
              <a:latin typeface="Times New Roman"/>
              <a:cs typeface="Times New Roman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0829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Times New Roman"/>
                <a:cs typeface="Times New Roman"/>
              </a:rPr>
              <a:t>Data Discovery &amp; Literature Review</a:t>
            </a:r>
          </a:p>
          <a:p>
            <a:pPr marL="0" indent="0" algn="ctr">
              <a:buNone/>
            </a:pPr>
            <a:r>
              <a:rPr lang="en-US" b="1" dirty="0" smtClean="0">
                <a:latin typeface="Times New Roman"/>
                <a:cs typeface="Times New Roman"/>
              </a:rPr>
              <a:t>Historical Reconstruction</a:t>
            </a:r>
          </a:p>
          <a:p>
            <a:pPr marL="0" indent="0" algn="ctr">
              <a:buNone/>
            </a:pPr>
            <a:r>
              <a:rPr lang="en-US" b="1" dirty="0" smtClean="0">
                <a:latin typeface="Times New Roman"/>
                <a:cs typeface="Times New Roman"/>
              </a:rPr>
              <a:t>Genotypic </a:t>
            </a:r>
            <a:r>
              <a:rPr lang="en-US" b="1" dirty="0" smtClean="0">
                <a:latin typeface="Times New Roman"/>
                <a:cs typeface="Times New Roman"/>
              </a:rPr>
              <a:t>Surveys</a:t>
            </a:r>
          </a:p>
          <a:p>
            <a:pPr marL="0" indent="0" algn="ctr">
              <a:buNone/>
            </a:pPr>
            <a:r>
              <a:rPr lang="en-US" b="1" dirty="0" smtClean="0">
                <a:latin typeface="Times New Roman"/>
                <a:cs typeface="Times New Roman"/>
              </a:rPr>
              <a:t>Long Island</a:t>
            </a:r>
            <a:endParaRPr lang="en-US" b="1" dirty="0" smtClean="0">
              <a:latin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255" y="4998784"/>
            <a:ext cx="90148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/>
                <a:cs typeface="Times New Roman"/>
              </a:rPr>
              <a:t>C</a:t>
            </a:r>
            <a:r>
              <a:rPr lang="en-US" sz="3200" dirty="0" smtClean="0">
                <a:latin typeface="Times New Roman"/>
                <a:cs typeface="Times New Roman"/>
              </a:rPr>
              <a:t>onfiguring </a:t>
            </a:r>
            <a:r>
              <a:rPr lang="en-US" sz="3200" dirty="0">
                <a:latin typeface="Times New Roman"/>
                <a:cs typeface="Times New Roman"/>
              </a:rPr>
              <a:t>the landscape through the deposition of rafted seeds, and contributing to patch expansion via the limited dispersal of naked seeds.</a:t>
            </a:r>
          </a:p>
        </p:txBody>
      </p:sp>
    </p:spTree>
    <p:extLst>
      <p:ext uri="{BB962C8B-B14F-4D97-AF65-F5344CB8AC3E}">
        <p14:creationId xmlns:p14="http://schemas.microsoft.com/office/powerpoint/2010/main" val="277248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Florida Keys LANDSAT"/>
          <p:cNvPicPr>
            <a:picLocks noChangeAspect="1" noChangeArrowheads="1"/>
          </p:cNvPicPr>
          <p:nvPr/>
        </p:nvPicPr>
        <p:blipFill>
          <a:blip r:embed="rId3"/>
          <a:srcRect l="23021" b="12259"/>
          <a:stretch>
            <a:fillRect/>
          </a:stretch>
        </p:blipFill>
        <p:spPr bwMode="auto">
          <a:xfrm>
            <a:off x="-1650434" y="-76200"/>
            <a:ext cx="12013634" cy="8839200"/>
          </a:xfrm>
          <a:prstGeom prst="rect">
            <a:avLst/>
          </a:prstGeom>
          <a:noFill/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533400" y="228600"/>
            <a:ext cx="8001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cs typeface="Arial" charset="0"/>
              </a:rPr>
              <a:t>Approximate Distance 45 km</a:t>
            </a:r>
            <a:endParaRPr lang="en-US" sz="4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562600" y="5103674"/>
            <a:ext cx="4724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Study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cs typeface="Arial" charset="0"/>
              </a:rPr>
              <a:t>Sites</a:t>
            </a:r>
            <a:endParaRPr lang="en-US" sz="54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32-Point Star 5"/>
          <p:cNvSpPr/>
          <p:nvPr/>
        </p:nvSpPr>
        <p:spPr>
          <a:xfrm>
            <a:off x="70866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32-Point Star 6"/>
          <p:cNvSpPr/>
          <p:nvPr/>
        </p:nvSpPr>
        <p:spPr>
          <a:xfrm>
            <a:off x="5867400" y="1905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6629400" y="21336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32-Point Star 9"/>
          <p:cNvSpPr/>
          <p:nvPr/>
        </p:nvSpPr>
        <p:spPr>
          <a:xfrm>
            <a:off x="5029200" y="37338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32-Point Star 10"/>
          <p:cNvSpPr/>
          <p:nvPr/>
        </p:nvSpPr>
        <p:spPr>
          <a:xfrm>
            <a:off x="3810000" y="24384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32-Point Star 11"/>
          <p:cNvSpPr/>
          <p:nvPr/>
        </p:nvSpPr>
        <p:spPr>
          <a:xfrm>
            <a:off x="3124200" y="24384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32-Point Star 12"/>
          <p:cNvSpPr/>
          <p:nvPr/>
        </p:nvSpPr>
        <p:spPr>
          <a:xfrm>
            <a:off x="3429000" y="44958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32-Point Star 13"/>
          <p:cNvSpPr/>
          <p:nvPr/>
        </p:nvSpPr>
        <p:spPr>
          <a:xfrm>
            <a:off x="2438400" y="40386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32-Point Star 14"/>
          <p:cNvSpPr/>
          <p:nvPr/>
        </p:nvSpPr>
        <p:spPr>
          <a:xfrm>
            <a:off x="1752600" y="38100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32-Point Star 15"/>
          <p:cNvSpPr/>
          <p:nvPr/>
        </p:nvSpPr>
        <p:spPr>
          <a:xfrm>
            <a:off x="533400" y="5638800"/>
            <a:ext cx="228600" cy="304800"/>
          </a:xfrm>
          <a:prstGeom prst="star3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Arrow Connector 4"/>
          <p:cNvCxnSpPr>
            <a:stCxn id="6" idx="1"/>
            <a:endCxn id="16" idx="3"/>
          </p:cNvCxnSpPr>
          <p:nvPr/>
        </p:nvCxnSpPr>
        <p:spPr>
          <a:xfrm rot="10800000" flipV="1">
            <a:off x="762000" y="2057400"/>
            <a:ext cx="6324600" cy="3733800"/>
          </a:xfrm>
          <a:prstGeom prst="straightConnector1">
            <a:avLst/>
          </a:prstGeom>
          <a:ln w="88900">
            <a:solidFill>
              <a:schemeClr val="bg1"/>
            </a:solidFill>
            <a:prstDash val="sysDash"/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823643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Genetic structure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 of 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Thalassia testudinum </a:t>
            </a:r>
            <a:r>
              <a:rPr kumimoji="0" lang="en-US" sz="4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in Florida Bay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82958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Methods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How to use segments of the DNA molecule</a:t>
            </a:r>
            <a:endParaRPr lang="en-US" dirty="0"/>
          </a:p>
        </p:txBody>
      </p:sp>
      <p:pic>
        <p:nvPicPr>
          <p:cNvPr id="4" name="Picture 2054" descr="Environmental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0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Genetic structure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 of 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Thalassia testudinum </a:t>
            </a:r>
            <a:r>
              <a:rPr kumimoji="0" lang="en-US" sz="4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in Florida Bay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8295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Methods</a:t>
            </a:r>
            <a:endParaRPr lang="en-US" dirty="0"/>
          </a:p>
        </p:txBody>
      </p:sp>
      <p:pic>
        <p:nvPicPr>
          <p:cNvPr id="4" name="Picture 2054" descr="Environmental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05" y="2454609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8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Genetic structure</a:t>
            </a:r>
            <a:r>
              <a:rPr kumimoji="0" lang="en-US" sz="44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 of 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Thalassia testudinum </a:t>
            </a:r>
            <a:r>
              <a:rPr kumimoji="0" lang="en-US" sz="4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in Florida Bay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8295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Results</a:t>
            </a:r>
            <a:endParaRPr lang="en-US" dirty="0"/>
          </a:p>
        </p:txBody>
      </p:sp>
      <p:pic>
        <p:nvPicPr>
          <p:cNvPr id="4" name="Picture 2054" descr="Environmental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65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Genetic structure</a:t>
            </a: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 of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Thalassia testudinum 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in Florida Bay</a:t>
            </a:r>
          </a:p>
        </p:txBody>
      </p:sp>
      <p:pic>
        <p:nvPicPr>
          <p:cNvPr id="4" name="Picture 2054" descr="Environmental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1981200"/>
            <a:ext cx="12533811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52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Genetic structure</a:t>
            </a: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 of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Thalassia testudinum 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in Florida Bay</a:t>
            </a:r>
          </a:p>
        </p:txBody>
      </p:sp>
      <p:pic>
        <p:nvPicPr>
          <p:cNvPr id="4" name="Picture 2054" descr="Environmental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914400"/>
            <a:ext cx="7620000" cy="5427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4000" dirty="0" smtClean="0">
                <a:latin typeface="+mn-lt"/>
                <a:cs typeface="Arial" pitchFamily="34" charset="0"/>
              </a:rPr>
              <a:t>Loci highly polymorphic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 smtClean="0">
                <a:latin typeface="+mn-lt"/>
                <a:cs typeface="Arial" pitchFamily="34" charset="0"/>
              </a:rPr>
              <a:t>Average </a:t>
            </a:r>
            <a:r>
              <a:rPr lang="en-US" sz="3200" dirty="0" smtClean="0">
                <a:latin typeface="+mn-lt"/>
                <a:cs typeface="Arial" pitchFamily="34" charset="0"/>
              </a:rPr>
              <a:t>alleles </a:t>
            </a:r>
            <a:r>
              <a:rPr lang="en-US" sz="3200" dirty="0" smtClean="0">
                <a:latin typeface="+mn-lt"/>
                <a:cs typeface="Arial" pitchFamily="34" charset="0"/>
              </a:rPr>
              <a:t>&gt; 11.000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 smtClean="0">
                <a:latin typeface="+mn-lt"/>
                <a:cs typeface="Arial" pitchFamily="34" charset="0"/>
              </a:rPr>
              <a:t>Allelic richness = 6.632</a:t>
            </a:r>
            <a:endParaRPr lang="en-US" sz="2400" dirty="0" smtClean="0">
              <a:latin typeface="+mn-lt"/>
              <a:cs typeface="Arial" pitchFamily="34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4000" dirty="0" smtClean="0">
                <a:latin typeface="+mn-lt"/>
                <a:cs typeface="Arial" pitchFamily="34" charset="0"/>
              </a:rPr>
              <a:t>Evidence of gene flow	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 smtClean="0">
                <a:latin typeface="+mn-lt"/>
                <a:cs typeface="Arial" pitchFamily="34" charset="0"/>
              </a:rPr>
              <a:t>N</a:t>
            </a:r>
            <a:r>
              <a:rPr lang="en-US" sz="3200" baseline="-25000" dirty="0" smtClean="0">
                <a:latin typeface="+mn-lt"/>
                <a:cs typeface="Arial" pitchFamily="34" charset="0"/>
              </a:rPr>
              <a:t>m</a:t>
            </a:r>
            <a:r>
              <a:rPr lang="en-US" sz="3200" dirty="0" smtClean="0">
                <a:latin typeface="+mn-lt"/>
                <a:cs typeface="Arial" pitchFamily="34" charset="0"/>
              </a:rPr>
              <a:t> = 5.701</a:t>
            </a:r>
          </a:p>
        </p:txBody>
      </p:sp>
    </p:spTree>
    <p:extLst>
      <p:ext uri="{BB962C8B-B14F-4D97-AF65-F5344CB8AC3E}">
        <p14:creationId xmlns:p14="http://schemas.microsoft.com/office/powerpoint/2010/main" val="12511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Genetic structure</a:t>
            </a: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 of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Thalassia testudinum 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in Florida Bay</a:t>
            </a:r>
          </a:p>
        </p:txBody>
      </p:sp>
      <p:pic>
        <p:nvPicPr>
          <p:cNvPr id="4" name="Picture 2054" descr="Environmental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066800"/>
            <a:ext cx="9525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4000" b="1" dirty="0" smtClean="0">
                <a:latin typeface="+mn-lt"/>
                <a:cs typeface="Arial" pitchFamily="34" charset="0"/>
              </a:rPr>
              <a:t>No evidence of inbreeding </a:t>
            </a:r>
            <a:endParaRPr lang="en-US" sz="3200" b="1" dirty="0" smtClean="0">
              <a:latin typeface="+mn-lt"/>
              <a:cs typeface="Arial" pitchFamily="34" charset="0"/>
            </a:endParaRP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800" dirty="0" smtClean="0">
                <a:latin typeface="+mn-lt"/>
                <a:cs typeface="Arial" pitchFamily="34" charset="0"/>
              </a:rPr>
              <a:t>F</a:t>
            </a:r>
            <a:r>
              <a:rPr lang="en-US" sz="2800" baseline="-25000" dirty="0" smtClean="0">
                <a:latin typeface="+mn-lt"/>
                <a:cs typeface="Arial" pitchFamily="34" charset="0"/>
              </a:rPr>
              <a:t>is</a:t>
            </a:r>
            <a:r>
              <a:rPr lang="en-US" sz="2800" dirty="0" smtClean="0">
                <a:latin typeface="+mn-lt"/>
                <a:cs typeface="Arial" pitchFamily="34" charset="0"/>
              </a:rPr>
              <a:t>: 	0.058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endParaRPr lang="en-US" sz="2800" dirty="0" smtClean="0">
              <a:latin typeface="+mn-lt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3200" b="1" i="1" dirty="0" smtClean="0">
                <a:latin typeface="+mn-lt"/>
                <a:cs typeface="Arial" pitchFamily="34" charset="0"/>
              </a:rPr>
              <a:t>Thalassia</a:t>
            </a:r>
            <a:r>
              <a:rPr lang="en-US" sz="3200" b="1" dirty="0" smtClean="0">
                <a:latin typeface="+mn-lt"/>
                <a:cs typeface="Arial" pitchFamily="34" charset="0"/>
              </a:rPr>
              <a:t> in Florida Bay acting as single 	population</a:t>
            </a:r>
          </a:p>
          <a:p>
            <a:pPr>
              <a:buFont typeface="Wingdings" pitchFamily="2" charset="2"/>
              <a:buChar char="Ø"/>
            </a:pPr>
            <a:endParaRPr lang="en-US" sz="3200" dirty="0" smtClean="0">
              <a:latin typeface="+mn-lt"/>
              <a:cs typeface="Arial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800" dirty="0" smtClean="0">
                <a:latin typeface="+mn-lt"/>
                <a:cs typeface="Arial" pitchFamily="34" charset="0"/>
              </a:rPr>
              <a:t>F</a:t>
            </a:r>
            <a:r>
              <a:rPr lang="en-US" sz="2800" baseline="-25000" dirty="0" smtClean="0">
                <a:latin typeface="+mn-lt"/>
                <a:cs typeface="Arial" pitchFamily="34" charset="0"/>
              </a:rPr>
              <a:t>st</a:t>
            </a:r>
            <a:r>
              <a:rPr lang="en-US" sz="2800" dirty="0" smtClean="0">
                <a:latin typeface="+mn-lt"/>
                <a:cs typeface="Arial" pitchFamily="34" charset="0"/>
              </a:rPr>
              <a:t>: 	0.033</a:t>
            </a:r>
          </a:p>
        </p:txBody>
      </p:sp>
    </p:spTree>
    <p:extLst>
      <p:ext uri="{BB962C8B-B14F-4D97-AF65-F5344CB8AC3E}">
        <p14:creationId xmlns:p14="http://schemas.microsoft.com/office/powerpoint/2010/main" val="155097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Genetic structure</a:t>
            </a: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 of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Thalassia testudinum 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in Florida Bay</a:t>
            </a:r>
          </a:p>
        </p:txBody>
      </p:sp>
      <p:pic>
        <p:nvPicPr>
          <p:cNvPr id="4" name="Picture 2054" descr="Environmental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524000"/>
            <a:ext cx="807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n-lt"/>
                <a:cs typeface="Arial" pitchFamily="34" charset="0"/>
              </a:rPr>
              <a:t>Evidence suggests:</a:t>
            </a:r>
          </a:p>
          <a:p>
            <a:pPr algn="ctr"/>
            <a:endParaRPr lang="en-US" sz="3200" b="1" i="1" dirty="0">
              <a:latin typeface="+mn-lt"/>
              <a:cs typeface="Arial" pitchFamily="34" charset="0"/>
            </a:endParaRPr>
          </a:p>
          <a:p>
            <a:pPr algn="ctr"/>
            <a:r>
              <a:rPr lang="en-US" sz="3200" b="1" i="1" dirty="0" smtClean="0">
                <a:latin typeface="+mn-lt"/>
                <a:cs typeface="Arial" pitchFamily="34" charset="0"/>
              </a:rPr>
              <a:t>Thalassia testudinum</a:t>
            </a:r>
            <a:r>
              <a:rPr lang="en-US" sz="3200" b="1" dirty="0" smtClean="0">
                <a:latin typeface="+mn-lt"/>
                <a:cs typeface="Arial" pitchFamily="34" charset="0"/>
              </a:rPr>
              <a:t> in Florida Bay </a:t>
            </a:r>
            <a:r>
              <a:rPr lang="en-US" sz="3200" b="1" dirty="0">
                <a:latin typeface="+mn-lt"/>
                <a:cs typeface="Arial" pitchFamily="34" charset="0"/>
              </a:rPr>
              <a:t>a</a:t>
            </a:r>
            <a:r>
              <a:rPr lang="en-US" sz="3200" b="1" dirty="0" smtClean="0">
                <a:latin typeface="+mn-lt"/>
                <a:cs typeface="Arial" pitchFamily="34" charset="0"/>
              </a:rPr>
              <a:t> single interbreeding population</a:t>
            </a:r>
          </a:p>
          <a:p>
            <a:pPr algn="ctr"/>
            <a:endParaRPr lang="en-US" sz="3200" b="1" dirty="0">
              <a:latin typeface="+mn-lt"/>
              <a:cs typeface="Arial" pitchFamily="34" charset="0"/>
            </a:endParaRPr>
          </a:p>
          <a:p>
            <a:pPr algn="ctr"/>
            <a:r>
              <a:rPr lang="en-US" sz="3200" b="1" dirty="0" smtClean="0">
                <a:latin typeface="+mn-lt"/>
                <a:cs typeface="Arial" pitchFamily="34" charset="0"/>
              </a:rPr>
              <a:t>Clonal growth only affecting population structure at very small spatial scales</a:t>
            </a:r>
          </a:p>
          <a:p>
            <a:pPr algn="ctr"/>
            <a:endParaRPr lang="en-US" sz="3200" b="1" dirty="0">
              <a:latin typeface="+mn-lt"/>
              <a:cs typeface="Arial" pitchFamily="34" charset="0"/>
            </a:endParaRPr>
          </a:p>
          <a:p>
            <a:pPr algn="ctr"/>
            <a:r>
              <a:rPr lang="en-US" sz="3200" b="1" dirty="0" smtClean="0">
                <a:latin typeface="+mn-lt"/>
                <a:cs typeface="Arial" pitchFamily="34" charset="0"/>
              </a:rPr>
              <a:t>No large-clone ecotypes</a:t>
            </a:r>
          </a:p>
        </p:txBody>
      </p:sp>
    </p:spTree>
    <p:extLst>
      <p:ext uri="{BB962C8B-B14F-4D97-AF65-F5344CB8AC3E}">
        <p14:creationId xmlns:p14="http://schemas.microsoft.com/office/powerpoint/2010/main" val="122189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Genetic structure</a:t>
            </a: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 of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Thalassia testudinum 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in Florida Bay</a:t>
            </a:r>
          </a:p>
        </p:txBody>
      </p:sp>
      <p:pic>
        <p:nvPicPr>
          <p:cNvPr id="4" name="Picture 2054" descr="Environmental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219200"/>
            <a:ext cx="6731000" cy="490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4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Genetic structure</a:t>
            </a: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 of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Thalassia testudinum 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in Florida Bay</a:t>
            </a:r>
          </a:p>
        </p:txBody>
      </p:sp>
      <p:pic>
        <p:nvPicPr>
          <p:cNvPr id="4" name="Picture 2054" descr="Environmental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 bwMode="auto">
          <a:xfrm>
            <a:off x="5334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+mn-lt"/>
                <a:ea typeface="+mj-ea"/>
                <a:cs typeface="Arial" charset="0"/>
              </a:rPr>
              <a:t>Does this represent a typical population structure for this species?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  <a:ea typeface="+mj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+mn-lt"/>
              <a:ea typeface="+mj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  <a:ea typeface="+mj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+mn-lt"/>
              <a:ea typeface="+mj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+mn-lt"/>
                <a:ea typeface="+mj-ea"/>
                <a:cs typeface="Arial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04382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Isosceles Triangle 26"/>
          <p:cNvSpPr/>
          <p:nvPr/>
        </p:nvSpPr>
        <p:spPr>
          <a:xfrm>
            <a:off x="0" y="1043900"/>
            <a:ext cx="5036804" cy="5728003"/>
          </a:xfrm>
          <a:prstGeom prst="triangl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87045" y="-53809"/>
            <a:ext cx="4186955" cy="80714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3D2A92"/>
                </a:solidFill>
                <a:latin typeface="Times New Roman"/>
                <a:cs typeface="Times New Roman"/>
              </a:rPr>
              <a:t>Past Success</a:t>
            </a:r>
            <a:endParaRPr lang="en-US" dirty="0">
              <a:solidFill>
                <a:srgbClr val="3D2A92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Untitled-7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902" y="-10761"/>
            <a:ext cx="1291906" cy="1334438"/>
          </a:xfrm>
          <a:prstGeom prst="rect">
            <a:avLst/>
          </a:prstGeom>
        </p:spPr>
      </p:pic>
      <p:pic>
        <p:nvPicPr>
          <p:cNvPr id="7" name="Picture 6" descr="smallPatch.eps"/>
          <p:cNvPicPr>
            <a:picLocks noChangeAspect="1"/>
          </p:cNvPicPr>
          <p:nvPr/>
        </p:nvPicPr>
        <p:blipFill>
          <a:blip r:embed="rId3">
            <a:lum bright="3000"/>
          </a:blip>
          <a:stretch>
            <a:fillRect/>
          </a:stretch>
        </p:blipFill>
        <p:spPr>
          <a:xfrm>
            <a:off x="1097767" y="1716804"/>
            <a:ext cx="2853828" cy="18855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9081" y="470664"/>
            <a:ext cx="107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75000"/>
                  </a:schemeClr>
                </a:solidFill>
                <a:latin typeface="Times New Roman"/>
                <a:cs typeface="Times New Roman"/>
              </a:rPr>
              <a:t>Genetics</a:t>
            </a:r>
            <a:endParaRPr lang="en-US" i="1" dirty="0">
              <a:solidFill>
                <a:schemeClr val="tx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037" y="1962237"/>
            <a:ext cx="1058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1">
                    <a:lumMod val="75000"/>
                  </a:schemeClr>
                </a:solidFill>
                <a:latin typeface="Times New Roman"/>
                <a:cs typeface="Times New Roman"/>
              </a:rPr>
              <a:t>Quadrat </a:t>
            </a:r>
          </a:p>
          <a:p>
            <a:pPr algn="ctr"/>
            <a:r>
              <a:rPr lang="en-US" i="1" dirty="0" smtClean="0">
                <a:solidFill>
                  <a:schemeClr val="tx1">
                    <a:lumMod val="75000"/>
                  </a:schemeClr>
                </a:solidFill>
                <a:latin typeface="Times New Roman"/>
                <a:cs typeface="Times New Roman"/>
              </a:rPr>
              <a:t>&amp;</a:t>
            </a:r>
          </a:p>
          <a:p>
            <a:pPr algn="ctr"/>
            <a:r>
              <a:rPr lang="en-US" i="1" dirty="0" smtClean="0">
                <a:solidFill>
                  <a:schemeClr val="tx1">
                    <a:lumMod val="75000"/>
                  </a:schemeClr>
                </a:solidFill>
                <a:latin typeface="Times New Roman"/>
                <a:cs typeface="Times New Roman"/>
              </a:rPr>
              <a:t>Transect</a:t>
            </a:r>
            <a:endParaRPr lang="en-US" i="1" dirty="0">
              <a:solidFill>
                <a:schemeClr val="tx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8943" y="645974"/>
            <a:ext cx="4403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Large </a:t>
            </a:r>
            <a:r>
              <a:rPr lang="en-US" dirty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patial </a:t>
            </a:r>
            <a:r>
              <a:rPr lang="en-US" dirty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cale </a:t>
            </a:r>
            <a:r>
              <a:rPr lang="en-US" dirty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ampling</a:t>
            </a:r>
          </a:p>
        </p:txBody>
      </p:sp>
      <p:sp>
        <p:nvSpPr>
          <p:cNvPr id="22" name="Freeform 21"/>
          <p:cNvSpPr/>
          <p:nvPr/>
        </p:nvSpPr>
        <p:spPr>
          <a:xfrm>
            <a:off x="6844179" y="3623350"/>
            <a:ext cx="1246111" cy="330020"/>
          </a:xfrm>
          <a:custGeom>
            <a:avLst/>
            <a:gdLst>
              <a:gd name="connsiteX0" fmla="*/ 0 w 3009900"/>
              <a:gd name="connsiteY0" fmla="*/ 0 h 863600"/>
              <a:gd name="connsiteX1" fmla="*/ 1663700 w 3009900"/>
              <a:gd name="connsiteY1" fmla="*/ 825500 h 863600"/>
              <a:gd name="connsiteX2" fmla="*/ 3009900 w 3009900"/>
              <a:gd name="connsiteY2" fmla="*/ 228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9900" h="863600">
                <a:moveTo>
                  <a:pt x="0" y="0"/>
                </a:moveTo>
                <a:cubicBezTo>
                  <a:pt x="581025" y="393700"/>
                  <a:pt x="1162050" y="787400"/>
                  <a:pt x="1663700" y="825500"/>
                </a:cubicBezTo>
                <a:cubicBezTo>
                  <a:pt x="2165350" y="863600"/>
                  <a:pt x="3009900" y="228600"/>
                  <a:pt x="3009900" y="228600"/>
                </a:cubicBezTo>
              </a:path>
            </a:pathLst>
          </a:cu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alphaModFix amt="46000"/>
          </a:blip>
          <a:srcRect l="3532" t="998" r="2627" b="1579"/>
          <a:stretch/>
        </p:blipFill>
        <p:spPr>
          <a:xfrm>
            <a:off x="1070815" y="3787542"/>
            <a:ext cx="3233825" cy="293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Genetic structure</a:t>
            </a: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 of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Thalassia testudinum 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charset="0"/>
              </a:rPr>
              <a:t>in Florida Bay</a:t>
            </a:r>
          </a:p>
        </p:txBody>
      </p:sp>
      <p:pic>
        <p:nvPicPr>
          <p:cNvPr id="4" name="Picture 2054" descr="Environmental Scien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2525"/>
            <a:ext cx="2667000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1219200"/>
            <a:ext cx="6502399" cy="48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8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Isosceles Triangle 26"/>
          <p:cNvSpPr/>
          <p:nvPr/>
        </p:nvSpPr>
        <p:spPr>
          <a:xfrm>
            <a:off x="0" y="1043900"/>
            <a:ext cx="5036804" cy="5728003"/>
          </a:xfrm>
          <a:prstGeom prst="triangl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87045" y="-53809"/>
            <a:ext cx="4186955" cy="80714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3D2A92"/>
                </a:solidFill>
                <a:latin typeface="Times New Roman"/>
                <a:cs typeface="Times New Roman"/>
              </a:rPr>
              <a:t>Past Success</a:t>
            </a:r>
            <a:endParaRPr lang="en-US" dirty="0">
              <a:solidFill>
                <a:srgbClr val="3D2A92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Untitled-7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902" y="-10761"/>
            <a:ext cx="1291906" cy="1334438"/>
          </a:xfrm>
          <a:prstGeom prst="rect">
            <a:avLst/>
          </a:prstGeom>
        </p:spPr>
      </p:pic>
      <p:pic>
        <p:nvPicPr>
          <p:cNvPr id="7" name="Picture 6" descr="smallPatch.eps"/>
          <p:cNvPicPr>
            <a:picLocks noChangeAspect="1"/>
          </p:cNvPicPr>
          <p:nvPr/>
        </p:nvPicPr>
        <p:blipFill>
          <a:blip r:embed="rId3">
            <a:lum bright="3000"/>
          </a:blip>
          <a:stretch>
            <a:fillRect/>
          </a:stretch>
        </p:blipFill>
        <p:spPr>
          <a:xfrm>
            <a:off x="1097767" y="1716804"/>
            <a:ext cx="2853828" cy="18855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9081" y="470664"/>
            <a:ext cx="107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75000"/>
                  </a:schemeClr>
                </a:solidFill>
                <a:latin typeface="Times New Roman"/>
                <a:cs typeface="Times New Roman"/>
              </a:rPr>
              <a:t>Genetics</a:t>
            </a:r>
            <a:endParaRPr lang="en-US" i="1" dirty="0">
              <a:solidFill>
                <a:schemeClr val="tx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037" y="1962237"/>
            <a:ext cx="1058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1">
                    <a:lumMod val="75000"/>
                  </a:schemeClr>
                </a:solidFill>
                <a:latin typeface="Times New Roman"/>
                <a:cs typeface="Times New Roman"/>
              </a:rPr>
              <a:t>Quadrat </a:t>
            </a:r>
          </a:p>
          <a:p>
            <a:pPr algn="ctr"/>
            <a:r>
              <a:rPr lang="en-US" i="1" dirty="0" smtClean="0">
                <a:solidFill>
                  <a:schemeClr val="tx1">
                    <a:lumMod val="75000"/>
                  </a:schemeClr>
                </a:solidFill>
                <a:latin typeface="Times New Roman"/>
                <a:cs typeface="Times New Roman"/>
              </a:rPr>
              <a:t>&amp;</a:t>
            </a:r>
          </a:p>
          <a:p>
            <a:pPr algn="ctr"/>
            <a:r>
              <a:rPr lang="en-US" i="1" dirty="0" smtClean="0">
                <a:solidFill>
                  <a:schemeClr val="tx1">
                    <a:lumMod val="75000"/>
                  </a:schemeClr>
                </a:solidFill>
                <a:latin typeface="Times New Roman"/>
                <a:cs typeface="Times New Roman"/>
              </a:rPr>
              <a:t>Transect</a:t>
            </a:r>
            <a:endParaRPr lang="en-US" i="1" dirty="0">
              <a:solidFill>
                <a:schemeClr val="tx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8943" y="645974"/>
            <a:ext cx="4403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Large </a:t>
            </a:r>
            <a:r>
              <a:rPr lang="en-US" dirty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patial </a:t>
            </a:r>
            <a:r>
              <a:rPr lang="en-US" dirty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cale </a:t>
            </a:r>
            <a:r>
              <a:rPr lang="en-US" dirty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ampling</a:t>
            </a:r>
          </a:p>
        </p:txBody>
      </p:sp>
      <p:sp>
        <p:nvSpPr>
          <p:cNvPr id="22" name="Freeform 21"/>
          <p:cNvSpPr/>
          <p:nvPr/>
        </p:nvSpPr>
        <p:spPr>
          <a:xfrm>
            <a:off x="6844179" y="3623350"/>
            <a:ext cx="1246111" cy="330020"/>
          </a:xfrm>
          <a:custGeom>
            <a:avLst/>
            <a:gdLst>
              <a:gd name="connsiteX0" fmla="*/ 0 w 3009900"/>
              <a:gd name="connsiteY0" fmla="*/ 0 h 863600"/>
              <a:gd name="connsiteX1" fmla="*/ 1663700 w 3009900"/>
              <a:gd name="connsiteY1" fmla="*/ 825500 h 863600"/>
              <a:gd name="connsiteX2" fmla="*/ 3009900 w 3009900"/>
              <a:gd name="connsiteY2" fmla="*/ 228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9900" h="863600">
                <a:moveTo>
                  <a:pt x="0" y="0"/>
                </a:moveTo>
                <a:cubicBezTo>
                  <a:pt x="581025" y="393700"/>
                  <a:pt x="1162050" y="787400"/>
                  <a:pt x="1663700" y="825500"/>
                </a:cubicBezTo>
                <a:cubicBezTo>
                  <a:pt x="2165350" y="863600"/>
                  <a:pt x="3009900" y="228600"/>
                  <a:pt x="3009900" y="228600"/>
                </a:cubicBezTo>
              </a:path>
            </a:pathLst>
          </a:cu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alphaModFix amt="46000"/>
          </a:blip>
          <a:srcRect l="3532" t="998" r="2627" b="1579"/>
          <a:stretch/>
        </p:blipFill>
        <p:spPr>
          <a:xfrm>
            <a:off x="1070815" y="3787542"/>
            <a:ext cx="3233825" cy="2934553"/>
          </a:xfrm>
          <a:prstGeom prst="rect">
            <a:avLst/>
          </a:prstGeom>
        </p:spPr>
      </p:pic>
      <p:cxnSp>
        <p:nvCxnSpPr>
          <p:cNvPr id="8" name="Elbow Connector 7"/>
          <p:cNvCxnSpPr/>
          <p:nvPr/>
        </p:nvCxnSpPr>
        <p:spPr>
          <a:xfrm>
            <a:off x="1301950" y="4196361"/>
            <a:ext cx="2408568" cy="229118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951597" y="5261085"/>
            <a:ext cx="50600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951597" y="6487550"/>
            <a:ext cx="50600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524134" y="5322448"/>
            <a:ext cx="55222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457603" y="5261085"/>
            <a:ext cx="0" cy="122646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34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768</Words>
  <Application>Microsoft Macintosh PowerPoint</Application>
  <PresentationFormat>On-screen Show (4:3)</PresentationFormat>
  <Paragraphs>228</Paragraphs>
  <Slides>80</Slides>
  <Notes>22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PowerPoint Presentation</vt:lpstr>
      <vt:lpstr>PowerPoint Presentation</vt:lpstr>
      <vt:lpstr>PowerPoint Presentation</vt:lpstr>
      <vt:lpstr>Past Success</vt:lpstr>
      <vt:lpstr>General Approach</vt:lpstr>
      <vt:lpstr>PowerPoint Presentation</vt:lpstr>
      <vt:lpstr>General Approach</vt:lpstr>
      <vt:lpstr>Past Success</vt:lpstr>
      <vt:lpstr>Past Success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Virginia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Bricker</dc:creator>
  <cp:lastModifiedBy>Eric Bricker</cp:lastModifiedBy>
  <cp:revision>70</cp:revision>
  <dcterms:created xsi:type="dcterms:W3CDTF">2014-12-06T18:08:40Z</dcterms:created>
  <dcterms:modified xsi:type="dcterms:W3CDTF">2016-03-31T16:44:03Z</dcterms:modified>
</cp:coreProperties>
</file>