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58106C-0822-44D3-8B7F-6D6B7E4E8523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82FDAA-8FBC-49C4-9ADA-9E4D5642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EAB3-1C67-4989-B34E-F75D880524C0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9805-7DE9-4F5B-B5A9-9335629B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2E19-1A10-4644-BB6C-09569517F1BE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E342-2B3F-443E-B2A2-A4F9BFFFC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6320-2CFF-4D93-BDB7-D26674C9AB0E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4539-72D3-4011-8642-A3A798C75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D67E-6EFE-42AB-B8ED-FE3A159C9F0F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8AA1-BCBA-4238-9C0C-60577F35F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7DCD-E8D5-4CFC-A5AF-57B5ABEBA357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A47E-F81C-4DEA-B253-29CC7A33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D118-9B17-4E58-AE94-74D683A21804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A4D6-6038-4571-BC19-83BA47E8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4612-20E5-4D64-99C3-DA2BCD41B7E2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C985-CF34-4F12-ADF6-7F00BD45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657F-4450-4AF7-8B4D-73837D6F6EAD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D7D2-52D8-4D40-902D-6D733396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43BE-B308-48E5-B0AE-8ADC7B39F089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EB6A-8FC3-4523-B9D2-54DD40475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9F4F-95D9-43A9-8537-6ADC2059501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8CA2-008B-4285-8B24-0DC6AB275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F19D-DD9D-41B6-9A29-51AE46CE0642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0FEC-2872-49B1-9006-C54F0D465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BCAA3-61B6-43B8-A497-FBF41C1D07D1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1BEC9-055D-4856-9523-A448962EF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550863"/>
            <a:ext cx="12192000" cy="1549400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pPr eaLnBrk="1" hangingPunct="1"/>
            <a:r>
              <a:rPr lang="en-US" sz="5400" smtClean="0">
                <a:latin typeface="Garamond" pitchFamily="18" charset="0"/>
              </a:rPr>
              <a:t>Submerged Aquatic Vegetation</a:t>
            </a:r>
            <a:br>
              <a:rPr lang="en-US" sz="5400" smtClean="0">
                <a:latin typeface="Garamond" pitchFamily="18" charset="0"/>
              </a:rPr>
            </a:br>
            <a:r>
              <a:rPr lang="en-US" sz="4400" smtClean="0">
                <a:latin typeface="Garamond" pitchFamily="18" charset="0"/>
              </a:rPr>
              <a:t>Biennial Work plan Updates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0" y="4756150"/>
            <a:ext cx="12192000" cy="476250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pPr eaLnBrk="1" hangingPunct="1"/>
            <a:r>
              <a:rPr lang="en-US" sz="2800" b="1" smtClean="0">
                <a:latin typeface="Garamond" pitchFamily="18" charset="0"/>
              </a:rPr>
              <a:t>Paige Hobaugh, Brooke Landry, and Becky Golden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Wye and Miles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45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sz="4000" b="1" smtClean="0">
                <a:latin typeface="Garamond" pitchFamily="18" charset="0"/>
              </a:rPr>
              <a:t>Overview of updated key actions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198563"/>
            <a:ext cx="12192000" cy="55118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/>
            <a:r>
              <a:rPr lang="en-US" sz="1800" b="1" smtClean="0">
                <a:latin typeface="Garamond" pitchFamily="18" charset="0"/>
              </a:rPr>
              <a:t>What actions or performance targets have been removed? Have been added? Why?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Several Key Actions were re-worded to make them more manageable, immediately actionable, and Climate Smart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Other actions were removed because they have been completed, or will be completed by the time the new biennial workplan is in effect (ex. TS III). 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Three actions were added:</a:t>
            </a:r>
          </a:p>
          <a:p>
            <a:pPr lvl="2" eaLnBrk="1" hangingPunct="1"/>
            <a:r>
              <a:rPr lang="en-US" sz="1600" smtClean="0">
                <a:latin typeface="Garamond" pitchFamily="18" charset="0"/>
              </a:rPr>
              <a:t>Work with the BFWG to create a finance strategy/system for the SAV Workplan</a:t>
            </a:r>
          </a:p>
          <a:p>
            <a:pPr lvl="2" eaLnBrk="1" hangingPunct="1"/>
            <a:r>
              <a:rPr lang="en-US" sz="1600" smtClean="0">
                <a:latin typeface="Garamond" pitchFamily="18" charset="0"/>
              </a:rPr>
              <a:t>Create a scientifically rigorous but user friendly SAV monitoring protocol (HGIT funding)</a:t>
            </a:r>
          </a:p>
          <a:p>
            <a:pPr lvl="2" eaLnBrk="1" hangingPunct="1"/>
            <a:r>
              <a:rPr lang="en-US" sz="1600" smtClean="0">
                <a:latin typeface="Garamond" pitchFamily="18" charset="0"/>
              </a:rPr>
              <a:t>Create a scientifically rigorous but user friendly SAV Monitoring Volunteer Certification Program (HGIT funding)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A previously unfunded key action, reviewing SAV regulations and making recommendations based on shortcomings to adequately protect existing SAV in the Chesapeake Bay, was also funded by HGIT 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We are also working with the CBP Communications Workgroup to complete another unfunded action – enhance outreach – by putting together a SAV communications strategy. </a:t>
            </a:r>
          </a:p>
          <a:p>
            <a:pPr lvl="1" eaLnBrk="1" hangingPunct="1">
              <a:buFont typeface="Arial" charset="0"/>
              <a:buNone/>
            </a:pPr>
            <a:r>
              <a:rPr lang="en-US" sz="1600" b="1" smtClean="0">
                <a:latin typeface="Garamond" pitchFamily="18" charset="0"/>
              </a:rPr>
              <a:t>What will be the focus of your new Workplan?</a:t>
            </a:r>
            <a:r>
              <a:rPr lang="en-US" sz="1400" smtClean="0">
                <a:latin typeface="Garamond" pitchFamily="18" charset="0"/>
              </a:rPr>
              <a:t> 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Focus on creating a </a:t>
            </a:r>
            <a:r>
              <a:rPr lang="en-US" sz="1600" b="1" smtClean="0">
                <a:latin typeface="Garamond" pitchFamily="18" charset="0"/>
              </a:rPr>
              <a:t>more manageable </a:t>
            </a:r>
            <a:r>
              <a:rPr lang="en-US" sz="1600" smtClean="0">
                <a:latin typeface="Garamond" pitchFamily="18" charset="0"/>
              </a:rPr>
              <a:t>and </a:t>
            </a:r>
            <a:r>
              <a:rPr lang="en-US" sz="1600" b="1" smtClean="0">
                <a:latin typeface="Garamond" pitchFamily="18" charset="0"/>
              </a:rPr>
              <a:t>immediately actionable </a:t>
            </a:r>
            <a:r>
              <a:rPr lang="en-US" sz="1600" smtClean="0">
                <a:latin typeface="Garamond" pitchFamily="18" charset="0"/>
              </a:rPr>
              <a:t>workplan that is also Climate Smart</a:t>
            </a:r>
          </a:p>
          <a:p>
            <a:pPr lvl="1" eaLnBrk="1" hangingPunct="1"/>
            <a:r>
              <a:rPr lang="en-US" sz="1600" b="1" smtClean="0">
                <a:latin typeface="Garamond" pitchFamily="18" charset="0"/>
              </a:rPr>
              <a:t>We’re halfway to achieving outcome, and while 100% recovery is dependent on a number of external factors , we are planning to work to achieve our recovery goal regardless</a:t>
            </a:r>
          </a:p>
          <a:p>
            <a:pPr lvl="1" eaLnBrk="1" hangingPunct="1"/>
            <a:r>
              <a:rPr lang="en-US" sz="1600" smtClean="0">
                <a:latin typeface="Garamond" pitchFamily="18" charset="0"/>
              </a:rPr>
              <a:t>Focus action and work </a:t>
            </a:r>
            <a:r>
              <a:rPr lang="en-US" sz="1600" b="1" smtClean="0">
                <a:latin typeface="Garamond" pitchFamily="18" charset="0"/>
              </a:rPr>
              <a:t>Bay-wide</a:t>
            </a:r>
          </a:p>
          <a:p>
            <a:pPr eaLnBrk="1" hangingPunct="1"/>
            <a:r>
              <a:rPr lang="en-US" sz="1800" b="1" smtClean="0">
                <a:latin typeface="Garamond" pitchFamily="18" charset="0"/>
              </a:rPr>
              <a:t>How do these changes reflect the asks you presented to the MB?</a:t>
            </a:r>
            <a:r>
              <a:rPr lang="en-US" sz="1600" smtClean="0">
                <a:latin typeface="Garamond" pitchFamily="18" charset="0"/>
              </a:rPr>
              <a:t> We’re working with the BFWG to create a financial strategy and get the SAV monitoring program , as well as other workplan actions, funded. We’re working with the CBP Comm WG to create a SAV communications strategy.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Wye and Miles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203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sz="4000" b="1" smtClean="0">
                <a:latin typeface="Garamond" pitchFamily="18" charset="0"/>
              </a:rPr>
              <a:t>Remaining gaps and barriers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946275"/>
            <a:ext cx="12192000" cy="34258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/>
            <a:r>
              <a:rPr lang="en-US" b="1" smtClean="0">
                <a:latin typeface="Garamond" pitchFamily="18" charset="0"/>
              </a:rPr>
              <a:t>What gaps and barriers will exist even after these key action updates? Why?</a:t>
            </a:r>
          </a:p>
          <a:p>
            <a:pPr marL="742950" lvl="1" indent="-285750" eaLnBrk="1" hangingPunct="1"/>
            <a:r>
              <a:rPr lang="en-US" smtClean="0">
                <a:latin typeface="Garamond" pitchFamily="18" charset="0"/>
              </a:rPr>
              <a:t>There will still be a tremendous effort (time, regulatory, policy) involved in executing a financial strategy.</a:t>
            </a:r>
          </a:p>
          <a:p>
            <a:pPr marL="742950" lvl="1" indent="-285750" eaLnBrk="1" hangingPunct="1">
              <a:buFont typeface="Arial" charset="0"/>
              <a:buNone/>
            </a:pPr>
            <a:endParaRPr lang="en-US" smtClean="0">
              <a:latin typeface="Garamond" pitchFamily="18" charset="0"/>
            </a:endParaRPr>
          </a:p>
          <a:p>
            <a:pPr marL="742950" lvl="1" indent="-285750" eaLnBrk="1" hangingPunct="1"/>
            <a:r>
              <a:rPr lang="en-US" smtClean="0">
                <a:latin typeface="Garamond" pitchFamily="18" charset="0"/>
              </a:rPr>
              <a:t>Lack of funding for SAV monitoring, restoration, and outreach in the short-term.</a:t>
            </a:r>
          </a:p>
          <a:p>
            <a:pPr marL="742950" lvl="1" indent="-285750" eaLnBrk="1" hangingPunct="1">
              <a:buFont typeface="Arial" charset="0"/>
              <a:buNone/>
            </a:pPr>
            <a:endParaRPr lang="en-US" smtClean="0">
              <a:latin typeface="Garamond" pitchFamily="18" charset="0"/>
            </a:endParaRPr>
          </a:p>
          <a:p>
            <a:pPr marL="742950" lvl="1" indent="-285750" eaLnBrk="1" hangingPunct="1"/>
            <a:r>
              <a:rPr lang="en-US" smtClean="0">
                <a:latin typeface="Garamond" pitchFamily="18" charset="0"/>
              </a:rPr>
              <a:t>Adequate water quality and habitat availability are the primary drivers of SAV recovery and persistence.</a:t>
            </a:r>
          </a:p>
          <a:p>
            <a:pPr marL="742950" lvl="1" indent="-285750" eaLnBrk="1" hangingPunct="1"/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Wye and Miles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045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sz="4000" b="1" smtClean="0">
                <a:latin typeface="Garamond" pitchFamily="18" charset="0"/>
              </a:rPr>
              <a:t>Addressing gaps and barriers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539875"/>
            <a:ext cx="12192000" cy="48355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/>
            <a:r>
              <a:rPr lang="en-US" b="1" smtClean="0">
                <a:latin typeface="Garamond" pitchFamily="18" charset="0"/>
              </a:rPr>
              <a:t>How do you plan on addressing these gaps/barriers? </a:t>
            </a:r>
            <a:r>
              <a:rPr lang="en-US" sz="2400" b="1" smtClean="0">
                <a:latin typeface="Garamond" pitchFamily="18" charset="0"/>
              </a:rPr>
              <a:t>Are these needs that the Habitat GIT or Management Board could address?</a:t>
            </a:r>
          </a:p>
          <a:p>
            <a:pPr lvl="1" eaLnBrk="1" hangingPunct="1"/>
            <a:r>
              <a:rPr lang="en-US" smtClean="0">
                <a:latin typeface="Garamond" pitchFamily="18" charset="0"/>
              </a:rPr>
              <a:t>We will work with Budget and Finance Workgroup to implement a financial strategy/system in the long-term but also in the short-term to shrink funding shortfalls for the SAV monitoring program.</a:t>
            </a:r>
          </a:p>
          <a:p>
            <a:pPr lvl="1" eaLnBrk="1" hangingPunct="1"/>
            <a:endParaRPr lang="en-US" smtClean="0">
              <a:latin typeface="Garamond" pitchFamily="18" charset="0"/>
            </a:endParaRPr>
          </a:p>
          <a:p>
            <a:pPr lvl="1" eaLnBrk="1" hangingPunct="1"/>
            <a:r>
              <a:rPr lang="en-US" smtClean="0">
                <a:latin typeface="Garamond" pitchFamily="18" charset="0"/>
              </a:rPr>
              <a:t>We will work within our own agency (Brooke and Becky, DNR) to establish the institutional capacity to implement the financial strategy. 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latin typeface="Garamond" pitchFamily="18" charset="0"/>
            </a:endParaRPr>
          </a:p>
          <a:p>
            <a:pPr lvl="1" eaLnBrk="1" hangingPunct="1"/>
            <a:r>
              <a:rPr lang="en-US" smtClean="0">
                <a:latin typeface="Garamond" pitchFamily="18" charset="0"/>
              </a:rPr>
              <a:t>We will continue to identify and secure funding for SAV monitoring, restoration, and outreach.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latin typeface="Garamond" pitchFamily="18" charset="0"/>
            </a:endParaRPr>
          </a:p>
          <a:p>
            <a:pPr lvl="1" eaLnBrk="1" hangingPunct="1"/>
            <a:r>
              <a:rPr lang="en-US" smtClean="0">
                <a:latin typeface="Garamond" pitchFamily="18" charset="0"/>
              </a:rPr>
              <a:t>We will support efforts to strengthen and encourage the use of BMPs so that jurisdictions meet or continue to meet TMDL requirements, and thereby improve water quality and clarity.</a:t>
            </a:r>
            <a:endParaRPr lang="en-US" b="1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Wye and Miles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515938"/>
            <a:ext cx="5194300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submerged-aquatic-vegetation-sav-abundance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4713"/>
            <a:ext cx="78184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923925"/>
            <a:ext cx="6986588" cy="6413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Garamond" pitchFamily="18" charset="0"/>
              </a:rPr>
              <a:t>Questions??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96900" y="5546725"/>
            <a:ext cx="36703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Garamond" pitchFamily="18" charset="0"/>
              </a:rPr>
              <a:t> </a:t>
            </a:r>
            <a:r>
              <a:rPr lang="en-US" sz="2400" b="1">
                <a:latin typeface="Garamond" pitchFamily="18" charset="0"/>
              </a:rPr>
              <a:t>97,433 acres in 2016</a:t>
            </a:r>
          </a:p>
          <a:p>
            <a:endParaRPr lang="en-US" sz="1000" b="1">
              <a:latin typeface="Garamond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Garamond" pitchFamily="18" charset="0"/>
              </a:rPr>
              <a:t> 53% of 185,000  acre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459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Calibri</vt:lpstr>
      <vt:lpstr>Garamond</vt:lpstr>
      <vt:lpstr>Office Theme</vt:lpstr>
      <vt:lpstr>Submerged Aquatic Vegetation Biennial Work plan Updates</vt:lpstr>
      <vt:lpstr>Overview of updated key actions</vt:lpstr>
      <vt:lpstr>Remaining gaps and barriers</vt:lpstr>
      <vt:lpstr>Addressing gaps and barriers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Hobaugh, Paige</dc:creator>
  <cp:lastModifiedBy>blandry</cp:lastModifiedBy>
  <cp:revision>34</cp:revision>
  <dcterms:created xsi:type="dcterms:W3CDTF">2017-10-11T17:00:14Z</dcterms:created>
  <dcterms:modified xsi:type="dcterms:W3CDTF">2017-11-01T16:57:16Z</dcterms:modified>
</cp:coreProperties>
</file>