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16"/>
  </p:notesMasterIdLst>
  <p:sldIdLst>
    <p:sldId id="714" r:id="rId3"/>
    <p:sldId id="260" r:id="rId4"/>
    <p:sldId id="261" r:id="rId5"/>
    <p:sldId id="755" r:id="rId6"/>
    <p:sldId id="856" r:id="rId7"/>
    <p:sldId id="749" r:id="rId8"/>
    <p:sldId id="858" r:id="rId9"/>
    <p:sldId id="708" r:id="rId10"/>
    <p:sldId id="711" r:id="rId11"/>
    <p:sldId id="751" r:id="rId12"/>
    <p:sldId id="710" r:id="rId13"/>
    <p:sldId id="709"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6A302-7DBA-44F1-9C1B-7DB2DCE6E083}" v="6" dt="2021-09-30T13:03:04.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070" autoAdjust="0"/>
  </p:normalViewPr>
  <p:slideViewPr>
    <p:cSldViewPr snapToGrid="0">
      <p:cViewPr varScale="1">
        <p:scale>
          <a:sx n="50" d="100"/>
          <a:sy n="50" d="100"/>
        </p:scale>
        <p:origin x="18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hompson" userId="292b6766-eada-46d2-9a43-0d1689068646" providerId="ADAL" clId="{9606A302-7DBA-44F1-9C1B-7DB2DCE6E083}"/>
    <pc:docChg chg="undo redo custSel addSld delSld modSld sldOrd delMainMaster">
      <pc:chgData name="Renee Thompson" userId="292b6766-eada-46d2-9a43-0d1689068646" providerId="ADAL" clId="{9606A302-7DBA-44F1-9C1B-7DB2DCE6E083}" dt="2021-09-30T14:02:11.623" v="508" actId="6549"/>
      <pc:docMkLst>
        <pc:docMk/>
      </pc:docMkLst>
      <pc:sldChg chg="addSp delSp add del setBg delDesignElem">
        <pc:chgData name="Renee Thompson" userId="292b6766-eada-46d2-9a43-0d1689068646" providerId="ADAL" clId="{9606A302-7DBA-44F1-9C1B-7DB2DCE6E083}" dt="2021-09-30T12:28:11.122" v="4"/>
        <pc:sldMkLst>
          <pc:docMk/>
          <pc:sldMk cId="2392223579" sldId="260"/>
        </pc:sldMkLst>
        <pc:spChg chg="add del">
          <ac:chgData name="Renee Thompson" userId="292b6766-eada-46d2-9a43-0d1689068646" providerId="ADAL" clId="{9606A302-7DBA-44F1-9C1B-7DB2DCE6E083}" dt="2021-09-30T12:28:11.083" v="3"/>
          <ac:spMkLst>
            <pc:docMk/>
            <pc:sldMk cId="2392223579" sldId="260"/>
            <ac:spMk id="22" creationId="{1660E788-AFA9-4A1B-9991-6AA74632A15B}"/>
          </ac:spMkLst>
        </pc:spChg>
        <pc:spChg chg="add del">
          <ac:chgData name="Renee Thompson" userId="292b6766-eada-46d2-9a43-0d1689068646" providerId="ADAL" clId="{9606A302-7DBA-44F1-9C1B-7DB2DCE6E083}" dt="2021-09-30T12:28:11.083" v="3"/>
          <ac:spMkLst>
            <pc:docMk/>
            <pc:sldMk cId="2392223579" sldId="260"/>
            <ac:spMk id="24" creationId="{867D4867-5BA7-4462-B2F6-A23F4A622AA7}"/>
          </ac:spMkLst>
        </pc:spChg>
      </pc:sldChg>
      <pc:sldChg chg="addSp delSp add del setBg delDesignElem">
        <pc:chgData name="Renee Thompson" userId="292b6766-eada-46d2-9a43-0d1689068646" providerId="ADAL" clId="{9606A302-7DBA-44F1-9C1B-7DB2DCE6E083}" dt="2021-09-30T12:28:11.122" v="4"/>
        <pc:sldMkLst>
          <pc:docMk/>
          <pc:sldMk cId="664143982" sldId="261"/>
        </pc:sldMkLst>
        <pc:spChg chg="add del">
          <ac:chgData name="Renee Thompson" userId="292b6766-eada-46d2-9a43-0d1689068646" providerId="ADAL" clId="{9606A302-7DBA-44F1-9C1B-7DB2DCE6E083}" dt="2021-09-30T12:28:11.083" v="3"/>
          <ac:spMkLst>
            <pc:docMk/>
            <pc:sldMk cId="664143982" sldId="261"/>
            <ac:spMk id="22" creationId="{1660E788-AFA9-4A1B-9991-6AA74632A15B}"/>
          </ac:spMkLst>
        </pc:spChg>
        <pc:spChg chg="add del">
          <ac:chgData name="Renee Thompson" userId="292b6766-eada-46d2-9a43-0d1689068646" providerId="ADAL" clId="{9606A302-7DBA-44F1-9C1B-7DB2DCE6E083}" dt="2021-09-30T12:28:11.083" v="3"/>
          <ac:spMkLst>
            <pc:docMk/>
            <pc:sldMk cId="664143982" sldId="261"/>
            <ac:spMk id="24" creationId="{867D4867-5BA7-4462-B2F6-A23F4A622AA7}"/>
          </ac:spMkLst>
        </pc:spChg>
      </pc:sldChg>
      <pc:sldChg chg="delSp modSp mod">
        <pc:chgData name="Renee Thompson" userId="292b6766-eada-46d2-9a43-0d1689068646" providerId="ADAL" clId="{9606A302-7DBA-44F1-9C1B-7DB2DCE6E083}" dt="2021-09-30T14:02:11.623" v="508" actId="6549"/>
        <pc:sldMkLst>
          <pc:docMk/>
          <pc:sldMk cId="425584746" sldId="709"/>
        </pc:sldMkLst>
        <pc:spChg chg="mod">
          <ac:chgData name="Renee Thompson" userId="292b6766-eada-46d2-9a43-0d1689068646" providerId="ADAL" clId="{9606A302-7DBA-44F1-9C1B-7DB2DCE6E083}" dt="2021-09-30T14:02:11.623" v="508" actId="6549"/>
          <ac:spMkLst>
            <pc:docMk/>
            <pc:sldMk cId="425584746" sldId="709"/>
            <ac:spMk id="3" creationId="{6BADBC56-D324-46D9-86B9-3664ADD3209B}"/>
          </ac:spMkLst>
        </pc:spChg>
        <pc:spChg chg="del">
          <ac:chgData name="Renee Thompson" userId="292b6766-eada-46d2-9a43-0d1689068646" providerId="ADAL" clId="{9606A302-7DBA-44F1-9C1B-7DB2DCE6E083}" dt="2021-09-30T12:33:10.409" v="113" actId="478"/>
          <ac:spMkLst>
            <pc:docMk/>
            <pc:sldMk cId="425584746" sldId="709"/>
            <ac:spMk id="8" creationId="{5923C085-79CE-4DCB-BAB9-A013362F37BE}"/>
          </ac:spMkLst>
        </pc:spChg>
        <pc:spChg chg="del mod">
          <ac:chgData name="Renee Thompson" userId="292b6766-eada-46d2-9a43-0d1689068646" providerId="ADAL" clId="{9606A302-7DBA-44F1-9C1B-7DB2DCE6E083}" dt="2021-09-30T12:33:07.204" v="112" actId="478"/>
          <ac:spMkLst>
            <pc:docMk/>
            <pc:sldMk cId="425584746" sldId="709"/>
            <ac:spMk id="9" creationId="{1FD568BF-7182-4046-A123-45F3740323E3}"/>
          </ac:spMkLst>
        </pc:spChg>
        <pc:picChg chg="del">
          <ac:chgData name="Renee Thompson" userId="292b6766-eada-46d2-9a43-0d1689068646" providerId="ADAL" clId="{9606A302-7DBA-44F1-9C1B-7DB2DCE6E083}" dt="2021-09-30T12:33:01.967" v="109" actId="478"/>
          <ac:picMkLst>
            <pc:docMk/>
            <pc:sldMk cId="425584746" sldId="709"/>
            <ac:picMk id="6" creationId="{B3EE133C-A412-445B-A8D2-9B0B89392472}"/>
          </ac:picMkLst>
        </pc:picChg>
      </pc:sldChg>
      <pc:sldChg chg="del">
        <pc:chgData name="Renee Thompson" userId="292b6766-eada-46d2-9a43-0d1689068646" providerId="ADAL" clId="{9606A302-7DBA-44F1-9C1B-7DB2DCE6E083}" dt="2021-09-30T12:31:21.911" v="105" actId="47"/>
        <pc:sldMkLst>
          <pc:docMk/>
          <pc:sldMk cId="2725166669" sldId="713"/>
        </pc:sldMkLst>
      </pc:sldChg>
      <pc:sldChg chg="addSp delSp modSp mod">
        <pc:chgData name="Renee Thompson" userId="292b6766-eada-46d2-9a43-0d1689068646" providerId="ADAL" clId="{9606A302-7DBA-44F1-9C1B-7DB2DCE6E083}" dt="2021-09-30T12:30:26.808" v="102" actId="1076"/>
        <pc:sldMkLst>
          <pc:docMk/>
          <pc:sldMk cId="1407352430" sldId="714"/>
        </pc:sldMkLst>
        <pc:spChg chg="mod">
          <ac:chgData name="Renee Thompson" userId="292b6766-eada-46d2-9a43-0d1689068646" providerId="ADAL" clId="{9606A302-7DBA-44F1-9C1B-7DB2DCE6E083}" dt="2021-09-30T12:29:08.234" v="88" actId="20577"/>
          <ac:spMkLst>
            <pc:docMk/>
            <pc:sldMk cId="1407352430" sldId="714"/>
            <ac:spMk id="7" creationId="{D1D280BE-9EDB-4152-9469-60E3A993F4DE}"/>
          </ac:spMkLst>
        </pc:spChg>
        <pc:picChg chg="del">
          <ac:chgData name="Renee Thompson" userId="292b6766-eada-46d2-9a43-0d1689068646" providerId="ADAL" clId="{9606A302-7DBA-44F1-9C1B-7DB2DCE6E083}" dt="2021-09-30T12:29:10.589" v="89" actId="478"/>
          <ac:picMkLst>
            <pc:docMk/>
            <pc:sldMk cId="1407352430" sldId="714"/>
            <ac:picMk id="9" creationId="{E044540A-EC63-4E43-A9C1-DF1E8CC1D8A7}"/>
          </ac:picMkLst>
        </pc:picChg>
        <pc:picChg chg="del">
          <ac:chgData name="Renee Thompson" userId="292b6766-eada-46d2-9a43-0d1689068646" providerId="ADAL" clId="{9606A302-7DBA-44F1-9C1B-7DB2DCE6E083}" dt="2021-09-30T12:29:12.431" v="90" actId="478"/>
          <ac:picMkLst>
            <pc:docMk/>
            <pc:sldMk cId="1407352430" sldId="714"/>
            <ac:picMk id="10" creationId="{F979C307-360E-4082-B254-C5EB1284278E}"/>
          </ac:picMkLst>
        </pc:picChg>
        <pc:picChg chg="add mod modCrop">
          <ac:chgData name="Renee Thompson" userId="292b6766-eada-46d2-9a43-0d1689068646" providerId="ADAL" clId="{9606A302-7DBA-44F1-9C1B-7DB2DCE6E083}" dt="2021-09-30T12:30:26.808" v="102" actId="1076"/>
          <ac:picMkLst>
            <pc:docMk/>
            <pc:sldMk cId="1407352430" sldId="714"/>
            <ac:picMk id="11" creationId="{BE1CB816-AA3D-424F-B537-915E4DFFA6E9}"/>
          </ac:picMkLst>
        </pc:picChg>
      </pc:sldChg>
      <pc:sldChg chg="del">
        <pc:chgData name="Renee Thompson" userId="292b6766-eada-46d2-9a43-0d1689068646" providerId="ADAL" clId="{9606A302-7DBA-44F1-9C1B-7DB2DCE6E083}" dt="2021-09-30T12:31:19.372" v="104" actId="47"/>
        <pc:sldMkLst>
          <pc:docMk/>
          <pc:sldMk cId="3527684163" sldId="716"/>
        </pc:sldMkLst>
      </pc:sldChg>
      <pc:sldChg chg="del">
        <pc:chgData name="Renee Thompson" userId="292b6766-eada-46d2-9a43-0d1689068646" providerId="ADAL" clId="{9606A302-7DBA-44F1-9C1B-7DB2DCE6E083}" dt="2021-09-30T12:31:02.330" v="103" actId="47"/>
        <pc:sldMkLst>
          <pc:docMk/>
          <pc:sldMk cId="1484032933" sldId="743"/>
        </pc:sldMkLst>
      </pc:sldChg>
      <pc:sldChg chg="del">
        <pc:chgData name="Renee Thompson" userId="292b6766-eada-46d2-9a43-0d1689068646" providerId="ADAL" clId="{9606A302-7DBA-44F1-9C1B-7DB2DCE6E083}" dt="2021-09-30T12:31:02.330" v="103" actId="47"/>
        <pc:sldMkLst>
          <pc:docMk/>
          <pc:sldMk cId="46894694" sldId="744"/>
        </pc:sldMkLst>
      </pc:sldChg>
      <pc:sldChg chg="del">
        <pc:chgData name="Renee Thompson" userId="292b6766-eada-46d2-9a43-0d1689068646" providerId="ADAL" clId="{9606A302-7DBA-44F1-9C1B-7DB2DCE6E083}" dt="2021-09-30T12:31:02.330" v="103" actId="47"/>
        <pc:sldMkLst>
          <pc:docMk/>
          <pc:sldMk cId="1230379288" sldId="745"/>
        </pc:sldMkLst>
      </pc:sldChg>
      <pc:sldChg chg="del">
        <pc:chgData name="Renee Thompson" userId="292b6766-eada-46d2-9a43-0d1689068646" providerId="ADAL" clId="{9606A302-7DBA-44F1-9C1B-7DB2DCE6E083}" dt="2021-09-30T12:31:02.330" v="103" actId="47"/>
        <pc:sldMkLst>
          <pc:docMk/>
          <pc:sldMk cId="730618884" sldId="747"/>
        </pc:sldMkLst>
      </pc:sldChg>
      <pc:sldChg chg="modSp del mod">
        <pc:chgData name="Renee Thompson" userId="292b6766-eada-46d2-9a43-0d1689068646" providerId="ADAL" clId="{9606A302-7DBA-44F1-9C1B-7DB2DCE6E083}" dt="2021-09-30T12:55:09.743" v="198" actId="47"/>
        <pc:sldMkLst>
          <pc:docMk/>
          <pc:sldMk cId="3109427624" sldId="748"/>
        </pc:sldMkLst>
        <pc:spChg chg="mod">
          <ac:chgData name="Renee Thompson" userId="292b6766-eada-46d2-9a43-0d1689068646" providerId="ADAL" clId="{9606A302-7DBA-44F1-9C1B-7DB2DCE6E083}" dt="2021-09-30T12:34:07.505" v="115" actId="20577"/>
          <ac:spMkLst>
            <pc:docMk/>
            <pc:sldMk cId="3109427624" sldId="748"/>
            <ac:spMk id="2" creationId="{3B27D08C-0AD7-47D8-8287-F2E1156EBCF4}"/>
          </ac:spMkLst>
        </pc:spChg>
        <pc:spChg chg="mod">
          <ac:chgData name="Renee Thompson" userId="292b6766-eada-46d2-9a43-0d1689068646" providerId="ADAL" clId="{9606A302-7DBA-44F1-9C1B-7DB2DCE6E083}" dt="2021-09-30T12:49:04.662" v="116"/>
          <ac:spMkLst>
            <pc:docMk/>
            <pc:sldMk cId="3109427624" sldId="748"/>
            <ac:spMk id="3" creationId="{F0434211-DCED-4ACA-8D89-40C925E3DC1F}"/>
          </ac:spMkLst>
        </pc:spChg>
      </pc:sldChg>
      <pc:sldChg chg="addSp delSp modSp mod ord modNotesTx">
        <pc:chgData name="Renee Thompson" userId="292b6766-eada-46d2-9a43-0d1689068646" providerId="ADAL" clId="{9606A302-7DBA-44F1-9C1B-7DB2DCE6E083}" dt="2021-09-30T13:59:13.243" v="349" actId="20577"/>
        <pc:sldMkLst>
          <pc:docMk/>
          <pc:sldMk cId="2118617699" sldId="749"/>
        </pc:sldMkLst>
        <pc:spChg chg="mod">
          <ac:chgData name="Renee Thompson" userId="292b6766-eada-46d2-9a43-0d1689068646" providerId="ADAL" clId="{9606A302-7DBA-44F1-9C1B-7DB2DCE6E083}" dt="2021-09-30T13:59:13.243" v="349" actId="20577"/>
          <ac:spMkLst>
            <pc:docMk/>
            <pc:sldMk cId="2118617699" sldId="749"/>
            <ac:spMk id="2" creationId="{4F5D3E34-C69A-4917-9292-83939CD1DD07}"/>
          </ac:spMkLst>
        </pc:spChg>
        <pc:spChg chg="mod">
          <ac:chgData name="Renee Thompson" userId="292b6766-eada-46d2-9a43-0d1689068646" providerId="ADAL" clId="{9606A302-7DBA-44F1-9C1B-7DB2DCE6E083}" dt="2021-09-30T13:59:06.614" v="334" actId="20577"/>
          <ac:spMkLst>
            <pc:docMk/>
            <pc:sldMk cId="2118617699" sldId="749"/>
            <ac:spMk id="3" creationId="{BBA692E8-639C-4113-9EBD-D047E0445AEB}"/>
          </ac:spMkLst>
        </pc:spChg>
        <pc:spChg chg="add del mod">
          <ac:chgData name="Renee Thompson" userId="292b6766-eada-46d2-9a43-0d1689068646" providerId="ADAL" clId="{9606A302-7DBA-44F1-9C1B-7DB2DCE6E083}" dt="2021-09-30T12:54:21.418" v="173" actId="478"/>
          <ac:spMkLst>
            <pc:docMk/>
            <pc:sldMk cId="2118617699" sldId="749"/>
            <ac:spMk id="4" creationId="{4B0CA467-D3FA-4EEA-9EB8-56EBDA8F68EA}"/>
          </ac:spMkLst>
        </pc:spChg>
      </pc:sldChg>
      <pc:sldChg chg="del">
        <pc:chgData name="Renee Thompson" userId="292b6766-eada-46d2-9a43-0d1689068646" providerId="ADAL" clId="{9606A302-7DBA-44F1-9C1B-7DB2DCE6E083}" dt="2021-09-30T12:31:50.583" v="106" actId="47"/>
        <pc:sldMkLst>
          <pc:docMk/>
          <pc:sldMk cId="1789414692" sldId="750"/>
        </pc:sldMkLst>
      </pc:sldChg>
      <pc:sldChg chg="modSp mod ord">
        <pc:chgData name="Renee Thompson" userId="292b6766-eada-46d2-9a43-0d1689068646" providerId="ADAL" clId="{9606A302-7DBA-44F1-9C1B-7DB2DCE6E083}" dt="2021-09-30T14:00:27.537" v="387" actId="20577"/>
        <pc:sldMkLst>
          <pc:docMk/>
          <pc:sldMk cId="2160912063" sldId="751"/>
        </pc:sldMkLst>
        <pc:spChg chg="mod">
          <ac:chgData name="Renee Thompson" userId="292b6766-eada-46d2-9a43-0d1689068646" providerId="ADAL" clId="{9606A302-7DBA-44F1-9C1B-7DB2DCE6E083}" dt="2021-09-30T14:00:27.537" v="387" actId="20577"/>
          <ac:spMkLst>
            <pc:docMk/>
            <pc:sldMk cId="2160912063" sldId="751"/>
            <ac:spMk id="3" creationId="{02819903-AB44-4242-8C59-CC1AA9B43230}"/>
          </ac:spMkLst>
        </pc:spChg>
      </pc:sldChg>
      <pc:sldChg chg="del">
        <pc:chgData name="Renee Thompson" userId="292b6766-eada-46d2-9a43-0d1689068646" providerId="ADAL" clId="{9606A302-7DBA-44F1-9C1B-7DB2DCE6E083}" dt="2021-09-30T12:31:02.330" v="103" actId="47"/>
        <pc:sldMkLst>
          <pc:docMk/>
          <pc:sldMk cId="855977954" sldId="752"/>
        </pc:sldMkLst>
      </pc:sldChg>
      <pc:sldChg chg="del">
        <pc:chgData name="Renee Thompson" userId="292b6766-eada-46d2-9a43-0d1689068646" providerId="ADAL" clId="{9606A302-7DBA-44F1-9C1B-7DB2DCE6E083}" dt="2021-09-30T12:31:02.330" v="103" actId="47"/>
        <pc:sldMkLst>
          <pc:docMk/>
          <pc:sldMk cId="233588402" sldId="753"/>
        </pc:sldMkLst>
      </pc:sldChg>
      <pc:sldChg chg="del">
        <pc:chgData name="Renee Thompson" userId="292b6766-eada-46d2-9a43-0d1689068646" providerId="ADAL" clId="{9606A302-7DBA-44F1-9C1B-7DB2DCE6E083}" dt="2021-09-30T12:31:02.330" v="103" actId="47"/>
        <pc:sldMkLst>
          <pc:docMk/>
          <pc:sldMk cId="2715327277" sldId="754"/>
        </pc:sldMkLst>
      </pc:sldChg>
      <pc:sldChg chg="del">
        <pc:chgData name="Renee Thompson" userId="292b6766-eada-46d2-9a43-0d1689068646" providerId="ADAL" clId="{9606A302-7DBA-44F1-9C1B-7DB2DCE6E083}" dt="2021-09-30T13:58:16.015" v="296" actId="47"/>
        <pc:sldMkLst>
          <pc:docMk/>
          <pc:sldMk cId="4008331155" sldId="756"/>
        </pc:sldMkLst>
      </pc:sldChg>
      <pc:sldChg chg="del">
        <pc:chgData name="Renee Thompson" userId="292b6766-eada-46d2-9a43-0d1689068646" providerId="ADAL" clId="{9606A302-7DBA-44F1-9C1B-7DB2DCE6E083}" dt="2021-09-30T12:31:02.330" v="103" actId="47"/>
        <pc:sldMkLst>
          <pc:docMk/>
          <pc:sldMk cId="4163247515" sldId="854"/>
        </pc:sldMkLst>
      </pc:sldChg>
      <pc:sldChg chg="del">
        <pc:chgData name="Renee Thompson" userId="292b6766-eada-46d2-9a43-0d1689068646" providerId="ADAL" clId="{9606A302-7DBA-44F1-9C1B-7DB2DCE6E083}" dt="2021-09-30T12:31:02.330" v="103" actId="47"/>
        <pc:sldMkLst>
          <pc:docMk/>
          <pc:sldMk cId="2766299045" sldId="855"/>
        </pc:sldMkLst>
      </pc:sldChg>
      <pc:sldChg chg="modSp new del mod">
        <pc:chgData name="Renee Thompson" userId="292b6766-eada-46d2-9a43-0d1689068646" providerId="ADAL" clId="{9606A302-7DBA-44F1-9C1B-7DB2DCE6E083}" dt="2021-09-30T13:03:06.485" v="219" actId="47"/>
        <pc:sldMkLst>
          <pc:docMk/>
          <pc:sldMk cId="1843948397" sldId="857"/>
        </pc:sldMkLst>
        <pc:spChg chg="mod">
          <ac:chgData name="Renee Thompson" userId="292b6766-eada-46d2-9a43-0d1689068646" providerId="ADAL" clId="{9606A302-7DBA-44F1-9C1B-7DB2DCE6E083}" dt="2021-09-30T13:02:50.646" v="217" actId="20577"/>
          <ac:spMkLst>
            <pc:docMk/>
            <pc:sldMk cId="1843948397" sldId="857"/>
            <ac:spMk id="2" creationId="{543E6944-0AD9-4CCE-816C-58A7F2F7C778}"/>
          </ac:spMkLst>
        </pc:spChg>
      </pc:sldChg>
      <pc:sldChg chg="modSp add mod">
        <pc:chgData name="Renee Thompson" userId="292b6766-eada-46d2-9a43-0d1689068646" providerId="ADAL" clId="{9606A302-7DBA-44F1-9C1B-7DB2DCE6E083}" dt="2021-09-30T13:57:05.848" v="295" actId="20577"/>
        <pc:sldMkLst>
          <pc:docMk/>
          <pc:sldMk cId="128306939" sldId="858"/>
        </pc:sldMkLst>
        <pc:spChg chg="mod">
          <ac:chgData name="Renee Thompson" userId="292b6766-eada-46d2-9a43-0d1689068646" providerId="ADAL" clId="{9606A302-7DBA-44F1-9C1B-7DB2DCE6E083}" dt="2021-09-30T13:03:20.779" v="235" actId="20577"/>
          <ac:spMkLst>
            <pc:docMk/>
            <pc:sldMk cId="128306939" sldId="858"/>
            <ac:spMk id="2" creationId="{4F5D3E34-C69A-4917-9292-83939CD1DD07}"/>
          </ac:spMkLst>
        </pc:spChg>
        <pc:spChg chg="mod">
          <ac:chgData name="Renee Thompson" userId="292b6766-eada-46d2-9a43-0d1689068646" providerId="ADAL" clId="{9606A302-7DBA-44F1-9C1B-7DB2DCE6E083}" dt="2021-09-30T13:57:05.848" v="295" actId="20577"/>
          <ac:spMkLst>
            <pc:docMk/>
            <pc:sldMk cId="128306939" sldId="858"/>
            <ac:spMk id="3" creationId="{BBA692E8-639C-4113-9EBD-D047E0445AEB}"/>
          </ac:spMkLst>
        </pc:spChg>
      </pc:sldChg>
      <pc:sldMasterChg chg="delSldLayout">
        <pc:chgData name="Renee Thompson" userId="292b6766-eada-46d2-9a43-0d1689068646" providerId="ADAL" clId="{9606A302-7DBA-44F1-9C1B-7DB2DCE6E083}" dt="2021-09-30T12:31:50.583" v="106" actId="47"/>
        <pc:sldMasterMkLst>
          <pc:docMk/>
          <pc:sldMasterMk cId="4255079160" sldId="2147483660"/>
        </pc:sldMasterMkLst>
        <pc:sldLayoutChg chg="del">
          <pc:chgData name="Renee Thompson" userId="292b6766-eada-46d2-9a43-0d1689068646" providerId="ADAL" clId="{9606A302-7DBA-44F1-9C1B-7DB2DCE6E083}" dt="2021-09-30T12:31:21.911" v="105" actId="47"/>
          <pc:sldLayoutMkLst>
            <pc:docMk/>
            <pc:sldMasterMk cId="4255079160" sldId="2147483660"/>
            <pc:sldLayoutMk cId="112649208" sldId="2147483662"/>
          </pc:sldLayoutMkLst>
        </pc:sldLayoutChg>
        <pc:sldLayoutChg chg="del">
          <pc:chgData name="Renee Thompson" userId="292b6766-eada-46d2-9a43-0d1689068646" providerId="ADAL" clId="{9606A302-7DBA-44F1-9C1B-7DB2DCE6E083}" dt="2021-09-30T12:31:50.583" v="106" actId="47"/>
          <pc:sldLayoutMkLst>
            <pc:docMk/>
            <pc:sldMasterMk cId="4255079160" sldId="2147483660"/>
            <pc:sldLayoutMk cId="4021667688" sldId="2147483667"/>
          </pc:sldLayoutMkLst>
        </pc:sldLayoutChg>
      </pc:sldMasterChg>
      <pc:sldMasterChg chg="del delSldLayout">
        <pc:chgData name="Renee Thompson" userId="292b6766-eada-46d2-9a43-0d1689068646" providerId="ADAL" clId="{9606A302-7DBA-44F1-9C1B-7DB2DCE6E083}" dt="2021-09-30T12:31:02.330" v="103" actId="47"/>
        <pc:sldMasterMkLst>
          <pc:docMk/>
          <pc:sldMasterMk cId="1005370746" sldId="2147483669"/>
        </pc:sldMasterMkLst>
        <pc:sldLayoutChg chg="del">
          <pc:chgData name="Renee Thompson" userId="292b6766-eada-46d2-9a43-0d1689068646" providerId="ADAL" clId="{9606A302-7DBA-44F1-9C1B-7DB2DCE6E083}" dt="2021-09-30T12:31:02.330" v="103" actId="47"/>
          <pc:sldLayoutMkLst>
            <pc:docMk/>
            <pc:sldMasterMk cId="1005370746" sldId="2147483669"/>
            <pc:sldLayoutMk cId="103892021" sldId="2147483670"/>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89749051" sldId="2147483671"/>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1546165439" sldId="2147483672"/>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1334854775" sldId="2147483673"/>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3544369777" sldId="2147483674"/>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3848820622" sldId="2147483675"/>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261263689" sldId="2147483676"/>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3601816499" sldId="2147483677"/>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3375717916" sldId="2147483678"/>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413098107" sldId="2147483679"/>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834288036" sldId="2147483680"/>
          </pc:sldLayoutMkLst>
        </pc:sldLayoutChg>
        <pc:sldLayoutChg chg="del">
          <pc:chgData name="Renee Thompson" userId="292b6766-eada-46d2-9a43-0d1689068646" providerId="ADAL" clId="{9606A302-7DBA-44F1-9C1B-7DB2DCE6E083}" dt="2021-09-30T12:31:02.330" v="103" actId="47"/>
          <pc:sldLayoutMkLst>
            <pc:docMk/>
            <pc:sldMasterMk cId="1005370746" sldId="2147483669"/>
            <pc:sldLayoutMk cId="2573326111" sldId="2147483681"/>
          </pc:sldLayoutMkLst>
        </pc:sldLayoutChg>
      </pc:sldMasterChg>
      <pc:sldMasterChg chg="del delSldLayout">
        <pc:chgData name="Renee Thompson" userId="292b6766-eada-46d2-9a43-0d1689068646" providerId="ADAL" clId="{9606A302-7DBA-44F1-9C1B-7DB2DCE6E083}" dt="2021-09-30T12:31:02.330" v="103" actId="47"/>
        <pc:sldMasterMkLst>
          <pc:docMk/>
          <pc:sldMasterMk cId="4197239694" sldId="2147483682"/>
        </pc:sldMasterMkLst>
        <pc:sldLayoutChg chg="del">
          <pc:chgData name="Renee Thompson" userId="292b6766-eada-46d2-9a43-0d1689068646" providerId="ADAL" clId="{9606A302-7DBA-44F1-9C1B-7DB2DCE6E083}" dt="2021-09-30T12:31:02.330" v="103" actId="47"/>
          <pc:sldLayoutMkLst>
            <pc:docMk/>
            <pc:sldMasterMk cId="4197239694" sldId="2147483682"/>
            <pc:sldLayoutMk cId="50056980" sldId="2147483683"/>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1351185632" sldId="2147483684"/>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30174826" sldId="2147483685"/>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4244090245" sldId="2147483686"/>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918868606" sldId="2147483687"/>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3323792970" sldId="2147483688"/>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1582558969" sldId="2147483689"/>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2140743622" sldId="2147483690"/>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2969924344" sldId="2147483691"/>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3662781337" sldId="2147483692"/>
          </pc:sldLayoutMkLst>
        </pc:sldLayoutChg>
        <pc:sldLayoutChg chg="del">
          <pc:chgData name="Renee Thompson" userId="292b6766-eada-46d2-9a43-0d1689068646" providerId="ADAL" clId="{9606A302-7DBA-44F1-9C1B-7DB2DCE6E083}" dt="2021-09-30T12:31:02.330" v="103" actId="47"/>
          <pc:sldLayoutMkLst>
            <pc:docMk/>
            <pc:sldMasterMk cId="4197239694" sldId="2147483682"/>
            <pc:sldLayoutMk cId="2670811044"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EFF62-3368-4200-AAC8-5B7D084330CE}"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DC8E2-2544-48A4-A511-A2DD5AC9908D}" type="slidenum">
              <a:rPr lang="en-US" smtClean="0"/>
              <a:t>‹#›</a:t>
            </a:fld>
            <a:endParaRPr lang="en-US"/>
          </a:p>
        </p:txBody>
      </p:sp>
    </p:spTree>
    <p:extLst>
      <p:ext uri="{BB962C8B-B14F-4D97-AF65-F5344CB8AC3E}">
        <p14:creationId xmlns:p14="http://schemas.microsoft.com/office/powerpoint/2010/main" val="46174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cs typeface="Arial" panose="020B0604020202020204" pitchFamily="34" charset="0"/>
              </a:rPr>
              <a:t>"This information is preliminary or provisional and is subject to revision. It is being provided to meet the need for timely best science. The information has not received final approval by the U.S. Geological Survey (USGS) and is provided on the condition that neither the USGS nor the U.S. Government shall be held liable for any damages resulting from the authorized or unauthorized use of the information."</a:t>
            </a:r>
            <a:endParaRPr lang="en-US" dirty="0"/>
          </a:p>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1</a:t>
            </a:fld>
            <a:endParaRPr lang="en-US"/>
          </a:p>
        </p:txBody>
      </p:sp>
    </p:spTree>
    <p:extLst>
      <p:ext uri="{BB962C8B-B14F-4D97-AF65-F5344CB8AC3E}">
        <p14:creationId xmlns:p14="http://schemas.microsoft.com/office/powerpoint/2010/main" val="353802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12529"/>
                </a:solidFill>
                <a:effectLst/>
                <a:latin typeface="-apple-system"/>
              </a:rPr>
              <a:t>"Synthesis of Shoreline, Sea Level Rise, and Marsh Migration Data for Wetland Restoration Targeting“ – GIT funding 2020</a:t>
            </a:r>
          </a:p>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12</a:t>
            </a:fld>
            <a:endParaRPr lang="en-US"/>
          </a:p>
        </p:txBody>
      </p:sp>
    </p:spTree>
    <p:extLst>
      <p:ext uri="{BB962C8B-B14F-4D97-AF65-F5344CB8AC3E}">
        <p14:creationId xmlns:p14="http://schemas.microsoft.com/office/powerpoint/2010/main" val="15704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land around the identified healthy streams is important. It doesn’t just help determine the quality of the water. Maintaining healthy watersheds is what will help maintain healthy waters- it is the </a:t>
            </a:r>
            <a:r>
              <a:rPr lang="en-US" i="1" dirty="0"/>
              <a:t>source</a:t>
            </a:r>
            <a:r>
              <a:rPr lang="en-US" i="0" dirty="0"/>
              <a:t>. Focusing on restoration alone will not help us to improve the quality of our </a:t>
            </a:r>
            <a:r>
              <a:rPr lang="en-US" b="1" i="0" dirty="0"/>
              <a:t>environment-maintaining quality we already have is the most cost-effective method of reaching our goals</a:t>
            </a:r>
            <a:r>
              <a:rPr lang="en-US" i="0" dirty="0"/>
              <a:t>. </a:t>
            </a:r>
            <a:r>
              <a:rPr lang="en-US" dirty="0"/>
              <a:t>The Maintain Healthy Watersheds </a:t>
            </a:r>
            <a:r>
              <a:rPr lang="en-US" dirty="0" err="1"/>
              <a:t>G</a:t>
            </a:r>
            <a:r>
              <a:rPr lang="en-US" b="1" i="0" dirty="0" err="1"/>
              <a:t>How</a:t>
            </a:r>
            <a:r>
              <a:rPr lang="en-US" b="1" i="0" dirty="0"/>
              <a:t> do we maintain it then? What if the quality degrades? </a:t>
            </a:r>
            <a:endParaRPr lang="en-US" b="1" dirty="0">
              <a:cs typeface="Calibri"/>
            </a:endParaRPr>
          </a:p>
          <a:p>
            <a:r>
              <a:rPr lang="en-US" dirty="0" err="1"/>
              <a:t>oal</a:t>
            </a:r>
            <a:r>
              <a:rPr lang="en-US" dirty="0"/>
              <a:t> Team seeks to sustain watershed health where it is high, exceptional, and/or outstanding, and to increase the overall number of healthy watersheds in the future.- CHWA helps us learn more about metrics on the landscape that can affect health and water quality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C6571D-F4C2-4C54-830A-18E506FA6F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09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work/progress </a:t>
            </a:r>
          </a:p>
          <a:p>
            <a:r>
              <a:rPr lang="en-US" dirty="0"/>
              <a:t>different data/mapping viewers; data dashboard land policy, phase 6 viewer, land policy BMPs, </a:t>
            </a:r>
          </a:p>
          <a:p>
            <a:r>
              <a:rPr lang="en-US" dirty="0"/>
              <a:t>Resources/communications; resource guide, webinar/presentations. For more details and links see narrative analysis.</a:t>
            </a:r>
          </a:p>
          <a:p>
            <a:endParaRPr lang="en-US" dirty="0">
              <a:cs typeface="Arial"/>
            </a:endParaRPr>
          </a:p>
        </p:txBody>
      </p:sp>
    </p:spTree>
    <p:extLst>
      <p:ext uri="{BB962C8B-B14F-4D97-AF65-F5344CB8AC3E}">
        <p14:creationId xmlns:p14="http://schemas.microsoft.com/office/powerpoint/2010/main" val="327794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gaps.  We don’t have money or people set aside to do these things</a:t>
            </a:r>
          </a:p>
        </p:txBody>
      </p:sp>
      <p:sp>
        <p:nvSpPr>
          <p:cNvPr id="4" name="Slide Number Placeholder 3"/>
          <p:cNvSpPr>
            <a:spLocks noGrp="1"/>
          </p:cNvSpPr>
          <p:nvPr>
            <p:ph type="sldNum" sz="quarter" idx="5"/>
          </p:nvPr>
        </p:nvSpPr>
        <p:spPr/>
        <p:txBody>
          <a:bodyPr/>
          <a:lstStyle/>
          <a:p>
            <a:fld id="{0F9DC8E2-2544-48A4-A511-A2DD5AC9908D}" type="slidenum">
              <a:rPr lang="en-US" smtClean="0"/>
              <a:t>5</a:t>
            </a:fld>
            <a:endParaRPr lang="en-US"/>
          </a:p>
        </p:txBody>
      </p:sp>
    </p:spTree>
    <p:extLst>
      <p:ext uri="{BB962C8B-B14F-4D97-AF65-F5344CB8AC3E}">
        <p14:creationId xmlns:p14="http://schemas.microsoft.com/office/powerpoint/2010/main" val="157439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6</a:t>
            </a:fld>
            <a:endParaRPr lang="en-US"/>
          </a:p>
        </p:txBody>
      </p:sp>
    </p:spTree>
    <p:extLst>
      <p:ext uri="{BB962C8B-B14F-4D97-AF65-F5344CB8AC3E}">
        <p14:creationId xmlns:p14="http://schemas.microsoft.com/office/powerpoint/2010/main" val="30579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7</a:t>
            </a:fld>
            <a:endParaRPr lang="en-US"/>
          </a:p>
        </p:txBody>
      </p:sp>
    </p:spTree>
    <p:extLst>
      <p:ext uri="{BB962C8B-B14F-4D97-AF65-F5344CB8AC3E}">
        <p14:creationId xmlns:p14="http://schemas.microsoft.com/office/powerpoint/2010/main" val="291934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RTI under a subcontract of the CIC / EPA geospatial contract recently completed a user needs research study related to our “cross GIT” mapping needs.  This is a primarily internal, GIT leadership, outcome focused audience.  We have been able to glean a lot of information from this study related to the need for better organization of online tools, tutorials etc.  We can cater to this audience, but what about other audiences.</a:t>
            </a:r>
          </a:p>
          <a:p>
            <a:endParaRPr lang="en-US" dirty="0"/>
          </a:p>
          <a:p>
            <a:r>
              <a:rPr lang="en-US" dirty="0"/>
              <a:t>Increasingly and under the leadership of Amy Handen now with EPA and our , Rachel Felver and CBP Communications team Social science, behavior change, user needs and research is an essential and often over looked when developing data communication and tools.</a:t>
            </a:r>
          </a:p>
          <a:p>
            <a:r>
              <a:rPr lang="en-US" dirty="0"/>
              <a:t>Lara Fowler presentation on pulling different data source together.  Learning from the work they have done related to local gov challenges.</a:t>
            </a:r>
          </a:p>
          <a:p>
            <a:r>
              <a:rPr lang="en-US" dirty="0"/>
              <a:t>How can the COVID response support CBP outcomes…? I really appreciate the synergies across systems term vs. data gaps or needs.  It an opportunity!</a:t>
            </a:r>
          </a:p>
        </p:txBody>
      </p:sp>
      <p:sp>
        <p:nvSpPr>
          <p:cNvPr id="4" name="Slide Number Placeholder 3"/>
          <p:cNvSpPr>
            <a:spLocks noGrp="1"/>
          </p:cNvSpPr>
          <p:nvPr>
            <p:ph type="sldNum" sz="quarter" idx="5"/>
          </p:nvPr>
        </p:nvSpPr>
        <p:spPr/>
        <p:txBody>
          <a:bodyPr/>
          <a:lstStyle/>
          <a:p>
            <a:fld id="{0F9DC8E2-2544-48A4-A511-A2DD5AC9908D}" type="slidenum">
              <a:rPr lang="en-US" smtClean="0"/>
              <a:t>9</a:t>
            </a:fld>
            <a:endParaRPr lang="en-US"/>
          </a:p>
        </p:txBody>
      </p:sp>
    </p:spTree>
    <p:extLst>
      <p:ext uri="{BB962C8B-B14F-4D97-AF65-F5344CB8AC3E}">
        <p14:creationId xmlns:p14="http://schemas.microsoft.com/office/powerpoint/2010/main" val="210492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Disseminate and allow any user to use any geography to report out all the changes in land use we can map can be automated for any geography.</a:t>
            </a:r>
          </a:p>
          <a:p>
            <a:r>
              <a:rPr lang="en-US" dirty="0"/>
              <a:t>We have some pilots of this in the CHWA and the recent Automation of the Chesapeake Protected land dataset and the tree canopy fact sheets that Julie mentioned.</a:t>
            </a:r>
          </a:p>
          <a:p>
            <a:r>
              <a:rPr lang="en-US" dirty="0"/>
              <a:t>Pre manufactured text that interprets the data and trends</a:t>
            </a:r>
          </a:p>
          <a:p>
            <a:r>
              <a:rPr lang="en-US" dirty="0"/>
              <a:t>Forest, tree canopy, turf grass</a:t>
            </a:r>
          </a:p>
          <a:p>
            <a:endParaRPr lang="en-US" dirty="0"/>
          </a:p>
          <a:p>
            <a:endParaRPr lang="en-US" dirty="0"/>
          </a:p>
          <a:p>
            <a:r>
              <a:rPr lang="en-US" dirty="0"/>
              <a:t>LU land use change – communicated to different audiences</a:t>
            </a:r>
          </a:p>
          <a:p>
            <a:r>
              <a:rPr lang="en-US" dirty="0"/>
              <a:t>Aside from online tools, it is beyond.</a:t>
            </a:r>
          </a:p>
          <a:p>
            <a:r>
              <a:rPr lang="en-US" dirty="0"/>
              <a:t>Are we the shepherds to get the information through to the right people at the right time and the right place?</a:t>
            </a:r>
          </a:p>
          <a:p>
            <a:endParaRPr lang="en-US" dirty="0"/>
          </a:p>
          <a:p>
            <a:r>
              <a:rPr lang="en-US" dirty="0"/>
              <a:t>How can the land use options evaluation outcome help meet the policy needs of other outcome like Tree Canopy.  Policy roundtable findings can be integrated into management resources and materials based on the appropriate response to observed land use change.</a:t>
            </a:r>
          </a:p>
          <a:p>
            <a:endParaRPr lang="en-US" dirty="0"/>
          </a:p>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10</a:t>
            </a:fld>
            <a:endParaRPr lang="en-US"/>
          </a:p>
        </p:txBody>
      </p:sp>
    </p:spTree>
    <p:extLst>
      <p:ext uri="{BB962C8B-B14F-4D97-AF65-F5344CB8AC3E}">
        <p14:creationId xmlns:p14="http://schemas.microsoft.com/office/powerpoint/2010/main" val="232268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define communities? Census, proportion income, percent non-white populations (LUMM)</a:t>
            </a:r>
          </a:p>
          <a:p>
            <a:r>
              <a:rPr lang="en-US" dirty="0"/>
              <a:t>Land Use Options Evaluations spells out the </a:t>
            </a:r>
          </a:p>
          <a:p>
            <a:endParaRPr lang="en-US" dirty="0"/>
          </a:p>
          <a:p>
            <a:r>
              <a:rPr lang="en-US" dirty="0"/>
              <a:t>Access to recreation, green space.</a:t>
            </a:r>
          </a:p>
          <a:p>
            <a:endParaRPr lang="en-US" dirty="0"/>
          </a:p>
          <a:p>
            <a:r>
              <a:rPr lang="en-US" dirty="0"/>
              <a:t>Shall the focus change as the focus of the CBP partnership may change?</a:t>
            </a:r>
          </a:p>
          <a:p>
            <a:r>
              <a:rPr lang="en-US" dirty="0"/>
              <a:t>Access to open space and recreation. Lack of change and development could be a potential negative and are not seeing economic benefits.</a:t>
            </a:r>
          </a:p>
          <a:p>
            <a:endParaRPr lang="en-US" dirty="0"/>
          </a:p>
          <a:p>
            <a:r>
              <a:rPr lang="en-US" dirty="0"/>
              <a:t>https://www.chesapeakebay.net/channel_files/42983/module_5_-_preserving_local_character_and_landscapes.pdf</a:t>
            </a:r>
          </a:p>
          <a:p>
            <a:endParaRPr lang="en-US" dirty="0"/>
          </a:p>
          <a:p>
            <a:endParaRPr lang="en-US" dirty="0"/>
          </a:p>
        </p:txBody>
      </p:sp>
      <p:sp>
        <p:nvSpPr>
          <p:cNvPr id="4" name="Slide Number Placeholder 3"/>
          <p:cNvSpPr>
            <a:spLocks noGrp="1"/>
          </p:cNvSpPr>
          <p:nvPr>
            <p:ph type="sldNum" sz="quarter" idx="5"/>
          </p:nvPr>
        </p:nvSpPr>
        <p:spPr/>
        <p:txBody>
          <a:bodyPr/>
          <a:lstStyle/>
          <a:p>
            <a:fld id="{0F9DC8E2-2544-48A4-A511-A2DD5AC9908D}" type="slidenum">
              <a:rPr lang="en-US" smtClean="0"/>
              <a:t>11</a:t>
            </a:fld>
            <a:endParaRPr lang="en-US"/>
          </a:p>
        </p:txBody>
      </p:sp>
    </p:spTree>
    <p:extLst>
      <p:ext uri="{BB962C8B-B14F-4D97-AF65-F5344CB8AC3E}">
        <p14:creationId xmlns:p14="http://schemas.microsoft.com/office/powerpoint/2010/main" val="260909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484801" y="3838334"/>
            <a:ext cx="6007599" cy="1546399"/>
          </a:xfrm>
          <a:prstGeom prst="rect">
            <a:avLst/>
          </a:prstGeom>
        </p:spPr>
        <p:txBody>
          <a:bodyPr lIns="91425" tIns="91425" rIns="91425" bIns="91425" anchor="b" anchorCtr="0"/>
          <a:lstStyle>
            <a:lvl1pPr lvl="0" rtl="0">
              <a:spcBef>
                <a:spcPts val="0"/>
              </a:spcBef>
              <a:buClr>
                <a:srgbClr val="114454"/>
              </a:buClr>
              <a:buSzPct val="100000"/>
              <a:defRPr sz="6400">
                <a:solidFill>
                  <a:srgbClr val="114454"/>
                </a:solidFill>
              </a:defRPr>
            </a:lvl1pPr>
            <a:lvl2pPr lvl="1" rtl="0">
              <a:spcBef>
                <a:spcPts val="0"/>
              </a:spcBef>
              <a:buClr>
                <a:srgbClr val="114454"/>
              </a:buClr>
              <a:buSzPct val="100000"/>
              <a:defRPr sz="6400">
                <a:solidFill>
                  <a:srgbClr val="114454"/>
                </a:solidFill>
              </a:defRPr>
            </a:lvl2pPr>
            <a:lvl3pPr lvl="2" rtl="0">
              <a:spcBef>
                <a:spcPts val="0"/>
              </a:spcBef>
              <a:buClr>
                <a:srgbClr val="114454"/>
              </a:buClr>
              <a:buSzPct val="100000"/>
              <a:defRPr sz="6400">
                <a:solidFill>
                  <a:srgbClr val="114454"/>
                </a:solidFill>
              </a:defRPr>
            </a:lvl3pPr>
            <a:lvl4pPr lvl="3" rtl="0">
              <a:spcBef>
                <a:spcPts val="0"/>
              </a:spcBef>
              <a:buClr>
                <a:srgbClr val="114454"/>
              </a:buClr>
              <a:buSzPct val="100000"/>
              <a:defRPr sz="6400">
                <a:solidFill>
                  <a:srgbClr val="114454"/>
                </a:solidFill>
              </a:defRPr>
            </a:lvl4pPr>
            <a:lvl5pPr lvl="4" rtl="0">
              <a:spcBef>
                <a:spcPts val="0"/>
              </a:spcBef>
              <a:buClr>
                <a:srgbClr val="114454"/>
              </a:buClr>
              <a:buSzPct val="100000"/>
              <a:defRPr sz="6400">
                <a:solidFill>
                  <a:srgbClr val="114454"/>
                </a:solidFill>
              </a:defRPr>
            </a:lvl5pPr>
            <a:lvl6pPr lvl="5" rtl="0">
              <a:spcBef>
                <a:spcPts val="0"/>
              </a:spcBef>
              <a:buClr>
                <a:srgbClr val="114454"/>
              </a:buClr>
              <a:buSzPct val="100000"/>
              <a:defRPr sz="6400">
                <a:solidFill>
                  <a:srgbClr val="114454"/>
                </a:solidFill>
              </a:defRPr>
            </a:lvl6pPr>
            <a:lvl7pPr lvl="6" rtl="0">
              <a:spcBef>
                <a:spcPts val="0"/>
              </a:spcBef>
              <a:buClr>
                <a:srgbClr val="114454"/>
              </a:buClr>
              <a:buSzPct val="100000"/>
              <a:defRPr sz="6400">
                <a:solidFill>
                  <a:srgbClr val="114454"/>
                </a:solidFill>
              </a:defRPr>
            </a:lvl7pPr>
            <a:lvl8pPr lvl="7" rtl="0">
              <a:spcBef>
                <a:spcPts val="0"/>
              </a:spcBef>
              <a:buClr>
                <a:srgbClr val="114454"/>
              </a:buClr>
              <a:buSzPct val="100000"/>
              <a:defRPr sz="6400">
                <a:solidFill>
                  <a:srgbClr val="114454"/>
                </a:solidFill>
              </a:defRPr>
            </a:lvl8pPr>
            <a:lvl9pPr lvl="8" rtl="0">
              <a:spcBef>
                <a:spcPts val="0"/>
              </a:spcBef>
              <a:buClr>
                <a:srgbClr val="114454"/>
              </a:buClr>
              <a:buSzPct val="100000"/>
              <a:defRPr sz="6400">
                <a:solidFill>
                  <a:srgbClr val="114454"/>
                </a:solidFill>
              </a:defRPr>
            </a:lvl9pPr>
          </a:lstStyle>
          <a:p>
            <a:endParaRPr/>
          </a:p>
        </p:txBody>
      </p:sp>
      <p:sp>
        <p:nvSpPr>
          <p:cNvPr id="17" name="Shape 17"/>
          <p:cNvSpPr txBox="1">
            <a:spLocks noGrp="1"/>
          </p:cNvSpPr>
          <p:nvPr>
            <p:ph type="subTitle" idx="1"/>
          </p:nvPr>
        </p:nvSpPr>
        <p:spPr>
          <a:xfrm>
            <a:off x="5484801" y="5310734"/>
            <a:ext cx="6007599" cy="1046399"/>
          </a:xfrm>
          <a:prstGeom prst="rect">
            <a:avLst/>
          </a:prstGeom>
        </p:spPr>
        <p:txBody>
          <a:bodyPr lIns="91425" tIns="91425" rIns="91425" bIns="91425" anchor="t" anchorCtr="0"/>
          <a:lstStyle>
            <a:lvl1pPr lvl="0" rtl="0">
              <a:spcBef>
                <a:spcPts val="0"/>
              </a:spcBef>
              <a:buClr>
                <a:srgbClr val="94BF6E"/>
              </a:buClr>
              <a:buSzPct val="100000"/>
              <a:buNone/>
              <a:defRPr sz="2400" b="1">
                <a:solidFill>
                  <a:srgbClr val="94BF6E"/>
                </a:solidFill>
              </a:defRPr>
            </a:lvl1pPr>
            <a:lvl2pPr lvl="1" rtl="0">
              <a:spcBef>
                <a:spcPts val="0"/>
              </a:spcBef>
              <a:buClr>
                <a:srgbClr val="94BF6E"/>
              </a:buClr>
              <a:buSzPct val="100000"/>
              <a:buNone/>
              <a:defRPr sz="2400" b="1">
                <a:solidFill>
                  <a:srgbClr val="94BF6E"/>
                </a:solidFill>
              </a:defRPr>
            </a:lvl2pPr>
            <a:lvl3pPr lvl="2" rtl="0">
              <a:spcBef>
                <a:spcPts val="0"/>
              </a:spcBef>
              <a:buClr>
                <a:srgbClr val="94BF6E"/>
              </a:buClr>
              <a:buSzPct val="100000"/>
              <a:buNone/>
              <a:defRPr sz="24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5717999"/>
            <a:ext cx="4632400" cy="3300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19" name="Shape 19"/>
          <p:cNvSpPr/>
          <p:nvPr/>
        </p:nvSpPr>
        <p:spPr>
          <a:xfrm>
            <a:off x="0" y="1"/>
            <a:ext cx="46324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20" name="Shape 20"/>
          <p:cNvSpPr/>
          <p:nvPr/>
        </p:nvSpPr>
        <p:spPr>
          <a:xfrm>
            <a:off x="0" y="667500"/>
            <a:ext cx="4632400" cy="5098800"/>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21" name="Shape 21"/>
          <p:cNvSpPr/>
          <p:nvPr/>
        </p:nvSpPr>
        <p:spPr>
          <a:xfrm>
            <a:off x="0" y="5991472"/>
            <a:ext cx="46324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22" name="Shape 22"/>
          <p:cNvSpPr/>
          <p:nvPr/>
        </p:nvSpPr>
        <p:spPr>
          <a:xfrm>
            <a:off x="0" y="6112101"/>
            <a:ext cx="4632400" cy="74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1913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895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45988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42978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9/30/2021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7166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9/30/2021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8391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5471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8391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33" name="Shape 33"/>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34" name="Shape 34"/>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35" name="Shape 35"/>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36" name="Shape 36"/>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37" name="Shape 37"/>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528033" y="2356367"/>
            <a:ext cx="10054400" cy="4211599"/>
          </a:xfrm>
          <a:prstGeom prst="rect">
            <a:avLst/>
          </a:prstGeom>
        </p:spPr>
        <p:txBody>
          <a:bodyPr lIns="91425" tIns="91425" rIns="91425" bIns="91425" anchor="t" anchorCtr="0"/>
          <a:lstStyle>
            <a:lvl1pPr lvl="0">
              <a:spcBef>
                <a:spcPts val="0"/>
              </a:spcBef>
              <a:buSzPct val="100000"/>
              <a:defRPr sz="3733"/>
            </a:lvl1pPr>
            <a:lvl2pPr lvl="1">
              <a:spcBef>
                <a:spcPts val="0"/>
              </a:spcBef>
              <a:buSzPct val="100000"/>
              <a:defRPr sz="3733"/>
            </a:lvl2pPr>
            <a:lvl3pPr lvl="2">
              <a:spcBef>
                <a:spcPts val="0"/>
              </a:spcBef>
              <a:buSzPct val="100000"/>
              <a:defRPr sz="3733"/>
            </a:lvl3pPr>
            <a:lvl4pPr lvl="3">
              <a:spcBef>
                <a:spcPts val="0"/>
              </a:spcBef>
              <a:buSzPct val="100000"/>
              <a:defRPr sz="3733"/>
            </a:lvl4pPr>
            <a:lvl5pPr lvl="4">
              <a:spcBef>
                <a:spcPts val="0"/>
              </a:spcBef>
              <a:buSzPct val="100000"/>
              <a:defRPr sz="3733"/>
            </a:lvl5pPr>
            <a:lvl6pPr lvl="5">
              <a:spcBef>
                <a:spcPts val="0"/>
              </a:spcBef>
              <a:buSzPct val="100000"/>
              <a:defRPr sz="3733"/>
            </a:lvl6pPr>
            <a:lvl7pPr lvl="6">
              <a:spcBef>
                <a:spcPts val="0"/>
              </a:spcBef>
              <a:buSzPct val="100000"/>
              <a:defRPr sz="3733"/>
            </a:lvl7pPr>
            <a:lvl8pPr lvl="7">
              <a:spcBef>
                <a:spcPts val="0"/>
              </a:spcBef>
              <a:buSzPct val="100000"/>
              <a:defRPr sz="3733"/>
            </a:lvl8pPr>
            <a:lvl9pPr lvl="8">
              <a:spcBef>
                <a:spcPts val="0"/>
              </a:spcBef>
              <a:buSzPct val="100000"/>
              <a:defRPr sz="3733"/>
            </a:lvl9pPr>
          </a:lstStyle>
          <a:p>
            <a:endParaRPr/>
          </a:p>
        </p:txBody>
      </p:sp>
    </p:spTree>
    <p:extLst>
      <p:ext uri="{BB962C8B-B14F-4D97-AF65-F5344CB8AC3E}">
        <p14:creationId xmlns:p14="http://schemas.microsoft.com/office/powerpoint/2010/main" val="2014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42" name="Shape 42"/>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43" name="Shape 43"/>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44" name="Shape 44"/>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45" name="Shape 45"/>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46" name="Shape 46"/>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528033" y="2356367"/>
            <a:ext cx="4880400" cy="4211599"/>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49" name="Shape 49"/>
          <p:cNvSpPr txBox="1">
            <a:spLocks noGrp="1"/>
          </p:cNvSpPr>
          <p:nvPr>
            <p:ph type="body" idx="2"/>
          </p:nvPr>
        </p:nvSpPr>
        <p:spPr>
          <a:xfrm>
            <a:off x="6702164" y="2356367"/>
            <a:ext cx="4880400" cy="4211599"/>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Tree>
    <p:extLst>
      <p:ext uri="{BB962C8B-B14F-4D97-AF65-F5344CB8AC3E}">
        <p14:creationId xmlns:p14="http://schemas.microsoft.com/office/powerpoint/2010/main" val="332738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1"/>
            <a:ext cx="3296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63" name="Shape 63"/>
          <p:cNvSpPr/>
          <p:nvPr/>
        </p:nvSpPr>
        <p:spPr>
          <a:xfrm>
            <a:off x="0" y="667501"/>
            <a:ext cx="6096000" cy="1411599"/>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64" name="Shape 64"/>
          <p:cNvSpPr/>
          <p:nvPr/>
        </p:nvSpPr>
        <p:spPr>
          <a:xfrm>
            <a:off x="0" y="2071207"/>
            <a:ext cx="329600" cy="2043600"/>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65" name="Shape 65"/>
          <p:cNvSpPr/>
          <p:nvPr/>
        </p:nvSpPr>
        <p:spPr>
          <a:xfrm>
            <a:off x="0" y="4114800"/>
            <a:ext cx="329600" cy="8072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66" name="Shape 66"/>
          <p:cNvSpPr/>
          <p:nvPr/>
        </p:nvSpPr>
        <p:spPr>
          <a:xfrm>
            <a:off x="0" y="4922001"/>
            <a:ext cx="329600" cy="193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cxnSp>
        <p:nvCxnSpPr>
          <p:cNvPr id="67" name="Shape 67"/>
          <p:cNvCxnSpPr/>
          <p:nvPr/>
        </p:nvCxnSpPr>
        <p:spPr>
          <a:xfrm>
            <a:off x="1383267" y="1079633"/>
            <a:ext cx="0" cy="6276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528034" y="707633"/>
            <a:ext cx="42783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25132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5726067"/>
            <a:ext cx="12192000" cy="321599"/>
          </a:xfrm>
          <a:prstGeom prst="rect">
            <a:avLst/>
          </a:prstGeom>
          <a:solidFill>
            <a:srgbClr val="165751"/>
          </a:solidFill>
          <a:ln>
            <a:noFill/>
          </a:ln>
        </p:spPr>
        <p:txBody>
          <a:bodyPr lIns="121900" tIns="121900" rIns="121900" bIns="121900" anchor="ctr" anchorCtr="0">
            <a:noAutofit/>
          </a:bodyPr>
          <a:lstStyle/>
          <a:p>
            <a:pPr lvl="0">
              <a:spcBef>
                <a:spcPts val="0"/>
              </a:spcBef>
              <a:buNone/>
            </a:pPr>
            <a:endParaRPr sz="2400"/>
          </a:p>
        </p:txBody>
      </p:sp>
      <p:sp>
        <p:nvSpPr>
          <p:cNvPr id="90" name="Shape 90"/>
          <p:cNvSpPr/>
          <p:nvPr/>
        </p:nvSpPr>
        <p:spPr>
          <a:xfrm>
            <a:off x="0" y="1"/>
            <a:ext cx="12192000" cy="707599"/>
          </a:xfrm>
          <a:prstGeom prst="rect">
            <a:avLst/>
          </a:prstGeom>
          <a:solidFill>
            <a:srgbClr val="18637B"/>
          </a:solidFill>
          <a:ln>
            <a:noFill/>
          </a:ln>
        </p:spPr>
        <p:txBody>
          <a:bodyPr lIns="121900" tIns="121900" rIns="121900" bIns="121900" anchor="ctr" anchorCtr="0">
            <a:noAutofit/>
          </a:bodyPr>
          <a:lstStyle/>
          <a:p>
            <a:pPr lvl="0" rtl="0">
              <a:spcBef>
                <a:spcPts val="0"/>
              </a:spcBef>
              <a:buNone/>
            </a:pPr>
            <a:endParaRPr sz="2400">
              <a:solidFill>
                <a:srgbClr val="114454"/>
              </a:solidFill>
            </a:endParaRPr>
          </a:p>
        </p:txBody>
      </p:sp>
      <p:sp>
        <p:nvSpPr>
          <p:cNvPr id="91" name="Shape 91"/>
          <p:cNvSpPr/>
          <p:nvPr/>
        </p:nvSpPr>
        <p:spPr>
          <a:xfrm>
            <a:off x="0" y="667500"/>
            <a:ext cx="12192000" cy="5098800"/>
          </a:xfrm>
          <a:prstGeom prst="rect">
            <a:avLst/>
          </a:prstGeom>
          <a:solidFill>
            <a:srgbClr val="124057"/>
          </a:solidFill>
          <a:ln>
            <a:noFill/>
          </a:ln>
        </p:spPr>
        <p:txBody>
          <a:bodyPr lIns="121900" tIns="121900" rIns="121900" bIns="121900" anchor="ctr" anchorCtr="0">
            <a:noAutofit/>
          </a:bodyPr>
          <a:lstStyle/>
          <a:p>
            <a:pPr lvl="0">
              <a:spcBef>
                <a:spcPts val="0"/>
              </a:spcBef>
              <a:buNone/>
            </a:pPr>
            <a:endParaRPr sz="2400"/>
          </a:p>
        </p:txBody>
      </p:sp>
      <p:sp>
        <p:nvSpPr>
          <p:cNvPr id="92" name="Shape 92"/>
          <p:cNvSpPr/>
          <p:nvPr/>
        </p:nvSpPr>
        <p:spPr>
          <a:xfrm>
            <a:off x="0" y="5991472"/>
            <a:ext cx="12192000" cy="157600"/>
          </a:xfrm>
          <a:prstGeom prst="rect">
            <a:avLst/>
          </a:prstGeom>
          <a:solidFill>
            <a:srgbClr val="3B8D61"/>
          </a:solidFill>
          <a:ln>
            <a:noFill/>
          </a:ln>
        </p:spPr>
        <p:txBody>
          <a:bodyPr lIns="121900" tIns="121900" rIns="121900" bIns="121900" anchor="ctr" anchorCtr="0">
            <a:noAutofit/>
          </a:bodyPr>
          <a:lstStyle/>
          <a:p>
            <a:pPr lvl="0">
              <a:spcBef>
                <a:spcPts val="0"/>
              </a:spcBef>
              <a:buNone/>
            </a:pPr>
            <a:endParaRPr sz="2400"/>
          </a:p>
        </p:txBody>
      </p:sp>
      <p:sp>
        <p:nvSpPr>
          <p:cNvPr id="93" name="Shape 93"/>
          <p:cNvSpPr/>
          <p:nvPr/>
        </p:nvSpPr>
        <p:spPr>
          <a:xfrm>
            <a:off x="0" y="6112101"/>
            <a:ext cx="12192000" cy="745999"/>
          </a:xfrm>
          <a:prstGeom prst="rect">
            <a:avLst/>
          </a:prstGeom>
          <a:solidFill>
            <a:srgbClr val="94BF6E"/>
          </a:solidFill>
          <a:ln>
            <a:noFill/>
          </a:ln>
        </p:spPr>
        <p:txBody>
          <a:bodyPr lIns="121900" tIns="121900" rIns="121900" bIns="121900" anchor="ctr" anchorCtr="0">
            <a:noAutofit/>
          </a:bodyPr>
          <a:lstStyle/>
          <a:p>
            <a:pPr lvl="0">
              <a:spcBef>
                <a:spcPts val="0"/>
              </a:spcBef>
              <a:buNone/>
            </a:pPr>
            <a:endParaRPr sz="2400"/>
          </a:p>
        </p:txBody>
      </p:sp>
    </p:spTree>
    <p:extLst>
      <p:ext uri="{BB962C8B-B14F-4D97-AF65-F5344CB8AC3E}">
        <p14:creationId xmlns:p14="http://schemas.microsoft.com/office/powerpoint/2010/main" val="203544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826094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2279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4449930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35401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528034" y="707633"/>
            <a:ext cx="4278399" cy="137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528033" y="2356367"/>
            <a:ext cx="10054400" cy="42115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extLst>
      <p:ext uri="{BB962C8B-B14F-4D97-AF65-F5344CB8AC3E}">
        <p14:creationId xmlns:p14="http://schemas.microsoft.com/office/powerpoint/2010/main" val="4255079160"/>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9/30/2021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7283558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chesapeakebay.net/channel_files/42983/module_5_-_preserving_local_character_and_landscap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Rthompson1@usgs.gov" TargetMode="External"/><Relationship Id="rId4" Type="http://schemas.openxmlformats.org/officeDocument/2006/relationships/hyperlink" Target="mailto:Rthompson@chesapeakebay.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115C5-66E5-4D14-B7E1-4CE01EBC6099}"/>
              </a:ext>
            </a:extLst>
          </p:cNvPr>
          <p:cNvSpPr>
            <a:spLocks noGrp="1"/>
          </p:cNvSpPr>
          <p:nvPr>
            <p:ph type="ctrTitle"/>
          </p:nvPr>
        </p:nvSpPr>
        <p:spPr>
          <a:xfrm>
            <a:off x="4765473" y="1119518"/>
            <a:ext cx="6007599" cy="1546399"/>
          </a:xfrm>
        </p:spPr>
        <p:txBody>
          <a:bodyPr/>
          <a:lstStyle/>
          <a:p>
            <a:r>
              <a:rPr lang="en-US" sz="3200" dirty="0"/>
              <a:t>Chesapeake Bay Program Strategic Science &amp; Research Framework: Science Needs</a:t>
            </a:r>
            <a:br>
              <a:rPr lang="en-US" dirty="0"/>
            </a:br>
            <a:endParaRPr lang="en-US" dirty="0"/>
          </a:p>
        </p:txBody>
      </p:sp>
      <p:sp>
        <p:nvSpPr>
          <p:cNvPr id="7" name="Subtitle 6">
            <a:extLst>
              <a:ext uri="{FF2B5EF4-FFF2-40B4-BE49-F238E27FC236}">
                <a16:creationId xmlns:a16="http://schemas.microsoft.com/office/drawing/2014/main" id="{D1D280BE-9EDB-4152-9469-60E3A993F4DE}"/>
              </a:ext>
            </a:extLst>
          </p:cNvPr>
          <p:cNvSpPr>
            <a:spLocks noGrp="1"/>
          </p:cNvSpPr>
          <p:nvPr>
            <p:ph type="subTitle" idx="1"/>
          </p:nvPr>
        </p:nvSpPr>
        <p:spPr>
          <a:xfrm>
            <a:off x="4948353" y="1892717"/>
            <a:ext cx="6007599" cy="1046399"/>
          </a:xfrm>
        </p:spPr>
        <p:txBody>
          <a:bodyPr/>
          <a:lstStyle/>
          <a:p>
            <a:r>
              <a:rPr lang="en-US" dirty="0"/>
              <a:t>Healthy Watersheds Outcome</a:t>
            </a:r>
          </a:p>
          <a:p>
            <a:endParaRPr lang="en-US" dirty="0"/>
          </a:p>
          <a:p>
            <a:r>
              <a:rPr lang="en-US" dirty="0"/>
              <a:t>STAR September 30, 2021</a:t>
            </a:r>
          </a:p>
          <a:p>
            <a:endParaRPr lang="en-US" dirty="0"/>
          </a:p>
          <a:p>
            <a:r>
              <a:rPr lang="en-US" sz="2000" dirty="0"/>
              <a:t>Renee Thompson, USGS CBP</a:t>
            </a:r>
          </a:p>
        </p:txBody>
      </p:sp>
      <p:pic>
        <p:nvPicPr>
          <p:cNvPr id="8"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7876" y="227772"/>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E1CB816-AA3D-424F-B537-915E4DFFA6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348" t="4981" r="9089"/>
          <a:stretch/>
        </p:blipFill>
        <p:spPr>
          <a:xfrm>
            <a:off x="0" y="843616"/>
            <a:ext cx="4597220" cy="4191000"/>
          </a:xfrm>
          <a:prstGeom prst="rect">
            <a:avLst/>
          </a:prstGeom>
        </p:spPr>
      </p:pic>
    </p:spTree>
    <p:extLst>
      <p:ext uri="{BB962C8B-B14F-4D97-AF65-F5344CB8AC3E}">
        <p14:creationId xmlns:p14="http://schemas.microsoft.com/office/powerpoint/2010/main" val="140735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665E20-8748-4C60-9F7B-2B91AC7A2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30482">
            <a:off x="5814777" y="798204"/>
            <a:ext cx="5964481" cy="3696230"/>
          </a:xfrm>
          <a:prstGeom prst="rect">
            <a:avLst/>
          </a:prstGeom>
        </p:spPr>
      </p:pic>
      <p:pic>
        <p:nvPicPr>
          <p:cNvPr id="9" name="Picture 8">
            <a:extLst>
              <a:ext uri="{FF2B5EF4-FFF2-40B4-BE49-F238E27FC236}">
                <a16:creationId xmlns:a16="http://schemas.microsoft.com/office/drawing/2014/main" id="{01E4E778-DAE3-4A4B-A3A5-F59F1C5A67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4326">
            <a:off x="5436717" y="1958311"/>
            <a:ext cx="6337738" cy="2578857"/>
          </a:xfrm>
          <a:prstGeom prst="rect">
            <a:avLst/>
          </a:prstGeom>
        </p:spPr>
      </p:pic>
      <p:sp>
        <p:nvSpPr>
          <p:cNvPr id="2" name="Title 1">
            <a:extLst>
              <a:ext uri="{FF2B5EF4-FFF2-40B4-BE49-F238E27FC236}">
                <a16:creationId xmlns:a16="http://schemas.microsoft.com/office/drawing/2014/main" id="{A7D17D92-1DE9-4FB7-8600-EB5EE8AF7391}"/>
              </a:ext>
            </a:extLst>
          </p:cNvPr>
          <p:cNvSpPr>
            <a:spLocks noGrp="1"/>
          </p:cNvSpPr>
          <p:nvPr>
            <p:ph type="title"/>
          </p:nvPr>
        </p:nvSpPr>
        <p:spPr/>
        <p:txBody>
          <a:bodyPr/>
          <a:lstStyle/>
          <a:p>
            <a:r>
              <a:rPr lang="en-US" sz="3000" dirty="0">
                <a:latin typeface="+mj-lt"/>
              </a:rPr>
              <a:t>Synthesis and Communication</a:t>
            </a:r>
          </a:p>
        </p:txBody>
      </p:sp>
      <p:sp>
        <p:nvSpPr>
          <p:cNvPr id="3" name="Text Placeholder 2">
            <a:extLst>
              <a:ext uri="{FF2B5EF4-FFF2-40B4-BE49-F238E27FC236}">
                <a16:creationId xmlns:a16="http://schemas.microsoft.com/office/drawing/2014/main" id="{02819903-AB44-4242-8C59-CC1AA9B43230}"/>
              </a:ext>
            </a:extLst>
          </p:cNvPr>
          <p:cNvSpPr>
            <a:spLocks noGrp="1"/>
          </p:cNvSpPr>
          <p:nvPr>
            <p:ph type="body" idx="1"/>
          </p:nvPr>
        </p:nvSpPr>
        <p:spPr>
          <a:xfrm>
            <a:off x="509620" y="2129467"/>
            <a:ext cx="8492490" cy="4728533"/>
          </a:xfrm>
          <a:solidFill>
            <a:schemeClr val="bg1"/>
          </a:solidFill>
        </p:spPr>
        <p:txBody>
          <a:bodyPr/>
          <a:lstStyle/>
          <a:p>
            <a:pPr marL="342900" indent="-342900"/>
            <a:r>
              <a:rPr lang="en-US" sz="1800" b="1" dirty="0">
                <a:latin typeface="Arial" panose="020B0604020202020204" pitchFamily="34" charset="0"/>
                <a:cs typeface="Arial" panose="020B0604020202020204" pitchFamily="34" charset="0"/>
              </a:rPr>
              <a:t>Communication, Translation, (pathways), and Engagement.</a:t>
            </a:r>
          </a:p>
          <a:p>
            <a:pPr marL="742950" indent="-171450"/>
            <a:r>
              <a:rPr lang="en-US" sz="1800" kern="0" dirty="0">
                <a:latin typeface="Arial" panose="020B0604020202020204" pitchFamily="34" charset="0"/>
                <a:cs typeface="Arial" panose="020B0604020202020204" pitchFamily="34" charset="0"/>
              </a:rPr>
              <a:t>Translate, format, package and flow information through to trusted sources.  </a:t>
            </a:r>
          </a:p>
          <a:p>
            <a:pPr marL="742950" indent="-171450"/>
            <a:r>
              <a:rPr lang="en-US" sz="1800" kern="0" dirty="0">
                <a:latin typeface="Arial" panose="020B0604020202020204" pitchFamily="34" charset="0"/>
                <a:cs typeface="Arial" panose="020B0604020202020204" pitchFamily="34" charset="0"/>
              </a:rPr>
              <a:t>How to effectively engage locals directly</a:t>
            </a:r>
          </a:p>
          <a:p>
            <a:pPr marL="742950" indent="-171450"/>
            <a:r>
              <a:rPr lang="en-US" sz="1800" b="0" i="0" dirty="0">
                <a:effectLst/>
                <a:latin typeface="Arial" panose="020B0604020202020204" pitchFamily="34" charset="0"/>
                <a:cs typeface="Arial" panose="020B0604020202020204" pitchFamily="34" charset="0"/>
              </a:rPr>
              <a:t>understanding target audience needs</a:t>
            </a:r>
          </a:p>
          <a:p>
            <a:pPr marL="742950" indent="-171450"/>
            <a:r>
              <a:rPr lang="en-US" sz="1800" b="0" i="0" dirty="0">
                <a:effectLst/>
                <a:latin typeface="Arial" panose="020B0604020202020204" pitchFamily="34" charset="0"/>
                <a:cs typeface="Arial" panose="020B0604020202020204" pitchFamily="34" charset="0"/>
              </a:rPr>
              <a:t>curating content and decision support resources to meet pressing priorities related to infrastructure, flooding, co-benefits, climate and DEIJ have been identified. </a:t>
            </a:r>
            <a:endParaRPr lang="en-US" sz="1800" kern="0" dirty="0">
              <a:latin typeface="Arial" panose="020B0604020202020204" pitchFamily="34" charset="0"/>
              <a:cs typeface="Arial" panose="020B0604020202020204" pitchFamily="34" charset="0"/>
            </a:endParaRPr>
          </a:p>
          <a:p>
            <a:pPr marL="571500" indent="-571500">
              <a:buNone/>
            </a:pPr>
            <a:r>
              <a:rPr lang="en-US" sz="1800" b="1" kern="0" dirty="0">
                <a:latin typeface="Arial" panose="020B0604020202020204" pitchFamily="34" charset="0"/>
                <a:cs typeface="Arial" panose="020B0604020202020204" pitchFamily="34" charset="0"/>
              </a:rPr>
              <a:t>Online tools (localized and scalable):</a:t>
            </a:r>
          </a:p>
          <a:p>
            <a:pPr marL="914400" indent="-342900"/>
            <a:r>
              <a:rPr lang="en-US" sz="1800" dirty="0">
                <a:latin typeface="Arial" panose="020B0604020202020204" pitchFamily="34" charset="0"/>
                <a:cs typeface="Arial" panose="020B0604020202020204" pitchFamily="34" charset="0"/>
              </a:rPr>
              <a:t>A</a:t>
            </a:r>
            <a:r>
              <a:rPr lang="en-US" sz="1800" kern="0" dirty="0">
                <a:latin typeface="Arial" panose="020B0604020202020204" pitchFamily="34" charset="0"/>
                <a:cs typeface="Arial" panose="020B0604020202020204" pitchFamily="34" charset="0"/>
              </a:rPr>
              <a:t>ssess changes in impervious cover, turf grass, forests, wetlands (loss only), tree canopy, and agriculture, for any user-specified geography (</a:t>
            </a:r>
            <a:r>
              <a:rPr lang="en-US" sz="1800" kern="0" dirty="0" err="1">
                <a:latin typeface="Arial" panose="020B0604020202020204" pitchFamily="34" charset="0"/>
                <a:cs typeface="Arial" panose="020B0604020202020204" pitchFamily="34" charset="0"/>
              </a:rPr>
              <a:t>e.g.,user</a:t>
            </a:r>
            <a:r>
              <a:rPr lang="en-US" sz="1800" kern="0" dirty="0">
                <a:latin typeface="Arial" panose="020B0604020202020204" pitchFamily="34" charset="0"/>
                <a:cs typeface="Arial" panose="020B0604020202020204" pitchFamily="34" charset="0"/>
              </a:rPr>
              <a:t>-drawn polygons, Census Tracts, Municipalities, etc.)Output a standardized set of graphs and interpretive text tailored to graph content.</a:t>
            </a:r>
          </a:p>
          <a:p>
            <a:pPr marL="742950" indent="-171450"/>
            <a:endParaRPr lang="en-US" sz="2000" kern="0" dirty="0">
              <a:solidFill>
                <a:schemeClr val="accent1">
                  <a:lumMod val="50000"/>
                </a:schemeClr>
              </a:solidFill>
              <a:latin typeface="+mn-lt"/>
            </a:endParaRPr>
          </a:p>
          <a:p>
            <a:endParaRPr lang="en-US" dirty="0"/>
          </a:p>
        </p:txBody>
      </p:sp>
    </p:spTree>
    <p:extLst>
      <p:ext uri="{BB962C8B-B14F-4D97-AF65-F5344CB8AC3E}">
        <p14:creationId xmlns:p14="http://schemas.microsoft.com/office/powerpoint/2010/main" val="216091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72E0F8A3-EC72-4CE7-AB39-0DBFC7CF0B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9243">
            <a:off x="5846871" y="1662098"/>
            <a:ext cx="6377630" cy="1907393"/>
          </a:xfrm>
          <a:prstGeom prst="rect">
            <a:avLst/>
          </a:prstGeom>
        </p:spPr>
      </p:pic>
      <p:sp>
        <p:nvSpPr>
          <p:cNvPr id="2" name="Title 1">
            <a:extLst>
              <a:ext uri="{FF2B5EF4-FFF2-40B4-BE49-F238E27FC236}">
                <a16:creationId xmlns:a16="http://schemas.microsoft.com/office/drawing/2014/main" id="{B5A215B5-F8B2-4A64-BF48-F15699ADFC41}"/>
              </a:ext>
            </a:extLst>
          </p:cNvPr>
          <p:cNvSpPr>
            <a:spLocks noGrp="1"/>
          </p:cNvSpPr>
          <p:nvPr>
            <p:ph type="title"/>
          </p:nvPr>
        </p:nvSpPr>
        <p:spPr>
          <a:xfrm>
            <a:off x="1528034" y="707633"/>
            <a:ext cx="4567966" cy="1371600"/>
          </a:xfrm>
        </p:spPr>
        <p:txBody>
          <a:bodyPr/>
          <a:lstStyle/>
          <a:p>
            <a:r>
              <a:rPr lang="en-US" sz="3000" dirty="0">
                <a:latin typeface="+mj-lt"/>
              </a:rPr>
              <a:t>DEIJ, </a:t>
            </a:r>
            <a:r>
              <a:rPr lang="en-US" sz="3000">
                <a:latin typeface="+mj-lt"/>
              </a:rPr>
              <a:t>public health and </a:t>
            </a:r>
            <a:r>
              <a:rPr lang="en-US" sz="3000" dirty="0">
                <a:latin typeface="+mj-lt"/>
              </a:rPr>
              <a:t>communities</a:t>
            </a:r>
          </a:p>
        </p:txBody>
      </p:sp>
      <p:sp>
        <p:nvSpPr>
          <p:cNvPr id="3" name="Text Placeholder 2">
            <a:extLst>
              <a:ext uri="{FF2B5EF4-FFF2-40B4-BE49-F238E27FC236}">
                <a16:creationId xmlns:a16="http://schemas.microsoft.com/office/drawing/2014/main" id="{3393E964-7A75-4ACA-BA25-A7A3B430587D}"/>
              </a:ext>
            </a:extLst>
          </p:cNvPr>
          <p:cNvSpPr>
            <a:spLocks noGrp="1"/>
          </p:cNvSpPr>
          <p:nvPr>
            <p:ph type="body" idx="1"/>
          </p:nvPr>
        </p:nvSpPr>
        <p:spPr>
          <a:xfrm>
            <a:off x="584147" y="2387898"/>
            <a:ext cx="8451539" cy="4211599"/>
          </a:xfrm>
          <a:solidFill>
            <a:schemeClr val="lt1"/>
          </a:solidFill>
        </p:spPr>
        <p:txBody>
          <a:bodyPr/>
          <a:lstStyle/>
          <a:p>
            <a:pPr marL="285750" indent="-285750"/>
            <a:r>
              <a:rPr lang="en-US" sz="2400" dirty="0">
                <a:latin typeface="+mn-lt"/>
              </a:rPr>
              <a:t>How does land use composition and land change impact those communities and or local governments? </a:t>
            </a:r>
          </a:p>
          <a:p>
            <a:pPr marL="1143000" indent="-285750"/>
            <a:r>
              <a:rPr lang="en-US" sz="2400" dirty="0">
                <a:latin typeface="+mj-lt"/>
              </a:rPr>
              <a:t>Percent tree canopy, percent impervious cover, etc. </a:t>
            </a:r>
          </a:p>
          <a:p>
            <a:pPr marL="857250">
              <a:buNone/>
            </a:pPr>
            <a:endParaRPr lang="en-US" sz="2400" dirty="0">
              <a:latin typeface="+mj-lt"/>
            </a:endParaRPr>
          </a:p>
          <a:p>
            <a:pPr marL="285750" indent="-285750"/>
            <a:r>
              <a:rPr lang="en-US" sz="2400" dirty="0">
                <a:latin typeface="+mn-lt"/>
              </a:rPr>
              <a:t>Assess disproportionate impact of land use change over time in underserved communities </a:t>
            </a:r>
          </a:p>
          <a:p>
            <a:pPr marL="1085850" indent="-285750"/>
            <a:r>
              <a:rPr lang="en-US" sz="2400" dirty="0">
                <a:latin typeface="+mn-lt"/>
              </a:rPr>
              <a:t>How have investments in economic* development, conservation and restoration benefited these communities? </a:t>
            </a:r>
            <a:r>
              <a:rPr lang="en-US" sz="2400" dirty="0">
                <a:latin typeface="+mj-lt"/>
              </a:rPr>
              <a:t>*Note: lack of development could be a negative impact?</a:t>
            </a:r>
          </a:p>
          <a:p>
            <a:pPr marL="1085850" indent="-285750"/>
            <a:r>
              <a:rPr lang="en-US" sz="2400" dirty="0">
                <a:latin typeface="+mn-lt"/>
              </a:rPr>
              <a:t>Incorporation of public health considerations</a:t>
            </a:r>
          </a:p>
          <a:p>
            <a:pPr>
              <a:buNone/>
            </a:pPr>
            <a:endParaRPr lang="en-US" dirty="0"/>
          </a:p>
        </p:txBody>
      </p:sp>
    </p:spTree>
    <p:extLst>
      <p:ext uri="{BB962C8B-B14F-4D97-AF65-F5344CB8AC3E}">
        <p14:creationId xmlns:p14="http://schemas.microsoft.com/office/powerpoint/2010/main" val="150763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8B98-7701-4B20-BAFF-1C8F8CE3371C}"/>
              </a:ext>
            </a:extLst>
          </p:cNvPr>
          <p:cNvSpPr>
            <a:spLocks noGrp="1"/>
          </p:cNvSpPr>
          <p:nvPr>
            <p:ph type="title"/>
          </p:nvPr>
        </p:nvSpPr>
        <p:spPr/>
        <p:txBody>
          <a:bodyPr/>
          <a:lstStyle/>
          <a:p>
            <a:r>
              <a:rPr lang="en-US" sz="3000" dirty="0">
                <a:latin typeface="+mj-lt"/>
              </a:rPr>
              <a:t>Climate and Community	</a:t>
            </a:r>
          </a:p>
        </p:txBody>
      </p:sp>
      <p:sp>
        <p:nvSpPr>
          <p:cNvPr id="3" name="Text Placeholder 2">
            <a:extLst>
              <a:ext uri="{FF2B5EF4-FFF2-40B4-BE49-F238E27FC236}">
                <a16:creationId xmlns:a16="http://schemas.microsoft.com/office/drawing/2014/main" id="{6BADBC56-D324-46D9-86B9-3664ADD3209B}"/>
              </a:ext>
            </a:extLst>
          </p:cNvPr>
          <p:cNvSpPr>
            <a:spLocks noGrp="1"/>
          </p:cNvSpPr>
          <p:nvPr>
            <p:ph type="body" idx="1"/>
          </p:nvPr>
        </p:nvSpPr>
        <p:spPr>
          <a:xfrm>
            <a:off x="1299433" y="2199205"/>
            <a:ext cx="10054400" cy="1929883"/>
          </a:xfrm>
        </p:spPr>
        <p:txBody>
          <a:bodyPr/>
          <a:lstStyle/>
          <a:p>
            <a:pPr marL="342900" indent="-342900"/>
            <a:endParaRPr lang="en-US" sz="3000" dirty="0">
              <a:latin typeface="+mj-lt"/>
            </a:endParaRPr>
          </a:p>
          <a:p>
            <a:pPr marL="342900" indent="-342900"/>
            <a:r>
              <a:rPr lang="en-US" sz="3000" dirty="0">
                <a:latin typeface="+mj-lt"/>
              </a:rPr>
              <a:t>Improved climate metrics for CHWA</a:t>
            </a:r>
          </a:p>
          <a:p>
            <a:pPr marL="342900" indent="-342900"/>
            <a:r>
              <a:rPr lang="en-US" sz="3000" dirty="0">
                <a:latin typeface="+mj-lt"/>
              </a:rPr>
              <a:t>Marsh Migration – potential for protection</a:t>
            </a:r>
          </a:p>
          <a:p>
            <a:pPr marL="342900" indent="-342900"/>
            <a:r>
              <a:rPr lang="en-US" sz="3000" dirty="0">
                <a:latin typeface="+mj-lt"/>
              </a:rPr>
              <a:t>Protection of infrastructure and communities</a:t>
            </a:r>
          </a:p>
          <a:p>
            <a:pPr marL="800100" lvl="1" indent="-457200">
              <a:buFont typeface="Wingdings" panose="05000000000000000000" pitchFamily="2" charset="2"/>
              <a:buChar char="§"/>
            </a:pPr>
            <a:r>
              <a:rPr lang="en-US" sz="2400" dirty="0">
                <a:latin typeface="+mj-lt"/>
              </a:rPr>
              <a:t>Resiliency</a:t>
            </a:r>
          </a:p>
          <a:p>
            <a:pPr marL="800100" lvl="1" indent="-457200">
              <a:buFont typeface="Wingdings" panose="05000000000000000000" pitchFamily="2" charset="2"/>
              <a:buChar char="§"/>
            </a:pPr>
            <a:r>
              <a:rPr lang="en-US" sz="2400" dirty="0">
                <a:latin typeface="+mj-lt"/>
              </a:rPr>
              <a:t>Flood protection</a:t>
            </a:r>
          </a:p>
        </p:txBody>
      </p:sp>
    </p:spTree>
    <p:extLst>
      <p:ext uri="{BB962C8B-B14F-4D97-AF65-F5344CB8AC3E}">
        <p14:creationId xmlns:p14="http://schemas.microsoft.com/office/powerpoint/2010/main" val="42558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98027" y="2"/>
            <a:ext cx="11893973" cy="2356365"/>
          </a:xfrm>
          <a:prstGeom prst="rect">
            <a:avLst/>
          </a:prstGeom>
          <a:solidFill>
            <a:srgbClr val="13314B"/>
          </a:solidFill>
          <a:ln w="12700" cap="flat" cmpd="sng" algn="ctr">
            <a:no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defTabSz="1219170">
              <a:lnSpc>
                <a:spcPct val="105000"/>
              </a:lnSpc>
              <a:spcAft>
                <a:spcPts val="1333"/>
              </a:spcAft>
              <a:defRPr/>
            </a:pPr>
            <a:r>
              <a:rPr lang="en-US" sz="1467" kern="0">
                <a:solidFill>
                  <a:sysClr val="window" lastClr="FFFFFF"/>
                </a:solidFill>
                <a:latin typeface="Georgia" panose="02040502050405020303" pitchFamily="18" charset="0"/>
                <a:ea typeface="PMingLiU" panose="02020500000000000000" pitchFamily="18" charset="-120"/>
                <a:cs typeface="Times New Roman" panose="02020603050405020304" pitchFamily="18" charset="0"/>
              </a:rPr>
              <a:t> </a:t>
            </a: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550825" y="290035"/>
            <a:ext cx="2112433" cy="1333500"/>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687918" y="4962880"/>
            <a:ext cx="10054167" cy="1333501"/>
          </a:xfrm>
          <a:prstGeom prst="rect">
            <a:avLst/>
          </a:prstGeom>
        </p:spPr>
        <p:txBody>
          <a:bodyPr lIns="121900" tIns="121900" rIns="121900" bIns="121900" anchor="b" anchorCtr="0">
            <a:noAutofit/>
          </a:bodyPr>
          <a:lstStyle/>
          <a:p>
            <a:pPr>
              <a:buNone/>
            </a:pPr>
            <a:r>
              <a:rPr lang="en" sz="6400">
                <a:latin typeface="Georgia" panose="02040502050405020303" pitchFamily="18" charset="0"/>
                <a:ea typeface="Rockwell" charset="0"/>
                <a:cs typeface="Rockwell" charset="0"/>
              </a:rPr>
              <a:t>Discussion</a:t>
            </a:r>
          </a:p>
        </p:txBody>
      </p:sp>
      <p:sp>
        <p:nvSpPr>
          <p:cNvPr id="9" name="TextBox 8">
            <a:extLst>
              <a:ext uri="{FF2B5EF4-FFF2-40B4-BE49-F238E27FC236}">
                <a16:creationId xmlns:a16="http://schemas.microsoft.com/office/drawing/2014/main" id="{3544D1EE-031A-409F-9EED-75C144324587}"/>
              </a:ext>
            </a:extLst>
          </p:cNvPr>
          <p:cNvSpPr txBox="1"/>
          <p:nvPr/>
        </p:nvSpPr>
        <p:spPr>
          <a:xfrm>
            <a:off x="8297334" y="6383299"/>
            <a:ext cx="4030133" cy="338554"/>
          </a:xfrm>
          <a:prstGeom prst="rect">
            <a:avLst/>
          </a:prstGeom>
          <a:noFill/>
        </p:spPr>
        <p:txBody>
          <a:bodyPr wrap="square" rtlCol="0">
            <a:spAutoFit/>
          </a:bodyPr>
          <a:lstStyle/>
          <a:p>
            <a:r>
              <a:rPr lang="en-US" sz="1600">
                <a:solidFill>
                  <a:srgbClr val="114454"/>
                </a:solidFill>
                <a:latin typeface="Georgia" panose="02040502050405020303" pitchFamily="18" charset="0"/>
                <a:ea typeface="Rockwell" charset="0"/>
                <a:cs typeface="Rockwell" charset="0"/>
              </a:rPr>
              <a:t>Presentation template by </a:t>
            </a:r>
            <a:r>
              <a:rPr lang="en-US" sz="1600" err="1">
                <a:solidFill>
                  <a:srgbClr val="114454"/>
                </a:solidFill>
                <a:latin typeface="Georgia" panose="02040502050405020303" pitchFamily="18" charset="0"/>
                <a:ea typeface="Rockwell" charset="0"/>
                <a:cs typeface="Rockwell" charset="0"/>
              </a:rPr>
              <a:t>SlidesCarnival</a:t>
            </a:r>
            <a:r>
              <a:rPr lang="en-US" sz="1600">
                <a:solidFill>
                  <a:srgbClr val="FFFFFF"/>
                </a:solidFill>
                <a:latin typeface="Georgia" panose="02040502050405020303" pitchFamily="18" charset="0"/>
                <a:ea typeface="Rockwell" charset="0"/>
                <a:cs typeface="Rockwell" charset="0"/>
              </a:rPr>
              <a:t>.</a:t>
            </a:r>
            <a:endParaRPr lang="en-US" sz="1600">
              <a:latin typeface="Georgia" panose="02040502050405020303" pitchFamily="18" charset="0"/>
            </a:endParaRPr>
          </a:p>
        </p:txBody>
      </p:sp>
      <p:sp>
        <p:nvSpPr>
          <p:cNvPr id="2" name="TextBox 1">
            <a:extLst>
              <a:ext uri="{FF2B5EF4-FFF2-40B4-BE49-F238E27FC236}">
                <a16:creationId xmlns:a16="http://schemas.microsoft.com/office/drawing/2014/main" id="{E6D5056A-53E3-44CD-8C34-22371EF730ED}"/>
              </a:ext>
            </a:extLst>
          </p:cNvPr>
          <p:cNvSpPr txBox="1"/>
          <p:nvPr/>
        </p:nvSpPr>
        <p:spPr>
          <a:xfrm>
            <a:off x="2627453" y="2738377"/>
            <a:ext cx="7805195" cy="279005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r>
              <a:rPr lang="en-US" sz="2133" dirty="0"/>
              <a:t>Renee Thompson, Geographer</a:t>
            </a:r>
          </a:p>
          <a:p>
            <a:pPr algn="ctr"/>
            <a:r>
              <a:rPr lang="en-US" sz="2133" dirty="0"/>
              <a:t>Lower-Mississippi Gulf WSC, USGS, </a:t>
            </a:r>
          </a:p>
          <a:p>
            <a:pPr algn="ctr"/>
            <a:r>
              <a:rPr lang="en-US" sz="2133" dirty="0"/>
              <a:t>Chesapeake Bay Program, MD</a:t>
            </a:r>
          </a:p>
          <a:p>
            <a:pPr algn="ctr"/>
            <a:r>
              <a:rPr lang="en-US" sz="2133" dirty="0"/>
              <a:t>Coordinator Maintain Healthy Watersheds </a:t>
            </a:r>
          </a:p>
          <a:p>
            <a:pPr algn="ctr"/>
            <a:r>
              <a:rPr lang="en-US" sz="2133" dirty="0"/>
              <a:t>Goal Implementation Team</a:t>
            </a:r>
          </a:p>
          <a:p>
            <a:pPr algn="ctr"/>
            <a:r>
              <a:rPr lang="en-US" sz="2133" dirty="0">
                <a:hlinkClick r:id="rId4"/>
              </a:rPr>
              <a:t>Rthompso@chesapeakebay.net</a:t>
            </a:r>
            <a:endParaRPr lang="en-US" sz="2133" dirty="0"/>
          </a:p>
          <a:p>
            <a:pPr algn="ctr"/>
            <a:r>
              <a:rPr lang="en-US" sz="2133" dirty="0">
                <a:hlinkClick r:id="rId5"/>
              </a:rPr>
              <a:t>Rthompson1@usgs.gov</a:t>
            </a:r>
            <a:endParaRPr lang="en-US" sz="2133" dirty="0"/>
          </a:p>
          <a:p>
            <a:pPr algn="ctr"/>
            <a:endParaRPr lang="en-US" sz="2400" dirty="0"/>
          </a:p>
        </p:txBody>
      </p:sp>
    </p:spTree>
    <p:extLst>
      <p:ext uri="{BB962C8B-B14F-4D97-AF65-F5344CB8AC3E}">
        <p14:creationId xmlns:p14="http://schemas.microsoft.com/office/powerpoint/2010/main" val="26938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A6F65B2F-917C-460B-8C05-CF815CEC3496}"/>
              </a:ext>
            </a:extLst>
          </p:cNvPr>
          <p:cNvPicPr>
            <a:picLocks noChangeAspect="1"/>
          </p:cNvPicPr>
          <p:nvPr/>
        </p:nvPicPr>
        <p:blipFill rotWithShape="1">
          <a:blip r:embed="rId2"/>
          <a:srcRect l="4579" r="22021" b="-1"/>
          <a:stretch/>
        </p:blipFill>
        <p:spPr>
          <a:xfrm>
            <a:off x="4650908" y="0"/>
            <a:ext cx="7225659" cy="6858000"/>
          </a:xfrm>
          <a:prstGeom prst="rect">
            <a:avLst/>
          </a:prstGeom>
        </p:spPr>
      </p:pic>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40DF0E7-349A-499C-B6A7-0EFB1A85FBB6}"/>
              </a:ext>
            </a:extLst>
          </p:cNvPr>
          <p:cNvSpPr>
            <a:spLocks noGrp="1"/>
          </p:cNvSpPr>
          <p:nvPr>
            <p:ph type="title"/>
          </p:nvPr>
        </p:nvSpPr>
        <p:spPr>
          <a:xfrm>
            <a:off x="8263737" y="2109170"/>
            <a:ext cx="3363974" cy="1728044"/>
          </a:xfrm>
          <a:solidFill>
            <a:schemeClr val="accent6"/>
          </a:solidFill>
          <a:ln>
            <a:solidFill>
              <a:schemeClr val="bg1"/>
            </a:solidFill>
          </a:ln>
        </p:spPr>
        <p:txBody>
          <a:bodyPr wrap="square">
            <a:normAutofit/>
          </a:bodyPr>
          <a:lstStyle/>
          <a:p>
            <a:r>
              <a:rPr lang="en-US">
                <a:solidFill>
                  <a:schemeClr val="bg1"/>
                </a:solidFill>
                <a:latin typeface="Georgia" panose="02040502050405020303" pitchFamily="18" charset="0"/>
                <a:cs typeface="Arial" panose="020B0604020202020204" pitchFamily="34" charset="0"/>
              </a:rPr>
              <a:t>Healthy watersheds goal</a:t>
            </a:r>
          </a:p>
        </p:txBody>
      </p:sp>
      <p:sp>
        <p:nvSpPr>
          <p:cNvPr id="4" name="Rectangle 3">
            <a:extLst>
              <a:ext uri="{FF2B5EF4-FFF2-40B4-BE49-F238E27FC236}">
                <a16:creationId xmlns:a16="http://schemas.microsoft.com/office/drawing/2014/main" id="{40860A17-D643-4B05-AC77-6C2E3062D275}"/>
              </a:ext>
            </a:extLst>
          </p:cNvPr>
          <p:cNvSpPr/>
          <p:nvPr/>
        </p:nvSpPr>
        <p:spPr>
          <a:xfrm>
            <a:off x="422359" y="3974448"/>
            <a:ext cx="3806191" cy="2308324"/>
          </a:xfrm>
          <a:prstGeom prst="rect">
            <a:avLst/>
          </a:prstGeom>
          <a:ln w="317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Rockwell"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Georgia" panose="02040502050405020303" pitchFamily="18" charset="0"/>
                <a:ea typeface="Rockwell" charset="0"/>
                <a:cs typeface="Arial" panose="020B0604020202020204" pitchFamily="34" charset="0"/>
              </a:rPr>
              <a:t>Outcome: 100 percent of state-identified healthy waters and watersheds remain healthy.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Rockwell" charset="0"/>
              <a:cs typeface="Arial" panose="020B0604020202020204" pitchFamily="34" charset="0"/>
            </a:endParaRPr>
          </a:p>
        </p:txBody>
      </p:sp>
      <p:sp>
        <p:nvSpPr>
          <p:cNvPr id="5" name="Rectangle 4">
            <a:extLst>
              <a:ext uri="{FF2B5EF4-FFF2-40B4-BE49-F238E27FC236}">
                <a16:creationId xmlns:a16="http://schemas.microsoft.com/office/drawing/2014/main" id="{27FB66E8-99DA-4D50-8DBC-EAE276413307}"/>
              </a:ext>
            </a:extLst>
          </p:cNvPr>
          <p:cNvSpPr/>
          <p:nvPr/>
        </p:nvSpPr>
        <p:spPr>
          <a:xfrm>
            <a:off x="422359" y="575228"/>
            <a:ext cx="3806191" cy="3046988"/>
          </a:xfrm>
          <a:prstGeom prst="rect">
            <a:avLst/>
          </a:prstGeom>
          <a:ln w="317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Goal: Sustain state-identified healthy waters and watersheds recognized for their high quality and/or high ecological value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222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A6F65B2F-917C-460B-8C05-CF815CEC3496}"/>
              </a:ext>
            </a:extLst>
          </p:cNvPr>
          <p:cNvPicPr>
            <a:picLocks noChangeAspect="1"/>
          </p:cNvPicPr>
          <p:nvPr/>
        </p:nvPicPr>
        <p:blipFill rotWithShape="1">
          <a:blip r:embed="rId3"/>
          <a:srcRect l="4579" r="22021" b="-1"/>
          <a:stretch/>
        </p:blipFill>
        <p:spPr>
          <a:xfrm>
            <a:off x="4654296" y="0"/>
            <a:ext cx="7222271" cy="6858000"/>
          </a:xfrm>
          <a:prstGeom prst="rect">
            <a:avLst/>
          </a:prstGeom>
        </p:spPr>
      </p:pic>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3DA1B460-FF3D-4167-993B-2101DF4FFE09}"/>
              </a:ext>
            </a:extLst>
          </p:cNvPr>
          <p:cNvSpPr txBox="1"/>
          <p:nvPr/>
        </p:nvSpPr>
        <p:spPr>
          <a:xfrm>
            <a:off x="315433" y="272140"/>
            <a:ext cx="7222271" cy="5693866"/>
          </a:xfrm>
          <a:prstGeom prst="rect">
            <a:avLst/>
          </a:prstGeom>
          <a:solidFill>
            <a:schemeClr val="accent4"/>
          </a:solidFill>
          <a:ln w="38100">
            <a:solidFill>
              <a:schemeClr val="bg1"/>
            </a:solidFill>
          </a:ln>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Georgia"/>
                <a:ea typeface="+mn-ea"/>
                <a:cs typeface="+mn-cs"/>
              </a:rPr>
              <a:t>Sustain watershed health</a:t>
            </a:r>
            <a:r>
              <a:rPr kumimoji="0" lang="en-US" sz="2400" b="0" i="0" u="none" strike="noStrike" kern="1200" cap="none" spc="0" normalizeH="0" baseline="0" noProof="0" dirty="0">
                <a:ln>
                  <a:noFill/>
                </a:ln>
                <a:solidFill>
                  <a:srgbClr val="FFFFFF"/>
                </a:solidFill>
                <a:effectLst/>
                <a:uLnTx/>
                <a:uFillTx/>
                <a:latin typeface="Georgia"/>
                <a:ea typeface="+mn-ea"/>
                <a:cs typeface="+mn-cs"/>
              </a:rPr>
              <a:t> where it is </a:t>
            </a:r>
            <a:r>
              <a:rPr kumimoji="0" lang="en-US" sz="2400" b="1" i="1" u="none" strike="noStrike" kern="1200" cap="none" spc="0" normalizeH="0" baseline="0" noProof="0" dirty="0">
                <a:ln>
                  <a:noFill/>
                </a:ln>
                <a:solidFill>
                  <a:srgbClr val="FFFFFF"/>
                </a:solidFill>
                <a:effectLst/>
                <a:uLnTx/>
                <a:uFillTx/>
                <a:latin typeface="Georgia"/>
                <a:ea typeface="+mn-ea"/>
                <a:cs typeface="+mn-cs"/>
              </a:rPr>
              <a:t>high, exceptional and/or outstanding… </a:t>
            </a:r>
            <a:endParaRPr kumimoji="0" lang="en-US" sz="2400" b="1" i="1"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eorgia"/>
                <a:ea typeface="+mn-ea"/>
                <a:cs typeface="+mn-cs"/>
              </a:rPr>
              <a:t>to </a:t>
            </a:r>
            <a:r>
              <a:rPr kumimoji="0" lang="en-US" sz="2400" b="1" i="1" u="none" strike="noStrike" kern="1200" cap="none" spc="0" normalizeH="0" baseline="0" noProof="0" dirty="0">
                <a:ln>
                  <a:noFill/>
                </a:ln>
                <a:solidFill>
                  <a:srgbClr val="FFFFFF"/>
                </a:solidFill>
                <a:effectLst/>
                <a:uLnTx/>
                <a:uFillTx/>
                <a:latin typeface="Georgia"/>
                <a:ea typeface="+mn-ea"/>
                <a:cs typeface="+mn-cs"/>
              </a:rPr>
              <a:t>increase the number of healthy watersheds</a:t>
            </a:r>
            <a:r>
              <a:rPr kumimoji="0" lang="en-US" sz="2400" b="0" i="0" u="none" strike="noStrike" kern="1200" cap="none" spc="0" normalizeH="0" baseline="0" noProof="0" dirty="0">
                <a:ln>
                  <a:noFill/>
                </a:ln>
                <a:solidFill>
                  <a:srgbClr val="FFFFFF"/>
                </a:solidFill>
                <a:effectLst/>
                <a:uLnTx/>
                <a:uFillTx/>
                <a:latin typeface="Georgia"/>
                <a:ea typeface="+mn-ea"/>
                <a:cs typeface="+mn-cs"/>
              </a:rPr>
              <a:t> in the future…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Georgia"/>
                <a:ea typeface="+mn-ea"/>
                <a:cs typeface="+mn-cs"/>
              </a:rPr>
              <a:t>Provide the forum </a:t>
            </a:r>
            <a:r>
              <a:rPr kumimoji="0" lang="en-US" sz="2400" b="0" i="0" u="none" strike="noStrike" kern="1200" cap="none" spc="0" normalizeH="0" baseline="0" noProof="0" dirty="0">
                <a:ln>
                  <a:noFill/>
                </a:ln>
                <a:solidFill>
                  <a:srgbClr val="FFFFFF"/>
                </a:solidFill>
                <a:effectLst/>
                <a:uLnTx/>
                <a:uFillTx/>
                <a:latin typeface="Georgia"/>
                <a:ea typeface="+mn-ea"/>
                <a:cs typeface="+mn-cs"/>
              </a:rPr>
              <a:t>for mutual shared learning</a:t>
            </a:r>
            <a:r>
              <a:rPr kumimoji="0" lang="en-US" sz="2400" b="1" i="1" u="none" strike="noStrike" kern="1200" cap="none" spc="0" normalizeH="0" baseline="0" noProof="0" dirty="0">
                <a:ln>
                  <a:noFill/>
                </a:ln>
                <a:solidFill>
                  <a:srgbClr val="FFFFFF"/>
                </a:solidFill>
                <a:effectLst/>
                <a:uLnTx/>
                <a:uFillTx/>
                <a:latin typeface="Georgia"/>
                <a:ea typeface="+mn-ea"/>
                <a:cs typeface="+mn-cs"/>
              </a:rPr>
              <a:t>… </a:t>
            </a:r>
            <a:endParaRPr kumimoji="0" lang="en-US" sz="2400" b="1" i="1"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Georgia"/>
                <a:ea typeface="+mn-ea"/>
                <a:cs typeface="+mn-cs"/>
              </a:rPr>
              <a:t>Develop information resources… </a:t>
            </a:r>
            <a:endParaRPr kumimoji="0" lang="en-US" sz="2400" b="1" i="1"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Georgi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Georgia"/>
                <a:ea typeface="+mn-ea"/>
                <a:cs typeface="+mn-cs"/>
              </a:rPr>
              <a:t>Promote the science…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Georgia"/>
                <a:ea typeface="+mn-ea"/>
                <a:cs typeface="+mn-cs"/>
              </a:rPr>
              <a:t>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Georgi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Georgia"/>
                <a:ea typeface="+mn-ea"/>
                <a:cs typeface="+mn-cs"/>
              </a:rPr>
              <a:t>Coordination, Integration and Collaboration.</a:t>
            </a:r>
          </a:p>
        </p:txBody>
      </p:sp>
      <p:sp>
        <p:nvSpPr>
          <p:cNvPr id="9" name="Title 1">
            <a:extLst>
              <a:ext uri="{FF2B5EF4-FFF2-40B4-BE49-F238E27FC236}">
                <a16:creationId xmlns:a16="http://schemas.microsoft.com/office/drawing/2014/main" id="{2FA9D5AE-D42D-473A-821F-1516513D241D}"/>
              </a:ext>
            </a:extLst>
          </p:cNvPr>
          <p:cNvSpPr txBox="1">
            <a:spLocks/>
          </p:cNvSpPr>
          <p:nvPr/>
        </p:nvSpPr>
        <p:spPr bwMode="black">
          <a:xfrm>
            <a:off x="8265431" y="2126423"/>
            <a:ext cx="3363974" cy="1728044"/>
          </a:xfrm>
          <a:prstGeom prst="rect">
            <a:avLst/>
          </a:prstGeom>
          <a:solidFill>
            <a:schemeClr val="accent6"/>
          </a:solidFill>
          <a:ln w="31750" cap="sq">
            <a:solidFill>
              <a:schemeClr val="bg1"/>
            </a:solidFill>
            <a:miter lim="800000"/>
          </a:ln>
        </p:spPr>
        <p:txBody>
          <a:bodyPr vert="horz" wrap="square"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all" spc="200" normalizeH="0" baseline="0" noProof="0">
                <a:ln>
                  <a:noFill/>
                </a:ln>
                <a:solidFill>
                  <a:srgbClr val="FFFFFF"/>
                </a:solidFill>
                <a:effectLst/>
                <a:uLnTx/>
                <a:uFillTx/>
                <a:latin typeface="Georgia" panose="02040502050405020303" pitchFamily="18" charset="0"/>
                <a:ea typeface="+mj-ea"/>
                <a:cs typeface="Arial" panose="020B0604020202020204" pitchFamily="34" charset="0"/>
              </a:rPr>
              <a:t>Healthy watersheds Vision</a:t>
            </a:r>
          </a:p>
        </p:txBody>
      </p:sp>
    </p:spTree>
    <p:extLst>
      <p:ext uri="{BB962C8B-B14F-4D97-AF65-F5344CB8AC3E}">
        <p14:creationId xmlns:p14="http://schemas.microsoft.com/office/powerpoint/2010/main" val="664143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A04E8F-A323-42B3-BF2B-6C564E2C8663}"/>
              </a:ext>
            </a:extLst>
          </p:cNvPr>
          <p:cNvSpPr/>
          <p:nvPr/>
        </p:nvSpPr>
        <p:spPr>
          <a:xfrm>
            <a:off x="184493" y="3811012"/>
            <a:ext cx="5563999" cy="304698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2400" b="1" dirty="0">
                <a:solidFill>
                  <a:schemeClr val="bg1"/>
                </a:solidFill>
              </a:rPr>
              <a:t>Data and Tools</a:t>
            </a:r>
          </a:p>
          <a:p>
            <a:pPr marL="380990" lvl="1" indent="-380990">
              <a:buFont typeface="Arial" panose="020B0604020202020204" pitchFamily="34" charset="0"/>
              <a:buChar char="•"/>
            </a:pPr>
            <a:r>
              <a:rPr lang="en-US" sz="2400" dirty="0">
                <a:solidFill>
                  <a:schemeClr val="bg1"/>
                </a:solidFill>
              </a:rPr>
              <a:t>Hi-res land cover</a:t>
            </a:r>
          </a:p>
          <a:p>
            <a:pPr marL="380990" lvl="1" indent="-380990">
              <a:buFont typeface="Arial" panose="020B0604020202020204" pitchFamily="34" charset="0"/>
              <a:buChar char="•"/>
            </a:pPr>
            <a:r>
              <a:rPr lang="en-US" sz="2400" dirty="0">
                <a:solidFill>
                  <a:schemeClr val="bg1"/>
                </a:solidFill>
              </a:rPr>
              <a:t>Phase 6 Land Use Viewer </a:t>
            </a:r>
          </a:p>
          <a:p>
            <a:pPr marL="380990" lvl="1" indent="-380990">
              <a:buFont typeface="Arial" panose="020B0604020202020204" pitchFamily="34" charset="0"/>
              <a:buChar char="•"/>
            </a:pPr>
            <a:r>
              <a:rPr lang="en-US" sz="2400" dirty="0">
                <a:solidFill>
                  <a:schemeClr val="bg1"/>
                </a:solidFill>
              </a:rPr>
              <a:t>Data Dashboard </a:t>
            </a:r>
          </a:p>
          <a:p>
            <a:pPr marL="380990" lvl="1" indent="-380990">
              <a:buFont typeface="Arial" panose="020B0604020202020204" pitchFamily="34" charset="0"/>
              <a:buChar char="•"/>
            </a:pPr>
            <a:r>
              <a:rPr lang="en-US" sz="2400" dirty="0">
                <a:solidFill>
                  <a:schemeClr val="bg1"/>
                </a:solidFill>
              </a:rPr>
              <a:t>Chesapeake Healthy Watersheds Assessment </a:t>
            </a:r>
          </a:p>
          <a:p>
            <a:pPr marL="380990" lvl="1" indent="-380990">
              <a:buFont typeface="Arial" panose="020B0604020202020204" pitchFamily="34" charset="0"/>
              <a:buChar char="•"/>
            </a:pPr>
            <a:r>
              <a:rPr lang="en-US" sz="2400" dirty="0">
                <a:solidFill>
                  <a:schemeClr val="bg1"/>
                </a:solidFill>
              </a:rPr>
              <a:t>Environmental Justice and Equity Dashboard </a:t>
            </a:r>
          </a:p>
        </p:txBody>
      </p:sp>
      <p:sp>
        <p:nvSpPr>
          <p:cNvPr id="4" name="TextBox 3">
            <a:extLst>
              <a:ext uri="{FF2B5EF4-FFF2-40B4-BE49-F238E27FC236}">
                <a16:creationId xmlns:a16="http://schemas.microsoft.com/office/drawing/2014/main" id="{C29160DC-8448-4A80-A168-517AA9D4DFAE}"/>
              </a:ext>
            </a:extLst>
          </p:cNvPr>
          <p:cNvSpPr txBox="1"/>
          <p:nvPr/>
        </p:nvSpPr>
        <p:spPr>
          <a:xfrm>
            <a:off x="538975" y="2134735"/>
            <a:ext cx="5075136" cy="1600438"/>
          </a:xfrm>
          <a:prstGeom prst="rect">
            <a:avLst/>
          </a:prstGeom>
          <a:noFill/>
        </p:spPr>
        <p:txBody>
          <a:bodyPr wrap="square" lIns="121920" tIns="60960" rIns="121920" bIns="60960" rtlCol="0" anchor="t">
            <a:spAutoFit/>
          </a:bodyPr>
          <a:lstStyle/>
          <a:p>
            <a:r>
              <a:rPr lang="en-US" sz="2400" b="1">
                <a:solidFill>
                  <a:schemeClr val="bg1"/>
                </a:solidFill>
                <a:latin typeface="Roboto Slab"/>
              </a:rPr>
              <a:t>.."Evaluate policy options, incentives and planning tools that could assist in continually improving capacity.."</a:t>
            </a:r>
          </a:p>
        </p:txBody>
      </p:sp>
      <p:pic>
        <p:nvPicPr>
          <p:cNvPr id="16" name="Picture 15">
            <a:extLst>
              <a:ext uri="{FF2B5EF4-FFF2-40B4-BE49-F238E27FC236}">
                <a16:creationId xmlns:a16="http://schemas.microsoft.com/office/drawing/2014/main" id="{D9136475-A48E-4083-9230-42AEF50743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689" y="329615"/>
            <a:ext cx="11114051" cy="1068896"/>
          </a:xfrm>
          <a:prstGeom prst="rect">
            <a:avLst/>
          </a:prstGeom>
        </p:spPr>
      </p:pic>
      <p:pic>
        <p:nvPicPr>
          <p:cNvPr id="19" name="Picture 18">
            <a:extLst>
              <a:ext uri="{FF2B5EF4-FFF2-40B4-BE49-F238E27FC236}">
                <a16:creationId xmlns:a16="http://schemas.microsoft.com/office/drawing/2014/main" id="{77EC2A83-7578-450F-AD9F-4AC6314B8AF5}"/>
              </a:ext>
            </a:extLst>
          </p:cNvPr>
          <p:cNvPicPr>
            <a:picLocks noChangeAspect="1"/>
          </p:cNvPicPr>
          <p:nvPr/>
        </p:nvPicPr>
        <p:blipFill>
          <a:blip r:embed="rId4"/>
          <a:stretch>
            <a:fillRect/>
          </a:stretch>
        </p:blipFill>
        <p:spPr>
          <a:xfrm rot="745136">
            <a:off x="5883666" y="1162029"/>
            <a:ext cx="4026461" cy="4991796"/>
          </a:xfrm>
          <a:prstGeom prst="rect">
            <a:avLst/>
          </a:prstGeom>
        </p:spPr>
      </p:pic>
      <p:pic>
        <p:nvPicPr>
          <p:cNvPr id="20" name="Picture 19">
            <a:extLst>
              <a:ext uri="{FF2B5EF4-FFF2-40B4-BE49-F238E27FC236}">
                <a16:creationId xmlns:a16="http://schemas.microsoft.com/office/drawing/2014/main" id="{1FB2481B-D8EB-4496-B096-8C0595F292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2832" y="3429000"/>
            <a:ext cx="3119169" cy="3416192"/>
          </a:xfrm>
          <a:prstGeom prst="rect">
            <a:avLst/>
          </a:prstGeom>
        </p:spPr>
      </p:pic>
    </p:spTree>
    <p:extLst>
      <p:ext uri="{BB962C8B-B14F-4D97-AF65-F5344CB8AC3E}">
        <p14:creationId xmlns:p14="http://schemas.microsoft.com/office/powerpoint/2010/main" val="94737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1B4ABA-7980-423F-9FAC-D1DA51281EBB}"/>
              </a:ext>
            </a:extLst>
          </p:cNvPr>
          <p:cNvSpPr>
            <a:spLocks noGrp="1"/>
          </p:cNvSpPr>
          <p:nvPr>
            <p:ph type="ctrTitle"/>
          </p:nvPr>
        </p:nvSpPr>
        <p:spPr>
          <a:xfrm>
            <a:off x="5484801" y="3838334"/>
            <a:ext cx="6007599" cy="1546399"/>
          </a:xfrm>
        </p:spPr>
        <p:txBody>
          <a:bodyPr/>
          <a:lstStyle/>
          <a:p>
            <a:br>
              <a:rPr lang="en-US" dirty="0"/>
            </a:br>
            <a:r>
              <a:rPr lang="en-US" dirty="0"/>
              <a:t>Science Needs</a:t>
            </a:r>
          </a:p>
        </p:txBody>
      </p:sp>
      <p:sp>
        <p:nvSpPr>
          <p:cNvPr id="2" name="Text Placeholder 1">
            <a:extLst>
              <a:ext uri="{FF2B5EF4-FFF2-40B4-BE49-F238E27FC236}">
                <a16:creationId xmlns:a16="http://schemas.microsoft.com/office/drawing/2014/main" id="{4D27D7B9-D95E-40DC-B258-5CABD0BD9404}"/>
              </a:ext>
            </a:extLst>
          </p:cNvPr>
          <p:cNvSpPr>
            <a:spLocks noGrp="1"/>
          </p:cNvSpPr>
          <p:nvPr>
            <p:ph type="subTitle" idx="1"/>
          </p:nvPr>
        </p:nvSpPr>
        <p:spPr>
          <a:xfrm>
            <a:off x="5484801" y="5310734"/>
            <a:ext cx="6007599" cy="1046399"/>
          </a:xfrm>
        </p:spPr>
        <p:txBody>
          <a:bodyPr anchor="t">
            <a:noAutofit/>
          </a:bodyPr>
          <a:lstStyle/>
          <a:p>
            <a:pPr>
              <a:spcAft>
                <a:spcPts val="600"/>
              </a:spcAft>
            </a:pPr>
            <a:r>
              <a:rPr lang="en-US" sz="2800" dirty="0"/>
              <a:t>Land Use Methods and Metrics</a:t>
            </a:r>
          </a:p>
          <a:p>
            <a:pPr>
              <a:spcAft>
                <a:spcPts val="600"/>
              </a:spcAft>
            </a:pPr>
            <a:r>
              <a:rPr lang="en-US" sz="2800" dirty="0"/>
              <a:t>Land Use options Evaluation Outcome</a:t>
            </a:r>
          </a:p>
        </p:txBody>
      </p:sp>
    </p:spTree>
    <p:extLst>
      <p:ext uri="{BB962C8B-B14F-4D97-AF65-F5344CB8AC3E}">
        <p14:creationId xmlns:p14="http://schemas.microsoft.com/office/powerpoint/2010/main" val="202704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3E34-C69A-4917-9292-83939CD1DD07}"/>
              </a:ext>
            </a:extLst>
          </p:cNvPr>
          <p:cNvSpPr>
            <a:spLocks noGrp="1"/>
          </p:cNvSpPr>
          <p:nvPr>
            <p:ph type="title"/>
          </p:nvPr>
        </p:nvSpPr>
        <p:spPr/>
        <p:txBody>
          <a:bodyPr/>
          <a:lstStyle/>
          <a:p>
            <a:r>
              <a:rPr lang="en-US" sz="3000" dirty="0">
                <a:latin typeface="+mj-lt"/>
              </a:rPr>
              <a:t>Indicator Development</a:t>
            </a:r>
          </a:p>
        </p:txBody>
      </p:sp>
      <p:sp>
        <p:nvSpPr>
          <p:cNvPr id="3" name="Text Placeholder 2">
            <a:extLst>
              <a:ext uri="{FF2B5EF4-FFF2-40B4-BE49-F238E27FC236}">
                <a16:creationId xmlns:a16="http://schemas.microsoft.com/office/drawing/2014/main" id="{BBA692E8-639C-4113-9EBD-D047E0445AEB}"/>
              </a:ext>
            </a:extLst>
          </p:cNvPr>
          <p:cNvSpPr>
            <a:spLocks noGrp="1"/>
          </p:cNvSpPr>
          <p:nvPr>
            <p:ph type="body" idx="1"/>
          </p:nvPr>
        </p:nvSpPr>
        <p:spPr/>
        <p:txBody>
          <a:bodyPr/>
          <a:lstStyle/>
          <a:p>
            <a:pPr lvl="1">
              <a:buNone/>
            </a:pPr>
            <a:r>
              <a:rPr lang="en-US" sz="2400" dirty="0">
                <a:latin typeface="+mj-lt"/>
              </a:rPr>
              <a:t>Interim indicator investigations:</a:t>
            </a:r>
          </a:p>
          <a:p>
            <a:pPr marL="342900" lvl="2" indent="-342900">
              <a:buFont typeface="Wingdings" panose="05000000000000000000" pitchFamily="2" charset="2"/>
              <a:buChar char="§"/>
            </a:pPr>
            <a:r>
              <a:rPr lang="en-US" sz="2400" dirty="0">
                <a:latin typeface="+mj-lt"/>
              </a:rPr>
              <a:t>impervious surface, protected lands and habitat suitability are under investigation to use as interim measures until the completion of a Healthy Watersheds Assessment 2.0 tool in 2022-2023.  </a:t>
            </a:r>
          </a:p>
          <a:p>
            <a:pPr lvl="2"/>
            <a:endParaRPr lang="en-US" sz="2400" dirty="0">
              <a:latin typeface="+mj-lt"/>
            </a:endParaRPr>
          </a:p>
          <a:p>
            <a:pPr lvl="2"/>
            <a:endParaRPr lang="en-US" sz="2400" dirty="0">
              <a:latin typeface="+mj-lt"/>
            </a:endParaRPr>
          </a:p>
        </p:txBody>
      </p:sp>
    </p:spTree>
    <p:extLst>
      <p:ext uri="{BB962C8B-B14F-4D97-AF65-F5344CB8AC3E}">
        <p14:creationId xmlns:p14="http://schemas.microsoft.com/office/powerpoint/2010/main" val="211861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3E34-C69A-4917-9292-83939CD1DD07}"/>
              </a:ext>
            </a:extLst>
          </p:cNvPr>
          <p:cNvSpPr>
            <a:spLocks noGrp="1"/>
          </p:cNvSpPr>
          <p:nvPr>
            <p:ph type="title"/>
          </p:nvPr>
        </p:nvSpPr>
        <p:spPr/>
        <p:txBody>
          <a:bodyPr/>
          <a:lstStyle/>
          <a:p>
            <a:r>
              <a:rPr lang="en-US" sz="3000" dirty="0">
                <a:latin typeface="+mj-lt"/>
              </a:rPr>
              <a:t>Monitoring Needs</a:t>
            </a:r>
          </a:p>
        </p:txBody>
      </p:sp>
      <p:sp>
        <p:nvSpPr>
          <p:cNvPr id="3" name="Text Placeholder 2">
            <a:extLst>
              <a:ext uri="{FF2B5EF4-FFF2-40B4-BE49-F238E27FC236}">
                <a16:creationId xmlns:a16="http://schemas.microsoft.com/office/drawing/2014/main" id="{BBA692E8-639C-4113-9EBD-D047E0445AEB}"/>
              </a:ext>
            </a:extLst>
          </p:cNvPr>
          <p:cNvSpPr>
            <a:spLocks noGrp="1"/>
          </p:cNvSpPr>
          <p:nvPr>
            <p:ph type="body" idx="1"/>
          </p:nvPr>
        </p:nvSpPr>
        <p:spPr>
          <a:xfrm>
            <a:off x="491712" y="2219207"/>
            <a:ext cx="11227847" cy="4211599"/>
          </a:xfrm>
        </p:spPr>
        <p:txBody>
          <a:bodyPr/>
          <a:lstStyle/>
          <a:p>
            <a:pPr lvl="1">
              <a:buNone/>
            </a:pPr>
            <a:r>
              <a:rPr lang="en-US" sz="2100" dirty="0">
                <a:latin typeface="+mj-lt"/>
              </a:rPr>
              <a:t>Maryland Biological Stream Survey (MBSS) </a:t>
            </a:r>
          </a:p>
          <a:p>
            <a:pPr lvl="1">
              <a:buNone/>
            </a:pPr>
            <a:r>
              <a:rPr lang="en-US" sz="2100" dirty="0">
                <a:latin typeface="+mj-lt"/>
              </a:rPr>
              <a:t>Chesapeake Basin-wide Index of Biotic Integrity (</a:t>
            </a:r>
            <a:r>
              <a:rPr lang="en-US" sz="2100" dirty="0" err="1">
                <a:latin typeface="+mj-lt"/>
              </a:rPr>
              <a:t>Chessie</a:t>
            </a:r>
            <a:r>
              <a:rPr lang="en-US" sz="2100" dirty="0">
                <a:latin typeface="+mj-lt"/>
              </a:rPr>
              <a:t> BIBI)</a:t>
            </a:r>
          </a:p>
          <a:p>
            <a:pPr lvl="1">
              <a:buNone/>
            </a:pPr>
            <a:r>
              <a:rPr lang="en-US" sz="2100" dirty="0">
                <a:latin typeface="+mj-lt"/>
              </a:rPr>
              <a:t>6 candidate geomorphic metrics (combination of remote sensing data and modeling analysis):  </a:t>
            </a:r>
          </a:p>
          <a:p>
            <a:pPr marL="579438" lvl="3" indent="-228600">
              <a:buFont typeface="Arial" panose="020B0604020202020204" pitchFamily="34" charset="0"/>
              <a:buChar char="•"/>
            </a:pPr>
            <a:r>
              <a:rPr lang="en-US" sz="2100" dirty="0">
                <a:latin typeface="+mj-lt"/>
              </a:rPr>
              <a:t>Streambank lateral erosion</a:t>
            </a:r>
          </a:p>
          <a:p>
            <a:pPr marL="579438" lvl="3" indent="-228600">
              <a:buFont typeface="Arial" panose="020B0604020202020204" pitchFamily="34" charset="0"/>
              <a:buChar char="•"/>
            </a:pPr>
            <a:r>
              <a:rPr lang="en-US" sz="2100" dirty="0">
                <a:latin typeface="+mj-lt"/>
              </a:rPr>
              <a:t>Streambank change (m2)</a:t>
            </a:r>
          </a:p>
          <a:p>
            <a:pPr marL="579438" lvl="3" indent="-228600">
              <a:buFont typeface="Arial" panose="020B0604020202020204" pitchFamily="34" charset="0"/>
              <a:buChar char="•"/>
            </a:pPr>
            <a:r>
              <a:rPr lang="en-US" sz="2100" dirty="0">
                <a:latin typeface="+mj-lt"/>
              </a:rPr>
              <a:t>Streambank sediment flux – incorporates bank height, lateral erosion, and bulk density</a:t>
            </a:r>
          </a:p>
          <a:p>
            <a:pPr marL="579438" lvl="3" indent="-228600">
              <a:buFont typeface="Arial" panose="020B0604020202020204" pitchFamily="34" charset="0"/>
              <a:buChar char="•"/>
            </a:pPr>
            <a:r>
              <a:rPr lang="en-US" sz="2100" dirty="0">
                <a:latin typeface="+mj-lt"/>
              </a:rPr>
              <a:t>Streambed D50</a:t>
            </a:r>
          </a:p>
          <a:p>
            <a:pPr marL="579438" lvl="3" indent="-228600">
              <a:buFont typeface="Arial" panose="020B0604020202020204" pitchFamily="34" charset="0"/>
              <a:buChar char="•"/>
            </a:pPr>
            <a:r>
              <a:rPr lang="en-US" sz="2100" dirty="0">
                <a:latin typeface="+mj-lt"/>
              </a:rPr>
              <a:t>Streambed fine sediment cover</a:t>
            </a:r>
          </a:p>
          <a:p>
            <a:pPr marL="579438" lvl="3" indent="-228600">
              <a:buFont typeface="Arial" panose="020B0604020202020204" pitchFamily="34" charset="0"/>
              <a:buChar char="•"/>
            </a:pPr>
            <a:r>
              <a:rPr lang="en-US" sz="2100" dirty="0">
                <a:latin typeface="+mj-lt"/>
              </a:rPr>
              <a:t>Streambed fine sediment + sand cover</a:t>
            </a:r>
          </a:p>
          <a:p>
            <a:pPr lvl="1">
              <a:buNone/>
            </a:pPr>
            <a:r>
              <a:rPr lang="en-US" sz="2100" dirty="0">
                <a:latin typeface="+mj-lt"/>
              </a:rPr>
              <a:t>MBSS Stronghold Watersheds (developed from MBSS monitoring data)</a:t>
            </a:r>
          </a:p>
          <a:p>
            <a:pPr lvl="1">
              <a:buNone/>
            </a:pPr>
            <a:r>
              <a:rPr lang="en-US" sz="2100" dirty="0">
                <a:latin typeface="+mj-lt"/>
              </a:rPr>
              <a:t>Conductivity (developed from field data and modeling)</a:t>
            </a:r>
          </a:p>
          <a:p>
            <a:pPr lvl="1">
              <a:buNone/>
            </a:pPr>
            <a:r>
              <a:rPr lang="en-US" sz="2100" dirty="0">
                <a:latin typeface="+mj-lt"/>
              </a:rPr>
              <a:t>Recent Forest loss (Hansen data, from remote sensing imagery – a different type of monitoring) </a:t>
            </a:r>
          </a:p>
        </p:txBody>
      </p:sp>
    </p:spTree>
    <p:extLst>
      <p:ext uri="{BB962C8B-B14F-4D97-AF65-F5344CB8AC3E}">
        <p14:creationId xmlns:p14="http://schemas.microsoft.com/office/powerpoint/2010/main" val="12830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7BEE-5A8E-4159-991F-BB6CCD7F91A5}"/>
              </a:ext>
            </a:extLst>
          </p:cNvPr>
          <p:cNvSpPr>
            <a:spLocks noGrp="1"/>
          </p:cNvSpPr>
          <p:nvPr>
            <p:ph type="title"/>
          </p:nvPr>
        </p:nvSpPr>
        <p:spPr>
          <a:xfrm>
            <a:off x="1528033" y="799382"/>
            <a:ext cx="4278399" cy="1371600"/>
          </a:xfrm>
        </p:spPr>
        <p:txBody>
          <a:bodyPr/>
          <a:lstStyle/>
          <a:p>
            <a:r>
              <a:rPr lang="en-US" sz="3000" dirty="0">
                <a:latin typeface="+mn-lt"/>
              </a:rPr>
              <a:t>Land Use Metrics / Hi Resolution Data				</a:t>
            </a:r>
          </a:p>
        </p:txBody>
      </p:sp>
      <p:sp>
        <p:nvSpPr>
          <p:cNvPr id="3" name="Text Placeholder 2">
            <a:extLst>
              <a:ext uri="{FF2B5EF4-FFF2-40B4-BE49-F238E27FC236}">
                <a16:creationId xmlns:a16="http://schemas.microsoft.com/office/drawing/2014/main" id="{E2A74644-AC3E-4950-A2AB-8835E8BDC6E8}"/>
              </a:ext>
            </a:extLst>
          </p:cNvPr>
          <p:cNvSpPr>
            <a:spLocks noGrp="1"/>
          </p:cNvSpPr>
          <p:nvPr>
            <p:ph type="body" idx="1"/>
          </p:nvPr>
        </p:nvSpPr>
        <p:spPr/>
        <p:txBody>
          <a:bodyPr/>
          <a:lstStyle/>
          <a:p>
            <a:pPr marL="285750" indent="-285750"/>
            <a:r>
              <a:rPr lang="en-US" sz="3000" dirty="0">
                <a:latin typeface="+mj-lt"/>
              </a:rPr>
              <a:t>Long term monitoring and evaluation</a:t>
            </a:r>
          </a:p>
          <a:p>
            <a:pPr marL="285750" indent="-285750"/>
            <a:r>
              <a:rPr lang="en-US" sz="3000" dirty="0">
                <a:latin typeface="+mj-lt"/>
              </a:rPr>
              <a:t>Short term metrics and vulnerability</a:t>
            </a:r>
          </a:p>
          <a:p>
            <a:pPr marL="285750" indent="-285750"/>
            <a:r>
              <a:rPr lang="en-US" sz="3000" dirty="0">
                <a:latin typeface="+mj-lt"/>
              </a:rPr>
              <a:t>Land policy BMP connections</a:t>
            </a:r>
          </a:p>
          <a:p>
            <a:pPr marL="285750" indent="-285750"/>
            <a:r>
              <a:rPr lang="en-US" sz="3000" dirty="0">
                <a:latin typeface="+mj-lt"/>
              </a:rPr>
              <a:t>Understanding “thresholds” from a scientific and local government perspective.</a:t>
            </a:r>
          </a:p>
          <a:p>
            <a:pPr marL="285750" indent="-285750"/>
            <a:r>
              <a:rPr lang="en-US" sz="3000" dirty="0">
                <a:effectLst/>
                <a:latin typeface="+mj-lt"/>
                <a:ea typeface="PMingLiU" panose="02020500000000000000" pitchFamily="18" charset="-120"/>
                <a:cs typeface="Times New Roman" panose="02020603050405020304" pitchFamily="18" charset="0"/>
              </a:rPr>
              <a:t>U.S. Geological Survey’s Land Change Monitoring, Assessment and Projection (LCMAP 1985 – 2019)</a:t>
            </a:r>
            <a:endParaRPr lang="en-US" sz="3000" dirty="0">
              <a:latin typeface="+mj-lt"/>
            </a:endParaRPr>
          </a:p>
        </p:txBody>
      </p:sp>
      <p:sp>
        <p:nvSpPr>
          <p:cNvPr id="4" name="TextBox 3">
            <a:extLst>
              <a:ext uri="{FF2B5EF4-FFF2-40B4-BE49-F238E27FC236}">
                <a16:creationId xmlns:a16="http://schemas.microsoft.com/office/drawing/2014/main" id="{1E0C8636-C779-4F47-98A6-645E3CC21583}"/>
              </a:ext>
            </a:extLst>
          </p:cNvPr>
          <p:cNvSpPr txBox="1"/>
          <p:nvPr/>
        </p:nvSpPr>
        <p:spPr>
          <a:xfrm rot="1747724">
            <a:off x="8155020" y="746518"/>
            <a:ext cx="3193566" cy="1477328"/>
          </a:xfrm>
          <a:prstGeom prst="rect">
            <a:avLst/>
          </a:prstGeom>
          <a:solidFill>
            <a:srgbClr val="11544F"/>
          </a:solidFill>
        </p:spPr>
        <p:txBody>
          <a:bodyPr wrap="square" rtlCol="0">
            <a:spAutoFit/>
          </a:bodyPr>
          <a:lstStyle/>
          <a:p>
            <a:pPr algn="ctr" defTabSz="1219170"/>
            <a:r>
              <a:rPr lang="en-US" sz="3000" b="1" kern="0" dirty="0">
                <a:solidFill>
                  <a:srgbClr val="C00000"/>
                </a:solidFill>
                <a:latin typeface="Arial"/>
                <a:cs typeface="Arial"/>
                <a:sym typeface="Arial"/>
              </a:rPr>
              <a:t>COVID (future impacts on land use?)</a:t>
            </a:r>
          </a:p>
        </p:txBody>
      </p:sp>
    </p:spTree>
    <p:extLst>
      <p:ext uri="{BB962C8B-B14F-4D97-AF65-F5344CB8AC3E}">
        <p14:creationId xmlns:p14="http://schemas.microsoft.com/office/powerpoint/2010/main" val="790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16C8E2-06F4-427E-9040-2BAFF66023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423960">
            <a:off x="7192232" y="724571"/>
            <a:ext cx="5109042" cy="2131857"/>
          </a:xfrm>
          <a:prstGeom prst="rect">
            <a:avLst/>
          </a:prstGeom>
        </p:spPr>
      </p:pic>
      <p:sp>
        <p:nvSpPr>
          <p:cNvPr id="2" name="Title 1">
            <a:extLst>
              <a:ext uri="{FF2B5EF4-FFF2-40B4-BE49-F238E27FC236}">
                <a16:creationId xmlns:a16="http://schemas.microsoft.com/office/drawing/2014/main" id="{062E7AA2-B42F-4D63-B10C-47130012ECA0}"/>
              </a:ext>
            </a:extLst>
          </p:cNvPr>
          <p:cNvSpPr>
            <a:spLocks noGrp="1"/>
          </p:cNvSpPr>
          <p:nvPr>
            <p:ph type="title"/>
          </p:nvPr>
        </p:nvSpPr>
        <p:spPr/>
        <p:txBody>
          <a:bodyPr/>
          <a:lstStyle/>
          <a:p>
            <a:r>
              <a:rPr lang="en-US" sz="3000" dirty="0">
                <a:latin typeface="+mj-lt"/>
              </a:rPr>
              <a:t>User Experience and Research</a:t>
            </a:r>
          </a:p>
        </p:txBody>
      </p:sp>
      <p:sp>
        <p:nvSpPr>
          <p:cNvPr id="3" name="Text Placeholder 2">
            <a:extLst>
              <a:ext uri="{FF2B5EF4-FFF2-40B4-BE49-F238E27FC236}">
                <a16:creationId xmlns:a16="http://schemas.microsoft.com/office/drawing/2014/main" id="{F7DFC265-9977-41B4-9D5F-72C374484AB2}"/>
              </a:ext>
            </a:extLst>
          </p:cNvPr>
          <p:cNvSpPr>
            <a:spLocks noGrp="1"/>
          </p:cNvSpPr>
          <p:nvPr>
            <p:ph type="body" idx="1"/>
          </p:nvPr>
        </p:nvSpPr>
        <p:spPr>
          <a:xfrm>
            <a:off x="347980" y="2372133"/>
            <a:ext cx="8401882" cy="4211599"/>
          </a:xfrm>
        </p:spPr>
        <p:txBody>
          <a:bodyPr/>
          <a:lstStyle/>
          <a:p>
            <a:pPr indent="461963"/>
            <a:r>
              <a:rPr lang="en-US" sz="2400" dirty="0">
                <a:latin typeface="+mj-lt"/>
              </a:rPr>
              <a:t>Decision support tools for informing decisions</a:t>
            </a:r>
          </a:p>
          <a:p>
            <a:pPr marL="1028700" lvl="1" indent="-342900">
              <a:buFont typeface="Wingdings" panose="05000000000000000000" pitchFamily="2" charset="2"/>
              <a:buChar char="§"/>
            </a:pPr>
            <a:r>
              <a:rPr lang="en-US" sz="2400" dirty="0">
                <a:latin typeface="+mj-lt"/>
              </a:rPr>
              <a:t>How can land use and land use change information best be communicated to select targeted audiences to inform land use and land conservation decisions? </a:t>
            </a:r>
          </a:p>
          <a:p>
            <a:pPr marL="685800" lvl="1">
              <a:buNone/>
            </a:pPr>
            <a:endParaRPr lang="en-US" sz="2400" dirty="0">
              <a:latin typeface="+mj-lt"/>
            </a:endParaRPr>
          </a:p>
          <a:p>
            <a:pPr marL="457200" indent="-346075"/>
            <a:r>
              <a:rPr lang="en-US" sz="2400" dirty="0">
                <a:latin typeface="+mj-lt"/>
              </a:rPr>
              <a:t>Understanding end user needs (of different stakeholder audiences)</a:t>
            </a:r>
          </a:p>
          <a:p>
            <a:pPr marL="461963" indent="-461963"/>
            <a:r>
              <a:rPr lang="en-US" sz="2400" dirty="0">
                <a:latin typeface="+mj-lt"/>
              </a:rPr>
              <a:t>Improvements to data and communication to meet local needs</a:t>
            </a:r>
          </a:p>
        </p:txBody>
      </p:sp>
    </p:spTree>
    <p:extLst>
      <p:ext uri="{BB962C8B-B14F-4D97-AF65-F5344CB8AC3E}">
        <p14:creationId xmlns:p14="http://schemas.microsoft.com/office/powerpoint/2010/main" val="568176258"/>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1411</Words>
  <Application>Microsoft Office PowerPoint</Application>
  <PresentationFormat>Widescreen</PresentationFormat>
  <Paragraphs>137</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-apple-system</vt:lpstr>
      <vt:lpstr>Arial</vt:lpstr>
      <vt:lpstr>Calibri</vt:lpstr>
      <vt:lpstr>Georgia</vt:lpstr>
      <vt:lpstr>Gill Sans MT</vt:lpstr>
      <vt:lpstr>Nixie One</vt:lpstr>
      <vt:lpstr>Roboto Slab</vt:lpstr>
      <vt:lpstr>Wingdings</vt:lpstr>
      <vt:lpstr>Warwick template</vt:lpstr>
      <vt:lpstr>Parcel</vt:lpstr>
      <vt:lpstr>Chesapeake Bay Program Strategic Science &amp; Research Framework: Science Needs </vt:lpstr>
      <vt:lpstr>Healthy watersheds goal</vt:lpstr>
      <vt:lpstr>PowerPoint Presentation</vt:lpstr>
      <vt:lpstr>PowerPoint Presentation</vt:lpstr>
      <vt:lpstr> Science Needs</vt:lpstr>
      <vt:lpstr>Indicator Development</vt:lpstr>
      <vt:lpstr>Monitoring Needs</vt:lpstr>
      <vt:lpstr>Land Use Metrics / Hi Resolution Data    </vt:lpstr>
      <vt:lpstr>User Experience and Research</vt:lpstr>
      <vt:lpstr>Synthesis and Communication</vt:lpstr>
      <vt:lpstr>DEIJ, public health and communities</vt:lpstr>
      <vt:lpstr>Climate and Community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Fiscal and Policy-related developments</dc:title>
  <dc:creator>Renee Thompson</dc:creator>
  <cp:lastModifiedBy>Renee Thompson</cp:lastModifiedBy>
  <cp:revision>6</cp:revision>
  <dcterms:created xsi:type="dcterms:W3CDTF">2021-03-25T13:54:15Z</dcterms:created>
  <dcterms:modified xsi:type="dcterms:W3CDTF">2021-09-30T14:02:15Z</dcterms:modified>
</cp:coreProperties>
</file>