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EE83A4D-13C1-4B94-AC45-9754968F0D13}" v="5" dt="2021-06-11T12:23:10.77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microsoft.com/office/2015/10/relationships/revisionInfo" Target="revisionInfo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74BECA-2508-4DFF-8AAF-314894B3BA1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99CB9C2-F553-445C-8DEE-5155EC165EE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D5D7B8B-1BC8-4D2E-BA93-EBC5B1F386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F805C2-DD07-489A-B73F-E79791C58FF1}" type="datetimeFigureOut">
              <a:rPr lang="en-US" smtClean="0"/>
              <a:t>6/11/2021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F8F7059-852D-4172-ABDC-5C09A692BC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46A6E6-2B36-4FA6-8D99-0BD5FEE6AE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B6E60-7CD4-4DFF-920F-6503CE96FA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86502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593DEA-186B-453A-B868-2F167C5522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A0A12ED-E813-48D1-A0A9-DCA66561A0A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39D3BC9-2ED6-4C97-B1BE-AE38E23043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F805C2-DD07-489A-B73F-E79791C58FF1}" type="datetimeFigureOut">
              <a:rPr lang="en-US" smtClean="0"/>
              <a:t>6/11/2021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930200A-BF41-4B6D-9646-0CE9C781E1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448FFC-36EC-40A7-ACD1-71B16D1132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B6E60-7CD4-4DFF-920F-6503CE96FA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89584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676EC0F-BACE-4E10-BD99-69BEB7A7D98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7BE9CB3-B970-4A35-9981-AF4EFC0934E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7B19A6E-B3E2-48A6-B1BB-7F8CB75561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F805C2-DD07-489A-B73F-E79791C58FF1}" type="datetimeFigureOut">
              <a:rPr lang="en-US" smtClean="0"/>
              <a:t>6/11/2021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AA13C77-CAD7-479F-8DDE-74B2D9CAED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A89F630-951C-483C-B348-0F6FCAF25B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B6E60-7CD4-4DFF-920F-6503CE96FA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15366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59B7DD-35D8-4146-BCF2-837A68B797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D88BE2-D99B-4719-89E6-F5E8FE7C48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313B887-547C-4E7D-8554-B93A6B5408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F805C2-DD07-489A-B73F-E79791C58FF1}" type="datetimeFigureOut">
              <a:rPr lang="en-US" smtClean="0"/>
              <a:t>6/11/2021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0F33A88-86E8-4B83-944E-4C1F281CB4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D5AE275-3A71-4C08-864A-73FE63DC26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B6E60-7CD4-4DFF-920F-6503CE96FA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01091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52AE68-B6F5-4178-AB78-183AD46BDE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6BD0D52-E3F9-4E7A-9642-836E793EC79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D79D47F-8AF3-4154-ADC8-1E2DB5C15F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F805C2-DD07-489A-B73F-E79791C58FF1}" type="datetimeFigureOut">
              <a:rPr lang="en-US" smtClean="0"/>
              <a:t>6/11/2021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66F1E0B-AA08-4814-B39D-EA4EB4A02A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C337B0B-EA94-465C-A091-6022AE05ED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B6E60-7CD4-4DFF-920F-6503CE96FA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5611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3DFD13-DC5F-4711-9156-572639969E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BE05C5-9D99-46C2-AE7B-7F1BE12FA8F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67DD8D0-3149-41C6-9C96-C717739E2B4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731DDBD-0BBB-4FA7-9117-2321629986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F805C2-DD07-489A-B73F-E79791C58FF1}" type="datetimeFigureOut">
              <a:rPr lang="en-US" smtClean="0"/>
              <a:t>6/11/2021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39E8EB3-A60D-4F29-8A92-6DA3EC5682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5EA94E3-A915-4F07-AB50-E2950DC461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B6E60-7CD4-4DFF-920F-6503CE96FA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60758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0DAD7B-3393-4EB8-8718-E99345B2B4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D639E2B-1A72-41B1-8AF7-898CAA94AFB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38C84B3-F164-487F-9ED8-22BE83AB0E0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E6AC5F5-D6B3-49DD-B9C4-0CAD4B26BEB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23061CC-A924-4168-BE69-A01F37DA78D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DD88228-1DF8-47D1-AC13-10634A849F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F805C2-DD07-489A-B73F-E79791C58FF1}" type="datetimeFigureOut">
              <a:rPr lang="en-US" smtClean="0"/>
              <a:t>6/11/2021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338A30E-5E14-4805-9F97-8B349F889D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1C13E67-59E7-4FF0-BCBB-2AFBF9B87C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B6E60-7CD4-4DFF-920F-6503CE96FA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31145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1E2A45-1F6E-461C-8DEA-9CEC0AB871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551F68D-FE4E-4FEF-8C70-7781715B96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F805C2-DD07-489A-B73F-E79791C58FF1}" type="datetimeFigureOut">
              <a:rPr lang="en-US" smtClean="0"/>
              <a:t>6/11/2021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FB89AF9-2015-43D9-AC0D-5681ECF275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582B6BC-F726-4BDC-8058-B9EF9FCD20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B6E60-7CD4-4DFF-920F-6503CE96FA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68219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E5835CD-6409-4CBD-BF83-20263B9001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F805C2-DD07-489A-B73F-E79791C58FF1}" type="datetimeFigureOut">
              <a:rPr lang="en-US" smtClean="0"/>
              <a:t>6/11/2021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5F561E8-DF41-4772-A731-568EBB3A32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2F0E405-D3AB-463D-B013-9968471355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B6E60-7CD4-4DFF-920F-6503CE96FA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82529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D74DA1-D1F1-4204-85DE-3A22AD9868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10478F-C1F9-41EF-BE58-179DD87DCE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E578F35-F421-4E7F-AFA6-371ACADF54A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F377EE1-85E8-44D9-A10A-7B517A282A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F805C2-DD07-489A-B73F-E79791C58FF1}" type="datetimeFigureOut">
              <a:rPr lang="en-US" smtClean="0"/>
              <a:t>6/11/2021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3BC3169-8464-43C1-A46D-1FFC631B90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E63AC60-EB95-4485-961A-77469C8F65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B6E60-7CD4-4DFF-920F-6503CE96FA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84665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8AE8CF-F6A8-4D61-A5A5-C011DE32E3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8000027-C8DD-4472-BCF7-681F0F962AE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C485D12-18AC-4C54-9DB6-55A002F965E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E8A03F8-B397-4690-AA79-B12CD62A09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F805C2-DD07-489A-B73F-E79791C58FF1}" type="datetimeFigureOut">
              <a:rPr lang="en-US" smtClean="0"/>
              <a:t>6/11/2021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0220E5F-0DC0-44BE-ACDA-16BEF166A9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CC05BF7-BD37-405E-A37B-087B583845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B6E60-7CD4-4DFF-920F-6503CE96FA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12345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5559EC7-6EF7-4908-9B0B-F594D9D9E7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7541645-95CB-4C92-8882-72418D1B702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5BDE430-F8FB-4441-9B20-F8107643539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F805C2-DD07-489A-B73F-E79791C58FF1}" type="datetimeFigureOut">
              <a:rPr lang="en-US" smtClean="0"/>
              <a:t>6/11/2021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D5CC98B-85C5-4AEC-8515-B2A68FE8CF1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9DA0318-E2BC-4329-B887-A4CC70CD928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BB6E60-7CD4-4DFF-920F-6503CE96FA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32353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DAF78DCE-4BA0-4A81-8B97-ED5B31E2230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66119" y="2071396"/>
            <a:ext cx="8764508" cy="4202469"/>
          </a:xfrm>
          <a:prstGeom prst="rect">
            <a:avLst/>
          </a:prstGeom>
        </p:spPr>
      </p:pic>
      <p:sp>
        <p:nvSpPr>
          <p:cNvPr id="6" name="Title 5">
            <a:extLst>
              <a:ext uri="{FF2B5EF4-FFF2-40B4-BE49-F238E27FC236}">
                <a16:creationId xmlns:a16="http://schemas.microsoft.com/office/drawing/2014/main" id="{8F7DA99A-F194-47B0-850A-9BF5B24CF5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SHWG Work Plan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4A1415D-8429-4DF0-83F1-35B55D25A762}"/>
              </a:ext>
            </a:extLst>
          </p:cNvPr>
          <p:cNvSpPr txBox="1"/>
          <p:nvPr/>
        </p:nvSpPr>
        <p:spPr>
          <a:xfrm>
            <a:off x="2059579" y="1610686"/>
            <a:ext cx="78488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/>
              <a:t>* A copy of the existing workplan was sent out on Thursday from Megan Ossmann</a:t>
            </a:r>
          </a:p>
        </p:txBody>
      </p:sp>
    </p:spTree>
    <p:extLst>
      <p:ext uri="{BB962C8B-B14F-4D97-AF65-F5344CB8AC3E}">
        <p14:creationId xmlns:p14="http://schemas.microsoft.com/office/powerpoint/2010/main" val="19865218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D4E287-0498-47CD-9C0B-F518E77282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5 Management Strategies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8D12AE-9769-4EBE-9C5F-3647054AAE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Identify an appropriate suite of metrics to measure the multiple facets of stream health to complement the </a:t>
            </a:r>
            <a:r>
              <a:rPr lang="en-US" dirty="0" err="1"/>
              <a:t>baywide</a:t>
            </a:r>
            <a:r>
              <a:rPr lang="en-US" dirty="0"/>
              <a:t> </a:t>
            </a:r>
            <a:r>
              <a:rPr lang="en-US" dirty="0" err="1"/>
              <a:t>Chessie</a:t>
            </a:r>
            <a:r>
              <a:rPr lang="en-US" dirty="0"/>
              <a:t> BIBI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/>
              <a:t>Reporting </a:t>
            </a:r>
            <a:r>
              <a:rPr lang="en-US" dirty="0" err="1"/>
              <a:t>Chessie</a:t>
            </a:r>
            <a:r>
              <a:rPr lang="en-US" dirty="0"/>
              <a:t> BIBI &amp; its progress 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/>
              <a:t>Identify practicable metrics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Provision of adequate funding and technical resources to support functional lift in stream restoration projects, in addition to nutrient and sediment reductions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/>
              <a:t>Implement pooled monitoring approach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Active and engaged participation by local communities with Federal and State partners is central to Bay restoration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/>
              <a:t>Permit recommendations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C619BCBD-0340-4CBE-B1CB-BDD453D33FF0}"/>
              </a:ext>
            </a:extLst>
          </p:cNvPr>
          <p:cNvSpPr/>
          <p:nvPr/>
        </p:nvSpPr>
        <p:spPr>
          <a:xfrm>
            <a:off x="242581" y="1954635"/>
            <a:ext cx="595619" cy="377504"/>
          </a:xfrm>
          <a:prstGeom prst="rect">
            <a:avLst/>
          </a:prstGeom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6F4037C-9947-4E2E-B287-8D8412771BD0}"/>
              </a:ext>
            </a:extLst>
          </p:cNvPr>
          <p:cNvSpPr/>
          <p:nvPr/>
        </p:nvSpPr>
        <p:spPr>
          <a:xfrm>
            <a:off x="242580" y="4925736"/>
            <a:ext cx="595619" cy="377504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C399B9D-9D8F-4FC9-9D1C-C24700BFF739}"/>
              </a:ext>
            </a:extLst>
          </p:cNvPr>
          <p:cNvSpPr/>
          <p:nvPr/>
        </p:nvSpPr>
        <p:spPr>
          <a:xfrm>
            <a:off x="242579" y="3440185"/>
            <a:ext cx="595619" cy="377504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2797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2B84A0-CB26-486A-BF38-5C1882750A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Management Strategies (cont’d)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1CA34D-923F-489B-B704-4E42108ED6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 startAt="4"/>
            </a:pPr>
            <a:r>
              <a:rPr lang="en-US" dirty="0"/>
              <a:t>Develop and promote holistic restoration design guidelines that identify the level of degradation and improvement of stream functions and key stressors/factors limited potential uplift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/>
              <a:t>Collaboration with USGS on ‘stressor work plan’ </a:t>
            </a:r>
          </a:p>
          <a:p>
            <a:pPr marL="514350" indent="-514350">
              <a:buFont typeface="+mj-lt"/>
              <a:buAutoNum type="arabicPeriod" startAt="5"/>
            </a:pPr>
            <a:r>
              <a:rPr lang="en-US" dirty="0"/>
              <a:t>Work with CB partners to include the Enhancing Partnering, Leadership and Management GIT to enhance the capacity of local governments, organizations and landowners of beneficial stream restoration and maintenance practices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/>
              <a:t>Provide training and education to diversity of stakeholders on stream restoration and stream health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32C1FEAF-92DC-4426-A226-30E18F827642}"/>
              </a:ext>
            </a:extLst>
          </p:cNvPr>
          <p:cNvSpPr/>
          <p:nvPr/>
        </p:nvSpPr>
        <p:spPr>
          <a:xfrm>
            <a:off x="242578" y="3651755"/>
            <a:ext cx="595619" cy="377504"/>
          </a:xfrm>
          <a:prstGeom prst="rect">
            <a:avLst/>
          </a:prstGeom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F32D410-B628-4ACA-B12A-2C0EAF05D50F}"/>
              </a:ext>
            </a:extLst>
          </p:cNvPr>
          <p:cNvSpPr/>
          <p:nvPr/>
        </p:nvSpPr>
        <p:spPr>
          <a:xfrm>
            <a:off x="242578" y="1938797"/>
            <a:ext cx="595619" cy="377504"/>
          </a:xfrm>
          <a:prstGeom prst="rect">
            <a:avLst/>
          </a:prstGeom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B11F7E8-4F35-4716-B11B-B979C675E435}"/>
              </a:ext>
            </a:extLst>
          </p:cNvPr>
          <p:cNvSpPr/>
          <p:nvPr/>
        </p:nvSpPr>
        <p:spPr>
          <a:xfrm>
            <a:off x="242578" y="4029259"/>
            <a:ext cx="595619" cy="377504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78876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79334B-F1FB-4880-B535-4B337477F6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Breakout Groups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74E1F1-1139-468F-90AE-DA43263382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4 Topic Areas</a:t>
            </a:r>
          </a:p>
          <a:p>
            <a:pPr lvl="1"/>
            <a:r>
              <a:rPr lang="en-US" sz="2000" dirty="0"/>
              <a:t>Identify an appropriate suite of metrics to measure the multiple facets of stream health to complement the </a:t>
            </a:r>
            <a:r>
              <a:rPr lang="en-US" sz="2000" dirty="0" err="1"/>
              <a:t>baywide</a:t>
            </a:r>
            <a:r>
              <a:rPr lang="en-US" sz="2000" dirty="0"/>
              <a:t> </a:t>
            </a:r>
            <a:r>
              <a:rPr lang="en-US" sz="2000" dirty="0" err="1"/>
              <a:t>Chessie</a:t>
            </a:r>
            <a:r>
              <a:rPr lang="en-US" sz="2000" dirty="0"/>
              <a:t> BIBI (Management Action 1)</a:t>
            </a:r>
          </a:p>
          <a:p>
            <a:pPr lvl="2"/>
            <a:r>
              <a:rPr lang="en-US" sz="1800" dirty="0" err="1"/>
              <a:t>Chessie</a:t>
            </a:r>
            <a:r>
              <a:rPr lang="en-US" sz="1800" dirty="0"/>
              <a:t> BIBI and other metrics</a:t>
            </a:r>
          </a:p>
          <a:p>
            <a:pPr lvl="1"/>
            <a:r>
              <a:rPr lang="en-US" sz="2000" dirty="0"/>
              <a:t>Permit, Training and Coordination (Management Actions 3&amp;5)</a:t>
            </a:r>
          </a:p>
          <a:p>
            <a:pPr lvl="1"/>
            <a:r>
              <a:rPr lang="en-US" sz="2000" dirty="0"/>
              <a:t>Climate Change</a:t>
            </a:r>
          </a:p>
          <a:p>
            <a:pPr lvl="1"/>
            <a:r>
              <a:rPr lang="en-US" sz="2000" dirty="0"/>
              <a:t>Diversity, Equity, Inclusion, Justice (DEIJ)</a:t>
            </a:r>
          </a:p>
          <a:p>
            <a:r>
              <a:rPr lang="en-US" sz="2400" dirty="0"/>
              <a:t>Not reviewing:</a:t>
            </a:r>
          </a:p>
          <a:p>
            <a:pPr lvl="1"/>
            <a:r>
              <a:rPr lang="en-US" sz="2000" dirty="0"/>
              <a:t> “Stressors” work or Management Action 4 as work is underway with GIT Funding (Center for Watershed Protection) and a workplan is developed. May discuss in open session following breakout groups</a:t>
            </a:r>
          </a:p>
          <a:p>
            <a:pPr lvl="1"/>
            <a:r>
              <a:rPr lang="en-US" sz="2000" dirty="0"/>
              <a:t>Pooled Monitoring as this is an established program with Chesapeake Bay Trust. May discuss in open session following breakout groups to keep in work plan or have a regular report out </a:t>
            </a:r>
            <a:r>
              <a:rPr lang="en-US" sz="2000"/>
              <a:t>at meetings</a:t>
            </a:r>
            <a:endParaRPr lang="en-US" sz="2000" dirty="0"/>
          </a:p>
          <a:p>
            <a:endParaRPr lang="en-US" sz="2400" dirty="0"/>
          </a:p>
          <a:p>
            <a:pPr marL="914400" lvl="2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29005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C80848-C309-416E-888A-3CA241B162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Breakout Groups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369C2E-40D0-4AA9-A6EA-170C41131A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sz="2800" dirty="0"/>
              <a:t>40 minutes breakout groups; 20 minutes full group report out/discussion</a:t>
            </a:r>
          </a:p>
          <a:p>
            <a:r>
              <a:rPr lang="en-US" dirty="0"/>
              <a:t>Neely, Alison, Sara, Megan facilitate</a:t>
            </a:r>
          </a:p>
          <a:p>
            <a:r>
              <a:rPr lang="en-US" dirty="0"/>
              <a:t>“Jam Board” to share ideas</a:t>
            </a:r>
          </a:p>
          <a:p>
            <a:r>
              <a:rPr lang="en-US" dirty="0">
                <a:highlight>
                  <a:srgbClr val="00FFFF"/>
                </a:highlight>
              </a:rPr>
              <a:t>DEIJ and Climate Change</a:t>
            </a:r>
          </a:p>
          <a:p>
            <a:pPr lvl="1"/>
            <a:r>
              <a:rPr lang="en-US" dirty="0"/>
              <a:t>Focus to generate ideas on how these topics relate to SWHG outcome (improve stream health)</a:t>
            </a:r>
          </a:p>
          <a:p>
            <a:pPr lvl="2"/>
            <a:r>
              <a:rPr lang="en-US" dirty="0"/>
              <a:t>How may DEIJ/Climate Change impact stream health or vice versa?</a:t>
            </a:r>
          </a:p>
          <a:p>
            <a:pPr lvl="2"/>
            <a:r>
              <a:rPr lang="en-US" dirty="0"/>
              <a:t>Who is currently doing work related to stream health and DEIJ/Climate Change?</a:t>
            </a:r>
          </a:p>
          <a:p>
            <a:r>
              <a:rPr lang="en-US" dirty="0">
                <a:highlight>
                  <a:srgbClr val="00FF00"/>
                </a:highlight>
              </a:rPr>
              <a:t>Review Existing Actions</a:t>
            </a:r>
          </a:p>
          <a:p>
            <a:pPr lvl="1"/>
            <a:r>
              <a:rPr lang="en-US" dirty="0"/>
              <a:t>Review existing workplan actions</a:t>
            </a:r>
          </a:p>
          <a:p>
            <a:pPr lvl="1"/>
            <a:r>
              <a:rPr lang="en-US" dirty="0"/>
              <a:t>Should remaining work be included in the next 2-year work plan? If so, remain unchanged, or are changes needed?</a:t>
            </a:r>
          </a:p>
          <a:p>
            <a:pPr lvl="1"/>
            <a:r>
              <a:rPr lang="en-US" dirty="0"/>
              <a:t>Are there new actions/work that needs to be defined to achieve the Outcome?</a:t>
            </a:r>
          </a:p>
        </p:txBody>
      </p:sp>
    </p:spTree>
    <p:extLst>
      <p:ext uri="{BB962C8B-B14F-4D97-AF65-F5344CB8AC3E}">
        <p14:creationId xmlns:p14="http://schemas.microsoft.com/office/powerpoint/2010/main" val="33948921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</TotalTime>
  <Words>437</Words>
  <Application>Microsoft Office PowerPoint</Application>
  <PresentationFormat>Widescreen</PresentationFormat>
  <Paragraphs>37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Wingdings</vt:lpstr>
      <vt:lpstr>Office Theme</vt:lpstr>
      <vt:lpstr>SHWG Work Plan</vt:lpstr>
      <vt:lpstr>5 Management Strategies</vt:lpstr>
      <vt:lpstr>Management Strategies (cont’d)</vt:lpstr>
      <vt:lpstr>Breakout Groups</vt:lpstr>
      <vt:lpstr>Breakout Groups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SHWG Work Plan</dc:title>
  <dc:creator>Law, Neely</dc:creator>
  <cp:lastModifiedBy>Law, Neely</cp:lastModifiedBy>
  <cp:revision>3</cp:revision>
  <dcterms:created xsi:type="dcterms:W3CDTF">2021-06-11T11:59:11Z</dcterms:created>
  <dcterms:modified xsi:type="dcterms:W3CDTF">2021-06-11T12:27:30Z</dcterms:modified>
</cp:coreProperties>
</file>