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6" r:id="rId3"/>
    <p:sldId id="281" r:id="rId4"/>
    <p:sldId id="285" r:id="rId5"/>
    <p:sldId id="290" r:id="rId6"/>
    <p:sldId id="284" r:id="rId7"/>
    <p:sldId id="288" r:id="rId8"/>
    <p:sldId id="289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39DE-775D-4AA8-81E6-95C790F952C4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AE0F9-328E-4ECA-821D-4C496E6AC2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39DE-775D-4AA8-81E6-95C790F952C4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AE0F9-328E-4ECA-821D-4C496E6AC2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39DE-775D-4AA8-81E6-95C790F952C4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AE0F9-328E-4ECA-821D-4C496E6AC2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39DE-775D-4AA8-81E6-95C790F952C4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AE0F9-328E-4ECA-821D-4C496E6AC2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39DE-775D-4AA8-81E6-95C790F952C4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AE0F9-328E-4ECA-821D-4C496E6AC2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39DE-775D-4AA8-81E6-95C790F952C4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AE0F9-328E-4ECA-821D-4C496E6AC2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39DE-775D-4AA8-81E6-95C790F952C4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AE0F9-328E-4ECA-821D-4C496E6AC2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39DE-775D-4AA8-81E6-95C790F952C4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AE0F9-328E-4ECA-821D-4C496E6AC2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39DE-775D-4AA8-81E6-95C790F952C4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AE0F9-328E-4ECA-821D-4C496E6AC2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39DE-775D-4AA8-81E6-95C790F952C4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AE0F9-328E-4ECA-821D-4C496E6AC2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39DE-775D-4AA8-81E6-95C790F952C4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AE0F9-328E-4ECA-821D-4C496E6AC2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8F39DE-775D-4AA8-81E6-95C790F952C4}" type="datetimeFigureOut">
              <a:rPr lang="en-US" smtClean="0"/>
              <a:pPr/>
              <a:t>3/6/2012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AE0F9-328E-4ECA-821D-4C496E6AC26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il_ian_jt_0971.JPG"/>
          <p:cNvPicPr>
            <a:picLocks noChangeAspect="1"/>
          </p:cNvPicPr>
          <p:nvPr/>
        </p:nvPicPr>
        <p:blipFill>
          <a:blip r:embed="rId2" cstate="print"/>
          <a:srcRect r="19355"/>
          <a:stretch>
            <a:fillRect/>
          </a:stretch>
        </p:blipFill>
        <p:spPr>
          <a:xfrm>
            <a:off x="1190932" y="2971800"/>
            <a:ext cx="1628468" cy="1346200"/>
          </a:xfrm>
          <a:prstGeom prst="rect">
            <a:avLst/>
          </a:prstGeom>
        </p:spPr>
      </p:pic>
      <p:pic>
        <p:nvPicPr>
          <p:cNvPr id="6" name="Picture 5" descr="BlueCrab.jpg"/>
          <p:cNvPicPr>
            <a:picLocks noChangeAspect="1"/>
          </p:cNvPicPr>
          <p:nvPr/>
        </p:nvPicPr>
        <p:blipFill>
          <a:blip r:embed="rId3" cstate="print"/>
          <a:srcRect l="10632" r="6977"/>
          <a:stretch>
            <a:fillRect/>
          </a:stretch>
        </p:blipFill>
        <p:spPr>
          <a:xfrm>
            <a:off x="2819400" y="2971800"/>
            <a:ext cx="1676400" cy="1331657"/>
          </a:xfrm>
          <a:prstGeom prst="rect">
            <a:avLst/>
          </a:prstGeom>
        </p:spPr>
      </p:pic>
      <p:pic>
        <p:nvPicPr>
          <p:cNvPr id="5" name="Picture 4" descr="balt harbor janthomas.jpg"/>
          <p:cNvPicPr>
            <a:picLocks noChangeAspect="1"/>
          </p:cNvPicPr>
          <p:nvPr/>
        </p:nvPicPr>
        <p:blipFill>
          <a:blip r:embed="rId4" cstate="print"/>
          <a:srcRect r="14285"/>
          <a:stretch>
            <a:fillRect/>
          </a:stretch>
        </p:blipFill>
        <p:spPr>
          <a:xfrm>
            <a:off x="4495800" y="2971800"/>
            <a:ext cx="1752600" cy="1363134"/>
          </a:xfrm>
          <a:prstGeom prst="rect">
            <a:avLst/>
          </a:prstGeom>
        </p:spPr>
      </p:pic>
      <p:pic>
        <p:nvPicPr>
          <p:cNvPr id="4" name="Picture 3" descr="AgricultureField.jpg"/>
          <p:cNvPicPr>
            <a:picLocks noChangeAspect="1"/>
          </p:cNvPicPr>
          <p:nvPr/>
        </p:nvPicPr>
        <p:blipFill>
          <a:blip r:embed="rId5" cstate="print"/>
          <a:srcRect l="5405" t="5405" r="5405" b="24324"/>
          <a:stretch>
            <a:fillRect/>
          </a:stretch>
        </p:blipFill>
        <p:spPr>
          <a:xfrm>
            <a:off x="6172200" y="2967182"/>
            <a:ext cx="1752600" cy="138083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685800"/>
            <a:ext cx="7543800" cy="2000250"/>
          </a:xfrm>
        </p:spPr>
        <p:txBody>
          <a:bodyPr>
            <a:noAutofit/>
          </a:bodyPr>
          <a:lstStyle/>
          <a:p>
            <a:r>
              <a:rPr lang="en-US" sz="3600" dirty="0"/>
              <a:t>Integrating the Social Sciences into Chesapeake Bay Restoration</a:t>
            </a:r>
            <a:r>
              <a:rPr lang="en-US" sz="3600" dirty="0" smtClean="0"/>
              <a:t>: </a:t>
            </a:r>
            <a:r>
              <a:rPr lang="en-US" dirty="0" smtClean="0">
                <a:solidFill>
                  <a:srgbClr val="FFFF00"/>
                </a:solidFill>
              </a:rPr>
              <a:t/>
            </a:r>
            <a:br>
              <a:rPr lang="en-US" dirty="0" smtClean="0">
                <a:solidFill>
                  <a:srgbClr val="FFFF00"/>
                </a:solidFill>
              </a:rPr>
            </a:br>
            <a:r>
              <a:rPr lang="en-US" dirty="0" smtClean="0">
                <a:solidFill>
                  <a:srgbClr val="FFFF00"/>
                </a:solidFill>
              </a:rPr>
              <a:t>Workshop Report</a:t>
            </a:r>
            <a:endParaRPr lang="en-US" i="1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648200"/>
            <a:ext cx="6400800" cy="1752600"/>
          </a:xfrm>
        </p:spPr>
        <p:txBody>
          <a:bodyPr>
            <a:normAutofit/>
          </a:bodyPr>
          <a:lstStyle/>
          <a:p>
            <a:r>
              <a:rPr lang="en-US" sz="3000" i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Social Science Workshop Steering Committee</a:t>
            </a:r>
            <a:endParaRPr lang="en-US" sz="3000" i="1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9" name="Picture 8" descr="TransSTAClogo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04800" y="533400"/>
            <a:ext cx="1371600" cy="137589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Social Science Steering Committee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Michael </a:t>
            </a:r>
            <a:r>
              <a:rPr lang="en-US" dirty="0" err="1" smtClean="0"/>
              <a:t>Paolisso</a:t>
            </a:r>
            <a:r>
              <a:rPr lang="en-US" dirty="0" smtClean="0"/>
              <a:t>		UMD/Anthropology</a:t>
            </a:r>
          </a:p>
          <a:p>
            <a:r>
              <a:rPr lang="en-US" dirty="0" smtClean="0"/>
              <a:t>Doug Lipton		UMD/Economics</a:t>
            </a:r>
          </a:p>
          <a:p>
            <a:r>
              <a:rPr lang="en-US" dirty="0" smtClean="0"/>
              <a:t>Jim Pease			Virginia Tech/Economics</a:t>
            </a:r>
          </a:p>
          <a:p>
            <a:r>
              <a:rPr lang="en-US" dirty="0" smtClean="0"/>
              <a:t>Lisa </a:t>
            </a:r>
            <a:r>
              <a:rPr lang="en-US" dirty="0" err="1" smtClean="0"/>
              <a:t>Wainger</a:t>
            </a:r>
            <a:r>
              <a:rPr lang="en-US" dirty="0" smtClean="0"/>
              <a:t>		UMCES/Economics</a:t>
            </a:r>
          </a:p>
          <a:p>
            <a:r>
              <a:rPr lang="en-US" dirty="0" smtClean="0"/>
              <a:t>Susan Julius		EPA/Global Change Research</a:t>
            </a:r>
          </a:p>
          <a:p>
            <a:r>
              <a:rPr lang="en-US" dirty="0" err="1"/>
              <a:t>Poornima</a:t>
            </a:r>
            <a:r>
              <a:rPr lang="en-US" dirty="0"/>
              <a:t> </a:t>
            </a:r>
            <a:r>
              <a:rPr lang="en-US" dirty="0" err="1" smtClean="0"/>
              <a:t>Madhavan</a:t>
            </a:r>
            <a:r>
              <a:rPr lang="en-US" dirty="0"/>
              <a:t> </a:t>
            </a:r>
            <a:r>
              <a:rPr lang="en-US" dirty="0" smtClean="0"/>
              <a:t>  Old </a:t>
            </a:r>
            <a:r>
              <a:rPr lang="en-US" dirty="0"/>
              <a:t>Dominion </a:t>
            </a:r>
            <a:r>
              <a:rPr lang="en-US" dirty="0" smtClean="0"/>
              <a:t>University Psychology</a:t>
            </a:r>
          </a:p>
          <a:p>
            <a:r>
              <a:rPr lang="en-US" dirty="0" smtClean="0"/>
              <a:t>Troy Hartley		Virginia Sea Grant</a:t>
            </a:r>
          </a:p>
          <a:p>
            <a:r>
              <a:rPr lang="en-US" dirty="0" smtClean="0"/>
              <a:t>Ben Blount		</a:t>
            </a:r>
            <a:r>
              <a:rPr lang="en-US" dirty="0" err="1" smtClean="0"/>
              <a:t>SocioEcological</a:t>
            </a:r>
            <a:r>
              <a:rPr lang="en-US" dirty="0" smtClean="0"/>
              <a:t> Informatics</a:t>
            </a:r>
          </a:p>
          <a:p>
            <a:r>
              <a:rPr lang="en-US" dirty="0" smtClean="0"/>
              <a:t>Steve Jacobs		York College/Sociology</a:t>
            </a:r>
          </a:p>
          <a:p>
            <a:r>
              <a:rPr lang="en-US" dirty="0"/>
              <a:t>Kevin St. </a:t>
            </a:r>
            <a:r>
              <a:rPr lang="en-US" dirty="0" smtClean="0"/>
              <a:t>Martin		Rutgers/Geography</a:t>
            </a:r>
          </a:p>
          <a:p>
            <a:r>
              <a:rPr lang="en-US" dirty="0" smtClean="0"/>
              <a:t>Elizabeth van </a:t>
            </a:r>
            <a:r>
              <a:rPr lang="en-US" dirty="0" err="1" smtClean="0"/>
              <a:t>Dolah</a:t>
            </a:r>
            <a:r>
              <a:rPr lang="en-US" dirty="0" smtClean="0"/>
              <a:t>	UMD/Anthropology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4081948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STAC Social Science Project </a:t>
            </a:r>
            <a:br>
              <a:rPr lang="en-US" sz="3200" dirty="0" smtClean="0"/>
            </a:br>
            <a:r>
              <a:rPr lang="en-US" sz="3200" dirty="0" smtClean="0"/>
              <a:t>(aka “The Human Dimensions”)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30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Synthesis of our own expertise and research questions</a:t>
            </a:r>
          </a:p>
          <a:p>
            <a:r>
              <a:rPr lang="en-US" dirty="0" smtClean="0"/>
              <a:t>Study of CBP managers</a:t>
            </a:r>
          </a:p>
          <a:p>
            <a:r>
              <a:rPr lang="en-US" dirty="0" smtClean="0"/>
              <a:t>Workshop:  March 10</a:t>
            </a:r>
            <a:r>
              <a:rPr lang="en-US" baseline="30000" dirty="0" smtClean="0"/>
              <a:t>,</a:t>
            </a:r>
            <a:r>
              <a:rPr lang="en-US" dirty="0" smtClean="0"/>
              <a:t> 2011; 70 participants.  Goals of workshop: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1) Inform </a:t>
            </a:r>
            <a:r>
              <a:rPr lang="en-US" dirty="0"/>
              <a:t>program managers </a:t>
            </a:r>
            <a:r>
              <a:rPr lang="en-US" dirty="0" smtClean="0"/>
              <a:t>and each other of range of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social </a:t>
            </a:r>
            <a:r>
              <a:rPr lang="en-US" dirty="0"/>
              <a:t>science research available;</a:t>
            </a:r>
          </a:p>
          <a:p>
            <a:pPr marL="457200" lvl="1" indent="0">
              <a:buNone/>
            </a:pPr>
            <a:r>
              <a:rPr lang="en-US" dirty="0" smtClean="0"/>
              <a:t>	2</a:t>
            </a:r>
            <a:r>
              <a:rPr lang="en-US" dirty="0"/>
              <a:t>) Initiate a dialogue between regional program </a:t>
            </a:r>
            <a:r>
              <a:rPr lang="en-US" dirty="0" smtClean="0"/>
              <a:t>	managers </a:t>
            </a:r>
            <a:r>
              <a:rPr lang="en-US" dirty="0"/>
              <a:t>and </a:t>
            </a:r>
            <a:r>
              <a:rPr lang="en-US" dirty="0" smtClean="0"/>
              <a:t>	social </a:t>
            </a:r>
            <a:r>
              <a:rPr lang="en-US" dirty="0"/>
              <a:t>scientists on needs </a:t>
            </a:r>
            <a:r>
              <a:rPr lang="en-US" dirty="0" smtClean="0"/>
              <a:t>and 	capacities</a:t>
            </a:r>
            <a:r>
              <a:rPr lang="en-US" dirty="0"/>
              <a:t>; </a:t>
            </a:r>
            <a:r>
              <a:rPr lang="en-US" dirty="0" smtClean="0"/>
              <a:t>and</a:t>
            </a:r>
          </a:p>
          <a:p>
            <a:pPr marL="457200" lvl="1" indent="0">
              <a:buNone/>
            </a:pPr>
            <a:r>
              <a:rPr lang="en-US" dirty="0" smtClean="0"/>
              <a:t>	3</a:t>
            </a:r>
            <a:r>
              <a:rPr lang="en-US" dirty="0"/>
              <a:t>) Develop concrete next steps to better integrate social </a:t>
            </a:r>
            <a:r>
              <a:rPr lang="en-US" dirty="0" smtClean="0"/>
              <a:t>	science </a:t>
            </a:r>
            <a:r>
              <a:rPr lang="en-US" dirty="0"/>
              <a:t>research into </a:t>
            </a:r>
            <a:r>
              <a:rPr lang="en-US" dirty="0" smtClean="0"/>
              <a:t>Chesapeake Bay </a:t>
            </a:r>
            <a:r>
              <a:rPr lang="en-US" dirty="0"/>
              <a:t>restoration </a:t>
            </a:r>
            <a:r>
              <a:rPr lang="en-US" dirty="0" smtClean="0"/>
              <a:t>	activities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Workshop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A presentation on the results from interviews with key informants from the </a:t>
            </a:r>
            <a:r>
              <a:rPr lang="en-US" dirty="0" smtClean="0"/>
              <a:t>CBP on </a:t>
            </a:r>
            <a:r>
              <a:rPr lang="en-US" dirty="0"/>
              <a:t>the needs and constraints to </a:t>
            </a:r>
            <a:r>
              <a:rPr lang="en-US" dirty="0" smtClean="0"/>
              <a:t>integrating social </a:t>
            </a:r>
            <a:r>
              <a:rPr lang="en-US" dirty="0"/>
              <a:t>science research in Bay restoration</a:t>
            </a:r>
            <a:r>
              <a:rPr lang="en-US" dirty="0" smtClean="0"/>
              <a:t>;</a:t>
            </a:r>
          </a:p>
          <a:p>
            <a:endParaRPr lang="en-US" dirty="0"/>
          </a:p>
          <a:p>
            <a:r>
              <a:rPr lang="en-US" dirty="0" smtClean="0"/>
              <a:t>Panel </a:t>
            </a:r>
            <a:r>
              <a:rPr lang="en-US" dirty="0"/>
              <a:t>discussions on a) social science and understanding individual behavior change </a:t>
            </a:r>
            <a:r>
              <a:rPr lang="en-US" dirty="0" smtClean="0"/>
              <a:t>and b</a:t>
            </a:r>
            <a:r>
              <a:rPr lang="en-US" dirty="0"/>
              <a:t>) social science and understanding group, community and organization change;</a:t>
            </a:r>
          </a:p>
          <a:p>
            <a:endParaRPr lang="en-US" dirty="0" smtClean="0"/>
          </a:p>
          <a:p>
            <a:r>
              <a:rPr lang="en-US" dirty="0" smtClean="0"/>
              <a:t>Working </a:t>
            </a:r>
            <a:r>
              <a:rPr lang="en-US" dirty="0"/>
              <a:t>groups to identify constraints, opportunities, and actions, including priorities </a:t>
            </a:r>
            <a:r>
              <a:rPr lang="en-US" dirty="0" smtClean="0"/>
              <a:t>for action</a:t>
            </a:r>
            <a:r>
              <a:rPr lang="en-US" dirty="0"/>
              <a:t>; and</a:t>
            </a:r>
          </a:p>
          <a:p>
            <a:endParaRPr lang="en-US" dirty="0"/>
          </a:p>
          <a:p>
            <a:r>
              <a:rPr lang="en-US" dirty="0" smtClean="0"/>
              <a:t>A </a:t>
            </a:r>
            <a:r>
              <a:rPr lang="en-US" dirty="0"/>
              <a:t>summary panel </a:t>
            </a:r>
          </a:p>
        </p:txBody>
      </p:sp>
    </p:spTree>
    <p:extLst>
      <p:ext uri="{BB962C8B-B14F-4D97-AF65-F5344CB8AC3E}">
        <p14:creationId xmlns:p14="http://schemas.microsoft.com/office/powerpoint/2010/main" xmlns="" val="1896902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Panel Presentations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Individual Behavior Change</a:t>
            </a:r>
            <a:endParaRPr lang="en-US" u="sng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The Psychology of Climate </a:t>
            </a:r>
            <a:r>
              <a:rPr lang="en-US" dirty="0" smtClean="0"/>
              <a:t>Change</a:t>
            </a:r>
          </a:p>
          <a:p>
            <a:r>
              <a:rPr lang="en-US" dirty="0"/>
              <a:t>Why Culture is Important to Environmental </a:t>
            </a:r>
            <a:r>
              <a:rPr lang="en-US" dirty="0" smtClean="0"/>
              <a:t>Behavior</a:t>
            </a:r>
          </a:p>
          <a:p>
            <a:r>
              <a:rPr lang="en-US" dirty="0"/>
              <a:t>Applying Economics &amp; Decision Science to Restoration </a:t>
            </a:r>
            <a:r>
              <a:rPr lang="en-US" dirty="0" smtClean="0"/>
              <a:t>Strategies</a:t>
            </a:r>
          </a:p>
          <a:p>
            <a:r>
              <a:rPr lang="en-US" dirty="0"/>
              <a:t>Economics of Individual Behavior Change or Choice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800600" y="1600200"/>
            <a:ext cx="3886200" cy="914400"/>
          </a:xfrm>
        </p:spPr>
        <p:txBody>
          <a:bodyPr>
            <a:normAutofit/>
          </a:bodyPr>
          <a:lstStyle/>
          <a:p>
            <a:r>
              <a:rPr lang="en-US" u="sng" dirty="0" smtClean="0"/>
              <a:t>Group, Community and  Organization Change</a:t>
            </a:r>
          </a:p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495800" y="2174875"/>
            <a:ext cx="4419599" cy="395128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Sociological Perspectives of Fishing </a:t>
            </a:r>
            <a:r>
              <a:rPr lang="en-US" dirty="0" smtClean="0"/>
              <a:t>Communities</a:t>
            </a:r>
          </a:p>
          <a:p>
            <a:r>
              <a:rPr lang="en-US" dirty="0"/>
              <a:t>Cognitive Models and Social Science: Salience, Community, and </a:t>
            </a:r>
            <a:r>
              <a:rPr lang="en-US" dirty="0" smtClean="0"/>
              <a:t>Conservation</a:t>
            </a:r>
          </a:p>
          <a:p>
            <a:r>
              <a:rPr lang="en-US" dirty="0"/>
              <a:t>Enacting Human Dimensions of Marine Ecosystem-Based </a:t>
            </a:r>
            <a:r>
              <a:rPr lang="en-US" dirty="0" smtClean="0"/>
              <a:t>Management</a:t>
            </a:r>
          </a:p>
          <a:p>
            <a:r>
              <a:rPr lang="en-US" dirty="0"/>
              <a:t>Public Administration &amp; Policy—Landscape&amp; Examples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95524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Working Group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/>
            <a:r>
              <a:rPr lang="en-US" dirty="0" smtClean="0"/>
              <a:t>Management Problems/Challenges:</a:t>
            </a:r>
          </a:p>
          <a:p>
            <a:pPr lvl="1"/>
            <a:r>
              <a:rPr lang="en-US" dirty="0" smtClean="0"/>
              <a:t>Need widespread behavior change</a:t>
            </a:r>
          </a:p>
          <a:p>
            <a:pPr lvl="1"/>
            <a:r>
              <a:rPr lang="en-US" dirty="0" smtClean="0"/>
              <a:t>CBP GITS need effective management structures/networks/decision-making tools</a:t>
            </a:r>
          </a:p>
          <a:p>
            <a:pPr lvl="1"/>
            <a:r>
              <a:rPr lang="en-US" dirty="0" smtClean="0"/>
              <a:t>Regulatory vs. cooperative/voluntary approaches to achieve goals</a:t>
            </a:r>
          </a:p>
          <a:p>
            <a:pPr lvl="1"/>
            <a:r>
              <a:rPr lang="en-US" dirty="0" smtClean="0"/>
              <a:t>How can social science inform the paths of least resistance (or most effectiveness) to activate goals?</a:t>
            </a:r>
          </a:p>
          <a:p>
            <a:pPr lvl="1"/>
            <a:r>
              <a:rPr lang="en-US" dirty="0" smtClean="0"/>
              <a:t>Need social science monitoring strategy to inform strategies</a:t>
            </a:r>
          </a:p>
          <a:p>
            <a:pPr lvl="0"/>
            <a:r>
              <a:rPr lang="en-US" dirty="0" smtClean="0"/>
              <a:t>Management steps/action items:</a:t>
            </a:r>
          </a:p>
          <a:p>
            <a:pPr lvl="1"/>
            <a:r>
              <a:rPr lang="en-US" dirty="0" smtClean="0"/>
              <a:t>Produce guidance for CBP management team on social science</a:t>
            </a:r>
          </a:p>
          <a:p>
            <a:pPr lvl="1"/>
            <a:r>
              <a:rPr lang="en-US" dirty="0" smtClean="0"/>
              <a:t>Apply economic models/case studies to blue crab management challenges</a:t>
            </a:r>
          </a:p>
          <a:p>
            <a:pPr lvl="1"/>
            <a:r>
              <a:rPr lang="en-US" dirty="0" smtClean="0"/>
              <a:t>Increase capacity of social science in CBP decision making process</a:t>
            </a:r>
          </a:p>
          <a:p>
            <a:pPr lvl="1"/>
            <a:r>
              <a:rPr lang="en-US" dirty="0" smtClean="0"/>
              <a:t>How can social science design policies</a:t>
            </a:r>
          </a:p>
          <a:p>
            <a:pPr lvl="0"/>
            <a:r>
              <a:rPr lang="en-US" dirty="0" smtClean="0"/>
              <a:t>Next Steps:</a:t>
            </a:r>
          </a:p>
          <a:p>
            <a:pPr lvl="1"/>
            <a:r>
              <a:rPr lang="en-US" dirty="0" smtClean="0"/>
              <a:t>Focus on how existing knowledge can inform policy/programs to increase effectiveness</a:t>
            </a:r>
          </a:p>
          <a:p>
            <a:pPr lvl="1"/>
            <a:r>
              <a:rPr lang="en-US" dirty="0" smtClean="0"/>
              <a:t>Define an issue, bring in social science team, develop strategy, implement it!</a:t>
            </a:r>
          </a:p>
          <a:p>
            <a:pPr lvl="1"/>
            <a:r>
              <a:rPr lang="en-US" dirty="0" smtClean="0"/>
              <a:t>Social science review and comment of </a:t>
            </a:r>
            <a:r>
              <a:rPr lang="en-US" dirty="0" err="1" smtClean="0"/>
              <a:t>WIPs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Broad, Take Away Messages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Multiple indicators of greater recognition </a:t>
            </a:r>
            <a:r>
              <a:rPr lang="en-US" dirty="0"/>
              <a:t>of </a:t>
            </a:r>
            <a:r>
              <a:rPr lang="en-US" dirty="0" smtClean="0"/>
              <a:t>value of the </a:t>
            </a:r>
            <a:r>
              <a:rPr lang="en-US" dirty="0"/>
              <a:t>social sciences </a:t>
            </a:r>
            <a:r>
              <a:rPr lang="en-US" dirty="0" smtClean="0"/>
              <a:t>to address human dimensions of Bay restoration </a:t>
            </a:r>
            <a:endParaRPr lang="en-US" dirty="0"/>
          </a:p>
          <a:p>
            <a:r>
              <a:rPr lang="en-US" dirty="0" smtClean="0"/>
              <a:t>Social science research can benefit </a:t>
            </a:r>
            <a:r>
              <a:rPr lang="en-US" dirty="0"/>
              <a:t>and </a:t>
            </a:r>
            <a:r>
              <a:rPr lang="en-US" dirty="0" smtClean="0"/>
              <a:t>advance </a:t>
            </a:r>
            <a:r>
              <a:rPr lang="en-US" dirty="0"/>
              <a:t>the Bay restoration and management efforts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wider range </a:t>
            </a:r>
            <a:r>
              <a:rPr lang="en-US" dirty="0"/>
              <a:t>of social science </a:t>
            </a:r>
            <a:r>
              <a:rPr lang="en-US" dirty="0" smtClean="0"/>
              <a:t>disciplines now available to Bay Program and present in STAC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527766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Broad, Take Away Messages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</a:t>
            </a:r>
            <a:r>
              <a:rPr lang="en-US" dirty="0" smtClean="0"/>
              <a:t>mportant </a:t>
            </a:r>
            <a:r>
              <a:rPr lang="en-US" dirty="0"/>
              <a:t>next step is to create organizational and </a:t>
            </a:r>
            <a:r>
              <a:rPr lang="en-US" dirty="0" smtClean="0"/>
              <a:t>program opportunities </a:t>
            </a:r>
            <a:r>
              <a:rPr lang="en-US" dirty="0"/>
              <a:t>for tapping this social science </a:t>
            </a:r>
            <a:r>
              <a:rPr lang="en-US" dirty="0" smtClean="0"/>
              <a:t>expertise.</a:t>
            </a:r>
          </a:p>
          <a:p>
            <a:r>
              <a:rPr lang="en-US" dirty="0" smtClean="0"/>
              <a:t>Integrate socio-ecological orientation into ecosystem framework at policy, program and research levels</a:t>
            </a:r>
          </a:p>
          <a:p>
            <a:r>
              <a:rPr lang="en-US" dirty="0" smtClean="0"/>
              <a:t>Institutionalization and build on lessons learned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859287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800600"/>
            <a:ext cx="8229600" cy="1143000"/>
          </a:xfrm>
        </p:spPr>
        <p:txBody>
          <a:bodyPr/>
          <a:lstStyle/>
          <a:p>
            <a:r>
              <a:rPr lang="en-US" dirty="0" smtClean="0"/>
              <a:t>Thanks!</a:t>
            </a:r>
            <a:endParaRPr lang="en-US" dirty="0"/>
          </a:p>
        </p:txBody>
      </p:sp>
      <p:pic>
        <p:nvPicPr>
          <p:cNvPr id="6" name="Picture 5" descr="tmcn1192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90800" y="762000"/>
            <a:ext cx="3886200" cy="41015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2356</TotalTime>
  <Words>416</Words>
  <Application>Microsoft Office PowerPoint</Application>
  <PresentationFormat>On-screen Show (4:3)</PresentationFormat>
  <Paragraphs>68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Integrating the Social Sciences into Chesapeake Bay Restoration:  Workshop Report</vt:lpstr>
      <vt:lpstr>Social Science Steering Committee</vt:lpstr>
      <vt:lpstr>STAC Social Science Project  (aka “The Human Dimensions”)</vt:lpstr>
      <vt:lpstr>Workshop Activities</vt:lpstr>
      <vt:lpstr>Panel Presentations</vt:lpstr>
      <vt:lpstr>Working Group Recommendations</vt:lpstr>
      <vt:lpstr>Broad, Take Away Messages</vt:lpstr>
      <vt:lpstr>Broad, Take Away Messages</vt:lpstr>
      <vt:lpstr>Thanks!</vt:lpstr>
    </vt:vector>
  </TitlesOfParts>
  <Company>Smithsonian Institution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Science Research and  Chesapeake Bay Restoration:  Results from Key Informants</dc:title>
  <dc:creator>vandolahe</dc:creator>
  <cp:lastModifiedBy>CBPStaff</cp:lastModifiedBy>
  <cp:revision>37</cp:revision>
  <dcterms:created xsi:type="dcterms:W3CDTF">2011-06-07T00:48:57Z</dcterms:created>
  <dcterms:modified xsi:type="dcterms:W3CDTF">2012-03-06T16:05:07Z</dcterms:modified>
</cp:coreProperties>
</file>