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0"/>
  </p:notesMasterIdLst>
  <p:handoutMasterIdLst>
    <p:handoutMasterId r:id="rId51"/>
  </p:handoutMasterIdLst>
  <p:sldIdLst>
    <p:sldId id="256" r:id="rId2"/>
    <p:sldId id="302" r:id="rId3"/>
    <p:sldId id="333" r:id="rId4"/>
    <p:sldId id="334" r:id="rId5"/>
    <p:sldId id="335" r:id="rId6"/>
    <p:sldId id="336" r:id="rId7"/>
    <p:sldId id="337" r:id="rId8"/>
    <p:sldId id="338" r:id="rId9"/>
    <p:sldId id="339" r:id="rId10"/>
    <p:sldId id="340" r:id="rId11"/>
    <p:sldId id="341" r:id="rId12"/>
    <p:sldId id="342" r:id="rId13"/>
    <p:sldId id="343" r:id="rId14"/>
    <p:sldId id="344" r:id="rId15"/>
    <p:sldId id="345" r:id="rId16"/>
    <p:sldId id="346" r:id="rId17"/>
    <p:sldId id="347" r:id="rId18"/>
    <p:sldId id="348" r:id="rId19"/>
    <p:sldId id="349" r:id="rId20"/>
    <p:sldId id="350" r:id="rId21"/>
    <p:sldId id="351" r:id="rId22"/>
    <p:sldId id="352" r:id="rId23"/>
    <p:sldId id="354" r:id="rId24"/>
    <p:sldId id="355" r:id="rId25"/>
    <p:sldId id="353" r:id="rId26"/>
    <p:sldId id="327" r:id="rId27"/>
    <p:sldId id="307" r:id="rId28"/>
    <p:sldId id="326" r:id="rId29"/>
    <p:sldId id="323" r:id="rId30"/>
    <p:sldId id="316" r:id="rId31"/>
    <p:sldId id="317" r:id="rId32"/>
    <p:sldId id="321" r:id="rId33"/>
    <p:sldId id="322" r:id="rId34"/>
    <p:sldId id="319" r:id="rId35"/>
    <p:sldId id="318" r:id="rId36"/>
    <p:sldId id="329" r:id="rId37"/>
    <p:sldId id="356" r:id="rId38"/>
    <p:sldId id="331" r:id="rId39"/>
    <p:sldId id="292" r:id="rId40"/>
    <p:sldId id="358" r:id="rId41"/>
    <p:sldId id="357" r:id="rId42"/>
    <p:sldId id="330" r:id="rId43"/>
    <p:sldId id="305" r:id="rId44"/>
    <p:sldId id="303" r:id="rId45"/>
    <p:sldId id="304" r:id="rId46"/>
    <p:sldId id="324" r:id="rId47"/>
    <p:sldId id="320" r:id="rId48"/>
    <p:sldId id="359" r:id="rId49"/>
  </p:sldIdLst>
  <p:sldSz cx="9144000" cy="6858000" type="screen4x3"/>
  <p:notesSz cx="7010400" cy="9296400"/>
  <p:embeddedFontLst>
    <p:embeddedFont>
      <p:font typeface="Calibri" panose="020F0502020204030204" pitchFamily="34" charset="0"/>
      <p:regular r:id="rId52"/>
      <p:bold r:id="rId53"/>
      <p:italic r:id="rId54"/>
      <p:boldItalic r:id="rId55"/>
    </p:embeddedFont>
    <p:embeddedFont>
      <p:font typeface="Georgia" panose="02040502050405020303" pitchFamily="18"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2304" autoAdjust="0"/>
    <p:restoredTop sz="74296" autoAdjust="0"/>
  </p:normalViewPr>
  <p:slideViewPr>
    <p:cSldViewPr>
      <p:cViewPr varScale="1">
        <p:scale>
          <a:sx n="41" d="100"/>
          <a:sy n="41" d="100"/>
        </p:scale>
        <p:origin x="763" y="38"/>
      </p:cViewPr>
      <p:guideLst>
        <p:guide orient="horz" pos="2160"/>
        <p:guide pos="2880"/>
      </p:guideLst>
    </p:cSldViewPr>
  </p:slideViewPr>
  <p:notesTextViewPr>
    <p:cViewPr>
      <p:scale>
        <a:sx n="1" d="1"/>
        <a:sy n="1" d="1"/>
      </p:scale>
      <p:origin x="0" y="0"/>
    </p:cViewPr>
  </p:notesTextViewPr>
  <p:sorterViewPr>
    <p:cViewPr>
      <p:scale>
        <a:sx n="60" d="100"/>
        <a:sy n="60" d="100"/>
      </p:scale>
      <p:origin x="0" y="34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4.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F5AA781-2CB3-44FC-A8A1-82732C82E50D}" type="datetimeFigureOut">
              <a:rPr lang="en-US" smtClean="0"/>
              <a:t>5/17/2016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4CF8848-9FEE-4B93-8EB2-0136DB7427E9}" type="slidenum">
              <a:rPr lang="en-US" smtClean="0"/>
              <a:t>‹#›</a:t>
            </a:fld>
            <a:endParaRPr lang="en-US"/>
          </a:p>
        </p:txBody>
      </p:sp>
    </p:spTree>
    <p:extLst>
      <p:ext uri="{BB962C8B-B14F-4D97-AF65-F5344CB8AC3E}">
        <p14:creationId xmlns:p14="http://schemas.microsoft.com/office/powerpoint/2010/main" val="5752783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37839" cy="464820"/>
          </a:xfrm>
          <a:prstGeom prst="rect">
            <a:avLst/>
          </a:prstGeom>
          <a:noFill/>
          <a:ln>
            <a:noFill/>
          </a:ln>
        </p:spPr>
        <p:txBody>
          <a:bodyPr lIns="93162" tIns="93162" rIns="93162" bIns="93162"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7" y="0"/>
            <a:ext cx="3037839" cy="464820"/>
          </a:xfrm>
          <a:prstGeom prst="rect">
            <a:avLst/>
          </a:prstGeom>
          <a:noFill/>
          <a:ln>
            <a:noFill/>
          </a:ln>
        </p:spPr>
        <p:txBody>
          <a:bodyPr lIns="93162" tIns="93162" rIns="93162" bIns="93162"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829967"/>
            <a:ext cx="3037839" cy="464820"/>
          </a:xfrm>
          <a:prstGeom prst="rect">
            <a:avLst/>
          </a:prstGeom>
          <a:noFill/>
          <a:ln>
            <a:noFill/>
          </a:ln>
        </p:spPr>
        <p:txBody>
          <a:bodyPr lIns="93162" tIns="93162" rIns="93162" bIns="93162"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488187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chesapeakebay.net/channel_files/23922/ee_in_essa_fact_sheet_4.18.16.docx"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chesapeakebay.net/channel_files/23922/ee_in_essa_fact_sheet_4.18.16.docx"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chesapeakebay.net/channel_files/23922/ee_in_essa_fact_sheet_4.18.16.docx"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chesapeakebay.net/channel_files/23922/ee_in_essa_fact_sheet_4.18.16.docx"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chesapeakebay.noaa.gov/bay-watershed-education-and-training-b-wet/bay-watershed-education-and-training-b-wet"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www.epa.gov/schools" TargetMode="External"/><Relationship Id="rId4" Type="http://schemas.openxmlformats.org/officeDocument/2006/relationships/hyperlink" Target="https://www.epa.gov/education/environmental-education-ee-grants"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chesapeakebay.noaa.gov/bay-watershed-education-and-training-b-wet/bay-watershed-education-and-training-b-wet"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www.epa.gov/schools" TargetMode="External"/><Relationship Id="rId4" Type="http://schemas.openxmlformats.org/officeDocument/2006/relationships/hyperlink" Target="https://www.epa.gov/education/environmental-education-ee-grants"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chesapeakebay.noaa.gov/bay-watershed-education-and-training-b-wet/bay-watershed-education-and-training-b-wet"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www.epa.gov/schools" TargetMode="External"/><Relationship Id="rId4" Type="http://schemas.openxmlformats.org/officeDocument/2006/relationships/hyperlink" Target="https://www.epa.gov/education/environmental-education-ee-grants"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chesapeakebay.noaa.gov/bay-watershed-education-and-training-b-wet/bay-watershed-education-and-training-b-wet"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www.epa.gov/schools" TargetMode="External"/><Relationship Id="rId4" Type="http://schemas.openxmlformats.org/officeDocument/2006/relationships/hyperlink" Target="https://www.epa.gov/education/environmental-education-ee-grants"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chesapeakebay.noaa.gov/bay-watershed-education-and-training-b-wet/bay-watershed-education-and-training-b-wet"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www.epa.gov/schools" TargetMode="External"/><Relationship Id="rId4" Type="http://schemas.openxmlformats.org/officeDocument/2006/relationships/hyperlink" Target="https://www.epa.gov/education/environmental-education-ee-grants"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4" name="Shape 164"/>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endParaRPr/>
          </a:p>
        </p:txBody>
      </p:sp>
    </p:spTree>
    <p:extLst>
      <p:ext uri="{BB962C8B-B14F-4D97-AF65-F5344CB8AC3E}">
        <p14:creationId xmlns:p14="http://schemas.microsoft.com/office/powerpoint/2010/main" val="1335489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r>
              <a:rPr lang="en-US" sz="1200" dirty="0" smtClean="0"/>
              <a:t>MWEEs are</a:t>
            </a:r>
            <a:r>
              <a:rPr lang="en-US" sz="1200" baseline="0" dirty="0" smtClean="0"/>
              <a:t> so</a:t>
            </a:r>
            <a:r>
              <a:rPr lang="en-US" sz="1200" dirty="0" smtClean="0"/>
              <a:t> much more than a field trip! 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a:t>
            </a:r>
          </a:p>
          <a:p>
            <a:pPr lvl="0" indent="-316865">
              <a:spcBef>
                <a:spcPts val="1800"/>
              </a:spcBef>
              <a:buSzPct val="100000"/>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They are not add </a:t>
            </a:r>
            <a:r>
              <a:rPr lang="en-US" sz="1200" b="0" i="0" u="none" strike="noStrike" kern="1200" cap="none" dirty="0" err="1" smtClean="0">
                <a:solidFill>
                  <a:schemeClr val="dk1"/>
                </a:solidFill>
                <a:effectLst/>
                <a:latin typeface="Calibri"/>
                <a:ea typeface="Calibri"/>
                <a:cs typeface="Calibri"/>
                <a:sym typeface="Calibri"/>
              </a:rPr>
              <a:t>ons</a:t>
            </a:r>
            <a:r>
              <a:rPr lang="en-US" sz="1200" b="0" i="0" u="none" strike="noStrike" kern="1200" cap="none" dirty="0" smtClean="0">
                <a:solidFill>
                  <a:schemeClr val="dk1"/>
                </a:solidFill>
                <a:effectLst/>
                <a:latin typeface="Calibri"/>
                <a:ea typeface="Calibri"/>
                <a:cs typeface="Calibri"/>
                <a:sym typeface="Calibri"/>
              </a:rPr>
              <a:t>. MWEEs can help schools and teachers teach core subjects, including NGSS, in a thought provoking and engaging way. In fact, Stanford University is just finishing</a:t>
            </a:r>
            <a:r>
              <a:rPr lang="en-US" sz="1200" b="0" i="0" u="none" strike="noStrike" kern="1200" cap="none" baseline="0" dirty="0" smtClean="0">
                <a:solidFill>
                  <a:schemeClr val="dk1"/>
                </a:solidFill>
                <a:effectLst/>
                <a:latin typeface="Calibri"/>
                <a:ea typeface="Calibri"/>
                <a:cs typeface="Calibri"/>
                <a:sym typeface="Calibri"/>
              </a:rPr>
              <a:t> up </a:t>
            </a:r>
            <a:r>
              <a:rPr lang="en-US" sz="1200" b="0" i="0" u="none" strike="noStrike" kern="1200" cap="none" dirty="0" smtClean="0">
                <a:solidFill>
                  <a:schemeClr val="dk1"/>
                </a:solidFill>
                <a:effectLst/>
                <a:latin typeface="Calibri"/>
                <a:ea typeface="Calibri"/>
                <a:cs typeface="Calibri"/>
                <a:sym typeface="Calibri"/>
              </a:rPr>
              <a:t>a review of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pPr lvl="0" indent="-316865">
              <a:spcBef>
                <a:spcPts val="1800"/>
              </a:spcBef>
              <a:buSzPct val="100000"/>
            </a:pPr>
            <a:endParaRPr lang="en-US" baseline="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Therefore, professional development that includes both content and outdoor education pedagogy is important. </a:t>
            </a:r>
            <a:endParaRPr lang="en-US" baseline="0" dirty="0" smtClean="0"/>
          </a:p>
          <a:p>
            <a:pPr lvl="0" indent="-316865">
              <a:spcBef>
                <a:spcPts val="1800"/>
              </a:spcBef>
              <a:buSzPct val="100000"/>
            </a:pPr>
            <a:endParaRPr lang="en-US" baseline="0" dirty="0" smtClean="0"/>
          </a:p>
          <a:p>
            <a:pPr lvl="0" indent="-316865">
              <a:spcBef>
                <a:spcPts val="1800"/>
              </a:spcBef>
              <a:buSzPct val="100000"/>
            </a:pPr>
            <a:r>
              <a:rPr lang="en-US" baseline="0" dirty="0" smtClean="0"/>
              <a:t>The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The definition</a:t>
            </a:r>
            <a:r>
              <a:rPr lang="en-US" sz="1200" baseline="0" dirty="0" smtClean="0"/>
              <a:t> of a MWEE can be found in your packets. The Workgroup is also working with partners to put together a Handbook for Practitioners, which will be available later this year.</a:t>
            </a:r>
          </a:p>
          <a:p>
            <a:pPr lvl="0" indent="-316865">
              <a:spcBef>
                <a:spcPts val="1800"/>
              </a:spcBef>
              <a:buSzPct val="100000"/>
            </a:pPr>
            <a:endParaRPr lang="en-US" sz="1200" baseline="0" dirty="0" smtClean="0"/>
          </a:p>
          <a:p>
            <a:pPr lvl="0" indent="-316865">
              <a:spcBef>
                <a:spcPts val="1800"/>
              </a:spcBef>
              <a:buSzPct val="100000"/>
            </a:pPr>
            <a:r>
              <a:rPr lang="en-US" sz="1200" baseline="0" dirty="0" smtClean="0"/>
              <a:t>You are going to see several examples of MWEEs as we move forward with today’s agenda.</a:t>
            </a:r>
            <a:endParaRPr lang="en-US" sz="1200"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0879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r>
              <a:rPr lang="en-US" sz="1200" dirty="0" smtClean="0"/>
              <a:t>MWEEs are</a:t>
            </a:r>
            <a:r>
              <a:rPr lang="en-US" sz="1200" baseline="0" dirty="0" smtClean="0"/>
              <a:t> so</a:t>
            </a:r>
            <a:r>
              <a:rPr lang="en-US" sz="1200" dirty="0" smtClean="0"/>
              <a:t> much more than a field trip! 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a:t>
            </a:r>
          </a:p>
          <a:p>
            <a:pPr lvl="0" indent="-316865">
              <a:spcBef>
                <a:spcPts val="1800"/>
              </a:spcBef>
              <a:buSzPct val="100000"/>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They are not add </a:t>
            </a:r>
            <a:r>
              <a:rPr lang="en-US" sz="1200" b="0" i="0" u="none" strike="noStrike" kern="1200" cap="none" dirty="0" err="1" smtClean="0">
                <a:solidFill>
                  <a:schemeClr val="dk1"/>
                </a:solidFill>
                <a:effectLst/>
                <a:latin typeface="Calibri"/>
                <a:ea typeface="Calibri"/>
                <a:cs typeface="Calibri"/>
                <a:sym typeface="Calibri"/>
              </a:rPr>
              <a:t>ons</a:t>
            </a:r>
            <a:r>
              <a:rPr lang="en-US" sz="1200" b="0" i="0" u="none" strike="noStrike" kern="1200" cap="none" dirty="0" smtClean="0">
                <a:solidFill>
                  <a:schemeClr val="dk1"/>
                </a:solidFill>
                <a:effectLst/>
                <a:latin typeface="Calibri"/>
                <a:ea typeface="Calibri"/>
                <a:cs typeface="Calibri"/>
                <a:sym typeface="Calibri"/>
              </a:rPr>
              <a:t>. MWEEs can help schools and teachers teach core subjects, including NGSS, in a thought provoking and engaging way. In fact, Stanford University is just finishing</a:t>
            </a:r>
            <a:r>
              <a:rPr lang="en-US" sz="1200" b="0" i="0" u="none" strike="noStrike" kern="1200" cap="none" baseline="0" dirty="0" smtClean="0">
                <a:solidFill>
                  <a:schemeClr val="dk1"/>
                </a:solidFill>
                <a:effectLst/>
                <a:latin typeface="Calibri"/>
                <a:ea typeface="Calibri"/>
                <a:cs typeface="Calibri"/>
                <a:sym typeface="Calibri"/>
              </a:rPr>
              <a:t> up </a:t>
            </a:r>
            <a:r>
              <a:rPr lang="en-US" sz="1200" b="0" i="0" u="none" strike="noStrike" kern="1200" cap="none" dirty="0" smtClean="0">
                <a:solidFill>
                  <a:schemeClr val="dk1"/>
                </a:solidFill>
                <a:effectLst/>
                <a:latin typeface="Calibri"/>
                <a:ea typeface="Calibri"/>
                <a:cs typeface="Calibri"/>
                <a:sym typeface="Calibri"/>
              </a:rPr>
              <a:t>a review of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pPr lvl="0" indent="-316865">
              <a:spcBef>
                <a:spcPts val="1800"/>
              </a:spcBef>
              <a:buSzPct val="100000"/>
            </a:pPr>
            <a:endParaRPr lang="en-US" baseline="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Therefore, professional development that includes both content and outdoor education pedagogy is important. </a:t>
            </a:r>
            <a:endParaRPr lang="en-US" baseline="0" dirty="0" smtClean="0"/>
          </a:p>
          <a:p>
            <a:pPr lvl="0" indent="-316865">
              <a:spcBef>
                <a:spcPts val="1800"/>
              </a:spcBef>
              <a:buSzPct val="100000"/>
            </a:pPr>
            <a:endParaRPr lang="en-US" baseline="0" dirty="0" smtClean="0"/>
          </a:p>
          <a:p>
            <a:pPr lvl="0" indent="-316865">
              <a:spcBef>
                <a:spcPts val="1800"/>
              </a:spcBef>
              <a:buSzPct val="100000"/>
            </a:pPr>
            <a:r>
              <a:rPr lang="en-US" baseline="0" dirty="0" smtClean="0"/>
              <a:t>The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The definition</a:t>
            </a:r>
            <a:r>
              <a:rPr lang="en-US" sz="1200" baseline="0" dirty="0" smtClean="0"/>
              <a:t> of a MWEE can be found in your packets. The Workgroup is also working with partners to put together a Handbook for Practitioners, which will be available later this year.</a:t>
            </a:r>
          </a:p>
          <a:p>
            <a:pPr lvl="0" indent="-316865">
              <a:spcBef>
                <a:spcPts val="1800"/>
              </a:spcBef>
              <a:buSzPct val="100000"/>
            </a:pPr>
            <a:endParaRPr lang="en-US" sz="1200" baseline="0" dirty="0" smtClean="0"/>
          </a:p>
          <a:p>
            <a:pPr lvl="0" indent="-316865">
              <a:spcBef>
                <a:spcPts val="1800"/>
              </a:spcBef>
              <a:buSzPct val="100000"/>
            </a:pPr>
            <a:r>
              <a:rPr lang="en-US" sz="1200" baseline="0" dirty="0" smtClean="0"/>
              <a:t>You are going to see several examples of MWEEs as we move forward with today’s agenda.</a:t>
            </a:r>
            <a:endParaRPr lang="en-US" sz="1200"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5985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r>
              <a:rPr lang="en-US" sz="1200" dirty="0" smtClean="0"/>
              <a:t>MWEEs are</a:t>
            </a:r>
            <a:r>
              <a:rPr lang="en-US" sz="1200" baseline="0" dirty="0" smtClean="0"/>
              <a:t> so</a:t>
            </a:r>
            <a:r>
              <a:rPr lang="en-US" sz="1200" dirty="0" smtClean="0"/>
              <a:t> much more than a field trip! 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a:t>
            </a:r>
          </a:p>
          <a:p>
            <a:pPr lvl="0" indent="-316865">
              <a:spcBef>
                <a:spcPts val="1800"/>
              </a:spcBef>
              <a:buSzPct val="100000"/>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They are not add </a:t>
            </a:r>
            <a:r>
              <a:rPr lang="en-US" sz="1200" b="0" i="0" u="none" strike="noStrike" kern="1200" cap="none" dirty="0" err="1" smtClean="0">
                <a:solidFill>
                  <a:schemeClr val="dk1"/>
                </a:solidFill>
                <a:effectLst/>
                <a:latin typeface="Calibri"/>
                <a:ea typeface="Calibri"/>
                <a:cs typeface="Calibri"/>
                <a:sym typeface="Calibri"/>
              </a:rPr>
              <a:t>ons</a:t>
            </a:r>
            <a:r>
              <a:rPr lang="en-US" sz="1200" b="0" i="0" u="none" strike="noStrike" kern="1200" cap="none" dirty="0" smtClean="0">
                <a:solidFill>
                  <a:schemeClr val="dk1"/>
                </a:solidFill>
                <a:effectLst/>
                <a:latin typeface="Calibri"/>
                <a:ea typeface="Calibri"/>
                <a:cs typeface="Calibri"/>
                <a:sym typeface="Calibri"/>
              </a:rPr>
              <a:t>. MWEEs can help schools and teachers teach core subjects, including NGSS, in a thought provoking and engaging way. In fact, Stanford University is just finishing</a:t>
            </a:r>
            <a:r>
              <a:rPr lang="en-US" sz="1200" b="0" i="0" u="none" strike="noStrike" kern="1200" cap="none" baseline="0" dirty="0" smtClean="0">
                <a:solidFill>
                  <a:schemeClr val="dk1"/>
                </a:solidFill>
                <a:effectLst/>
                <a:latin typeface="Calibri"/>
                <a:ea typeface="Calibri"/>
                <a:cs typeface="Calibri"/>
                <a:sym typeface="Calibri"/>
              </a:rPr>
              <a:t> up </a:t>
            </a:r>
            <a:r>
              <a:rPr lang="en-US" sz="1200" b="0" i="0" u="none" strike="noStrike" kern="1200" cap="none" dirty="0" smtClean="0">
                <a:solidFill>
                  <a:schemeClr val="dk1"/>
                </a:solidFill>
                <a:effectLst/>
                <a:latin typeface="Calibri"/>
                <a:ea typeface="Calibri"/>
                <a:cs typeface="Calibri"/>
                <a:sym typeface="Calibri"/>
              </a:rPr>
              <a:t>a review of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pPr lvl="0" indent="-316865">
              <a:spcBef>
                <a:spcPts val="1800"/>
              </a:spcBef>
              <a:buSzPct val="100000"/>
            </a:pPr>
            <a:endParaRPr lang="en-US" baseline="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Therefore, professional development that includes both content and outdoor education pedagogy is important. </a:t>
            </a:r>
            <a:endParaRPr lang="en-US" baseline="0" dirty="0" smtClean="0"/>
          </a:p>
          <a:p>
            <a:pPr lvl="0" indent="-316865">
              <a:spcBef>
                <a:spcPts val="1800"/>
              </a:spcBef>
              <a:buSzPct val="100000"/>
            </a:pPr>
            <a:endParaRPr lang="en-US" baseline="0" dirty="0" smtClean="0"/>
          </a:p>
          <a:p>
            <a:pPr lvl="0" indent="-316865">
              <a:spcBef>
                <a:spcPts val="1800"/>
              </a:spcBef>
              <a:buSzPct val="100000"/>
            </a:pPr>
            <a:r>
              <a:rPr lang="en-US" baseline="0" dirty="0" smtClean="0"/>
              <a:t>The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The definition</a:t>
            </a:r>
            <a:r>
              <a:rPr lang="en-US" sz="1200" baseline="0" dirty="0" smtClean="0"/>
              <a:t> of a MWEE can be found in your packets. The Workgroup is also working with partners to put together a Handbook for Practitioners, which will be available later this year.</a:t>
            </a:r>
          </a:p>
          <a:p>
            <a:pPr lvl="0" indent="-316865">
              <a:spcBef>
                <a:spcPts val="1800"/>
              </a:spcBef>
              <a:buSzPct val="100000"/>
            </a:pPr>
            <a:endParaRPr lang="en-US" sz="1200" baseline="0" dirty="0" smtClean="0"/>
          </a:p>
          <a:p>
            <a:pPr lvl="0" indent="-316865">
              <a:spcBef>
                <a:spcPts val="1800"/>
              </a:spcBef>
              <a:buSzPct val="100000"/>
            </a:pPr>
            <a:r>
              <a:rPr lang="en-US" sz="1200" baseline="0" dirty="0" smtClean="0"/>
              <a:t>You are going to see several examples of MWEEs as we move forward with today’s agenda.</a:t>
            </a:r>
            <a:endParaRPr lang="en-US" sz="1200"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3057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r>
              <a:rPr lang="en-US" sz="1200" dirty="0" smtClean="0"/>
              <a:t>MWEEs are</a:t>
            </a:r>
            <a:r>
              <a:rPr lang="en-US" sz="1200" baseline="0" dirty="0" smtClean="0"/>
              <a:t> so</a:t>
            </a:r>
            <a:r>
              <a:rPr lang="en-US" sz="1200" dirty="0" smtClean="0"/>
              <a:t> much more than a field trip! 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a:t>
            </a:r>
          </a:p>
          <a:p>
            <a:pPr lvl="0" indent="-316865">
              <a:spcBef>
                <a:spcPts val="1800"/>
              </a:spcBef>
              <a:buSzPct val="100000"/>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They are not add </a:t>
            </a:r>
            <a:r>
              <a:rPr lang="en-US" sz="1200" b="0" i="0" u="none" strike="noStrike" kern="1200" cap="none" dirty="0" err="1" smtClean="0">
                <a:solidFill>
                  <a:schemeClr val="dk1"/>
                </a:solidFill>
                <a:effectLst/>
                <a:latin typeface="Calibri"/>
                <a:ea typeface="Calibri"/>
                <a:cs typeface="Calibri"/>
                <a:sym typeface="Calibri"/>
              </a:rPr>
              <a:t>ons</a:t>
            </a:r>
            <a:r>
              <a:rPr lang="en-US" sz="1200" b="0" i="0" u="none" strike="noStrike" kern="1200" cap="none" dirty="0" smtClean="0">
                <a:solidFill>
                  <a:schemeClr val="dk1"/>
                </a:solidFill>
                <a:effectLst/>
                <a:latin typeface="Calibri"/>
                <a:ea typeface="Calibri"/>
                <a:cs typeface="Calibri"/>
                <a:sym typeface="Calibri"/>
              </a:rPr>
              <a:t>. MWEEs can help schools and teachers teach core subjects, including NGSS, in a thought provoking and engaging way. In fact, Stanford University is just finishing</a:t>
            </a:r>
            <a:r>
              <a:rPr lang="en-US" sz="1200" b="0" i="0" u="none" strike="noStrike" kern="1200" cap="none" baseline="0" dirty="0" smtClean="0">
                <a:solidFill>
                  <a:schemeClr val="dk1"/>
                </a:solidFill>
                <a:effectLst/>
                <a:latin typeface="Calibri"/>
                <a:ea typeface="Calibri"/>
                <a:cs typeface="Calibri"/>
                <a:sym typeface="Calibri"/>
              </a:rPr>
              <a:t> up </a:t>
            </a:r>
            <a:r>
              <a:rPr lang="en-US" sz="1200" b="0" i="0" u="none" strike="noStrike" kern="1200" cap="none" dirty="0" smtClean="0">
                <a:solidFill>
                  <a:schemeClr val="dk1"/>
                </a:solidFill>
                <a:effectLst/>
                <a:latin typeface="Calibri"/>
                <a:ea typeface="Calibri"/>
                <a:cs typeface="Calibri"/>
                <a:sym typeface="Calibri"/>
              </a:rPr>
              <a:t>a review of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pPr lvl="0" indent="-316865">
              <a:spcBef>
                <a:spcPts val="1800"/>
              </a:spcBef>
              <a:buSzPct val="100000"/>
            </a:pPr>
            <a:endParaRPr lang="en-US" baseline="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Therefore, professional development that includes both content and outdoor education pedagogy is important. </a:t>
            </a:r>
            <a:endParaRPr lang="en-US" baseline="0" dirty="0" smtClean="0"/>
          </a:p>
          <a:p>
            <a:pPr lvl="0" indent="-316865">
              <a:spcBef>
                <a:spcPts val="1800"/>
              </a:spcBef>
              <a:buSzPct val="100000"/>
            </a:pPr>
            <a:endParaRPr lang="en-US" baseline="0" dirty="0" smtClean="0"/>
          </a:p>
          <a:p>
            <a:pPr lvl="0" indent="-316865">
              <a:spcBef>
                <a:spcPts val="1800"/>
              </a:spcBef>
              <a:buSzPct val="100000"/>
            </a:pPr>
            <a:r>
              <a:rPr lang="en-US" baseline="0" dirty="0" smtClean="0"/>
              <a:t>The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The definition</a:t>
            </a:r>
            <a:r>
              <a:rPr lang="en-US" sz="1200" baseline="0" dirty="0" smtClean="0"/>
              <a:t> of a MWEE can be found in your packets. The Workgroup is also working with partners to put together a Handbook for Practitioners, which will be available later this year.</a:t>
            </a:r>
          </a:p>
          <a:p>
            <a:pPr lvl="0" indent="-316865">
              <a:spcBef>
                <a:spcPts val="1800"/>
              </a:spcBef>
              <a:buSzPct val="100000"/>
            </a:pPr>
            <a:endParaRPr lang="en-US" sz="1200" baseline="0" dirty="0" smtClean="0"/>
          </a:p>
          <a:p>
            <a:pPr lvl="0" indent="-316865">
              <a:spcBef>
                <a:spcPts val="1800"/>
              </a:spcBef>
              <a:buSzPct val="100000"/>
            </a:pPr>
            <a:r>
              <a:rPr lang="en-US" sz="1200" baseline="0" dirty="0" smtClean="0"/>
              <a:t>You are going to see several examples of MWEEs as we move forward with today’s agenda.</a:t>
            </a:r>
            <a:endParaRPr lang="en-US" sz="1200"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1879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r>
              <a:rPr lang="en-US" sz="1200" dirty="0" smtClean="0"/>
              <a:t>MWEEs are</a:t>
            </a:r>
            <a:r>
              <a:rPr lang="en-US" sz="1200" baseline="0" dirty="0" smtClean="0"/>
              <a:t> so</a:t>
            </a:r>
            <a:r>
              <a:rPr lang="en-US" sz="1200" dirty="0" smtClean="0"/>
              <a:t> much more than a field trip! 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a:t>
            </a:r>
          </a:p>
          <a:p>
            <a:pPr lvl="0" indent="-316865">
              <a:spcBef>
                <a:spcPts val="1800"/>
              </a:spcBef>
              <a:buSzPct val="100000"/>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They are not add </a:t>
            </a:r>
            <a:r>
              <a:rPr lang="en-US" sz="1200" b="0" i="0" u="none" strike="noStrike" kern="1200" cap="none" dirty="0" err="1" smtClean="0">
                <a:solidFill>
                  <a:schemeClr val="dk1"/>
                </a:solidFill>
                <a:effectLst/>
                <a:latin typeface="Calibri"/>
                <a:ea typeface="Calibri"/>
                <a:cs typeface="Calibri"/>
                <a:sym typeface="Calibri"/>
              </a:rPr>
              <a:t>ons</a:t>
            </a:r>
            <a:r>
              <a:rPr lang="en-US" sz="1200" b="0" i="0" u="none" strike="noStrike" kern="1200" cap="none" dirty="0" smtClean="0">
                <a:solidFill>
                  <a:schemeClr val="dk1"/>
                </a:solidFill>
                <a:effectLst/>
                <a:latin typeface="Calibri"/>
                <a:ea typeface="Calibri"/>
                <a:cs typeface="Calibri"/>
                <a:sym typeface="Calibri"/>
              </a:rPr>
              <a:t>. MWEEs can help schools and teachers teach core subjects, including NGSS, in a thought provoking and engaging way. In fact, Stanford University is just finishing</a:t>
            </a:r>
            <a:r>
              <a:rPr lang="en-US" sz="1200" b="0" i="0" u="none" strike="noStrike" kern="1200" cap="none" baseline="0" dirty="0" smtClean="0">
                <a:solidFill>
                  <a:schemeClr val="dk1"/>
                </a:solidFill>
                <a:effectLst/>
                <a:latin typeface="Calibri"/>
                <a:ea typeface="Calibri"/>
                <a:cs typeface="Calibri"/>
                <a:sym typeface="Calibri"/>
              </a:rPr>
              <a:t> up </a:t>
            </a:r>
            <a:r>
              <a:rPr lang="en-US" sz="1200" b="0" i="0" u="none" strike="noStrike" kern="1200" cap="none" dirty="0" smtClean="0">
                <a:solidFill>
                  <a:schemeClr val="dk1"/>
                </a:solidFill>
                <a:effectLst/>
                <a:latin typeface="Calibri"/>
                <a:ea typeface="Calibri"/>
                <a:cs typeface="Calibri"/>
                <a:sym typeface="Calibri"/>
              </a:rPr>
              <a:t>a review of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pPr lvl="0" indent="-316865">
              <a:spcBef>
                <a:spcPts val="1800"/>
              </a:spcBef>
              <a:buSzPct val="100000"/>
            </a:pPr>
            <a:endParaRPr lang="en-US" baseline="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Therefore, professional development that includes both content and outdoor education pedagogy is important. </a:t>
            </a:r>
            <a:endParaRPr lang="en-US" baseline="0" dirty="0" smtClean="0"/>
          </a:p>
          <a:p>
            <a:pPr lvl="0" indent="-316865">
              <a:spcBef>
                <a:spcPts val="1800"/>
              </a:spcBef>
              <a:buSzPct val="100000"/>
            </a:pPr>
            <a:endParaRPr lang="en-US" baseline="0" dirty="0" smtClean="0"/>
          </a:p>
          <a:p>
            <a:pPr lvl="0" indent="-316865">
              <a:spcBef>
                <a:spcPts val="1800"/>
              </a:spcBef>
              <a:buSzPct val="100000"/>
            </a:pPr>
            <a:r>
              <a:rPr lang="en-US" baseline="0" dirty="0" smtClean="0"/>
              <a:t>The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The definition</a:t>
            </a:r>
            <a:r>
              <a:rPr lang="en-US" sz="1200" baseline="0" dirty="0" smtClean="0"/>
              <a:t> of a MWEE can be found in your packets. The Workgroup is also working with partners to put together a Handbook for Practitioners, which will be available later this year.</a:t>
            </a:r>
          </a:p>
          <a:p>
            <a:pPr lvl="0" indent="-316865">
              <a:spcBef>
                <a:spcPts val="1800"/>
              </a:spcBef>
              <a:buSzPct val="100000"/>
            </a:pPr>
            <a:endParaRPr lang="en-US" sz="1200" baseline="0" dirty="0" smtClean="0"/>
          </a:p>
          <a:p>
            <a:pPr lvl="0" indent="-316865">
              <a:spcBef>
                <a:spcPts val="1800"/>
              </a:spcBef>
              <a:buSzPct val="100000"/>
            </a:pPr>
            <a:r>
              <a:rPr lang="en-US" sz="1200" baseline="0" dirty="0" smtClean="0"/>
              <a:t>You are going to see several examples of MWEEs as we move forward with today’s agenda.</a:t>
            </a:r>
            <a:endParaRPr lang="en-US" sz="1200"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1107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 second outcome focuses on Sustainable Schools,</a:t>
            </a:r>
            <a:r>
              <a:rPr lang="en-US" sz="1200" b="0" i="0" u="none" strike="noStrike" kern="1200" cap="none" baseline="0" dirty="0" smtClean="0">
                <a:solidFill>
                  <a:schemeClr val="dk1"/>
                </a:solidFill>
                <a:effectLst/>
                <a:latin typeface="Calibri"/>
                <a:ea typeface="Calibri"/>
                <a:cs typeface="Calibri"/>
                <a:sym typeface="Calibri"/>
              </a:rPr>
              <a:t> which are important for their environmental impact, but also because they can be used to </a:t>
            </a:r>
            <a:r>
              <a:rPr lang="en-US" sz="1200" b="0" i="0" u="none" strike="noStrike" kern="1200" cap="none" dirty="0" smtClean="0">
                <a:solidFill>
                  <a:schemeClr val="dk1"/>
                </a:solidFill>
                <a:effectLst/>
                <a:latin typeface="Calibri"/>
                <a:ea typeface="Calibri"/>
                <a:cs typeface="Calibri"/>
                <a:sym typeface="Calibri"/>
              </a:rPr>
              <a:t>teach students valuable life skills that </a:t>
            </a:r>
            <a:r>
              <a:rPr lang="en-US" sz="1200" b="0" i="0" u="none" strike="noStrike" kern="1200" cap="none" baseline="0" dirty="0" smtClean="0">
                <a:solidFill>
                  <a:schemeClr val="dk1"/>
                </a:solidFill>
                <a:effectLst/>
                <a:latin typeface="Calibri"/>
                <a:ea typeface="Calibri"/>
                <a:cs typeface="Calibri"/>
                <a:sym typeface="Calibri"/>
              </a:rPr>
              <a:t>encourage students to walk the walk. By the way, by increasing efficiency they also tend to save school systems considerable amounts of money which can be reinvested into student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smtClean="0">
                <a:solidFill>
                  <a:schemeClr val="dk1"/>
                </a:solidFill>
                <a:effectLst/>
                <a:latin typeface="Calibri"/>
                <a:ea typeface="Calibri"/>
                <a:cs typeface="Calibri"/>
                <a:sym typeface="Calibri"/>
              </a:rPr>
              <a:t>US </a:t>
            </a:r>
            <a:r>
              <a:rPr lang="en-US" sz="1200" b="0" i="0" u="none" strike="noStrike" kern="1200" cap="none" baseline="0" dirty="0" err="1" smtClean="0">
                <a:solidFill>
                  <a:schemeClr val="dk1"/>
                </a:solidFill>
                <a:effectLst/>
                <a:latin typeface="Calibri"/>
                <a:ea typeface="Calibri"/>
                <a:cs typeface="Calibri"/>
                <a:sym typeface="Calibri"/>
              </a:rPr>
              <a:t>Dept</a:t>
            </a:r>
            <a:r>
              <a:rPr lang="en-US" sz="1200" b="0" i="0" u="none" strike="noStrike" kern="1200" cap="none" baseline="0" dirty="0" smtClean="0">
                <a:solidFill>
                  <a:schemeClr val="dk1"/>
                </a:solidFill>
                <a:effectLst/>
                <a:latin typeface="Calibri"/>
                <a:ea typeface="Calibri"/>
                <a:cs typeface="Calibri"/>
                <a:sym typeface="Calibri"/>
              </a:rPr>
              <a:t> of Education has incentivized the development of sustainable schools through the creation of US Green Ribbon Schools. We have adopted the Green Ribbon Schools pillars here in the Mid Atlantic. In many instances, there are state specific criteria that respond to local considerations – but most build off of the Green Ribbon pillars.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These pillars are (1) Environmental Impact and Costs, (2) Health and Wellness, and</a:t>
            </a:r>
            <a:r>
              <a:rPr lang="en-US" sz="1200" b="0" i="0" u="none" strike="noStrike" kern="1200" cap="none" baseline="0" dirty="0" smtClean="0">
                <a:solidFill>
                  <a:schemeClr val="dk1"/>
                </a:solidFill>
                <a:effectLst/>
                <a:latin typeface="Calibri"/>
                <a:ea typeface="Calibri"/>
                <a:cs typeface="Calibri"/>
                <a:sym typeface="Calibri"/>
              </a:rPr>
              <a:t> (3) environmental and sustainability education, which focuses on student learning with an emphasis on STEM and civic engagement.</a:t>
            </a: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There</a:t>
            </a:r>
            <a:r>
              <a:rPr lang="en-US" sz="1200" b="0" i="0" u="none" strike="noStrike" kern="1200" cap="none" baseline="0" dirty="0" smtClean="0">
                <a:solidFill>
                  <a:schemeClr val="dk1"/>
                </a:solidFill>
                <a:effectLst/>
                <a:latin typeface="Calibri"/>
                <a:ea typeface="Calibri"/>
                <a:cs typeface="Calibri"/>
                <a:sym typeface="Calibri"/>
              </a:rPr>
              <a:t> are several key partners helping </a:t>
            </a:r>
            <a:r>
              <a:rPr lang="en-US" sz="1200" b="0" i="0" u="none" strike="noStrike" kern="1200" cap="none" dirty="0" smtClean="0">
                <a:solidFill>
                  <a:schemeClr val="dk1"/>
                </a:solidFill>
                <a:effectLst/>
                <a:latin typeface="Calibri"/>
                <a:ea typeface="Calibri"/>
                <a:cs typeface="Calibri"/>
                <a:sym typeface="Calibri"/>
              </a:rPr>
              <a:t>advance this work here in</a:t>
            </a:r>
            <a:r>
              <a:rPr lang="en-US" sz="1200" b="0" i="0" u="none" strike="noStrike" kern="1200" cap="none" baseline="0" dirty="0" smtClean="0">
                <a:solidFill>
                  <a:schemeClr val="dk1"/>
                </a:solidFill>
                <a:effectLst/>
                <a:latin typeface="Calibri"/>
                <a:ea typeface="Calibri"/>
                <a:cs typeface="Calibri"/>
                <a:sym typeface="Calibri"/>
              </a:rPr>
              <a:t> the region</a:t>
            </a:r>
            <a:r>
              <a:rPr lang="en-US" sz="1200" b="0" i="0" u="none" strike="noStrike" kern="1200" cap="none" dirty="0" smtClean="0">
                <a:solidFill>
                  <a:schemeClr val="dk1"/>
                </a:solidFill>
                <a:effectLst/>
                <a:latin typeface="Calibri"/>
                <a:ea typeface="Calibri"/>
                <a:cs typeface="Calibri"/>
                <a:sym typeface="Calibri"/>
              </a:rPr>
              <a:t>, including National Wildlife Federation through their </a:t>
            </a:r>
            <a:r>
              <a:rPr lang="en-US" sz="1200" b="0" i="0" u="none" strike="noStrike" kern="1200" cap="none" dirty="0" err="1" smtClean="0">
                <a:solidFill>
                  <a:schemeClr val="dk1"/>
                </a:solidFill>
                <a:effectLst/>
                <a:latin typeface="Calibri"/>
                <a:ea typeface="Calibri"/>
                <a:cs typeface="Calibri"/>
                <a:sym typeface="Calibri"/>
              </a:rPr>
              <a:t>EcoSchools</a:t>
            </a:r>
            <a:r>
              <a:rPr lang="en-US" sz="1200" b="0" i="0" u="none" strike="noStrike" kern="1200" cap="none" dirty="0" smtClean="0">
                <a:solidFill>
                  <a:schemeClr val="dk1"/>
                </a:solidFill>
                <a:effectLst/>
                <a:latin typeface="Calibri"/>
                <a:ea typeface="Calibri"/>
                <a:cs typeface="Calibri"/>
                <a:sym typeface="Calibri"/>
              </a:rPr>
              <a:t> Program and</a:t>
            </a:r>
            <a:r>
              <a:rPr lang="en-US" sz="1200" b="0" i="0" u="none" strike="noStrike" kern="1200" cap="none" baseline="0" dirty="0" smtClean="0">
                <a:solidFill>
                  <a:schemeClr val="dk1"/>
                </a:solidFill>
                <a:effectLst/>
                <a:latin typeface="Calibri"/>
                <a:ea typeface="Calibri"/>
                <a:cs typeface="Calibri"/>
                <a:sym typeface="Calibri"/>
              </a:rPr>
              <a:t> US EPA Region 3 with an emphasis on healthy schools. There are also state partners working day in and day out with schools and students to plan and implement projects.</a:t>
            </a:r>
          </a:p>
        </p:txBody>
      </p:sp>
      <p:sp>
        <p:nvSpPr>
          <p:cNvPr id="284" name="Shape 28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5339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 second outcome focuses on Sustainable Schools,</a:t>
            </a:r>
            <a:r>
              <a:rPr lang="en-US" sz="1200" b="0" i="0" u="none" strike="noStrike" kern="1200" cap="none" baseline="0" dirty="0" smtClean="0">
                <a:solidFill>
                  <a:schemeClr val="dk1"/>
                </a:solidFill>
                <a:effectLst/>
                <a:latin typeface="Calibri"/>
                <a:ea typeface="Calibri"/>
                <a:cs typeface="Calibri"/>
                <a:sym typeface="Calibri"/>
              </a:rPr>
              <a:t> which are important for their environmental impact, but also because they can be used to </a:t>
            </a:r>
            <a:r>
              <a:rPr lang="en-US" sz="1200" b="0" i="0" u="none" strike="noStrike" kern="1200" cap="none" dirty="0" smtClean="0">
                <a:solidFill>
                  <a:schemeClr val="dk1"/>
                </a:solidFill>
                <a:effectLst/>
                <a:latin typeface="Calibri"/>
                <a:ea typeface="Calibri"/>
                <a:cs typeface="Calibri"/>
                <a:sym typeface="Calibri"/>
              </a:rPr>
              <a:t>teach students valuable life skills that </a:t>
            </a:r>
            <a:r>
              <a:rPr lang="en-US" sz="1200" b="0" i="0" u="none" strike="noStrike" kern="1200" cap="none" baseline="0" dirty="0" smtClean="0">
                <a:solidFill>
                  <a:schemeClr val="dk1"/>
                </a:solidFill>
                <a:effectLst/>
                <a:latin typeface="Calibri"/>
                <a:ea typeface="Calibri"/>
                <a:cs typeface="Calibri"/>
                <a:sym typeface="Calibri"/>
              </a:rPr>
              <a:t>encourage students to walk the walk. By the way, by increasing efficiency they also tend to save school systems considerable amounts of money which can be reinvested into student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smtClean="0">
                <a:solidFill>
                  <a:schemeClr val="dk1"/>
                </a:solidFill>
                <a:effectLst/>
                <a:latin typeface="Calibri"/>
                <a:ea typeface="Calibri"/>
                <a:cs typeface="Calibri"/>
                <a:sym typeface="Calibri"/>
              </a:rPr>
              <a:t>US </a:t>
            </a:r>
            <a:r>
              <a:rPr lang="en-US" sz="1200" b="0" i="0" u="none" strike="noStrike" kern="1200" cap="none" baseline="0" dirty="0" err="1" smtClean="0">
                <a:solidFill>
                  <a:schemeClr val="dk1"/>
                </a:solidFill>
                <a:effectLst/>
                <a:latin typeface="Calibri"/>
                <a:ea typeface="Calibri"/>
                <a:cs typeface="Calibri"/>
                <a:sym typeface="Calibri"/>
              </a:rPr>
              <a:t>Dept</a:t>
            </a:r>
            <a:r>
              <a:rPr lang="en-US" sz="1200" b="0" i="0" u="none" strike="noStrike" kern="1200" cap="none" baseline="0" dirty="0" smtClean="0">
                <a:solidFill>
                  <a:schemeClr val="dk1"/>
                </a:solidFill>
                <a:effectLst/>
                <a:latin typeface="Calibri"/>
                <a:ea typeface="Calibri"/>
                <a:cs typeface="Calibri"/>
                <a:sym typeface="Calibri"/>
              </a:rPr>
              <a:t> of Education has incentivized the development of sustainable schools through the creation of US Green Ribbon Schools. We have adopted the Green Ribbon Schools pillars here in the Mid Atlantic. In many instances, there are state specific criteria that respond to local considerations – but most build off of the Green Ribbon pillars.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These pillars are (1) Environmental Impact and Costs, (2) Health and Wellness, and</a:t>
            </a:r>
            <a:r>
              <a:rPr lang="en-US" sz="1200" b="0" i="0" u="none" strike="noStrike" kern="1200" cap="none" baseline="0" dirty="0" smtClean="0">
                <a:solidFill>
                  <a:schemeClr val="dk1"/>
                </a:solidFill>
                <a:effectLst/>
                <a:latin typeface="Calibri"/>
                <a:ea typeface="Calibri"/>
                <a:cs typeface="Calibri"/>
                <a:sym typeface="Calibri"/>
              </a:rPr>
              <a:t> (3) environmental and sustainability education, which focuses on student learning with an emphasis on STEM and civic engagement.</a:t>
            </a: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There</a:t>
            </a:r>
            <a:r>
              <a:rPr lang="en-US" sz="1200" b="0" i="0" u="none" strike="noStrike" kern="1200" cap="none" baseline="0" dirty="0" smtClean="0">
                <a:solidFill>
                  <a:schemeClr val="dk1"/>
                </a:solidFill>
                <a:effectLst/>
                <a:latin typeface="Calibri"/>
                <a:ea typeface="Calibri"/>
                <a:cs typeface="Calibri"/>
                <a:sym typeface="Calibri"/>
              </a:rPr>
              <a:t> are several key partners helping </a:t>
            </a:r>
            <a:r>
              <a:rPr lang="en-US" sz="1200" b="0" i="0" u="none" strike="noStrike" kern="1200" cap="none" dirty="0" smtClean="0">
                <a:solidFill>
                  <a:schemeClr val="dk1"/>
                </a:solidFill>
                <a:effectLst/>
                <a:latin typeface="Calibri"/>
                <a:ea typeface="Calibri"/>
                <a:cs typeface="Calibri"/>
                <a:sym typeface="Calibri"/>
              </a:rPr>
              <a:t>advance this work here in</a:t>
            </a:r>
            <a:r>
              <a:rPr lang="en-US" sz="1200" b="0" i="0" u="none" strike="noStrike" kern="1200" cap="none" baseline="0" dirty="0" smtClean="0">
                <a:solidFill>
                  <a:schemeClr val="dk1"/>
                </a:solidFill>
                <a:effectLst/>
                <a:latin typeface="Calibri"/>
                <a:ea typeface="Calibri"/>
                <a:cs typeface="Calibri"/>
                <a:sym typeface="Calibri"/>
              </a:rPr>
              <a:t> the region</a:t>
            </a:r>
            <a:r>
              <a:rPr lang="en-US" sz="1200" b="0" i="0" u="none" strike="noStrike" kern="1200" cap="none" dirty="0" smtClean="0">
                <a:solidFill>
                  <a:schemeClr val="dk1"/>
                </a:solidFill>
                <a:effectLst/>
                <a:latin typeface="Calibri"/>
                <a:ea typeface="Calibri"/>
                <a:cs typeface="Calibri"/>
                <a:sym typeface="Calibri"/>
              </a:rPr>
              <a:t>, including National Wildlife Federation through their </a:t>
            </a:r>
            <a:r>
              <a:rPr lang="en-US" sz="1200" b="0" i="0" u="none" strike="noStrike" kern="1200" cap="none" dirty="0" err="1" smtClean="0">
                <a:solidFill>
                  <a:schemeClr val="dk1"/>
                </a:solidFill>
                <a:effectLst/>
                <a:latin typeface="Calibri"/>
                <a:ea typeface="Calibri"/>
                <a:cs typeface="Calibri"/>
                <a:sym typeface="Calibri"/>
              </a:rPr>
              <a:t>EcoSchools</a:t>
            </a:r>
            <a:r>
              <a:rPr lang="en-US" sz="1200" b="0" i="0" u="none" strike="noStrike" kern="1200" cap="none" dirty="0" smtClean="0">
                <a:solidFill>
                  <a:schemeClr val="dk1"/>
                </a:solidFill>
                <a:effectLst/>
                <a:latin typeface="Calibri"/>
                <a:ea typeface="Calibri"/>
                <a:cs typeface="Calibri"/>
                <a:sym typeface="Calibri"/>
              </a:rPr>
              <a:t> Program and</a:t>
            </a:r>
            <a:r>
              <a:rPr lang="en-US" sz="1200" b="0" i="0" u="none" strike="noStrike" kern="1200" cap="none" baseline="0" dirty="0" smtClean="0">
                <a:solidFill>
                  <a:schemeClr val="dk1"/>
                </a:solidFill>
                <a:effectLst/>
                <a:latin typeface="Calibri"/>
                <a:ea typeface="Calibri"/>
                <a:cs typeface="Calibri"/>
                <a:sym typeface="Calibri"/>
              </a:rPr>
              <a:t> US EPA Region 3 with an emphasis on healthy schools. There are also state partners working day in and day out with schools and students to plan and implement projects.</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1834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 second outcome focuses on Sustainable Schools,</a:t>
            </a:r>
            <a:r>
              <a:rPr lang="en-US" sz="1200" b="0" i="0" u="none" strike="noStrike" kern="1200" cap="none" baseline="0" dirty="0" smtClean="0">
                <a:solidFill>
                  <a:schemeClr val="dk1"/>
                </a:solidFill>
                <a:effectLst/>
                <a:latin typeface="Calibri"/>
                <a:ea typeface="Calibri"/>
                <a:cs typeface="Calibri"/>
                <a:sym typeface="Calibri"/>
              </a:rPr>
              <a:t> which are important for their environmental impact, but also because they can be used to </a:t>
            </a:r>
            <a:r>
              <a:rPr lang="en-US" sz="1200" b="0" i="0" u="none" strike="noStrike" kern="1200" cap="none" dirty="0" smtClean="0">
                <a:solidFill>
                  <a:schemeClr val="dk1"/>
                </a:solidFill>
                <a:effectLst/>
                <a:latin typeface="Calibri"/>
                <a:ea typeface="Calibri"/>
                <a:cs typeface="Calibri"/>
                <a:sym typeface="Calibri"/>
              </a:rPr>
              <a:t>teach students valuable life skills that </a:t>
            </a:r>
            <a:r>
              <a:rPr lang="en-US" sz="1200" b="0" i="0" u="none" strike="noStrike" kern="1200" cap="none" baseline="0" dirty="0" smtClean="0">
                <a:solidFill>
                  <a:schemeClr val="dk1"/>
                </a:solidFill>
                <a:effectLst/>
                <a:latin typeface="Calibri"/>
                <a:ea typeface="Calibri"/>
                <a:cs typeface="Calibri"/>
                <a:sym typeface="Calibri"/>
              </a:rPr>
              <a:t>encourage students to walk the walk. By the way, by increasing efficiency they also tend to save school systems considerable amounts of money which can be reinvested into student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smtClean="0">
                <a:solidFill>
                  <a:schemeClr val="dk1"/>
                </a:solidFill>
                <a:effectLst/>
                <a:latin typeface="Calibri"/>
                <a:ea typeface="Calibri"/>
                <a:cs typeface="Calibri"/>
                <a:sym typeface="Calibri"/>
              </a:rPr>
              <a:t>US </a:t>
            </a:r>
            <a:r>
              <a:rPr lang="en-US" sz="1200" b="0" i="0" u="none" strike="noStrike" kern="1200" cap="none" baseline="0" dirty="0" err="1" smtClean="0">
                <a:solidFill>
                  <a:schemeClr val="dk1"/>
                </a:solidFill>
                <a:effectLst/>
                <a:latin typeface="Calibri"/>
                <a:ea typeface="Calibri"/>
                <a:cs typeface="Calibri"/>
                <a:sym typeface="Calibri"/>
              </a:rPr>
              <a:t>Dept</a:t>
            </a:r>
            <a:r>
              <a:rPr lang="en-US" sz="1200" b="0" i="0" u="none" strike="noStrike" kern="1200" cap="none" baseline="0" dirty="0" smtClean="0">
                <a:solidFill>
                  <a:schemeClr val="dk1"/>
                </a:solidFill>
                <a:effectLst/>
                <a:latin typeface="Calibri"/>
                <a:ea typeface="Calibri"/>
                <a:cs typeface="Calibri"/>
                <a:sym typeface="Calibri"/>
              </a:rPr>
              <a:t> of Education has incentivized the development of sustainable schools through the creation of US Green Ribbon Schools. We have adopted the Green Ribbon Schools pillars here in the Mid Atlantic. In many instances, there are state specific criteria that respond to local considerations – but most build off of the Green Ribbon pillars.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These pillars are (1) Environmental Impact and Costs, (2) Health and Wellness, and</a:t>
            </a:r>
            <a:r>
              <a:rPr lang="en-US" sz="1200" b="0" i="0" u="none" strike="noStrike" kern="1200" cap="none" baseline="0" dirty="0" smtClean="0">
                <a:solidFill>
                  <a:schemeClr val="dk1"/>
                </a:solidFill>
                <a:effectLst/>
                <a:latin typeface="Calibri"/>
                <a:ea typeface="Calibri"/>
                <a:cs typeface="Calibri"/>
                <a:sym typeface="Calibri"/>
              </a:rPr>
              <a:t> (3) environmental and sustainability education, which focuses on student learning with an emphasis on STEM and civic engagement.</a:t>
            </a: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There</a:t>
            </a:r>
            <a:r>
              <a:rPr lang="en-US" sz="1200" b="0" i="0" u="none" strike="noStrike" kern="1200" cap="none" baseline="0" dirty="0" smtClean="0">
                <a:solidFill>
                  <a:schemeClr val="dk1"/>
                </a:solidFill>
                <a:effectLst/>
                <a:latin typeface="Calibri"/>
                <a:ea typeface="Calibri"/>
                <a:cs typeface="Calibri"/>
                <a:sym typeface="Calibri"/>
              </a:rPr>
              <a:t> are several key partners helping </a:t>
            </a:r>
            <a:r>
              <a:rPr lang="en-US" sz="1200" b="0" i="0" u="none" strike="noStrike" kern="1200" cap="none" dirty="0" smtClean="0">
                <a:solidFill>
                  <a:schemeClr val="dk1"/>
                </a:solidFill>
                <a:effectLst/>
                <a:latin typeface="Calibri"/>
                <a:ea typeface="Calibri"/>
                <a:cs typeface="Calibri"/>
                <a:sym typeface="Calibri"/>
              </a:rPr>
              <a:t>advance this work here in</a:t>
            </a:r>
            <a:r>
              <a:rPr lang="en-US" sz="1200" b="0" i="0" u="none" strike="noStrike" kern="1200" cap="none" baseline="0" dirty="0" smtClean="0">
                <a:solidFill>
                  <a:schemeClr val="dk1"/>
                </a:solidFill>
                <a:effectLst/>
                <a:latin typeface="Calibri"/>
                <a:ea typeface="Calibri"/>
                <a:cs typeface="Calibri"/>
                <a:sym typeface="Calibri"/>
              </a:rPr>
              <a:t> the region</a:t>
            </a:r>
            <a:r>
              <a:rPr lang="en-US" sz="1200" b="0" i="0" u="none" strike="noStrike" kern="1200" cap="none" dirty="0" smtClean="0">
                <a:solidFill>
                  <a:schemeClr val="dk1"/>
                </a:solidFill>
                <a:effectLst/>
                <a:latin typeface="Calibri"/>
                <a:ea typeface="Calibri"/>
                <a:cs typeface="Calibri"/>
                <a:sym typeface="Calibri"/>
              </a:rPr>
              <a:t>, including National Wildlife Federation through their </a:t>
            </a:r>
            <a:r>
              <a:rPr lang="en-US" sz="1200" b="0" i="0" u="none" strike="noStrike" kern="1200" cap="none" dirty="0" err="1" smtClean="0">
                <a:solidFill>
                  <a:schemeClr val="dk1"/>
                </a:solidFill>
                <a:effectLst/>
                <a:latin typeface="Calibri"/>
                <a:ea typeface="Calibri"/>
                <a:cs typeface="Calibri"/>
                <a:sym typeface="Calibri"/>
              </a:rPr>
              <a:t>EcoSchools</a:t>
            </a:r>
            <a:r>
              <a:rPr lang="en-US" sz="1200" b="0" i="0" u="none" strike="noStrike" kern="1200" cap="none" dirty="0" smtClean="0">
                <a:solidFill>
                  <a:schemeClr val="dk1"/>
                </a:solidFill>
                <a:effectLst/>
                <a:latin typeface="Calibri"/>
                <a:ea typeface="Calibri"/>
                <a:cs typeface="Calibri"/>
                <a:sym typeface="Calibri"/>
              </a:rPr>
              <a:t> Program and</a:t>
            </a:r>
            <a:r>
              <a:rPr lang="en-US" sz="1200" b="0" i="0" u="none" strike="noStrike" kern="1200" cap="none" baseline="0" dirty="0" smtClean="0">
                <a:solidFill>
                  <a:schemeClr val="dk1"/>
                </a:solidFill>
                <a:effectLst/>
                <a:latin typeface="Calibri"/>
                <a:ea typeface="Calibri"/>
                <a:cs typeface="Calibri"/>
                <a:sym typeface="Calibri"/>
              </a:rPr>
              <a:t> US EPA Region 3 with an emphasis on healthy schools. There are also state partners working day in and day out with schools and students to plan and implement projects.</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616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 second outcome focuses on Sustainable Schools,</a:t>
            </a:r>
            <a:r>
              <a:rPr lang="en-US" sz="1200" b="0" i="0" u="none" strike="noStrike" kern="1200" cap="none" baseline="0" dirty="0" smtClean="0">
                <a:solidFill>
                  <a:schemeClr val="dk1"/>
                </a:solidFill>
                <a:effectLst/>
                <a:latin typeface="Calibri"/>
                <a:ea typeface="Calibri"/>
                <a:cs typeface="Calibri"/>
                <a:sym typeface="Calibri"/>
              </a:rPr>
              <a:t> which are important for their environmental impact, but also because they can be used to </a:t>
            </a:r>
            <a:r>
              <a:rPr lang="en-US" sz="1200" b="0" i="0" u="none" strike="noStrike" kern="1200" cap="none" dirty="0" smtClean="0">
                <a:solidFill>
                  <a:schemeClr val="dk1"/>
                </a:solidFill>
                <a:effectLst/>
                <a:latin typeface="Calibri"/>
                <a:ea typeface="Calibri"/>
                <a:cs typeface="Calibri"/>
                <a:sym typeface="Calibri"/>
              </a:rPr>
              <a:t>teach students valuable life skills that </a:t>
            </a:r>
            <a:r>
              <a:rPr lang="en-US" sz="1200" b="0" i="0" u="none" strike="noStrike" kern="1200" cap="none" baseline="0" dirty="0" smtClean="0">
                <a:solidFill>
                  <a:schemeClr val="dk1"/>
                </a:solidFill>
                <a:effectLst/>
                <a:latin typeface="Calibri"/>
                <a:ea typeface="Calibri"/>
                <a:cs typeface="Calibri"/>
                <a:sym typeface="Calibri"/>
              </a:rPr>
              <a:t>encourage students to walk the walk. By the way, by increasing efficiency they also tend to save school systems considerable amounts of money which can be reinvested into student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smtClean="0">
                <a:solidFill>
                  <a:schemeClr val="dk1"/>
                </a:solidFill>
                <a:effectLst/>
                <a:latin typeface="Calibri"/>
                <a:ea typeface="Calibri"/>
                <a:cs typeface="Calibri"/>
                <a:sym typeface="Calibri"/>
              </a:rPr>
              <a:t>US </a:t>
            </a:r>
            <a:r>
              <a:rPr lang="en-US" sz="1200" b="0" i="0" u="none" strike="noStrike" kern="1200" cap="none" baseline="0" dirty="0" err="1" smtClean="0">
                <a:solidFill>
                  <a:schemeClr val="dk1"/>
                </a:solidFill>
                <a:effectLst/>
                <a:latin typeface="Calibri"/>
                <a:ea typeface="Calibri"/>
                <a:cs typeface="Calibri"/>
                <a:sym typeface="Calibri"/>
              </a:rPr>
              <a:t>Dept</a:t>
            </a:r>
            <a:r>
              <a:rPr lang="en-US" sz="1200" b="0" i="0" u="none" strike="noStrike" kern="1200" cap="none" baseline="0" dirty="0" smtClean="0">
                <a:solidFill>
                  <a:schemeClr val="dk1"/>
                </a:solidFill>
                <a:effectLst/>
                <a:latin typeface="Calibri"/>
                <a:ea typeface="Calibri"/>
                <a:cs typeface="Calibri"/>
                <a:sym typeface="Calibri"/>
              </a:rPr>
              <a:t> of Education has incentivized the development of sustainable schools through the creation of US Green Ribbon Schools. We have adopted the Green Ribbon Schools pillars here in the Mid Atlantic. In many instances, there are state specific criteria that respond to local considerations – but most build off of the Green Ribbon pillars.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These pillars are (1) Environmental Impact and Costs, (2) Health and Wellness, and</a:t>
            </a:r>
            <a:r>
              <a:rPr lang="en-US" sz="1200" b="0" i="0" u="none" strike="noStrike" kern="1200" cap="none" baseline="0" dirty="0" smtClean="0">
                <a:solidFill>
                  <a:schemeClr val="dk1"/>
                </a:solidFill>
                <a:effectLst/>
                <a:latin typeface="Calibri"/>
                <a:ea typeface="Calibri"/>
                <a:cs typeface="Calibri"/>
                <a:sym typeface="Calibri"/>
              </a:rPr>
              <a:t> (3) environmental and sustainability education, which focuses on student learning with an emphasis on STEM and civic engagement.</a:t>
            </a: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There</a:t>
            </a:r>
            <a:r>
              <a:rPr lang="en-US" sz="1200" b="0" i="0" u="none" strike="noStrike" kern="1200" cap="none" baseline="0" dirty="0" smtClean="0">
                <a:solidFill>
                  <a:schemeClr val="dk1"/>
                </a:solidFill>
                <a:effectLst/>
                <a:latin typeface="Calibri"/>
                <a:ea typeface="Calibri"/>
                <a:cs typeface="Calibri"/>
                <a:sym typeface="Calibri"/>
              </a:rPr>
              <a:t> are several key partners helping </a:t>
            </a:r>
            <a:r>
              <a:rPr lang="en-US" sz="1200" b="0" i="0" u="none" strike="noStrike" kern="1200" cap="none" dirty="0" smtClean="0">
                <a:solidFill>
                  <a:schemeClr val="dk1"/>
                </a:solidFill>
                <a:effectLst/>
                <a:latin typeface="Calibri"/>
                <a:ea typeface="Calibri"/>
                <a:cs typeface="Calibri"/>
                <a:sym typeface="Calibri"/>
              </a:rPr>
              <a:t>advance this work here in</a:t>
            </a:r>
            <a:r>
              <a:rPr lang="en-US" sz="1200" b="0" i="0" u="none" strike="noStrike" kern="1200" cap="none" baseline="0" dirty="0" smtClean="0">
                <a:solidFill>
                  <a:schemeClr val="dk1"/>
                </a:solidFill>
                <a:effectLst/>
                <a:latin typeface="Calibri"/>
                <a:ea typeface="Calibri"/>
                <a:cs typeface="Calibri"/>
                <a:sym typeface="Calibri"/>
              </a:rPr>
              <a:t> the region</a:t>
            </a:r>
            <a:r>
              <a:rPr lang="en-US" sz="1200" b="0" i="0" u="none" strike="noStrike" kern="1200" cap="none" dirty="0" smtClean="0">
                <a:solidFill>
                  <a:schemeClr val="dk1"/>
                </a:solidFill>
                <a:effectLst/>
                <a:latin typeface="Calibri"/>
                <a:ea typeface="Calibri"/>
                <a:cs typeface="Calibri"/>
                <a:sym typeface="Calibri"/>
              </a:rPr>
              <a:t>, including National Wildlife Federation through their </a:t>
            </a:r>
            <a:r>
              <a:rPr lang="en-US" sz="1200" b="0" i="0" u="none" strike="noStrike" kern="1200" cap="none" dirty="0" err="1" smtClean="0">
                <a:solidFill>
                  <a:schemeClr val="dk1"/>
                </a:solidFill>
                <a:effectLst/>
                <a:latin typeface="Calibri"/>
                <a:ea typeface="Calibri"/>
                <a:cs typeface="Calibri"/>
                <a:sym typeface="Calibri"/>
              </a:rPr>
              <a:t>EcoSchools</a:t>
            </a:r>
            <a:r>
              <a:rPr lang="en-US" sz="1200" b="0" i="0" u="none" strike="noStrike" kern="1200" cap="none" dirty="0" smtClean="0">
                <a:solidFill>
                  <a:schemeClr val="dk1"/>
                </a:solidFill>
                <a:effectLst/>
                <a:latin typeface="Calibri"/>
                <a:ea typeface="Calibri"/>
                <a:cs typeface="Calibri"/>
                <a:sym typeface="Calibri"/>
              </a:rPr>
              <a:t> Program and</a:t>
            </a:r>
            <a:r>
              <a:rPr lang="en-US" sz="1200" b="0" i="0" u="none" strike="noStrike" kern="1200" cap="none" baseline="0" dirty="0" smtClean="0">
                <a:solidFill>
                  <a:schemeClr val="dk1"/>
                </a:solidFill>
                <a:effectLst/>
                <a:latin typeface="Calibri"/>
                <a:ea typeface="Calibri"/>
                <a:cs typeface="Calibri"/>
                <a:sym typeface="Calibri"/>
              </a:rPr>
              <a:t> US EPA Region 3 with an emphasis on healthy schools. There are also state partners working day in and day out with schools and students to plan and implement projects.</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6793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 second outcome focuses on Sustainable Schools,</a:t>
            </a:r>
            <a:r>
              <a:rPr lang="en-US" sz="1200" b="0" i="0" u="none" strike="noStrike" kern="1200" cap="none" baseline="0" dirty="0" smtClean="0">
                <a:solidFill>
                  <a:schemeClr val="dk1"/>
                </a:solidFill>
                <a:effectLst/>
                <a:latin typeface="Calibri"/>
                <a:ea typeface="Calibri"/>
                <a:cs typeface="Calibri"/>
                <a:sym typeface="Calibri"/>
              </a:rPr>
              <a:t> which are important for their environmental impact, but also because they can be used to </a:t>
            </a:r>
            <a:r>
              <a:rPr lang="en-US" sz="1200" b="0" i="0" u="none" strike="noStrike" kern="1200" cap="none" dirty="0" smtClean="0">
                <a:solidFill>
                  <a:schemeClr val="dk1"/>
                </a:solidFill>
                <a:effectLst/>
                <a:latin typeface="Calibri"/>
                <a:ea typeface="Calibri"/>
                <a:cs typeface="Calibri"/>
                <a:sym typeface="Calibri"/>
              </a:rPr>
              <a:t>teach students valuable life skills that </a:t>
            </a:r>
            <a:r>
              <a:rPr lang="en-US" sz="1200" b="0" i="0" u="none" strike="noStrike" kern="1200" cap="none" baseline="0" dirty="0" smtClean="0">
                <a:solidFill>
                  <a:schemeClr val="dk1"/>
                </a:solidFill>
                <a:effectLst/>
                <a:latin typeface="Calibri"/>
                <a:ea typeface="Calibri"/>
                <a:cs typeface="Calibri"/>
                <a:sym typeface="Calibri"/>
              </a:rPr>
              <a:t>encourage students to walk the walk. By the way, by increasing efficiency they also tend to save school systems considerable amounts of money which can be reinvested into student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smtClean="0">
                <a:solidFill>
                  <a:schemeClr val="dk1"/>
                </a:solidFill>
                <a:effectLst/>
                <a:latin typeface="Calibri"/>
                <a:ea typeface="Calibri"/>
                <a:cs typeface="Calibri"/>
                <a:sym typeface="Calibri"/>
              </a:rPr>
              <a:t>US </a:t>
            </a:r>
            <a:r>
              <a:rPr lang="en-US" sz="1200" b="0" i="0" u="none" strike="noStrike" kern="1200" cap="none" baseline="0" dirty="0" err="1" smtClean="0">
                <a:solidFill>
                  <a:schemeClr val="dk1"/>
                </a:solidFill>
                <a:effectLst/>
                <a:latin typeface="Calibri"/>
                <a:ea typeface="Calibri"/>
                <a:cs typeface="Calibri"/>
                <a:sym typeface="Calibri"/>
              </a:rPr>
              <a:t>Dept</a:t>
            </a:r>
            <a:r>
              <a:rPr lang="en-US" sz="1200" b="0" i="0" u="none" strike="noStrike" kern="1200" cap="none" baseline="0" dirty="0" smtClean="0">
                <a:solidFill>
                  <a:schemeClr val="dk1"/>
                </a:solidFill>
                <a:effectLst/>
                <a:latin typeface="Calibri"/>
                <a:ea typeface="Calibri"/>
                <a:cs typeface="Calibri"/>
                <a:sym typeface="Calibri"/>
              </a:rPr>
              <a:t> of Education has incentivized the development of sustainable schools through the creation of US Green Ribbon Schools. We have adopted the Green Ribbon Schools pillars here in the Mid Atlantic. In many instances, there are state specific criteria that respond to local considerations – but most build off of the Green Ribbon pillars.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These pillars are (1) Environmental Impact and Costs, (2) Health and Wellness, and</a:t>
            </a:r>
            <a:r>
              <a:rPr lang="en-US" sz="1200" b="0" i="0" u="none" strike="noStrike" kern="1200" cap="none" baseline="0" dirty="0" smtClean="0">
                <a:solidFill>
                  <a:schemeClr val="dk1"/>
                </a:solidFill>
                <a:effectLst/>
                <a:latin typeface="Calibri"/>
                <a:ea typeface="Calibri"/>
                <a:cs typeface="Calibri"/>
                <a:sym typeface="Calibri"/>
              </a:rPr>
              <a:t> (3) environmental and sustainability education, which focuses on student learning with an emphasis on STEM and civic engagement.</a:t>
            </a: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There</a:t>
            </a:r>
            <a:r>
              <a:rPr lang="en-US" sz="1200" b="0" i="0" u="none" strike="noStrike" kern="1200" cap="none" baseline="0" dirty="0" smtClean="0">
                <a:solidFill>
                  <a:schemeClr val="dk1"/>
                </a:solidFill>
                <a:effectLst/>
                <a:latin typeface="Calibri"/>
                <a:ea typeface="Calibri"/>
                <a:cs typeface="Calibri"/>
                <a:sym typeface="Calibri"/>
              </a:rPr>
              <a:t> are several key partners helping </a:t>
            </a:r>
            <a:r>
              <a:rPr lang="en-US" sz="1200" b="0" i="0" u="none" strike="noStrike" kern="1200" cap="none" dirty="0" smtClean="0">
                <a:solidFill>
                  <a:schemeClr val="dk1"/>
                </a:solidFill>
                <a:effectLst/>
                <a:latin typeface="Calibri"/>
                <a:ea typeface="Calibri"/>
                <a:cs typeface="Calibri"/>
                <a:sym typeface="Calibri"/>
              </a:rPr>
              <a:t>advance this work here in</a:t>
            </a:r>
            <a:r>
              <a:rPr lang="en-US" sz="1200" b="0" i="0" u="none" strike="noStrike" kern="1200" cap="none" baseline="0" dirty="0" smtClean="0">
                <a:solidFill>
                  <a:schemeClr val="dk1"/>
                </a:solidFill>
                <a:effectLst/>
                <a:latin typeface="Calibri"/>
                <a:ea typeface="Calibri"/>
                <a:cs typeface="Calibri"/>
                <a:sym typeface="Calibri"/>
              </a:rPr>
              <a:t> the region</a:t>
            </a:r>
            <a:r>
              <a:rPr lang="en-US" sz="1200" b="0" i="0" u="none" strike="noStrike" kern="1200" cap="none" dirty="0" smtClean="0">
                <a:solidFill>
                  <a:schemeClr val="dk1"/>
                </a:solidFill>
                <a:effectLst/>
                <a:latin typeface="Calibri"/>
                <a:ea typeface="Calibri"/>
                <a:cs typeface="Calibri"/>
                <a:sym typeface="Calibri"/>
              </a:rPr>
              <a:t>, including National Wildlife Federation through their </a:t>
            </a:r>
            <a:r>
              <a:rPr lang="en-US" sz="1200" b="0" i="0" u="none" strike="noStrike" kern="1200" cap="none" dirty="0" err="1" smtClean="0">
                <a:solidFill>
                  <a:schemeClr val="dk1"/>
                </a:solidFill>
                <a:effectLst/>
                <a:latin typeface="Calibri"/>
                <a:ea typeface="Calibri"/>
                <a:cs typeface="Calibri"/>
                <a:sym typeface="Calibri"/>
              </a:rPr>
              <a:t>EcoSchools</a:t>
            </a:r>
            <a:r>
              <a:rPr lang="en-US" sz="1200" b="0" i="0" u="none" strike="noStrike" kern="1200" cap="none" dirty="0" smtClean="0">
                <a:solidFill>
                  <a:schemeClr val="dk1"/>
                </a:solidFill>
                <a:effectLst/>
                <a:latin typeface="Calibri"/>
                <a:ea typeface="Calibri"/>
                <a:cs typeface="Calibri"/>
                <a:sym typeface="Calibri"/>
              </a:rPr>
              <a:t> Program and</a:t>
            </a:r>
            <a:r>
              <a:rPr lang="en-US" sz="1200" b="0" i="0" u="none" strike="noStrike" kern="1200" cap="none" baseline="0" dirty="0" smtClean="0">
                <a:solidFill>
                  <a:schemeClr val="dk1"/>
                </a:solidFill>
                <a:effectLst/>
                <a:latin typeface="Calibri"/>
                <a:ea typeface="Calibri"/>
                <a:cs typeface="Calibri"/>
                <a:sym typeface="Calibri"/>
              </a:rPr>
              <a:t> US EPA Region 3 with an emphasis on healthy schools. There are also state partners working day in and day out with schools and students to plan and implement projects.</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3468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a:t>
            </a:r>
            <a:r>
              <a:rPr lang="en-US" dirty="0" smtClean="0"/>
              <a:t>he Bay Program signed the new Chesapeake Bay</a:t>
            </a:r>
            <a:r>
              <a:rPr lang="en-US" baseline="0" dirty="0" smtClean="0"/>
              <a:t> Watershed Agreement on June 16, 2014.</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Agreement included an Environmental Literacy Goal that committed us to enabling students to graduate with the knowledge and skills to protect and restore their local watershed.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were three associated outcomes for</a:t>
            </a:r>
          </a:p>
          <a:p>
            <a:pPr marL="228600" marR="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smtClean="0"/>
              <a:t>Providing student Meaningful Watershed Educational Experiences – affectionately called MWEEs – in each elementary, middle, and high school</a:t>
            </a:r>
          </a:p>
          <a:p>
            <a:pPr marL="228600" marR="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smtClean="0"/>
              <a:t>Increasing the number of Sustainable Schools and ensuring that students are actively engaged in those efforts</a:t>
            </a:r>
          </a:p>
          <a:p>
            <a:pPr marL="228600" marR="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smtClean="0"/>
              <a:t>Establishing supportive policies, programs, and metrics at all levels to advance this work</a:t>
            </a:r>
            <a:endParaRPr lang="en-US" dirty="0" smtClean="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5098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 second outcome focuses on Sustainable Schools,</a:t>
            </a:r>
            <a:r>
              <a:rPr lang="en-US" sz="1200" b="0" i="0" u="none" strike="noStrike" kern="1200" cap="none" baseline="0" dirty="0" smtClean="0">
                <a:solidFill>
                  <a:schemeClr val="dk1"/>
                </a:solidFill>
                <a:effectLst/>
                <a:latin typeface="Calibri"/>
                <a:ea typeface="Calibri"/>
                <a:cs typeface="Calibri"/>
                <a:sym typeface="Calibri"/>
              </a:rPr>
              <a:t> which are important for their environmental impact, but also because they can be used to </a:t>
            </a:r>
            <a:r>
              <a:rPr lang="en-US" sz="1200" b="0" i="0" u="none" strike="noStrike" kern="1200" cap="none" dirty="0" smtClean="0">
                <a:solidFill>
                  <a:schemeClr val="dk1"/>
                </a:solidFill>
                <a:effectLst/>
                <a:latin typeface="Calibri"/>
                <a:ea typeface="Calibri"/>
                <a:cs typeface="Calibri"/>
                <a:sym typeface="Calibri"/>
              </a:rPr>
              <a:t>teach students valuable life skills that </a:t>
            </a:r>
            <a:r>
              <a:rPr lang="en-US" sz="1200" b="0" i="0" u="none" strike="noStrike" kern="1200" cap="none" baseline="0" dirty="0" smtClean="0">
                <a:solidFill>
                  <a:schemeClr val="dk1"/>
                </a:solidFill>
                <a:effectLst/>
                <a:latin typeface="Calibri"/>
                <a:ea typeface="Calibri"/>
                <a:cs typeface="Calibri"/>
                <a:sym typeface="Calibri"/>
              </a:rPr>
              <a:t>encourage students to walk the walk. By the way, by increasing efficiency they also tend to save school systems considerable amounts of money which can be reinvested into student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smtClean="0">
                <a:solidFill>
                  <a:schemeClr val="dk1"/>
                </a:solidFill>
                <a:effectLst/>
                <a:latin typeface="Calibri"/>
                <a:ea typeface="Calibri"/>
                <a:cs typeface="Calibri"/>
                <a:sym typeface="Calibri"/>
              </a:rPr>
              <a:t>US </a:t>
            </a:r>
            <a:r>
              <a:rPr lang="en-US" sz="1200" b="0" i="0" u="none" strike="noStrike" kern="1200" cap="none" baseline="0" dirty="0" err="1" smtClean="0">
                <a:solidFill>
                  <a:schemeClr val="dk1"/>
                </a:solidFill>
                <a:effectLst/>
                <a:latin typeface="Calibri"/>
                <a:ea typeface="Calibri"/>
                <a:cs typeface="Calibri"/>
                <a:sym typeface="Calibri"/>
              </a:rPr>
              <a:t>Dept</a:t>
            </a:r>
            <a:r>
              <a:rPr lang="en-US" sz="1200" b="0" i="0" u="none" strike="noStrike" kern="1200" cap="none" baseline="0" dirty="0" smtClean="0">
                <a:solidFill>
                  <a:schemeClr val="dk1"/>
                </a:solidFill>
                <a:effectLst/>
                <a:latin typeface="Calibri"/>
                <a:ea typeface="Calibri"/>
                <a:cs typeface="Calibri"/>
                <a:sym typeface="Calibri"/>
              </a:rPr>
              <a:t> of Education has incentivized the development of sustainable schools through the creation of US Green Ribbon Schools. We have adopted the Green Ribbon Schools pillars here in the Mid Atlantic. In many instances, there are state specific criteria that respond to local considerations – but most build off of the Green Ribbon pillars.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These pillars are (1) Environmental Impact and Costs, (2) Health and Wellness, and</a:t>
            </a:r>
            <a:r>
              <a:rPr lang="en-US" sz="1200" b="0" i="0" u="none" strike="noStrike" kern="1200" cap="none" baseline="0" dirty="0" smtClean="0">
                <a:solidFill>
                  <a:schemeClr val="dk1"/>
                </a:solidFill>
                <a:effectLst/>
                <a:latin typeface="Calibri"/>
                <a:ea typeface="Calibri"/>
                <a:cs typeface="Calibri"/>
                <a:sym typeface="Calibri"/>
              </a:rPr>
              <a:t> (3) environmental and sustainability education, which focuses on student learning with an emphasis on STEM and civic engagement.</a:t>
            </a: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There</a:t>
            </a:r>
            <a:r>
              <a:rPr lang="en-US" sz="1200" b="0" i="0" u="none" strike="noStrike" kern="1200" cap="none" baseline="0" dirty="0" smtClean="0">
                <a:solidFill>
                  <a:schemeClr val="dk1"/>
                </a:solidFill>
                <a:effectLst/>
                <a:latin typeface="Calibri"/>
                <a:ea typeface="Calibri"/>
                <a:cs typeface="Calibri"/>
                <a:sym typeface="Calibri"/>
              </a:rPr>
              <a:t> are several key partners helping </a:t>
            </a:r>
            <a:r>
              <a:rPr lang="en-US" sz="1200" b="0" i="0" u="none" strike="noStrike" kern="1200" cap="none" dirty="0" smtClean="0">
                <a:solidFill>
                  <a:schemeClr val="dk1"/>
                </a:solidFill>
                <a:effectLst/>
                <a:latin typeface="Calibri"/>
                <a:ea typeface="Calibri"/>
                <a:cs typeface="Calibri"/>
                <a:sym typeface="Calibri"/>
              </a:rPr>
              <a:t>advance this work here in</a:t>
            </a:r>
            <a:r>
              <a:rPr lang="en-US" sz="1200" b="0" i="0" u="none" strike="noStrike" kern="1200" cap="none" baseline="0" dirty="0" smtClean="0">
                <a:solidFill>
                  <a:schemeClr val="dk1"/>
                </a:solidFill>
                <a:effectLst/>
                <a:latin typeface="Calibri"/>
                <a:ea typeface="Calibri"/>
                <a:cs typeface="Calibri"/>
                <a:sym typeface="Calibri"/>
              </a:rPr>
              <a:t> the region</a:t>
            </a:r>
            <a:r>
              <a:rPr lang="en-US" sz="1200" b="0" i="0" u="none" strike="noStrike" kern="1200" cap="none" dirty="0" smtClean="0">
                <a:solidFill>
                  <a:schemeClr val="dk1"/>
                </a:solidFill>
                <a:effectLst/>
                <a:latin typeface="Calibri"/>
                <a:ea typeface="Calibri"/>
                <a:cs typeface="Calibri"/>
                <a:sym typeface="Calibri"/>
              </a:rPr>
              <a:t>, including National Wildlife Federation through their </a:t>
            </a:r>
            <a:r>
              <a:rPr lang="en-US" sz="1200" b="0" i="0" u="none" strike="noStrike" kern="1200" cap="none" dirty="0" err="1" smtClean="0">
                <a:solidFill>
                  <a:schemeClr val="dk1"/>
                </a:solidFill>
                <a:effectLst/>
                <a:latin typeface="Calibri"/>
                <a:ea typeface="Calibri"/>
                <a:cs typeface="Calibri"/>
                <a:sym typeface="Calibri"/>
              </a:rPr>
              <a:t>EcoSchools</a:t>
            </a:r>
            <a:r>
              <a:rPr lang="en-US" sz="1200" b="0" i="0" u="none" strike="noStrike" kern="1200" cap="none" dirty="0" smtClean="0">
                <a:solidFill>
                  <a:schemeClr val="dk1"/>
                </a:solidFill>
                <a:effectLst/>
                <a:latin typeface="Calibri"/>
                <a:ea typeface="Calibri"/>
                <a:cs typeface="Calibri"/>
                <a:sym typeface="Calibri"/>
              </a:rPr>
              <a:t> Program and</a:t>
            </a:r>
            <a:r>
              <a:rPr lang="en-US" sz="1200" b="0" i="0" u="none" strike="noStrike" kern="1200" cap="none" baseline="0" dirty="0" smtClean="0">
                <a:solidFill>
                  <a:schemeClr val="dk1"/>
                </a:solidFill>
                <a:effectLst/>
                <a:latin typeface="Calibri"/>
                <a:ea typeface="Calibri"/>
                <a:cs typeface="Calibri"/>
                <a:sym typeface="Calibri"/>
              </a:rPr>
              <a:t> US EPA Region 3 with an emphasis on healthy schools. There are also state partners working day in and day out with schools and students to plan and implement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baseline="0" dirty="0" smtClean="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7349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The goal of this</a:t>
            </a:r>
            <a:r>
              <a:rPr lang="en-US" baseline="0" dirty="0" smtClean="0"/>
              <a:t> effort is to create high quality, SUSTAINABLE programs so working with school systems to generate buy-in and incentivize change is absolutely essential. </a:t>
            </a:r>
            <a:endParaRPr lang="en-US" dirty="0" smtClean="0"/>
          </a:p>
          <a:p>
            <a:pPr>
              <a:defRPr/>
            </a:pPr>
            <a:endParaRPr lang="en-US" dirty="0" smtClean="0"/>
          </a:p>
          <a:p>
            <a:pPr>
              <a:defRPr/>
            </a:pPr>
            <a:r>
              <a:rPr lang="en-US" dirty="0" smtClean="0"/>
              <a:t>To understand where we are starting, the Chesapeake Bay Program conducted a baseline assessment of environmental literacy in school systems called “ELIT”. The survey measured:</a:t>
            </a:r>
          </a:p>
          <a:p>
            <a:pPr marL="788670" lvl="1" indent="-514350">
              <a:buFont typeface="Wingdings" pitchFamily="2" charset="2"/>
              <a:buAutoNum type="arabicPeriod"/>
              <a:defRPr/>
            </a:pPr>
            <a:r>
              <a:rPr lang="en-US" dirty="0" smtClean="0"/>
              <a:t>Degree of preparedness to provide </a:t>
            </a:r>
            <a:r>
              <a:rPr lang="en-US" dirty="0" err="1" smtClean="0"/>
              <a:t>Env</a:t>
            </a:r>
            <a:r>
              <a:rPr lang="en-US" dirty="0" smtClean="0"/>
              <a:t>. Ed.</a:t>
            </a:r>
          </a:p>
          <a:p>
            <a:pPr marL="788670" lvl="1" indent="-514350">
              <a:buFont typeface="Wingdings" pitchFamily="2" charset="2"/>
              <a:buAutoNum type="arabicPeriod"/>
              <a:defRPr/>
            </a:pPr>
            <a:r>
              <a:rPr lang="en-US" dirty="0" smtClean="0"/>
              <a:t>Extent to which MWEE’s are provided to students</a:t>
            </a:r>
          </a:p>
          <a:p>
            <a:pPr marL="788670" lvl="1" indent="-514350">
              <a:buFont typeface="Wingdings" pitchFamily="2" charset="2"/>
              <a:buAutoNum type="arabicPeriod"/>
              <a:defRPr/>
            </a:pPr>
            <a:r>
              <a:rPr lang="en-US" dirty="0" smtClean="0"/>
              <a:t>Number of sustainable schools</a:t>
            </a:r>
          </a:p>
          <a:p>
            <a:pPr marL="145733" indent="0">
              <a:buNone/>
              <a:defRPr/>
            </a:pPr>
            <a:endParaRPr lang="en-US" i="1" dirty="0" smtClean="0"/>
          </a:p>
          <a:p>
            <a:pPr marL="145733" indent="0">
              <a:buNone/>
              <a:defRPr/>
            </a:pPr>
            <a:r>
              <a:rPr lang="en-US" i="1" dirty="0" smtClean="0"/>
              <a:t>NOTE: Results based only on survey respondents and the # of responses to each question</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9141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1544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Taking this to scale and sustaining it is not only possible, but</a:t>
            </a:r>
            <a:r>
              <a:rPr lang="en-US" sz="1200" b="0" i="0" u="none" strike="noStrike" kern="1200" cap="none" baseline="0" dirty="0" smtClean="0">
                <a:solidFill>
                  <a:schemeClr val="dk1"/>
                </a:solidFill>
                <a:effectLst/>
                <a:latin typeface="Calibri"/>
                <a:ea typeface="Calibri"/>
                <a:cs typeface="Calibri"/>
                <a:sym typeface="Calibri"/>
              </a:rPr>
              <a:t> it is happening in school districts throughout the watershed in small and large districts, in affluent and underserved communities, in urban, suburban, and rural areas…and we are working with state and local representatives to describe and share the lessons learned from these success stories. You will hear some of these stories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baseline="0"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There is also funding</a:t>
            </a:r>
            <a:r>
              <a:rPr lang="en-US" sz="1200" b="0" i="0" u="none" strike="noStrike" kern="1200" cap="none" baseline="0" dirty="0" smtClean="0">
                <a:solidFill>
                  <a:schemeClr val="dk1"/>
                </a:solidFill>
                <a:effectLst/>
                <a:latin typeface="Calibri"/>
                <a:ea typeface="Calibri"/>
                <a:cs typeface="Calibri"/>
                <a:sym typeface="Calibri"/>
              </a:rPr>
              <a:t> for the development of these program </a:t>
            </a:r>
            <a:r>
              <a:rPr lang="en-US" sz="1200" b="0" i="0" u="none" strike="noStrike" kern="1200" cap="none" dirty="0" smtClean="0">
                <a:solidFill>
                  <a:schemeClr val="dk1"/>
                </a:solidFill>
                <a:effectLst/>
                <a:latin typeface="Calibri"/>
                <a:ea typeface="Calibri"/>
                <a:cs typeface="Calibri"/>
                <a:sym typeface="Calibri"/>
              </a:rPr>
              <a:t>NOAA</a:t>
            </a:r>
            <a:r>
              <a:rPr lang="en-US" sz="1200" b="0" i="0" u="none" strike="noStrike" kern="1200" cap="none" baseline="0" dirty="0" smtClean="0">
                <a:solidFill>
                  <a:schemeClr val="dk1"/>
                </a:solidFill>
                <a:effectLst/>
                <a:latin typeface="Calibri"/>
                <a:ea typeface="Calibri"/>
                <a:cs typeface="Calibri"/>
                <a:sym typeface="Calibri"/>
              </a:rPr>
              <a:t> and the Chesapeake Bay Trust have been intentionally supporting this work for more than a decade. School districts and partners have also successfully applied EPA EE Grants, NSF funding, and a variety of state education funding programs to build sustainable programs. </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1346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r>
              <a:rPr lang="en-US" dirty="0" smtClean="0"/>
              <a:t>The Environmental</a:t>
            </a:r>
            <a:r>
              <a:rPr lang="en-US" baseline="0" dirty="0" smtClean="0"/>
              <a:t> Literacy Leadership Summit was held on April 20, 2016 at the Chesapeake Bay Foundation HQ in Annapolis, MD. The purpose of the meeting was to…</a:t>
            </a:r>
          </a:p>
          <a:p>
            <a:pPr marL="171450" lvl="0" indent="-171450" fontAlgn="base">
              <a:buFont typeface="Arial" panose="020B0604020202020204" pitchFamily="34" charset="0"/>
              <a:buChar char="•"/>
            </a:pPr>
            <a:r>
              <a:rPr lang="en-US" dirty="0" smtClean="0"/>
              <a:t>To explore how states can assist school systems in creating and sustaining high-quality EL programs as part of ongoing education reform and to meet Chesapeake Bay Watershed Agreement commitments. </a:t>
            </a:r>
          </a:p>
          <a:p>
            <a:pPr marL="171450" lvl="0" indent="-171450" fontAlgn="base">
              <a:buFont typeface="Arial" panose="020B0604020202020204" pitchFamily="34" charset="0"/>
              <a:buChar char="•"/>
            </a:pPr>
            <a:r>
              <a:rPr lang="en-US" dirty="0" smtClean="0"/>
              <a:t>To examine opportunities provided by the environmental education provisions of the recently enacted Every Student Succeeds Act to support state and local environmental literacy programming.</a:t>
            </a:r>
          </a:p>
        </p:txBody>
      </p:sp>
      <p:sp>
        <p:nvSpPr>
          <p:cNvPr id="284" name="Shape 28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3990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Environmental</a:t>
            </a:r>
            <a:r>
              <a:rPr lang="en-US" baseline="0" dirty="0" smtClean="0"/>
              <a:t> Literacy Leadership Summit was held on April 20, 2016 at the Chesapeake Bay Foundation HQ in Annapolis, MD. The purpose of the meeting was to…</a:t>
            </a:r>
          </a:p>
          <a:p>
            <a:pPr marL="171450" lvl="0" indent="-171450" fontAlgn="base">
              <a:buFont typeface="Arial" panose="020B0604020202020204" pitchFamily="34" charset="0"/>
              <a:buChar char="•"/>
            </a:pPr>
            <a:r>
              <a:rPr lang="en-US" dirty="0" smtClean="0"/>
              <a:t>To explore how states can assist school systems in creating and sustaining high-quality EL programs as part of ongoing education reform and to meet Chesapeake Bay Watershed Agreement commitments. </a:t>
            </a:r>
          </a:p>
          <a:p>
            <a:pPr marL="171450" lvl="0" indent="-171450" fontAlgn="base">
              <a:buFont typeface="Arial" panose="020B0604020202020204" pitchFamily="34" charset="0"/>
              <a:buChar char="•"/>
            </a:pPr>
            <a:r>
              <a:rPr lang="en-US" dirty="0" smtClean="0"/>
              <a:t>To examine opportunities provided by the environmental education provisions of the recently enacted Every Student Succeeds Act to support state and local environmental literacy programming.</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0263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Attendees included state</a:t>
            </a:r>
            <a:r>
              <a:rPr lang="en-US" baseline="0" dirty="0" smtClean="0"/>
              <a:t> </a:t>
            </a:r>
            <a:r>
              <a:rPr lang="en-US" dirty="0" smtClean="0"/>
              <a:t>superintendents</a:t>
            </a:r>
            <a:r>
              <a:rPr lang="en-US" baseline="0" dirty="0" smtClean="0"/>
              <a:t> of education and secretaries of natural resources and their staff along with leaders from school systems, federal agencies, and non-profit partners.</a:t>
            </a:r>
            <a:endParaRPr lang="en-US" dirty="0" smtClean="0"/>
          </a:p>
          <a:p>
            <a:endParaRPr lang="en-US" dirty="0" smtClean="0"/>
          </a:p>
          <a:p>
            <a:r>
              <a:rPr lang="en-US" dirty="0" smtClean="0"/>
              <a:t>Congressman Sarbanes kicked off the day – in his home</a:t>
            </a:r>
            <a:r>
              <a:rPr lang="en-US" baseline="0" dirty="0" smtClean="0"/>
              <a:t> district. As you may know, he was responsible for drafting and introducing the No Child Left Inside Act, which set the stage for the inclusion of environmental education into the new Every Student Succeeds Act (that replaces No Child Left Behind), which I will discuss a bit later.</a:t>
            </a:r>
          </a:p>
          <a:p>
            <a:endParaRPr lang="en-US" baseline="0" dirty="0" smtClean="0"/>
          </a:p>
          <a:p>
            <a:r>
              <a:rPr lang="en-US" baseline="0" dirty="0" smtClean="0"/>
              <a:t>The day included presentations from practitioners and leaders about best practices in systemic environmental education (including a talk from Dr. Spence who you will hear from in a few minutes), an opportunity to interact with high school students from Howard County who were participating in the field experience portion of their MWEE, and discussions about Every Student Succeeds Act and state priorities for environmental literacy.</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4174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Attendees included state</a:t>
            </a:r>
            <a:r>
              <a:rPr lang="en-US" baseline="0" dirty="0" smtClean="0"/>
              <a:t> </a:t>
            </a:r>
            <a:r>
              <a:rPr lang="en-US" dirty="0" smtClean="0"/>
              <a:t>superintendents</a:t>
            </a:r>
            <a:r>
              <a:rPr lang="en-US" baseline="0" dirty="0" smtClean="0"/>
              <a:t> of education and secretaries of natural resources and their staff along with leaders from school systems, federal agencies, and non-profit partners.</a:t>
            </a:r>
            <a:endParaRPr lang="en-US" dirty="0" smtClean="0"/>
          </a:p>
          <a:p>
            <a:endParaRPr lang="en-US" dirty="0" smtClean="0"/>
          </a:p>
          <a:p>
            <a:r>
              <a:rPr lang="en-US" dirty="0" smtClean="0"/>
              <a:t>Congressman Sarbanes kicked off the day – in his home</a:t>
            </a:r>
            <a:r>
              <a:rPr lang="en-US" baseline="0" dirty="0" smtClean="0"/>
              <a:t> district. As you may know, he was responsible for drafting and introducing the No Child Left Inside Act, which set the stage for the inclusion of environmental education into the new Every Student Succeeds Act (that replaces No Child Left Behind), which I will discuss a bit later.</a:t>
            </a:r>
          </a:p>
          <a:p>
            <a:endParaRPr lang="en-US" baseline="0" dirty="0" smtClean="0"/>
          </a:p>
          <a:p>
            <a:r>
              <a:rPr lang="en-US" baseline="0" dirty="0" smtClean="0"/>
              <a:t>The day included presentations from practitioners and leaders about best practices in systemic environmental education (including a talk from Dr. Spence who you will hear from in a few minutes), an opportunity to interact with high school students from Howard County who were participating in the field experience portion of their MWEE, and discussions about Every Student Succeeds Act and state priorities for environmental literacy.</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1876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Attendees included state</a:t>
            </a:r>
            <a:r>
              <a:rPr lang="en-US" baseline="0" dirty="0" smtClean="0"/>
              <a:t> </a:t>
            </a:r>
            <a:r>
              <a:rPr lang="en-US" dirty="0" smtClean="0"/>
              <a:t>superintendents</a:t>
            </a:r>
            <a:r>
              <a:rPr lang="en-US" baseline="0" dirty="0" smtClean="0"/>
              <a:t> of education and secretaries of natural resources and their staff along with leaders from school systems, federal agencies, and non-profit partners.</a:t>
            </a:r>
            <a:endParaRPr lang="en-US" dirty="0" smtClean="0"/>
          </a:p>
          <a:p>
            <a:endParaRPr lang="en-US" dirty="0" smtClean="0"/>
          </a:p>
          <a:p>
            <a:r>
              <a:rPr lang="en-US" dirty="0" smtClean="0"/>
              <a:t>Congressman Sarbanes kicked off the day – in his home</a:t>
            </a:r>
            <a:r>
              <a:rPr lang="en-US" baseline="0" dirty="0" smtClean="0"/>
              <a:t> district. As you may know, he was responsible for drafting and introducing the No Child Left Inside Act, which set the stage for the inclusion of environmental education into the new Every Student Succeeds Act (that replaces No Child Left Behind), which I will discuss a bit later.</a:t>
            </a:r>
          </a:p>
          <a:p>
            <a:endParaRPr lang="en-US" baseline="0" dirty="0" smtClean="0"/>
          </a:p>
          <a:p>
            <a:r>
              <a:rPr lang="en-US" baseline="0" dirty="0" smtClean="0"/>
              <a:t>The day included presentations from practitioners and leaders about best practices in systemic environmental education (including a talk from Dr. Spence who you will hear from in a few minutes), an opportunity to interact with high school students from Howard County who were participating in the field experience portion of their MWEE, and discussions about Every Student Succeeds Act and state priorities for environmental literacy.</a:t>
            </a:r>
          </a:p>
          <a:p>
            <a:endParaRPr lang="en-US" sz="1200" b="0" i="0" u="none" strike="noStrike" kern="1200" cap="none" dirty="0" smtClean="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5533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Attendees included state</a:t>
            </a:r>
            <a:r>
              <a:rPr lang="en-US" baseline="0" dirty="0" smtClean="0"/>
              <a:t> </a:t>
            </a:r>
            <a:r>
              <a:rPr lang="en-US" dirty="0" smtClean="0"/>
              <a:t>superintendents</a:t>
            </a:r>
            <a:r>
              <a:rPr lang="en-US" baseline="0" dirty="0" smtClean="0"/>
              <a:t> of education and secretaries of natural resources and their staff along with leaders from school systems, federal agencies, and non-profit partners.</a:t>
            </a:r>
            <a:endParaRPr lang="en-US" dirty="0" smtClean="0"/>
          </a:p>
          <a:p>
            <a:endParaRPr lang="en-US" dirty="0" smtClean="0"/>
          </a:p>
          <a:p>
            <a:r>
              <a:rPr lang="en-US" dirty="0" smtClean="0"/>
              <a:t>Congressman Sarbanes kicked off the day – in his home</a:t>
            </a:r>
            <a:r>
              <a:rPr lang="en-US" baseline="0" dirty="0" smtClean="0"/>
              <a:t> district. As you may know, he was responsible for drafting and introducing the No Child Left Inside Act, which set the stage for the inclusion of environmental education into the new Every Student Succeeds Act (that replaces No Child Left Behind), which I will discuss a bit later.</a:t>
            </a:r>
          </a:p>
          <a:p>
            <a:endParaRPr lang="en-US" baseline="0" dirty="0" smtClean="0"/>
          </a:p>
          <a:p>
            <a:r>
              <a:rPr lang="en-US" baseline="0" dirty="0" smtClean="0"/>
              <a:t>The day included presentations from practitioners and leaders about best practices in systemic environmental education (including a talk from Dr. Spence who you will hear from in a few minutes), an opportunity to interact with high school students from Howard County who were participating in the field experience portion of their MWEE, and discussions about Every Student Succeeds Act and state priorities for environmental literacy.</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7997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lvl="0" indent="-316865">
              <a:spcBef>
                <a:spcPts val="1800"/>
              </a:spcBef>
              <a:buSzPct val="100000"/>
            </a:pPr>
            <a:r>
              <a:rPr lang="en-US" sz="1200" dirty="0" smtClean="0"/>
              <a:t>MWEEs are</a:t>
            </a:r>
            <a:r>
              <a:rPr lang="en-US" sz="1200" baseline="0" dirty="0" smtClean="0"/>
              <a:t> so</a:t>
            </a:r>
            <a:r>
              <a:rPr lang="en-US" sz="1200" dirty="0" smtClean="0"/>
              <a:t> much more than a field trip! 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a:t>
            </a:r>
          </a:p>
          <a:p>
            <a:pPr lvl="0" indent="-316865">
              <a:spcBef>
                <a:spcPts val="1800"/>
              </a:spcBef>
              <a:buSzPct val="100000"/>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They are not add </a:t>
            </a:r>
            <a:r>
              <a:rPr lang="en-US" sz="1200" b="0" i="0" u="none" strike="noStrike" kern="1200" cap="none" dirty="0" err="1" smtClean="0">
                <a:solidFill>
                  <a:schemeClr val="dk1"/>
                </a:solidFill>
                <a:effectLst/>
                <a:latin typeface="Calibri"/>
                <a:ea typeface="Calibri"/>
                <a:cs typeface="Calibri"/>
                <a:sym typeface="Calibri"/>
              </a:rPr>
              <a:t>ons</a:t>
            </a:r>
            <a:r>
              <a:rPr lang="en-US" sz="1200" b="0" i="0" u="none" strike="noStrike" kern="1200" cap="none" dirty="0" smtClean="0">
                <a:solidFill>
                  <a:schemeClr val="dk1"/>
                </a:solidFill>
                <a:effectLst/>
                <a:latin typeface="Calibri"/>
                <a:ea typeface="Calibri"/>
                <a:cs typeface="Calibri"/>
                <a:sym typeface="Calibri"/>
              </a:rPr>
              <a:t>. MWEEs can help schools and teachers teach core subjects, including NGSS, in a thought provoking and engaging way. In fact, Stanford University is just finishing</a:t>
            </a:r>
            <a:r>
              <a:rPr lang="en-US" sz="1200" b="0" i="0" u="none" strike="noStrike" kern="1200" cap="none" baseline="0" dirty="0" smtClean="0">
                <a:solidFill>
                  <a:schemeClr val="dk1"/>
                </a:solidFill>
                <a:effectLst/>
                <a:latin typeface="Calibri"/>
                <a:ea typeface="Calibri"/>
                <a:cs typeface="Calibri"/>
                <a:sym typeface="Calibri"/>
              </a:rPr>
              <a:t> up </a:t>
            </a:r>
            <a:r>
              <a:rPr lang="en-US" sz="1200" b="0" i="0" u="none" strike="noStrike" kern="1200" cap="none" dirty="0" smtClean="0">
                <a:solidFill>
                  <a:schemeClr val="dk1"/>
                </a:solidFill>
                <a:effectLst/>
                <a:latin typeface="Calibri"/>
                <a:ea typeface="Calibri"/>
                <a:cs typeface="Calibri"/>
                <a:sym typeface="Calibri"/>
              </a:rPr>
              <a:t>a review of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pPr lvl="0" indent="-316865">
              <a:spcBef>
                <a:spcPts val="1800"/>
              </a:spcBef>
              <a:buSzPct val="100000"/>
            </a:pPr>
            <a:endParaRPr lang="en-US" baseline="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Therefore, professional development that includes both content and outdoor education pedagogy is important. </a:t>
            </a:r>
            <a:endParaRPr lang="en-US" baseline="0" dirty="0" smtClean="0"/>
          </a:p>
          <a:p>
            <a:pPr lvl="0" indent="-316865">
              <a:spcBef>
                <a:spcPts val="1800"/>
              </a:spcBef>
              <a:buSzPct val="100000"/>
            </a:pPr>
            <a:endParaRPr lang="en-US" baseline="0" dirty="0" smtClean="0"/>
          </a:p>
          <a:p>
            <a:pPr lvl="0" indent="-316865">
              <a:spcBef>
                <a:spcPts val="1800"/>
              </a:spcBef>
              <a:buSzPct val="100000"/>
            </a:pPr>
            <a:r>
              <a:rPr lang="en-US" baseline="0" dirty="0" smtClean="0"/>
              <a:t>The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The definition</a:t>
            </a:r>
            <a:r>
              <a:rPr lang="en-US" sz="1200" baseline="0" dirty="0" smtClean="0"/>
              <a:t> of a MWEE can be found in your packets. The Workgroup is also working with partners to put together a Handbook for Practitioners, which will be available later this year.</a:t>
            </a:r>
          </a:p>
          <a:p>
            <a:pPr lvl="0" indent="-316865">
              <a:spcBef>
                <a:spcPts val="1800"/>
              </a:spcBef>
              <a:buSzPct val="100000"/>
            </a:pPr>
            <a:endParaRPr lang="en-US" sz="1200" baseline="0" dirty="0" smtClean="0"/>
          </a:p>
          <a:p>
            <a:pPr lvl="0" indent="-316865">
              <a:spcBef>
                <a:spcPts val="1800"/>
              </a:spcBef>
              <a:buSzPct val="100000"/>
            </a:pPr>
            <a:r>
              <a:rPr lang="en-US" sz="1200" baseline="0" dirty="0" smtClean="0"/>
              <a:t>You are going to see several examples of MWEEs as we move forward with today’s agenda.</a:t>
            </a:r>
            <a:endParaRPr lang="en-US" sz="1200" dirty="0" smtClean="0"/>
          </a:p>
          <a:p>
            <a:endParaRPr dirty="0"/>
          </a:p>
        </p:txBody>
      </p:sp>
      <p:sp>
        <p:nvSpPr>
          <p:cNvPr id="284" name="Shape 28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5591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Attendees included state</a:t>
            </a:r>
            <a:r>
              <a:rPr lang="en-US" baseline="0" dirty="0" smtClean="0"/>
              <a:t> </a:t>
            </a:r>
            <a:r>
              <a:rPr lang="en-US" dirty="0" smtClean="0"/>
              <a:t>superintendents</a:t>
            </a:r>
            <a:r>
              <a:rPr lang="en-US" baseline="0" dirty="0" smtClean="0"/>
              <a:t> of education and secretaries of natural resources and their staff along with leaders from school systems, federal agencies, and non-profit partners.</a:t>
            </a:r>
            <a:endParaRPr lang="en-US" dirty="0" smtClean="0"/>
          </a:p>
          <a:p>
            <a:endParaRPr lang="en-US" dirty="0" smtClean="0"/>
          </a:p>
          <a:p>
            <a:r>
              <a:rPr lang="en-US" dirty="0" smtClean="0"/>
              <a:t>Congressman Sarbanes kicked off the day – in his home</a:t>
            </a:r>
            <a:r>
              <a:rPr lang="en-US" baseline="0" dirty="0" smtClean="0"/>
              <a:t> district. As you may know, he was responsible for drafting and introducing the No Child Left Inside Act, which set the stage for the inclusion of environmental education into the new Every Student Succeeds Act (that replaces No Child Left Behind), which I will discuss a bit later.</a:t>
            </a:r>
          </a:p>
          <a:p>
            <a:endParaRPr lang="en-US" baseline="0" dirty="0" smtClean="0"/>
          </a:p>
          <a:p>
            <a:r>
              <a:rPr lang="en-US" baseline="0" dirty="0" smtClean="0"/>
              <a:t>The day included presentations from practitioners and leaders about best practices in systemic environmental education (including a talk from Dr. Spence who you will hear from in a few minutes), an opportunity to interact with high school students from Howard County who were participating in the field experience portion of their MWEE, and discussions about Every Student Succeeds Act and state priorities for environmental literacy.</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30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05221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Attendees included state</a:t>
            </a:r>
            <a:r>
              <a:rPr lang="en-US" baseline="0" dirty="0" smtClean="0"/>
              <a:t> </a:t>
            </a:r>
            <a:r>
              <a:rPr lang="en-US" dirty="0" smtClean="0"/>
              <a:t>superintendents</a:t>
            </a:r>
            <a:r>
              <a:rPr lang="en-US" baseline="0" dirty="0" smtClean="0"/>
              <a:t> of education and secretaries of natural resources and their staff along with leaders from school systems, federal agencies, and non-profit partners.</a:t>
            </a:r>
            <a:endParaRPr lang="en-US" dirty="0" smtClean="0"/>
          </a:p>
          <a:p>
            <a:endParaRPr lang="en-US" dirty="0" smtClean="0"/>
          </a:p>
          <a:p>
            <a:r>
              <a:rPr lang="en-US" dirty="0" smtClean="0"/>
              <a:t>Congressman Sarbanes kicked off the day – in his home</a:t>
            </a:r>
            <a:r>
              <a:rPr lang="en-US" baseline="0" dirty="0" smtClean="0"/>
              <a:t> district. As you may know, he was responsible for drafting and introducing the No Child Left Inside Act, which set the stage for the inclusion of environmental education into the new Every Student Succeeds Act (that replaces No Child Left Behind), which I will discuss a bit later.</a:t>
            </a:r>
          </a:p>
          <a:p>
            <a:endParaRPr lang="en-US" baseline="0" dirty="0" smtClean="0"/>
          </a:p>
          <a:p>
            <a:r>
              <a:rPr lang="en-US" baseline="0" dirty="0" smtClean="0"/>
              <a:t>The day included presentations from practitioners and leaders about best practices in systemic environmental education (including a talk from Dr. Spence who you will hear from in a few minutes), an opportunity to interact with high school students from Howard County who were participating in the field experience portion of their MWEE, and discussions about Every Student Succeeds Act and state priorities for environmental literacy.</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31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5410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Attendees included state</a:t>
            </a:r>
            <a:r>
              <a:rPr lang="en-US" baseline="0" dirty="0" smtClean="0"/>
              <a:t> </a:t>
            </a:r>
            <a:r>
              <a:rPr lang="en-US" dirty="0" smtClean="0"/>
              <a:t>superintendents</a:t>
            </a:r>
            <a:r>
              <a:rPr lang="en-US" baseline="0" dirty="0" smtClean="0"/>
              <a:t> of education and secretaries of natural resources and their staff along with leaders from school systems, federal agencies, and non-profit partners.</a:t>
            </a:r>
            <a:endParaRPr lang="en-US" dirty="0" smtClean="0"/>
          </a:p>
          <a:p>
            <a:endParaRPr lang="en-US" dirty="0" smtClean="0"/>
          </a:p>
          <a:p>
            <a:r>
              <a:rPr lang="en-US" dirty="0" smtClean="0"/>
              <a:t>Congressman Sarbanes kicked off the day – in his home</a:t>
            </a:r>
            <a:r>
              <a:rPr lang="en-US" baseline="0" dirty="0" smtClean="0"/>
              <a:t> district. As you may know, he was responsible for drafting and introducing the No Child Left Inside Act, which set the stage for the inclusion of environmental education into the new Every Student Succeeds Act (that replaces No Child Left Behind), which I will discuss a bit later.</a:t>
            </a:r>
          </a:p>
          <a:p>
            <a:endParaRPr lang="en-US" baseline="0" dirty="0" smtClean="0"/>
          </a:p>
          <a:p>
            <a:r>
              <a:rPr lang="en-US" baseline="0" dirty="0" smtClean="0"/>
              <a:t>The day included presentations from practitioners and leaders about best practices in systemic environmental education (including a talk from Dr. Spence who you will hear from in a few minutes), an opportunity to interact with high school students from Howard County who were participating in the field experience portion of their MWEE, and discussions about Every Student Succeeds Act and state priorities for environmental literacy.</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32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0736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Attendees included state</a:t>
            </a:r>
            <a:r>
              <a:rPr lang="en-US" baseline="0" dirty="0" smtClean="0"/>
              <a:t> </a:t>
            </a:r>
            <a:r>
              <a:rPr lang="en-US" dirty="0" smtClean="0"/>
              <a:t>superintendents</a:t>
            </a:r>
            <a:r>
              <a:rPr lang="en-US" baseline="0" dirty="0" smtClean="0"/>
              <a:t> of education and secretaries of natural resources and their staff along with leaders from school systems, federal agencies, and non-profit partners.</a:t>
            </a:r>
            <a:endParaRPr lang="en-US" dirty="0" smtClean="0"/>
          </a:p>
          <a:p>
            <a:endParaRPr lang="en-US" dirty="0" smtClean="0"/>
          </a:p>
          <a:p>
            <a:r>
              <a:rPr lang="en-US" dirty="0" smtClean="0"/>
              <a:t>Congressman Sarbanes kicked off the day – in his home</a:t>
            </a:r>
            <a:r>
              <a:rPr lang="en-US" baseline="0" dirty="0" smtClean="0"/>
              <a:t> district. As you may know, he was responsible for drafting and introducing the No Child Left Inside Act, which set the stage for the inclusion of environmental education into the new Every Student Succeeds Act (that replaces No Child Left Behind), which I will discuss a bit later.</a:t>
            </a:r>
          </a:p>
          <a:p>
            <a:endParaRPr lang="en-US" baseline="0" dirty="0" smtClean="0"/>
          </a:p>
          <a:p>
            <a:r>
              <a:rPr lang="en-US" baseline="0" dirty="0" smtClean="0"/>
              <a:t>The day included presentations from practitioners and leaders about best practices in systemic environmental education (including a talk from Dr. Spence who you will hear from in a few minutes), an opportunity to interact with high school students from Howard County who were participating in the field experience portion of their MWEE, and discussions about Every Student Succeeds Act and state priorities for environmental literacy.</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33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7046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Attendees included state</a:t>
            </a:r>
            <a:r>
              <a:rPr lang="en-US" baseline="0" dirty="0" smtClean="0"/>
              <a:t> </a:t>
            </a:r>
            <a:r>
              <a:rPr lang="en-US" dirty="0" smtClean="0"/>
              <a:t>superintendents</a:t>
            </a:r>
            <a:r>
              <a:rPr lang="en-US" baseline="0" dirty="0" smtClean="0"/>
              <a:t> of education and secretaries of natural resources and their staff along with leaders from school systems, federal agencies, and non-profit partners.</a:t>
            </a:r>
            <a:endParaRPr lang="en-US" dirty="0" smtClean="0"/>
          </a:p>
          <a:p>
            <a:endParaRPr lang="en-US" dirty="0" smtClean="0"/>
          </a:p>
          <a:p>
            <a:r>
              <a:rPr lang="en-US" dirty="0" smtClean="0"/>
              <a:t>Congressman Sarbanes kicked off the day – in his home</a:t>
            </a:r>
            <a:r>
              <a:rPr lang="en-US" baseline="0" dirty="0" smtClean="0"/>
              <a:t> district. As you may know, he was responsible for drafting and introducing the No Child Left Inside Act, which set the stage for the inclusion of environmental education into the new Every Student Succeeds Act (that replaces No Child Left Behind), which I will discuss a bit later.</a:t>
            </a:r>
          </a:p>
          <a:p>
            <a:endParaRPr lang="en-US" baseline="0" dirty="0" smtClean="0"/>
          </a:p>
          <a:p>
            <a:r>
              <a:rPr lang="en-US" baseline="0" dirty="0" smtClean="0"/>
              <a:t>The day included presentations from practitioners and leaders about best practices in systemic environmental education (including a talk from Dr. Spence who you will hear from in a few minutes), an opportunity to interact with high school students from Howard County who were participating in the field experience portion of their MWEE, and discussions about Every Student Succeeds Act and state priorities for environmental literacy.</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34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28135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Attendees included state</a:t>
            </a:r>
            <a:r>
              <a:rPr lang="en-US" baseline="0" dirty="0" smtClean="0"/>
              <a:t> </a:t>
            </a:r>
            <a:r>
              <a:rPr lang="en-US" dirty="0" smtClean="0"/>
              <a:t>superintendents</a:t>
            </a:r>
            <a:r>
              <a:rPr lang="en-US" baseline="0" dirty="0" smtClean="0"/>
              <a:t> of education and secretaries of natural resources and their staff along with leaders from school systems, federal agencies, and non-profit partners.</a:t>
            </a:r>
            <a:endParaRPr lang="en-US" dirty="0" smtClean="0"/>
          </a:p>
          <a:p>
            <a:endParaRPr lang="en-US" dirty="0" smtClean="0"/>
          </a:p>
          <a:p>
            <a:r>
              <a:rPr lang="en-US" dirty="0" smtClean="0"/>
              <a:t>Congressman Sarbanes kicked off the day – in his home</a:t>
            </a:r>
            <a:r>
              <a:rPr lang="en-US" baseline="0" dirty="0" smtClean="0"/>
              <a:t> district. As you may know, he was responsible for drafting and introducing the No Child Left Inside Act, which set the stage for the inclusion of environmental education into the new Every Student Succeeds Act (that replaces No Child Left Behind), which I will discuss a bit later.</a:t>
            </a:r>
          </a:p>
          <a:p>
            <a:endParaRPr lang="en-US" baseline="0" dirty="0" smtClean="0"/>
          </a:p>
          <a:p>
            <a:r>
              <a:rPr lang="en-US" baseline="0" dirty="0" smtClean="0"/>
              <a:t>The day included presentations from practitioners and leaders about best practices in systemic environmental education (including a talk from Dr. Spence who you will hear from in a few minutes), an opportunity to interact with high school students from Howard County who were participating in the field experience portion of their MWEE, and discussions about Every Student Succeeds Act and state priorities for environmental literacy.</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35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1548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 of the type of</a:t>
            </a:r>
            <a:r>
              <a:rPr lang="en-US" baseline="0" dirty="0" smtClean="0"/>
              <a:t> state priorities we heard were:</a:t>
            </a:r>
          </a:p>
          <a:p>
            <a:endParaRPr lang="en-US" baseline="0" dirty="0" smtClean="0"/>
          </a:p>
          <a:p>
            <a:pPr lvl="0"/>
            <a:r>
              <a:rPr lang="en-US" dirty="0" smtClean="0"/>
              <a:t>VA DOE will:</a:t>
            </a:r>
          </a:p>
          <a:p>
            <a:pPr marL="171450" lvl="0" indent="-171450">
              <a:spcBef>
                <a:spcPts val="1800"/>
              </a:spcBef>
              <a:buFont typeface="Arial" panose="020B0604020202020204" pitchFamily="34" charset="0"/>
              <a:buChar char="•"/>
            </a:pPr>
            <a:r>
              <a:rPr lang="en-US" dirty="0" smtClean="0"/>
              <a:t>Ensure EL is represented in new K-12 science standards.</a:t>
            </a:r>
          </a:p>
          <a:p>
            <a:pPr marL="171450" lvl="0" indent="-171450">
              <a:spcBef>
                <a:spcPts val="1800"/>
              </a:spcBef>
              <a:buFont typeface="Arial" panose="020B0604020202020204" pitchFamily="34" charset="0"/>
              <a:buChar char="•"/>
            </a:pPr>
            <a:r>
              <a:rPr lang="en-US" dirty="0" smtClean="0"/>
              <a:t>Explore opportunities to include EL in Profile of a VA graduate.</a:t>
            </a:r>
          </a:p>
          <a:p>
            <a:pPr marL="171450" lvl="0" indent="-171450">
              <a:spcBef>
                <a:spcPts val="1800"/>
              </a:spcBef>
              <a:buFont typeface="Arial" panose="020B0604020202020204" pitchFamily="34" charset="0"/>
              <a:buChar char="•"/>
            </a:pPr>
            <a:r>
              <a:rPr lang="en-US" dirty="0" smtClean="0"/>
              <a:t>Look at changing regulations for colleges that prepare teachers. </a:t>
            </a:r>
          </a:p>
          <a:p>
            <a:pPr marL="171450" lvl="0" indent="-171450">
              <a:spcBef>
                <a:spcPts val="1800"/>
              </a:spcBef>
              <a:buFont typeface="Arial" panose="020B0604020202020204" pitchFamily="34" charset="0"/>
              <a:buChar char="•"/>
            </a:pPr>
            <a:r>
              <a:rPr lang="en-US" dirty="0" smtClean="0"/>
              <a:t>Complete guidance document that shows how current teachers are implementing watershed education and field work.</a:t>
            </a:r>
          </a:p>
          <a:p>
            <a:pPr marL="171450" lvl="0" indent="-171450">
              <a:spcBef>
                <a:spcPts val="1800"/>
              </a:spcBef>
              <a:buFont typeface="Arial" panose="020B0604020202020204" pitchFamily="34" charset="0"/>
              <a:buChar char="•"/>
            </a:pPr>
            <a:r>
              <a:rPr lang="en-US" dirty="0" smtClean="0"/>
              <a:t>Update guidance document on incorporating green design and places for outdoor learning at schools.</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36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40247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We then heard from Monique </a:t>
            </a:r>
            <a:r>
              <a:rPr lang="en-US" sz="1200" b="0" i="0" u="none" strike="noStrike" kern="1200" cap="none" dirty="0" err="1" smtClean="0">
                <a:solidFill>
                  <a:schemeClr val="dk1"/>
                </a:solidFill>
                <a:effectLst/>
                <a:latin typeface="Calibri"/>
                <a:ea typeface="Calibri"/>
                <a:cs typeface="Calibri"/>
                <a:sym typeface="Calibri"/>
              </a:rPr>
              <a:t>Chism</a:t>
            </a:r>
            <a:r>
              <a:rPr lang="en-US" sz="1200" b="0" i="0" u="none" strike="noStrike" kern="1200" cap="none" dirty="0" smtClean="0">
                <a:solidFill>
                  <a:schemeClr val="dk1"/>
                </a:solidFill>
                <a:effectLst/>
                <a:latin typeface="Calibri"/>
                <a:ea typeface="Calibri"/>
                <a:cs typeface="Calibri"/>
                <a:sym typeface="Calibri"/>
              </a:rPr>
              <a:t>, Deputy Assistant Secretary of Policy and Programs, U.S. Department of Education,</a:t>
            </a:r>
            <a:r>
              <a:rPr lang="en-US" sz="1200" b="0" i="0" u="none" strike="noStrike" kern="1200" cap="none" baseline="0" dirty="0" smtClean="0">
                <a:solidFill>
                  <a:schemeClr val="dk1"/>
                </a:solidFill>
                <a:effectLst/>
                <a:latin typeface="Calibri"/>
                <a:ea typeface="Calibri"/>
                <a:cs typeface="Calibri"/>
                <a:sym typeface="Calibri"/>
              </a:rPr>
              <a:t> and Sarah </a:t>
            </a:r>
            <a:r>
              <a:rPr lang="en-US" sz="1200" b="0" i="0" u="none" strike="noStrike" kern="1200" cap="none" baseline="0" dirty="0" err="1" smtClean="0">
                <a:solidFill>
                  <a:schemeClr val="dk1"/>
                </a:solidFill>
                <a:effectLst/>
                <a:latin typeface="Calibri"/>
                <a:ea typeface="Calibri"/>
                <a:cs typeface="Calibri"/>
                <a:sym typeface="Calibri"/>
              </a:rPr>
              <a:t>Bodor</a:t>
            </a:r>
            <a:r>
              <a:rPr lang="en-US" sz="1200" b="0" i="0" u="none" strike="noStrike" kern="1200" cap="none" baseline="0" dirty="0" smtClean="0">
                <a:solidFill>
                  <a:schemeClr val="dk1"/>
                </a:solidFill>
                <a:effectLst/>
                <a:latin typeface="Calibri"/>
                <a:ea typeface="Calibri"/>
                <a:cs typeface="Calibri"/>
                <a:sym typeface="Calibri"/>
              </a:rPr>
              <a:t>, Director of Policy for NAAEE, who spoke to us </a:t>
            </a:r>
            <a:r>
              <a:rPr lang="en-US" sz="1200" b="0" i="0" u="none" strike="noStrike" kern="1200" cap="none" dirty="0" smtClean="0">
                <a:solidFill>
                  <a:schemeClr val="dk1"/>
                </a:solidFill>
                <a:effectLst/>
                <a:latin typeface="Calibri"/>
                <a:ea typeface="Calibri"/>
                <a:cs typeface="Calibri"/>
                <a:sym typeface="Calibri"/>
              </a:rPr>
              <a:t>about existing and planned programs that could be used to support environmental education. This was followed by a facilitated discussion about the opportunities that the </a:t>
            </a:r>
            <a:r>
              <a:rPr lang="en-US" sz="1200" b="0" i="0" u="sng" strike="noStrike" kern="1200" cap="none" dirty="0" smtClean="0">
                <a:solidFill>
                  <a:schemeClr val="dk1"/>
                </a:solidFill>
                <a:effectLst/>
                <a:latin typeface="Calibri"/>
                <a:ea typeface="Calibri"/>
                <a:cs typeface="Calibri"/>
                <a:sym typeface="Calibri"/>
                <a:hlinkClick r:id="rId3"/>
              </a:rPr>
              <a:t>Every Student Succeeds Act</a:t>
            </a:r>
            <a:r>
              <a:rPr lang="en-US" sz="1200" b="0" i="0" u="none" strike="noStrike" kern="1200" cap="none" dirty="0" smtClean="0">
                <a:solidFill>
                  <a:schemeClr val="dk1"/>
                </a:solidFill>
                <a:effectLst/>
                <a:latin typeface="Calibri"/>
                <a:ea typeface="Calibri"/>
                <a:cs typeface="Calibri"/>
                <a:sym typeface="Calibri"/>
              </a:rPr>
              <a:t> presents. </a:t>
            </a:r>
          </a:p>
          <a:p>
            <a:r>
              <a:rPr lang="en-US" sz="1200" b="0" i="0" u="none" strike="noStrike" kern="1200" cap="none" dirty="0" smtClean="0">
                <a:solidFill>
                  <a:schemeClr val="dk1"/>
                </a:solidFill>
                <a:effectLst/>
                <a:latin typeface="Calibri"/>
                <a:ea typeface="Calibri"/>
                <a:cs typeface="Calibri"/>
                <a:sym typeface="Calibri"/>
              </a:rPr>
              <a:t> </a:t>
            </a:r>
          </a:p>
          <a:p>
            <a:pPr marL="0" indent="0">
              <a:buFont typeface="Arial" panose="020B0604020202020204" pitchFamily="34" charset="0"/>
              <a:buNone/>
            </a:pPr>
            <a:r>
              <a:rPr lang="en-US" sz="1200" b="0" i="0" u="none" strike="noStrike" kern="1200" cap="none" dirty="0" smtClean="0">
                <a:solidFill>
                  <a:schemeClr val="dk1"/>
                </a:solidFill>
                <a:effectLst/>
                <a:latin typeface="Calibri"/>
                <a:ea typeface="Calibri"/>
                <a:cs typeface="Calibri"/>
                <a:sym typeface="Calibri"/>
              </a:rPr>
              <a:t>The key language sits in </a:t>
            </a:r>
            <a:r>
              <a:rPr lang="en-US" sz="1200" b="1" i="0" u="none" strike="noStrike" kern="1200" cap="none" dirty="0" smtClean="0">
                <a:solidFill>
                  <a:schemeClr val="dk1"/>
                </a:solidFill>
                <a:effectLst/>
                <a:latin typeface="Calibri"/>
                <a:ea typeface="Calibri"/>
                <a:cs typeface="Calibri"/>
                <a:sym typeface="Calibri"/>
              </a:rPr>
              <a:t>Title IV of the Every Student Succeeds Act—21</a:t>
            </a:r>
            <a:r>
              <a:rPr lang="en-US" sz="1200" b="1" i="0" u="none" strike="noStrike" kern="1200" cap="none" baseline="30000" dirty="0" smtClean="0">
                <a:solidFill>
                  <a:schemeClr val="dk1"/>
                </a:solidFill>
                <a:effectLst/>
                <a:latin typeface="Calibri"/>
                <a:ea typeface="Calibri"/>
                <a:cs typeface="Calibri"/>
                <a:sym typeface="Calibri"/>
              </a:rPr>
              <a:t>st</a:t>
            </a:r>
            <a:r>
              <a:rPr lang="en-US" sz="1200" b="1" i="0" u="none" strike="noStrike" kern="1200" cap="none" dirty="0" smtClean="0">
                <a:solidFill>
                  <a:schemeClr val="dk1"/>
                </a:solidFill>
                <a:effectLst/>
                <a:latin typeface="Calibri"/>
                <a:ea typeface="Calibri"/>
                <a:cs typeface="Calibri"/>
                <a:sym typeface="Calibri"/>
              </a:rPr>
              <a:t> Century Schools</a:t>
            </a:r>
            <a:r>
              <a:rPr lang="en-US" sz="1200" b="0" i="0" u="none" strike="noStrike" kern="1200" cap="none" dirty="0" smtClean="0">
                <a:solidFill>
                  <a:schemeClr val="dk1"/>
                </a:solidFill>
                <a:effectLst/>
                <a:latin typeface="Calibri"/>
                <a:ea typeface="Calibri"/>
                <a:cs typeface="Calibri"/>
                <a:sym typeface="Calibri"/>
              </a:rPr>
              <a:t>:</a:t>
            </a:r>
            <a:endParaRPr lang="en-US" sz="1100" b="0" i="0" u="none" strike="noStrike" kern="1200" cap="none" dirty="0" smtClean="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Title IV, Part A: Environmental education is eligible for funding under a new $1.65B grant program that includes enrichment programs and student health and safety programs.</a:t>
            </a:r>
            <a:endParaRPr lang="en-US" sz="1100" b="0" i="0" u="none" strike="noStrike" kern="1200" cap="none" dirty="0" smtClean="0">
              <a:solidFill>
                <a:schemeClr val="dk1"/>
              </a:solidFill>
              <a:effectLst/>
              <a:latin typeface="Calibri"/>
              <a:ea typeface="Calibri"/>
              <a:cs typeface="Calibri"/>
              <a:sym typeface="Calibri"/>
            </a:endParaRPr>
          </a:p>
          <a:p>
            <a:pPr marL="628650" lvl="1"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Under the law, these funds are block granted to the states using the Title I formula; 95% of the state funds are then block granted to Local Education Agencies (LEA), also according to formula</a:t>
            </a:r>
            <a:endParaRPr lang="en-US" sz="1100" b="0" i="0" u="none" strike="noStrike" kern="1200" cap="none" dirty="0" smtClean="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Title IV, Part B: Environmental literacy programs are now eligible for funding as part of the existing $1B 21</a:t>
            </a:r>
            <a:r>
              <a:rPr lang="en-US" sz="1200" b="0" i="0" u="none" strike="noStrike" kern="1200" cap="none" baseline="30000" dirty="0" smtClean="0">
                <a:solidFill>
                  <a:schemeClr val="dk1"/>
                </a:solidFill>
                <a:effectLst/>
                <a:latin typeface="Calibri"/>
                <a:ea typeface="Calibri"/>
                <a:cs typeface="Calibri"/>
                <a:sym typeface="Calibri"/>
              </a:rPr>
              <a:t>st</a:t>
            </a:r>
            <a:r>
              <a:rPr lang="en-US" sz="1200" b="0" i="0" u="none" strike="noStrike" kern="1200" cap="none" dirty="0" smtClean="0">
                <a:solidFill>
                  <a:schemeClr val="dk1"/>
                </a:solidFill>
                <a:effectLst/>
                <a:latin typeface="Calibri"/>
                <a:ea typeface="Calibri"/>
                <a:cs typeface="Calibri"/>
                <a:sym typeface="Calibri"/>
              </a:rPr>
              <a:t> Century Community Learning Centers program</a:t>
            </a:r>
            <a:r>
              <a:rPr lang="en-US" sz="1100" b="0" i="0" u="none" strike="noStrike" kern="1200" cap="none" dirty="0" smtClean="0">
                <a:solidFill>
                  <a:schemeClr val="dk1"/>
                </a:solidFill>
                <a:effectLst/>
                <a:latin typeface="Calibri"/>
                <a:ea typeface="Calibri"/>
                <a:cs typeface="Calibri"/>
                <a:sym typeface="Calibri"/>
              </a:rPr>
              <a:t>.</a:t>
            </a:r>
            <a:r>
              <a:rPr lang="en-US" sz="11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These funds are also block granted to the states to administer competitive grants for LEAs, schools, and/or community partners for after-school activities</a:t>
            </a:r>
            <a:endParaRPr lang="en-US" sz="11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 </a:t>
            </a:r>
          </a:p>
          <a:p>
            <a:pPr lvl="0"/>
            <a:r>
              <a:rPr lang="en-US" sz="1200" b="0" i="0" u="none" strike="noStrike" kern="1200" cap="none" dirty="0" smtClean="0">
                <a:solidFill>
                  <a:schemeClr val="dk1"/>
                </a:solidFill>
                <a:effectLst/>
                <a:latin typeface="Calibri"/>
                <a:ea typeface="Calibri"/>
                <a:cs typeface="Calibri"/>
                <a:sym typeface="Calibri"/>
              </a:rPr>
              <a:t>In addition to ESSA, the overall legislation creates a number of additional opportunities for related activities that still need to be explored. US Department of Education may be able to help support that effort through guidance to states and promotion of specific model programs.</a:t>
            </a:r>
          </a:p>
        </p:txBody>
      </p:sp>
      <p:sp>
        <p:nvSpPr>
          <p:cNvPr id="284" name="Shape 28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5113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We then heard from Monique </a:t>
            </a:r>
            <a:r>
              <a:rPr lang="en-US" sz="1200" b="0" i="0" u="none" strike="noStrike" kern="1200" cap="none" dirty="0" err="1" smtClean="0">
                <a:solidFill>
                  <a:schemeClr val="dk1"/>
                </a:solidFill>
                <a:effectLst/>
                <a:latin typeface="Calibri"/>
                <a:ea typeface="Calibri"/>
                <a:cs typeface="Calibri"/>
                <a:sym typeface="Calibri"/>
              </a:rPr>
              <a:t>Chism</a:t>
            </a:r>
            <a:r>
              <a:rPr lang="en-US" sz="1200" b="0" i="0" u="none" strike="noStrike" kern="1200" cap="none" dirty="0" smtClean="0">
                <a:solidFill>
                  <a:schemeClr val="dk1"/>
                </a:solidFill>
                <a:effectLst/>
                <a:latin typeface="Calibri"/>
                <a:ea typeface="Calibri"/>
                <a:cs typeface="Calibri"/>
                <a:sym typeface="Calibri"/>
              </a:rPr>
              <a:t>, Deputy Assistant Secretary of Policy and Programs, U.S. Department of Education,</a:t>
            </a:r>
            <a:r>
              <a:rPr lang="en-US" sz="1200" b="0" i="0" u="none" strike="noStrike" kern="1200" cap="none" baseline="0" dirty="0" smtClean="0">
                <a:solidFill>
                  <a:schemeClr val="dk1"/>
                </a:solidFill>
                <a:effectLst/>
                <a:latin typeface="Calibri"/>
                <a:ea typeface="Calibri"/>
                <a:cs typeface="Calibri"/>
                <a:sym typeface="Calibri"/>
              </a:rPr>
              <a:t> and Sarah </a:t>
            </a:r>
            <a:r>
              <a:rPr lang="en-US" sz="1200" b="0" i="0" u="none" strike="noStrike" kern="1200" cap="none" baseline="0" dirty="0" err="1" smtClean="0">
                <a:solidFill>
                  <a:schemeClr val="dk1"/>
                </a:solidFill>
                <a:effectLst/>
                <a:latin typeface="Calibri"/>
                <a:ea typeface="Calibri"/>
                <a:cs typeface="Calibri"/>
                <a:sym typeface="Calibri"/>
              </a:rPr>
              <a:t>Bodor</a:t>
            </a:r>
            <a:r>
              <a:rPr lang="en-US" sz="1200" b="0" i="0" u="none" strike="noStrike" kern="1200" cap="none" baseline="0" dirty="0" smtClean="0">
                <a:solidFill>
                  <a:schemeClr val="dk1"/>
                </a:solidFill>
                <a:effectLst/>
                <a:latin typeface="Calibri"/>
                <a:ea typeface="Calibri"/>
                <a:cs typeface="Calibri"/>
                <a:sym typeface="Calibri"/>
              </a:rPr>
              <a:t>, Director of Policy for NAAEE, who spoke to us </a:t>
            </a:r>
            <a:r>
              <a:rPr lang="en-US" sz="1200" b="0" i="0" u="none" strike="noStrike" kern="1200" cap="none" dirty="0" smtClean="0">
                <a:solidFill>
                  <a:schemeClr val="dk1"/>
                </a:solidFill>
                <a:effectLst/>
                <a:latin typeface="Calibri"/>
                <a:ea typeface="Calibri"/>
                <a:cs typeface="Calibri"/>
                <a:sym typeface="Calibri"/>
              </a:rPr>
              <a:t>about existing and planned programs that could be used to support environmental education. This was followed by a facilitated discussion about the opportunities that the </a:t>
            </a:r>
            <a:r>
              <a:rPr lang="en-US" sz="1200" b="0" i="0" u="sng" strike="noStrike" kern="1200" cap="none" dirty="0" smtClean="0">
                <a:solidFill>
                  <a:schemeClr val="dk1"/>
                </a:solidFill>
                <a:effectLst/>
                <a:latin typeface="Calibri"/>
                <a:ea typeface="Calibri"/>
                <a:cs typeface="Calibri"/>
                <a:sym typeface="Calibri"/>
                <a:hlinkClick r:id="rId3"/>
              </a:rPr>
              <a:t>Every Student Succeeds Act</a:t>
            </a:r>
            <a:r>
              <a:rPr lang="en-US" sz="1200" b="0" i="0" u="none" strike="noStrike" kern="1200" cap="none" dirty="0" smtClean="0">
                <a:solidFill>
                  <a:schemeClr val="dk1"/>
                </a:solidFill>
                <a:effectLst/>
                <a:latin typeface="Calibri"/>
                <a:ea typeface="Calibri"/>
                <a:cs typeface="Calibri"/>
                <a:sym typeface="Calibri"/>
              </a:rPr>
              <a:t> presents. </a:t>
            </a:r>
          </a:p>
          <a:p>
            <a:r>
              <a:rPr lang="en-US" sz="1200" b="0" i="0" u="none" strike="noStrike" kern="1200" cap="none" dirty="0" smtClean="0">
                <a:solidFill>
                  <a:schemeClr val="dk1"/>
                </a:solidFill>
                <a:effectLst/>
                <a:latin typeface="Calibri"/>
                <a:ea typeface="Calibri"/>
                <a:cs typeface="Calibri"/>
                <a:sym typeface="Calibri"/>
              </a:rPr>
              <a:t> </a:t>
            </a:r>
          </a:p>
          <a:p>
            <a:pPr marL="0" indent="0">
              <a:buFont typeface="Arial" panose="020B0604020202020204" pitchFamily="34" charset="0"/>
              <a:buNone/>
            </a:pPr>
            <a:r>
              <a:rPr lang="en-US" sz="1200" b="0" i="0" u="none" strike="noStrike" kern="1200" cap="none" dirty="0" smtClean="0">
                <a:solidFill>
                  <a:schemeClr val="dk1"/>
                </a:solidFill>
                <a:effectLst/>
                <a:latin typeface="Calibri"/>
                <a:ea typeface="Calibri"/>
                <a:cs typeface="Calibri"/>
                <a:sym typeface="Calibri"/>
              </a:rPr>
              <a:t>The key language sits in </a:t>
            </a:r>
            <a:r>
              <a:rPr lang="en-US" sz="1200" b="1" i="0" u="none" strike="noStrike" kern="1200" cap="none" dirty="0" smtClean="0">
                <a:solidFill>
                  <a:schemeClr val="dk1"/>
                </a:solidFill>
                <a:effectLst/>
                <a:latin typeface="Calibri"/>
                <a:ea typeface="Calibri"/>
                <a:cs typeface="Calibri"/>
                <a:sym typeface="Calibri"/>
              </a:rPr>
              <a:t>Title IV of the Every Student Succeeds Act—21</a:t>
            </a:r>
            <a:r>
              <a:rPr lang="en-US" sz="1200" b="1" i="0" u="none" strike="noStrike" kern="1200" cap="none" baseline="30000" dirty="0" smtClean="0">
                <a:solidFill>
                  <a:schemeClr val="dk1"/>
                </a:solidFill>
                <a:effectLst/>
                <a:latin typeface="Calibri"/>
                <a:ea typeface="Calibri"/>
                <a:cs typeface="Calibri"/>
                <a:sym typeface="Calibri"/>
              </a:rPr>
              <a:t>st</a:t>
            </a:r>
            <a:r>
              <a:rPr lang="en-US" sz="1200" b="1" i="0" u="none" strike="noStrike" kern="1200" cap="none" dirty="0" smtClean="0">
                <a:solidFill>
                  <a:schemeClr val="dk1"/>
                </a:solidFill>
                <a:effectLst/>
                <a:latin typeface="Calibri"/>
                <a:ea typeface="Calibri"/>
                <a:cs typeface="Calibri"/>
                <a:sym typeface="Calibri"/>
              </a:rPr>
              <a:t> Century Schools</a:t>
            </a:r>
            <a:r>
              <a:rPr lang="en-US" sz="1200" b="0" i="0" u="none" strike="noStrike" kern="1200" cap="none" dirty="0" smtClean="0">
                <a:solidFill>
                  <a:schemeClr val="dk1"/>
                </a:solidFill>
                <a:effectLst/>
                <a:latin typeface="Calibri"/>
                <a:ea typeface="Calibri"/>
                <a:cs typeface="Calibri"/>
                <a:sym typeface="Calibri"/>
              </a:rPr>
              <a:t>:</a:t>
            </a:r>
            <a:endParaRPr lang="en-US" sz="1100" b="0" i="0" u="none" strike="noStrike" kern="1200" cap="none" dirty="0" smtClean="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Title IV, Part A: Environmental education is eligible for funding under a new $1.65B grant program that includes enrichment programs and student health and safety programs.</a:t>
            </a:r>
            <a:endParaRPr lang="en-US" sz="1100" b="0" i="0" u="none" strike="noStrike" kern="1200" cap="none" dirty="0" smtClean="0">
              <a:solidFill>
                <a:schemeClr val="dk1"/>
              </a:solidFill>
              <a:effectLst/>
              <a:latin typeface="Calibri"/>
              <a:ea typeface="Calibri"/>
              <a:cs typeface="Calibri"/>
              <a:sym typeface="Calibri"/>
            </a:endParaRPr>
          </a:p>
          <a:p>
            <a:pPr marL="628650" lvl="1"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Under the law, these funds are block granted to the states using the Title I formula; 95% of the state funds are then block granted to Local Education Agencies (LEA), also according to formula</a:t>
            </a:r>
            <a:endParaRPr lang="en-US" sz="1100" b="0" i="0" u="none" strike="noStrike" kern="1200" cap="none" dirty="0" smtClean="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Title IV, Part B: Environmental literacy programs are now eligible for funding as part of the existing $1B 21</a:t>
            </a:r>
            <a:r>
              <a:rPr lang="en-US" sz="1200" b="0" i="0" u="none" strike="noStrike" kern="1200" cap="none" baseline="30000" dirty="0" smtClean="0">
                <a:solidFill>
                  <a:schemeClr val="dk1"/>
                </a:solidFill>
                <a:effectLst/>
                <a:latin typeface="Calibri"/>
                <a:ea typeface="Calibri"/>
                <a:cs typeface="Calibri"/>
                <a:sym typeface="Calibri"/>
              </a:rPr>
              <a:t>st</a:t>
            </a:r>
            <a:r>
              <a:rPr lang="en-US" sz="1200" b="0" i="0" u="none" strike="noStrike" kern="1200" cap="none" dirty="0" smtClean="0">
                <a:solidFill>
                  <a:schemeClr val="dk1"/>
                </a:solidFill>
                <a:effectLst/>
                <a:latin typeface="Calibri"/>
                <a:ea typeface="Calibri"/>
                <a:cs typeface="Calibri"/>
                <a:sym typeface="Calibri"/>
              </a:rPr>
              <a:t> Century Community Learning Centers program</a:t>
            </a:r>
            <a:r>
              <a:rPr lang="en-US" sz="1100" b="0" i="0" u="none" strike="noStrike" kern="1200" cap="none" dirty="0" smtClean="0">
                <a:solidFill>
                  <a:schemeClr val="dk1"/>
                </a:solidFill>
                <a:effectLst/>
                <a:latin typeface="Calibri"/>
                <a:ea typeface="Calibri"/>
                <a:cs typeface="Calibri"/>
                <a:sym typeface="Calibri"/>
              </a:rPr>
              <a:t>.</a:t>
            </a:r>
            <a:r>
              <a:rPr lang="en-US" sz="11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These funds are also block granted to the states to administer competitive grants for LEAs, schools, and/or community partners for after-school activities</a:t>
            </a:r>
            <a:endParaRPr lang="en-US" sz="11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 </a:t>
            </a:r>
          </a:p>
          <a:p>
            <a:pPr lvl="0"/>
            <a:r>
              <a:rPr lang="en-US" sz="1200" b="0" i="0" u="none" strike="noStrike" kern="1200" cap="none" dirty="0" smtClean="0">
                <a:solidFill>
                  <a:schemeClr val="dk1"/>
                </a:solidFill>
                <a:effectLst/>
                <a:latin typeface="Calibri"/>
                <a:ea typeface="Calibri"/>
                <a:cs typeface="Calibri"/>
                <a:sym typeface="Calibri"/>
              </a:rPr>
              <a:t>In addition to ESSA, the overall legislation creates a number of additional opportunities for related activities that still need to be explored. US Department of Education may be able to help support that effort through guidance to states and promotion of specific model programs.</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38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6385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We then heard from Monique </a:t>
            </a:r>
            <a:r>
              <a:rPr lang="en-US" sz="1200" b="0" i="0" u="none" strike="noStrike" kern="1200" cap="none" dirty="0" err="1" smtClean="0">
                <a:solidFill>
                  <a:schemeClr val="dk1"/>
                </a:solidFill>
                <a:effectLst/>
                <a:latin typeface="Calibri"/>
                <a:ea typeface="Calibri"/>
                <a:cs typeface="Calibri"/>
                <a:sym typeface="Calibri"/>
              </a:rPr>
              <a:t>Chism</a:t>
            </a:r>
            <a:r>
              <a:rPr lang="en-US" sz="1200" b="0" i="0" u="none" strike="noStrike" kern="1200" cap="none" dirty="0" smtClean="0">
                <a:solidFill>
                  <a:schemeClr val="dk1"/>
                </a:solidFill>
                <a:effectLst/>
                <a:latin typeface="Calibri"/>
                <a:ea typeface="Calibri"/>
                <a:cs typeface="Calibri"/>
                <a:sym typeface="Calibri"/>
              </a:rPr>
              <a:t>, Deputy Assistant Secretary of Policy and Programs, U.S. Department of Education,</a:t>
            </a:r>
            <a:r>
              <a:rPr lang="en-US" sz="1200" b="0" i="0" u="none" strike="noStrike" kern="1200" cap="none" baseline="0" dirty="0" smtClean="0">
                <a:solidFill>
                  <a:schemeClr val="dk1"/>
                </a:solidFill>
                <a:effectLst/>
                <a:latin typeface="Calibri"/>
                <a:ea typeface="Calibri"/>
                <a:cs typeface="Calibri"/>
                <a:sym typeface="Calibri"/>
              </a:rPr>
              <a:t> and Sarah </a:t>
            </a:r>
            <a:r>
              <a:rPr lang="en-US" sz="1200" b="0" i="0" u="none" strike="noStrike" kern="1200" cap="none" baseline="0" dirty="0" err="1" smtClean="0">
                <a:solidFill>
                  <a:schemeClr val="dk1"/>
                </a:solidFill>
                <a:effectLst/>
                <a:latin typeface="Calibri"/>
                <a:ea typeface="Calibri"/>
                <a:cs typeface="Calibri"/>
                <a:sym typeface="Calibri"/>
              </a:rPr>
              <a:t>Bodor</a:t>
            </a:r>
            <a:r>
              <a:rPr lang="en-US" sz="1200" b="0" i="0" u="none" strike="noStrike" kern="1200" cap="none" baseline="0" dirty="0" smtClean="0">
                <a:solidFill>
                  <a:schemeClr val="dk1"/>
                </a:solidFill>
                <a:effectLst/>
                <a:latin typeface="Calibri"/>
                <a:ea typeface="Calibri"/>
                <a:cs typeface="Calibri"/>
                <a:sym typeface="Calibri"/>
              </a:rPr>
              <a:t>, Director of Policy for NAAEE, who spoke to us </a:t>
            </a:r>
            <a:r>
              <a:rPr lang="en-US" sz="1200" b="0" i="0" u="none" strike="noStrike" kern="1200" cap="none" dirty="0" smtClean="0">
                <a:solidFill>
                  <a:schemeClr val="dk1"/>
                </a:solidFill>
                <a:effectLst/>
                <a:latin typeface="Calibri"/>
                <a:ea typeface="Calibri"/>
                <a:cs typeface="Calibri"/>
                <a:sym typeface="Calibri"/>
              </a:rPr>
              <a:t>about existing and planned programs that could be used to support environmental education. This was followed by a facilitated discussion about the opportunities that the </a:t>
            </a:r>
            <a:r>
              <a:rPr lang="en-US" sz="1200" b="0" i="0" u="sng" strike="noStrike" kern="1200" cap="none" dirty="0" smtClean="0">
                <a:solidFill>
                  <a:schemeClr val="dk1"/>
                </a:solidFill>
                <a:effectLst/>
                <a:latin typeface="Calibri"/>
                <a:ea typeface="Calibri"/>
                <a:cs typeface="Calibri"/>
                <a:sym typeface="Calibri"/>
                <a:hlinkClick r:id="rId3"/>
              </a:rPr>
              <a:t>Every Student Succeeds Act</a:t>
            </a:r>
            <a:r>
              <a:rPr lang="en-US" sz="1200" b="0" i="0" u="none" strike="noStrike" kern="1200" cap="none" dirty="0" smtClean="0">
                <a:solidFill>
                  <a:schemeClr val="dk1"/>
                </a:solidFill>
                <a:effectLst/>
                <a:latin typeface="Calibri"/>
                <a:ea typeface="Calibri"/>
                <a:cs typeface="Calibri"/>
                <a:sym typeface="Calibri"/>
              </a:rPr>
              <a:t> presents. </a:t>
            </a:r>
          </a:p>
          <a:p>
            <a:r>
              <a:rPr lang="en-US" sz="1200" b="0" i="0" u="none" strike="noStrike" kern="1200" cap="none" dirty="0" smtClean="0">
                <a:solidFill>
                  <a:schemeClr val="dk1"/>
                </a:solidFill>
                <a:effectLst/>
                <a:latin typeface="Calibri"/>
                <a:ea typeface="Calibri"/>
                <a:cs typeface="Calibri"/>
                <a:sym typeface="Calibri"/>
              </a:rPr>
              <a:t> </a:t>
            </a:r>
          </a:p>
          <a:p>
            <a:pPr marL="0" indent="0">
              <a:buFont typeface="Arial" panose="020B0604020202020204" pitchFamily="34" charset="0"/>
              <a:buNone/>
            </a:pPr>
            <a:r>
              <a:rPr lang="en-US" sz="1200" b="0" i="0" u="none" strike="noStrike" kern="1200" cap="none" dirty="0" smtClean="0">
                <a:solidFill>
                  <a:schemeClr val="dk1"/>
                </a:solidFill>
                <a:effectLst/>
                <a:latin typeface="Calibri"/>
                <a:ea typeface="Calibri"/>
                <a:cs typeface="Calibri"/>
                <a:sym typeface="Calibri"/>
              </a:rPr>
              <a:t>The key language sits in </a:t>
            </a:r>
            <a:r>
              <a:rPr lang="en-US" sz="1200" b="1" i="0" u="none" strike="noStrike" kern="1200" cap="none" dirty="0" smtClean="0">
                <a:solidFill>
                  <a:schemeClr val="dk1"/>
                </a:solidFill>
                <a:effectLst/>
                <a:latin typeface="Calibri"/>
                <a:ea typeface="Calibri"/>
                <a:cs typeface="Calibri"/>
                <a:sym typeface="Calibri"/>
              </a:rPr>
              <a:t>Title IV of the Every Student Succeeds Act—21</a:t>
            </a:r>
            <a:r>
              <a:rPr lang="en-US" sz="1200" b="1" i="0" u="none" strike="noStrike" kern="1200" cap="none" baseline="30000" dirty="0" smtClean="0">
                <a:solidFill>
                  <a:schemeClr val="dk1"/>
                </a:solidFill>
                <a:effectLst/>
                <a:latin typeface="Calibri"/>
                <a:ea typeface="Calibri"/>
                <a:cs typeface="Calibri"/>
                <a:sym typeface="Calibri"/>
              </a:rPr>
              <a:t>st</a:t>
            </a:r>
            <a:r>
              <a:rPr lang="en-US" sz="1200" b="1" i="0" u="none" strike="noStrike" kern="1200" cap="none" dirty="0" smtClean="0">
                <a:solidFill>
                  <a:schemeClr val="dk1"/>
                </a:solidFill>
                <a:effectLst/>
                <a:latin typeface="Calibri"/>
                <a:ea typeface="Calibri"/>
                <a:cs typeface="Calibri"/>
                <a:sym typeface="Calibri"/>
              </a:rPr>
              <a:t> Century Schools</a:t>
            </a:r>
            <a:r>
              <a:rPr lang="en-US" sz="1200" b="0" i="0" u="none" strike="noStrike" kern="1200" cap="none" dirty="0" smtClean="0">
                <a:solidFill>
                  <a:schemeClr val="dk1"/>
                </a:solidFill>
                <a:effectLst/>
                <a:latin typeface="Calibri"/>
                <a:ea typeface="Calibri"/>
                <a:cs typeface="Calibri"/>
                <a:sym typeface="Calibri"/>
              </a:rPr>
              <a:t>:</a:t>
            </a:r>
            <a:endParaRPr lang="en-US" sz="1100" b="0" i="0" u="none" strike="noStrike" kern="1200" cap="none" dirty="0" smtClean="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Title IV, Part A: Environmental education is eligible for funding under a new $1.65B grant program that includes enrichment programs and student health and safety programs.</a:t>
            </a:r>
            <a:endParaRPr lang="en-US" sz="1100" b="0" i="0" u="none" strike="noStrike" kern="1200" cap="none" dirty="0" smtClean="0">
              <a:solidFill>
                <a:schemeClr val="dk1"/>
              </a:solidFill>
              <a:effectLst/>
              <a:latin typeface="Calibri"/>
              <a:ea typeface="Calibri"/>
              <a:cs typeface="Calibri"/>
              <a:sym typeface="Calibri"/>
            </a:endParaRPr>
          </a:p>
          <a:p>
            <a:pPr marL="628650" lvl="1"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Under the law, these funds are block granted to the states using the Title I formula; 95% of the state funds are then block granted to Local Education Agencies (LEA), also according to formula</a:t>
            </a:r>
            <a:endParaRPr lang="en-US" sz="1100" b="0" i="0" u="none" strike="noStrike" kern="1200" cap="none" dirty="0" smtClean="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Title IV, Part B: Environmental literacy programs are now eligible for funding as part of the existing $1B 21</a:t>
            </a:r>
            <a:r>
              <a:rPr lang="en-US" sz="1200" b="0" i="0" u="none" strike="noStrike" kern="1200" cap="none" baseline="30000" dirty="0" smtClean="0">
                <a:solidFill>
                  <a:schemeClr val="dk1"/>
                </a:solidFill>
                <a:effectLst/>
                <a:latin typeface="Calibri"/>
                <a:ea typeface="Calibri"/>
                <a:cs typeface="Calibri"/>
                <a:sym typeface="Calibri"/>
              </a:rPr>
              <a:t>st</a:t>
            </a:r>
            <a:r>
              <a:rPr lang="en-US" sz="1200" b="0" i="0" u="none" strike="noStrike" kern="1200" cap="none" dirty="0" smtClean="0">
                <a:solidFill>
                  <a:schemeClr val="dk1"/>
                </a:solidFill>
                <a:effectLst/>
                <a:latin typeface="Calibri"/>
                <a:ea typeface="Calibri"/>
                <a:cs typeface="Calibri"/>
                <a:sym typeface="Calibri"/>
              </a:rPr>
              <a:t> Century Community Learning Centers program</a:t>
            </a:r>
            <a:r>
              <a:rPr lang="en-US" sz="1100" b="0" i="0" u="none" strike="noStrike" kern="1200" cap="none" dirty="0" smtClean="0">
                <a:solidFill>
                  <a:schemeClr val="dk1"/>
                </a:solidFill>
                <a:effectLst/>
                <a:latin typeface="Calibri"/>
                <a:ea typeface="Calibri"/>
                <a:cs typeface="Calibri"/>
                <a:sym typeface="Calibri"/>
              </a:rPr>
              <a:t>.</a:t>
            </a:r>
            <a:r>
              <a:rPr lang="en-US" sz="11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These funds are also block granted to the states to administer competitive grants for LEAs, schools, and/or community partners for after-school activities</a:t>
            </a:r>
            <a:endParaRPr lang="en-US" sz="11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 </a:t>
            </a:r>
          </a:p>
          <a:p>
            <a:pPr lvl="0"/>
            <a:r>
              <a:rPr lang="en-US" sz="1200" b="0" i="0" u="none" strike="noStrike" kern="1200" cap="none" dirty="0" smtClean="0">
                <a:solidFill>
                  <a:schemeClr val="dk1"/>
                </a:solidFill>
                <a:effectLst/>
                <a:latin typeface="Calibri"/>
                <a:ea typeface="Calibri"/>
                <a:cs typeface="Calibri"/>
                <a:sym typeface="Calibri"/>
              </a:rPr>
              <a:t>In addition to ESSA, the overall legislation creates a number of additional opportunities for related activities that still need to be explored. US Department of Education may be able to help support that effort through guidance to states and promotion of specific model programs.</a:t>
            </a:r>
          </a:p>
          <a:p>
            <a:pPr lvl="0"/>
            <a:endParaRPr lang="en-US" sz="1200" b="0" i="0" u="none" strike="noStrike" kern="1200" cap="none" dirty="0" smtClean="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39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4043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r>
              <a:rPr lang="en-US" sz="1200" dirty="0" smtClean="0"/>
              <a:t>MWEEs are</a:t>
            </a:r>
            <a:r>
              <a:rPr lang="en-US" sz="1200" baseline="0" dirty="0" smtClean="0"/>
              <a:t> so</a:t>
            </a:r>
            <a:r>
              <a:rPr lang="en-US" sz="1200" dirty="0" smtClean="0"/>
              <a:t> much more than a field trip! 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a:t>
            </a:r>
          </a:p>
          <a:p>
            <a:pPr lvl="0" indent="-316865">
              <a:spcBef>
                <a:spcPts val="1800"/>
              </a:spcBef>
              <a:buSzPct val="100000"/>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They are not add </a:t>
            </a:r>
            <a:r>
              <a:rPr lang="en-US" sz="1200" b="0" i="0" u="none" strike="noStrike" kern="1200" cap="none" dirty="0" err="1" smtClean="0">
                <a:solidFill>
                  <a:schemeClr val="dk1"/>
                </a:solidFill>
                <a:effectLst/>
                <a:latin typeface="Calibri"/>
                <a:ea typeface="Calibri"/>
                <a:cs typeface="Calibri"/>
                <a:sym typeface="Calibri"/>
              </a:rPr>
              <a:t>ons</a:t>
            </a:r>
            <a:r>
              <a:rPr lang="en-US" sz="1200" b="0" i="0" u="none" strike="noStrike" kern="1200" cap="none" dirty="0" smtClean="0">
                <a:solidFill>
                  <a:schemeClr val="dk1"/>
                </a:solidFill>
                <a:effectLst/>
                <a:latin typeface="Calibri"/>
                <a:ea typeface="Calibri"/>
                <a:cs typeface="Calibri"/>
                <a:sym typeface="Calibri"/>
              </a:rPr>
              <a:t>. MWEEs can help schools and teachers teach core subjects, including NGSS, in a thought provoking and engaging way. In fact, Stanford University is just finishing</a:t>
            </a:r>
            <a:r>
              <a:rPr lang="en-US" sz="1200" b="0" i="0" u="none" strike="noStrike" kern="1200" cap="none" baseline="0" dirty="0" smtClean="0">
                <a:solidFill>
                  <a:schemeClr val="dk1"/>
                </a:solidFill>
                <a:effectLst/>
                <a:latin typeface="Calibri"/>
                <a:ea typeface="Calibri"/>
                <a:cs typeface="Calibri"/>
                <a:sym typeface="Calibri"/>
              </a:rPr>
              <a:t> up </a:t>
            </a:r>
            <a:r>
              <a:rPr lang="en-US" sz="1200" b="0" i="0" u="none" strike="noStrike" kern="1200" cap="none" dirty="0" smtClean="0">
                <a:solidFill>
                  <a:schemeClr val="dk1"/>
                </a:solidFill>
                <a:effectLst/>
                <a:latin typeface="Calibri"/>
                <a:ea typeface="Calibri"/>
                <a:cs typeface="Calibri"/>
                <a:sym typeface="Calibri"/>
              </a:rPr>
              <a:t>a review of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pPr lvl="0" indent="-316865">
              <a:spcBef>
                <a:spcPts val="1800"/>
              </a:spcBef>
              <a:buSzPct val="100000"/>
            </a:pPr>
            <a:endParaRPr lang="en-US" baseline="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Therefore, professional development that includes both content and outdoor education pedagogy is important. </a:t>
            </a:r>
            <a:endParaRPr lang="en-US" baseline="0" dirty="0" smtClean="0"/>
          </a:p>
          <a:p>
            <a:pPr lvl="0" indent="-316865">
              <a:spcBef>
                <a:spcPts val="1800"/>
              </a:spcBef>
              <a:buSzPct val="100000"/>
            </a:pPr>
            <a:endParaRPr lang="en-US" baseline="0" dirty="0" smtClean="0"/>
          </a:p>
          <a:p>
            <a:pPr lvl="0" indent="-316865">
              <a:spcBef>
                <a:spcPts val="1800"/>
              </a:spcBef>
              <a:buSzPct val="100000"/>
            </a:pPr>
            <a:r>
              <a:rPr lang="en-US" baseline="0" dirty="0" smtClean="0"/>
              <a:t>The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The definition</a:t>
            </a:r>
            <a:r>
              <a:rPr lang="en-US" sz="1200" baseline="0" dirty="0" smtClean="0"/>
              <a:t> of a MWEE can be found in your packets. The Workgroup is also working with partners to put together a Handbook for Practitioners, which will be available later this year.</a:t>
            </a:r>
          </a:p>
          <a:p>
            <a:pPr lvl="0" indent="-316865">
              <a:spcBef>
                <a:spcPts val="1800"/>
              </a:spcBef>
              <a:buSzPct val="100000"/>
            </a:pPr>
            <a:endParaRPr lang="en-US" sz="1200" baseline="0" dirty="0" smtClean="0"/>
          </a:p>
          <a:p>
            <a:pPr lvl="0" indent="-316865">
              <a:spcBef>
                <a:spcPts val="1800"/>
              </a:spcBef>
              <a:buSzPct val="100000"/>
            </a:pPr>
            <a:r>
              <a:rPr lang="en-US" sz="1200" baseline="0" dirty="0" smtClean="0"/>
              <a:t>You are going to see several examples of MWEEs as we move forward with today’s agenda.</a:t>
            </a:r>
            <a:endParaRPr lang="en-US" sz="1200" dirty="0" smtClean="0"/>
          </a:p>
          <a:p>
            <a:endParaRPr lang="en-US" dirty="0" smtClean="0"/>
          </a:p>
          <a:p>
            <a:pPr lvl="0" indent="-316865">
              <a:spcBef>
                <a:spcPts val="1800"/>
              </a:spcBef>
              <a:buSzPct val="100000"/>
            </a:pPr>
            <a:endParaRPr lang="en-US" sz="1200" dirty="0" smtClean="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40431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We then heard from Monique </a:t>
            </a:r>
            <a:r>
              <a:rPr lang="en-US" sz="1200" b="0" i="0" u="none" strike="noStrike" kern="1200" cap="none" dirty="0" err="1" smtClean="0">
                <a:solidFill>
                  <a:schemeClr val="dk1"/>
                </a:solidFill>
                <a:effectLst/>
                <a:latin typeface="Calibri"/>
                <a:ea typeface="Calibri"/>
                <a:cs typeface="Calibri"/>
                <a:sym typeface="Calibri"/>
              </a:rPr>
              <a:t>Chism</a:t>
            </a:r>
            <a:r>
              <a:rPr lang="en-US" sz="1200" b="0" i="0" u="none" strike="noStrike" kern="1200" cap="none" dirty="0" smtClean="0">
                <a:solidFill>
                  <a:schemeClr val="dk1"/>
                </a:solidFill>
                <a:effectLst/>
                <a:latin typeface="Calibri"/>
                <a:ea typeface="Calibri"/>
                <a:cs typeface="Calibri"/>
                <a:sym typeface="Calibri"/>
              </a:rPr>
              <a:t>, Deputy Assistant Secretary of Policy and Programs, U.S. Department of Education,</a:t>
            </a:r>
            <a:r>
              <a:rPr lang="en-US" sz="1200" b="0" i="0" u="none" strike="noStrike" kern="1200" cap="none" baseline="0" dirty="0" smtClean="0">
                <a:solidFill>
                  <a:schemeClr val="dk1"/>
                </a:solidFill>
                <a:effectLst/>
                <a:latin typeface="Calibri"/>
                <a:ea typeface="Calibri"/>
                <a:cs typeface="Calibri"/>
                <a:sym typeface="Calibri"/>
              </a:rPr>
              <a:t> and Sarah </a:t>
            </a:r>
            <a:r>
              <a:rPr lang="en-US" sz="1200" b="0" i="0" u="none" strike="noStrike" kern="1200" cap="none" baseline="0" dirty="0" err="1" smtClean="0">
                <a:solidFill>
                  <a:schemeClr val="dk1"/>
                </a:solidFill>
                <a:effectLst/>
                <a:latin typeface="Calibri"/>
                <a:ea typeface="Calibri"/>
                <a:cs typeface="Calibri"/>
                <a:sym typeface="Calibri"/>
              </a:rPr>
              <a:t>Bodor</a:t>
            </a:r>
            <a:r>
              <a:rPr lang="en-US" sz="1200" b="0" i="0" u="none" strike="noStrike" kern="1200" cap="none" baseline="0" dirty="0" smtClean="0">
                <a:solidFill>
                  <a:schemeClr val="dk1"/>
                </a:solidFill>
                <a:effectLst/>
                <a:latin typeface="Calibri"/>
                <a:ea typeface="Calibri"/>
                <a:cs typeface="Calibri"/>
                <a:sym typeface="Calibri"/>
              </a:rPr>
              <a:t>, Director of Policy for NAAEE, who spoke to us </a:t>
            </a:r>
            <a:r>
              <a:rPr lang="en-US" sz="1200" b="0" i="0" u="none" strike="noStrike" kern="1200" cap="none" dirty="0" smtClean="0">
                <a:solidFill>
                  <a:schemeClr val="dk1"/>
                </a:solidFill>
                <a:effectLst/>
                <a:latin typeface="Calibri"/>
                <a:ea typeface="Calibri"/>
                <a:cs typeface="Calibri"/>
                <a:sym typeface="Calibri"/>
              </a:rPr>
              <a:t>about existing and planned programs that could be used to support environmental education. This was followed by a facilitated discussion about the opportunities that the </a:t>
            </a:r>
            <a:r>
              <a:rPr lang="en-US" sz="1200" b="0" i="0" u="sng" strike="noStrike" kern="1200" cap="none" dirty="0" smtClean="0">
                <a:solidFill>
                  <a:schemeClr val="dk1"/>
                </a:solidFill>
                <a:effectLst/>
                <a:latin typeface="Calibri"/>
                <a:ea typeface="Calibri"/>
                <a:cs typeface="Calibri"/>
                <a:sym typeface="Calibri"/>
                <a:hlinkClick r:id="rId3"/>
              </a:rPr>
              <a:t>Every Student Succeeds Act</a:t>
            </a:r>
            <a:r>
              <a:rPr lang="en-US" sz="1200" b="0" i="0" u="none" strike="noStrike" kern="1200" cap="none" dirty="0" smtClean="0">
                <a:solidFill>
                  <a:schemeClr val="dk1"/>
                </a:solidFill>
                <a:effectLst/>
                <a:latin typeface="Calibri"/>
                <a:ea typeface="Calibri"/>
                <a:cs typeface="Calibri"/>
                <a:sym typeface="Calibri"/>
              </a:rPr>
              <a:t> presents. </a:t>
            </a:r>
          </a:p>
          <a:p>
            <a:r>
              <a:rPr lang="en-US" sz="1200" b="0" i="0" u="none" strike="noStrike" kern="1200" cap="none" dirty="0" smtClean="0">
                <a:solidFill>
                  <a:schemeClr val="dk1"/>
                </a:solidFill>
                <a:effectLst/>
                <a:latin typeface="Calibri"/>
                <a:ea typeface="Calibri"/>
                <a:cs typeface="Calibri"/>
                <a:sym typeface="Calibri"/>
              </a:rPr>
              <a:t> </a:t>
            </a:r>
          </a:p>
          <a:p>
            <a:pPr marL="0" indent="0">
              <a:buFont typeface="Arial" panose="020B0604020202020204" pitchFamily="34" charset="0"/>
              <a:buNone/>
            </a:pPr>
            <a:r>
              <a:rPr lang="en-US" sz="1200" b="0" i="0" u="none" strike="noStrike" kern="1200" cap="none" dirty="0" smtClean="0">
                <a:solidFill>
                  <a:schemeClr val="dk1"/>
                </a:solidFill>
                <a:effectLst/>
                <a:latin typeface="Calibri"/>
                <a:ea typeface="Calibri"/>
                <a:cs typeface="Calibri"/>
                <a:sym typeface="Calibri"/>
              </a:rPr>
              <a:t>The key language sits in </a:t>
            </a:r>
            <a:r>
              <a:rPr lang="en-US" sz="1200" b="1" i="0" u="none" strike="noStrike" kern="1200" cap="none" dirty="0" smtClean="0">
                <a:solidFill>
                  <a:schemeClr val="dk1"/>
                </a:solidFill>
                <a:effectLst/>
                <a:latin typeface="Calibri"/>
                <a:ea typeface="Calibri"/>
                <a:cs typeface="Calibri"/>
                <a:sym typeface="Calibri"/>
              </a:rPr>
              <a:t>Title IV of the Every Student Succeeds Act—21</a:t>
            </a:r>
            <a:r>
              <a:rPr lang="en-US" sz="1200" b="1" i="0" u="none" strike="noStrike" kern="1200" cap="none" baseline="30000" dirty="0" smtClean="0">
                <a:solidFill>
                  <a:schemeClr val="dk1"/>
                </a:solidFill>
                <a:effectLst/>
                <a:latin typeface="Calibri"/>
                <a:ea typeface="Calibri"/>
                <a:cs typeface="Calibri"/>
                <a:sym typeface="Calibri"/>
              </a:rPr>
              <a:t>st</a:t>
            </a:r>
            <a:r>
              <a:rPr lang="en-US" sz="1200" b="1" i="0" u="none" strike="noStrike" kern="1200" cap="none" dirty="0" smtClean="0">
                <a:solidFill>
                  <a:schemeClr val="dk1"/>
                </a:solidFill>
                <a:effectLst/>
                <a:latin typeface="Calibri"/>
                <a:ea typeface="Calibri"/>
                <a:cs typeface="Calibri"/>
                <a:sym typeface="Calibri"/>
              </a:rPr>
              <a:t> Century Schools</a:t>
            </a:r>
            <a:r>
              <a:rPr lang="en-US" sz="1200" b="0" i="0" u="none" strike="noStrike" kern="1200" cap="none" dirty="0" smtClean="0">
                <a:solidFill>
                  <a:schemeClr val="dk1"/>
                </a:solidFill>
                <a:effectLst/>
                <a:latin typeface="Calibri"/>
                <a:ea typeface="Calibri"/>
                <a:cs typeface="Calibri"/>
                <a:sym typeface="Calibri"/>
              </a:rPr>
              <a:t>:</a:t>
            </a:r>
            <a:endParaRPr lang="en-US" sz="1100" b="0" i="0" u="none" strike="noStrike" kern="1200" cap="none" dirty="0" smtClean="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Title IV, Part A: Environmental education is eligible for funding under a new $1.65B grant program that includes enrichment programs and student health and safety programs.</a:t>
            </a:r>
            <a:endParaRPr lang="en-US" sz="1100" b="0" i="0" u="none" strike="noStrike" kern="1200" cap="none" dirty="0" smtClean="0">
              <a:solidFill>
                <a:schemeClr val="dk1"/>
              </a:solidFill>
              <a:effectLst/>
              <a:latin typeface="Calibri"/>
              <a:ea typeface="Calibri"/>
              <a:cs typeface="Calibri"/>
              <a:sym typeface="Calibri"/>
            </a:endParaRPr>
          </a:p>
          <a:p>
            <a:pPr marL="628650" lvl="1"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Under the law, these funds are block granted to the states using the Title I formula; 95% of the state funds are then block granted to Local Education Agencies (LEA), also according to formula</a:t>
            </a:r>
            <a:endParaRPr lang="en-US" sz="1100" b="0" i="0" u="none" strike="noStrike" kern="1200" cap="none" dirty="0" smtClean="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Title IV, Part B: Environmental literacy programs are now eligible for funding as part of the existing $1B 21</a:t>
            </a:r>
            <a:r>
              <a:rPr lang="en-US" sz="1200" b="0" i="0" u="none" strike="noStrike" kern="1200" cap="none" baseline="30000" dirty="0" smtClean="0">
                <a:solidFill>
                  <a:schemeClr val="dk1"/>
                </a:solidFill>
                <a:effectLst/>
                <a:latin typeface="Calibri"/>
                <a:ea typeface="Calibri"/>
                <a:cs typeface="Calibri"/>
                <a:sym typeface="Calibri"/>
              </a:rPr>
              <a:t>st</a:t>
            </a:r>
            <a:r>
              <a:rPr lang="en-US" sz="1200" b="0" i="0" u="none" strike="noStrike" kern="1200" cap="none" dirty="0" smtClean="0">
                <a:solidFill>
                  <a:schemeClr val="dk1"/>
                </a:solidFill>
                <a:effectLst/>
                <a:latin typeface="Calibri"/>
                <a:ea typeface="Calibri"/>
                <a:cs typeface="Calibri"/>
                <a:sym typeface="Calibri"/>
              </a:rPr>
              <a:t> Century Community Learning Centers program</a:t>
            </a:r>
            <a:r>
              <a:rPr lang="en-US" sz="1100" b="0" i="0" u="none" strike="noStrike" kern="1200" cap="none" dirty="0" smtClean="0">
                <a:solidFill>
                  <a:schemeClr val="dk1"/>
                </a:solidFill>
                <a:effectLst/>
                <a:latin typeface="Calibri"/>
                <a:ea typeface="Calibri"/>
                <a:cs typeface="Calibri"/>
                <a:sym typeface="Calibri"/>
              </a:rPr>
              <a:t>.</a:t>
            </a:r>
            <a:r>
              <a:rPr lang="en-US" sz="11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These funds are also block granted to the states to administer competitive grants for LEAs, schools, and/or community partners for after-school activities</a:t>
            </a:r>
            <a:endParaRPr lang="en-US" sz="11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 </a:t>
            </a:r>
          </a:p>
          <a:p>
            <a:pPr lvl="0"/>
            <a:r>
              <a:rPr lang="en-US" sz="1200" b="0" i="0" u="none" strike="noStrike" kern="1200" cap="none" dirty="0" smtClean="0">
                <a:solidFill>
                  <a:schemeClr val="dk1"/>
                </a:solidFill>
                <a:effectLst/>
                <a:latin typeface="Calibri"/>
                <a:ea typeface="Calibri"/>
                <a:cs typeface="Calibri"/>
                <a:sym typeface="Calibri"/>
              </a:rPr>
              <a:t>In addition to ESSA, the overall legislation creates a number of additional opportunities for related activities that still need to be explored. US Department of Education may be able to help support that effort through guidance to states and promotion of specific model programs.</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40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18938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r>
              <a:rPr lang="en-US" dirty="0" smtClean="0"/>
              <a:t>TAKE AWAYS</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Each state is committed to advancing EL in a way that takes advantage of state specific priorities, policies, and programs while taking into consideration the unique educational system of that state.</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There is work to be done in each state to advance EL. This conservation should not stop here.</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EL can be integrated into multiple disciplines, not only science. That said the transition of many of our states to the Next Generation Science Standards provides a wonderful opportunity to advance the EL goal in those states that are adopting the standards. Of course the environment is included in many of the content areas, but beyond the content, EL has particular relevance in giving students an engaging way to learn and reinforce scientific practices.</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US Department of Education has several opportunities to advance this work in the new Every Student Succeed Act and would like to work with partners to explore these opportunities. There are also other federal resources that can help, including the </a:t>
            </a:r>
            <a:r>
              <a:rPr lang="en-US" sz="1200" b="0" i="0" u="sng" strike="noStrike" kern="1200" cap="none" dirty="0" smtClean="0">
                <a:solidFill>
                  <a:schemeClr val="dk1"/>
                </a:solidFill>
                <a:effectLst/>
                <a:latin typeface="Calibri"/>
                <a:ea typeface="Calibri"/>
                <a:cs typeface="Calibri"/>
                <a:sym typeface="Calibri"/>
                <a:hlinkClick r:id="rId3"/>
              </a:rPr>
              <a:t>NOAA B-WET grant program</a:t>
            </a:r>
            <a:r>
              <a:rPr lang="en-US" sz="1200" b="0" i="0" u="none" strike="noStrike" kern="1200" cap="none" dirty="0" smtClean="0">
                <a:solidFill>
                  <a:schemeClr val="dk1"/>
                </a:solidFill>
                <a:effectLst/>
                <a:latin typeface="Calibri"/>
                <a:ea typeface="Calibri"/>
                <a:cs typeface="Calibri"/>
                <a:sym typeface="Calibri"/>
              </a:rPr>
              <a:t>, the </a:t>
            </a:r>
            <a:r>
              <a:rPr lang="en-US" sz="1200" b="0" i="0" u="sng" strike="noStrike" kern="1200" cap="none" dirty="0" smtClean="0">
                <a:solidFill>
                  <a:schemeClr val="dk1"/>
                </a:solidFill>
                <a:effectLst/>
                <a:latin typeface="Calibri"/>
                <a:ea typeface="Calibri"/>
                <a:cs typeface="Calibri"/>
                <a:sym typeface="Calibri"/>
                <a:hlinkClick r:id="rId4"/>
              </a:rPr>
              <a:t>EPA EE grant program</a:t>
            </a:r>
            <a:r>
              <a:rPr lang="en-US" sz="1200" b="0" i="0" u="none" strike="noStrike" kern="1200" cap="none" dirty="0" smtClean="0">
                <a:solidFill>
                  <a:schemeClr val="dk1"/>
                </a:solidFill>
                <a:effectLst/>
                <a:latin typeface="Calibri"/>
                <a:ea typeface="Calibri"/>
                <a:cs typeface="Calibri"/>
                <a:sym typeface="Calibri"/>
              </a:rPr>
              <a:t>, and </a:t>
            </a:r>
            <a:r>
              <a:rPr lang="en-US" sz="1200" b="0" i="0" u="sng" strike="noStrike" kern="1200" cap="none" dirty="0" smtClean="0">
                <a:solidFill>
                  <a:schemeClr val="dk1"/>
                </a:solidFill>
                <a:effectLst/>
                <a:latin typeface="Calibri"/>
                <a:ea typeface="Calibri"/>
                <a:cs typeface="Calibri"/>
                <a:sym typeface="Calibri"/>
                <a:hlinkClick r:id="rId5"/>
              </a:rPr>
              <a:t>EPA Healthy Schools resources</a:t>
            </a:r>
            <a:r>
              <a:rPr lang="en-US" sz="1200" b="0" i="0" u="none" strike="noStrike" kern="1200" cap="none" dirty="0" smtClean="0">
                <a:solidFill>
                  <a:schemeClr val="dk1"/>
                </a:solidFill>
                <a:effectLst/>
                <a:latin typeface="Calibri"/>
                <a:ea typeface="Calibri"/>
                <a:cs typeface="Calibri"/>
                <a:sym typeface="Calibri"/>
              </a:rPr>
              <a:t>.</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Call for CBP to convene this group of people annually as it is really important to learn from each other and hold each other accountable.</a:t>
            </a:r>
          </a:p>
        </p:txBody>
      </p:sp>
      <p:sp>
        <p:nvSpPr>
          <p:cNvPr id="284" name="Shape 28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03939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AWAYS</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Each state is committed to advancing EL in a way that takes advantage of state specific priorities, policies, and programs while taking into consideration the unique educational system of that state.</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There is work to be done in each state to advance EL. This conservation should not stop here.</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EL can be integrated into multiple disciplines, not only science. That said the transition of many of our states to the Next Generation Science Standards provides a wonderful opportunity to advance the EL goal in those states that are adopting the standards. Of course the environment is included in many of the content areas, but beyond the content, EL has particular relevance in giving students an engaging way to learn and reinforce scientific practices.</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US Department of Education has several opportunities to advance this work in the new Every Student Succeed Act and would like to work with partners to explore these opportunities. There are also other federal resources that can help, including the </a:t>
            </a:r>
            <a:r>
              <a:rPr lang="en-US" sz="1200" b="0" i="0" u="sng" strike="noStrike" kern="1200" cap="none" dirty="0" smtClean="0">
                <a:solidFill>
                  <a:schemeClr val="dk1"/>
                </a:solidFill>
                <a:effectLst/>
                <a:latin typeface="Calibri"/>
                <a:ea typeface="Calibri"/>
                <a:cs typeface="Calibri"/>
                <a:sym typeface="Calibri"/>
                <a:hlinkClick r:id="rId3"/>
              </a:rPr>
              <a:t>NOAA B-WET grant program</a:t>
            </a:r>
            <a:r>
              <a:rPr lang="en-US" sz="1200" b="0" i="0" u="none" strike="noStrike" kern="1200" cap="none" dirty="0" smtClean="0">
                <a:solidFill>
                  <a:schemeClr val="dk1"/>
                </a:solidFill>
                <a:effectLst/>
                <a:latin typeface="Calibri"/>
                <a:ea typeface="Calibri"/>
                <a:cs typeface="Calibri"/>
                <a:sym typeface="Calibri"/>
              </a:rPr>
              <a:t>, the </a:t>
            </a:r>
            <a:r>
              <a:rPr lang="en-US" sz="1200" b="0" i="0" u="sng" strike="noStrike" kern="1200" cap="none" dirty="0" smtClean="0">
                <a:solidFill>
                  <a:schemeClr val="dk1"/>
                </a:solidFill>
                <a:effectLst/>
                <a:latin typeface="Calibri"/>
                <a:ea typeface="Calibri"/>
                <a:cs typeface="Calibri"/>
                <a:sym typeface="Calibri"/>
                <a:hlinkClick r:id="rId4"/>
              </a:rPr>
              <a:t>EPA EE grant program</a:t>
            </a:r>
            <a:r>
              <a:rPr lang="en-US" sz="1200" b="0" i="0" u="none" strike="noStrike" kern="1200" cap="none" dirty="0" smtClean="0">
                <a:solidFill>
                  <a:schemeClr val="dk1"/>
                </a:solidFill>
                <a:effectLst/>
                <a:latin typeface="Calibri"/>
                <a:ea typeface="Calibri"/>
                <a:cs typeface="Calibri"/>
                <a:sym typeface="Calibri"/>
              </a:rPr>
              <a:t>, and </a:t>
            </a:r>
            <a:r>
              <a:rPr lang="en-US" sz="1200" b="0" i="0" u="sng" strike="noStrike" kern="1200" cap="none" dirty="0" smtClean="0">
                <a:solidFill>
                  <a:schemeClr val="dk1"/>
                </a:solidFill>
                <a:effectLst/>
                <a:latin typeface="Calibri"/>
                <a:ea typeface="Calibri"/>
                <a:cs typeface="Calibri"/>
                <a:sym typeface="Calibri"/>
                <a:hlinkClick r:id="rId5"/>
              </a:rPr>
              <a:t>EPA Healthy Schools resources</a:t>
            </a:r>
            <a:r>
              <a:rPr lang="en-US" sz="1200" b="0" i="0" u="none" strike="noStrike" kern="1200" cap="none" dirty="0" smtClean="0">
                <a:solidFill>
                  <a:schemeClr val="dk1"/>
                </a:solidFill>
                <a:effectLst/>
                <a:latin typeface="Calibri"/>
                <a:ea typeface="Calibri"/>
                <a:cs typeface="Calibri"/>
                <a:sym typeface="Calibri"/>
              </a:rPr>
              <a:t>.</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Call for CBP to convene this group of people annually as it is really important to learn from each other and hold each other accountable.</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42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67020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AWAYS</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Each state is committed to advancing EL in a way that takes advantage of state specific priorities, policies, and programs while taking into consideration the unique educational system of that state.</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There is work to be done in each state to advance EL. This conservation should not stop here.</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EL can be integrated into multiple disciplines, not only science. That said the transition of many of our states to the Next Generation Science Standards provides a wonderful opportunity to advance the EL goal in those states that are adopting the standards. Of course the environment is included in many of the content areas, but beyond the content, EL has particular relevance in giving students an engaging way to learn and reinforce scientific practices.</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US Department of Education has several opportunities to advance this work in the new Every Student Succeed Act and would like to work with partners to explore these opportunities. There are also other federal resources that can help, including the </a:t>
            </a:r>
            <a:r>
              <a:rPr lang="en-US" sz="1200" b="0" i="0" u="sng" strike="noStrike" kern="1200" cap="none" dirty="0" smtClean="0">
                <a:solidFill>
                  <a:schemeClr val="dk1"/>
                </a:solidFill>
                <a:effectLst/>
                <a:latin typeface="Calibri"/>
                <a:ea typeface="Calibri"/>
                <a:cs typeface="Calibri"/>
                <a:sym typeface="Calibri"/>
                <a:hlinkClick r:id="rId3"/>
              </a:rPr>
              <a:t>NOAA B-WET grant program</a:t>
            </a:r>
            <a:r>
              <a:rPr lang="en-US" sz="1200" b="0" i="0" u="none" strike="noStrike" kern="1200" cap="none" dirty="0" smtClean="0">
                <a:solidFill>
                  <a:schemeClr val="dk1"/>
                </a:solidFill>
                <a:effectLst/>
                <a:latin typeface="Calibri"/>
                <a:ea typeface="Calibri"/>
                <a:cs typeface="Calibri"/>
                <a:sym typeface="Calibri"/>
              </a:rPr>
              <a:t>, the </a:t>
            </a:r>
            <a:r>
              <a:rPr lang="en-US" sz="1200" b="0" i="0" u="sng" strike="noStrike" kern="1200" cap="none" dirty="0" smtClean="0">
                <a:solidFill>
                  <a:schemeClr val="dk1"/>
                </a:solidFill>
                <a:effectLst/>
                <a:latin typeface="Calibri"/>
                <a:ea typeface="Calibri"/>
                <a:cs typeface="Calibri"/>
                <a:sym typeface="Calibri"/>
                <a:hlinkClick r:id="rId4"/>
              </a:rPr>
              <a:t>EPA EE grant program</a:t>
            </a:r>
            <a:r>
              <a:rPr lang="en-US" sz="1200" b="0" i="0" u="none" strike="noStrike" kern="1200" cap="none" dirty="0" smtClean="0">
                <a:solidFill>
                  <a:schemeClr val="dk1"/>
                </a:solidFill>
                <a:effectLst/>
                <a:latin typeface="Calibri"/>
                <a:ea typeface="Calibri"/>
                <a:cs typeface="Calibri"/>
                <a:sym typeface="Calibri"/>
              </a:rPr>
              <a:t>, and </a:t>
            </a:r>
            <a:r>
              <a:rPr lang="en-US" sz="1200" b="0" i="0" u="sng" strike="noStrike" kern="1200" cap="none" dirty="0" smtClean="0">
                <a:solidFill>
                  <a:schemeClr val="dk1"/>
                </a:solidFill>
                <a:effectLst/>
                <a:latin typeface="Calibri"/>
                <a:ea typeface="Calibri"/>
                <a:cs typeface="Calibri"/>
                <a:sym typeface="Calibri"/>
                <a:hlinkClick r:id="rId5"/>
              </a:rPr>
              <a:t>EPA Healthy Schools resources</a:t>
            </a:r>
            <a:r>
              <a:rPr lang="en-US" sz="1200" b="0" i="0" u="none" strike="noStrike" kern="1200" cap="none" dirty="0" smtClean="0">
                <a:solidFill>
                  <a:schemeClr val="dk1"/>
                </a:solidFill>
                <a:effectLst/>
                <a:latin typeface="Calibri"/>
                <a:ea typeface="Calibri"/>
                <a:cs typeface="Calibri"/>
                <a:sym typeface="Calibri"/>
              </a:rPr>
              <a:t>.</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Call for CBP to convene this group of people annually as it is really important to learn from each other and hold each other accountable.</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43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89020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AWAYS</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Each state is committed to advancing EL in a way that takes advantage of state specific priorities, policies, and programs while taking into consideration the unique educational system of that state.</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There is work to be done in each state to advance EL. This conservation should not stop here.</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EL can be integrated into multiple disciplines, not only science. That said the transition of many of our states to the Next Generation Science Standards provides a wonderful opportunity to advance the EL goal in those states that are adopting the standards. Of course the environment is included in many of the content areas, but beyond the content, EL has particular relevance in giving students an engaging way to learn and reinforce scientific practices.</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US Department of Education has several opportunities to advance this work in the new Every Student Succeed Act and would like to work with partners to explore these opportunities. There are also other federal resources that can help, including the </a:t>
            </a:r>
            <a:r>
              <a:rPr lang="en-US" sz="1200" b="0" i="0" u="sng" strike="noStrike" kern="1200" cap="none" dirty="0" smtClean="0">
                <a:solidFill>
                  <a:schemeClr val="dk1"/>
                </a:solidFill>
                <a:effectLst/>
                <a:latin typeface="Calibri"/>
                <a:ea typeface="Calibri"/>
                <a:cs typeface="Calibri"/>
                <a:sym typeface="Calibri"/>
                <a:hlinkClick r:id="rId3"/>
              </a:rPr>
              <a:t>NOAA B-WET grant program</a:t>
            </a:r>
            <a:r>
              <a:rPr lang="en-US" sz="1200" b="0" i="0" u="none" strike="noStrike" kern="1200" cap="none" dirty="0" smtClean="0">
                <a:solidFill>
                  <a:schemeClr val="dk1"/>
                </a:solidFill>
                <a:effectLst/>
                <a:latin typeface="Calibri"/>
                <a:ea typeface="Calibri"/>
                <a:cs typeface="Calibri"/>
                <a:sym typeface="Calibri"/>
              </a:rPr>
              <a:t>, the </a:t>
            </a:r>
            <a:r>
              <a:rPr lang="en-US" sz="1200" b="0" i="0" u="sng" strike="noStrike" kern="1200" cap="none" dirty="0" smtClean="0">
                <a:solidFill>
                  <a:schemeClr val="dk1"/>
                </a:solidFill>
                <a:effectLst/>
                <a:latin typeface="Calibri"/>
                <a:ea typeface="Calibri"/>
                <a:cs typeface="Calibri"/>
                <a:sym typeface="Calibri"/>
                <a:hlinkClick r:id="rId4"/>
              </a:rPr>
              <a:t>EPA EE grant program</a:t>
            </a:r>
            <a:r>
              <a:rPr lang="en-US" sz="1200" b="0" i="0" u="none" strike="noStrike" kern="1200" cap="none" dirty="0" smtClean="0">
                <a:solidFill>
                  <a:schemeClr val="dk1"/>
                </a:solidFill>
                <a:effectLst/>
                <a:latin typeface="Calibri"/>
                <a:ea typeface="Calibri"/>
                <a:cs typeface="Calibri"/>
                <a:sym typeface="Calibri"/>
              </a:rPr>
              <a:t>, and </a:t>
            </a:r>
            <a:r>
              <a:rPr lang="en-US" sz="1200" b="0" i="0" u="sng" strike="noStrike" kern="1200" cap="none" dirty="0" smtClean="0">
                <a:solidFill>
                  <a:schemeClr val="dk1"/>
                </a:solidFill>
                <a:effectLst/>
                <a:latin typeface="Calibri"/>
                <a:ea typeface="Calibri"/>
                <a:cs typeface="Calibri"/>
                <a:sym typeface="Calibri"/>
                <a:hlinkClick r:id="rId5"/>
              </a:rPr>
              <a:t>EPA Healthy Schools resources</a:t>
            </a:r>
            <a:r>
              <a:rPr lang="en-US" sz="1200" b="0" i="0" u="none" strike="noStrike" kern="1200" cap="none" dirty="0" smtClean="0">
                <a:solidFill>
                  <a:schemeClr val="dk1"/>
                </a:solidFill>
                <a:effectLst/>
                <a:latin typeface="Calibri"/>
                <a:ea typeface="Calibri"/>
                <a:cs typeface="Calibri"/>
                <a:sym typeface="Calibri"/>
              </a:rPr>
              <a:t>.</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Call for CBP to convene this group of people annually as it is really important to learn from each other and hold each other accountable.</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44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14053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AWAYS</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Each state is committed to advancing EL in a way that takes advantage of state specific priorities, policies, and programs while taking into consideration the unique educational system of that state.</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There is work to be done in each state to advance EL. This conservation should not stop here.</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EL can be integrated into multiple disciplines, not only science. That said the transition of many of our states to the Next Generation Science Standards provides a wonderful opportunity to advance the EL goal in those states that are adopting the standards. Of course the environment is included in many of the content areas, but beyond the content, EL has particular relevance in giving students an engaging way to learn and reinforce scientific practices.</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US Department of Education has several opportunities to advance this work in the new Every Student Succeed Act and would like to work with partners to explore these opportunities. There are also other federal resources that can help, including the </a:t>
            </a:r>
            <a:r>
              <a:rPr lang="en-US" sz="1200" b="0" i="0" u="sng" strike="noStrike" kern="1200" cap="none" dirty="0" smtClean="0">
                <a:solidFill>
                  <a:schemeClr val="dk1"/>
                </a:solidFill>
                <a:effectLst/>
                <a:latin typeface="Calibri"/>
                <a:ea typeface="Calibri"/>
                <a:cs typeface="Calibri"/>
                <a:sym typeface="Calibri"/>
                <a:hlinkClick r:id="rId3"/>
              </a:rPr>
              <a:t>NOAA B-WET grant program</a:t>
            </a:r>
            <a:r>
              <a:rPr lang="en-US" sz="1200" b="0" i="0" u="none" strike="noStrike" kern="1200" cap="none" dirty="0" smtClean="0">
                <a:solidFill>
                  <a:schemeClr val="dk1"/>
                </a:solidFill>
                <a:effectLst/>
                <a:latin typeface="Calibri"/>
                <a:ea typeface="Calibri"/>
                <a:cs typeface="Calibri"/>
                <a:sym typeface="Calibri"/>
              </a:rPr>
              <a:t>, the </a:t>
            </a:r>
            <a:r>
              <a:rPr lang="en-US" sz="1200" b="0" i="0" u="sng" strike="noStrike" kern="1200" cap="none" dirty="0" smtClean="0">
                <a:solidFill>
                  <a:schemeClr val="dk1"/>
                </a:solidFill>
                <a:effectLst/>
                <a:latin typeface="Calibri"/>
                <a:ea typeface="Calibri"/>
                <a:cs typeface="Calibri"/>
                <a:sym typeface="Calibri"/>
                <a:hlinkClick r:id="rId4"/>
              </a:rPr>
              <a:t>EPA EE grant program</a:t>
            </a:r>
            <a:r>
              <a:rPr lang="en-US" sz="1200" b="0" i="0" u="none" strike="noStrike" kern="1200" cap="none" dirty="0" smtClean="0">
                <a:solidFill>
                  <a:schemeClr val="dk1"/>
                </a:solidFill>
                <a:effectLst/>
                <a:latin typeface="Calibri"/>
                <a:ea typeface="Calibri"/>
                <a:cs typeface="Calibri"/>
                <a:sym typeface="Calibri"/>
              </a:rPr>
              <a:t>, and </a:t>
            </a:r>
            <a:r>
              <a:rPr lang="en-US" sz="1200" b="0" i="0" u="sng" strike="noStrike" kern="1200" cap="none" dirty="0" smtClean="0">
                <a:solidFill>
                  <a:schemeClr val="dk1"/>
                </a:solidFill>
                <a:effectLst/>
                <a:latin typeface="Calibri"/>
                <a:ea typeface="Calibri"/>
                <a:cs typeface="Calibri"/>
                <a:sym typeface="Calibri"/>
                <a:hlinkClick r:id="rId5"/>
              </a:rPr>
              <a:t>EPA Healthy Schools resources</a:t>
            </a:r>
            <a:r>
              <a:rPr lang="en-US" sz="1200" b="0" i="0" u="none" strike="noStrike" kern="1200" cap="none" dirty="0" smtClean="0">
                <a:solidFill>
                  <a:schemeClr val="dk1"/>
                </a:solidFill>
                <a:effectLst/>
                <a:latin typeface="Calibri"/>
                <a:ea typeface="Calibri"/>
                <a:cs typeface="Calibri"/>
                <a:sym typeface="Calibri"/>
              </a:rPr>
              <a:t>.</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Call for CBP to convene this group of people annually as it is really important to learn from each other and hold each other accountable.</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45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43458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46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7356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r>
              <a:rPr lang="en-US" sz="1200" dirty="0" smtClean="0"/>
              <a:t>MWEEs are</a:t>
            </a:r>
            <a:r>
              <a:rPr lang="en-US" sz="1200" baseline="0" dirty="0" smtClean="0"/>
              <a:t> so</a:t>
            </a:r>
            <a:r>
              <a:rPr lang="en-US" sz="1200" dirty="0" smtClean="0"/>
              <a:t> much more than a field trip! 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a:t>
            </a:r>
          </a:p>
          <a:p>
            <a:pPr lvl="0" indent="-316865">
              <a:spcBef>
                <a:spcPts val="1800"/>
              </a:spcBef>
              <a:buSzPct val="100000"/>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They are not add </a:t>
            </a:r>
            <a:r>
              <a:rPr lang="en-US" sz="1200" b="0" i="0" u="none" strike="noStrike" kern="1200" cap="none" dirty="0" err="1" smtClean="0">
                <a:solidFill>
                  <a:schemeClr val="dk1"/>
                </a:solidFill>
                <a:effectLst/>
                <a:latin typeface="Calibri"/>
                <a:ea typeface="Calibri"/>
                <a:cs typeface="Calibri"/>
                <a:sym typeface="Calibri"/>
              </a:rPr>
              <a:t>ons</a:t>
            </a:r>
            <a:r>
              <a:rPr lang="en-US" sz="1200" b="0" i="0" u="none" strike="noStrike" kern="1200" cap="none" dirty="0" smtClean="0">
                <a:solidFill>
                  <a:schemeClr val="dk1"/>
                </a:solidFill>
                <a:effectLst/>
                <a:latin typeface="Calibri"/>
                <a:ea typeface="Calibri"/>
                <a:cs typeface="Calibri"/>
                <a:sym typeface="Calibri"/>
              </a:rPr>
              <a:t>. MWEEs can help schools and teachers teach core subjects, including NGSS, in a thought provoking and engaging way. In fact, Stanford University is just finishing</a:t>
            </a:r>
            <a:r>
              <a:rPr lang="en-US" sz="1200" b="0" i="0" u="none" strike="noStrike" kern="1200" cap="none" baseline="0" dirty="0" smtClean="0">
                <a:solidFill>
                  <a:schemeClr val="dk1"/>
                </a:solidFill>
                <a:effectLst/>
                <a:latin typeface="Calibri"/>
                <a:ea typeface="Calibri"/>
                <a:cs typeface="Calibri"/>
                <a:sym typeface="Calibri"/>
              </a:rPr>
              <a:t> up </a:t>
            </a:r>
            <a:r>
              <a:rPr lang="en-US" sz="1200" b="0" i="0" u="none" strike="noStrike" kern="1200" cap="none" dirty="0" smtClean="0">
                <a:solidFill>
                  <a:schemeClr val="dk1"/>
                </a:solidFill>
                <a:effectLst/>
                <a:latin typeface="Calibri"/>
                <a:ea typeface="Calibri"/>
                <a:cs typeface="Calibri"/>
                <a:sym typeface="Calibri"/>
              </a:rPr>
              <a:t>a review of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pPr lvl="0" indent="-316865">
              <a:spcBef>
                <a:spcPts val="1800"/>
              </a:spcBef>
              <a:buSzPct val="100000"/>
            </a:pPr>
            <a:endParaRPr lang="en-US" baseline="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Therefore, professional development that includes both content and outdoor education pedagogy is important. </a:t>
            </a:r>
            <a:endParaRPr lang="en-US" baseline="0" dirty="0" smtClean="0"/>
          </a:p>
          <a:p>
            <a:pPr lvl="0" indent="-316865">
              <a:spcBef>
                <a:spcPts val="1800"/>
              </a:spcBef>
              <a:buSzPct val="100000"/>
            </a:pPr>
            <a:endParaRPr lang="en-US" baseline="0" dirty="0" smtClean="0"/>
          </a:p>
          <a:p>
            <a:pPr lvl="0" indent="-316865">
              <a:spcBef>
                <a:spcPts val="1800"/>
              </a:spcBef>
              <a:buSzPct val="100000"/>
            </a:pPr>
            <a:r>
              <a:rPr lang="en-US" baseline="0" dirty="0" smtClean="0"/>
              <a:t>The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The definition</a:t>
            </a:r>
            <a:r>
              <a:rPr lang="en-US" sz="1200" baseline="0" dirty="0" smtClean="0"/>
              <a:t> of a MWEE can be found in your packets. The Workgroup is also working with partners to put together a Handbook for Practitioners, which will be available later this year.</a:t>
            </a:r>
          </a:p>
          <a:p>
            <a:pPr lvl="0" indent="-316865">
              <a:spcBef>
                <a:spcPts val="1800"/>
              </a:spcBef>
              <a:buSzPct val="100000"/>
            </a:pPr>
            <a:endParaRPr lang="en-US" sz="1200" baseline="0" dirty="0" smtClean="0"/>
          </a:p>
          <a:p>
            <a:pPr lvl="0" indent="-316865">
              <a:spcBef>
                <a:spcPts val="1800"/>
              </a:spcBef>
              <a:buSzPct val="100000"/>
            </a:pPr>
            <a:r>
              <a:rPr lang="en-US" sz="1200" baseline="0" dirty="0" smtClean="0"/>
              <a:t>You are going to see several examples of MWEEs as we move forward with today’s agenda.</a:t>
            </a:r>
            <a:endParaRPr lang="en-US" sz="1200"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4093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r>
              <a:rPr lang="en-US" sz="1200" dirty="0" smtClean="0"/>
              <a:t>MWEEs are</a:t>
            </a:r>
            <a:r>
              <a:rPr lang="en-US" sz="1200" baseline="0" dirty="0" smtClean="0"/>
              <a:t> so</a:t>
            </a:r>
            <a:r>
              <a:rPr lang="en-US" sz="1200" dirty="0" smtClean="0"/>
              <a:t> much more than a field trip! 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a:t>
            </a:r>
          </a:p>
          <a:p>
            <a:pPr lvl="0" indent="-316865">
              <a:spcBef>
                <a:spcPts val="1800"/>
              </a:spcBef>
              <a:buSzPct val="100000"/>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They are not add </a:t>
            </a:r>
            <a:r>
              <a:rPr lang="en-US" sz="1200" b="0" i="0" u="none" strike="noStrike" kern="1200" cap="none" dirty="0" err="1" smtClean="0">
                <a:solidFill>
                  <a:schemeClr val="dk1"/>
                </a:solidFill>
                <a:effectLst/>
                <a:latin typeface="Calibri"/>
                <a:ea typeface="Calibri"/>
                <a:cs typeface="Calibri"/>
                <a:sym typeface="Calibri"/>
              </a:rPr>
              <a:t>ons</a:t>
            </a:r>
            <a:r>
              <a:rPr lang="en-US" sz="1200" b="0" i="0" u="none" strike="noStrike" kern="1200" cap="none" dirty="0" smtClean="0">
                <a:solidFill>
                  <a:schemeClr val="dk1"/>
                </a:solidFill>
                <a:effectLst/>
                <a:latin typeface="Calibri"/>
                <a:ea typeface="Calibri"/>
                <a:cs typeface="Calibri"/>
                <a:sym typeface="Calibri"/>
              </a:rPr>
              <a:t>. MWEEs can help schools and teachers teach core subjects, including NGSS, in a thought provoking and engaging way. In fact, Stanford University is just finishing</a:t>
            </a:r>
            <a:r>
              <a:rPr lang="en-US" sz="1200" b="0" i="0" u="none" strike="noStrike" kern="1200" cap="none" baseline="0" dirty="0" smtClean="0">
                <a:solidFill>
                  <a:schemeClr val="dk1"/>
                </a:solidFill>
                <a:effectLst/>
                <a:latin typeface="Calibri"/>
                <a:ea typeface="Calibri"/>
                <a:cs typeface="Calibri"/>
                <a:sym typeface="Calibri"/>
              </a:rPr>
              <a:t> up </a:t>
            </a:r>
            <a:r>
              <a:rPr lang="en-US" sz="1200" b="0" i="0" u="none" strike="noStrike" kern="1200" cap="none" dirty="0" smtClean="0">
                <a:solidFill>
                  <a:schemeClr val="dk1"/>
                </a:solidFill>
                <a:effectLst/>
                <a:latin typeface="Calibri"/>
                <a:ea typeface="Calibri"/>
                <a:cs typeface="Calibri"/>
                <a:sym typeface="Calibri"/>
              </a:rPr>
              <a:t>a review of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pPr lvl="0" indent="-316865">
              <a:spcBef>
                <a:spcPts val="1800"/>
              </a:spcBef>
              <a:buSzPct val="100000"/>
            </a:pPr>
            <a:endParaRPr lang="en-US" baseline="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Therefore, professional development that includes both content and outdoor education pedagogy is important. </a:t>
            </a:r>
            <a:endParaRPr lang="en-US" baseline="0" dirty="0" smtClean="0"/>
          </a:p>
          <a:p>
            <a:pPr lvl="0" indent="-316865">
              <a:spcBef>
                <a:spcPts val="1800"/>
              </a:spcBef>
              <a:buSzPct val="100000"/>
            </a:pPr>
            <a:endParaRPr lang="en-US" baseline="0" dirty="0" smtClean="0"/>
          </a:p>
          <a:p>
            <a:pPr lvl="0" indent="-316865">
              <a:spcBef>
                <a:spcPts val="1800"/>
              </a:spcBef>
              <a:buSzPct val="100000"/>
            </a:pPr>
            <a:r>
              <a:rPr lang="en-US" baseline="0" dirty="0" smtClean="0"/>
              <a:t>The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The definition</a:t>
            </a:r>
            <a:r>
              <a:rPr lang="en-US" sz="1200" baseline="0" dirty="0" smtClean="0"/>
              <a:t> of a MWEE can be found in your packets. The Workgroup is also working with partners to put together a Handbook for Practitioners, which will be available later this year.</a:t>
            </a:r>
          </a:p>
          <a:p>
            <a:pPr lvl="0" indent="-316865">
              <a:spcBef>
                <a:spcPts val="1800"/>
              </a:spcBef>
              <a:buSzPct val="100000"/>
            </a:pPr>
            <a:endParaRPr lang="en-US" sz="1200" baseline="0" dirty="0" smtClean="0"/>
          </a:p>
          <a:p>
            <a:pPr lvl="0" indent="-316865">
              <a:spcBef>
                <a:spcPts val="1800"/>
              </a:spcBef>
              <a:buSzPct val="100000"/>
            </a:pPr>
            <a:r>
              <a:rPr lang="en-US" sz="1200" baseline="0" dirty="0" smtClean="0"/>
              <a:t>You are going to see several examples of MWEEs as we move forward with today’s agenda.</a:t>
            </a:r>
            <a:endParaRPr lang="en-US" sz="1200"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1202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r>
              <a:rPr lang="en-US" sz="1200" dirty="0" smtClean="0"/>
              <a:t>MWEEs are</a:t>
            </a:r>
            <a:r>
              <a:rPr lang="en-US" sz="1200" baseline="0" dirty="0" smtClean="0"/>
              <a:t> so</a:t>
            </a:r>
            <a:r>
              <a:rPr lang="en-US" sz="1200" dirty="0" smtClean="0"/>
              <a:t> much more than a field trip! 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a:t>
            </a:r>
          </a:p>
          <a:p>
            <a:pPr lvl="0" indent="-316865">
              <a:spcBef>
                <a:spcPts val="1800"/>
              </a:spcBef>
              <a:buSzPct val="100000"/>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They are not add </a:t>
            </a:r>
            <a:r>
              <a:rPr lang="en-US" sz="1200" b="0" i="0" u="none" strike="noStrike" kern="1200" cap="none" dirty="0" err="1" smtClean="0">
                <a:solidFill>
                  <a:schemeClr val="dk1"/>
                </a:solidFill>
                <a:effectLst/>
                <a:latin typeface="Calibri"/>
                <a:ea typeface="Calibri"/>
                <a:cs typeface="Calibri"/>
                <a:sym typeface="Calibri"/>
              </a:rPr>
              <a:t>ons</a:t>
            </a:r>
            <a:r>
              <a:rPr lang="en-US" sz="1200" b="0" i="0" u="none" strike="noStrike" kern="1200" cap="none" dirty="0" smtClean="0">
                <a:solidFill>
                  <a:schemeClr val="dk1"/>
                </a:solidFill>
                <a:effectLst/>
                <a:latin typeface="Calibri"/>
                <a:ea typeface="Calibri"/>
                <a:cs typeface="Calibri"/>
                <a:sym typeface="Calibri"/>
              </a:rPr>
              <a:t>. MWEEs can help schools and teachers teach core subjects, including NGSS, in a thought provoking and engaging way. In fact, Stanford University is just finishing</a:t>
            </a:r>
            <a:r>
              <a:rPr lang="en-US" sz="1200" b="0" i="0" u="none" strike="noStrike" kern="1200" cap="none" baseline="0" dirty="0" smtClean="0">
                <a:solidFill>
                  <a:schemeClr val="dk1"/>
                </a:solidFill>
                <a:effectLst/>
                <a:latin typeface="Calibri"/>
                <a:ea typeface="Calibri"/>
                <a:cs typeface="Calibri"/>
                <a:sym typeface="Calibri"/>
              </a:rPr>
              <a:t> up </a:t>
            </a:r>
            <a:r>
              <a:rPr lang="en-US" sz="1200" b="0" i="0" u="none" strike="noStrike" kern="1200" cap="none" dirty="0" smtClean="0">
                <a:solidFill>
                  <a:schemeClr val="dk1"/>
                </a:solidFill>
                <a:effectLst/>
                <a:latin typeface="Calibri"/>
                <a:ea typeface="Calibri"/>
                <a:cs typeface="Calibri"/>
                <a:sym typeface="Calibri"/>
              </a:rPr>
              <a:t>a review of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pPr lvl="0" indent="-316865">
              <a:spcBef>
                <a:spcPts val="1800"/>
              </a:spcBef>
              <a:buSzPct val="100000"/>
            </a:pPr>
            <a:endParaRPr lang="en-US" baseline="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Therefore, professional development that includes both content and outdoor education pedagogy is important. </a:t>
            </a:r>
            <a:endParaRPr lang="en-US" baseline="0" dirty="0" smtClean="0"/>
          </a:p>
          <a:p>
            <a:pPr lvl="0" indent="-316865">
              <a:spcBef>
                <a:spcPts val="1800"/>
              </a:spcBef>
              <a:buSzPct val="100000"/>
            </a:pPr>
            <a:endParaRPr lang="en-US" baseline="0" dirty="0" smtClean="0"/>
          </a:p>
          <a:p>
            <a:pPr lvl="0" indent="-316865">
              <a:spcBef>
                <a:spcPts val="1800"/>
              </a:spcBef>
              <a:buSzPct val="100000"/>
            </a:pPr>
            <a:r>
              <a:rPr lang="en-US" baseline="0" dirty="0" smtClean="0"/>
              <a:t>The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The definition</a:t>
            </a:r>
            <a:r>
              <a:rPr lang="en-US" sz="1200" baseline="0" dirty="0" smtClean="0"/>
              <a:t> of a MWEE can be found in your packets. The Workgroup is also working with partners to put together a Handbook for Practitioners, which will be available later this year.</a:t>
            </a:r>
          </a:p>
          <a:p>
            <a:pPr lvl="0" indent="-316865">
              <a:spcBef>
                <a:spcPts val="1800"/>
              </a:spcBef>
              <a:buSzPct val="100000"/>
            </a:pPr>
            <a:endParaRPr lang="en-US" sz="1200" baseline="0" dirty="0" smtClean="0"/>
          </a:p>
          <a:p>
            <a:pPr lvl="0" indent="-316865">
              <a:spcBef>
                <a:spcPts val="1800"/>
              </a:spcBef>
              <a:buSzPct val="100000"/>
            </a:pPr>
            <a:r>
              <a:rPr lang="en-US" sz="1200" baseline="0" dirty="0" smtClean="0"/>
              <a:t>You are going to see several examples of MWEEs as we move forward with today’s agenda.</a:t>
            </a:r>
            <a:endParaRPr lang="en-US" sz="1200"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0141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r>
              <a:rPr lang="en-US" sz="1200" dirty="0" smtClean="0"/>
              <a:t>MWEEs are</a:t>
            </a:r>
            <a:r>
              <a:rPr lang="en-US" sz="1200" baseline="0" dirty="0" smtClean="0"/>
              <a:t> so</a:t>
            </a:r>
            <a:r>
              <a:rPr lang="en-US" sz="1200" dirty="0" smtClean="0"/>
              <a:t> much more than a field trip! 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a:t>
            </a:r>
          </a:p>
          <a:p>
            <a:pPr lvl="0" indent="-316865">
              <a:spcBef>
                <a:spcPts val="1800"/>
              </a:spcBef>
              <a:buSzPct val="100000"/>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They are not add </a:t>
            </a:r>
            <a:r>
              <a:rPr lang="en-US" sz="1200" b="0" i="0" u="none" strike="noStrike" kern="1200" cap="none" dirty="0" err="1" smtClean="0">
                <a:solidFill>
                  <a:schemeClr val="dk1"/>
                </a:solidFill>
                <a:effectLst/>
                <a:latin typeface="Calibri"/>
                <a:ea typeface="Calibri"/>
                <a:cs typeface="Calibri"/>
                <a:sym typeface="Calibri"/>
              </a:rPr>
              <a:t>ons</a:t>
            </a:r>
            <a:r>
              <a:rPr lang="en-US" sz="1200" b="0" i="0" u="none" strike="noStrike" kern="1200" cap="none" dirty="0" smtClean="0">
                <a:solidFill>
                  <a:schemeClr val="dk1"/>
                </a:solidFill>
                <a:effectLst/>
                <a:latin typeface="Calibri"/>
                <a:ea typeface="Calibri"/>
                <a:cs typeface="Calibri"/>
                <a:sym typeface="Calibri"/>
              </a:rPr>
              <a:t>. MWEEs can help schools and teachers teach core subjects, including NGSS, in a thought provoking and engaging way. In fact, Stanford University is just finishing</a:t>
            </a:r>
            <a:r>
              <a:rPr lang="en-US" sz="1200" b="0" i="0" u="none" strike="noStrike" kern="1200" cap="none" baseline="0" dirty="0" smtClean="0">
                <a:solidFill>
                  <a:schemeClr val="dk1"/>
                </a:solidFill>
                <a:effectLst/>
                <a:latin typeface="Calibri"/>
                <a:ea typeface="Calibri"/>
                <a:cs typeface="Calibri"/>
                <a:sym typeface="Calibri"/>
              </a:rPr>
              <a:t> up </a:t>
            </a:r>
            <a:r>
              <a:rPr lang="en-US" sz="1200" b="0" i="0" u="none" strike="noStrike" kern="1200" cap="none" dirty="0" smtClean="0">
                <a:solidFill>
                  <a:schemeClr val="dk1"/>
                </a:solidFill>
                <a:effectLst/>
                <a:latin typeface="Calibri"/>
                <a:ea typeface="Calibri"/>
                <a:cs typeface="Calibri"/>
                <a:sym typeface="Calibri"/>
              </a:rPr>
              <a:t>a review of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pPr lvl="0" indent="-316865">
              <a:spcBef>
                <a:spcPts val="1800"/>
              </a:spcBef>
              <a:buSzPct val="100000"/>
            </a:pPr>
            <a:endParaRPr lang="en-US" baseline="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Therefore, professional development that includes both content and outdoor education pedagogy is important. </a:t>
            </a:r>
            <a:endParaRPr lang="en-US" baseline="0" dirty="0" smtClean="0"/>
          </a:p>
          <a:p>
            <a:pPr lvl="0" indent="-316865">
              <a:spcBef>
                <a:spcPts val="1800"/>
              </a:spcBef>
              <a:buSzPct val="100000"/>
            </a:pPr>
            <a:endParaRPr lang="en-US" baseline="0" dirty="0" smtClean="0"/>
          </a:p>
          <a:p>
            <a:pPr lvl="0" indent="-316865">
              <a:spcBef>
                <a:spcPts val="1800"/>
              </a:spcBef>
              <a:buSzPct val="100000"/>
            </a:pPr>
            <a:r>
              <a:rPr lang="en-US" baseline="0" dirty="0" smtClean="0"/>
              <a:t>The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The definition</a:t>
            </a:r>
            <a:r>
              <a:rPr lang="en-US" sz="1200" baseline="0" dirty="0" smtClean="0"/>
              <a:t> of a MWEE can be found in your packets. The Workgroup is also working with partners to put together a Handbook for Practitioners, which will be available later this year.</a:t>
            </a:r>
          </a:p>
          <a:p>
            <a:pPr lvl="0" indent="-316865">
              <a:spcBef>
                <a:spcPts val="1800"/>
              </a:spcBef>
              <a:buSzPct val="100000"/>
            </a:pPr>
            <a:endParaRPr lang="en-US" sz="1200" baseline="0" dirty="0" smtClean="0"/>
          </a:p>
          <a:p>
            <a:pPr lvl="0" indent="-316865">
              <a:spcBef>
                <a:spcPts val="1800"/>
              </a:spcBef>
              <a:buSzPct val="100000"/>
            </a:pPr>
            <a:r>
              <a:rPr lang="en-US" sz="1200" baseline="0" dirty="0" smtClean="0"/>
              <a:t>You are going to see several examples of MWEEs as we move forward with today’s agenda.</a:t>
            </a:r>
            <a:endParaRPr lang="en-US" sz="1200"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2944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r>
              <a:rPr lang="en-US" sz="1200" dirty="0" smtClean="0"/>
              <a:t>MWEEs are</a:t>
            </a:r>
            <a:r>
              <a:rPr lang="en-US" sz="1200" baseline="0" dirty="0" smtClean="0"/>
              <a:t> so</a:t>
            </a:r>
            <a:r>
              <a:rPr lang="en-US" sz="1200" dirty="0" smtClean="0"/>
              <a:t> much more than a field trip! 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a:t>
            </a:r>
          </a:p>
          <a:p>
            <a:pPr lvl="0" indent="-316865">
              <a:spcBef>
                <a:spcPts val="1800"/>
              </a:spcBef>
              <a:buSzPct val="100000"/>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They are not add </a:t>
            </a:r>
            <a:r>
              <a:rPr lang="en-US" sz="1200" b="0" i="0" u="none" strike="noStrike" kern="1200" cap="none" dirty="0" err="1" smtClean="0">
                <a:solidFill>
                  <a:schemeClr val="dk1"/>
                </a:solidFill>
                <a:effectLst/>
                <a:latin typeface="Calibri"/>
                <a:ea typeface="Calibri"/>
                <a:cs typeface="Calibri"/>
                <a:sym typeface="Calibri"/>
              </a:rPr>
              <a:t>ons</a:t>
            </a:r>
            <a:r>
              <a:rPr lang="en-US" sz="1200" b="0" i="0" u="none" strike="noStrike" kern="1200" cap="none" dirty="0" smtClean="0">
                <a:solidFill>
                  <a:schemeClr val="dk1"/>
                </a:solidFill>
                <a:effectLst/>
                <a:latin typeface="Calibri"/>
                <a:ea typeface="Calibri"/>
                <a:cs typeface="Calibri"/>
                <a:sym typeface="Calibri"/>
              </a:rPr>
              <a:t>. MWEEs can help schools and teachers teach core subjects, including NGSS, in a thought provoking and engaging way. In fact, Stanford University is just finishing</a:t>
            </a:r>
            <a:r>
              <a:rPr lang="en-US" sz="1200" b="0" i="0" u="none" strike="noStrike" kern="1200" cap="none" baseline="0" dirty="0" smtClean="0">
                <a:solidFill>
                  <a:schemeClr val="dk1"/>
                </a:solidFill>
                <a:effectLst/>
                <a:latin typeface="Calibri"/>
                <a:ea typeface="Calibri"/>
                <a:cs typeface="Calibri"/>
                <a:sym typeface="Calibri"/>
              </a:rPr>
              <a:t> up </a:t>
            </a:r>
            <a:r>
              <a:rPr lang="en-US" sz="1200" b="0" i="0" u="none" strike="noStrike" kern="1200" cap="none" dirty="0" smtClean="0">
                <a:solidFill>
                  <a:schemeClr val="dk1"/>
                </a:solidFill>
                <a:effectLst/>
                <a:latin typeface="Calibri"/>
                <a:ea typeface="Calibri"/>
                <a:cs typeface="Calibri"/>
                <a:sym typeface="Calibri"/>
              </a:rPr>
              <a:t>a review of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pPr lvl="0" indent="-316865">
              <a:spcBef>
                <a:spcPts val="1800"/>
              </a:spcBef>
              <a:buSzPct val="100000"/>
            </a:pPr>
            <a:endParaRPr lang="en-US" baseline="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Therefore, professional development that includes both content and outdoor education pedagogy is important. </a:t>
            </a:r>
            <a:endParaRPr lang="en-US" baseline="0" dirty="0" smtClean="0"/>
          </a:p>
          <a:p>
            <a:pPr lvl="0" indent="-316865">
              <a:spcBef>
                <a:spcPts val="1800"/>
              </a:spcBef>
              <a:buSzPct val="100000"/>
            </a:pPr>
            <a:endParaRPr lang="en-US" baseline="0" dirty="0" smtClean="0"/>
          </a:p>
          <a:p>
            <a:pPr lvl="0" indent="-316865">
              <a:spcBef>
                <a:spcPts val="1800"/>
              </a:spcBef>
              <a:buSzPct val="100000"/>
            </a:pPr>
            <a:r>
              <a:rPr lang="en-US" baseline="0" dirty="0" smtClean="0"/>
              <a:t>The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The definition</a:t>
            </a:r>
            <a:r>
              <a:rPr lang="en-US" sz="1200" baseline="0" dirty="0" smtClean="0"/>
              <a:t> of a MWEE can be found in your packets. The Workgroup is also working with partners to put together a Handbook for Practitioners, which will be available later this year.</a:t>
            </a:r>
          </a:p>
          <a:p>
            <a:pPr lvl="0" indent="-316865">
              <a:spcBef>
                <a:spcPts val="1800"/>
              </a:spcBef>
              <a:buSzPct val="100000"/>
            </a:pPr>
            <a:endParaRPr lang="en-US" sz="1200" baseline="0" dirty="0" smtClean="0"/>
          </a:p>
          <a:p>
            <a:pPr lvl="0" indent="-316865">
              <a:spcBef>
                <a:spcPts val="1800"/>
              </a:spcBef>
              <a:buSzPct val="100000"/>
            </a:pPr>
            <a:r>
              <a:rPr lang="en-US" sz="1200" baseline="0" dirty="0" smtClean="0"/>
              <a:t>You are going to see several examples of MWEEs as we move forward with today’s agenda.</a:t>
            </a:r>
            <a:endParaRPr lang="en-US" sz="1200"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6598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lt2"/>
        </a:solidFill>
        <a:effectLst/>
      </p:bgPr>
    </p:bg>
    <p:spTree>
      <p:nvGrpSpPr>
        <p:cNvPr id="1" name="Shape 24"/>
        <p:cNvGrpSpPr/>
        <p:nvPr/>
      </p:nvGrpSpPr>
      <p:grpSpPr>
        <a:xfrm>
          <a:off x="0" y="0"/>
          <a:ext cx="0" cy="0"/>
          <a:chOff x="0" y="0"/>
          <a:chExt cx="0" cy="0"/>
        </a:xfrm>
      </p:grpSpPr>
      <p:sp>
        <p:nvSpPr>
          <p:cNvPr id="25" name="Shape 25"/>
          <p:cNvSpPr/>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26" name="Shape 26"/>
          <p:cNvSpPr/>
          <p:nvPr/>
        </p:nvSpPr>
        <p:spPr>
          <a:xfrm>
            <a:off x="8991600" y="3047"/>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27" name="Shape 27"/>
          <p:cNvSpPr/>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28" name="Shape 28"/>
          <p:cNvSpPr/>
          <p:nvPr/>
        </p:nvSpPr>
        <p:spPr>
          <a:xfrm>
            <a:off x="0" y="0"/>
            <a:ext cx="9144000" cy="25145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29" name="Shape 29"/>
          <p:cNvSpPr/>
          <p:nvPr/>
        </p:nvSpPr>
        <p:spPr>
          <a:xfrm>
            <a:off x="146304" y="6391655"/>
            <a:ext cx="8833103" cy="309562"/>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30" name="Shape 30"/>
          <p:cNvSpPr txBox="1">
            <a:spLocks noGrp="1"/>
          </p:cNvSpPr>
          <p:nvPr>
            <p:ph type="subTitle" idx="1"/>
          </p:nvPr>
        </p:nvSpPr>
        <p:spPr>
          <a:xfrm>
            <a:off x="1371600" y="2819400"/>
            <a:ext cx="6400799" cy="1752600"/>
          </a:xfrm>
          <a:prstGeom prst="rect">
            <a:avLst/>
          </a:prstGeom>
          <a:noFill/>
          <a:ln>
            <a:noFill/>
          </a:ln>
        </p:spPr>
        <p:txBody>
          <a:bodyPr lIns="91425" tIns="91425" rIns="91425" bIns="91425" anchor="t" anchorCtr="0"/>
          <a:lstStyle>
            <a:lvl1pPr marL="0" marR="0" lvl="0" indent="0" algn="ctr" rtl="0">
              <a:spcBef>
                <a:spcPts val="320"/>
              </a:spcBef>
              <a:buClr>
                <a:schemeClr val="accent1"/>
              </a:buClr>
              <a:buFont typeface="Noto Sans Symbols"/>
              <a:buNone/>
              <a:defRPr sz="1600" b="1" i="0" u="none" strike="noStrike" cap="none">
                <a:solidFill>
                  <a:schemeClr val="dk2"/>
                </a:solidFill>
                <a:latin typeface="Georgia"/>
                <a:ea typeface="Georgia"/>
                <a:cs typeface="Georgia"/>
                <a:sym typeface="Georgia"/>
              </a:defRPr>
            </a:lvl1pPr>
            <a:lvl2pPr marL="457200" marR="0" lvl="1" indent="0" algn="ctr" rtl="0">
              <a:spcBef>
                <a:spcPts val="440"/>
              </a:spcBef>
              <a:buClr>
                <a:schemeClr val="accent2"/>
              </a:buClr>
              <a:buFont typeface="Noto Sans Symbols"/>
              <a:buNone/>
              <a:defRPr sz="2200" b="0" i="0" u="none" strike="noStrike" cap="none">
                <a:solidFill>
                  <a:schemeClr val="dk2"/>
                </a:solidFill>
                <a:latin typeface="Georgia"/>
                <a:ea typeface="Georgia"/>
                <a:cs typeface="Georgia"/>
                <a:sym typeface="Georgia"/>
              </a:defRPr>
            </a:lvl2pPr>
            <a:lvl3pPr marL="914400" marR="0" lvl="2" indent="0" algn="ctr" rtl="0">
              <a:spcBef>
                <a:spcPts val="400"/>
              </a:spcBef>
              <a:buClr>
                <a:schemeClr val="accent3"/>
              </a:buClr>
              <a:buFont typeface="Noto Sans Symbols"/>
              <a:buNone/>
              <a:defRPr sz="2000" b="0" i="0" u="none" strike="noStrike" cap="none">
                <a:solidFill>
                  <a:schemeClr val="dk1"/>
                </a:solidFill>
                <a:latin typeface="Georgia"/>
                <a:ea typeface="Georgia"/>
                <a:cs typeface="Georgia"/>
                <a:sym typeface="Georgia"/>
              </a:defRPr>
            </a:lvl3pPr>
            <a:lvl4pPr marL="1371600" marR="0" lvl="3" indent="0" algn="ctr" rtl="0">
              <a:spcBef>
                <a:spcPts val="400"/>
              </a:spcBef>
              <a:buClr>
                <a:schemeClr val="accent4"/>
              </a:buClr>
              <a:buFont typeface="Noto Sans Symbols"/>
              <a:buNone/>
              <a:defRPr sz="2000" b="0" i="0" u="none" strike="noStrike" cap="none">
                <a:solidFill>
                  <a:schemeClr val="dk2"/>
                </a:solidFill>
                <a:latin typeface="Georgia"/>
                <a:ea typeface="Georgia"/>
                <a:cs typeface="Georgia"/>
                <a:sym typeface="Georgia"/>
              </a:defRPr>
            </a:lvl4pPr>
            <a:lvl5pPr marL="1828800" marR="0" lvl="4" indent="0" algn="ctr" rtl="0">
              <a:spcBef>
                <a:spcPts val="360"/>
              </a:spcBef>
              <a:buClr>
                <a:schemeClr val="accent5"/>
              </a:buClr>
              <a:buFont typeface="Georgia"/>
              <a:buNone/>
              <a:defRPr sz="1800" b="0" i="0" u="none" strike="noStrike" cap="none">
                <a:solidFill>
                  <a:schemeClr val="dk1"/>
                </a:solidFill>
                <a:latin typeface="Georgia"/>
                <a:ea typeface="Georgia"/>
                <a:cs typeface="Georgia"/>
                <a:sym typeface="Georgia"/>
              </a:defRPr>
            </a:lvl5pPr>
            <a:lvl6pPr marL="2286000" marR="0" lvl="5" indent="0" algn="ctr" rtl="0">
              <a:spcBef>
                <a:spcPts val="360"/>
              </a:spcBef>
              <a:buClr>
                <a:schemeClr val="accent6"/>
              </a:buClr>
              <a:buFont typeface="Noto Sans Symbols"/>
              <a:buNone/>
              <a:defRPr sz="1800" b="0" i="0" u="none" strike="noStrike" cap="none">
                <a:solidFill>
                  <a:schemeClr val="dk1"/>
                </a:solidFill>
                <a:latin typeface="Georgia"/>
                <a:ea typeface="Georgia"/>
                <a:cs typeface="Georgia"/>
                <a:sym typeface="Georgia"/>
              </a:defRPr>
            </a:lvl6pPr>
            <a:lvl7pPr marL="2743200" marR="0" lvl="6" indent="0" algn="ctr" rtl="0">
              <a:spcBef>
                <a:spcPts val="320"/>
              </a:spcBef>
              <a:buClr>
                <a:srgbClr val="B75640"/>
              </a:buClr>
              <a:buFont typeface="Georgia"/>
              <a:buNone/>
              <a:defRPr sz="1600" b="0" i="0" u="none" strike="noStrike" cap="none">
                <a:solidFill>
                  <a:schemeClr val="dk1"/>
                </a:solidFill>
                <a:latin typeface="Georgia"/>
                <a:ea typeface="Georgia"/>
                <a:cs typeface="Georgia"/>
                <a:sym typeface="Georgia"/>
              </a:defRPr>
            </a:lvl7pPr>
            <a:lvl8pPr marL="3200400" marR="0" lvl="7" indent="0" algn="ctr" rtl="0">
              <a:spcBef>
                <a:spcPts val="320"/>
              </a:spcBef>
              <a:buClr>
                <a:srgbClr val="7A6B62"/>
              </a:buClr>
              <a:buFont typeface="Georgia"/>
              <a:buNone/>
              <a:defRPr sz="1600" b="0" i="0" u="none" strike="noStrike" cap="none">
                <a:solidFill>
                  <a:schemeClr val="dk1"/>
                </a:solidFill>
                <a:latin typeface="Georgia"/>
                <a:ea typeface="Georgia"/>
                <a:cs typeface="Georgia"/>
                <a:sym typeface="Georgia"/>
              </a:defRPr>
            </a:lvl8pPr>
            <a:lvl9pPr marL="3657600" marR="0" lvl="8" indent="0" algn="ctr" rtl="0">
              <a:spcBef>
                <a:spcPts val="280"/>
              </a:spcBef>
              <a:buClr>
                <a:srgbClr val="B29D00"/>
              </a:buClr>
              <a:buFont typeface="Georgia"/>
              <a:buNone/>
              <a:defRPr sz="1400" b="0" i="0" u="none" strike="noStrike" cap="none">
                <a:solidFill>
                  <a:schemeClr val="dk1"/>
                </a:solidFill>
                <a:latin typeface="Georgia"/>
                <a:ea typeface="Georgia"/>
                <a:cs typeface="Georgia"/>
                <a:sym typeface="Georgia"/>
              </a:defRPr>
            </a:lvl9pPr>
          </a:lstStyle>
          <a:p>
            <a:endParaRPr/>
          </a:p>
        </p:txBody>
      </p:sp>
      <p:sp>
        <p:nvSpPr>
          <p:cNvPr id="31" name="Shape 31"/>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32" name="Shape 32"/>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cxnSp>
        <p:nvCxnSpPr>
          <p:cNvPr id="33" name="Shape 33"/>
          <p:cNvCxnSpPr/>
          <p:nvPr/>
        </p:nvCxnSpPr>
        <p:spPr>
          <a:xfrm>
            <a:off x="155447" y="2420111"/>
            <a:ext cx="8833103" cy="0"/>
          </a:xfrm>
          <a:prstGeom prst="straightConnector1">
            <a:avLst/>
          </a:prstGeom>
          <a:noFill/>
          <a:ln w="11425" cap="flat" cmpd="sng">
            <a:solidFill>
              <a:srgbClr val="7A9798"/>
            </a:solidFill>
            <a:prstDash val="dash"/>
            <a:round/>
            <a:headEnd type="none" w="med" len="med"/>
            <a:tailEnd type="none" w="med" len="med"/>
          </a:ln>
        </p:spPr>
      </p:cxnSp>
      <p:sp>
        <p:nvSpPr>
          <p:cNvPr id="34" name="Shape 34"/>
          <p:cNvSpPr/>
          <p:nvPr/>
        </p:nvSpPr>
        <p:spPr>
          <a:xfrm>
            <a:off x="152400" y="152400"/>
            <a:ext cx="8833103" cy="6547104"/>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35" name="Shape 35"/>
          <p:cNvSpPr/>
          <p:nvPr/>
        </p:nvSpPr>
        <p:spPr>
          <a:xfrm>
            <a:off x="4267200" y="2115311"/>
            <a:ext cx="609599" cy="609599"/>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36" name="Shape 36"/>
          <p:cNvSpPr/>
          <p:nvPr/>
        </p:nvSpPr>
        <p:spPr>
          <a:xfrm>
            <a:off x="4361687" y="2209800"/>
            <a:ext cx="420624" cy="420624"/>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37" name="Shape 37"/>
          <p:cNvSpPr txBox="1">
            <a:spLocks noGrp="1"/>
          </p:cNvSpPr>
          <p:nvPr>
            <p:ph type="sldNum" idx="12"/>
          </p:nvPr>
        </p:nvSpPr>
        <p:spPr>
          <a:xfrm>
            <a:off x="4343400" y="2199450"/>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38" name="Shape 38"/>
          <p:cNvSpPr txBox="1">
            <a:spLocks noGrp="1"/>
          </p:cNvSpPr>
          <p:nvPr>
            <p:ph type="ctrTitle"/>
          </p:nvPr>
        </p:nvSpPr>
        <p:spPr>
          <a:xfrm>
            <a:off x="685800" y="381000"/>
            <a:ext cx="7772400" cy="1752600"/>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Georgia"/>
              <a:buNone/>
              <a:defRPr sz="4200" b="0" i="0" u="none" strike="noStrike" cap="none">
                <a:solidFill>
                  <a:schemeClr val="accent1"/>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lt2"/>
        </a:solidFill>
        <a:effectLst/>
      </p:bgPr>
    </p:bg>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301752" y="228600"/>
            <a:ext cx="8534399" cy="758951"/>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42" name="Shape 42"/>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43" name="Shape 43"/>
          <p:cNvSpPr txBox="1">
            <a:spLocks noGrp="1"/>
          </p:cNvSpPr>
          <p:nvPr>
            <p:ph type="sldNum" idx="12"/>
          </p:nvPr>
        </p:nvSpPr>
        <p:spPr>
          <a:xfrm>
            <a:off x="4361687" y="1026371"/>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44" name="Shape 44"/>
          <p:cNvSpPr txBox="1">
            <a:spLocks noGrp="1"/>
          </p:cNvSpPr>
          <p:nvPr>
            <p:ph type="body" idx="1"/>
          </p:nvPr>
        </p:nvSpPr>
        <p:spPr>
          <a:xfrm>
            <a:off x="301752" y="1527048"/>
            <a:ext cx="8503920" cy="4572000"/>
          </a:xfrm>
          <a:prstGeom prst="rect">
            <a:avLst/>
          </a:prstGeom>
          <a:noFill/>
          <a:ln>
            <a:noFill/>
          </a:ln>
        </p:spPr>
        <p:txBody>
          <a:bodyPr lIns="91425" tIns="91425" rIns="91425" bIns="91425" anchor="t" anchorCtr="0"/>
          <a:lstStyle>
            <a:lvl1pPr marL="274320" marR="0" lvl="0" indent="-128587" algn="l" rtl="0">
              <a:spcBef>
                <a:spcPts val="540"/>
              </a:spcBef>
              <a:buClr>
                <a:schemeClr val="accent1"/>
              </a:buClr>
              <a:buSzPct val="85000"/>
              <a:buFont typeface="Noto Sans Symbols"/>
              <a:buChar char="●"/>
              <a:defRPr sz="27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bg>
      <p:bgPr>
        <a:solidFill>
          <a:schemeClr val="lt2"/>
        </a:solidFill>
        <a:effectLst/>
      </p:bgPr>
    </p:bg>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301752" y="228600"/>
            <a:ext cx="8534399" cy="758951"/>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4" name="Shape 64"/>
          <p:cNvSpPr txBox="1">
            <a:spLocks noGrp="1"/>
          </p:cNvSpPr>
          <p:nvPr>
            <p:ph type="dt" idx="10"/>
          </p:nvPr>
        </p:nvSpPr>
        <p:spPr>
          <a:xfrm>
            <a:off x="5791200" y="6409944"/>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65" name="Shape 65"/>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66" name="Shape 66"/>
          <p:cNvSpPr txBox="1">
            <a:spLocks noGrp="1"/>
          </p:cNvSpPr>
          <p:nvPr>
            <p:ph type="sldNum" idx="12"/>
          </p:nvPr>
        </p:nvSpPr>
        <p:spPr>
          <a:xfrm>
            <a:off x="4343400" y="1040174"/>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cxnSp>
        <p:nvCxnSpPr>
          <p:cNvPr id="67" name="Shape 67"/>
          <p:cNvCxnSpPr/>
          <p:nvPr/>
        </p:nvCxnSpPr>
        <p:spPr>
          <a:xfrm rot="10800000" flipH="1">
            <a:off x="4563080" y="1575652"/>
            <a:ext cx="8920" cy="4819556"/>
          </a:xfrm>
          <a:prstGeom prst="straightConnector1">
            <a:avLst/>
          </a:prstGeom>
          <a:noFill/>
          <a:ln w="9525" cap="flat" cmpd="sng">
            <a:solidFill>
              <a:schemeClr val="dk2"/>
            </a:solidFill>
            <a:prstDash val="dash"/>
            <a:round/>
            <a:headEnd type="none" w="med" len="med"/>
            <a:tailEnd type="none" w="med" len="med"/>
          </a:ln>
        </p:spPr>
      </p:cxnSp>
      <p:sp>
        <p:nvSpPr>
          <p:cNvPr id="68" name="Shape 68"/>
          <p:cNvSpPr txBox="1">
            <a:spLocks noGrp="1"/>
          </p:cNvSpPr>
          <p:nvPr>
            <p:ph type="body" idx="1"/>
          </p:nvPr>
        </p:nvSpPr>
        <p:spPr>
          <a:xfrm>
            <a:off x="301752" y="1371600"/>
            <a:ext cx="4038599" cy="4681727"/>
          </a:xfrm>
          <a:prstGeom prst="rect">
            <a:avLst/>
          </a:prstGeom>
          <a:noFill/>
          <a:ln>
            <a:noFill/>
          </a:ln>
        </p:spPr>
        <p:txBody>
          <a:bodyPr lIns="91425" tIns="91425" rIns="91425" bIns="91425" anchor="t" anchorCtr="0"/>
          <a:lstStyle>
            <a:lvl1pPr marL="274320" marR="0" lvl="0" indent="-139382" algn="l" rtl="0">
              <a:spcBef>
                <a:spcPts val="500"/>
              </a:spcBef>
              <a:buClr>
                <a:schemeClr val="accent1"/>
              </a:buClr>
              <a:buSzPct val="85000"/>
              <a:buFont typeface="Noto Sans Symbols"/>
              <a:buChar char="●"/>
              <a:defRPr sz="25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69" name="Shape 69"/>
          <p:cNvSpPr txBox="1">
            <a:spLocks noGrp="1"/>
          </p:cNvSpPr>
          <p:nvPr>
            <p:ph type="body" idx="2"/>
          </p:nvPr>
        </p:nvSpPr>
        <p:spPr>
          <a:xfrm>
            <a:off x="4800600" y="1371600"/>
            <a:ext cx="4038599" cy="4681727"/>
          </a:xfrm>
          <a:prstGeom prst="rect">
            <a:avLst/>
          </a:prstGeom>
          <a:noFill/>
          <a:ln>
            <a:noFill/>
          </a:ln>
        </p:spPr>
        <p:txBody>
          <a:bodyPr lIns="91425" tIns="91425" rIns="91425" bIns="91425" anchor="t" anchorCtr="0"/>
          <a:lstStyle>
            <a:lvl1pPr marL="274320" marR="0" lvl="0" indent="-139382" algn="l" rtl="0">
              <a:spcBef>
                <a:spcPts val="500"/>
              </a:spcBef>
              <a:buClr>
                <a:schemeClr val="accent1"/>
              </a:buClr>
              <a:buSzPct val="85000"/>
              <a:buFont typeface="Noto Sans Symbols"/>
              <a:buChar char="●"/>
              <a:defRPr sz="25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bg>
      <p:bgPr>
        <a:solidFill>
          <a:schemeClr val="lt2"/>
        </a:solidFill>
        <a:effectLst/>
      </p:bgPr>
    </p:bg>
    <p:spTree>
      <p:nvGrpSpPr>
        <p:cNvPr id="1" name="Shape 70"/>
        <p:cNvGrpSpPr/>
        <p:nvPr/>
      </p:nvGrpSpPr>
      <p:grpSpPr>
        <a:xfrm>
          <a:off x="0" y="0"/>
          <a:ext cx="0" cy="0"/>
          <a:chOff x="0" y="0"/>
          <a:chExt cx="0" cy="0"/>
        </a:xfrm>
      </p:grpSpPr>
      <p:cxnSp>
        <p:nvCxnSpPr>
          <p:cNvPr id="71" name="Shape 71"/>
          <p:cNvCxnSpPr/>
          <p:nvPr/>
        </p:nvCxnSpPr>
        <p:spPr>
          <a:xfrm rot="10800000">
            <a:off x="4572000" y="2200274"/>
            <a:ext cx="0" cy="4187952"/>
          </a:xfrm>
          <a:prstGeom prst="straightConnector1">
            <a:avLst/>
          </a:prstGeom>
          <a:noFill/>
          <a:ln w="9525" cap="flat" cmpd="sng">
            <a:solidFill>
              <a:schemeClr val="dk2"/>
            </a:solidFill>
            <a:prstDash val="dash"/>
            <a:round/>
            <a:headEnd type="none" w="med" len="med"/>
            <a:tailEnd type="none" w="med" len="med"/>
          </a:ln>
        </p:spPr>
      </p:cxnSp>
      <p:sp>
        <p:nvSpPr>
          <p:cNvPr id="72" name="Shape 72"/>
          <p:cNvSpPr/>
          <p:nvPr/>
        </p:nvSpPr>
        <p:spPr>
          <a:xfrm>
            <a:off x="0" y="0"/>
            <a:ext cx="9144000" cy="14478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73" name="Shape 73"/>
          <p:cNvSpPr/>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74" name="Shape 74"/>
          <p:cNvSpPr/>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75" name="Shape 75"/>
          <p:cNvSpPr/>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76" name="Shape 76"/>
          <p:cNvSpPr/>
          <p:nvPr/>
        </p:nvSpPr>
        <p:spPr>
          <a:xfrm>
            <a:off x="152400" y="1371600"/>
            <a:ext cx="8833103" cy="9144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77" name="Shape 77"/>
          <p:cNvSpPr/>
          <p:nvPr/>
        </p:nvSpPr>
        <p:spPr>
          <a:xfrm>
            <a:off x="145922" y="6391655"/>
            <a:ext cx="8833103" cy="310896"/>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78" name="Shape 78"/>
          <p:cNvSpPr txBox="1">
            <a:spLocks noGrp="1"/>
          </p:cNvSpPr>
          <p:nvPr>
            <p:ph type="body" idx="1"/>
          </p:nvPr>
        </p:nvSpPr>
        <p:spPr>
          <a:xfrm>
            <a:off x="301752" y="1524000"/>
            <a:ext cx="4040187" cy="732974"/>
          </a:xfrm>
          <a:prstGeom prst="rect">
            <a:avLst/>
          </a:prstGeom>
          <a:noFill/>
          <a:ln>
            <a:noFill/>
          </a:ln>
        </p:spPr>
        <p:txBody>
          <a:bodyPr lIns="91425" tIns="91425" rIns="91425" bIns="91425" anchor="ctr" anchorCtr="0"/>
          <a:lstStyle>
            <a:lvl1pPr marL="0" marR="0" lvl="0" indent="0" algn="l" rtl="0">
              <a:spcBef>
                <a:spcPts val="440"/>
              </a:spcBef>
              <a:buClr>
                <a:schemeClr val="accent1"/>
              </a:buClr>
              <a:buFont typeface="Noto Sans Symbols"/>
              <a:buNone/>
              <a:defRPr sz="2200" b="1" i="0" u="none" strike="noStrike" cap="none">
                <a:solidFill>
                  <a:srgbClr val="FFFFFF"/>
                </a:solidFill>
                <a:latin typeface="Georgia"/>
                <a:ea typeface="Georgia"/>
                <a:cs typeface="Georgia"/>
                <a:sym typeface="Georgia"/>
              </a:defRPr>
            </a:lvl1pPr>
            <a:lvl2pPr marL="548640" marR="0" lvl="1" indent="-281940" algn="l" rtl="0">
              <a:spcBef>
                <a:spcPts val="400"/>
              </a:spcBef>
              <a:buClr>
                <a:schemeClr val="accent2"/>
              </a:buClr>
              <a:buFont typeface="Noto Sans Symbols"/>
              <a:buNone/>
              <a:defRPr sz="2000" b="1" i="0" u="none" strike="noStrike" cap="none">
                <a:solidFill>
                  <a:schemeClr val="dk2"/>
                </a:solidFill>
                <a:latin typeface="Georgia"/>
                <a:ea typeface="Georgia"/>
                <a:cs typeface="Georgia"/>
                <a:sym typeface="Georgia"/>
              </a:defRPr>
            </a:lvl2pPr>
            <a:lvl3pPr marL="822960" marR="0" lvl="2" indent="-238760" algn="l" rtl="0">
              <a:spcBef>
                <a:spcPts val="360"/>
              </a:spcBef>
              <a:buClr>
                <a:schemeClr val="accent3"/>
              </a:buClr>
              <a:buFont typeface="Noto Sans Symbols"/>
              <a:buNone/>
              <a:defRPr sz="1800" b="1" i="0" u="none" strike="noStrike" cap="none">
                <a:solidFill>
                  <a:schemeClr val="dk1"/>
                </a:solidFill>
                <a:latin typeface="Georgia"/>
                <a:ea typeface="Georgia"/>
                <a:cs typeface="Georgia"/>
                <a:sym typeface="Georgia"/>
              </a:defRPr>
            </a:lvl3pPr>
            <a:lvl4pPr marL="1097280" marR="0" lvl="3" indent="-233680" algn="l" rtl="0">
              <a:spcBef>
                <a:spcPts val="320"/>
              </a:spcBef>
              <a:buClr>
                <a:schemeClr val="accent4"/>
              </a:buClr>
              <a:buFont typeface="Noto Sans Symbols"/>
              <a:buNone/>
              <a:defRPr sz="1600" b="1" i="0" u="none" strike="noStrike" cap="none">
                <a:solidFill>
                  <a:schemeClr val="dk2"/>
                </a:solidFill>
                <a:latin typeface="Georgia"/>
                <a:ea typeface="Georgia"/>
                <a:cs typeface="Georgia"/>
                <a:sym typeface="Georgia"/>
              </a:defRPr>
            </a:lvl4pPr>
            <a:lvl5pPr marL="1371600" marR="0" lvl="4" indent="-228600" algn="l" rtl="0">
              <a:spcBef>
                <a:spcPts val="320"/>
              </a:spcBef>
              <a:buClr>
                <a:schemeClr val="accent5"/>
              </a:buClr>
              <a:buFont typeface="Georgia"/>
              <a:buNone/>
              <a:defRPr sz="1600" b="1"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79" name="Shape 79"/>
          <p:cNvSpPr txBox="1">
            <a:spLocks noGrp="1"/>
          </p:cNvSpPr>
          <p:nvPr>
            <p:ph type="body" idx="2"/>
          </p:nvPr>
        </p:nvSpPr>
        <p:spPr>
          <a:xfrm>
            <a:off x="4791330" y="1524000"/>
            <a:ext cx="4041774" cy="731519"/>
          </a:xfrm>
          <a:prstGeom prst="rect">
            <a:avLst/>
          </a:prstGeom>
          <a:noFill/>
          <a:ln>
            <a:noFill/>
          </a:ln>
        </p:spPr>
        <p:txBody>
          <a:bodyPr lIns="91425" tIns="91425" rIns="91425" bIns="91425" anchor="ctr" anchorCtr="0"/>
          <a:lstStyle>
            <a:lvl1pPr marL="0" marR="0" lvl="0" indent="0" algn="l" rtl="0">
              <a:spcBef>
                <a:spcPts val="440"/>
              </a:spcBef>
              <a:buClr>
                <a:schemeClr val="accent1"/>
              </a:buClr>
              <a:buFont typeface="Noto Sans Symbols"/>
              <a:buNone/>
              <a:defRPr sz="2200" b="1" i="0" u="none" strike="noStrike" cap="none">
                <a:solidFill>
                  <a:schemeClr val="dk1"/>
                </a:solidFill>
                <a:latin typeface="Georgia"/>
                <a:ea typeface="Georgia"/>
                <a:cs typeface="Georgia"/>
                <a:sym typeface="Georgia"/>
              </a:defRPr>
            </a:lvl1pPr>
            <a:lvl2pPr marL="548640" marR="0" lvl="1" indent="-281940" algn="l" rtl="0">
              <a:spcBef>
                <a:spcPts val="400"/>
              </a:spcBef>
              <a:buClr>
                <a:schemeClr val="accent2"/>
              </a:buClr>
              <a:buFont typeface="Noto Sans Symbols"/>
              <a:buNone/>
              <a:defRPr sz="2000" b="1" i="0" u="none" strike="noStrike" cap="none">
                <a:solidFill>
                  <a:schemeClr val="dk2"/>
                </a:solidFill>
                <a:latin typeface="Georgia"/>
                <a:ea typeface="Georgia"/>
                <a:cs typeface="Georgia"/>
                <a:sym typeface="Georgia"/>
              </a:defRPr>
            </a:lvl2pPr>
            <a:lvl3pPr marL="822960" marR="0" lvl="2" indent="-238760" algn="l" rtl="0">
              <a:spcBef>
                <a:spcPts val="360"/>
              </a:spcBef>
              <a:buClr>
                <a:schemeClr val="accent3"/>
              </a:buClr>
              <a:buFont typeface="Noto Sans Symbols"/>
              <a:buNone/>
              <a:defRPr sz="1800" b="1" i="0" u="none" strike="noStrike" cap="none">
                <a:solidFill>
                  <a:schemeClr val="dk1"/>
                </a:solidFill>
                <a:latin typeface="Georgia"/>
                <a:ea typeface="Georgia"/>
                <a:cs typeface="Georgia"/>
                <a:sym typeface="Georgia"/>
              </a:defRPr>
            </a:lvl3pPr>
            <a:lvl4pPr marL="1097280" marR="0" lvl="3" indent="-233680" algn="l" rtl="0">
              <a:spcBef>
                <a:spcPts val="320"/>
              </a:spcBef>
              <a:buClr>
                <a:schemeClr val="accent4"/>
              </a:buClr>
              <a:buFont typeface="Noto Sans Symbols"/>
              <a:buNone/>
              <a:defRPr sz="1600" b="1" i="0" u="none" strike="noStrike" cap="none">
                <a:solidFill>
                  <a:schemeClr val="dk2"/>
                </a:solidFill>
                <a:latin typeface="Georgia"/>
                <a:ea typeface="Georgia"/>
                <a:cs typeface="Georgia"/>
                <a:sym typeface="Georgia"/>
              </a:defRPr>
            </a:lvl4pPr>
            <a:lvl5pPr marL="1371600" marR="0" lvl="4" indent="-228600" algn="l" rtl="0">
              <a:spcBef>
                <a:spcPts val="320"/>
              </a:spcBef>
              <a:buClr>
                <a:schemeClr val="accent5"/>
              </a:buClr>
              <a:buFont typeface="Georgia"/>
              <a:buNone/>
              <a:defRPr sz="1600" b="1"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80" name="Shape 80"/>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81" name="Shape 81"/>
          <p:cNvSpPr txBox="1">
            <a:spLocks noGrp="1"/>
          </p:cNvSpPr>
          <p:nvPr>
            <p:ph type="ftr" idx="11"/>
          </p:nvPr>
        </p:nvSpPr>
        <p:spPr>
          <a:xfrm>
            <a:off x="304800" y="6409944"/>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cxnSp>
        <p:nvCxnSpPr>
          <p:cNvPr id="82" name="Shape 82"/>
          <p:cNvCxnSpPr/>
          <p:nvPr/>
        </p:nvCxnSpPr>
        <p:spPr>
          <a:xfrm>
            <a:off x="152400" y="1280159"/>
            <a:ext cx="8833103" cy="0"/>
          </a:xfrm>
          <a:prstGeom prst="straightConnector1">
            <a:avLst/>
          </a:prstGeom>
          <a:noFill/>
          <a:ln w="11425" cap="flat" cmpd="sng">
            <a:solidFill>
              <a:srgbClr val="7A9798"/>
            </a:solidFill>
            <a:prstDash val="dash"/>
            <a:round/>
            <a:headEnd type="none" w="med" len="med"/>
            <a:tailEnd type="none" w="med" len="med"/>
          </a:ln>
        </p:spPr>
      </p:cxnSp>
      <p:sp>
        <p:nvSpPr>
          <p:cNvPr id="83" name="Shape 83"/>
          <p:cNvSpPr/>
          <p:nvPr/>
        </p:nvSpPr>
        <p:spPr>
          <a:xfrm>
            <a:off x="152400" y="155447"/>
            <a:ext cx="8833103" cy="6547104"/>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84" name="Shape 84"/>
          <p:cNvSpPr txBox="1">
            <a:spLocks noGrp="1"/>
          </p:cNvSpPr>
          <p:nvPr>
            <p:ph type="body" idx="3"/>
          </p:nvPr>
        </p:nvSpPr>
        <p:spPr>
          <a:xfrm>
            <a:off x="301752" y="2471383"/>
            <a:ext cx="4041648" cy="3818403"/>
          </a:xfrm>
          <a:prstGeom prst="rect">
            <a:avLst/>
          </a:prstGeom>
          <a:noFill/>
          <a:ln>
            <a:noFill/>
          </a:ln>
        </p:spPr>
        <p:txBody>
          <a:bodyPr lIns="91425" tIns="91425" rIns="91425" bIns="91425" anchor="t" anchorCtr="0"/>
          <a:lstStyle>
            <a:lvl1pPr marL="274320" marR="0" lvl="0" indent="-128587" algn="l" rtl="0">
              <a:spcBef>
                <a:spcPts val="540"/>
              </a:spcBef>
              <a:buClr>
                <a:schemeClr val="accent1"/>
              </a:buClr>
              <a:buSzPct val="85000"/>
              <a:buFont typeface="Noto Sans Symbols"/>
              <a:buChar char="●"/>
              <a:defRPr sz="27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85" name="Shape 85"/>
          <p:cNvSpPr txBox="1">
            <a:spLocks noGrp="1"/>
          </p:cNvSpPr>
          <p:nvPr>
            <p:ph type="body" idx="4"/>
          </p:nvPr>
        </p:nvSpPr>
        <p:spPr>
          <a:xfrm>
            <a:off x="4800600" y="2471383"/>
            <a:ext cx="4038599" cy="3822191"/>
          </a:xfrm>
          <a:prstGeom prst="rect">
            <a:avLst/>
          </a:prstGeom>
          <a:noFill/>
          <a:ln>
            <a:noFill/>
          </a:ln>
        </p:spPr>
        <p:txBody>
          <a:bodyPr lIns="91425" tIns="91425" rIns="91425" bIns="91425" anchor="t" anchorCtr="0"/>
          <a:lstStyle>
            <a:lvl1pPr marL="274320" marR="0" lvl="0" indent="-128587" algn="l" rtl="0">
              <a:spcBef>
                <a:spcPts val="540"/>
              </a:spcBef>
              <a:buClr>
                <a:schemeClr val="accent1"/>
              </a:buClr>
              <a:buSzPct val="85000"/>
              <a:buFont typeface="Noto Sans Symbols"/>
              <a:buChar char="●"/>
              <a:defRPr sz="27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86" name="Shape 86"/>
          <p:cNvSpPr/>
          <p:nvPr/>
        </p:nvSpPr>
        <p:spPr>
          <a:xfrm>
            <a:off x="4267200" y="956036"/>
            <a:ext cx="609599" cy="609599"/>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87" name="Shape 87"/>
          <p:cNvSpPr/>
          <p:nvPr/>
        </p:nvSpPr>
        <p:spPr>
          <a:xfrm>
            <a:off x="4361687" y="1050524"/>
            <a:ext cx="420624" cy="420624"/>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88" name="Shape 88"/>
          <p:cNvSpPr txBox="1">
            <a:spLocks noGrp="1"/>
          </p:cNvSpPr>
          <p:nvPr>
            <p:ph type="sldNum" idx="12"/>
          </p:nvPr>
        </p:nvSpPr>
        <p:spPr>
          <a:xfrm>
            <a:off x="4343400" y="1042416"/>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89" name="Shape 89"/>
          <p:cNvSpPr txBox="1">
            <a:spLocks noGrp="1"/>
          </p:cNvSpPr>
          <p:nvPr>
            <p:ph type="title"/>
          </p:nvPr>
        </p:nvSpPr>
        <p:spPr>
          <a:xfrm>
            <a:off x="301752" y="228600"/>
            <a:ext cx="8534399" cy="758951"/>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301752" y="228600"/>
            <a:ext cx="8534399" cy="758951"/>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2" name="Shape 92"/>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93" name="Shape 93"/>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94" name="Shape 94"/>
          <p:cNvSpPr txBox="1">
            <a:spLocks noGrp="1"/>
          </p:cNvSpPr>
          <p:nvPr>
            <p:ph type="sldNum" idx="12"/>
          </p:nvPr>
        </p:nvSpPr>
        <p:spPr>
          <a:xfrm>
            <a:off x="4343400" y="1036020"/>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23"/>
        <p:cNvGrpSpPr/>
        <p:nvPr/>
      </p:nvGrpSpPr>
      <p:grpSpPr>
        <a:xfrm>
          <a:off x="0" y="0"/>
          <a:ext cx="0" cy="0"/>
          <a:chOff x="0" y="0"/>
          <a:chExt cx="0" cy="0"/>
        </a:xfrm>
      </p:grpSpPr>
      <p:cxnSp>
        <p:nvCxnSpPr>
          <p:cNvPr id="124" name="Shape 124"/>
          <p:cNvCxnSpPr/>
          <p:nvPr/>
        </p:nvCxnSpPr>
        <p:spPr>
          <a:xfrm>
            <a:off x="152400" y="533400"/>
            <a:ext cx="8833103" cy="0"/>
          </a:xfrm>
          <a:prstGeom prst="straightConnector1">
            <a:avLst/>
          </a:prstGeom>
          <a:noFill/>
          <a:ln w="11425" cap="flat" cmpd="sng">
            <a:solidFill>
              <a:srgbClr val="7A9798"/>
            </a:solidFill>
            <a:prstDash val="dash"/>
            <a:round/>
            <a:headEnd type="none" w="med" len="med"/>
            <a:tailEnd type="none" w="med" len="med"/>
          </a:ln>
        </p:spPr>
      </p:cxnSp>
      <p:sp>
        <p:nvSpPr>
          <p:cNvPr id="125" name="Shape 125"/>
          <p:cNvSpPr/>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26" name="Shape 126"/>
          <p:cNvSpPr/>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27" name="Shape 127"/>
          <p:cNvSpPr/>
          <p:nvPr/>
        </p:nvSpPr>
        <p:spPr>
          <a:xfrm>
            <a:off x="0" y="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28" name="Shape 128"/>
          <p:cNvSpPr/>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29" name="Shape 129"/>
          <p:cNvSpPr/>
          <p:nvPr/>
        </p:nvSpPr>
        <p:spPr>
          <a:xfrm>
            <a:off x="152400" y="152400"/>
            <a:ext cx="8833103" cy="301752"/>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30" name="Shape 130"/>
          <p:cNvSpPr/>
          <p:nvPr/>
        </p:nvSpPr>
        <p:spPr>
          <a:xfrm>
            <a:off x="152400" y="609600"/>
            <a:ext cx="2743199" cy="58674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31" name="Shape 131"/>
          <p:cNvSpPr/>
          <p:nvPr/>
        </p:nvSpPr>
        <p:spPr>
          <a:xfrm>
            <a:off x="152400" y="155447"/>
            <a:ext cx="8833103" cy="6547104"/>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32" name="Shape 132"/>
          <p:cNvSpPr/>
          <p:nvPr/>
        </p:nvSpPr>
        <p:spPr>
          <a:xfrm>
            <a:off x="1295400" y="228600"/>
            <a:ext cx="609599" cy="609599"/>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33" name="Shape 133"/>
          <p:cNvSpPr/>
          <p:nvPr/>
        </p:nvSpPr>
        <p:spPr>
          <a:xfrm>
            <a:off x="1389887" y="323087"/>
            <a:ext cx="420624" cy="420624"/>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34" name="Shape 134"/>
          <p:cNvSpPr txBox="1">
            <a:spLocks noGrp="1"/>
          </p:cNvSpPr>
          <p:nvPr>
            <p:ph type="sldNum" idx="12"/>
          </p:nvPr>
        </p:nvSpPr>
        <p:spPr>
          <a:xfrm>
            <a:off x="1371600" y="312737"/>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135" name="Shape 135"/>
          <p:cNvSpPr txBox="1">
            <a:spLocks noGrp="1"/>
          </p:cNvSpPr>
          <p:nvPr>
            <p:ph type="title"/>
          </p:nvPr>
        </p:nvSpPr>
        <p:spPr>
          <a:xfrm>
            <a:off x="3000375" y="5029200"/>
            <a:ext cx="5867400" cy="1219199"/>
          </a:xfrm>
          <a:prstGeom prst="rect">
            <a:avLst/>
          </a:prstGeom>
          <a:noFill/>
          <a:ln>
            <a:noFill/>
          </a:ln>
        </p:spPr>
        <p:txBody>
          <a:bodyPr lIns="91425" tIns="91425" rIns="91425" bIns="91425" anchor="t" anchorCtr="0"/>
          <a:lstStyle>
            <a:lvl1pPr marL="0" marR="0" lvl="0" indent="0" algn="l" rtl="0">
              <a:spcBef>
                <a:spcPts val="0"/>
              </a:spcBef>
              <a:buClr>
                <a:schemeClr val="dk2"/>
              </a:buClr>
              <a:buFont typeface="Georgia"/>
              <a:buNone/>
              <a:defRPr sz="2400" b="1" i="0" u="none" strike="noStrike" cap="none">
                <a:solidFill>
                  <a:schemeClr val="dk2"/>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6" name="Shape 136"/>
          <p:cNvSpPr>
            <a:spLocks noGrp="1"/>
          </p:cNvSpPr>
          <p:nvPr>
            <p:ph type="pic" idx="2"/>
          </p:nvPr>
        </p:nvSpPr>
        <p:spPr>
          <a:xfrm>
            <a:off x="3000375" y="609600"/>
            <a:ext cx="5867400" cy="4267199"/>
          </a:xfrm>
          <a:prstGeom prst="rect">
            <a:avLst/>
          </a:prstGeom>
          <a:noFill/>
          <a:ln>
            <a:noFill/>
          </a:ln>
        </p:spPr>
        <p:txBody>
          <a:bodyPr lIns="91425" tIns="91425" rIns="91425" bIns="91425" anchor="t" anchorCtr="0"/>
          <a:lstStyle>
            <a:lvl1pPr marL="0" marR="0" lvl="0" indent="0" algn="l" rtl="0">
              <a:spcBef>
                <a:spcPts val="640"/>
              </a:spcBef>
              <a:buClr>
                <a:schemeClr val="accent1"/>
              </a:buClr>
              <a:buFont typeface="Noto Sans Symbols"/>
              <a:buNone/>
              <a:defRPr sz="32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37" name="Shape 137"/>
          <p:cNvSpPr txBox="1">
            <a:spLocks noGrp="1"/>
          </p:cNvSpPr>
          <p:nvPr>
            <p:ph type="body" idx="1"/>
          </p:nvPr>
        </p:nvSpPr>
        <p:spPr>
          <a:xfrm>
            <a:off x="381000" y="990600"/>
            <a:ext cx="2438399" cy="5257799"/>
          </a:xfrm>
          <a:prstGeom prst="rect">
            <a:avLst/>
          </a:prstGeom>
          <a:noFill/>
          <a:ln>
            <a:noFill/>
          </a:ln>
        </p:spPr>
        <p:txBody>
          <a:bodyPr lIns="91425" tIns="91425" rIns="91425" bIns="91425" anchor="t" anchorCtr="0"/>
          <a:lstStyle>
            <a:lvl1pPr marL="0" marR="0" lvl="0" indent="0" algn="l" rtl="0">
              <a:spcBef>
                <a:spcPts val="320"/>
              </a:spcBef>
              <a:spcAft>
                <a:spcPts val="1000"/>
              </a:spcAft>
              <a:buClr>
                <a:schemeClr val="accent1"/>
              </a:buClr>
              <a:buFont typeface="Noto Sans Symbols"/>
              <a:buNone/>
              <a:defRPr sz="1600" b="0" i="0" u="none" strike="noStrike" cap="none">
                <a:solidFill>
                  <a:srgbClr val="FFFFFF"/>
                </a:solidFill>
                <a:latin typeface="Georgia"/>
                <a:ea typeface="Georgia"/>
                <a:cs typeface="Georgia"/>
                <a:sym typeface="Georgia"/>
              </a:defRPr>
            </a:lvl1pPr>
            <a:lvl2pPr marL="548640" marR="0" lvl="1" indent="-228600" algn="l" rtl="0">
              <a:spcBef>
                <a:spcPts val="240"/>
              </a:spcBef>
              <a:buClr>
                <a:schemeClr val="accent2"/>
              </a:buClr>
              <a:buSzPct val="70000"/>
              <a:buFont typeface="Noto Sans Symbols"/>
              <a:buChar char="○"/>
              <a:defRPr sz="1200" b="0" i="0" u="none" strike="noStrike" cap="none">
                <a:solidFill>
                  <a:schemeClr val="dk2"/>
                </a:solidFill>
                <a:latin typeface="Georgia"/>
                <a:ea typeface="Georgia"/>
                <a:cs typeface="Georgia"/>
                <a:sym typeface="Georgia"/>
              </a:defRPr>
            </a:lvl2pPr>
            <a:lvl3pPr marL="822960" marR="0" lvl="2" indent="-191135" algn="l" rtl="0">
              <a:spcBef>
                <a:spcPts val="200"/>
              </a:spcBef>
              <a:buClr>
                <a:schemeClr val="accent3"/>
              </a:buClr>
              <a:buSzPct val="75000"/>
              <a:buFont typeface="Noto Sans Symbols"/>
              <a:buChar char="•"/>
              <a:defRPr sz="1000" b="0" i="0" u="none" strike="noStrike" cap="none">
                <a:solidFill>
                  <a:schemeClr val="dk1"/>
                </a:solidFill>
                <a:latin typeface="Georgia"/>
                <a:ea typeface="Georgia"/>
                <a:cs typeface="Georgia"/>
                <a:sym typeface="Georgia"/>
              </a:defRPr>
            </a:lvl3pPr>
            <a:lvl4pPr marL="1097280" marR="0" lvl="3" indent="-193675" algn="l" rtl="0">
              <a:spcBef>
                <a:spcPts val="180"/>
              </a:spcBef>
              <a:buClr>
                <a:schemeClr val="accent4"/>
              </a:buClr>
              <a:buSzPct val="70000"/>
              <a:buFont typeface="Noto Sans Symbols"/>
              <a:buChar char="•"/>
              <a:defRPr sz="900" b="0" i="0" u="none" strike="noStrike" cap="none">
                <a:solidFill>
                  <a:schemeClr val="dk2"/>
                </a:solidFill>
                <a:latin typeface="Georgia"/>
                <a:ea typeface="Georgia"/>
                <a:cs typeface="Georgia"/>
                <a:sym typeface="Georgia"/>
              </a:defRPr>
            </a:lvl4pPr>
            <a:lvl5pPr marL="1371600" marR="0" lvl="4" indent="-171450" algn="l" rtl="0">
              <a:spcBef>
                <a:spcPts val="180"/>
              </a:spcBef>
              <a:buClr>
                <a:schemeClr val="accent5"/>
              </a:buClr>
              <a:buSzPct val="100000"/>
              <a:buFont typeface="Georgia"/>
              <a:buChar char="•"/>
              <a:defRPr sz="9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38" name="Shape 138"/>
          <p:cNvSpPr/>
          <p:nvPr/>
        </p:nvSpPr>
        <p:spPr>
          <a:xfrm>
            <a:off x="149352" y="6388385"/>
            <a:ext cx="8833103" cy="309562"/>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39" name="Shape 139"/>
          <p:cNvSpPr txBox="1">
            <a:spLocks noGrp="1"/>
          </p:cNvSpPr>
          <p:nvPr>
            <p:ph type="dt" idx="10"/>
          </p:nvPr>
        </p:nvSpPr>
        <p:spPr>
          <a:xfrm>
            <a:off x="5788151"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40" name="Shape 140"/>
          <p:cNvSpPr txBox="1">
            <a:spLocks noGrp="1"/>
          </p:cNvSpPr>
          <p:nvPr>
            <p:ph type="ftr" idx="11"/>
          </p:nvPr>
        </p:nvSpPr>
        <p:spPr>
          <a:xfrm>
            <a:off x="301752" y="6410848"/>
            <a:ext cx="3584447"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itle and Vertical Text">
    <p:bg>
      <p:bgPr>
        <a:solidFill>
          <a:schemeClr val="lt2"/>
        </a:solidFill>
        <a:effectLst/>
      </p:bgPr>
    </p:bg>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01752" y="228600"/>
            <a:ext cx="8534399" cy="758951"/>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3" name="Shape 143"/>
          <p:cNvSpPr txBox="1">
            <a:spLocks noGrp="1"/>
          </p:cNvSpPr>
          <p:nvPr>
            <p:ph type="body" idx="1"/>
          </p:nvPr>
        </p:nvSpPr>
        <p:spPr>
          <a:xfrm rot="5400000">
            <a:off x="2269236" y="-443483"/>
            <a:ext cx="4599431" cy="8534399"/>
          </a:xfrm>
          <a:prstGeom prst="rect">
            <a:avLst/>
          </a:prstGeom>
          <a:noFill/>
          <a:ln>
            <a:noFill/>
          </a:ln>
        </p:spPr>
        <p:txBody>
          <a:bodyPr lIns="91425" tIns="91425" rIns="91425" bIns="91425" anchor="t" anchorCtr="0"/>
          <a:lstStyle>
            <a:lvl1pPr marL="274320" marR="0" lvl="0" indent="-128587" algn="l" rtl="0">
              <a:spcBef>
                <a:spcPts val="540"/>
              </a:spcBef>
              <a:buClr>
                <a:schemeClr val="accent1"/>
              </a:buClr>
              <a:buSzPct val="85000"/>
              <a:buFont typeface="Noto Sans Symbols"/>
              <a:buChar char="●"/>
              <a:defRPr sz="27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44" name="Shape 144"/>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45" name="Shape 145"/>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46" name="Shape 146"/>
          <p:cNvSpPr txBox="1">
            <a:spLocks noGrp="1"/>
          </p:cNvSpPr>
          <p:nvPr>
            <p:ph type="sldNum" idx="12"/>
          </p:nvPr>
        </p:nvSpPr>
        <p:spPr>
          <a:xfrm>
            <a:off x="4343400" y="1040174"/>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Vertical Title and Text">
    <p:bg>
      <p:bgPr>
        <a:solidFill>
          <a:schemeClr val="lt2"/>
        </a:solidFill>
        <a:effectLst/>
      </p:bgPr>
    </p:bg>
    <p:spTree>
      <p:nvGrpSpPr>
        <p:cNvPr id="1" name="Shape 147"/>
        <p:cNvGrpSpPr/>
        <p:nvPr/>
      </p:nvGrpSpPr>
      <p:grpSpPr>
        <a:xfrm>
          <a:off x="0" y="0"/>
          <a:ext cx="0" cy="0"/>
          <a:chOff x="0" y="0"/>
          <a:chExt cx="0" cy="0"/>
        </a:xfrm>
      </p:grpSpPr>
      <p:sp>
        <p:nvSpPr>
          <p:cNvPr id="148" name="Shape 148"/>
          <p:cNvSpPr/>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49" name="Shape 149"/>
          <p:cNvSpPr/>
          <p:nvPr/>
        </p:nvSpPr>
        <p:spPr>
          <a:xfrm>
            <a:off x="7010400" y="0"/>
            <a:ext cx="21335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50" name="Shape 150"/>
          <p:cNvSpPr/>
          <p:nvPr/>
        </p:nvSpPr>
        <p:spPr>
          <a:xfrm>
            <a:off x="0" y="0"/>
            <a:ext cx="9144000" cy="155448"/>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51" name="Shape 151"/>
          <p:cNvSpPr/>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52" name="Shape 152"/>
          <p:cNvSpPr/>
          <p:nvPr/>
        </p:nvSpPr>
        <p:spPr>
          <a:xfrm>
            <a:off x="146304" y="6391655"/>
            <a:ext cx="8833103" cy="309562"/>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53" name="Shape 153"/>
          <p:cNvSpPr/>
          <p:nvPr/>
        </p:nvSpPr>
        <p:spPr>
          <a:xfrm>
            <a:off x="152400" y="155447"/>
            <a:ext cx="8833103" cy="6547104"/>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cxnSp>
        <p:nvCxnSpPr>
          <p:cNvPr id="154" name="Shape 154"/>
          <p:cNvCxnSpPr/>
          <p:nvPr/>
        </p:nvCxnSpPr>
        <p:spPr>
          <a:xfrm rot="5400000">
            <a:off x="4021835" y="3278124"/>
            <a:ext cx="6245352" cy="0"/>
          </a:xfrm>
          <a:prstGeom prst="straightConnector1">
            <a:avLst/>
          </a:prstGeom>
          <a:noFill/>
          <a:ln w="9525" cap="flat" cmpd="sng">
            <a:solidFill>
              <a:srgbClr val="7A9798"/>
            </a:solidFill>
            <a:prstDash val="dash"/>
            <a:round/>
            <a:headEnd type="none" w="med" len="med"/>
            <a:tailEnd type="none" w="med" len="med"/>
          </a:ln>
        </p:spPr>
      </p:cxnSp>
      <p:sp>
        <p:nvSpPr>
          <p:cNvPr id="155" name="Shape 155"/>
          <p:cNvSpPr/>
          <p:nvPr/>
        </p:nvSpPr>
        <p:spPr>
          <a:xfrm>
            <a:off x="6839711" y="2925763"/>
            <a:ext cx="609599" cy="609599"/>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56" name="Shape 156"/>
          <p:cNvSpPr/>
          <p:nvPr/>
        </p:nvSpPr>
        <p:spPr>
          <a:xfrm>
            <a:off x="6934200" y="3020250"/>
            <a:ext cx="420624" cy="420624"/>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57" name="Shape 157"/>
          <p:cNvSpPr txBox="1">
            <a:spLocks noGrp="1"/>
          </p:cNvSpPr>
          <p:nvPr>
            <p:ph type="sldNum" idx="12"/>
          </p:nvPr>
        </p:nvSpPr>
        <p:spPr>
          <a:xfrm>
            <a:off x="6915911" y="3009900"/>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158" name="Shape 158"/>
          <p:cNvSpPr txBox="1">
            <a:spLocks noGrp="1"/>
          </p:cNvSpPr>
          <p:nvPr>
            <p:ph type="body" idx="1"/>
          </p:nvPr>
        </p:nvSpPr>
        <p:spPr>
          <a:xfrm rot="5400000">
            <a:off x="670716" y="-61117"/>
            <a:ext cx="5821365" cy="6553200"/>
          </a:xfrm>
          <a:prstGeom prst="rect">
            <a:avLst/>
          </a:prstGeom>
          <a:noFill/>
          <a:ln>
            <a:noFill/>
          </a:ln>
        </p:spPr>
        <p:txBody>
          <a:bodyPr lIns="91425" tIns="91425" rIns="91425" bIns="91425" anchor="t" anchorCtr="0"/>
          <a:lstStyle>
            <a:lvl1pPr marL="274320" marR="0" lvl="0" indent="-128587" algn="l" rtl="0">
              <a:spcBef>
                <a:spcPts val="540"/>
              </a:spcBef>
              <a:buClr>
                <a:schemeClr val="accent1"/>
              </a:buClr>
              <a:buSzPct val="85000"/>
              <a:buFont typeface="Noto Sans Symbols"/>
              <a:buChar char="●"/>
              <a:defRPr sz="27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59" name="Shape 159"/>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60" name="Shape 160"/>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61" name="Shape 161"/>
          <p:cNvSpPr txBox="1">
            <a:spLocks noGrp="1"/>
          </p:cNvSpPr>
          <p:nvPr>
            <p:ph type="title"/>
          </p:nvPr>
        </p:nvSpPr>
        <p:spPr>
          <a:xfrm rot="5400000">
            <a:off x="5189537" y="2506663"/>
            <a:ext cx="5851525" cy="1447800"/>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lt1"/>
        </a:solidFill>
        <a:effectLst/>
      </p:bgPr>
    </p:bg>
    <p:spTree>
      <p:nvGrpSpPr>
        <p:cNvPr id="1" name="Shape 45"/>
        <p:cNvGrpSpPr/>
        <p:nvPr/>
      </p:nvGrpSpPr>
      <p:grpSpPr>
        <a:xfrm>
          <a:off x="0" y="0"/>
          <a:ext cx="0" cy="0"/>
          <a:chOff x="0" y="0"/>
          <a:chExt cx="0" cy="0"/>
        </a:xfrm>
      </p:grpSpPr>
      <p:sp>
        <p:nvSpPr>
          <p:cNvPr id="46" name="Shape 46"/>
          <p:cNvSpPr/>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47" name="Shape 47"/>
          <p:cNvSpPr/>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48" name="Shape 48"/>
          <p:cNvSpPr/>
          <p:nvPr/>
        </p:nvSpPr>
        <p:spPr>
          <a:xfrm>
            <a:off x="0" y="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49" name="Shape 49"/>
          <p:cNvSpPr/>
          <p:nvPr/>
        </p:nvSpPr>
        <p:spPr>
          <a:xfrm>
            <a:off x="8991600" y="1905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50" name="Shape 50"/>
          <p:cNvSpPr/>
          <p:nvPr/>
        </p:nvSpPr>
        <p:spPr>
          <a:xfrm>
            <a:off x="152400" y="2286000"/>
            <a:ext cx="8833103" cy="3047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51" name="Shape 51"/>
          <p:cNvSpPr/>
          <p:nvPr/>
        </p:nvSpPr>
        <p:spPr>
          <a:xfrm>
            <a:off x="155447" y="142352"/>
            <a:ext cx="8833103" cy="2139695"/>
          </a:xfrm>
          <a:prstGeom prst="rect">
            <a:avLst/>
          </a:pr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52" name="Shape 52"/>
          <p:cNvSpPr txBox="1">
            <a:spLocks noGrp="1"/>
          </p:cNvSpPr>
          <p:nvPr>
            <p:ph type="body" idx="1"/>
          </p:nvPr>
        </p:nvSpPr>
        <p:spPr>
          <a:xfrm>
            <a:off x="1368425" y="2743200"/>
            <a:ext cx="6480174" cy="1673224"/>
          </a:xfrm>
          <a:prstGeom prst="rect">
            <a:avLst/>
          </a:prstGeom>
          <a:noFill/>
          <a:ln>
            <a:noFill/>
          </a:ln>
        </p:spPr>
        <p:txBody>
          <a:bodyPr lIns="91425" tIns="91425" rIns="91425" bIns="91425" anchor="t" anchorCtr="0"/>
          <a:lstStyle>
            <a:lvl1pPr marL="0" marR="0" lvl="0" indent="0" algn="ctr" rtl="0">
              <a:spcBef>
                <a:spcPts val="320"/>
              </a:spcBef>
              <a:buClr>
                <a:schemeClr val="accent1"/>
              </a:buClr>
              <a:buFont typeface="Noto Sans Symbols"/>
              <a:buNone/>
              <a:defRPr sz="1600" b="1" i="0" u="none" strike="noStrike" cap="none">
                <a:solidFill>
                  <a:schemeClr val="dk2"/>
                </a:solidFill>
                <a:latin typeface="Georgia"/>
                <a:ea typeface="Georgia"/>
                <a:cs typeface="Georgia"/>
                <a:sym typeface="Georgia"/>
              </a:defRPr>
            </a:lvl1pPr>
            <a:lvl2pPr marL="548640" marR="0" lvl="1" indent="-281940" algn="l" rtl="0">
              <a:spcBef>
                <a:spcPts val="360"/>
              </a:spcBef>
              <a:buClr>
                <a:schemeClr val="accent2"/>
              </a:buClr>
              <a:buFont typeface="Noto Sans Symbols"/>
              <a:buNone/>
              <a:defRPr sz="1800" b="0" i="0" u="none" strike="noStrike" cap="none">
                <a:solidFill>
                  <a:srgbClr val="888888"/>
                </a:solidFill>
                <a:latin typeface="Georgia"/>
                <a:ea typeface="Georgia"/>
                <a:cs typeface="Georgia"/>
                <a:sym typeface="Georgia"/>
              </a:defRPr>
            </a:lvl2pPr>
            <a:lvl3pPr marL="822960" marR="0" lvl="2" indent="-238760" algn="l" rtl="0">
              <a:spcBef>
                <a:spcPts val="320"/>
              </a:spcBef>
              <a:buClr>
                <a:schemeClr val="accent3"/>
              </a:buClr>
              <a:buFont typeface="Noto Sans Symbols"/>
              <a:buNone/>
              <a:defRPr sz="1600" b="0" i="0" u="none" strike="noStrike" cap="none">
                <a:solidFill>
                  <a:srgbClr val="888888"/>
                </a:solidFill>
                <a:latin typeface="Georgia"/>
                <a:ea typeface="Georgia"/>
                <a:cs typeface="Georgia"/>
                <a:sym typeface="Georgia"/>
              </a:defRPr>
            </a:lvl3pPr>
            <a:lvl4pPr marL="1097280" marR="0" lvl="3" indent="-233680" algn="l" rtl="0">
              <a:spcBef>
                <a:spcPts val="280"/>
              </a:spcBef>
              <a:buClr>
                <a:schemeClr val="accent4"/>
              </a:buClr>
              <a:buFont typeface="Noto Sans Symbols"/>
              <a:buNone/>
              <a:defRPr sz="1400" b="0" i="0" u="none" strike="noStrike" cap="none">
                <a:solidFill>
                  <a:srgbClr val="888888"/>
                </a:solidFill>
                <a:latin typeface="Georgia"/>
                <a:ea typeface="Georgia"/>
                <a:cs typeface="Georgia"/>
                <a:sym typeface="Georgia"/>
              </a:defRPr>
            </a:lvl4pPr>
            <a:lvl5pPr marL="1371600" marR="0" lvl="4" indent="-228600" algn="l" rtl="0">
              <a:spcBef>
                <a:spcPts val="280"/>
              </a:spcBef>
              <a:buClr>
                <a:schemeClr val="accent5"/>
              </a:buClr>
              <a:buFont typeface="Georgia"/>
              <a:buNone/>
              <a:defRPr sz="1400" b="0" i="0" u="none" strike="noStrike" cap="none">
                <a:solidFill>
                  <a:srgbClr val="888888"/>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53" name="Shape 53"/>
          <p:cNvSpPr/>
          <p:nvPr/>
        </p:nvSpPr>
        <p:spPr>
          <a:xfrm>
            <a:off x="146304" y="6391655"/>
            <a:ext cx="8833103" cy="309562"/>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54" name="Shape 54"/>
          <p:cNvSpPr/>
          <p:nvPr/>
        </p:nvSpPr>
        <p:spPr>
          <a:xfrm>
            <a:off x="152400" y="152400"/>
            <a:ext cx="8833103" cy="6547104"/>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55" name="Shape 55"/>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56" name="Shape 56"/>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cxnSp>
        <p:nvCxnSpPr>
          <p:cNvPr id="57" name="Shape 57"/>
          <p:cNvCxnSpPr/>
          <p:nvPr/>
        </p:nvCxnSpPr>
        <p:spPr>
          <a:xfrm>
            <a:off x="152400" y="2438400"/>
            <a:ext cx="8833103" cy="0"/>
          </a:xfrm>
          <a:prstGeom prst="straightConnector1">
            <a:avLst/>
          </a:prstGeom>
          <a:noFill/>
          <a:ln w="11425" cap="flat" cmpd="sng">
            <a:solidFill>
              <a:srgbClr val="7A9798"/>
            </a:solidFill>
            <a:prstDash val="dash"/>
            <a:round/>
            <a:headEnd type="none" w="med" len="med"/>
            <a:tailEnd type="none" w="med" len="med"/>
          </a:ln>
        </p:spPr>
      </p:cxnSp>
      <p:sp>
        <p:nvSpPr>
          <p:cNvPr id="58" name="Shape 58"/>
          <p:cNvSpPr/>
          <p:nvPr/>
        </p:nvSpPr>
        <p:spPr>
          <a:xfrm>
            <a:off x="4267200" y="2115311"/>
            <a:ext cx="609599" cy="609599"/>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59" name="Shape 59"/>
          <p:cNvSpPr/>
          <p:nvPr/>
        </p:nvSpPr>
        <p:spPr>
          <a:xfrm>
            <a:off x="4361687" y="2209800"/>
            <a:ext cx="420624" cy="420624"/>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60" name="Shape 60"/>
          <p:cNvSpPr txBox="1">
            <a:spLocks noGrp="1"/>
          </p:cNvSpPr>
          <p:nvPr>
            <p:ph type="sldNum" idx="12"/>
          </p:nvPr>
        </p:nvSpPr>
        <p:spPr>
          <a:xfrm>
            <a:off x="4343400" y="2199450"/>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61" name="Shape 61"/>
          <p:cNvSpPr txBox="1">
            <a:spLocks noGrp="1"/>
          </p:cNvSpPr>
          <p:nvPr>
            <p:ph type="title"/>
          </p:nvPr>
        </p:nvSpPr>
        <p:spPr>
          <a:xfrm>
            <a:off x="722312" y="533400"/>
            <a:ext cx="7772400" cy="1524000"/>
          </a:xfrm>
          <a:prstGeom prst="rect">
            <a:avLst/>
          </a:prstGeom>
          <a:noFill/>
          <a:ln>
            <a:noFill/>
          </a:ln>
        </p:spPr>
        <p:txBody>
          <a:bodyPr lIns="91425" tIns="91425" rIns="91425" bIns="91425" anchor="b" anchorCtr="0"/>
          <a:lstStyle>
            <a:lvl1pPr marL="0" marR="0" lvl="0" indent="0" algn="ctr" rtl="0">
              <a:spcBef>
                <a:spcPts val="0"/>
              </a:spcBef>
              <a:buClr>
                <a:srgbClr val="FFFFFF"/>
              </a:buClr>
              <a:buFont typeface="Georgia"/>
              <a:buNone/>
              <a:defRPr sz="4200" b="0" i="0" u="none" strike="noStrike" cap="none">
                <a:solidFill>
                  <a:srgbClr val="FFFFFF"/>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2976718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1" name="Shape 11"/>
          <p:cNvSpPr/>
          <p:nvPr/>
        </p:nvSpPr>
        <p:spPr>
          <a:xfrm>
            <a:off x="0" y="0"/>
            <a:ext cx="9144000" cy="1393371"/>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2" name="Shape 12"/>
          <p:cNvSpPr/>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3" name="Shape 13"/>
          <p:cNvSpPr/>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4" name="Shape 14"/>
          <p:cNvSpPr/>
          <p:nvPr/>
        </p:nvSpPr>
        <p:spPr>
          <a:xfrm>
            <a:off x="149352" y="6388385"/>
            <a:ext cx="8833103" cy="309562"/>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5" name="Shape 15"/>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6" name="Shape 16"/>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7" name="Shape 17"/>
          <p:cNvSpPr/>
          <p:nvPr/>
        </p:nvSpPr>
        <p:spPr>
          <a:xfrm>
            <a:off x="152400" y="155447"/>
            <a:ext cx="8833103" cy="6547104"/>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cxnSp>
        <p:nvCxnSpPr>
          <p:cNvPr id="18" name="Shape 18"/>
          <p:cNvCxnSpPr/>
          <p:nvPr/>
        </p:nvCxnSpPr>
        <p:spPr>
          <a:xfrm>
            <a:off x="152400" y="1276742"/>
            <a:ext cx="8833103" cy="0"/>
          </a:xfrm>
          <a:prstGeom prst="straightConnector1">
            <a:avLst/>
          </a:prstGeom>
          <a:noFill/>
          <a:ln w="9525" cap="flat" cmpd="sng">
            <a:solidFill>
              <a:srgbClr val="7A9798"/>
            </a:solidFill>
            <a:prstDash val="dash"/>
            <a:round/>
            <a:headEnd type="none" w="med" len="med"/>
            <a:tailEnd type="none" w="med" len="med"/>
          </a:ln>
        </p:spPr>
      </p:cxnSp>
      <p:sp>
        <p:nvSpPr>
          <p:cNvPr id="19" name="Shape 19"/>
          <p:cNvSpPr/>
          <p:nvPr/>
        </p:nvSpPr>
        <p:spPr>
          <a:xfrm>
            <a:off x="4267200" y="956036"/>
            <a:ext cx="609599" cy="609599"/>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20" name="Shape 20"/>
          <p:cNvSpPr/>
          <p:nvPr/>
        </p:nvSpPr>
        <p:spPr>
          <a:xfrm>
            <a:off x="4361687" y="1050524"/>
            <a:ext cx="420624" cy="420624"/>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21" name="Shape 21"/>
          <p:cNvSpPr txBox="1">
            <a:spLocks noGrp="1"/>
          </p:cNvSpPr>
          <p:nvPr>
            <p:ph type="sldNum" idx="12"/>
          </p:nvPr>
        </p:nvSpPr>
        <p:spPr>
          <a:xfrm>
            <a:off x="4343400" y="1040174"/>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b="0" u="none">
                <a:solidFill>
                  <a:srgbClr val="7A9798"/>
                </a:solidFill>
                <a:latin typeface="Georgia"/>
                <a:ea typeface="Georgia"/>
                <a:cs typeface="Georgia"/>
                <a:sym typeface="Georgia"/>
              </a:rPr>
              <a:t>‹#›</a:t>
            </a:fld>
            <a:endParaRPr lang="en-US" sz="1600" b="0" u="none">
              <a:solidFill>
                <a:srgbClr val="7A9798"/>
              </a:solidFill>
              <a:latin typeface="Georgia"/>
              <a:ea typeface="Georgia"/>
              <a:cs typeface="Georgia"/>
              <a:sym typeface="Georgia"/>
            </a:endParaRPr>
          </a:p>
        </p:txBody>
      </p:sp>
      <p:sp>
        <p:nvSpPr>
          <p:cNvPr id="22" name="Shape 22"/>
          <p:cNvSpPr txBox="1">
            <a:spLocks noGrp="1"/>
          </p:cNvSpPr>
          <p:nvPr>
            <p:ph type="title"/>
          </p:nvPr>
        </p:nvSpPr>
        <p:spPr>
          <a:xfrm>
            <a:off x="301752" y="228600"/>
            <a:ext cx="8534399" cy="758951"/>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301752" y="1524000"/>
            <a:ext cx="8534399" cy="4599431"/>
          </a:xfrm>
          <a:prstGeom prst="rect">
            <a:avLst/>
          </a:prstGeom>
          <a:noFill/>
          <a:ln>
            <a:noFill/>
          </a:ln>
        </p:spPr>
        <p:txBody>
          <a:bodyPr lIns="91425" tIns="91425" rIns="91425" bIns="91425" anchor="t" anchorCtr="0"/>
          <a:lstStyle>
            <a:lvl1pPr marL="274320" marR="0" lvl="0" indent="-128587" algn="l" rtl="0">
              <a:spcBef>
                <a:spcPts val="540"/>
              </a:spcBef>
              <a:buClr>
                <a:schemeClr val="accent1"/>
              </a:buClr>
              <a:buSzPct val="85000"/>
              <a:buFont typeface="Noto Sans Symbols"/>
              <a:buChar char="●"/>
              <a:defRPr sz="27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6" r:id="rId6"/>
    <p:sldLayoutId id="2147483657" r:id="rId7"/>
    <p:sldLayoutId id="2147483658" r:id="rId8"/>
    <p:sldLayoutId id="21474836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Shape 169"/>
          <p:cNvSpPr txBox="1">
            <a:spLocks noGrp="1"/>
          </p:cNvSpPr>
          <p:nvPr>
            <p:ph type="subTitle" idx="1"/>
          </p:nvPr>
        </p:nvSpPr>
        <p:spPr>
          <a:xfrm>
            <a:off x="2438400" y="1447801"/>
            <a:ext cx="4114800" cy="685799"/>
          </a:xfrm>
          <a:prstGeom prst="rect">
            <a:avLst/>
          </a:prstGeom>
          <a:noFill/>
          <a:ln>
            <a:noFill/>
          </a:ln>
        </p:spPr>
        <p:txBody>
          <a:bodyPr lIns="91425" tIns="45700" rIns="91425" bIns="45700" anchor="t" anchorCtr="0">
            <a:noAutofit/>
          </a:bodyPr>
          <a:lstStyle/>
          <a:p>
            <a:pPr marL="0" marR="0" lvl="0" indent="0" algn="ctr" rtl="0">
              <a:lnSpc>
                <a:spcPct val="150000"/>
              </a:lnSpc>
              <a:spcBef>
                <a:spcPts val="0"/>
              </a:spcBef>
              <a:buClr>
                <a:schemeClr val="accent1"/>
              </a:buClr>
              <a:buSzPct val="25000"/>
              <a:buFont typeface="Noto Sans Symbols"/>
              <a:buNone/>
            </a:pPr>
            <a:r>
              <a:rPr lang="en-US" dirty="0" smtClean="0">
                <a:solidFill>
                  <a:schemeClr val="dk1"/>
                </a:solidFill>
              </a:rPr>
              <a:t>May 18</a:t>
            </a:r>
            <a:r>
              <a:rPr lang="en-US" sz="1600" b="1" i="0" u="none" strike="noStrike" cap="none" dirty="0" smtClean="0">
                <a:solidFill>
                  <a:schemeClr val="dk1"/>
                </a:solidFill>
                <a:latin typeface="Georgia"/>
                <a:ea typeface="Georgia"/>
                <a:cs typeface="Georgia"/>
                <a:sym typeface="Georgia"/>
              </a:rPr>
              <a:t>, 2016</a:t>
            </a:r>
          </a:p>
        </p:txBody>
      </p:sp>
      <p:sp>
        <p:nvSpPr>
          <p:cNvPr id="170" name="Shape 170"/>
          <p:cNvSpPr txBox="1">
            <a:spLocks noGrp="1"/>
          </p:cNvSpPr>
          <p:nvPr>
            <p:ph type="ctrTitle"/>
          </p:nvPr>
        </p:nvSpPr>
        <p:spPr>
          <a:xfrm>
            <a:off x="12123" y="300991"/>
            <a:ext cx="9144000" cy="918209"/>
          </a:xfrm>
          <a:prstGeom prst="rect">
            <a:avLst/>
          </a:prstGeom>
          <a:noFill/>
          <a:ln>
            <a:noFill/>
          </a:ln>
        </p:spPr>
        <p:txBody>
          <a:bodyPr lIns="91425" tIns="45700" rIns="91425" bIns="45700" anchor="b" anchorCtr="0">
            <a:noAutofit/>
          </a:bodyPr>
          <a:lstStyle/>
          <a:p>
            <a:pPr lvl="0">
              <a:buClr>
                <a:schemeClr val="dk1"/>
              </a:buClr>
              <a:buSzPct val="25000"/>
            </a:pPr>
            <a:r>
              <a:rPr lang="en-US" sz="3200" dirty="0" smtClean="0">
                <a:solidFill>
                  <a:schemeClr val="dk1"/>
                </a:solidFill>
              </a:rPr>
              <a:t>Environmental Literacy Leadership </a:t>
            </a:r>
            <a:r>
              <a:rPr lang="en-US" sz="3200" dirty="0">
                <a:solidFill>
                  <a:schemeClr val="dk1"/>
                </a:solidFill>
              </a:rPr>
              <a:t>Summit</a:t>
            </a:r>
            <a:br>
              <a:rPr lang="en-US" sz="3200" dirty="0">
                <a:solidFill>
                  <a:schemeClr val="dk1"/>
                </a:solidFill>
              </a:rPr>
            </a:br>
            <a:r>
              <a:rPr lang="en-US" sz="2800" i="1" dirty="0">
                <a:solidFill>
                  <a:schemeClr val="dk1"/>
                </a:solidFill>
              </a:rPr>
              <a:t>Presentation to CAC</a:t>
            </a:r>
            <a:endParaRPr lang="en-US" sz="2800" b="0" i="1" u="none" strike="noStrike" cap="none" dirty="0">
              <a:solidFill>
                <a:schemeClr val="dk1"/>
              </a:solidFill>
              <a:sym typeface="Georgia"/>
            </a:endParaRPr>
          </a:p>
        </p:txBody>
      </p:sp>
      <p:pic>
        <p:nvPicPr>
          <p:cNvPr id="173" name="Shape 17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5425" y="1059182"/>
            <a:ext cx="1467175" cy="1226818"/>
          </a:xfrm>
          <a:prstGeom prst="rect">
            <a:avLst/>
          </a:prstGeom>
          <a:noFill/>
          <a:ln>
            <a:noFill/>
          </a:ln>
        </p:spPr>
      </p:pic>
      <p:pic>
        <p:nvPicPr>
          <p:cNvPr id="8" name="Shape 197"/>
          <p:cNvPicPr preferRelativeResize="0"/>
          <p:nvPr/>
        </p:nvPicPr>
        <p:blipFill rotWithShape="1">
          <a:blip r:embed="rId4">
            <a:alphaModFix/>
          </a:blip>
          <a:srcRect/>
          <a:stretch/>
        </p:blipFill>
        <p:spPr>
          <a:xfrm>
            <a:off x="7391400" y="990600"/>
            <a:ext cx="1524000" cy="1300636"/>
          </a:xfrm>
          <a:prstGeom prst="rect">
            <a:avLst/>
          </a:prstGeom>
          <a:noFill/>
          <a:ln>
            <a:noFill/>
          </a:ln>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05000" y="2781300"/>
            <a:ext cx="5373412" cy="3581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11" descr="G:\NCBO\Photo GALLERY2\Education\Build A Buoy\buildabuoy08siblingte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660261"/>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16" descr="G:\NCBO\Photo GALLERY2\Education\B-WET\PA Canoe Rig_2005\DSCN10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1131" cy="6885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435289"/>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10" descr="G:\NCBO\Photo GALLERY2\Education\Boys &amp; Girls Club photos\plantin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672" y="0"/>
            <a:ext cx="10290672" cy="6860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480136"/>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9" descr="G:\NCBO\Photos\Education\B-WET\B-WET Pennsylvania Audubon field experience in York 5.26.15\IMG_2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11201400" cy="746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471292"/>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8" descr="G:\NCBO\Photos\Education\B-WET\B-WET Pennsylvania Audubon field experience in York 5.26.15\IMG_21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2743200"/>
            <a:ext cx="9245600" cy="1386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2510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987437" y="2699950"/>
            <a:ext cx="7242299" cy="1673099"/>
          </a:xfrm>
          <a:prstGeom prst="rect">
            <a:avLst/>
          </a:prstGeom>
          <a:noFill/>
          <a:ln>
            <a:noFill/>
          </a:ln>
        </p:spPr>
        <p:txBody>
          <a:bodyPr lIns="91425" tIns="45700" rIns="91425" bIns="45700" anchor="t" anchorCtr="0">
            <a:noAutofit/>
          </a:bodyPr>
          <a:lstStyle/>
          <a:p>
            <a:pPr lvl="0" algn="just" rtl="0">
              <a:spcBef>
                <a:spcPts val="0"/>
              </a:spcBef>
              <a:buClr>
                <a:schemeClr val="accent1"/>
              </a:buClr>
              <a:buSzPct val="25000"/>
              <a:buFont typeface="Noto Sans Symbols"/>
              <a:buNone/>
            </a:pPr>
            <a:endParaRPr sz="2000" b="0" dirty="0"/>
          </a:p>
        </p:txBody>
      </p:sp>
      <p:sp>
        <p:nvSpPr>
          <p:cNvPr id="287" name="Shape 287"/>
          <p:cNvSpPr txBox="1">
            <a:spLocks noGrp="1"/>
          </p:cNvSpPr>
          <p:nvPr>
            <p:ph type="title"/>
          </p:nvPr>
        </p:nvSpPr>
        <p:spPr>
          <a:xfrm>
            <a:off x="722312" y="152400"/>
            <a:ext cx="7772400" cy="1524000"/>
          </a:xfrm>
          <a:prstGeom prst="rect">
            <a:avLst/>
          </a:prstGeom>
          <a:noFill/>
          <a:ln>
            <a:noFill/>
          </a:ln>
        </p:spPr>
        <p:txBody>
          <a:bodyPr lIns="91425" tIns="45700" rIns="91425" bIns="45700" anchor="b" anchorCtr="0">
            <a:noAutofit/>
          </a:bodyPr>
          <a:lstStyle/>
          <a:p>
            <a:pPr marL="0" marR="0" lvl="0" indent="0" algn="ctr" rtl="0">
              <a:spcBef>
                <a:spcPts val="0"/>
              </a:spcBef>
              <a:buClr>
                <a:srgbClr val="FFFFFF"/>
              </a:buClr>
              <a:buSzPct val="25000"/>
              <a:buFont typeface="Georgia"/>
              <a:buNone/>
            </a:pPr>
            <a:r>
              <a:rPr lang="en-US" sz="4200" b="0" i="0" u="none" strike="noStrike" cap="none" dirty="0" smtClean="0">
                <a:solidFill>
                  <a:srgbClr val="FFFFFF"/>
                </a:solidFill>
                <a:latin typeface="Georgia"/>
                <a:ea typeface="Georgia"/>
                <a:cs typeface="Georgia"/>
                <a:sym typeface="Georgia"/>
              </a:rPr>
              <a:t>Sustainable Schools</a:t>
            </a:r>
            <a:endParaRPr lang="en-US" sz="4200" b="0" i="0" u="none" strike="noStrike" cap="none" dirty="0">
              <a:solidFill>
                <a:srgbClr val="FFFFFF"/>
              </a:solidFill>
              <a:latin typeface="Georgia"/>
              <a:ea typeface="Georgia"/>
              <a:cs typeface="Georgia"/>
              <a:sym typeface="Georgia"/>
            </a:endParaRPr>
          </a:p>
        </p:txBody>
      </p:sp>
    </p:spTree>
    <p:extLst>
      <p:ext uri="{BB962C8B-B14F-4D97-AF65-F5344CB8AC3E}">
        <p14:creationId xmlns:p14="http://schemas.microsoft.com/office/powerpoint/2010/main" val="3858959112"/>
      </p:ext>
    </p:extLst>
  </p:cSld>
  <p:clrMapOvr>
    <a:masterClrMapping/>
  </p:clrMapOvr>
  <p:transition spd="slow" advClick="0" advTm="2000">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22530" name="Picture 2" descr="http://b50ym1n8ryw31pmkr4671ui1c64.wpengine.netdna-cdn.com/wp-content/blogs.dir/11/files/2012/05/DSC008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3346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23558" name="Picture 6" descr="4.7.15-JMES-Salad_Day_IMG_07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9448800" cy="944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13651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8194" name="Picture 2" descr="G:\NCBO\Photo GALLERY2\Education\B-WET\Schoolyard Wetlands\Construction of Ponds\AquaEcosystem Construction\DSC033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59173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6147" name="Picture 3" descr="C:\Users\shannon.sprague\Documents\EES\glusti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838200"/>
            <a:ext cx="9182100" cy="12293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48368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Literacy Goal</a:t>
            </a:r>
            <a:endParaRPr lang="en-US" dirty="0"/>
          </a:p>
        </p:txBody>
      </p:sp>
      <p:sp>
        <p:nvSpPr>
          <p:cNvPr id="3" name="Content Placeholder 2"/>
          <p:cNvSpPr>
            <a:spLocks noGrp="1"/>
          </p:cNvSpPr>
          <p:nvPr>
            <p:ph sz="quarter" idx="1"/>
          </p:nvPr>
        </p:nvSpPr>
        <p:spPr>
          <a:xfrm>
            <a:off x="301752" y="1472738"/>
            <a:ext cx="8689848" cy="4156364"/>
          </a:xfrm>
        </p:spPr>
        <p:txBody>
          <a:bodyPr/>
          <a:lstStyle/>
          <a:p>
            <a:pPr marL="145733" indent="0">
              <a:buNone/>
            </a:pPr>
            <a:r>
              <a:rPr lang="en-US" sz="2800" spc="-10" dirty="0">
                <a:latin typeface="Calibri"/>
                <a:cs typeface="Calibri"/>
              </a:rPr>
              <a:t>G</a:t>
            </a:r>
            <a:r>
              <a:rPr lang="en-US" sz="2800" spc="-30" dirty="0">
                <a:latin typeface="Calibri"/>
                <a:cs typeface="Calibri"/>
              </a:rPr>
              <a:t>O</a:t>
            </a:r>
            <a:r>
              <a:rPr lang="en-US" sz="2800" dirty="0">
                <a:latin typeface="Calibri"/>
                <a:cs typeface="Calibri"/>
              </a:rPr>
              <a:t>AL:</a:t>
            </a:r>
            <a:r>
              <a:rPr lang="en-US" sz="2800" spc="15" dirty="0">
                <a:latin typeface="Calibri"/>
                <a:cs typeface="Calibri"/>
              </a:rPr>
              <a:t> </a:t>
            </a:r>
            <a:r>
              <a:rPr lang="en-US" sz="2800" spc="-5" dirty="0">
                <a:latin typeface="Calibri"/>
                <a:cs typeface="Calibri"/>
              </a:rPr>
              <a:t>En</a:t>
            </a:r>
            <a:r>
              <a:rPr lang="en-US" sz="2800" dirty="0">
                <a:latin typeface="Calibri"/>
                <a:cs typeface="Calibri"/>
              </a:rPr>
              <a:t>a</a:t>
            </a:r>
            <a:r>
              <a:rPr lang="en-US" sz="2800" spc="-5" dirty="0">
                <a:latin typeface="Calibri"/>
                <a:cs typeface="Calibri"/>
              </a:rPr>
              <a:t>b</a:t>
            </a:r>
            <a:r>
              <a:rPr lang="en-US" sz="2800" dirty="0">
                <a:latin typeface="Calibri"/>
                <a:cs typeface="Calibri"/>
              </a:rPr>
              <a:t>le </a:t>
            </a:r>
            <a:r>
              <a:rPr lang="en-US" sz="2800" spc="-20" dirty="0">
                <a:latin typeface="Calibri"/>
                <a:cs typeface="Calibri"/>
              </a:rPr>
              <a:t>s</a:t>
            </a:r>
            <a:r>
              <a:rPr lang="en-US" sz="2800" spc="-5" dirty="0">
                <a:latin typeface="Calibri"/>
                <a:cs typeface="Calibri"/>
              </a:rPr>
              <a:t>tude</a:t>
            </a:r>
            <a:r>
              <a:rPr lang="en-US" sz="2800" spc="-25" dirty="0">
                <a:latin typeface="Calibri"/>
                <a:cs typeface="Calibri"/>
              </a:rPr>
              <a:t>n</a:t>
            </a:r>
            <a:r>
              <a:rPr lang="en-US" sz="2800" spc="-5" dirty="0">
                <a:latin typeface="Calibri"/>
                <a:cs typeface="Calibri"/>
              </a:rPr>
              <a:t>t</a:t>
            </a:r>
            <a:r>
              <a:rPr lang="en-US" sz="2800" dirty="0">
                <a:latin typeface="Calibri"/>
                <a:cs typeface="Calibri"/>
              </a:rPr>
              <a:t>s</a:t>
            </a:r>
            <a:r>
              <a:rPr lang="en-US" sz="2800" spc="20" dirty="0">
                <a:latin typeface="Calibri"/>
                <a:cs typeface="Calibri"/>
              </a:rPr>
              <a:t> </a:t>
            </a:r>
            <a:r>
              <a:rPr lang="en-US" sz="2800" dirty="0">
                <a:latin typeface="Calibri"/>
                <a:cs typeface="Calibri"/>
              </a:rPr>
              <a:t>in</a:t>
            </a:r>
            <a:r>
              <a:rPr lang="en-US" sz="2800" spc="-10" dirty="0">
                <a:latin typeface="Calibri"/>
                <a:cs typeface="Calibri"/>
              </a:rPr>
              <a:t> </a:t>
            </a:r>
            <a:r>
              <a:rPr lang="en-US" sz="2800" spc="-5" dirty="0">
                <a:latin typeface="Calibri"/>
                <a:cs typeface="Calibri"/>
              </a:rPr>
              <a:t>th</a:t>
            </a:r>
            <a:r>
              <a:rPr lang="en-US" sz="2800" dirty="0">
                <a:latin typeface="Calibri"/>
                <a:cs typeface="Calibri"/>
              </a:rPr>
              <a:t>e</a:t>
            </a:r>
            <a:r>
              <a:rPr lang="en-US" sz="2800" spc="15" dirty="0">
                <a:latin typeface="Calibri"/>
                <a:cs typeface="Calibri"/>
              </a:rPr>
              <a:t> </a:t>
            </a:r>
            <a:r>
              <a:rPr lang="en-US" sz="2800" spc="-25" dirty="0">
                <a:latin typeface="Calibri"/>
                <a:cs typeface="Calibri"/>
              </a:rPr>
              <a:t>r</a:t>
            </a:r>
            <a:r>
              <a:rPr lang="en-US" sz="2800" spc="-5" dirty="0">
                <a:latin typeface="Calibri"/>
                <a:cs typeface="Calibri"/>
              </a:rPr>
              <a:t>egi</a:t>
            </a:r>
            <a:r>
              <a:rPr lang="en-US" sz="2800" spc="5" dirty="0">
                <a:latin typeface="Calibri"/>
                <a:cs typeface="Calibri"/>
              </a:rPr>
              <a:t>o</a:t>
            </a:r>
            <a:r>
              <a:rPr lang="en-US" sz="2800" dirty="0">
                <a:latin typeface="Calibri"/>
                <a:cs typeface="Calibri"/>
              </a:rPr>
              <a:t>n</a:t>
            </a:r>
            <a:r>
              <a:rPr lang="en-US" sz="2800" spc="-10" dirty="0">
                <a:latin typeface="Calibri"/>
                <a:cs typeface="Calibri"/>
              </a:rPr>
              <a:t> </a:t>
            </a:r>
            <a:r>
              <a:rPr lang="en-US" sz="2800" spc="-30" dirty="0">
                <a:latin typeface="Calibri"/>
                <a:cs typeface="Calibri"/>
              </a:rPr>
              <a:t>t</a:t>
            </a:r>
            <a:r>
              <a:rPr lang="en-US" sz="2800" dirty="0">
                <a:latin typeface="Calibri"/>
                <a:cs typeface="Calibri"/>
              </a:rPr>
              <a:t>o</a:t>
            </a:r>
            <a:r>
              <a:rPr lang="en-US" sz="2800" spc="10" dirty="0">
                <a:latin typeface="Calibri"/>
                <a:cs typeface="Calibri"/>
              </a:rPr>
              <a:t> </a:t>
            </a:r>
            <a:r>
              <a:rPr lang="en-US" sz="2800" spc="-5" dirty="0">
                <a:latin typeface="Calibri"/>
                <a:cs typeface="Calibri"/>
              </a:rPr>
              <a:t>g</a:t>
            </a:r>
            <a:r>
              <a:rPr lang="en-US" sz="2800" spc="-50" dirty="0">
                <a:latin typeface="Calibri"/>
                <a:cs typeface="Calibri"/>
              </a:rPr>
              <a:t>r</a:t>
            </a:r>
            <a:r>
              <a:rPr lang="en-US" sz="2800" dirty="0">
                <a:latin typeface="Calibri"/>
                <a:cs typeface="Calibri"/>
              </a:rPr>
              <a:t>a</a:t>
            </a:r>
            <a:r>
              <a:rPr lang="en-US" sz="2800" spc="-5" dirty="0">
                <a:latin typeface="Calibri"/>
                <a:cs typeface="Calibri"/>
              </a:rPr>
              <a:t>du</a:t>
            </a:r>
            <a:r>
              <a:rPr lang="en-US" sz="2800" spc="-20" dirty="0">
                <a:latin typeface="Calibri"/>
                <a:cs typeface="Calibri"/>
              </a:rPr>
              <a:t>a</a:t>
            </a:r>
            <a:r>
              <a:rPr lang="en-US" sz="2800" spc="-30" dirty="0">
                <a:latin typeface="Calibri"/>
                <a:cs typeface="Calibri"/>
              </a:rPr>
              <a:t>t</a:t>
            </a:r>
            <a:r>
              <a:rPr lang="en-US" sz="2800" dirty="0">
                <a:latin typeface="Calibri"/>
                <a:cs typeface="Calibri"/>
              </a:rPr>
              <a:t>e wi</a:t>
            </a:r>
            <a:r>
              <a:rPr lang="en-US" sz="2800" spc="-5" dirty="0">
                <a:latin typeface="Calibri"/>
                <a:cs typeface="Calibri"/>
              </a:rPr>
              <a:t>t</a:t>
            </a:r>
            <a:r>
              <a:rPr lang="en-US" sz="2800" dirty="0">
                <a:latin typeface="Calibri"/>
                <a:cs typeface="Calibri"/>
              </a:rPr>
              <a:t>h </a:t>
            </a:r>
            <a:r>
              <a:rPr lang="en-US" sz="2800" spc="-5" dirty="0">
                <a:latin typeface="Calibri"/>
                <a:cs typeface="Calibri"/>
              </a:rPr>
              <a:t>th</a:t>
            </a:r>
            <a:r>
              <a:rPr lang="en-US" sz="2800" dirty="0">
                <a:latin typeface="Calibri"/>
                <a:cs typeface="Calibri"/>
              </a:rPr>
              <a:t>e</a:t>
            </a:r>
            <a:r>
              <a:rPr lang="en-US" sz="2800" spc="15" dirty="0">
                <a:latin typeface="Calibri"/>
                <a:cs typeface="Calibri"/>
              </a:rPr>
              <a:t> </a:t>
            </a:r>
            <a:r>
              <a:rPr lang="en-US" sz="2800" spc="-5" dirty="0">
                <a:latin typeface="Calibri"/>
                <a:cs typeface="Calibri"/>
              </a:rPr>
              <a:t>kn</a:t>
            </a:r>
            <a:r>
              <a:rPr lang="en-US" sz="2800" spc="-10" dirty="0">
                <a:latin typeface="Calibri"/>
                <a:cs typeface="Calibri"/>
              </a:rPr>
              <a:t>o</a:t>
            </a:r>
            <a:r>
              <a:rPr lang="en-US" sz="2800" dirty="0">
                <a:latin typeface="Calibri"/>
                <a:cs typeface="Calibri"/>
              </a:rPr>
              <a:t>wl</a:t>
            </a:r>
            <a:r>
              <a:rPr lang="en-US" sz="2800" spc="-5" dirty="0">
                <a:latin typeface="Calibri"/>
                <a:cs typeface="Calibri"/>
              </a:rPr>
              <a:t>ed</a:t>
            </a:r>
            <a:r>
              <a:rPr lang="en-US" sz="2800" spc="-30" dirty="0">
                <a:latin typeface="Calibri"/>
                <a:cs typeface="Calibri"/>
              </a:rPr>
              <a:t>g</a:t>
            </a:r>
            <a:r>
              <a:rPr lang="en-US" sz="2800" dirty="0">
                <a:latin typeface="Calibri"/>
                <a:cs typeface="Calibri"/>
              </a:rPr>
              <a:t>e a</a:t>
            </a:r>
            <a:r>
              <a:rPr lang="en-US" sz="2800" spc="-5" dirty="0">
                <a:latin typeface="Calibri"/>
                <a:cs typeface="Calibri"/>
              </a:rPr>
              <a:t>n</a:t>
            </a:r>
            <a:r>
              <a:rPr lang="en-US" sz="2800" dirty="0">
                <a:latin typeface="Calibri"/>
                <a:cs typeface="Calibri"/>
              </a:rPr>
              <a:t>d</a:t>
            </a:r>
            <a:r>
              <a:rPr lang="en-US" sz="2800" spc="-10" dirty="0">
                <a:latin typeface="Calibri"/>
                <a:cs typeface="Calibri"/>
              </a:rPr>
              <a:t> </a:t>
            </a:r>
            <a:r>
              <a:rPr lang="en-US" sz="2800" spc="5" dirty="0">
                <a:latin typeface="Calibri"/>
                <a:cs typeface="Calibri"/>
              </a:rPr>
              <a:t>s</a:t>
            </a:r>
            <a:r>
              <a:rPr lang="en-US" sz="2800" spc="-5" dirty="0">
                <a:latin typeface="Calibri"/>
                <a:cs typeface="Calibri"/>
              </a:rPr>
              <a:t>kill</a:t>
            </a:r>
            <a:r>
              <a:rPr lang="en-US" sz="2800" dirty="0">
                <a:latin typeface="Calibri"/>
                <a:cs typeface="Calibri"/>
              </a:rPr>
              <a:t>s </a:t>
            </a:r>
            <a:r>
              <a:rPr lang="en-US" sz="2800" spc="-30" dirty="0">
                <a:latin typeface="Calibri"/>
                <a:cs typeface="Calibri"/>
              </a:rPr>
              <a:t>t</a:t>
            </a:r>
            <a:r>
              <a:rPr lang="en-US" sz="2800" dirty="0">
                <a:latin typeface="Calibri"/>
                <a:cs typeface="Calibri"/>
              </a:rPr>
              <a:t>o</a:t>
            </a:r>
            <a:r>
              <a:rPr lang="en-US" sz="2800" spc="10" dirty="0">
                <a:latin typeface="Calibri"/>
                <a:cs typeface="Calibri"/>
              </a:rPr>
              <a:t> </a:t>
            </a:r>
            <a:r>
              <a:rPr lang="en-US" sz="2800" dirty="0">
                <a:latin typeface="Calibri"/>
                <a:cs typeface="Calibri"/>
              </a:rPr>
              <a:t>a</a:t>
            </a:r>
            <a:r>
              <a:rPr lang="en-US" sz="2800" spc="-5" dirty="0">
                <a:latin typeface="Calibri"/>
                <a:cs typeface="Calibri"/>
              </a:rPr>
              <a:t>c</a:t>
            </a:r>
            <a:r>
              <a:rPr lang="en-US" sz="2800" dirty="0">
                <a:latin typeface="Calibri"/>
                <a:cs typeface="Calibri"/>
              </a:rPr>
              <a:t>t </a:t>
            </a:r>
            <a:r>
              <a:rPr lang="en-US" sz="2800" spc="-25" dirty="0">
                <a:latin typeface="Calibri"/>
                <a:cs typeface="Calibri"/>
              </a:rPr>
              <a:t>r</a:t>
            </a:r>
            <a:r>
              <a:rPr lang="en-US" sz="2800" spc="-5" dirty="0">
                <a:latin typeface="Calibri"/>
                <a:cs typeface="Calibri"/>
              </a:rPr>
              <a:t>e</a:t>
            </a:r>
            <a:r>
              <a:rPr lang="en-US" sz="2800" spc="5" dirty="0">
                <a:latin typeface="Calibri"/>
                <a:cs typeface="Calibri"/>
              </a:rPr>
              <a:t>s</a:t>
            </a:r>
            <a:r>
              <a:rPr lang="en-US" sz="2800" spc="-5" dirty="0">
                <a:latin typeface="Calibri"/>
                <a:cs typeface="Calibri"/>
              </a:rPr>
              <a:t>p</a:t>
            </a:r>
            <a:r>
              <a:rPr lang="en-US" sz="2800" spc="5" dirty="0">
                <a:latin typeface="Calibri"/>
                <a:cs typeface="Calibri"/>
              </a:rPr>
              <a:t>o</a:t>
            </a:r>
            <a:r>
              <a:rPr lang="en-US" sz="2800" spc="-5" dirty="0">
                <a:latin typeface="Calibri"/>
                <a:cs typeface="Calibri"/>
              </a:rPr>
              <a:t>n</a:t>
            </a:r>
            <a:r>
              <a:rPr lang="en-US" sz="2800" spc="5" dirty="0">
                <a:latin typeface="Calibri"/>
                <a:cs typeface="Calibri"/>
              </a:rPr>
              <a:t>s</a:t>
            </a:r>
            <a:r>
              <a:rPr lang="en-US" sz="2800" spc="-5" dirty="0">
                <a:latin typeface="Calibri"/>
                <a:cs typeface="Calibri"/>
              </a:rPr>
              <a:t>ibl</a:t>
            </a:r>
            <a:r>
              <a:rPr lang="en-US" sz="2800" dirty="0">
                <a:latin typeface="Calibri"/>
                <a:cs typeface="Calibri"/>
              </a:rPr>
              <a:t>y</a:t>
            </a:r>
            <a:r>
              <a:rPr lang="en-US" sz="2800" spc="-15" dirty="0">
                <a:latin typeface="Calibri"/>
                <a:cs typeface="Calibri"/>
              </a:rPr>
              <a:t> </a:t>
            </a:r>
            <a:r>
              <a:rPr lang="en-US" sz="2800" spc="-30" dirty="0">
                <a:latin typeface="Calibri"/>
                <a:cs typeface="Calibri"/>
              </a:rPr>
              <a:t>t</a:t>
            </a:r>
            <a:r>
              <a:rPr lang="en-US" sz="2800" dirty="0">
                <a:latin typeface="Calibri"/>
                <a:cs typeface="Calibri"/>
              </a:rPr>
              <a:t>o</a:t>
            </a:r>
            <a:r>
              <a:rPr lang="en-US" sz="2800" spc="10" dirty="0">
                <a:latin typeface="Calibri"/>
                <a:cs typeface="Calibri"/>
              </a:rPr>
              <a:t> </a:t>
            </a:r>
            <a:r>
              <a:rPr lang="en-US" sz="2800" spc="-5" dirty="0">
                <a:latin typeface="Calibri"/>
                <a:cs typeface="Calibri"/>
              </a:rPr>
              <a:t>p</a:t>
            </a:r>
            <a:r>
              <a:rPr lang="en-US" sz="2800" spc="-35" dirty="0">
                <a:latin typeface="Calibri"/>
                <a:cs typeface="Calibri"/>
              </a:rPr>
              <a:t>r</a:t>
            </a:r>
            <a:r>
              <a:rPr lang="en-US" sz="2800" spc="5" dirty="0">
                <a:latin typeface="Calibri"/>
                <a:cs typeface="Calibri"/>
              </a:rPr>
              <a:t>o</a:t>
            </a:r>
            <a:r>
              <a:rPr lang="en-US" sz="2800" spc="-30" dirty="0">
                <a:latin typeface="Calibri"/>
                <a:cs typeface="Calibri"/>
              </a:rPr>
              <a:t>t</a:t>
            </a:r>
            <a:r>
              <a:rPr lang="en-US" sz="2800" spc="-5" dirty="0">
                <a:latin typeface="Calibri"/>
                <a:cs typeface="Calibri"/>
              </a:rPr>
              <a:t>ec</a:t>
            </a:r>
            <a:r>
              <a:rPr lang="en-US" sz="2800" dirty="0">
                <a:latin typeface="Calibri"/>
                <a:cs typeface="Calibri"/>
              </a:rPr>
              <a:t>t</a:t>
            </a:r>
            <a:r>
              <a:rPr lang="en-US" sz="2800" spc="15" dirty="0">
                <a:latin typeface="Calibri"/>
                <a:cs typeface="Calibri"/>
              </a:rPr>
              <a:t> </a:t>
            </a:r>
            <a:r>
              <a:rPr lang="en-US" sz="2800" dirty="0">
                <a:latin typeface="Calibri"/>
                <a:cs typeface="Calibri"/>
              </a:rPr>
              <a:t>a</a:t>
            </a:r>
            <a:r>
              <a:rPr lang="en-US" sz="2800" spc="-5" dirty="0">
                <a:latin typeface="Calibri"/>
                <a:cs typeface="Calibri"/>
              </a:rPr>
              <a:t>n</a:t>
            </a:r>
            <a:r>
              <a:rPr lang="en-US" sz="2800" dirty="0">
                <a:latin typeface="Calibri"/>
                <a:cs typeface="Calibri"/>
              </a:rPr>
              <a:t>d</a:t>
            </a:r>
            <a:r>
              <a:rPr lang="en-US" sz="2800" spc="-20" dirty="0">
                <a:latin typeface="Calibri"/>
                <a:cs typeface="Calibri"/>
              </a:rPr>
              <a:t> </a:t>
            </a:r>
            <a:r>
              <a:rPr lang="en-US" sz="2800" spc="-25" dirty="0">
                <a:latin typeface="Calibri"/>
                <a:cs typeface="Calibri"/>
              </a:rPr>
              <a:t>r</a:t>
            </a:r>
            <a:r>
              <a:rPr lang="en-US" sz="2800" spc="-5" dirty="0">
                <a:latin typeface="Calibri"/>
                <a:cs typeface="Calibri"/>
              </a:rPr>
              <a:t>e</a:t>
            </a:r>
            <a:r>
              <a:rPr lang="en-US" sz="2800" spc="-20" dirty="0">
                <a:latin typeface="Calibri"/>
                <a:cs typeface="Calibri"/>
              </a:rPr>
              <a:t>s</a:t>
            </a:r>
            <a:r>
              <a:rPr lang="en-US" sz="2800" spc="-30" dirty="0">
                <a:latin typeface="Calibri"/>
                <a:cs typeface="Calibri"/>
              </a:rPr>
              <a:t>t</a:t>
            </a:r>
            <a:r>
              <a:rPr lang="en-US" sz="2800" spc="5" dirty="0">
                <a:latin typeface="Calibri"/>
                <a:cs typeface="Calibri"/>
              </a:rPr>
              <a:t>o</a:t>
            </a:r>
            <a:r>
              <a:rPr lang="en-US" sz="2800" spc="-25" dirty="0">
                <a:latin typeface="Calibri"/>
                <a:cs typeface="Calibri"/>
              </a:rPr>
              <a:t>r</a:t>
            </a:r>
            <a:r>
              <a:rPr lang="en-US" sz="2800" dirty="0">
                <a:latin typeface="Calibri"/>
                <a:cs typeface="Calibri"/>
              </a:rPr>
              <a:t>e</a:t>
            </a:r>
            <a:r>
              <a:rPr lang="en-US" sz="2800" spc="5" dirty="0">
                <a:latin typeface="Calibri"/>
                <a:cs typeface="Calibri"/>
              </a:rPr>
              <a:t> </a:t>
            </a:r>
            <a:r>
              <a:rPr lang="en-US" sz="2800" spc="-5" dirty="0">
                <a:latin typeface="Calibri"/>
                <a:cs typeface="Calibri"/>
              </a:rPr>
              <a:t>the</a:t>
            </a:r>
            <a:r>
              <a:rPr lang="en-US" sz="2800" dirty="0">
                <a:latin typeface="Calibri"/>
                <a:cs typeface="Calibri"/>
              </a:rPr>
              <a:t>ir</a:t>
            </a:r>
            <a:r>
              <a:rPr lang="en-US" sz="2800" spc="5" dirty="0">
                <a:latin typeface="Calibri"/>
                <a:cs typeface="Calibri"/>
              </a:rPr>
              <a:t> </a:t>
            </a:r>
            <a:r>
              <a:rPr lang="en-US" sz="2800" spc="-5" dirty="0">
                <a:latin typeface="Calibri"/>
                <a:cs typeface="Calibri"/>
              </a:rPr>
              <a:t>l</a:t>
            </a:r>
            <a:r>
              <a:rPr lang="en-US" sz="2800" spc="5" dirty="0">
                <a:latin typeface="Calibri"/>
                <a:cs typeface="Calibri"/>
              </a:rPr>
              <a:t>o</a:t>
            </a:r>
            <a:r>
              <a:rPr lang="en-US" sz="2800" spc="-30" dirty="0">
                <a:latin typeface="Calibri"/>
                <a:cs typeface="Calibri"/>
              </a:rPr>
              <a:t>c</a:t>
            </a:r>
            <a:r>
              <a:rPr lang="en-US" sz="2800" dirty="0">
                <a:latin typeface="Calibri"/>
                <a:cs typeface="Calibri"/>
              </a:rPr>
              <a:t>al </a:t>
            </a:r>
            <a:r>
              <a:rPr lang="en-US" sz="2800" spc="-25" dirty="0" smtClean="0">
                <a:latin typeface="Calibri"/>
                <a:cs typeface="Calibri"/>
              </a:rPr>
              <a:t>w</a:t>
            </a:r>
            <a:r>
              <a:rPr lang="en-US" sz="2800" spc="-20" dirty="0" smtClean="0">
                <a:latin typeface="Calibri"/>
                <a:cs typeface="Calibri"/>
              </a:rPr>
              <a:t>a</a:t>
            </a:r>
            <a:r>
              <a:rPr lang="en-US" sz="2800" spc="-30" dirty="0" smtClean="0">
                <a:latin typeface="Calibri"/>
                <a:cs typeface="Calibri"/>
              </a:rPr>
              <a:t>t</a:t>
            </a:r>
            <a:r>
              <a:rPr lang="en-US" sz="2800" spc="-5" dirty="0" smtClean="0">
                <a:latin typeface="Calibri"/>
                <a:cs typeface="Calibri"/>
              </a:rPr>
              <a:t>e</a:t>
            </a:r>
            <a:r>
              <a:rPr lang="en-US" sz="2800" spc="-35" dirty="0" smtClean="0">
                <a:latin typeface="Calibri"/>
                <a:cs typeface="Calibri"/>
              </a:rPr>
              <a:t>r</a:t>
            </a:r>
            <a:r>
              <a:rPr lang="en-US" sz="2800" spc="5" dirty="0" smtClean="0">
                <a:latin typeface="Calibri"/>
                <a:cs typeface="Calibri"/>
              </a:rPr>
              <a:t>s</a:t>
            </a:r>
            <a:r>
              <a:rPr lang="en-US" sz="2800" spc="-5" dirty="0" smtClean="0">
                <a:latin typeface="Calibri"/>
                <a:cs typeface="Calibri"/>
              </a:rPr>
              <a:t>he</a:t>
            </a:r>
            <a:r>
              <a:rPr lang="en-US" sz="2800" dirty="0" smtClean="0">
                <a:latin typeface="Calibri"/>
                <a:cs typeface="Calibri"/>
              </a:rPr>
              <a:t>d</a:t>
            </a:r>
          </a:p>
          <a:p>
            <a:endParaRPr lang="en-US" sz="2800" dirty="0" smtClean="0">
              <a:latin typeface="Calibri"/>
              <a:cs typeface="Calibri"/>
            </a:endParaRPr>
          </a:p>
          <a:p>
            <a:pPr marL="145733" indent="0">
              <a:buNone/>
            </a:pPr>
            <a:r>
              <a:rPr lang="en-US" sz="2800" dirty="0" smtClean="0">
                <a:latin typeface="Calibri"/>
                <a:cs typeface="Calibri"/>
              </a:rPr>
              <a:t>OUTCOMES:</a:t>
            </a:r>
          </a:p>
          <a:p>
            <a:pPr lvl="1"/>
            <a:r>
              <a:rPr lang="en-US" sz="2300" dirty="0" smtClean="0">
                <a:solidFill>
                  <a:schemeClr val="bg2">
                    <a:lumMod val="50000"/>
                  </a:schemeClr>
                </a:solidFill>
                <a:latin typeface="Calibri"/>
                <a:cs typeface="Calibri"/>
              </a:rPr>
              <a:t>Student MWEEs</a:t>
            </a:r>
          </a:p>
          <a:p>
            <a:pPr lvl="1"/>
            <a:r>
              <a:rPr lang="en-US" sz="2300" dirty="0" smtClean="0">
                <a:solidFill>
                  <a:schemeClr val="bg2">
                    <a:lumMod val="50000"/>
                  </a:schemeClr>
                </a:solidFill>
                <a:latin typeface="Calibri"/>
                <a:cs typeface="Calibri"/>
              </a:rPr>
              <a:t>Sustainable Schools</a:t>
            </a:r>
          </a:p>
          <a:p>
            <a:pPr lvl="1"/>
            <a:r>
              <a:rPr lang="en-US" sz="2300" dirty="0" smtClean="0">
                <a:solidFill>
                  <a:schemeClr val="bg2">
                    <a:lumMod val="50000"/>
                  </a:schemeClr>
                </a:solidFill>
                <a:latin typeface="Calibri"/>
                <a:cs typeface="Calibri"/>
              </a:rPr>
              <a:t>Policy &amp; Metrics</a:t>
            </a:r>
            <a:endParaRPr lang="en-US" dirty="0">
              <a:solidFill>
                <a:schemeClr val="bg2">
                  <a:lumMod val="50000"/>
                </a:schemeClr>
              </a:solidFill>
            </a:endParaRPr>
          </a:p>
        </p:txBody>
      </p:sp>
      <p:pic>
        <p:nvPicPr>
          <p:cNvPr id="6" name="Shape 96"/>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762000" y="228600"/>
            <a:ext cx="914400" cy="992373"/>
          </a:xfrm>
          <a:prstGeom prst="rect">
            <a:avLst/>
          </a:prstGeom>
          <a:noFill/>
          <a:ln>
            <a:noFill/>
          </a:ln>
        </p:spPr>
      </p:pic>
      <p:pic>
        <p:nvPicPr>
          <p:cNvPr id="7" name="image20.jpeg" descr="14259736190_6a5a794939_b.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86971" y="2971800"/>
            <a:ext cx="5004629" cy="3429000"/>
          </a:xfrm>
          <a:prstGeom prst="rect">
            <a:avLst/>
          </a:prstGeom>
          <a:ln w="12700">
            <a:miter lim="400000"/>
          </a:ln>
        </p:spPr>
      </p:pic>
    </p:spTree>
    <p:extLst>
      <p:ext uri="{BB962C8B-B14F-4D97-AF65-F5344CB8AC3E}">
        <p14:creationId xmlns:p14="http://schemas.microsoft.com/office/powerpoint/2010/main" val="13480772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301752" y="1600200"/>
            <a:ext cx="8503920" cy="4572000"/>
          </a:xfrm>
        </p:spPr>
        <p:txBody>
          <a:bodyPr/>
          <a:lstStyle/>
          <a:p>
            <a:pPr marL="406400" indent="-311150"/>
            <a:endParaRPr lang="en-US" dirty="0" smtClean="0"/>
          </a:p>
        </p:txBody>
      </p:sp>
      <p:pic>
        <p:nvPicPr>
          <p:cNvPr id="5122" name="Picture 2" descr="C:\Users\shannon.sprague\Documents\EES\compos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47200"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310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&amp; Metrics</a:t>
            </a:r>
            <a:endParaRPr lang="en-US" dirty="0"/>
          </a:p>
        </p:txBody>
      </p:sp>
      <p:sp>
        <p:nvSpPr>
          <p:cNvPr id="3" name="Text Placeholder 2"/>
          <p:cNvSpPr>
            <a:spLocks noGrp="1"/>
          </p:cNvSpPr>
          <p:nvPr>
            <p:ph type="body" idx="1"/>
          </p:nvPr>
        </p:nvSpPr>
        <p:spPr/>
        <p:txBody>
          <a:bodyPr/>
          <a:lstStyle/>
          <a:p>
            <a:pPr marL="406400" indent="-311150"/>
            <a:r>
              <a:rPr lang="en-US" dirty="0" smtClean="0"/>
              <a:t>School system level implementation is extremely important</a:t>
            </a:r>
            <a:endParaRPr lang="en-US" dirty="0"/>
          </a:p>
          <a:p>
            <a:pPr marL="406400" indent="-311150">
              <a:defRPr/>
            </a:pPr>
            <a:r>
              <a:rPr lang="en-US" dirty="0" smtClean="0"/>
              <a:t>Environmental Literacy Indicator Tool (ELIT) collected baseline data for 2014-2015 school year</a:t>
            </a:r>
          </a:p>
          <a:p>
            <a:pPr marL="406400" indent="-311150">
              <a:defRPr/>
            </a:pPr>
            <a:r>
              <a:rPr lang="en-US" dirty="0" smtClean="0"/>
              <a:t>ELIT measured</a:t>
            </a:r>
            <a:r>
              <a:rPr lang="en-US" dirty="0"/>
              <a:t>:</a:t>
            </a:r>
          </a:p>
          <a:p>
            <a:pPr marL="788670" lvl="1" indent="-514350">
              <a:buFont typeface="Wingdings" pitchFamily="2" charset="2"/>
              <a:buAutoNum type="arabicPeriod"/>
              <a:defRPr/>
            </a:pPr>
            <a:r>
              <a:rPr lang="en-US" dirty="0"/>
              <a:t>Degree of preparedness to </a:t>
            </a:r>
            <a:r>
              <a:rPr lang="en-US" dirty="0" smtClean="0"/>
              <a:t>provide Environmental Literacy programming</a:t>
            </a:r>
          </a:p>
          <a:p>
            <a:pPr marL="788670" lvl="1" indent="-514350">
              <a:buFont typeface="Wingdings" pitchFamily="2" charset="2"/>
              <a:buAutoNum type="arabicPeriod"/>
              <a:defRPr/>
            </a:pPr>
            <a:r>
              <a:rPr lang="en-US" dirty="0" smtClean="0"/>
              <a:t>Extent </a:t>
            </a:r>
            <a:r>
              <a:rPr lang="en-US" dirty="0"/>
              <a:t>to which </a:t>
            </a:r>
            <a:r>
              <a:rPr lang="en-US" dirty="0" smtClean="0"/>
              <a:t>MWEEs </a:t>
            </a:r>
            <a:r>
              <a:rPr lang="en-US" dirty="0"/>
              <a:t>are </a:t>
            </a:r>
            <a:r>
              <a:rPr lang="en-US" dirty="0" smtClean="0"/>
              <a:t>being provided </a:t>
            </a:r>
            <a:r>
              <a:rPr lang="en-US" dirty="0"/>
              <a:t>to students</a:t>
            </a:r>
          </a:p>
          <a:p>
            <a:pPr marL="788670" lvl="1" indent="-514350">
              <a:buFont typeface="Wingdings" pitchFamily="2" charset="2"/>
              <a:buAutoNum type="arabicPeriod"/>
              <a:defRPr/>
            </a:pPr>
            <a:r>
              <a:rPr lang="en-US" dirty="0" smtClean="0"/>
              <a:t>Number of </a:t>
            </a:r>
            <a:r>
              <a:rPr lang="en-US" dirty="0"/>
              <a:t>sustainable </a:t>
            </a:r>
            <a:r>
              <a:rPr lang="en-US" dirty="0" smtClean="0"/>
              <a:t>schools </a:t>
            </a:r>
            <a:endParaRPr lang="en-US" dirty="0"/>
          </a:p>
        </p:txBody>
      </p:sp>
    </p:spTree>
    <p:extLst>
      <p:ext uri="{BB962C8B-B14F-4D97-AF65-F5344CB8AC3E}">
        <p14:creationId xmlns:p14="http://schemas.microsoft.com/office/powerpoint/2010/main" val="12160785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ELIT results</a:t>
            </a:r>
            <a:endParaRPr lang="en-US" dirty="0"/>
          </a:p>
        </p:txBody>
      </p:sp>
      <p:sp>
        <p:nvSpPr>
          <p:cNvPr id="3" name="Text Placeholder 2"/>
          <p:cNvSpPr>
            <a:spLocks noGrp="1"/>
          </p:cNvSpPr>
          <p:nvPr>
            <p:ph type="body" idx="1"/>
          </p:nvPr>
        </p:nvSpPr>
        <p:spPr>
          <a:xfrm>
            <a:off x="301752" y="1485900"/>
            <a:ext cx="8503920" cy="4572000"/>
          </a:xfrm>
        </p:spPr>
        <p:txBody>
          <a:bodyPr/>
          <a:lstStyle/>
          <a:p>
            <a:pPr marL="406400" indent="-311150">
              <a:spcBef>
                <a:spcPts val="1200"/>
              </a:spcBef>
            </a:pPr>
            <a:r>
              <a:rPr lang="en-US" dirty="0" smtClean="0"/>
              <a:t>51% of school systems are well prepared or somewhat prepared to implement environmental education</a:t>
            </a:r>
          </a:p>
          <a:p>
            <a:pPr marL="406400" indent="-311150">
              <a:spcBef>
                <a:spcPts val="1200"/>
              </a:spcBef>
            </a:pPr>
            <a:r>
              <a:rPr lang="en-US" dirty="0" smtClean="0"/>
              <a:t>68% of school divisions offer MWEEs for at least some elementary students (29% reach all) </a:t>
            </a:r>
          </a:p>
          <a:p>
            <a:pPr marL="406400" indent="-311150">
              <a:spcBef>
                <a:spcPts val="1200"/>
              </a:spcBef>
            </a:pPr>
            <a:r>
              <a:rPr lang="en-US" dirty="0" smtClean="0"/>
              <a:t>74% of </a:t>
            </a:r>
            <a:r>
              <a:rPr lang="en-US" dirty="0"/>
              <a:t>school divisions offer MWEEs for at least some </a:t>
            </a:r>
            <a:r>
              <a:rPr lang="en-US" dirty="0" smtClean="0"/>
              <a:t>middle school students (</a:t>
            </a:r>
            <a:r>
              <a:rPr lang="en-US" dirty="0"/>
              <a:t>33</a:t>
            </a:r>
            <a:r>
              <a:rPr lang="en-US" dirty="0" smtClean="0"/>
              <a:t>% reach all)</a:t>
            </a:r>
          </a:p>
          <a:p>
            <a:pPr marL="406400" indent="-311150">
              <a:spcBef>
                <a:spcPts val="1200"/>
              </a:spcBef>
            </a:pPr>
            <a:r>
              <a:rPr lang="en-US" dirty="0"/>
              <a:t>69% offer </a:t>
            </a:r>
            <a:r>
              <a:rPr lang="en-US" dirty="0" smtClean="0"/>
              <a:t>of school systems offer MWEEs for at least some high school students (</a:t>
            </a:r>
            <a:r>
              <a:rPr lang="en-US" dirty="0"/>
              <a:t>26% </a:t>
            </a:r>
            <a:r>
              <a:rPr lang="en-US" dirty="0" smtClean="0"/>
              <a:t>reach all)</a:t>
            </a:r>
          </a:p>
          <a:p>
            <a:pPr marL="406400" indent="-311150">
              <a:spcBef>
                <a:spcPts val="1200"/>
              </a:spcBef>
            </a:pPr>
            <a:r>
              <a:rPr lang="en-US" dirty="0" smtClean="0"/>
              <a:t>709 schools have a sustainable schools certification</a:t>
            </a:r>
          </a:p>
          <a:p>
            <a:pPr marL="406400" indent="-311150">
              <a:spcBef>
                <a:spcPts val="1200"/>
              </a:spcBef>
            </a:pPr>
            <a:endParaRPr lang="en-US" dirty="0"/>
          </a:p>
        </p:txBody>
      </p:sp>
    </p:spTree>
    <p:extLst>
      <p:ext uri="{BB962C8B-B14F-4D97-AF65-F5344CB8AC3E}">
        <p14:creationId xmlns:p14="http://schemas.microsoft.com/office/powerpoint/2010/main" val="10527572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611" t="26991" r="72841" b="21875"/>
          <a:stretch/>
        </p:blipFill>
        <p:spPr bwMode="auto">
          <a:xfrm>
            <a:off x="4953000" y="1676400"/>
            <a:ext cx="2808875"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Increasing Capacity</a:t>
            </a:r>
            <a:endParaRPr lang="en-US" dirty="0"/>
          </a:p>
        </p:txBody>
      </p:sp>
      <p:sp>
        <p:nvSpPr>
          <p:cNvPr id="3" name="Text Placeholder 2"/>
          <p:cNvSpPr>
            <a:spLocks noGrp="1"/>
          </p:cNvSpPr>
          <p:nvPr>
            <p:ph type="body" idx="1"/>
          </p:nvPr>
        </p:nvSpPr>
        <p:spPr>
          <a:xfrm>
            <a:off x="301752" y="1371600"/>
            <a:ext cx="8503920" cy="4572000"/>
          </a:xfrm>
        </p:spPr>
        <p:txBody>
          <a:bodyPr/>
          <a:lstStyle/>
          <a:p>
            <a:r>
              <a:rPr lang="en-US" sz="2400" dirty="0" smtClean="0"/>
              <a:t>School districts are </a:t>
            </a:r>
            <a:br>
              <a:rPr lang="en-US" sz="2400" dirty="0" smtClean="0"/>
            </a:br>
            <a:r>
              <a:rPr lang="en-US" sz="2400" dirty="0" smtClean="0"/>
              <a:t>embracing </a:t>
            </a:r>
            <a:r>
              <a:rPr lang="en-US" sz="2400" dirty="0"/>
              <a:t>e</a:t>
            </a:r>
            <a:r>
              <a:rPr lang="en-US" sz="2400" dirty="0" smtClean="0"/>
              <a:t>nvironmental </a:t>
            </a:r>
            <a:br>
              <a:rPr lang="en-US" sz="2400" dirty="0" smtClean="0"/>
            </a:br>
            <a:r>
              <a:rPr lang="en-US" sz="2400" dirty="0" smtClean="0"/>
              <a:t>literacy &amp; sustainability to </a:t>
            </a:r>
            <a:br>
              <a:rPr lang="en-US" sz="2400" dirty="0" smtClean="0"/>
            </a:br>
            <a:r>
              <a:rPr lang="en-US" sz="2400" dirty="0" smtClean="0"/>
              <a:t>engage learners and save </a:t>
            </a:r>
            <a:br>
              <a:rPr lang="en-US" sz="2400" dirty="0" smtClean="0"/>
            </a:br>
            <a:r>
              <a:rPr lang="en-US" sz="2400" dirty="0" smtClean="0"/>
              <a:t>$$</a:t>
            </a:r>
          </a:p>
          <a:p>
            <a:endParaRPr lang="en-US" sz="2400" dirty="0"/>
          </a:p>
          <a:p>
            <a:r>
              <a:rPr lang="en-US" sz="2400" dirty="0" smtClean="0"/>
              <a:t>Funding is available to </a:t>
            </a:r>
            <a:br>
              <a:rPr lang="en-US" sz="2400" dirty="0" smtClean="0"/>
            </a:br>
            <a:r>
              <a:rPr lang="en-US" sz="2400" dirty="0" smtClean="0"/>
              <a:t>develop programs:</a:t>
            </a:r>
          </a:p>
          <a:p>
            <a:pPr lvl="1"/>
            <a:r>
              <a:rPr lang="en-US" sz="2000" dirty="0" smtClean="0"/>
              <a:t>NOAA B-WET</a:t>
            </a:r>
          </a:p>
          <a:p>
            <a:pPr lvl="1"/>
            <a:r>
              <a:rPr lang="en-US" sz="2000" dirty="0" smtClean="0"/>
              <a:t>Chesapeake Bay Trust</a:t>
            </a:r>
          </a:p>
          <a:p>
            <a:pPr lvl="1"/>
            <a:r>
              <a:rPr lang="en-US" sz="2000" dirty="0" smtClean="0"/>
              <a:t>EPA EE grants</a:t>
            </a:r>
          </a:p>
          <a:p>
            <a:pPr lvl="1"/>
            <a:r>
              <a:rPr lang="en-US" sz="2000" dirty="0" smtClean="0"/>
              <a:t>NSF grants</a:t>
            </a:r>
          </a:p>
          <a:p>
            <a:pPr lvl="1"/>
            <a:r>
              <a:rPr lang="en-US" sz="2000" dirty="0" smtClean="0"/>
              <a:t>State grants</a:t>
            </a:r>
            <a:endParaRPr lang="en-US" sz="2000" dirty="0"/>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895" t="17188" r="33053" b="4686"/>
          <a:stretch/>
        </p:blipFill>
        <p:spPr bwMode="auto">
          <a:xfrm>
            <a:off x="5410200" y="1981200"/>
            <a:ext cx="286702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3602" t="15625" r="32595" b="6250"/>
          <a:stretch/>
        </p:blipFill>
        <p:spPr bwMode="auto">
          <a:xfrm>
            <a:off x="5907088" y="2286000"/>
            <a:ext cx="2932112"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273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250"/>
                                  </p:stCondLst>
                                  <p:childTnLst>
                                    <p:set>
                                      <p:cBhvr>
                                        <p:cTn id="9" dur="1" fill="hold">
                                          <p:stCondLst>
                                            <p:cond delay="9"/>
                                          </p:stCondLst>
                                        </p:cTn>
                                        <p:tgtEl>
                                          <p:spTgt spid="4098"/>
                                        </p:tgtEl>
                                        <p:attrNameLst>
                                          <p:attrName>style.visibility</p:attrName>
                                        </p:attrNameLst>
                                      </p:cBhvr>
                                      <p:to>
                                        <p:strVal val="visible"/>
                                      </p:to>
                                    </p:set>
                                  </p:childTnLst>
                                </p:cTn>
                              </p:par>
                            </p:childTnLst>
                          </p:cTn>
                        </p:par>
                        <p:par>
                          <p:cTn id="10" fill="hold">
                            <p:stCondLst>
                              <p:cond delay="1260"/>
                            </p:stCondLst>
                            <p:childTnLst>
                              <p:par>
                                <p:cTn id="11" presetID="1" presetClass="entr" presetSubtype="0" fill="hold" nodeType="afterEffect">
                                  <p:stCondLst>
                                    <p:cond delay="1250"/>
                                  </p:stCondLst>
                                  <p:childTnLst>
                                    <p:set>
                                      <p:cBhvr>
                                        <p:cTn id="12"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987437" y="2699950"/>
            <a:ext cx="7242299" cy="1673099"/>
          </a:xfrm>
          <a:prstGeom prst="rect">
            <a:avLst/>
          </a:prstGeom>
          <a:noFill/>
          <a:ln>
            <a:noFill/>
          </a:ln>
        </p:spPr>
        <p:txBody>
          <a:bodyPr lIns="91425" tIns="45700" rIns="91425" bIns="45700" anchor="t" anchorCtr="0">
            <a:noAutofit/>
          </a:bodyPr>
          <a:lstStyle/>
          <a:p>
            <a:pPr lvl="0" algn="just" rtl="0">
              <a:spcBef>
                <a:spcPts val="0"/>
              </a:spcBef>
              <a:buClr>
                <a:schemeClr val="accent1"/>
              </a:buClr>
              <a:buSzPct val="25000"/>
              <a:buFont typeface="Noto Sans Symbols"/>
              <a:buNone/>
            </a:pPr>
            <a:endParaRPr sz="2000" b="0" dirty="0"/>
          </a:p>
        </p:txBody>
      </p:sp>
      <p:sp>
        <p:nvSpPr>
          <p:cNvPr id="287" name="Shape 287"/>
          <p:cNvSpPr txBox="1">
            <a:spLocks noGrp="1"/>
          </p:cNvSpPr>
          <p:nvPr>
            <p:ph type="title"/>
          </p:nvPr>
        </p:nvSpPr>
        <p:spPr>
          <a:xfrm>
            <a:off x="722312" y="152400"/>
            <a:ext cx="7772400" cy="1524000"/>
          </a:xfrm>
          <a:prstGeom prst="rect">
            <a:avLst/>
          </a:prstGeom>
          <a:noFill/>
          <a:ln>
            <a:noFill/>
          </a:ln>
        </p:spPr>
        <p:txBody>
          <a:bodyPr lIns="91425" tIns="45700" rIns="91425" bIns="45700" anchor="b" anchorCtr="0">
            <a:noAutofit/>
          </a:bodyPr>
          <a:lstStyle/>
          <a:p>
            <a:pPr marL="0" marR="0" lvl="0" indent="0" algn="ctr" rtl="0">
              <a:spcBef>
                <a:spcPts val="0"/>
              </a:spcBef>
              <a:buClr>
                <a:srgbClr val="FFFFFF"/>
              </a:buClr>
              <a:buSzPct val="25000"/>
              <a:buFont typeface="Georgia"/>
              <a:buNone/>
            </a:pPr>
            <a:r>
              <a:rPr lang="en-US" sz="4200" b="0" i="0" u="none" strike="noStrike" cap="none" dirty="0" smtClean="0">
                <a:solidFill>
                  <a:srgbClr val="FFFFFF"/>
                </a:solidFill>
                <a:latin typeface="Georgia"/>
                <a:ea typeface="Georgia"/>
                <a:cs typeface="Georgia"/>
                <a:sym typeface="Georgia"/>
              </a:rPr>
              <a:t>Leadership Summit</a:t>
            </a:r>
            <a:endParaRPr lang="en-US" sz="4200" b="0" i="0" u="none" strike="noStrike" cap="none" dirty="0">
              <a:solidFill>
                <a:srgbClr val="FFFFFF"/>
              </a:solidFill>
              <a:latin typeface="Georgia"/>
              <a:ea typeface="Georgia"/>
              <a:cs typeface="Georgia"/>
              <a:sym typeface="Georgia"/>
            </a:endParaRPr>
          </a:p>
        </p:txBody>
      </p:sp>
    </p:spTree>
    <p:extLst>
      <p:ext uri="{BB962C8B-B14F-4D97-AF65-F5344CB8AC3E}">
        <p14:creationId xmlns:p14="http://schemas.microsoft.com/office/powerpoint/2010/main" val="2171237077"/>
      </p:ext>
    </p:extLst>
  </p:cSld>
  <p:clrMapOvr>
    <a:masterClrMapping/>
  </p:clrMapOvr>
  <p:transition spd="slow" advClick="0" advTm="2000">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a:t>
            </a:r>
            <a:r>
              <a:rPr lang="en-US" smtClean="0"/>
              <a:t>Leadership Summit Purpose</a:t>
            </a:r>
            <a:endParaRPr lang="en-US" dirty="0"/>
          </a:p>
        </p:txBody>
      </p:sp>
      <p:sp>
        <p:nvSpPr>
          <p:cNvPr id="3" name="Text Placeholder 2"/>
          <p:cNvSpPr>
            <a:spLocks noGrp="1"/>
          </p:cNvSpPr>
          <p:nvPr>
            <p:ph type="body" idx="1"/>
          </p:nvPr>
        </p:nvSpPr>
        <p:spPr>
          <a:xfrm>
            <a:off x="301752" y="1676400"/>
            <a:ext cx="8503920" cy="4572000"/>
          </a:xfrm>
        </p:spPr>
        <p:txBody>
          <a:bodyPr/>
          <a:lstStyle/>
          <a:p>
            <a:pPr lvl="0" fontAlgn="base"/>
            <a:r>
              <a:rPr lang="en-US" dirty="0" smtClean="0"/>
              <a:t>To </a:t>
            </a:r>
            <a:r>
              <a:rPr lang="en-US" dirty="0"/>
              <a:t>explore how states can assist school systems in creating and sustaining high-quality </a:t>
            </a:r>
            <a:r>
              <a:rPr lang="en-US" dirty="0" smtClean="0"/>
              <a:t>EL programs </a:t>
            </a:r>
            <a:r>
              <a:rPr lang="en-US" dirty="0"/>
              <a:t>as part of ongoing education reform and to meet Chesapeake Bay Watershed Agreement commitments. </a:t>
            </a:r>
          </a:p>
          <a:p>
            <a:pPr lvl="0" fontAlgn="base"/>
            <a:endParaRPr lang="en-US" dirty="0"/>
          </a:p>
          <a:p>
            <a:pPr lvl="0" fontAlgn="base"/>
            <a:r>
              <a:rPr lang="en-US" dirty="0"/>
              <a:t>To examine opportunities provided by the environmental education provisions of the recently enacted Every Student Succeeds Act to support state and local environmental literacy programming</a:t>
            </a:r>
            <a:r>
              <a:rPr lang="en-US" dirty="0" smtClean="0"/>
              <a:t>.</a:t>
            </a:r>
            <a:endParaRPr lang="en-US" dirty="0"/>
          </a:p>
        </p:txBody>
      </p:sp>
    </p:spTree>
    <p:extLst>
      <p:ext uri="{BB962C8B-B14F-4D97-AF65-F5344CB8AC3E}">
        <p14:creationId xmlns:p14="http://schemas.microsoft.com/office/powerpoint/2010/main" val="35014417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19050" y="-19050"/>
            <a:ext cx="9169400" cy="6877050"/>
          </a:xfrm>
          <a:prstGeom prst="rect">
            <a:avLst/>
          </a:prstGeom>
        </p:spPr>
      </p:pic>
    </p:spTree>
    <p:extLst>
      <p:ext uri="{BB962C8B-B14F-4D97-AF65-F5344CB8AC3E}">
        <p14:creationId xmlns:p14="http://schemas.microsoft.com/office/powerpoint/2010/main" val="95658035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88" y="0"/>
            <a:ext cx="10289512" cy="6858000"/>
          </a:xfrm>
          <a:prstGeom prst="rect">
            <a:avLst/>
          </a:prstGeom>
        </p:spPr>
      </p:pic>
    </p:spTree>
    <p:extLst>
      <p:ext uri="{BB962C8B-B14F-4D97-AF65-F5344CB8AC3E}">
        <p14:creationId xmlns:p14="http://schemas.microsoft.com/office/powerpoint/2010/main" val="428611325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 y="0"/>
            <a:ext cx="10289512" cy="6858000"/>
          </a:xfrm>
          <a:prstGeom prst="rect">
            <a:avLst/>
          </a:prstGeom>
        </p:spPr>
      </p:pic>
    </p:spTree>
    <p:extLst>
      <p:ext uri="{BB962C8B-B14F-4D97-AF65-F5344CB8AC3E}">
        <p14:creationId xmlns:p14="http://schemas.microsoft.com/office/powerpoint/2010/main" val="13165142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0"/>
            <a:ext cx="10289512" cy="6858000"/>
          </a:xfrm>
          <a:prstGeom prst="rect">
            <a:avLst/>
          </a:prstGeom>
        </p:spPr>
      </p:pic>
    </p:spTree>
    <p:extLst>
      <p:ext uri="{BB962C8B-B14F-4D97-AF65-F5344CB8AC3E}">
        <p14:creationId xmlns:p14="http://schemas.microsoft.com/office/powerpoint/2010/main" val="101678209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987437" y="2699950"/>
            <a:ext cx="7242299" cy="1673099"/>
          </a:xfrm>
          <a:prstGeom prst="rect">
            <a:avLst/>
          </a:prstGeom>
          <a:noFill/>
          <a:ln>
            <a:noFill/>
          </a:ln>
        </p:spPr>
        <p:txBody>
          <a:bodyPr lIns="91425" tIns="45700" rIns="91425" bIns="45700" anchor="t" anchorCtr="0">
            <a:noAutofit/>
          </a:bodyPr>
          <a:lstStyle/>
          <a:p>
            <a:pPr lvl="0" algn="just" rtl="0">
              <a:spcBef>
                <a:spcPts val="0"/>
              </a:spcBef>
              <a:buClr>
                <a:schemeClr val="accent1"/>
              </a:buClr>
              <a:buSzPct val="25000"/>
              <a:buFont typeface="Noto Sans Symbols"/>
              <a:buNone/>
            </a:pPr>
            <a:endParaRPr sz="2000" b="0" dirty="0"/>
          </a:p>
        </p:txBody>
      </p:sp>
      <p:sp>
        <p:nvSpPr>
          <p:cNvPr id="287" name="Shape 287"/>
          <p:cNvSpPr txBox="1">
            <a:spLocks noGrp="1"/>
          </p:cNvSpPr>
          <p:nvPr>
            <p:ph type="title"/>
          </p:nvPr>
        </p:nvSpPr>
        <p:spPr>
          <a:xfrm>
            <a:off x="722312" y="152400"/>
            <a:ext cx="7772400" cy="1524000"/>
          </a:xfrm>
          <a:prstGeom prst="rect">
            <a:avLst/>
          </a:prstGeom>
          <a:noFill/>
          <a:ln>
            <a:noFill/>
          </a:ln>
        </p:spPr>
        <p:txBody>
          <a:bodyPr lIns="91425" tIns="45700" rIns="91425" bIns="45700" anchor="b" anchorCtr="0">
            <a:noAutofit/>
          </a:bodyPr>
          <a:lstStyle/>
          <a:p>
            <a:pPr marL="0" marR="0" lvl="0" indent="0" algn="ctr" rtl="0">
              <a:spcBef>
                <a:spcPts val="0"/>
              </a:spcBef>
              <a:buClr>
                <a:srgbClr val="FFFFFF"/>
              </a:buClr>
              <a:buSzPct val="25000"/>
              <a:buFont typeface="Georgia"/>
              <a:buNone/>
            </a:pPr>
            <a:r>
              <a:rPr lang="en-US" sz="4200" b="0" i="0" u="none" strike="noStrike" cap="none" dirty="0" smtClean="0">
                <a:solidFill>
                  <a:srgbClr val="FFFFFF"/>
                </a:solidFill>
                <a:latin typeface="Georgia"/>
                <a:ea typeface="Georgia"/>
                <a:cs typeface="Georgia"/>
                <a:sym typeface="Georgia"/>
              </a:rPr>
              <a:t>Student MWEEs</a:t>
            </a:r>
            <a:endParaRPr lang="en-US" sz="4200" b="0" i="0" u="none" strike="noStrike" cap="none" dirty="0">
              <a:solidFill>
                <a:srgbClr val="FFFFFF"/>
              </a:solidFill>
              <a:latin typeface="Georgia"/>
              <a:ea typeface="Georgia"/>
              <a:cs typeface="Georgia"/>
              <a:sym typeface="Georgia"/>
            </a:endParaRPr>
          </a:p>
        </p:txBody>
      </p:sp>
    </p:spTree>
    <p:extLst>
      <p:ext uri="{BB962C8B-B14F-4D97-AF65-F5344CB8AC3E}">
        <p14:creationId xmlns:p14="http://schemas.microsoft.com/office/powerpoint/2010/main" val="67819826"/>
      </p:ext>
    </p:extLst>
  </p:cSld>
  <p:clrMapOvr>
    <a:masterClrMapping/>
  </p:clrMapOvr>
  <p:transition spd="slow" advClick="0" advTm="2000">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0289512" cy="6858000"/>
          </a:xfrm>
          <a:prstGeom prst="rect">
            <a:avLst/>
          </a:prstGeom>
        </p:spPr>
      </p:pic>
    </p:spTree>
    <p:extLst>
      <p:ext uri="{BB962C8B-B14F-4D97-AF65-F5344CB8AC3E}">
        <p14:creationId xmlns:p14="http://schemas.microsoft.com/office/powerpoint/2010/main" val="310511633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0"/>
            <a:ext cx="10289512" cy="6858000"/>
          </a:xfrm>
          <a:prstGeom prst="rect">
            <a:avLst/>
          </a:prstGeom>
        </p:spPr>
      </p:pic>
    </p:spTree>
    <p:extLst>
      <p:ext uri="{BB962C8B-B14F-4D97-AF65-F5344CB8AC3E}">
        <p14:creationId xmlns:p14="http://schemas.microsoft.com/office/powerpoint/2010/main" val="76682485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0"/>
            <a:ext cx="10289512" cy="6858000"/>
          </a:xfrm>
          <a:prstGeom prst="rect">
            <a:avLst/>
          </a:prstGeom>
        </p:spPr>
      </p:pic>
    </p:spTree>
    <p:extLst>
      <p:ext uri="{BB962C8B-B14F-4D97-AF65-F5344CB8AC3E}">
        <p14:creationId xmlns:p14="http://schemas.microsoft.com/office/powerpoint/2010/main" val="142699742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0"/>
            <a:ext cx="10289512" cy="6858000"/>
          </a:xfrm>
          <a:prstGeom prst="rect">
            <a:avLst/>
          </a:prstGeom>
        </p:spPr>
      </p:pic>
    </p:spTree>
    <p:extLst>
      <p:ext uri="{BB962C8B-B14F-4D97-AF65-F5344CB8AC3E}">
        <p14:creationId xmlns:p14="http://schemas.microsoft.com/office/powerpoint/2010/main" val="340321575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19050"/>
            <a:ext cx="10260930" cy="6838950"/>
          </a:xfrm>
          <a:prstGeom prst="rect">
            <a:avLst/>
          </a:prstGeom>
        </p:spPr>
      </p:pic>
    </p:spTree>
    <p:extLst>
      <p:ext uri="{BB962C8B-B14F-4D97-AF65-F5344CB8AC3E}">
        <p14:creationId xmlns:p14="http://schemas.microsoft.com/office/powerpoint/2010/main" val="192721661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6912" y="0"/>
            <a:ext cx="10289512" cy="6858000"/>
          </a:xfrm>
          <a:prstGeom prst="rect">
            <a:avLst/>
          </a:prstGeom>
        </p:spPr>
      </p:pic>
    </p:spTree>
    <p:extLst>
      <p:ext uri="{BB962C8B-B14F-4D97-AF65-F5344CB8AC3E}">
        <p14:creationId xmlns:p14="http://schemas.microsoft.com/office/powerpoint/2010/main" val="1874487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Virginia Priorities</a:t>
            </a:r>
            <a:endParaRPr lang="en-US" dirty="0"/>
          </a:p>
        </p:txBody>
      </p:sp>
      <p:sp>
        <p:nvSpPr>
          <p:cNvPr id="3" name="Text Placeholder 2"/>
          <p:cNvSpPr>
            <a:spLocks noGrp="1"/>
          </p:cNvSpPr>
          <p:nvPr>
            <p:ph type="body" idx="1"/>
          </p:nvPr>
        </p:nvSpPr>
        <p:spPr>
          <a:xfrm>
            <a:off x="152400" y="1447800"/>
            <a:ext cx="8653272" cy="4572000"/>
          </a:xfrm>
        </p:spPr>
        <p:txBody>
          <a:bodyPr/>
          <a:lstStyle/>
          <a:p>
            <a:pPr lvl="0"/>
            <a:r>
              <a:rPr lang="en-US" dirty="0"/>
              <a:t>VA DOE </a:t>
            </a:r>
            <a:r>
              <a:rPr lang="en-US" dirty="0" smtClean="0"/>
              <a:t>will:</a:t>
            </a:r>
          </a:p>
          <a:p>
            <a:pPr lvl="1">
              <a:spcBef>
                <a:spcPts val="1800"/>
              </a:spcBef>
            </a:pPr>
            <a:r>
              <a:rPr lang="en-US" dirty="0" smtClean="0"/>
              <a:t>Ensure </a:t>
            </a:r>
            <a:r>
              <a:rPr lang="en-US" dirty="0"/>
              <a:t>EL is </a:t>
            </a:r>
            <a:r>
              <a:rPr lang="en-US" dirty="0" smtClean="0"/>
              <a:t>represented </a:t>
            </a:r>
            <a:r>
              <a:rPr lang="en-US" dirty="0"/>
              <a:t>in </a:t>
            </a:r>
            <a:r>
              <a:rPr lang="en-US" dirty="0" smtClean="0"/>
              <a:t>new </a:t>
            </a:r>
            <a:r>
              <a:rPr lang="en-US" dirty="0"/>
              <a:t>K-12 science </a:t>
            </a:r>
            <a:r>
              <a:rPr lang="en-US" dirty="0" smtClean="0"/>
              <a:t>standards.</a:t>
            </a:r>
          </a:p>
          <a:p>
            <a:pPr lvl="1">
              <a:spcBef>
                <a:spcPts val="1800"/>
              </a:spcBef>
            </a:pPr>
            <a:r>
              <a:rPr lang="en-US" dirty="0"/>
              <a:t>E</a:t>
            </a:r>
            <a:r>
              <a:rPr lang="en-US" dirty="0" smtClean="0"/>
              <a:t>xplore </a:t>
            </a:r>
            <a:r>
              <a:rPr lang="en-US" dirty="0"/>
              <a:t>opportunities to include EL in </a:t>
            </a:r>
            <a:r>
              <a:rPr lang="en-US" dirty="0" smtClean="0"/>
              <a:t>Profile </a:t>
            </a:r>
            <a:r>
              <a:rPr lang="en-US" dirty="0"/>
              <a:t>of a </a:t>
            </a:r>
            <a:r>
              <a:rPr lang="en-US" dirty="0" smtClean="0"/>
              <a:t>VA graduate.</a:t>
            </a:r>
          </a:p>
          <a:p>
            <a:pPr lvl="1">
              <a:spcBef>
                <a:spcPts val="1800"/>
              </a:spcBef>
            </a:pPr>
            <a:r>
              <a:rPr lang="en-US" dirty="0" smtClean="0"/>
              <a:t>Look </a:t>
            </a:r>
            <a:r>
              <a:rPr lang="en-US" dirty="0"/>
              <a:t>at changing </a:t>
            </a:r>
            <a:r>
              <a:rPr lang="en-US" dirty="0" smtClean="0"/>
              <a:t>regulations </a:t>
            </a:r>
            <a:r>
              <a:rPr lang="en-US" dirty="0"/>
              <a:t>for </a:t>
            </a:r>
            <a:r>
              <a:rPr lang="en-US" dirty="0" smtClean="0"/>
              <a:t>colleges </a:t>
            </a:r>
            <a:r>
              <a:rPr lang="en-US" dirty="0"/>
              <a:t>that prepare </a:t>
            </a:r>
            <a:r>
              <a:rPr lang="en-US" dirty="0" smtClean="0"/>
              <a:t>teachers. </a:t>
            </a:r>
          </a:p>
          <a:p>
            <a:pPr lvl="1">
              <a:spcBef>
                <a:spcPts val="1800"/>
              </a:spcBef>
            </a:pPr>
            <a:r>
              <a:rPr lang="en-US" dirty="0" smtClean="0"/>
              <a:t>Complete </a:t>
            </a:r>
            <a:r>
              <a:rPr lang="en-US" dirty="0"/>
              <a:t>guidance document that shows how current teachers are implementing watershed </a:t>
            </a:r>
            <a:r>
              <a:rPr lang="en-US" dirty="0" smtClean="0"/>
              <a:t>education and </a:t>
            </a:r>
            <a:r>
              <a:rPr lang="en-US" dirty="0"/>
              <a:t>field </a:t>
            </a:r>
            <a:r>
              <a:rPr lang="en-US" dirty="0" smtClean="0"/>
              <a:t>work.</a:t>
            </a:r>
          </a:p>
          <a:p>
            <a:pPr lvl="1">
              <a:spcBef>
                <a:spcPts val="1800"/>
              </a:spcBef>
            </a:pPr>
            <a:r>
              <a:rPr lang="en-US" dirty="0" smtClean="0"/>
              <a:t>Update </a:t>
            </a:r>
            <a:r>
              <a:rPr lang="en-US" dirty="0"/>
              <a:t>guidance document on incorporating green design and places for outdoor learning </a:t>
            </a:r>
            <a:r>
              <a:rPr lang="en-US" dirty="0" smtClean="0"/>
              <a:t>at </a:t>
            </a:r>
            <a:r>
              <a:rPr lang="en-US" dirty="0"/>
              <a:t>schools.</a:t>
            </a:r>
          </a:p>
        </p:txBody>
      </p:sp>
    </p:spTree>
    <p:extLst>
      <p:ext uri="{BB962C8B-B14F-4D97-AF65-F5344CB8AC3E}">
        <p14:creationId xmlns:p14="http://schemas.microsoft.com/office/powerpoint/2010/main" val="34291492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987437" y="2699950"/>
            <a:ext cx="7242299" cy="1673099"/>
          </a:xfrm>
          <a:prstGeom prst="rect">
            <a:avLst/>
          </a:prstGeom>
          <a:noFill/>
          <a:ln>
            <a:noFill/>
          </a:ln>
        </p:spPr>
        <p:txBody>
          <a:bodyPr lIns="91425" tIns="45700" rIns="91425" bIns="45700" anchor="t" anchorCtr="0">
            <a:noAutofit/>
          </a:bodyPr>
          <a:lstStyle/>
          <a:p>
            <a:pPr lvl="0" algn="just" rtl="0">
              <a:spcBef>
                <a:spcPts val="0"/>
              </a:spcBef>
              <a:buClr>
                <a:schemeClr val="accent1"/>
              </a:buClr>
              <a:buSzPct val="25000"/>
              <a:buFont typeface="Noto Sans Symbols"/>
              <a:buNone/>
            </a:pPr>
            <a:endParaRPr sz="2000" b="0" dirty="0"/>
          </a:p>
        </p:txBody>
      </p:sp>
      <p:sp>
        <p:nvSpPr>
          <p:cNvPr id="287" name="Shape 287"/>
          <p:cNvSpPr txBox="1">
            <a:spLocks noGrp="1"/>
          </p:cNvSpPr>
          <p:nvPr>
            <p:ph type="title"/>
          </p:nvPr>
        </p:nvSpPr>
        <p:spPr>
          <a:xfrm>
            <a:off x="722312" y="152400"/>
            <a:ext cx="7772400" cy="1524000"/>
          </a:xfrm>
          <a:prstGeom prst="rect">
            <a:avLst/>
          </a:prstGeom>
          <a:noFill/>
          <a:ln>
            <a:noFill/>
          </a:ln>
        </p:spPr>
        <p:txBody>
          <a:bodyPr lIns="91425" tIns="45700" rIns="91425" bIns="45700" anchor="b" anchorCtr="0">
            <a:noAutofit/>
          </a:bodyPr>
          <a:lstStyle/>
          <a:p>
            <a:pPr marL="0" marR="0" lvl="0" indent="0" algn="ctr" rtl="0">
              <a:spcBef>
                <a:spcPts val="0"/>
              </a:spcBef>
              <a:buClr>
                <a:srgbClr val="FFFFFF"/>
              </a:buClr>
              <a:buSzPct val="25000"/>
              <a:buFont typeface="Georgia"/>
              <a:buNone/>
            </a:pPr>
            <a:r>
              <a:rPr lang="en-US" sz="4200" b="0" i="0" u="none" strike="noStrike" cap="none" dirty="0" smtClean="0">
                <a:solidFill>
                  <a:srgbClr val="FFFFFF"/>
                </a:solidFill>
                <a:latin typeface="Georgia"/>
                <a:ea typeface="Georgia"/>
                <a:cs typeface="Georgia"/>
                <a:sym typeface="Georgia"/>
              </a:rPr>
              <a:t>Every Student Succeeds Act</a:t>
            </a:r>
            <a:endParaRPr lang="en-US" sz="4200" b="0" i="0" u="none" strike="noStrike" cap="none" dirty="0">
              <a:solidFill>
                <a:srgbClr val="FFFFFF"/>
              </a:solidFill>
              <a:latin typeface="Georgia"/>
              <a:ea typeface="Georgia"/>
              <a:cs typeface="Georgia"/>
              <a:sym typeface="Georgia"/>
            </a:endParaRPr>
          </a:p>
        </p:txBody>
      </p:sp>
    </p:spTree>
    <p:extLst>
      <p:ext uri="{BB962C8B-B14F-4D97-AF65-F5344CB8AC3E}">
        <p14:creationId xmlns:p14="http://schemas.microsoft.com/office/powerpoint/2010/main" val="3546408605"/>
      </p:ext>
    </p:extLst>
  </p:cSld>
  <p:clrMapOvr>
    <a:masterClrMapping/>
  </p:clrMapOvr>
  <p:transition spd="slow" advClick="0" advTm="2000">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2289460"/>
            <a:ext cx="9448800" cy="14176660"/>
          </a:xfrm>
          <a:prstGeom prst="rect">
            <a:avLst/>
          </a:prstGeom>
        </p:spPr>
      </p:pic>
    </p:spTree>
    <p:extLst>
      <p:ext uri="{BB962C8B-B14F-4D97-AF65-F5344CB8AC3E}">
        <p14:creationId xmlns:p14="http://schemas.microsoft.com/office/powerpoint/2010/main" val="120114609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MWEEs</a:t>
            </a:r>
            <a:endParaRPr lang="en-US" dirty="0"/>
          </a:p>
        </p:txBody>
      </p:sp>
      <p:sp>
        <p:nvSpPr>
          <p:cNvPr id="3" name="Text Placeholder 2"/>
          <p:cNvSpPr>
            <a:spLocks noGrp="1"/>
          </p:cNvSpPr>
          <p:nvPr>
            <p:ph type="body" idx="1"/>
          </p:nvPr>
        </p:nvSpPr>
        <p:spPr>
          <a:xfrm>
            <a:off x="152400" y="1676400"/>
            <a:ext cx="8842248" cy="4572000"/>
          </a:xfrm>
        </p:spPr>
        <p:txBody>
          <a:bodyPr/>
          <a:lstStyle/>
          <a:p>
            <a:endParaRPr lang="en-US" dirty="0" smtClean="0"/>
          </a:p>
          <a:p>
            <a:endParaRPr lang="en-US" dirty="0" smtClean="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0"/>
            <a:ext cx="10289512" cy="6858000"/>
          </a:xfrm>
          <a:prstGeom prst="rect">
            <a:avLst/>
          </a:prstGeom>
        </p:spPr>
      </p:pic>
    </p:spTree>
    <p:extLst>
      <p:ext uri="{BB962C8B-B14F-4D97-AF65-F5344CB8AC3E}">
        <p14:creationId xmlns:p14="http://schemas.microsoft.com/office/powerpoint/2010/main" val="1962095303"/>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MWEEs</a:t>
            </a:r>
            <a:endParaRPr lang="en-US" dirty="0"/>
          </a:p>
        </p:txBody>
      </p:sp>
      <p:sp>
        <p:nvSpPr>
          <p:cNvPr id="3" name="Text Placeholder 2"/>
          <p:cNvSpPr>
            <a:spLocks noGrp="1"/>
          </p:cNvSpPr>
          <p:nvPr>
            <p:ph type="body" idx="1"/>
          </p:nvPr>
        </p:nvSpPr>
        <p:spPr>
          <a:xfrm>
            <a:off x="152400" y="1676400"/>
            <a:ext cx="8842248" cy="4572000"/>
          </a:xfrm>
        </p:spPr>
        <p:txBody>
          <a:bodyPr/>
          <a:lstStyle/>
          <a:p>
            <a:endParaRPr lang="en-US" dirty="0" smtClean="0"/>
          </a:p>
          <a:p>
            <a:endParaRPr lang="en-US" dirty="0" smtClean="0"/>
          </a:p>
        </p:txBody>
      </p:sp>
      <p:pic>
        <p:nvPicPr>
          <p:cNvPr id="3077" name="Picture 5" descr="G:\NCBO\Photos\30+,  B-WET Photos for Kirk\PA Canoe Trip - river sie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940958"/>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 </a:t>
            </a:r>
            <a:r>
              <a:rPr lang="en-US" dirty="0"/>
              <a:t>Student Succeeds </a:t>
            </a:r>
            <a:r>
              <a:rPr lang="en-US" dirty="0" smtClean="0"/>
              <a:t>Act</a:t>
            </a:r>
            <a:endParaRPr lang="en-US" dirty="0"/>
          </a:p>
        </p:txBody>
      </p:sp>
      <p:sp>
        <p:nvSpPr>
          <p:cNvPr id="3" name="Text Placeholder 2"/>
          <p:cNvSpPr>
            <a:spLocks noGrp="1"/>
          </p:cNvSpPr>
          <p:nvPr>
            <p:ph type="body" idx="1"/>
          </p:nvPr>
        </p:nvSpPr>
        <p:spPr>
          <a:xfrm>
            <a:off x="301752" y="1676400"/>
            <a:ext cx="8503920" cy="4572000"/>
          </a:xfrm>
        </p:spPr>
        <p:txBody>
          <a:bodyPr/>
          <a:lstStyle/>
          <a:p>
            <a:pPr marL="145733" indent="0">
              <a:buNone/>
            </a:pPr>
            <a:r>
              <a:rPr lang="en-US" b="1" dirty="0" smtClean="0"/>
              <a:t>Title IV – 21</a:t>
            </a:r>
            <a:r>
              <a:rPr lang="en-US" b="1" baseline="30000" dirty="0" smtClean="0"/>
              <a:t>st</a:t>
            </a:r>
            <a:r>
              <a:rPr lang="en-US" b="1" dirty="0" smtClean="0"/>
              <a:t> Century Schools</a:t>
            </a:r>
          </a:p>
          <a:p>
            <a:pPr marL="145733" indent="0">
              <a:buNone/>
            </a:pPr>
            <a:endParaRPr lang="en-US" b="1" dirty="0" smtClean="0"/>
          </a:p>
          <a:p>
            <a:r>
              <a:rPr lang="en-US" dirty="0" smtClean="0"/>
              <a:t>Part </a:t>
            </a:r>
            <a:r>
              <a:rPr lang="en-US" dirty="0"/>
              <a:t>A: </a:t>
            </a:r>
            <a:r>
              <a:rPr lang="en-US" dirty="0" smtClean="0"/>
              <a:t>New </a:t>
            </a:r>
            <a:r>
              <a:rPr lang="en-US" dirty="0"/>
              <a:t>$1.65B grant program that includes enrichment programs and student health and safety programs.</a:t>
            </a:r>
          </a:p>
          <a:p>
            <a:endParaRPr lang="en-US" dirty="0" smtClean="0"/>
          </a:p>
          <a:p>
            <a:r>
              <a:rPr lang="en-US" dirty="0" smtClean="0"/>
              <a:t>Part </a:t>
            </a:r>
            <a:r>
              <a:rPr lang="en-US" dirty="0"/>
              <a:t>B: </a:t>
            </a:r>
            <a:r>
              <a:rPr lang="en-US" dirty="0" smtClean="0"/>
              <a:t>Existing </a:t>
            </a:r>
            <a:r>
              <a:rPr lang="en-US" dirty="0"/>
              <a:t>$1B 21st Century Community Learning Centers program. </a:t>
            </a:r>
          </a:p>
        </p:txBody>
      </p:sp>
    </p:spTree>
    <p:extLst>
      <p:ext uri="{BB962C8B-B14F-4D97-AF65-F5344CB8AC3E}">
        <p14:creationId xmlns:p14="http://schemas.microsoft.com/office/powerpoint/2010/main" val="26634420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987437" y="2699950"/>
            <a:ext cx="7242299" cy="1673099"/>
          </a:xfrm>
          <a:prstGeom prst="rect">
            <a:avLst/>
          </a:prstGeom>
          <a:noFill/>
          <a:ln>
            <a:noFill/>
          </a:ln>
        </p:spPr>
        <p:txBody>
          <a:bodyPr lIns="91425" tIns="45700" rIns="91425" bIns="45700" anchor="t" anchorCtr="0">
            <a:noAutofit/>
          </a:bodyPr>
          <a:lstStyle/>
          <a:p>
            <a:pPr lvl="0" algn="just" rtl="0">
              <a:spcBef>
                <a:spcPts val="0"/>
              </a:spcBef>
              <a:buClr>
                <a:schemeClr val="accent1"/>
              </a:buClr>
              <a:buSzPct val="25000"/>
              <a:buFont typeface="Noto Sans Symbols"/>
              <a:buNone/>
            </a:pPr>
            <a:endParaRPr sz="2000" b="0" dirty="0"/>
          </a:p>
        </p:txBody>
      </p:sp>
      <p:sp>
        <p:nvSpPr>
          <p:cNvPr id="287" name="Shape 287"/>
          <p:cNvSpPr txBox="1">
            <a:spLocks noGrp="1"/>
          </p:cNvSpPr>
          <p:nvPr>
            <p:ph type="title"/>
          </p:nvPr>
        </p:nvSpPr>
        <p:spPr>
          <a:xfrm>
            <a:off x="722312" y="152400"/>
            <a:ext cx="7772400" cy="1524000"/>
          </a:xfrm>
          <a:prstGeom prst="rect">
            <a:avLst/>
          </a:prstGeom>
          <a:noFill/>
          <a:ln>
            <a:noFill/>
          </a:ln>
        </p:spPr>
        <p:txBody>
          <a:bodyPr lIns="91425" tIns="45700" rIns="91425" bIns="45700" anchor="b" anchorCtr="0">
            <a:noAutofit/>
          </a:bodyPr>
          <a:lstStyle/>
          <a:p>
            <a:pPr marL="0" marR="0" lvl="0" indent="0" algn="ctr" rtl="0">
              <a:spcBef>
                <a:spcPts val="0"/>
              </a:spcBef>
              <a:buClr>
                <a:srgbClr val="FFFFFF"/>
              </a:buClr>
              <a:buSzPct val="25000"/>
              <a:buFont typeface="Georgia"/>
              <a:buNone/>
            </a:pPr>
            <a:r>
              <a:rPr lang="en-US" sz="4200" b="0" i="0" u="none" strike="noStrike" cap="none" dirty="0" smtClean="0">
                <a:solidFill>
                  <a:srgbClr val="FFFFFF"/>
                </a:solidFill>
                <a:latin typeface="Georgia"/>
                <a:ea typeface="Georgia"/>
                <a:cs typeface="Georgia"/>
                <a:sym typeface="Georgia"/>
              </a:rPr>
              <a:t>Take </a:t>
            </a:r>
            <a:r>
              <a:rPr lang="en-US" sz="4200" b="0" i="0" u="none" strike="noStrike" cap="none" dirty="0" err="1" smtClean="0">
                <a:solidFill>
                  <a:srgbClr val="FFFFFF"/>
                </a:solidFill>
                <a:latin typeface="Georgia"/>
                <a:ea typeface="Georgia"/>
                <a:cs typeface="Georgia"/>
                <a:sym typeface="Georgia"/>
              </a:rPr>
              <a:t>Aways</a:t>
            </a:r>
            <a:endParaRPr lang="en-US" sz="4200" b="0" i="0" u="none" strike="noStrike" cap="none" dirty="0">
              <a:solidFill>
                <a:srgbClr val="FFFFFF"/>
              </a:solidFill>
              <a:latin typeface="Georgia"/>
              <a:ea typeface="Georgia"/>
              <a:cs typeface="Georgia"/>
              <a:sym typeface="Georgia"/>
            </a:endParaRPr>
          </a:p>
        </p:txBody>
      </p:sp>
    </p:spTree>
    <p:extLst>
      <p:ext uri="{BB962C8B-B14F-4D97-AF65-F5344CB8AC3E}">
        <p14:creationId xmlns:p14="http://schemas.microsoft.com/office/powerpoint/2010/main" val="679916864"/>
      </p:ext>
    </p:extLst>
  </p:cSld>
  <p:clrMapOvr>
    <a:masterClrMapping/>
  </p:clrMapOvr>
  <p:transition spd="slow" advClick="0" advTm="2000">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2" y="0"/>
            <a:ext cx="10289512" cy="6858000"/>
          </a:xfrm>
          <a:prstGeom prst="rect">
            <a:avLst/>
          </a:prstGeom>
        </p:spPr>
      </p:pic>
    </p:spTree>
    <p:extLst>
      <p:ext uri="{BB962C8B-B14F-4D97-AF65-F5344CB8AC3E}">
        <p14:creationId xmlns:p14="http://schemas.microsoft.com/office/powerpoint/2010/main" val="211568478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0289512" cy="6858000"/>
          </a:xfrm>
          <a:prstGeom prst="rect">
            <a:avLst/>
          </a:prstGeom>
        </p:spPr>
      </p:pic>
    </p:spTree>
    <p:extLst>
      <p:ext uri="{BB962C8B-B14F-4D97-AF65-F5344CB8AC3E}">
        <p14:creationId xmlns:p14="http://schemas.microsoft.com/office/powerpoint/2010/main" val="248303946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512" y="0"/>
            <a:ext cx="10675912" cy="6858000"/>
          </a:xfrm>
          <a:prstGeom prst="rect">
            <a:avLst/>
          </a:prstGeom>
        </p:spPr>
      </p:pic>
    </p:spTree>
    <p:extLst>
      <p:ext uri="{BB962C8B-B14F-4D97-AF65-F5344CB8AC3E}">
        <p14:creationId xmlns:p14="http://schemas.microsoft.com/office/powerpoint/2010/main" val="19548854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0289512" cy="6858000"/>
          </a:xfrm>
          <a:prstGeom prst="rect">
            <a:avLst/>
          </a:prstGeom>
        </p:spPr>
      </p:pic>
    </p:spTree>
    <p:extLst>
      <p:ext uri="{BB962C8B-B14F-4D97-AF65-F5344CB8AC3E}">
        <p14:creationId xmlns:p14="http://schemas.microsoft.com/office/powerpoint/2010/main" val="33326841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930" y="19050"/>
            <a:ext cx="10260930" cy="6838950"/>
          </a:xfrm>
          <a:prstGeom prst="rect">
            <a:avLst/>
          </a:prstGeom>
        </p:spPr>
      </p:pic>
    </p:spTree>
    <p:extLst>
      <p:ext uri="{BB962C8B-B14F-4D97-AF65-F5344CB8AC3E}">
        <p14:creationId xmlns:p14="http://schemas.microsoft.com/office/powerpoint/2010/main" val="24468290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0600" y="0"/>
            <a:ext cx="10289512" cy="6858000"/>
          </a:xfrm>
          <a:prstGeom prst="rect">
            <a:avLst/>
          </a:prstGeom>
        </p:spPr>
      </p:pic>
    </p:spTree>
    <p:extLst>
      <p:ext uri="{BB962C8B-B14F-4D97-AF65-F5344CB8AC3E}">
        <p14:creationId xmlns:p14="http://schemas.microsoft.com/office/powerpoint/2010/main" val="24068703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85900" y="1752600"/>
            <a:ext cx="6402363" cy="4267200"/>
          </a:xfrm>
          <a:prstGeom prst="rect">
            <a:avLst/>
          </a:prstGeom>
        </p:spPr>
      </p:pic>
    </p:spTree>
    <p:extLst>
      <p:ext uri="{BB962C8B-B14F-4D97-AF65-F5344CB8AC3E}">
        <p14:creationId xmlns:p14="http://schemas.microsoft.com/office/powerpoint/2010/main" val="4931994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13" descr="G:\NCBO\Photo GALLERY2\Education\B-WET\CBEC\Sudlersville CBEC 04 2004\Image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2448"/>
            <a:ext cx="9147264" cy="6860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769634"/>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17" descr="G:\NCBO\Photo GALLERY2\Education\B-WET\Schoolyard Wetlands\In the Classroom\In the classroom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394568"/>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14" descr="G:\NCBO\Photo GALLERY2\Education\B-WET\Living Classrooms\SLURP_2003-2004\4th runoff mod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9260136" cy="12346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234055"/>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12" descr="G:\NCBO\Photo GALLERY2\Education\B-WET\EDUCATION VA NERR\EDUCATION BWET04\SquidKid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809118"/>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2" descr="G:\NCBO\Photos\25 Great Photos\DC - Microscope La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1" y="0"/>
            <a:ext cx="9140739" cy="6860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961400"/>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theme/theme1.xml><?xml version="1.0" encoding="utf-8"?>
<a:theme xmlns:a="http://schemas.openxmlformats.org/drawingml/2006/main" name="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3354</TotalTime>
  <Words>6583</Words>
  <Application>Microsoft Office PowerPoint</Application>
  <PresentationFormat>On-screen Show (4:3)</PresentationFormat>
  <Paragraphs>486</Paragraphs>
  <Slides>48</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Calibri</vt:lpstr>
      <vt:lpstr>Georgia</vt:lpstr>
      <vt:lpstr>Wingdings</vt:lpstr>
      <vt:lpstr>Arial</vt:lpstr>
      <vt:lpstr>Noto Sans Symbols</vt:lpstr>
      <vt:lpstr>Civic</vt:lpstr>
      <vt:lpstr>Environmental Literacy Leadership Summit Presentation to CAC</vt:lpstr>
      <vt:lpstr>Environmental Literacy Goal</vt:lpstr>
      <vt:lpstr>Student MWEEs</vt:lpstr>
      <vt:lpstr>Student MWEEs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Sustainable Schools</vt:lpstr>
      <vt:lpstr>PowerPoint Presentation</vt:lpstr>
      <vt:lpstr>PowerPoint Presentation</vt:lpstr>
      <vt:lpstr>PowerPoint Presentation</vt:lpstr>
      <vt:lpstr>PowerPoint Presentation</vt:lpstr>
      <vt:lpstr>PowerPoint Presentation</vt:lpstr>
      <vt:lpstr>Policy &amp; Metrics</vt:lpstr>
      <vt:lpstr>ELIT results</vt:lpstr>
      <vt:lpstr>Increasing Capacity</vt:lpstr>
      <vt:lpstr>Leadership Summit</vt:lpstr>
      <vt:lpstr>Purpose of Leadership Summit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Virginia Priorities</vt:lpstr>
      <vt:lpstr>Every Student Succeeds Act</vt:lpstr>
      <vt:lpstr>PowerPoint Presentation</vt:lpstr>
      <vt:lpstr>Student MWEEs</vt:lpstr>
      <vt:lpstr>Every Student Succeeds Act</vt:lpstr>
      <vt:lpstr>Take Aways</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a MWEE?</dc:title>
  <dc:creator>Shannon_Sprague</dc:creator>
  <cp:lastModifiedBy>Jessica</cp:lastModifiedBy>
  <cp:revision>87</cp:revision>
  <cp:lastPrinted>2016-03-02T19:00:56Z</cp:lastPrinted>
  <dcterms:modified xsi:type="dcterms:W3CDTF">2016-05-17T15:31:27Z</dcterms:modified>
</cp:coreProperties>
</file>