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8"/>
    <p:sldMasterId id="2147483660" r:id="rId19"/>
    <p:sldMasterId id="2147483672" r:id="rId20"/>
    <p:sldMasterId id="2147483686" r:id="rId21"/>
    <p:sldMasterId id="2147483699" r:id="rId22"/>
  </p:sldMasterIdLst>
  <p:notesMasterIdLst>
    <p:notesMasterId r:id="rId47"/>
  </p:notesMasterIdLst>
  <p:sldIdLst>
    <p:sldId id="328" r:id="rId23"/>
    <p:sldId id="330" r:id="rId24"/>
    <p:sldId id="260" r:id="rId25"/>
    <p:sldId id="301" r:id="rId26"/>
    <p:sldId id="325" r:id="rId27"/>
    <p:sldId id="320" r:id="rId28"/>
    <p:sldId id="797" r:id="rId29"/>
    <p:sldId id="800" r:id="rId30"/>
    <p:sldId id="798" r:id="rId31"/>
    <p:sldId id="744" r:id="rId32"/>
    <p:sldId id="799" r:id="rId33"/>
    <p:sldId id="794" r:id="rId34"/>
    <p:sldId id="758" r:id="rId35"/>
    <p:sldId id="754" r:id="rId36"/>
    <p:sldId id="705" r:id="rId37"/>
    <p:sldId id="750" r:id="rId38"/>
    <p:sldId id="796" r:id="rId39"/>
    <p:sldId id="783" r:id="rId40"/>
    <p:sldId id="324" r:id="rId41"/>
    <p:sldId id="285" r:id="rId42"/>
    <p:sldId id="263" r:id="rId43"/>
    <p:sldId id="290" r:id="rId44"/>
    <p:sldId id="304" r:id="rId45"/>
    <p:sldId id="329" r:id="rId46"/>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escher, Laura" initials="DL" lastIdx="7" clrIdx="0">
    <p:extLst>
      <p:ext uri="{19B8F6BF-5375-455C-9EA6-DF929625EA0E}">
        <p15:presenceInfo xmlns:p15="http://schemas.microsoft.com/office/powerpoint/2012/main" userId="S-1-5-21-1339303556-449845944-1601390327-275644" providerId="AD"/>
      </p:ext>
    </p:extLst>
  </p:cmAuthor>
  <p:cmAuthor id="2" name="Vetter, Doreen" initials="VD" lastIdx="3" clrIdx="1">
    <p:extLst>
      <p:ext uri="{19B8F6BF-5375-455C-9EA6-DF929625EA0E}">
        <p15:presenceInfo xmlns:p15="http://schemas.microsoft.com/office/powerpoint/2012/main" userId="S-1-5-21-1339303556-449845944-1601390327-1615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4454"/>
    <a:srgbClr val="1154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60214B-325D-4B85-A13F-4FFBC162A2C6}" v="179" dt="2021-02-11T13:19:37.664"/>
  </p1510:revLst>
</p1510:revInfo>
</file>

<file path=ppt/tableStyles.xml><?xml version="1.0" encoding="utf-8"?>
<a:tblStyleLst xmlns:a="http://schemas.openxmlformats.org/drawingml/2006/main" def="{778A900C-7CE9-4E3A-8019-603A3B7F293A}">
  <a:tblStyle styleId="{778A900C-7CE9-4E3A-8019-603A3B7F293A}"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55" autoAdjust="0"/>
  </p:normalViewPr>
  <p:slideViewPr>
    <p:cSldViewPr snapToGrid="0">
      <p:cViewPr varScale="1">
        <p:scale>
          <a:sx n="99" d="100"/>
          <a:sy n="99" d="100"/>
        </p:scale>
        <p:origin x="922" y="72"/>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Master" Target="slideMasters/slideMaster1.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4.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7.xml"/><Relationship Id="rId11" Type="http://schemas.openxmlformats.org/officeDocument/2006/relationships/customXml" Target="../customXml/item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microsoft.com/office/2015/10/relationships/revisionInfo" Target="revisionInfo.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slideMaster" Target="slideMasters/slideMaster2.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Master" Target="slideMasters/slideMaster5.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commentAuthors" Target="commentAuthors.xml"/><Relationship Id="rId8" Type="http://schemas.openxmlformats.org/officeDocument/2006/relationships/customXml" Target="../customXml/item8.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20" Type="http://schemas.openxmlformats.org/officeDocument/2006/relationships/slideMaster" Target="slideMasters/slideMaster3.xml"/><Relationship Id="rId41"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2" y="4415790"/>
            <a:ext cx="5608319" cy="4183380"/>
          </a:xfrm>
          <a:prstGeom prst="rect">
            <a:avLst/>
          </a:prstGeom>
          <a:noFill/>
          <a:ln>
            <a:noFill/>
          </a:ln>
        </p:spPr>
        <p:txBody>
          <a:bodyPr lIns="93148" tIns="93148" rIns="93148" bIns="93148"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1019248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r>
              <a:rPr lang="en-US" baseline="0"/>
              <a:t>Find photos </a:t>
            </a:r>
            <a:r>
              <a:rPr lang="en-US"/>
              <a:t>on our Flickr</a:t>
            </a:r>
            <a:r>
              <a:rPr lang="en-US" baseline="0"/>
              <a:t> site: https://www.flickr.com/photos/29388462@N06/sets/ </a:t>
            </a:r>
          </a:p>
          <a:p>
            <a:r>
              <a:rPr lang="en-US" baseline="0"/>
              <a:t>You can also browse photos by category on our website: http://www.chesapeakebay.net/photos </a:t>
            </a:r>
          </a:p>
          <a:p>
            <a:endParaRPr lang="en-US"/>
          </a:p>
        </p:txBody>
      </p:sp>
    </p:spTree>
    <p:extLst>
      <p:ext uri="{BB962C8B-B14F-4D97-AF65-F5344CB8AC3E}">
        <p14:creationId xmlns:p14="http://schemas.microsoft.com/office/powerpoint/2010/main" val="1787261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INSTRUCTIONS:</a:t>
            </a:r>
            <a:r>
              <a:rPr lang="en-US" baseline="0"/>
              <a:t> This slide is a transition slide and does not need to be modified.</a:t>
            </a:r>
            <a:endParaRPr lang="en-US"/>
          </a:p>
          <a:p>
            <a:endParaRPr/>
          </a:p>
        </p:txBody>
      </p:sp>
    </p:spTree>
    <p:extLst>
      <p:ext uri="{BB962C8B-B14F-4D97-AF65-F5344CB8AC3E}">
        <p14:creationId xmlns:p14="http://schemas.microsoft.com/office/powerpoint/2010/main" val="4006548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pPr marL="0" marR="0" lvl="0" indent="0" algn="l" defTabSz="931637" rtl="0" eaLnBrk="1" fontAlgn="auto" latinLnBrk="0" hangingPunct="1">
              <a:lnSpc>
                <a:spcPct val="100000"/>
              </a:lnSpc>
              <a:spcBef>
                <a:spcPts val="0"/>
              </a:spcBef>
              <a:spcAft>
                <a:spcPts val="0"/>
              </a:spcAft>
              <a:buClrTx/>
              <a:buSzTx/>
              <a:buFontTx/>
              <a:buNone/>
              <a:tabLst/>
              <a:defRPr/>
            </a:pPr>
            <a:r>
              <a:rPr lang="en-US"/>
              <a:t>INSTRUCTIONS: This slide should </a:t>
            </a:r>
            <a:r>
              <a:rPr lang="en-US" b="1"/>
              <a:t>briefly summarize </a:t>
            </a:r>
            <a:r>
              <a:rPr lang="en-US"/>
              <a:t>your answer to narrative analysis question #4</a:t>
            </a:r>
            <a:r>
              <a:rPr lang="en-US">
                <a:latin typeface="Rockwell" charset="0"/>
              </a:rPr>
              <a:t>. As a reminder, question four refers back to the first three questions in the Narrative Analysis.</a:t>
            </a:r>
            <a:r>
              <a:rPr lang="en-US"/>
              <a:t> </a:t>
            </a:r>
          </a:p>
          <a:p>
            <a:pPr>
              <a:buNone/>
            </a:pPr>
            <a:endParaRPr lang="en-US">
              <a:latin typeface="Rockwell" charset="0"/>
              <a:ea typeface="Rockwell" charset="0"/>
              <a:cs typeface="Rockwell" charset="0"/>
            </a:endParaRPr>
          </a:p>
          <a:p>
            <a:pPr>
              <a:buNone/>
            </a:pPr>
            <a:r>
              <a:rPr lang="en-US"/>
              <a:t>FROM NARRATIVE ANALYSIS (</a:t>
            </a:r>
            <a:r>
              <a:rPr lang="en-US">
                <a:latin typeface="Rockwell" charset="0"/>
                <a:ea typeface="Rockwell" charset="0"/>
                <a:cs typeface="Rockwell" charset="0"/>
              </a:rPr>
              <a:t>FOR YOUR REFERENCE ONLY):</a:t>
            </a:r>
          </a:p>
          <a:p>
            <a:pPr>
              <a:buNone/>
            </a:pPr>
            <a:r>
              <a:rPr lang="en-US">
                <a:latin typeface="Rockwell" charset="0"/>
                <a:ea typeface="Rockwell" charset="0"/>
                <a:cs typeface="Rockwell" charset="0"/>
              </a:rPr>
              <a:t>“4. Based on your response to the questions above, how will your work change over the next two years? </a:t>
            </a:r>
          </a:p>
          <a:p>
            <a:pPr>
              <a:buNone/>
            </a:pPr>
            <a:endParaRPr lang="en-US" i="1">
              <a:latin typeface="Rockwell" charset="0"/>
              <a:ea typeface="Rockwell" charset="0"/>
              <a:cs typeface="Rockwell" charset="0"/>
            </a:endParaRPr>
          </a:p>
          <a:p>
            <a:pPr>
              <a:buNone/>
            </a:pPr>
            <a:r>
              <a:rPr lang="en-US" i="1">
                <a:latin typeface="Rockwell" charset="0"/>
                <a:ea typeface="Rockwell" charset="0"/>
                <a:cs typeface="Rockwell" charset="0"/>
              </a:rPr>
              <a:t>Describe the adaptations that will be necessary to more efficiently achieve your outcome and explain how these changes will lead you to adjust your management strategy or the actions described in column four of your logic and action plan. Changes that the workgroup, GIT or Management Board consider significant should be reflected in your management strategy.”</a:t>
            </a:r>
          </a:p>
          <a:p>
            <a:pPr>
              <a:buNone/>
            </a:pPr>
            <a:endParaRPr lang="en-US">
              <a:latin typeface="Rockwell" charset="0"/>
              <a:ea typeface="Rockwell" charset="0"/>
              <a:cs typeface="Rockwell" charset="0"/>
            </a:endParaRPr>
          </a:p>
          <a:p>
            <a:endParaRPr lang="en-US" baseline="0">
              <a:latin typeface="Rockwell" charset="0"/>
            </a:endParaRPr>
          </a:p>
        </p:txBody>
      </p:sp>
    </p:spTree>
    <p:extLst>
      <p:ext uri="{BB962C8B-B14F-4D97-AF65-F5344CB8AC3E}">
        <p14:creationId xmlns:p14="http://schemas.microsoft.com/office/powerpoint/2010/main" val="3273389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pPr marL="0" marR="0" lvl="0" indent="0" algn="l" defTabSz="881390" rtl="0" eaLnBrk="1" fontAlgn="auto" latinLnBrk="0" hangingPunct="1">
              <a:lnSpc>
                <a:spcPct val="100000"/>
              </a:lnSpc>
              <a:spcBef>
                <a:spcPts val="0"/>
              </a:spcBef>
              <a:spcAft>
                <a:spcPts val="0"/>
              </a:spcAft>
              <a:buClrTx/>
              <a:buSzTx/>
              <a:buFontTx/>
              <a:buNone/>
              <a:tabLst/>
              <a:defRPr/>
            </a:pPr>
            <a:r>
              <a:rPr lang="en-US"/>
              <a:t>INSTRUCTIONS:</a:t>
            </a:r>
            <a:r>
              <a:rPr lang="en-US" baseline="0"/>
              <a:t> This slide is a transition slide and does not need to be modified.</a:t>
            </a:r>
            <a:endParaRPr lang="en-US"/>
          </a:p>
          <a:p>
            <a:pPr defTabSz="881390">
              <a:defRPr/>
            </a:pPr>
            <a:endParaRPr/>
          </a:p>
        </p:txBody>
      </p:sp>
    </p:spTree>
    <p:extLst>
      <p:ext uri="{BB962C8B-B14F-4D97-AF65-F5344CB8AC3E}">
        <p14:creationId xmlns:p14="http://schemas.microsoft.com/office/powerpoint/2010/main" val="1876179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pPr marL="0" marR="0" lvl="0" indent="0" algn="l" defTabSz="931637" rtl="0" eaLnBrk="1" fontAlgn="auto" latinLnBrk="0" hangingPunct="1">
              <a:lnSpc>
                <a:spcPct val="100000"/>
              </a:lnSpc>
              <a:spcBef>
                <a:spcPts val="0"/>
              </a:spcBef>
              <a:spcAft>
                <a:spcPts val="0"/>
              </a:spcAft>
              <a:buClrTx/>
              <a:buSzTx/>
              <a:buFontTx/>
              <a:buNone/>
              <a:tabLst/>
              <a:defRPr/>
            </a:pPr>
            <a:r>
              <a:rPr lang="en-US"/>
              <a:t>INSTRUCTIONS: This slide should </a:t>
            </a:r>
            <a:r>
              <a:rPr lang="en-US" b="1"/>
              <a:t>briefly summarize </a:t>
            </a:r>
            <a:r>
              <a:rPr lang="en-US"/>
              <a:t>your answer to narrative analysis question #5</a:t>
            </a:r>
            <a:r>
              <a:rPr lang="en-US">
                <a:latin typeface="Rockwell" charset="0"/>
                <a:ea typeface="Rockwell" charset="0"/>
                <a:cs typeface="Rockwell" charset="0"/>
              </a:rPr>
              <a:t>.</a:t>
            </a:r>
            <a:endParaRPr lang="en-US" sz="1100" i="1" kern="1200">
              <a:solidFill>
                <a:schemeClr val="tx1"/>
              </a:solidFill>
              <a:effectLst/>
              <a:latin typeface="+mn-lt"/>
              <a:ea typeface="+mn-ea"/>
              <a:cs typeface="+mn-cs"/>
            </a:endParaRPr>
          </a:p>
          <a:p>
            <a:pPr defTabSz="931637">
              <a:defRPr/>
            </a:pPr>
            <a:endParaRPr lang="en-US" sz="1100" i="1" kern="1200">
              <a:solidFill>
                <a:schemeClr val="tx1"/>
              </a:solidFill>
              <a:effectLst/>
              <a:latin typeface="+mn-lt"/>
              <a:ea typeface="+mn-ea"/>
              <a:cs typeface="+mn-cs"/>
            </a:endParaRPr>
          </a:p>
          <a:p>
            <a:pPr defTabSz="931637">
              <a:defRPr/>
            </a:pPr>
            <a:r>
              <a:rPr lang="en-US"/>
              <a:t>FROM NARRATIVE ANALYSIS (</a:t>
            </a:r>
            <a:r>
              <a:rPr lang="en-US" sz="1100" i="0" kern="1200">
                <a:solidFill>
                  <a:schemeClr val="tx1"/>
                </a:solidFill>
                <a:effectLst/>
                <a:latin typeface="+mn-lt"/>
                <a:ea typeface="+mn-ea"/>
                <a:cs typeface="+mn-cs"/>
              </a:rPr>
              <a:t>FOR YOUR REFERENCE ONLY): </a:t>
            </a:r>
          </a:p>
          <a:p>
            <a:pPr defTabSz="931637">
              <a:defRPr/>
            </a:pPr>
            <a:r>
              <a:rPr lang="en-US" sz="1100" i="0" kern="1200">
                <a:solidFill>
                  <a:schemeClr val="tx1"/>
                </a:solidFill>
                <a:effectLst/>
                <a:latin typeface="+mn-lt"/>
                <a:ea typeface="+mn-ea"/>
                <a:cs typeface="+mn-cs"/>
              </a:rPr>
              <a:t>“5. What, if any, actions can the Management Board take to help ensure success in achieving your outcome?</a:t>
            </a:r>
          </a:p>
          <a:p>
            <a:pPr defTabSz="931637">
              <a:defRPr/>
            </a:pPr>
            <a:endParaRPr lang="en-US" sz="1100" i="0" kern="1200">
              <a:solidFill>
                <a:schemeClr val="tx1"/>
              </a:solidFill>
              <a:effectLst/>
              <a:latin typeface="+mn-lt"/>
              <a:ea typeface="+mn-ea"/>
              <a:cs typeface="+mn-cs"/>
            </a:endParaRPr>
          </a:p>
          <a:p>
            <a:pPr defTabSz="931637">
              <a:defRPr/>
            </a:pPr>
            <a:r>
              <a:rPr lang="en-US" sz="1100" i="1" kern="1200">
                <a:solidFill>
                  <a:schemeClr val="tx1"/>
                </a:solidFill>
                <a:effectLst/>
                <a:latin typeface="+mn-lt"/>
                <a:ea typeface="+mn-ea"/>
                <a:cs typeface="+mn-cs"/>
              </a:rPr>
              <a:t>Please be as specific as possible. Do you need direct action by the Management Board? Or can the Management Board direct or facilitate action through other groups? Can you describe efforts the workgroup has already taken to address this issue? If this need is not met, how will progress toward your outcome be affected? This assistance may include support from within a Management Board member’s jurisdiction or agency.”</a:t>
            </a:r>
          </a:p>
          <a:p>
            <a:pPr defTabSz="931637">
              <a:defRPr/>
            </a:pPr>
            <a:endParaRPr lang="en" i="0">
              <a:latin typeface="Rockwell" charset="0"/>
              <a:ea typeface="Rockwell" charset="0"/>
              <a:cs typeface="Rockwell" charset="0"/>
            </a:endParaRPr>
          </a:p>
        </p:txBody>
      </p:sp>
    </p:spTree>
    <p:extLst>
      <p:ext uri="{BB962C8B-B14F-4D97-AF65-F5344CB8AC3E}">
        <p14:creationId xmlns:p14="http://schemas.microsoft.com/office/powerpoint/2010/main" val="1583086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[time for discussion at the end of the presentation, before the next outcome presentation]</a:t>
            </a:r>
          </a:p>
          <a:p>
            <a:endParaRPr lang="en-US"/>
          </a:p>
        </p:txBody>
      </p:sp>
    </p:spTree>
    <p:extLst>
      <p:ext uri="{BB962C8B-B14F-4D97-AF65-F5344CB8AC3E}">
        <p14:creationId xmlns:p14="http://schemas.microsoft.com/office/powerpoint/2010/main" val="1361215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r>
              <a:rPr lang="en-US"/>
              <a:t>INSTRUCTIONS:</a:t>
            </a:r>
            <a:r>
              <a:rPr lang="en-US" baseline="0"/>
              <a:t> </a:t>
            </a:r>
          </a:p>
          <a:p>
            <a:endParaRPr lang="en-US" baseline="0"/>
          </a:p>
          <a:p>
            <a:pPr marL="171450" indent="-171450">
              <a:buFont typeface="Arial" panose="020B0604020202020204" pitchFamily="34" charset="0"/>
              <a:buChar char="•"/>
            </a:pPr>
            <a:r>
              <a:rPr lang="en-US" baseline="0"/>
              <a:t>Add the title of your goal and the language of your outcome from the 2014 Agreement (copy and paste).</a:t>
            </a:r>
          </a:p>
          <a:p>
            <a:pPr marL="171450" indent="-171450">
              <a:buFont typeface="Arial" panose="020B0604020202020204" pitchFamily="34" charset="0"/>
              <a:buChar char="•"/>
            </a:pPr>
            <a:r>
              <a:rPr lang="en-US" baseline="0"/>
              <a:t>Add a relevant photo (if it all fits). </a:t>
            </a:r>
          </a:p>
          <a:p>
            <a:pPr marL="171450" indent="-171450">
              <a:buFont typeface="Arial" panose="020B0604020202020204" pitchFamily="34" charset="0"/>
              <a:buChar char="•"/>
            </a:pPr>
            <a:r>
              <a:rPr lang="en-US" baseline="0"/>
              <a:t>If desired, talking points could include more contextual information, e.g. the importance of the outcome and the historic trends that led to the establishment of the specific target.</a:t>
            </a:r>
          </a:p>
          <a:p>
            <a:endParaRPr lang="en-US" baseline="0"/>
          </a:p>
          <a:p>
            <a:endParaRPr lang="en-US" baseline="0"/>
          </a:p>
        </p:txBody>
      </p:sp>
    </p:spTree>
    <p:extLst>
      <p:ext uri="{BB962C8B-B14F-4D97-AF65-F5344CB8AC3E}">
        <p14:creationId xmlns:p14="http://schemas.microsoft.com/office/powerpoint/2010/main" val="328247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r>
              <a:rPr lang="en-US"/>
              <a:t>INSTRUCTIONS:</a:t>
            </a:r>
            <a:r>
              <a:rPr lang="en-US" baseline="0"/>
              <a:t> </a:t>
            </a:r>
          </a:p>
          <a:p>
            <a:endParaRPr lang="en-US" baseline="0"/>
          </a:p>
          <a:p>
            <a:pPr marL="171450" indent="-171450">
              <a:buFont typeface="Arial" panose="020B0604020202020204" pitchFamily="34" charset="0"/>
              <a:buChar char="•"/>
            </a:pPr>
            <a:r>
              <a:rPr lang="en-US" baseline="0"/>
              <a:t>Add the title of your goal and the language of your outcome from the 2014 Agreement (copy and paste).</a:t>
            </a:r>
          </a:p>
          <a:p>
            <a:pPr marL="171450" indent="-171450">
              <a:buFont typeface="Arial" panose="020B0604020202020204" pitchFamily="34" charset="0"/>
              <a:buChar char="•"/>
            </a:pPr>
            <a:r>
              <a:rPr lang="en-US" baseline="0"/>
              <a:t>Add a relevant photo (if it all fits). </a:t>
            </a:r>
          </a:p>
          <a:p>
            <a:pPr marL="171450" indent="-171450">
              <a:buFont typeface="Arial" panose="020B0604020202020204" pitchFamily="34" charset="0"/>
              <a:buChar char="•"/>
            </a:pPr>
            <a:r>
              <a:rPr lang="en-US" baseline="0"/>
              <a:t>If desired, talking points could include more contextual information, e.g. the importance of the outcome and the historic trends that led to the establishment of the specific target.</a:t>
            </a:r>
          </a:p>
          <a:p>
            <a:endParaRPr lang="en-US" baseline="0"/>
          </a:p>
          <a:p>
            <a:endParaRPr lang="en-US" baseline="0"/>
          </a:p>
        </p:txBody>
      </p:sp>
    </p:spTree>
    <p:extLst>
      <p:ext uri="{BB962C8B-B14F-4D97-AF65-F5344CB8AC3E}">
        <p14:creationId xmlns:p14="http://schemas.microsoft.com/office/powerpoint/2010/main" val="328247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INSTRUCTIONS: Copy and paste the graph or chart you used to answer narrative analysis question #2. The editable graph from the Narrative Analysis template has been included here for your reference.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FROM NARRATIVE ANALYSIS (FOR YOUR REFERENCE ONLY):</a:t>
            </a:r>
          </a:p>
          <a:p>
            <a:r>
              <a:rPr lang="en-US"/>
              <a:t>“2. Regardless of how successful your short-term progress has been over the past two years, indicate whether we are making progress at a rate that is necessary to achieve the outcome you are working toward.  </a:t>
            </a:r>
          </a:p>
          <a:p>
            <a:r>
              <a:rPr lang="en-US" i="1"/>
              <a:t>Use the editable graph or your own chart to illustrate your progress. Explain any gap(s) between our actual progress and our anticipated trajectory.”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endParaRPr lang="en-US" baseline="0"/>
          </a:p>
        </p:txBody>
      </p:sp>
    </p:spTree>
    <p:extLst>
      <p:ext uri="{BB962C8B-B14F-4D97-AF65-F5344CB8AC3E}">
        <p14:creationId xmlns:p14="http://schemas.microsoft.com/office/powerpoint/2010/main" val="4007774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01042" y="4415790"/>
            <a:ext cx="5608319" cy="4183380"/>
          </a:xfrm>
          <a:prstGeom prst="rect">
            <a:avLst/>
          </a:prstGeom>
        </p:spPr>
        <p:txBody>
          <a:bodyPr lIns="93148" tIns="93148" rIns="93148" bIns="9314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INSTRUCTIONS:</a:t>
            </a:r>
            <a:r>
              <a:rPr lang="en-US" baseline="0"/>
              <a:t> This slide is a transition slide and does not need to be modified.</a:t>
            </a:r>
            <a:endParaRPr lang="en-US"/>
          </a:p>
        </p:txBody>
      </p:sp>
    </p:spTree>
    <p:extLst>
      <p:ext uri="{BB962C8B-B14F-4D97-AF65-F5344CB8AC3E}">
        <p14:creationId xmlns:p14="http://schemas.microsoft.com/office/powerpoint/2010/main" val="2240605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INSTRUCTIONS: This slide should </a:t>
            </a:r>
            <a:r>
              <a:rPr lang="en-US" b="1"/>
              <a:t>briefly summarize </a:t>
            </a:r>
            <a:r>
              <a:rPr lang="en-US"/>
              <a:t>your answer to narrative analysis question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FROM NARRATIVE ANALYSIS (FOR YOUR REFERENCE ONLY):</a:t>
            </a:r>
          </a:p>
          <a:p>
            <a:r>
              <a:rPr lang="en-US"/>
              <a:t>“1. Examine your red/yellow/green analysis of your management actions. What lessons have you learned over the past two years of implementation?</a:t>
            </a:r>
          </a:p>
          <a:p>
            <a:endParaRPr lang="en-US"/>
          </a:p>
          <a:p>
            <a:r>
              <a:rPr lang="en-US" i="1"/>
              <a:t>Summarize what you have learned about what worked and what didn’t. For example, have you identified additional factors to consider or filled an information gap?” </a:t>
            </a:r>
          </a:p>
          <a:p>
            <a:endParaRPr lang="en-US"/>
          </a:p>
        </p:txBody>
      </p:sp>
    </p:spTree>
    <p:extLst>
      <p:ext uri="{BB962C8B-B14F-4D97-AF65-F5344CB8AC3E}">
        <p14:creationId xmlns:p14="http://schemas.microsoft.com/office/powerpoint/2010/main" val="1885829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0534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INSTRUCTIONS: This slide should </a:t>
            </a:r>
            <a:r>
              <a:rPr lang="en-US" b="1"/>
              <a:t>briefly summarize </a:t>
            </a:r>
            <a:r>
              <a:rPr lang="en-US"/>
              <a:t>your answer to narrative analysis question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FROM NARRATIVE ANALYSIS (FOR YOUR REFERENCE ONLY):</a:t>
            </a:r>
          </a:p>
          <a:p>
            <a:r>
              <a:rPr lang="en-US"/>
              <a:t>“1. Examine your red/yellow/green analysis of your management actions. What lessons have you learned over the past two years of implementation?</a:t>
            </a:r>
          </a:p>
          <a:p>
            <a:endParaRPr lang="en-US"/>
          </a:p>
          <a:p>
            <a:r>
              <a:rPr lang="en-US" i="1"/>
              <a:t>Summarize what you have learned about what worked and what didn’t. For example, have you identified additional factors to consider or filled an information gap?” </a:t>
            </a:r>
          </a:p>
          <a:p>
            <a:endParaRPr lang="en-US"/>
          </a:p>
        </p:txBody>
      </p:sp>
    </p:spTree>
    <p:extLst>
      <p:ext uri="{BB962C8B-B14F-4D97-AF65-F5344CB8AC3E}">
        <p14:creationId xmlns:p14="http://schemas.microsoft.com/office/powerpoint/2010/main" val="819055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INSTRUCTIONS: This slide should </a:t>
            </a:r>
            <a:r>
              <a:rPr lang="en-US" b="1"/>
              <a:t>briefly summarize </a:t>
            </a:r>
            <a:r>
              <a:rPr lang="en-US"/>
              <a:t>your answer to narrative analysis question #3</a:t>
            </a:r>
            <a:r>
              <a:rPr lang="en-US">
                <a:latin typeface="Rockwell" charset="0"/>
              </a:rPr>
              <a:t>. </a:t>
            </a:r>
            <a:endParaRPr lang="en-US"/>
          </a:p>
          <a:p>
            <a:endParaRPr lang="en-US"/>
          </a:p>
          <a:p>
            <a:pPr defTabSz="931637">
              <a:defRPr/>
            </a:pPr>
            <a:r>
              <a:rPr lang="en-US"/>
              <a:t>FROM NARRATIVE ANALYSIS (</a:t>
            </a:r>
            <a:r>
              <a:rPr lang="en-US" sz="1100" i="0" kern="1200">
                <a:solidFill>
                  <a:schemeClr val="tx1"/>
                </a:solidFill>
                <a:effectLst/>
                <a:latin typeface="+mn-lt"/>
                <a:ea typeface="+mn-ea"/>
                <a:cs typeface="+mn-cs"/>
              </a:rPr>
              <a:t>FOR YOUR REFERENCE ONLY): </a:t>
            </a:r>
          </a:p>
          <a:p>
            <a:pPr defTabSz="931637">
              <a:defRPr/>
            </a:pPr>
            <a:r>
              <a:rPr lang="en-US" sz="1100" i="0" kern="1200">
                <a:solidFill>
                  <a:schemeClr val="tx1"/>
                </a:solidFill>
                <a:effectLst/>
                <a:latin typeface="+mn-lt"/>
                <a:ea typeface="+mn-ea"/>
                <a:cs typeface="+mn-cs"/>
              </a:rPr>
              <a:t>“3. What scientific, fiscal and policy-related developments will influence your work over the next two years? </a:t>
            </a:r>
          </a:p>
          <a:p>
            <a:pPr defTabSz="931637">
              <a:defRPr/>
            </a:pPr>
            <a:endParaRPr lang="en-US" sz="1100" i="0" kern="1200">
              <a:solidFill>
                <a:schemeClr val="tx1"/>
              </a:solidFill>
              <a:effectLst/>
              <a:latin typeface="+mn-lt"/>
              <a:ea typeface="+mn-ea"/>
              <a:cs typeface="+mn-cs"/>
            </a:endParaRPr>
          </a:p>
          <a:p>
            <a:pPr defTabSz="931637">
              <a:defRPr/>
            </a:pPr>
            <a:r>
              <a:rPr lang="en-US" sz="1100" i="1" kern="1200">
                <a:solidFill>
                  <a:schemeClr val="tx1"/>
                </a:solidFill>
                <a:effectLst/>
                <a:latin typeface="+mn-lt"/>
                <a:ea typeface="+mn-ea"/>
                <a:cs typeface="+mn-cs"/>
              </a:rPr>
              <a:t>This may include information learned at the previous biennial SRS meeting or more specific information about your outcome such as an increase or decrease in funding, new programs that address gaps, and new scientific data or research. Describe how these developments are likely to impact your recommended measure(s) of progress, the factors you believe impact your ability to succeed, and newly created or filled gaps. These changes should be reflected in the first three columns of your revised logic and action plan after your quarterly progress meeting.” </a:t>
            </a:r>
          </a:p>
          <a:p>
            <a:pPr defTabSz="931637">
              <a:defRPr/>
            </a:pPr>
            <a:endParaRPr lang="en-US" sz="1100" i="0" kern="1200">
              <a:solidFill>
                <a:schemeClr val="tx1"/>
              </a:solidFill>
              <a:effectLst/>
              <a:latin typeface="+mn-lt"/>
              <a:ea typeface="+mn-ea"/>
              <a:cs typeface="+mn-cs"/>
            </a:endParaRPr>
          </a:p>
        </p:txBody>
      </p:sp>
    </p:spTree>
    <p:extLst>
      <p:ext uri="{BB962C8B-B14F-4D97-AF65-F5344CB8AC3E}">
        <p14:creationId xmlns:p14="http://schemas.microsoft.com/office/powerpoint/2010/main" val="1126729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Sub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113600" y="2878750"/>
            <a:ext cx="4505699" cy="1159799"/>
          </a:xfrm>
          <a:prstGeom prst="rect">
            <a:avLst/>
          </a:prstGeom>
        </p:spPr>
        <p:txBody>
          <a:bodyPr lIns="91425" tIns="91425" rIns="91425" bIns="91425" anchor="b" anchorCtr="0"/>
          <a:lstStyle>
            <a:lvl1pPr lvl="0" rtl="0">
              <a:spcBef>
                <a:spcPts val="0"/>
              </a:spcBef>
              <a:buClr>
                <a:srgbClr val="114454"/>
              </a:buClr>
              <a:buSzPct val="100000"/>
              <a:defRPr sz="4800">
                <a:solidFill>
                  <a:srgbClr val="114454"/>
                </a:solidFill>
              </a:defRPr>
            </a:lvl1pPr>
            <a:lvl2pPr lvl="1" rtl="0">
              <a:spcBef>
                <a:spcPts val="0"/>
              </a:spcBef>
              <a:buClr>
                <a:srgbClr val="114454"/>
              </a:buClr>
              <a:buSzPct val="100000"/>
              <a:defRPr sz="4800">
                <a:solidFill>
                  <a:srgbClr val="114454"/>
                </a:solidFill>
              </a:defRPr>
            </a:lvl2pPr>
            <a:lvl3pPr lvl="2" rtl="0">
              <a:spcBef>
                <a:spcPts val="0"/>
              </a:spcBef>
              <a:buClr>
                <a:srgbClr val="114454"/>
              </a:buClr>
              <a:buSzPct val="100000"/>
              <a:defRPr sz="4800">
                <a:solidFill>
                  <a:srgbClr val="114454"/>
                </a:solidFill>
              </a:defRPr>
            </a:lvl3pPr>
            <a:lvl4pPr lvl="3" rtl="0">
              <a:spcBef>
                <a:spcPts val="0"/>
              </a:spcBef>
              <a:buClr>
                <a:srgbClr val="114454"/>
              </a:buClr>
              <a:buSzPct val="100000"/>
              <a:defRPr sz="4800">
                <a:solidFill>
                  <a:srgbClr val="114454"/>
                </a:solidFill>
              </a:defRPr>
            </a:lvl4pPr>
            <a:lvl5pPr lvl="4" rtl="0">
              <a:spcBef>
                <a:spcPts val="0"/>
              </a:spcBef>
              <a:buClr>
                <a:srgbClr val="114454"/>
              </a:buClr>
              <a:buSzPct val="100000"/>
              <a:defRPr sz="4800">
                <a:solidFill>
                  <a:srgbClr val="114454"/>
                </a:solidFill>
              </a:defRPr>
            </a:lvl5pPr>
            <a:lvl6pPr lvl="5" rtl="0">
              <a:spcBef>
                <a:spcPts val="0"/>
              </a:spcBef>
              <a:buClr>
                <a:srgbClr val="114454"/>
              </a:buClr>
              <a:buSzPct val="100000"/>
              <a:defRPr sz="4800">
                <a:solidFill>
                  <a:srgbClr val="114454"/>
                </a:solidFill>
              </a:defRPr>
            </a:lvl6pPr>
            <a:lvl7pPr lvl="6" rtl="0">
              <a:spcBef>
                <a:spcPts val="0"/>
              </a:spcBef>
              <a:buClr>
                <a:srgbClr val="114454"/>
              </a:buClr>
              <a:buSzPct val="100000"/>
              <a:defRPr sz="4800">
                <a:solidFill>
                  <a:srgbClr val="114454"/>
                </a:solidFill>
              </a:defRPr>
            </a:lvl7pPr>
            <a:lvl8pPr lvl="7" rtl="0">
              <a:spcBef>
                <a:spcPts val="0"/>
              </a:spcBef>
              <a:buClr>
                <a:srgbClr val="114454"/>
              </a:buClr>
              <a:buSzPct val="100000"/>
              <a:defRPr sz="4800">
                <a:solidFill>
                  <a:srgbClr val="114454"/>
                </a:solidFill>
              </a:defRPr>
            </a:lvl8pPr>
            <a:lvl9pPr lvl="8" rtl="0">
              <a:spcBef>
                <a:spcPts val="0"/>
              </a:spcBef>
              <a:buClr>
                <a:srgbClr val="114454"/>
              </a:buClr>
              <a:buSzPct val="100000"/>
              <a:defRPr sz="4800">
                <a:solidFill>
                  <a:srgbClr val="114454"/>
                </a:solidFill>
              </a:defRPr>
            </a:lvl9pPr>
          </a:lstStyle>
          <a:p>
            <a:endParaRPr/>
          </a:p>
        </p:txBody>
      </p:sp>
      <p:sp>
        <p:nvSpPr>
          <p:cNvPr id="17" name="Shape 17"/>
          <p:cNvSpPr txBox="1">
            <a:spLocks noGrp="1"/>
          </p:cNvSpPr>
          <p:nvPr>
            <p:ph type="subTitle" idx="1"/>
          </p:nvPr>
        </p:nvSpPr>
        <p:spPr>
          <a:xfrm>
            <a:off x="4113600" y="3983050"/>
            <a:ext cx="4505699" cy="784799"/>
          </a:xfrm>
          <a:prstGeom prst="rect">
            <a:avLst/>
          </a:prstGeom>
        </p:spPr>
        <p:txBody>
          <a:bodyPr lIns="91425" tIns="91425" rIns="91425" bIns="91425" anchor="t" anchorCtr="0"/>
          <a:lstStyle>
            <a:lvl1pPr lvl="0" rtl="0">
              <a:spcBef>
                <a:spcPts val="0"/>
              </a:spcBef>
              <a:buClr>
                <a:srgbClr val="94BF6E"/>
              </a:buClr>
              <a:buSzPct val="100000"/>
              <a:buNone/>
              <a:defRPr sz="1800" b="1">
                <a:solidFill>
                  <a:srgbClr val="94BF6E"/>
                </a:solidFill>
              </a:defRPr>
            </a:lvl1pPr>
            <a:lvl2pPr lvl="1" rtl="0">
              <a:spcBef>
                <a:spcPts val="0"/>
              </a:spcBef>
              <a:buClr>
                <a:srgbClr val="94BF6E"/>
              </a:buClr>
              <a:buSzPct val="100000"/>
              <a:buNone/>
              <a:defRPr sz="1800" b="1">
                <a:solidFill>
                  <a:srgbClr val="94BF6E"/>
                </a:solidFill>
              </a:defRPr>
            </a:lvl2pPr>
            <a:lvl3pPr lvl="2" rtl="0">
              <a:spcBef>
                <a:spcPts val="0"/>
              </a:spcBef>
              <a:buClr>
                <a:srgbClr val="94BF6E"/>
              </a:buClr>
              <a:buSzPct val="100000"/>
              <a:buNone/>
              <a:defRPr sz="1800" b="1">
                <a:solidFill>
                  <a:srgbClr val="94BF6E"/>
                </a:solidFill>
              </a:defRPr>
            </a:lvl3pPr>
            <a:lvl4pPr lvl="3" rtl="0">
              <a:spcBef>
                <a:spcPts val="0"/>
              </a:spcBef>
              <a:buClr>
                <a:srgbClr val="94BF6E"/>
              </a:buClr>
              <a:buNone/>
              <a:defRPr b="1">
                <a:solidFill>
                  <a:srgbClr val="94BF6E"/>
                </a:solidFill>
              </a:defRPr>
            </a:lvl4pPr>
            <a:lvl5pPr lvl="4" rtl="0">
              <a:spcBef>
                <a:spcPts val="0"/>
              </a:spcBef>
              <a:buClr>
                <a:srgbClr val="94BF6E"/>
              </a:buClr>
              <a:buNone/>
              <a:defRPr b="1">
                <a:solidFill>
                  <a:srgbClr val="94BF6E"/>
                </a:solidFill>
              </a:defRPr>
            </a:lvl5pPr>
            <a:lvl6pPr lvl="5" rtl="0">
              <a:spcBef>
                <a:spcPts val="0"/>
              </a:spcBef>
              <a:buClr>
                <a:srgbClr val="94BF6E"/>
              </a:buClr>
              <a:buNone/>
              <a:defRPr b="1">
                <a:solidFill>
                  <a:srgbClr val="94BF6E"/>
                </a:solidFill>
              </a:defRPr>
            </a:lvl6pPr>
            <a:lvl7pPr lvl="6" rtl="0">
              <a:spcBef>
                <a:spcPts val="0"/>
              </a:spcBef>
              <a:buClr>
                <a:srgbClr val="94BF6E"/>
              </a:buClr>
              <a:buNone/>
              <a:defRPr b="1">
                <a:solidFill>
                  <a:srgbClr val="94BF6E"/>
                </a:solidFill>
              </a:defRPr>
            </a:lvl7pPr>
            <a:lvl8pPr lvl="7" rtl="0">
              <a:spcBef>
                <a:spcPts val="0"/>
              </a:spcBef>
              <a:buClr>
                <a:srgbClr val="94BF6E"/>
              </a:buClr>
              <a:buNone/>
              <a:defRPr b="1">
                <a:solidFill>
                  <a:srgbClr val="94BF6E"/>
                </a:solidFill>
              </a:defRPr>
            </a:lvl8pPr>
            <a:lvl9pPr lvl="8" rtl="0">
              <a:spcBef>
                <a:spcPts val="0"/>
              </a:spcBef>
              <a:buClr>
                <a:srgbClr val="94BF6E"/>
              </a:buClr>
              <a:buNone/>
              <a:defRPr b="1">
                <a:solidFill>
                  <a:srgbClr val="94BF6E"/>
                </a:solidFill>
              </a:defRPr>
            </a:lvl9pPr>
          </a:lstStyle>
          <a:p>
            <a:endParaRPr/>
          </a:p>
        </p:txBody>
      </p:sp>
      <p:sp>
        <p:nvSpPr>
          <p:cNvPr id="18" name="Shape 18"/>
          <p:cNvSpPr/>
          <p:nvPr/>
        </p:nvSpPr>
        <p:spPr>
          <a:xfrm>
            <a:off x="0" y="4288499"/>
            <a:ext cx="34743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9" name="Shape 19"/>
          <p:cNvSpPr/>
          <p:nvPr/>
        </p:nvSpPr>
        <p:spPr>
          <a:xfrm>
            <a:off x="0" y="0"/>
            <a:ext cx="34743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20" name="Shape 20"/>
          <p:cNvSpPr/>
          <p:nvPr/>
        </p:nvSpPr>
        <p:spPr>
          <a:xfrm>
            <a:off x="0" y="500625"/>
            <a:ext cx="34743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21" name="Shape 21"/>
          <p:cNvSpPr/>
          <p:nvPr/>
        </p:nvSpPr>
        <p:spPr>
          <a:xfrm>
            <a:off x="0" y="4493604"/>
            <a:ext cx="34743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22" name="Shape 22"/>
          <p:cNvSpPr/>
          <p:nvPr/>
        </p:nvSpPr>
        <p:spPr>
          <a:xfrm>
            <a:off x="0" y="4584075"/>
            <a:ext cx="34743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30633-A638-4CF3-A887-75CF4EDFE8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9D00E-5A1B-42F4-9005-BAE48FCCD3D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CF158-8E68-446D-8C98-8FE216036ED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E1A0B9-2891-4034-9B7A-21C604F697DA}"/>
              </a:ext>
            </a:extLst>
          </p:cNvPr>
          <p:cNvSpPr>
            <a:spLocks noGrp="1"/>
          </p:cNvSpPr>
          <p:nvPr>
            <p:ph type="dt" sz="half" idx="10"/>
          </p:nvPr>
        </p:nvSpPr>
        <p:spPr/>
        <p:txBody>
          <a:bodyPr/>
          <a:lstStyle/>
          <a:p>
            <a:fld id="{D242C58B-5BF5-46CC-A708-AC745B711BAA}" type="datetimeFigureOut">
              <a:rPr lang="en-US" smtClean="0"/>
              <a:t>2/11/2021</a:t>
            </a:fld>
            <a:endParaRPr lang="en-US"/>
          </a:p>
        </p:txBody>
      </p:sp>
      <p:sp>
        <p:nvSpPr>
          <p:cNvPr id="6" name="Footer Placeholder 5">
            <a:extLst>
              <a:ext uri="{FF2B5EF4-FFF2-40B4-BE49-F238E27FC236}">
                <a16:creationId xmlns:a16="http://schemas.microsoft.com/office/drawing/2014/main" id="{80C047F4-D003-4CB1-972D-6AF96459A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525F27-8DC0-4F08-A82A-8060A63CB5EC}"/>
              </a:ext>
            </a:extLst>
          </p:cNvPr>
          <p:cNvSpPr>
            <a:spLocks noGrp="1"/>
          </p:cNvSpPr>
          <p:nvPr>
            <p:ph type="sldNum" sz="quarter" idx="12"/>
          </p:nvPr>
        </p:nvSpPr>
        <p:spPr/>
        <p:txBody>
          <a:bodyPr/>
          <a:lstStyle/>
          <a:p>
            <a:fld id="{9F70265A-5D4B-44E7-8DD0-02F68E6CC86B}" type="slidenum">
              <a:rPr lang="en-US" smtClean="0"/>
              <a:t>‹#›</a:t>
            </a:fld>
            <a:endParaRPr lang="en-US"/>
          </a:p>
        </p:txBody>
      </p:sp>
    </p:spTree>
    <p:extLst>
      <p:ext uri="{BB962C8B-B14F-4D97-AF65-F5344CB8AC3E}">
        <p14:creationId xmlns:p14="http://schemas.microsoft.com/office/powerpoint/2010/main" val="2761676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E72A-91E6-43A0-A6C1-03DFC774A6E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F6D179-B3B3-400F-9870-284EB93D010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3BE51-A1C1-45B2-8819-D598BE72103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E188D0-0A8A-4371-95DF-8352D2B40A0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1CA4895-936B-4017-AE65-A5651986DC6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8A676-2A80-40AF-B216-35AF4A2E4061}"/>
              </a:ext>
            </a:extLst>
          </p:cNvPr>
          <p:cNvSpPr>
            <a:spLocks noGrp="1"/>
          </p:cNvSpPr>
          <p:nvPr>
            <p:ph type="dt" sz="half" idx="10"/>
          </p:nvPr>
        </p:nvSpPr>
        <p:spPr/>
        <p:txBody>
          <a:bodyPr/>
          <a:lstStyle/>
          <a:p>
            <a:fld id="{D242C58B-5BF5-46CC-A708-AC745B711BAA}" type="datetimeFigureOut">
              <a:rPr lang="en-US" smtClean="0"/>
              <a:t>2/11/2021</a:t>
            </a:fld>
            <a:endParaRPr lang="en-US"/>
          </a:p>
        </p:txBody>
      </p:sp>
      <p:sp>
        <p:nvSpPr>
          <p:cNvPr id="8" name="Footer Placeholder 7">
            <a:extLst>
              <a:ext uri="{FF2B5EF4-FFF2-40B4-BE49-F238E27FC236}">
                <a16:creationId xmlns:a16="http://schemas.microsoft.com/office/drawing/2014/main" id="{59A71625-3AD4-4777-A344-6D80959A76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C67898-F71C-44B3-862A-11E1289BED46}"/>
              </a:ext>
            </a:extLst>
          </p:cNvPr>
          <p:cNvSpPr>
            <a:spLocks noGrp="1"/>
          </p:cNvSpPr>
          <p:nvPr>
            <p:ph type="sldNum" sz="quarter" idx="12"/>
          </p:nvPr>
        </p:nvSpPr>
        <p:spPr/>
        <p:txBody>
          <a:bodyPr/>
          <a:lstStyle/>
          <a:p>
            <a:fld id="{9F70265A-5D4B-44E7-8DD0-02F68E6CC86B}" type="slidenum">
              <a:rPr lang="en-US" smtClean="0"/>
              <a:t>‹#›</a:t>
            </a:fld>
            <a:endParaRPr lang="en-US"/>
          </a:p>
        </p:txBody>
      </p:sp>
    </p:spTree>
    <p:extLst>
      <p:ext uri="{BB962C8B-B14F-4D97-AF65-F5344CB8AC3E}">
        <p14:creationId xmlns:p14="http://schemas.microsoft.com/office/powerpoint/2010/main" val="391526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794AC-8D94-4C75-AD75-A4AA4E3401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F7741-7A32-4D33-9B4B-DF730C68A4F5}"/>
              </a:ext>
            </a:extLst>
          </p:cNvPr>
          <p:cNvSpPr>
            <a:spLocks noGrp="1"/>
          </p:cNvSpPr>
          <p:nvPr>
            <p:ph type="dt" sz="half" idx="10"/>
          </p:nvPr>
        </p:nvSpPr>
        <p:spPr/>
        <p:txBody>
          <a:bodyPr/>
          <a:lstStyle/>
          <a:p>
            <a:fld id="{D242C58B-5BF5-46CC-A708-AC745B711BAA}" type="datetimeFigureOut">
              <a:rPr lang="en-US" smtClean="0"/>
              <a:t>2/11/2021</a:t>
            </a:fld>
            <a:endParaRPr lang="en-US"/>
          </a:p>
        </p:txBody>
      </p:sp>
      <p:sp>
        <p:nvSpPr>
          <p:cNvPr id="4" name="Footer Placeholder 3">
            <a:extLst>
              <a:ext uri="{FF2B5EF4-FFF2-40B4-BE49-F238E27FC236}">
                <a16:creationId xmlns:a16="http://schemas.microsoft.com/office/drawing/2014/main" id="{18AE473D-A97A-4193-BF39-044466C879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2ED96D-1F07-4E67-81BC-C131D794033A}"/>
              </a:ext>
            </a:extLst>
          </p:cNvPr>
          <p:cNvSpPr>
            <a:spLocks noGrp="1"/>
          </p:cNvSpPr>
          <p:nvPr>
            <p:ph type="sldNum" sz="quarter" idx="12"/>
          </p:nvPr>
        </p:nvSpPr>
        <p:spPr/>
        <p:txBody>
          <a:bodyPr/>
          <a:lstStyle/>
          <a:p>
            <a:fld id="{9F70265A-5D4B-44E7-8DD0-02F68E6CC86B}" type="slidenum">
              <a:rPr lang="en-US" smtClean="0"/>
              <a:t>‹#›</a:t>
            </a:fld>
            <a:endParaRPr lang="en-US"/>
          </a:p>
        </p:txBody>
      </p:sp>
    </p:spTree>
    <p:extLst>
      <p:ext uri="{BB962C8B-B14F-4D97-AF65-F5344CB8AC3E}">
        <p14:creationId xmlns:p14="http://schemas.microsoft.com/office/powerpoint/2010/main" val="1633355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EBC3F8-AD50-4013-82F4-4150C8EAEDC1}"/>
              </a:ext>
            </a:extLst>
          </p:cNvPr>
          <p:cNvSpPr>
            <a:spLocks noGrp="1"/>
          </p:cNvSpPr>
          <p:nvPr>
            <p:ph type="dt" sz="half" idx="10"/>
          </p:nvPr>
        </p:nvSpPr>
        <p:spPr/>
        <p:txBody>
          <a:bodyPr/>
          <a:lstStyle/>
          <a:p>
            <a:fld id="{D242C58B-5BF5-46CC-A708-AC745B711BAA}" type="datetimeFigureOut">
              <a:rPr lang="en-US" smtClean="0"/>
              <a:t>2/11/2021</a:t>
            </a:fld>
            <a:endParaRPr lang="en-US"/>
          </a:p>
        </p:txBody>
      </p:sp>
      <p:sp>
        <p:nvSpPr>
          <p:cNvPr id="3" name="Footer Placeholder 2">
            <a:extLst>
              <a:ext uri="{FF2B5EF4-FFF2-40B4-BE49-F238E27FC236}">
                <a16:creationId xmlns:a16="http://schemas.microsoft.com/office/drawing/2014/main" id="{0F1D3F34-95BD-47C8-8C67-DCB45B5534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206AA8-D38A-4E00-B6F1-1F516824C495}"/>
              </a:ext>
            </a:extLst>
          </p:cNvPr>
          <p:cNvSpPr>
            <a:spLocks noGrp="1"/>
          </p:cNvSpPr>
          <p:nvPr>
            <p:ph type="sldNum" sz="quarter" idx="12"/>
          </p:nvPr>
        </p:nvSpPr>
        <p:spPr/>
        <p:txBody>
          <a:bodyPr/>
          <a:lstStyle/>
          <a:p>
            <a:fld id="{9F70265A-5D4B-44E7-8DD0-02F68E6CC86B}" type="slidenum">
              <a:rPr lang="en-US" smtClean="0"/>
              <a:t>‹#›</a:t>
            </a:fld>
            <a:endParaRPr lang="en-US"/>
          </a:p>
        </p:txBody>
      </p:sp>
    </p:spTree>
    <p:extLst>
      <p:ext uri="{BB962C8B-B14F-4D97-AF65-F5344CB8AC3E}">
        <p14:creationId xmlns:p14="http://schemas.microsoft.com/office/powerpoint/2010/main" val="1932168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22C3-AFF5-4D1C-B6E9-93274C78EA2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D7A7F10-CADB-4881-BBB0-874D5644B29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F71872-6AF3-4B57-88CA-8ABC12C7660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36095E-1F28-48EC-B66C-ED83241B1E12}"/>
              </a:ext>
            </a:extLst>
          </p:cNvPr>
          <p:cNvSpPr>
            <a:spLocks noGrp="1"/>
          </p:cNvSpPr>
          <p:nvPr>
            <p:ph type="dt" sz="half" idx="10"/>
          </p:nvPr>
        </p:nvSpPr>
        <p:spPr/>
        <p:txBody>
          <a:bodyPr/>
          <a:lstStyle/>
          <a:p>
            <a:fld id="{D242C58B-5BF5-46CC-A708-AC745B711BAA}" type="datetimeFigureOut">
              <a:rPr lang="en-US" smtClean="0"/>
              <a:t>2/11/2021</a:t>
            </a:fld>
            <a:endParaRPr lang="en-US"/>
          </a:p>
        </p:txBody>
      </p:sp>
      <p:sp>
        <p:nvSpPr>
          <p:cNvPr id="6" name="Footer Placeholder 5">
            <a:extLst>
              <a:ext uri="{FF2B5EF4-FFF2-40B4-BE49-F238E27FC236}">
                <a16:creationId xmlns:a16="http://schemas.microsoft.com/office/drawing/2014/main" id="{61B391C7-C696-4AB7-945B-778719633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659679-ABF9-4844-BF2C-F338A9F261BE}"/>
              </a:ext>
            </a:extLst>
          </p:cNvPr>
          <p:cNvSpPr>
            <a:spLocks noGrp="1"/>
          </p:cNvSpPr>
          <p:nvPr>
            <p:ph type="sldNum" sz="quarter" idx="12"/>
          </p:nvPr>
        </p:nvSpPr>
        <p:spPr/>
        <p:txBody>
          <a:bodyPr/>
          <a:lstStyle/>
          <a:p>
            <a:fld id="{9F70265A-5D4B-44E7-8DD0-02F68E6CC86B}" type="slidenum">
              <a:rPr lang="en-US" smtClean="0"/>
              <a:t>‹#›</a:t>
            </a:fld>
            <a:endParaRPr lang="en-US"/>
          </a:p>
        </p:txBody>
      </p:sp>
    </p:spTree>
    <p:extLst>
      <p:ext uri="{BB962C8B-B14F-4D97-AF65-F5344CB8AC3E}">
        <p14:creationId xmlns:p14="http://schemas.microsoft.com/office/powerpoint/2010/main" val="3787731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8D5D5-64C5-4604-AD49-373559BFAF2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8FE9452-12CC-4D47-ACE2-C1FA4D6F7C1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4166A80-169D-4A51-866B-FC03E8731A9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35985E4-7129-4C76-8ADF-C601CE3291AB}"/>
              </a:ext>
            </a:extLst>
          </p:cNvPr>
          <p:cNvSpPr>
            <a:spLocks noGrp="1"/>
          </p:cNvSpPr>
          <p:nvPr>
            <p:ph type="dt" sz="half" idx="10"/>
          </p:nvPr>
        </p:nvSpPr>
        <p:spPr/>
        <p:txBody>
          <a:bodyPr/>
          <a:lstStyle/>
          <a:p>
            <a:fld id="{D242C58B-5BF5-46CC-A708-AC745B711BAA}" type="datetimeFigureOut">
              <a:rPr lang="en-US" smtClean="0"/>
              <a:t>2/11/2021</a:t>
            </a:fld>
            <a:endParaRPr lang="en-US"/>
          </a:p>
        </p:txBody>
      </p:sp>
      <p:sp>
        <p:nvSpPr>
          <p:cNvPr id="6" name="Footer Placeholder 5">
            <a:extLst>
              <a:ext uri="{FF2B5EF4-FFF2-40B4-BE49-F238E27FC236}">
                <a16:creationId xmlns:a16="http://schemas.microsoft.com/office/drawing/2014/main" id="{158A6AD7-BFE0-48FD-81B1-7A63A5044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664A9A-3C53-4864-98A1-2F08C4026C02}"/>
              </a:ext>
            </a:extLst>
          </p:cNvPr>
          <p:cNvSpPr>
            <a:spLocks noGrp="1"/>
          </p:cNvSpPr>
          <p:nvPr>
            <p:ph type="sldNum" sz="quarter" idx="12"/>
          </p:nvPr>
        </p:nvSpPr>
        <p:spPr/>
        <p:txBody>
          <a:bodyPr/>
          <a:lstStyle/>
          <a:p>
            <a:fld id="{9F70265A-5D4B-44E7-8DD0-02F68E6CC86B}" type="slidenum">
              <a:rPr lang="en-US" smtClean="0"/>
              <a:t>‹#›</a:t>
            </a:fld>
            <a:endParaRPr lang="en-US"/>
          </a:p>
        </p:txBody>
      </p:sp>
    </p:spTree>
    <p:extLst>
      <p:ext uri="{BB962C8B-B14F-4D97-AF65-F5344CB8AC3E}">
        <p14:creationId xmlns:p14="http://schemas.microsoft.com/office/powerpoint/2010/main" val="248376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B170E-E5B6-46E9-AE10-1850AB72FD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494FCE-6E8A-43A0-8BBE-3F3F78893C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B8240-1D0E-4A51-8EE2-88238A965139}"/>
              </a:ext>
            </a:extLst>
          </p:cNvPr>
          <p:cNvSpPr>
            <a:spLocks noGrp="1"/>
          </p:cNvSpPr>
          <p:nvPr>
            <p:ph type="dt" sz="half" idx="10"/>
          </p:nvPr>
        </p:nvSpPr>
        <p:spPr/>
        <p:txBody>
          <a:bodyPr/>
          <a:lstStyle/>
          <a:p>
            <a:fld id="{D242C58B-5BF5-46CC-A708-AC745B711BAA}" type="datetimeFigureOut">
              <a:rPr lang="en-US" smtClean="0"/>
              <a:t>2/11/2021</a:t>
            </a:fld>
            <a:endParaRPr lang="en-US"/>
          </a:p>
        </p:txBody>
      </p:sp>
      <p:sp>
        <p:nvSpPr>
          <p:cNvPr id="5" name="Footer Placeholder 4">
            <a:extLst>
              <a:ext uri="{FF2B5EF4-FFF2-40B4-BE49-F238E27FC236}">
                <a16:creationId xmlns:a16="http://schemas.microsoft.com/office/drawing/2014/main" id="{36542F4A-8525-45C9-8690-8C2263701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96BA7-190B-4898-8278-AAE30722AF67}"/>
              </a:ext>
            </a:extLst>
          </p:cNvPr>
          <p:cNvSpPr>
            <a:spLocks noGrp="1"/>
          </p:cNvSpPr>
          <p:nvPr>
            <p:ph type="sldNum" sz="quarter" idx="12"/>
          </p:nvPr>
        </p:nvSpPr>
        <p:spPr/>
        <p:txBody>
          <a:bodyPr/>
          <a:lstStyle/>
          <a:p>
            <a:fld id="{9F70265A-5D4B-44E7-8DD0-02F68E6CC86B}" type="slidenum">
              <a:rPr lang="en-US" smtClean="0"/>
              <a:t>‹#›</a:t>
            </a:fld>
            <a:endParaRPr lang="en-US"/>
          </a:p>
        </p:txBody>
      </p:sp>
    </p:spTree>
    <p:extLst>
      <p:ext uri="{BB962C8B-B14F-4D97-AF65-F5344CB8AC3E}">
        <p14:creationId xmlns:p14="http://schemas.microsoft.com/office/powerpoint/2010/main" val="1972683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B6745F-5A36-4C1B-8178-78139FFC87C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578E38-C7D3-46B5-8519-A7BEAF16F3A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04EFE-7A86-4147-BA4F-8501078C7248}"/>
              </a:ext>
            </a:extLst>
          </p:cNvPr>
          <p:cNvSpPr>
            <a:spLocks noGrp="1"/>
          </p:cNvSpPr>
          <p:nvPr>
            <p:ph type="dt" sz="half" idx="10"/>
          </p:nvPr>
        </p:nvSpPr>
        <p:spPr/>
        <p:txBody>
          <a:bodyPr/>
          <a:lstStyle/>
          <a:p>
            <a:fld id="{D242C58B-5BF5-46CC-A708-AC745B711BAA}" type="datetimeFigureOut">
              <a:rPr lang="en-US" smtClean="0"/>
              <a:t>2/11/2021</a:t>
            </a:fld>
            <a:endParaRPr lang="en-US"/>
          </a:p>
        </p:txBody>
      </p:sp>
      <p:sp>
        <p:nvSpPr>
          <p:cNvPr id="5" name="Footer Placeholder 4">
            <a:extLst>
              <a:ext uri="{FF2B5EF4-FFF2-40B4-BE49-F238E27FC236}">
                <a16:creationId xmlns:a16="http://schemas.microsoft.com/office/drawing/2014/main" id="{7B9745FD-7E8B-44FE-A433-E2D94E699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5D8CA-2271-4D50-8056-413F8CCE82E1}"/>
              </a:ext>
            </a:extLst>
          </p:cNvPr>
          <p:cNvSpPr>
            <a:spLocks noGrp="1"/>
          </p:cNvSpPr>
          <p:nvPr>
            <p:ph type="sldNum" sz="quarter" idx="12"/>
          </p:nvPr>
        </p:nvSpPr>
        <p:spPr/>
        <p:txBody>
          <a:bodyPr/>
          <a:lstStyle/>
          <a:p>
            <a:fld id="{9F70265A-5D4B-44E7-8DD0-02F68E6CC86B}" type="slidenum">
              <a:rPr lang="en-US" smtClean="0"/>
              <a:t>‹#›</a:t>
            </a:fld>
            <a:endParaRPr lang="en-US"/>
          </a:p>
        </p:txBody>
      </p:sp>
    </p:spTree>
    <p:extLst>
      <p:ext uri="{BB962C8B-B14F-4D97-AF65-F5344CB8AC3E}">
        <p14:creationId xmlns:p14="http://schemas.microsoft.com/office/powerpoint/2010/main" val="4030257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374651" y="4560094"/>
            <a:ext cx="1530868" cy="298160"/>
          </a:xfrm>
          <a:prstGeom prst="rect">
            <a:avLst/>
          </a:prstGeom>
          <a:noFill/>
          <a:ln w="12700">
            <a:noFill/>
            <a:miter lim="800000"/>
            <a:headEnd/>
            <a:tailEnd/>
          </a:ln>
          <a:effectLst/>
        </p:spPr>
        <p:txBody>
          <a:bodyPr wrap="none" lIns="66675" tIns="33338" rIns="66675" bIns="33338">
            <a:spAutoFit/>
          </a:bodyPr>
          <a:lstStyle/>
          <a:p>
            <a:pPr defTabSz="664369" eaLnBrk="0" fontAlgn="base" hangingPunct="0">
              <a:spcBef>
                <a:spcPct val="0"/>
              </a:spcBef>
              <a:spcAft>
                <a:spcPct val="0"/>
              </a:spcAft>
              <a:defRPr/>
            </a:pPr>
            <a:r>
              <a:rPr lang="en-US" sz="750" b="1">
                <a:solidFill>
                  <a:srgbClr val="FFFFFF"/>
                </a:solidFill>
              </a:rPr>
              <a:t>U.S. Department of the Interior</a:t>
            </a:r>
          </a:p>
          <a:p>
            <a:pPr defTabSz="664369" eaLnBrk="0" fontAlgn="base" hangingPunct="0">
              <a:spcBef>
                <a:spcPct val="0"/>
              </a:spcBef>
              <a:spcAft>
                <a:spcPct val="0"/>
              </a:spcAft>
              <a:defRPr/>
            </a:pPr>
            <a:r>
              <a:rPr lang="en-US" sz="750" b="1">
                <a:solidFill>
                  <a:srgbClr val="FFFFFF"/>
                </a:solidFill>
              </a:rPr>
              <a:t>U.S. Geological Survey</a:t>
            </a:r>
          </a:p>
        </p:txBody>
      </p:sp>
      <p:sp>
        <p:nvSpPr>
          <p:cNvPr id="8195" name="Rectangle 3"/>
          <p:cNvSpPr>
            <a:spLocks noGrp="1" noChangeArrowheads="1"/>
          </p:cNvSpPr>
          <p:nvPr>
            <p:ph type="ctrTitle"/>
          </p:nvPr>
        </p:nvSpPr>
        <p:spPr>
          <a:xfrm>
            <a:off x="366713" y="1714500"/>
            <a:ext cx="8305800" cy="857250"/>
          </a:xfrm>
        </p:spPr>
        <p:txBody>
          <a:bodyPr/>
          <a:lstStyle>
            <a:lvl1pPr>
              <a:defRPr sz="3300"/>
            </a:lvl1pPr>
          </a:lstStyle>
          <a:p>
            <a:r>
              <a:rPr lang="en-US"/>
              <a:t>Click to edit Master title style</a:t>
            </a:r>
          </a:p>
        </p:txBody>
      </p:sp>
      <p:sp>
        <p:nvSpPr>
          <p:cNvPr id="8196" name="Rectangle 4"/>
          <p:cNvSpPr>
            <a:spLocks noGrp="1" noChangeArrowheads="1"/>
          </p:cNvSpPr>
          <p:nvPr>
            <p:ph type="subTitle" idx="1"/>
          </p:nvPr>
        </p:nvSpPr>
        <p:spPr>
          <a:xfrm>
            <a:off x="366713" y="2914650"/>
            <a:ext cx="8305800" cy="1314450"/>
          </a:xfrm>
        </p:spPr>
        <p:txBody>
          <a:bodyPr/>
          <a:lstStyle>
            <a:lvl1pPr marL="0" indent="0">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3645252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8789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Quote">
    <p:spTree>
      <p:nvGrpSpPr>
        <p:cNvPr id="1" name="Shape 23"/>
        <p:cNvGrpSpPr/>
        <p:nvPr/>
      </p:nvGrpSpPr>
      <p:grpSpPr>
        <a:xfrm>
          <a:off x="0" y="0"/>
          <a:ext cx="0" cy="0"/>
          <a:chOff x="0" y="0"/>
          <a:chExt cx="0" cy="0"/>
        </a:xfrm>
      </p:grpSpPr>
      <p:sp>
        <p:nvSpPr>
          <p:cNvPr id="24" name="Shape 24"/>
          <p:cNvSpPr/>
          <p:nvPr/>
        </p:nvSpPr>
        <p:spPr>
          <a:xfrm>
            <a:off x="0" y="1148250"/>
            <a:ext cx="9144000" cy="2847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a:off x="3398537" y="1599537"/>
            <a:ext cx="2346925" cy="1944425"/>
          </a:xfrm>
          <a:prstGeom prst="rect">
            <a:avLst/>
          </a:prstGeom>
        </p:spPr>
        <p:txBody>
          <a:bodyPr>
            <a:prstTxWarp prst="textPlain">
              <a:avLst/>
            </a:prstTxWarp>
          </a:bodyPr>
          <a:lstStyle/>
          <a:p>
            <a:pPr lvl="0" algn="ctr"/>
            <a:r>
              <a:rPr b="0" i="0">
                <a:ln>
                  <a:noFill/>
                </a:ln>
                <a:solidFill>
                  <a:srgbClr val="0E3142">
                    <a:alpha val="20380"/>
                  </a:srgbClr>
                </a:solidFill>
                <a:latin typeface="Impact"/>
              </a:rPr>
              <a:t>“</a:t>
            </a:r>
          </a:p>
        </p:txBody>
      </p:sp>
      <p:sp>
        <p:nvSpPr>
          <p:cNvPr id="26" name="Shape 26"/>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27" name="Shape 27"/>
          <p:cNvSpPr/>
          <p:nvPr/>
        </p:nvSpPr>
        <p:spPr>
          <a:xfrm>
            <a:off x="0" y="500624"/>
            <a:ext cx="9144000" cy="7320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28" name="Shape 28"/>
          <p:cNvSpPr/>
          <p:nvPr/>
        </p:nvSpPr>
        <p:spPr>
          <a:xfrm>
            <a:off x="0" y="3962800"/>
            <a:ext cx="9144000" cy="370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29" name="Shape 29"/>
          <p:cNvSpPr/>
          <p:nvPr/>
        </p:nvSpPr>
        <p:spPr>
          <a:xfrm>
            <a:off x="0" y="4333125"/>
            <a:ext cx="9144000" cy="8102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30" name="Shape 30"/>
          <p:cNvSpPr txBox="1">
            <a:spLocks noGrp="1"/>
          </p:cNvSpPr>
          <p:nvPr>
            <p:ph type="body" idx="1"/>
          </p:nvPr>
        </p:nvSpPr>
        <p:spPr>
          <a:xfrm>
            <a:off x="1556175" y="2300275"/>
            <a:ext cx="6031800" cy="605100"/>
          </a:xfrm>
          <a:prstGeom prst="rect">
            <a:avLst/>
          </a:prstGeom>
        </p:spPr>
        <p:txBody>
          <a:bodyPr lIns="91425" tIns="91425" rIns="91425" bIns="91425" anchor="ctr" anchorCtr="0"/>
          <a:lstStyle>
            <a:lvl1pPr lvl="0" algn="ctr" rtl="0">
              <a:spcBef>
                <a:spcPts val="0"/>
              </a:spcBef>
              <a:buClr>
                <a:srgbClr val="FFFFFF"/>
              </a:buClr>
              <a:buSzPct val="100000"/>
              <a:defRPr sz="2000">
                <a:solidFill>
                  <a:srgbClr val="FFFFFF"/>
                </a:solidFill>
              </a:defRPr>
            </a:lvl1pPr>
            <a:lvl2pPr lvl="1" algn="ctr" rtl="0">
              <a:spcBef>
                <a:spcPts val="0"/>
              </a:spcBef>
              <a:buClr>
                <a:srgbClr val="FFFFFF"/>
              </a:buClr>
              <a:buSzPct val="100000"/>
              <a:defRPr sz="2000">
                <a:solidFill>
                  <a:srgbClr val="FFFFFF"/>
                </a:solidFill>
              </a:defRPr>
            </a:lvl2pPr>
            <a:lvl3pPr lvl="2" algn="ctr" rtl="0">
              <a:spcBef>
                <a:spcPts val="0"/>
              </a:spcBef>
              <a:buClr>
                <a:srgbClr val="FFFFFF"/>
              </a:buClr>
              <a:buSzPct val="100000"/>
              <a:defRPr sz="2000">
                <a:solidFill>
                  <a:srgbClr val="FFFFFF"/>
                </a:solidFill>
              </a:defRPr>
            </a:lvl3pPr>
            <a:lvl4pPr lvl="3" algn="ctr" rtl="0">
              <a:spcBef>
                <a:spcPts val="0"/>
              </a:spcBef>
              <a:buClr>
                <a:srgbClr val="FFFFFF"/>
              </a:buClr>
              <a:buSzPct val="100000"/>
              <a:defRPr sz="2000">
                <a:solidFill>
                  <a:srgbClr val="FFFFFF"/>
                </a:solidFill>
              </a:defRPr>
            </a:lvl4pPr>
            <a:lvl5pPr lvl="4" algn="ctr" rtl="0">
              <a:spcBef>
                <a:spcPts val="0"/>
              </a:spcBef>
              <a:buClr>
                <a:srgbClr val="FFFFFF"/>
              </a:buClr>
              <a:buSzPct val="100000"/>
              <a:defRPr sz="2000">
                <a:solidFill>
                  <a:srgbClr val="FFFFFF"/>
                </a:solidFill>
              </a:defRPr>
            </a:lvl5pPr>
            <a:lvl6pPr lvl="5" algn="ctr" rtl="0">
              <a:spcBef>
                <a:spcPts val="0"/>
              </a:spcBef>
              <a:buClr>
                <a:srgbClr val="FFFFFF"/>
              </a:buClr>
              <a:buSzPct val="100000"/>
              <a:defRPr sz="2000">
                <a:solidFill>
                  <a:srgbClr val="FFFFFF"/>
                </a:solidFill>
              </a:defRPr>
            </a:lvl6pPr>
            <a:lvl7pPr lvl="6" algn="ctr" rtl="0">
              <a:spcBef>
                <a:spcPts val="0"/>
              </a:spcBef>
              <a:buClr>
                <a:srgbClr val="FFFFFF"/>
              </a:buClr>
              <a:buSzPct val="100000"/>
              <a:defRPr sz="2000">
                <a:solidFill>
                  <a:srgbClr val="FFFFFF"/>
                </a:solidFill>
              </a:defRPr>
            </a:lvl7pPr>
            <a:lvl8pPr lvl="7" algn="ctr" rtl="0">
              <a:spcBef>
                <a:spcPts val="0"/>
              </a:spcBef>
              <a:buClr>
                <a:srgbClr val="FFFFFF"/>
              </a:buClr>
              <a:buSzPct val="100000"/>
              <a:defRPr sz="2000">
                <a:solidFill>
                  <a:srgbClr val="FFFFFF"/>
                </a:solidFill>
              </a:defRPr>
            </a:lvl8pPr>
            <a:lvl9pPr lvl="8" algn="ctr">
              <a:spcBef>
                <a:spcPts val="0"/>
              </a:spcBef>
              <a:buClr>
                <a:srgbClr val="FFFFFF"/>
              </a:buClr>
              <a:buSzPct val="100000"/>
              <a:defRPr sz="2000">
                <a:solidFill>
                  <a:srgbClr val="FFFFFF"/>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228120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028700"/>
            <a:ext cx="40767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028700"/>
            <a:ext cx="40767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3603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216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044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537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FA7F8-D448-43CB-A554-BD19AF2113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10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78204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5051852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295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14300"/>
            <a:ext cx="2076450" cy="4286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14300"/>
            <a:ext cx="6076950" cy="4286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99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1"/>
        <p:cNvGrpSpPr/>
        <p:nvPr/>
      </p:nvGrpSpPr>
      <p:grpSpPr>
        <a:xfrm>
          <a:off x="0" y="0"/>
          <a:ext cx="0" cy="0"/>
          <a:chOff x="0" y="0"/>
          <a:chExt cx="0" cy="0"/>
        </a:xfrm>
      </p:grpSpPr>
      <p:sp>
        <p:nvSpPr>
          <p:cNvPr id="32" name="Shape 3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33" name="Shape 33"/>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35" name="Shape 3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36" name="Shape 36"/>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37" name="Shape 37"/>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38" name="Shape 38"/>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body" idx="1"/>
          </p:nvPr>
        </p:nvSpPr>
        <p:spPr>
          <a:xfrm>
            <a:off x="1146025" y="1767275"/>
            <a:ext cx="7540800" cy="3158699"/>
          </a:xfrm>
          <a:prstGeom prst="rect">
            <a:avLst/>
          </a:prstGeom>
        </p:spPr>
        <p:txBody>
          <a:bodyPr lIns="91425" tIns="91425" rIns="91425" bIns="91425" anchor="t" anchorCtr="0"/>
          <a:lstStyle>
            <a:lvl1pPr lvl="0">
              <a:spcBef>
                <a:spcPts val="0"/>
              </a:spcBef>
              <a:buSzPct val="100000"/>
              <a:defRPr sz="2800"/>
            </a:lvl1pPr>
            <a:lvl2pPr lvl="1">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
            <a:ext cx="8305800" cy="857250"/>
          </a:xfrm>
        </p:spPr>
        <p:txBody>
          <a:bodyPr/>
          <a:lstStyle/>
          <a:p>
            <a:r>
              <a:rPr lang="en-US"/>
              <a:t>Click to edit Master title style</a:t>
            </a:r>
          </a:p>
        </p:txBody>
      </p:sp>
      <p:sp>
        <p:nvSpPr>
          <p:cNvPr id="3" name="Text Placeholder 2"/>
          <p:cNvSpPr>
            <a:spLocks noGrp="1"/>
          </p:cNvSpPr>
          <p:nvPr>
            <p:ph type="body" sz="half" idx="1"/>
          </p:nvPr>
        </p:nvSpPr>
        <p:spPr>
          <a:xfrm>
            <a:off x="381000" y="1028700"/>
            <a:ext cx="40767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028700"/>
            <a:ext cx="40767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5085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Geog banner HR for PPT"/>
          <p:cNvPicPr>
            <a:picLocks noChangeAspect="1" noChangeArrowheads="1"/>
          </p:cNvPicPr>
          <p:nvPr/>
        </p:nvPicPr>
        <p:blipFill>
          <a:blip r:embed="rId2" cstate="print"/>
          <a:srcRect/>
          <a:stretch>
            <a:fillRect/>
          </a:stretch>
        </p:blipFill>
        <p:spPr bwMode="auto">
          <a:xfrm>
            <a:off x="0" y="277416"/>
            <a:ext cx="9144000" cy="695325"/>
          </a:xfrm>
          <a:prstGeom prst="rect">
            <a:avLst/>
          </a:prstGeom>
          <a:noFill/>
          <a:ln w="9525">
            <a:noFill/>
            <a:miter lim="800000"/>
            <a:headEnd/>
            <a:tailEnd/>
          </a:ln>
        </p:spPr>
      </p:pic>
      <p:sp>
        <p:nvSpPr>
          <p:cNvPr id="5" name="Rectangle 5"/>
          <p:cNvSpPr>
            <a:spLocks noChangeArrowheads="1"/>
          </p:cNvSpPr>
          <p:nvPr/>
        </p:nvSpPr>
        <p:spPr bwMode="auto">
          <a:xfrm>
            <a:off x="374651" y="4560094"/>
            <a:ext cx="1530868" cy="298160"/>
          </a:xfrm>
          <a:prstGeom prst="rect">
            <a:avLst/>
          </a:prstGeom>
          <a:noFill/>
          <a:ln w="12700">
            <a:noFill/>
            <a:miter lim="800000"/>
            <a:headEnd/>
            <a:tailEnd/>
          </a:ln>
        </p:spPr>
        <p:txBody>
          <a:bodyPr wrap="none" lIns="66675" tIns="33338" rIns="66675" bIns="33338">
            <a:spAutoFit/>
          </a:bodyPr>
          <a:lstStyle/>
          <a:p>
            <a:pPr defTabSz="664369" eaLnBrk="0" hangingPunct="0">
              <a:buFontTx/>
              <a:buNone/>
            </a:pPr>
            <a:r>
              <a:rPr lang="en-US" sz="750" b="1">
                <a:solidFill>
                  <a:srgbClr val="FFFFFF"/>
                </a:solidFill>
              </a:rPr>
              <a:t>U.S. Department of the Interior</a:t>
            </a:r>
          </a:p>
          <a:p>
            <a:pPr defTabSz="664369" eaLnBrk="0" hangingPunct="0">
              <a:buFontTx/>
              <a:buNone/>
            </a:pPr>
            <a:r>
              <a:rPr lang="en-US" sz="750" b="1">
                <a:solidFill>
                  <a:srgbClr val="FFFFFF"/>
                </a:solidFill>
              </a:rPr>
              <a:t>U.S. Geological Survey</a:t>
            </a:r>
          </a:p>
        </p:txBody>
      </p:sp>
      <p:pic>
        <p:nvPicPr>
          <p:cNvPr id="6" name="Picture 6" descr="VisID for Geography PPT"/>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58789" y="326232"/>
            <a:ext cx="2092325" cy="627460"/>
          </a:xfrm>
          <a:prstGeom prst="rect">
            <a:avLst/>
          </a:prstGeom>
          <a:noFill/>
          <a:ln w="9525">
            <a:noFill/>
            <a:miter lim="800000"/>
            <a:headEnd/>
            <a:tailEnd/>
          </a:ln>
        </p:spPr>
      </p:pic>
      <p:sp>
        <p:nvSpPr>
          <p:cNvPr id="8195" name="Rectangle 3"/>
          <p:cNvSpPr>
            <a:spLocks noGrp="1" noChangeArrowheads="1"/>
          </p:cNvSpPr>
          <p:nvPr>
            <p:ph type="ctrTitle"/>
          </p:nvPr>
        </p:nvSpPr>
        <p:spPr>
          <a:xfrm>
            <a:off x="366713" y="1714500"/>
            <a:ext cx="8305800" cy="857250"/>
          </a:xfrm>
        </p:spPr>
        <p:txBody>
          <a:bodyPr/>
          <a:lstStyle>
            <a:lvl1pPr>
              <a:defRPr sz="3300"/>
            </a:lvl1pPr>
          </a:lstStyle>
          <a:p>
            <a:r>
              <a:rPr lang="en-US"/>
              <a:t>Click to edit Master title style</a:t>
            </a:r>
          </a:p>
        </p:txBody>
      </p:sp>
      <p:sp>
        <p:nvSpPr>
          <p:cNvPr id="8196" name="Rectangle 4"/>
          <p:cNvSpPr>
            <a:spLocks noGrp="1" noChangeArrowheads="1"/>
          </p:cNvSpPr>
          <p:nvPr>
            <p:ph type="subTitle" idx="1"/>
          </p:nvPr>
        </p:nvSpPr>
        <p:spPr>
          <a:xfrm>
            <a:off x="366713" y="2914650"/>
            <a:ext cx="8305800" cy="1314450"/>
          </a:xfrm>
        </p:spPr>
        <p:txBody>
          <a:bodyPr/>
          <a:lstStyle>
            <a:lvl1pPr marL="0" indent="0">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179132859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729027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46916160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028700"/>
            <a:ext cx="40767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028700"/>
            <a:ext cx="40767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59888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105994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626873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1376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53392843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95623387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42" name="Shape 42"/>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44" name="Shape 4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46" name="Shape 46"/>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47" name="Shape 47"/>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body" idx="1"/>
          </p:nvPr>
        </p:nvSpPr>
        <p:spPr>
          <a:xfrm>
            <a:off x="1146025"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9" name="Shape 49"/>
          <p:cNvSpPr txBox="1">
            <a:spLocks noGrp="1"/>
          </p:cNvSpPr>
          <p:nvPr>
            <p:ph type="body" idx="2"/>
          </p:nvPr>
        </p:nvSpPr>
        <p:spPr>
          <a:xfrm>
            <a:off x="5026623"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115405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14300"/>
            <a:ext cx="2076450" cy="4286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14300"/>
            <a:ext cx="6076950" cy="4286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97834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
            <a:ext cx="8305800" cy="857250"/>
          </a:xfrm>
        </p:spPr>
        <p:txBody>
          <a:bodyPr/>
          <a:lstStyle/>
          <a:p>
            <a:r>
              <a:rPr lang="en-US"/>
              <a:t>Click to edit Master title style</a:t>
            </a:r>
          </a:p>
        </p:txBody>
      </p:sp>
      <p:sp>
        <p:nvSpPr>
          <p:cNvPr id="3" name="Text Placeholder 2"/>
          <p:cNvSpPr>
            <a:spLocks noGrp="1"/>
          </p:cNvSpPr>
          <p:nvPr>
            <p:ph type="body" sz="half" idx="1"/>
          </p:nvPr>
        </p:nvSpPr>
        <p:spPr>
          <a:xfrm>
            <a:off x="381000" y="1028700"/>
            <a:ext cx="40767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028700"/>
            <a:ext cx="40767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14545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374650" y="4560096"/>
            <a:ext cx="1530868" cy="298160"/>
          </a:xfrm>
          <a:prstGeom prst="rect">
            <a:avLst/>
          </a:prstGeom>
          <a:noFill/>
          <a:ln w="12700">
            <a:noFill/>
            <a:miter lim="800000"/>
            <a:headEnd/>
            <a:tailEnd/>
          </a:ln>
          <a:effectLst/>
        </p:spPr>
        <p:txBody>
          <a:bodyPr wrap="none" lIns="66675" tIns="33338" rIns="66675" bIns="33338">
            <a:spAutoFit/>
          </a:bodyPr>
          <a:lstStyle/>
          <a:p>
            <a:pPr defTabSz="664369" eaLnBrk="0" hangingPunct="0">
              <a:defRPr/>
            </a:pPr>
            <a:r>
              <a:rPr lang="en-US" sz="750" b="1">
                <a:solidFill>
                  <a:srgbClr val="FFFFFF"/>
                </a:solidFill>
                <a:latin typeface="Arial"/>
              </a:rPr>
              <a:t>U.S. Department of the Interior</a:t>
            </a:r>
          </a:p>
          <a:p>
            <a:pPr defTabSz="664369" eaLnBrk="0" hangingPunct="0">
              <a:defRPr/>
            </a:pPr>
            <a:r>
              <a:rPr lang="en-US" sz="750" b="1">
                <a:solidFill>
                  <a:srgbClr val="FFFFFF"/>
                </a:solidFill>
                <a:latin typeface="Arial"/>
              </a:rPr>
              <a:t>U.S. Geological Survey</a:t>
            </a:r>
          </a:p>
        </p:txBody>
      </p:sp>
      <p:sp>
        <p:nvSpPr>
          <p:cNvPr id="8195" name="Rectangle 3"/>
          <p:cNvSpPr>
            <a:spLocks noGrp="1" noChangeArrowheads="1"/>
          </p:cNvSpPr>
          <p:nvPr>
            <p:ph type="ctrTitle"/>
          </p:nvPr>
        </p:nvSpPr>
        <p:spPr>
          <a:xfrm>
            <a:off x="366713" y="1714500"/>
            <a:ext cx="8305800" cy="857250"/>
          </a:xfrm>
        </p:spPr>
        <p:txBody>
          <a:bodyPr/>
          <a:lstStyle>
            <a:lvl1pPr>
              <a:defRPr sz="3300"/>
            </a:lvl1pPr>
          </a:lstStyle>
          <a:p>
            <a:r>
              <a:rPr lang="en-US"/>
              <a:t>Click to edit Master title style</a:t>
            </a:r>
          </a:p>
        </p:txBody>
      </p:sp>
      <p:sp>
        <p:nvSpPr>
          <p:cNvPr id="8196" name="Rectangle 4"/>
          <p:cNvSpPr>
            <a:spLocks noGrp="1" noChangeArrowheads="1"/>
          </p:cNvSpPr>
          <p:nvPr>
            <p:ph type="subTitle" idx="1"/>
          </p:nvPr>
        </p:nvSpPr>
        <p:spPr>
          <a:xfrm>
            <a:off x="366713" y="2914650"/>
            <a:ext cx="8305800" cy="1314450"/>
          </a:xfrm>
        </p:spPr>
        <p:txBody>
          <a:bodyPr/>
          <a:lstStyle>
            <a:lvl1pPr marL="0" indent="0">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2900165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2098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336540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028700"/>
            <a:ext cx="40767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028700"/>
            <a:ext cx="40767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7792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3321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95676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19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1"/>
        <p:cNvGrpSpPr/>
        <p:nvPr/>
      </p:nvGrpSpPr>
      <p:grpSpPr>
        <a:xfrm>
          <a:off x="0" y="0"/>
          <a:ext cx="0" cy="0"/>
          <a:chOff x="0" y="0"/>
          <a:chExt cx="0" cy="0"/>
        </a:xfrm>
      </p:grpSpPr>
      <p:sp>
        <p:nvSpPr>
          <p:cNvPr id="62" name="Shape 6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63" name="Shape 63"/>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64" name="Shape 64"/>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65" name="Shape 6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66" name="Shape 66"/>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67" name="Shape 67"/>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68" name="Shape 68"/>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7144853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4837668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16783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14300"/>
            <a:ext cx="2076450" cy="4286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14300"/>
            <a:ext cx="6076950" cy="4286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3375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
            <a:ext cx="8305800" cy="857250"/>
          </a:xfrm>
        </p:spPr>
        <p:txBody>
          <a:bodyPr/>
          <a:lstStyle/>
          <a:p>
            <a:r>
              <a:rPr lang="en-US"/>
              <a:t>Click to edit Master title style</a:t>
            </a:r>
          </a:p>
        </p:txBody>
      </p:sp>
      <p:sp>
        <p:nvSpPr>
          <p:cNvPr id="3" name="Text Placeholder 2"/>
          <p:cNvSpPr>
            <a:spLocks noGrp="1"/>
          </p:cNvSpPr>
          <p:nvPr>
            <p:ph type="body" sz="half" idx="1"/>
          </p:nvPr>
        </p:nvSpPr>
        <p:spPr>
          <a:xfrm>
            <a:off x="381000" y="1028700"/>
            <a:ext cx="40767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028700"/>
            <a:ext cx="40767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1769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lank style B">
    <p:spTree>
      <p:nvGrpSpPr>
        <p:cNvPr id="1" name="Shape 88"/>
        <p:cNvGrpSpPr/>
        <p:nvPr/>
      </p:nvGrpSpPr>
      <p:grpSpPr>
        <a:xfrm>
          <a:off x="0" y="0"/>
          <a:ext cx="0" cy="0"/>
          <a:chOff x="0" y="0"/>
          <a:chExt cx="0" cy="0"/>
        </a:xfrm>
      </p:grpSpPr>
      <p:sp>
        <p:nvSpPr>
          <p:cNvPr id="89" name="Shape 89"/>
          <p:cNvSpPr/>
          <p:nvPr/>
        </p:nvSpPr>
        <p:spPr>
          <a:xfrm>
            <a:off x="0" y="4294550"/>
            <a:ext cx="9144000" cy="241199"/>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90" name="Shape 9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91" name="Shape 9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92" name="Shape 9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93" name="Shape 9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A7D0-97EE-400C-90DE-DEBE5F85824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156321A-FB4C-4821-B042-1FB405E0DF2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D1217A9-364D-43F0-8D36-DBCF71E8F105}"/>
              </a:ext>
            </a:extLst>
          </p:cNvPr>
          <p:cNvSpPr>
            <a:spLocks noGrp="1"/>
          </p:cNvSpPr>
          <p:nvPr>
            <p:ph type="dt" sz="half" idx="10"/>
          </p:nvPr>
        </p:nvSpPr>
        <p:spPr/>
        <p:txBody>
          <a:bodyPr/>
          <a:lstStyle/>
          <a:p>
            <a:fld id="{D242C58B-5BF5-46CC-A708-AC745B711BAA}" type="datetimeFigureOut">
              <a:rPr lang="en-US" smtClean="0"/>
              <a:t>2/11/2021</a:t>
            </a:fld>
            <a:endParaRPr lang="en-US"/>
          </a:p>
        </p:txBody>
      </p:sp>
      <p:sp>
        <p:nvSpPr>
          <p:cNvPr id="5" name="Footer Placeholder 4">
            <a:extLst>
              <a:ext uri="{FF2B5EF4-FFF2-40B4-BE49-F238E27FC236}">
                <a16:creationId xmlns:a16="http://schemas.microsoft.com/office/drawing/2014/main" id="{1E3F0459-00E4-489A-9D54-AC412CB83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3FBCF6-6EB7-4676-832C-DDE5540B821D}"/>
              </a:ext>
            </a:extLst>
          </p:cNvPr>
          <p:cNvSpPr>
            <a:spLocks noGrp="1"/>
          </p:cNvSpPr>
          <p:nvPr>
            <p:ph type="sldNum" sz="quarter" idx="12"/>
          </p:nvPr>
        </p:nvSpPr>
        <p:spPr/>
        <p:txBody>
          <a:bodyPr/>
          <a:lstStyle/>
          <a:p>
            <a:fld id="{9F70265A-5D4B-44E7-8DD0-02F68E6CC86B}" type="slidenum">
              <a:rPr lang="en-US" smtClean="0"/>
              <a:t>‹#›</a:t>
            </a:fld>
            <a:endParaRPr lang="en-US"/>
          </a:p>
        </p:txBody>
      </p:sp>
    </p:spTree>
    <p:extLst>
      <p:ext uri="{BB962C8B-B14F-4D97-AF65-F5344CB8AC3E}">
        <p14:creationId xmlns:p14="http://schemas.microsoft.com/office/powerpoint/2010/main" val="1654327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071D-31FD-4F7D-B1E3-281718FA27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10CB88-009F-41ED-BDE6-B0551B1E12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3A771-34A7-4492-9D65-C0690FBB0940}"/>
              </a:ext>
            </a:extLst>
          </p:cNvPr>
          <p:cNvSpPr>
            <a:spLocks noGrp="1"/>
          </p:cNvSpPr>
          <p:nvPr>
            <p:ph type="dt" sz="half" idx="10"/>
          </p:nvPr>
        </p:nvSpPr>
        <p:spPr/>
        <p:txBody>
          <a:bodyPr/>
          <a:lstStyle/>
          <a:p>
            <a:fld id="{D242C58B-5BF5-46CC-A708-AC745B711BAA}" type="datetimeFigureOut">
              <a:rPr lang="en-US" smtClean="0"/>
              <a:t>2/11/2021</a:t>
            </a:fld>
            <a:endParaRPr lang="en-US"/>
          </a:p>
        </p:txBody>
      </p:sp>
      <p:sp>
        <p:nvSpPr>
          <p:cNvPr id="5" name="Footer Placeholder 4">
            <a:extLst>
              <a:ext uri="{FF2B5EF4-FFF2-40B4-BE49-F238E27FC236}">
                <a16:creationId xmlns:a16="http://schemas.microsoft.com/office/drawing/2014/main" id="{8E42DDA0-5DDF-4796-931C-9917BC674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BF991-C4FD-4901-8B7E-A863FDBB0FDC}"/>
              </a:ext>
            </a:extLst>
          </p:cNvPr>
          <p:cNvSpPr>
            <a:spLocks noGrp="1"/>
          </p:cNvSpPr>
          <p:nvPr>
            <p:ph type="sldNum" sz="quarter" idx="12"/>
          </p:nvPr>
        </p:nvSpPr>
        <p:spPr/>
        <p:txBody>
          <a:bodyPr/>
          <a:lstStyle/>
          <a:p>
            <a:fld id="{9F70265A-5D4B-44E7-8DD0-02F68E6CC86B}" type="slidenum">
              <a:rPr lang="en-US" smtClean="0"/>
              <a:t>‹#›</a:t>
            </a:fld>
            <a:endParaRPr lang="en-US"/>
          </a:p>
        </p:txBody>
      </p:sp>
    </p:spTree>
    <p:extLst>
      <p:ext uri="{BB962C8B-B14F-4D97-AF65-F5344CB8AC3E}">
        <p14:creationId xmlns:p14="http://schemas.microsoft.com/office/powerpoint/2010/main" val="2576234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5E57-17A7-4E9B-B1A5-AD4429906EB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C89A52-8075-44FD-A884-A493F03B295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72C584-F7E1-43D6-84B7-441C352D9750}"/>
              </a:ext>
            </a:extLst>
          </p:cNvPr>
          <p:cNvSpPr>
            <a:spLocks noGrp="1"/>
          </p:cNvSpPr>
          <p:nvPr>
            <p:ph type="dt" sz="half" idx="10"/>
          </p:nvPr>
        </p:nvSpPr>
        <p:spPr/>
        <p:txBody>
          <a:bodyPr/>
          <a:lstStyle/>
          <a:p>
            <a:fld id="{D242C58B-5BF5-46CC-A708-AC745B711BAA}" type="datetimeFigureOut">
              <a:rPr lang="en-US" smtClean="0"/>
              <a:t>2/11/2021</a:t>
            </a:fld>
            <a:endParaRPr lang="en-US"/>
          </a:p>
        </p:txBody>
      </p:sp>
      <p:sp>
        <p:nvSpPr>
          <p:cNvPr id="5" name="Footer Placeholder 4">
            <a:extLst>
              <a:ext uri="{FF2B5EF4-FFF2-40B4-BE49-F238E27FC236}">
                <a16:creationId xmlns:a16="http://schemas.microsoft.com/office/drawing/2014/main" id="{4CEE7F49-9799-457C-BC48-5A9DBED15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EA6ED4-C81A-4839-AD2A-2A6D81F6B8E6}"/>
              </a:ext>
            </a:extLst>
          </p:cNvPr>
          <p:cNvSpPr>
            <a:spLocks noGrp="1"/>
          </p:cNvSpPr>
          <p:nvPr>
            <p:ph type="sldNum" sz="quarter" idx="12"/>
          </p:nvPr>
        </p:nvSpPr>
        <p:spPr/>
        <p:txBody>
          <a:bodyPr/>
          <a:lstStyle/>
          <a:p>
            <a:fld id="{9F70265A-5D4B-44E7-8DD0-02F68E6CC86B}" type="slidenum">
              <a:rPr lang="en-US" smtClean="0"/>
              <a:t>‹#›</a:t>
            </a:fld>
            <a:endParaRPr lang="en-US"/>
          </a:p>
        </p:txBody>
      </p:sp>
    </p:spTree>
    <p:extLst>
      <p:ext uri="{BB962C8B-B14F-4D97-AF65-F5344CB8AC3E}">
        <p14:creationId xmlns:p14="http://schemas.microsoft.com/office/powerpoint/2010/main" val="34429270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530725"/>
            <a:ext cx="3208799" cy="10287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1767275"/>
            <a:ext cx="7540800" cy="31586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7D53C-F500-40FF-B9F3-3163F307105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B58AA-1093-4383-BE2F-BBE834E9455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95E20-57C8-4B9D-B938-0C0A28C0FEB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242C58B-5BF5-46CC-A708-AC745B711BAA}" type="datetimeFigureOut">
              <a:rPr lang="en-US" smtClean="0"/>
              <a:t>2/11/2021</a:t>
            </a:fld>
            <a:endParaRPr lang="en-US"/>
          </a:p>
        </p:txBody>
      </p:sp>
      <p:sp>
        <p:nvSpPr>
          <p:cNvPr id="5" name="Footer Placeholder 4">
            <a:extLst>
              <a:ext uri="{FF2B5EF4-FFF2-40B4-BE49-F238E27FC236}">
                <a16:creationId xmlns:a16="http://schemas.microsoft.com/office/drawing/2014/main" id="{F532612F-23EE-40DA-B626-CC1C3E0CD0B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11B28-F7FA-45A8-8771-752C1565C61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F70265A-5D4B-44E7-8DD0-02F68E6CC86B}" type="slidenum">
              <a:rPr lang="en-US" smtClean="0"/>
              <a:t>‹#›</a:t>
            </a:fld>
            <a:endParaRPr lang="en-US"/>
          </a:p>
        </p:txBody>
      </p:sp>
    </p:spTree>
    <p:extLst>
      <p:ext uri="{BB962C8B-B14F-4D97-AF65-F5344CB8AC3E}">
        <p14:creationId xmlns:p14="http://schemas.microsoft.com/office/powerpoint/2010/main" val="96787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60429"/>
            </a:gs>
            <a:gs pos="50000">
              <a:srgbClr val="180F9B"/>
            </a:gs>
            <a:gs pos="100000">
              <a:srgbClr val="060429"/>
            </a:gs>
          </a:gsLst>
          <a:lin ang="5400000" scaled="1"/>
        </a:gra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bwMode="auto">
          <a:xfrm>
            <a:off x="381000" y="114300"/>
            <a:ext cx="8305800" cy="85725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a:t>
            </a:r>
          </a:p>
        </p:txBody>
      </p:sp>
      <p:sp>
        <p:nvSpPr>
          <p:cNvPr id="2051" name="Rectangle 4"/>
          <p:cNvSpPr>
            <a:spLocks noGrp="1" noChangeArrowheads="1"/>
          </p:cNvSpPr>
          <p:nvPr>
            <p:ph type="body" idx="1"/>
          </p:nvPr>
        </p:nvSpPr>
        <p:spPr bwMode="auto">
          <a:xfrm>
            <a:off x="381000" y="1028700"/>
            <a:ext cx="8305800" cy="337185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2052" name="Picture 5" descr="ident-small_4_onscreen_png"/>
          <p:cNvPicPr>
            <a:picLocks noChangeAspect="1" noChangeArrowheads="1"/>
          </p:cNvPicPr>
          <p:nvPr/>
        </p:nvPicPr>
        <p:blipFill>
          <a:blip r:embed="rId15" cstate="print">
            <a:lum bright="100000"/>
          </a:blip>
          <a:srcRect/>
          <a:stretch>
            <a:fillRect/>
          </a:stretch>
        </p:blipFill>
        <p:spPr bwMode="black">
          <a:xfrm>
            <a:off x="381000" y="4875611"/>
            <a:ext cx="762000" cy="210740"/>
          </a:xfrm>
          <a:prstGeom prst="rect">
            <a:avLst/>
          </a:prstGeom>
          <a:noFill/>
          <a:ln w="9525">
            <a:noFill/>
            <a:miter lim="800000"/>
            <a:headEnd/>
            <a:tailEnd/>
          </a:ln>
        </p:spPr>
      </p:pic>
    </p:spTree>
    <p:extLst>
      <p:ext uri="{BB962C8B-B14F-4D97-AF65-F5344CB8AC3E}">
        <p14:creationId xmlns:p14="http://schemas.microsoft.com/office/powerpoint/2010/main" val="35877398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l" rtl="0" eaLnBrk="0" fontAlgn="base" hangingPunct="0">
        <a:spcBef>
          <a:spcPct val="0"/>
        </a:spcBef>
        <a:spcAft>
          <a:spcPct val="0"/>
        </a:spcAft>
        <a:defRPr sz="2700" b="1">
          <a:solidFill>
            <a:srgbClr val="FFCC00"/>
          </a:solidFill>
          <a:latin typeface="+mj-lt"/>
          <a:ea typeface="+mj-ea"/>
          <a:cs typeface="+mj-cs"/>
        </a:defRPr>
      </a:lvl1pPr>
      <a:lvl2pPr algn="l" rtl="0" eaLnBrk="0" fontAlgn="base" hangingPunct="0">
        <a:spcBef>
          <a:spcPct val="0"/>
        </a:spcBef>
        <a:spcAft>
          <a:spcPct val="0"/>
        </a:spcAft>
        <a:defRPr sz="2700" b="1">
          <a:solidFill>
            <a:srgbClr val="FFCC00"/>
          </a:solidFill>
          <a:latin typeface="Arial" charset="0"/>
        </a:defRPr>
      </a:lvl2pPr>
      <a:lvl3pPr algn="l" rtl="0" eaLnBrk="0" fontAlgn="base" hangingPunct="0">
        <a:spcBef>
          <a:spcPct val="0"/>
        </a:spcBef>
        <a:spcAft>
          <a:spcPct val="0"/>
        </a:spcAft>
        <a:defRPr sz="2700" b="1">
          <a:solidFill>
            <a:srgbClr val="FFCC00"/>
          </a:solidFill>
          <a:latin typeface="Arial" charset="0"/>
        </a:defRPr>
      </a:lvl3pPr>
      <a:lvl4pPr algn="l" rtl="0" eaLnBrk="0" fontAlgn="base" hangingPunct="0">
        <a:spcBef>
          <a:spcPct val="0"/>
        </a:spcBef>
        <a:spcAft>
          <a:spcPct val="0"/>
        </a:spcAft>
        <a:defRPr sz="2700" b="1">
          <a:solidFill>
            <a:srgbClr val="FFCC00"/>
          </a:solidFill>
          <a:latin typeface="Arial" charset="0"/>
        </a:defRPr>
      </a:lvl4pPr>
      <a:lvl5pPr algn="l" rtl="0" eaLnBrk="0" fontAlgn="base" hangingPunct="0">
        <a:spcBef>
          <a:spcPct val="0"/>
        </a:spcBef>
        <a:spcAft>
          <a:spcPct val="0"/>
        </a:spcAft>
        <a:defRPr sz="2700" b="1">
          <a:solidFill>
            <a:srgbClr val="FFCC00"/>
          </a:solidFill>
          <a:latin typeface="Arial" charset="0"/>
        </a:defRPr>
      </a:lvl5pPr>
      <a:lvl6pPr marL="342900" algn="l" rtl="0" eaLnBrk="0" fontAlgn="base" hangingPunct="0">
        <a:spcBef>
          <a:spcPct val="0"/>
        </a:spcBef>
        <a:spcAft>
          <a:spcPct val="0"/>
        </a:spcAft>
        <a:defRPr sz="2700" b="1">
          <a:solidFill>
            <a:srgbClr val="FFCC00"/>
          </a:solidFill>
          <a:latin typeface="Arial" charset="0"/>
        </a:defRPr>
      </a:lvl6pPr>
      <a:lvl7pPr marL="685800" algn="l" rtl="0" eaLnBrk="0" fontAlgn="base" hangingPunct="0">
        <a:spcBef>
          <a:spcPct val="0"/>
        </a:spcBef>
        <a:spcAft>
          <a:spcPct val="0"/>
        </a:spcAft>
        <a:defRPr sz="2700" b="1">
          <a:solidFill>
            <a:srgbClr val="FFCC00"/>
          </a:solidFill>
          <a:latin typeface="Arial" charset="0"/>
        </a:defRPr>
      </a:lvl7pPr>
      <a:lvl8pPr marL="1028700" algn="l" rtl="0" eaLnBrk="0" fontAlgn="base" hangingPunct="0">
        <a:spcBef>
          <a:spcPct val="0"/>
        </a:spcBef>
        <a:spcAft>
          <a:spcPct val="0"/>
        </a:spcAft>
        <a:defRPr sz="2700" b="1">
          <a:solidFill>
            <a:srgbClr val="FFCC00"/>
          </a:solidFill>
          <a:latin typeface="Arial" charset="0"/>
        </a:defRPr>
      </a:lvl8pPr>
      <a:lvl9pPr marL="1371600" algn="l" rtl="0" eaLnBrk="0" fontAlgn="base" hangingPunct="0">
        <a:spcBef>
          <a:spcPct val="0"/>
        </a:spcBef>
        <a:spcAft>
          <a:spcPct val="0"/>
        </a:spcAft>
        <a:defRPr sz="2700" b="1">
          <a:solidFill>
            <a:srgbClr val="FFCC00"/>
          </a:solidFill>
          <a:latin typeface="Arial" charset="0"/>
        </a:defRPr>
      </a:lvl9pPr>
    </p:titleStyle>
    <p:bodyStyle>
      <a:lvl1pPr marL="257175" indent="-257175" algn="l" rtl="0" eaLnBrk="0" fontAlgn="base" hangingPunct="0">
        <a:spcBef>
          <a:spcPct val="20000"/>
        </a:spcBef>
        <a:spcAft>
          <a:spcPct val="0"/>
        </a:spcAft>
        <a:buClr>
          <a:srgbClr val="FFFF99"/>
        </a:buClr>
        <a:buSzPct val="125000"/>
        <a:buFont typeface="Wingdings" pitchFamily="2" charset="2"/>
        <a:buChar char="§"/>
        <a:defRPr sz="2100" b="1">
          <a:solidFill>
            <a:schemeClr val="bg1"/>
          </a:solidFill>
          <a:latin typeface="+mn-lt"/>
          <a:ea typeface="+mn-ea"/>
          <a:cs typeface="+mn-cs"/>
        </a:defRPr>
      </a:lvl1pPr>
      <a:lvl2pPr marL="557213" indent="-214313" algn="l" rtl="0" eaLnBrk="0" fontAlgn="base" hangingPunct="0">
        <a:spcBef>
          <a:spcPct val="20000"/>
        </a:spcBef>
        <a:spcAft>
          <a:spcPct val="0"/>
        </a:spcAft>
        <a:buClr>
          <a:srgbClr val="FFFF99"/>
        </a:buClr>
        <a:buSzPct val="125000"/>
        <a:buFont typeface="Wingdings" pitchFamily="2" charset="2"/>
        <a:buChar char="§"/>
        <a:defRPr sz="1800" b="1">
          <a:solidFill>
            <a:schemeClr val="bg1"/>
          </a:solidFill>
          <a:latin typeface="+mn-lt"/>
        </a:defRPr>
      </a:lvl2pPr>
      <a:lvl3pPr marL="857250" indent="-171450" algn="l" rtl="0" eaLnBrk="0" fontAlgn="base" hangingPunct="0">
        <a:spcBef>
          <a:spcPct val="20000"/>
        </a:spcBef>
        <a:spcAft>
          <a:spcPct val="0"/>
        </a:spcAft>
        <a:buClr>
          <a:srgbClr val="FFFF99"/>
        </a:buClr>
        <a:buSzPct val="125000"/>
        <a:buFont typeface="Wingdings" pitchFamily="2" charset="2"/>
        <a:buChar char="§"/>
        <a:defRPr sz="1500" b="1">
          <a:solidFill>
            <a:schemeClr val="bg1"/>
          </a:solidFill>
          <a:latin typeface="+mn-lt"/>
        </a:defRPr>
      </a:lvl3pPr>
      <a:lvl4pPr marL="1200150" indent="-171450" algn="l" rtl="0" eaLnBrk="0" fontAlgn="base" hangingPunct="0">
        <a:spcBef>
          <a:spcPct val="20000"/>
        </a:spcBef>
        <a:spcAft>
          <a:spcPct val="0"/>
        </a:spcAft>
        <a:buClr>
          <a:srgbClr val="FFFF99"/>
        </a:buClr>
        <a:buSzPct val="125000"/>
        <a:buFont typeface="Wingdings" pitchFamily="2" charset="2"/>
        <a:buChar char="§"/>
        <a:defRPr sz="1500" b="1">
          <a:solidFill>
            <a:schemeClr val="bg1"/>
          </a:solidFill>
          <a:latin typeface="+mn-lt"/>
        </a:defRPr>
      </a:lvl4pPr>
      <a:lvl5pPr marL="1543050" indent="-171450" algn="l" rtl="0" eaLnBrk="0" fontAlgn="base" hangingPunct="0">
        <a:spcBef>
          <a:spcPct val="20000"/>
        </a:spcBef>
        <a:spcAft>
          <a:spcPct val="0"/>
        </a:spcAft>
        <a:buClr>
          <a:srgbClr val="FFFF99"/>
        </a:buClr>
        <a:buSzPct val="125000"/>
        <a:buFont typeface="Wingdings" pitchFamily="2" charset="2"/>
        <a:buChar char="§"/>
        <a:defRPr sz="1500" b="1">
          <a:solidFill>
            <a:schemeClr val="bg1"/>
          </a:solidFill>
          <a:latin typeface="+mn-lt"/>
        </a:defRPr>
      </a:lvl5pPr>
      <a:lvl6pPr marL="1885950" indent="-17145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228850" indent="-17145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2571750" indent="-17145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2914650" indent="-17145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60429"/>
            </a:gs>
            <a:gs pos="50000">
              <a:srgbClr val="180F9B"/>
            </a:gs>
            <a:gs pos="100000">
              <a:srgbClr val="060429"/>
            </a:gs>
          </a:gsLst>
          <a:lin ang="5400000" scaled="1"/>
        </a:grad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bwMode="auto">
          <a:xfrm>
            <a:off x="381000" y="114300"/>
            <a:ext cx="8305800" cy="85725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a:t>
            </a:r>
          </a:p>
        </p:txBody>
      </p:sp>
      <p:sp>
        <p:nvSpPr>
          <p:cNvPr id="8195" name="Rectangle 4"/>
          <p:cNvSpPr>
            <a:spLocks noGrp="1" noChangeArrowheads="1"/>
          </p:cNvSpPr>
          <p:nvPr>
            <p:ph type="body" idx="1"/>
          </p:nvPr>
        </p:nvSpPr>
        <p:spPr bwMode="auto">
          <a:xfrm>
            <a:off x="381000" y="1028700"/>
            <a:ext cx="8305800" cy="337185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8196" name="Picture 5" descr="ident-small_4_onscreen_png"/>
          <p:cNvPicPr>
            <a:picLocks noChangeAspect="1" noChangeArrowheads="1"/>
          </p:cNvPicPr>
          <p:nvPr/>
        </p:nvPicPr>
        <p:blipFill>
          <a:blip r:embed="rId14" cstate="print">
            <a:lum bright="100000"/>
          </a:blip>
          <a:srcRect/>
          <a:stretch>
            <a:fillRect/>
          </a:stretch>
        </p:blipFill>
        <p:spPr bwMode="black">
          <a:xfrm>
            <a:off x="381000" y="4875611"/>
            <a:ext cx="762000" cy="210740"/>
          </a:xfrm>
          <a:prstGeom prst="rect">
            <a:avLst/>
          </a:prstGeom>
          <a:noFill/>
          <a:ln w="9525">
            <a:noFill/>
            <a:miter lim="800000"/>
            <a:headEnd/>
            <a:tailEnd/>
          </a:ln>
        </p:spPr>
      </p:pic>
    </p:spTree>
    <p:extLst>
      <p:ext uri="{BB962C8B-B14F-4D97-AF65-F5344CB8AC3E}">
        <p14:creationId xmlns:p14="http://schemas.microsoft.com/office/powerpoint/2010/main" val="15233720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p:txStyles>
    <p:titleStyle>
      <a:lvl1pPr algn="l" rtl="0" eaLnBrk="0" fontAlgn="base" hangingPunct="0">
        <a:spcBef>
          <a:spcPct val="0"/>
        </a:spcBef>
        <a:spcAft>
          <a:spcPct val="0"/>
        </a:spcAft>
        <a:defRPr sz="2700" b="1">
          <a:solidFill>
            <a:srgbClr val="FFCC00"/>
          </a:solidFill>
          <a:latin typeface="+mj-lt"/>
          <a:ea typeface="ＭＳ Ｐゴシック" pitchFamily="34" charset="-128"/>
          <a:cs typeface="+mj-cs"/>
        </a:defRPr>
      </a:lvl1pPr>
      <a:lvl2pPr algn="l" rtl="0" eaLnBrk="0" fontAlgn="base" hangingPunct="0">
        <a:spcBef>
          <a:spcPct val="0"/>
        </a:spcBef>
        <a:spcAft>
          <a:spcPct val="0"/>
        </a:spcAft>
        <a:defRPr sz="2700" b="1">
          <a:solidFill>
            <a:srgbClr val="FFCC00"/>
          </a:solidFill>
          <a:latin typeface="Arial" charset="0"/>
          <a:ea typeface="ＭＳ Ｐゴシック" pitchFamily="34" charset="-128"/>
        </a:defRPr>
      </a:lvl2pPr>
      <a:lvl3pPr algn="l" rtl="0" eaLnBrk="0" fontAlgn="base" hangingPunct="0">
        <a:spcBef>
          <a:spcPct val="0"/>
        </a:spcBef>
        <a:spcAft>
          <a:spcPct val="0"/>
        </a:spcAft>
        <a:defRPr sz="2700" b="1">
          <a:solidFill>
            <a:srgbClr val="FFCC00"/>
          </a:solidFill>
          <a:latin typeface="Arial" charset="0"/>
          <a:ea typeface="ＭＳ Ｐゴシック" pitchFamily="34" charset="-128"/>
        </a:defRPr>
      </a:lvl3pPr>
      <a:lvl4pPr algn="l" rtl="0" eaLnBrk="0" fontAlgn="base" hangingPunct="0">
        <a:spcBef>
          <a:spcPct val="0"/>
        </a:spcBef>
        <a:spcAft>
          <a:spcPct val="0"/>
        </a:spcAft>
        <a:defRPr sz="2700" b="1">
          <a:solidFill>
            <a:srgbClr val="FFCC00"/>
          </a:solidFill>
          <a:latin typeface="Arial" charset="0"/>
          <a:ea typeface="ＭＳ Ｐゴシック" pitchFamily="34" charset="-128"/>
        </a:defRPr>
      </a:lvl4pPr>
      <a:lvl5pPr algn="l" rtl="0" eaLnBrk="0" fontAlgn="base" hangingPunct="0">
        <a:spcBef>
          <a:spcPct val="0"/>
        </a:spcBef>
        <a:spcAft>
          <a:spcPct val="0"/>
        </a:spcAft>
        <a:defRPr sz="2700" b="1">
          <a:solidFill>
            <a:srgbClr val="FFCC00"/>
          </a:solidFill>
          <a:latin typeface="Arial" charset="0"/>
          <a:ea typeface="ＭＳ Ｐゴシック" pitchFamily="34" charset="-128"/>
        </a:defRPr>
      </a:lvl5pPr>
      <a:lvl6pPr marL="342900" algn="l" rtl="0" eaLnBrk="0" fontAlgn="base" hangingPunct="0">
        <a:spcBef>
          <a:spcPct val="0"/>
        </a:spcBef>
        <a:spcAft>
          <a:spcPct val="0"/>
        </a:spcAft>
        <a:defRPr sz="2700" b="1">
          <a:solidFill>
            <a:srgbClr val="FFCC00"/>
          </a:solidFill>
          <a:latin typeface="Arial" charset="0"/>
        </a:defRPr>
      </a:lvl6pPr>
      <a:lvl7pPr marL="685800" algn="l" rtl="0" eaLnBrk="0" fontAlgn="base" hangingPunct="0">
        <a:spcBef>
          <a:spcPct val="0"/>
        </a:spcBef>
        <a:spcAft>
          <a:spcPct val="0"/>
        </a:spcAft>
        <a:defRPr sz="2700" b="1">
          <a:solidFill>
            <a:srgbClr val="FFCC00"/>
          </a:solidFill>
          <a:latin typeface="Arial" charset="0"/>
        </a:defRPr>
      </a:lvl7pPr>
      <a:lvl8pPr marL="1028700" algn="l" rtl="0" eaLnBrk="0" fontAlgn="base" hangingPunct="0">
        <a:spcBef>
          <a:spcPct val="0"/>
        </a:spcBef>
        <a:spcAft>
          <a:spcPct val="0"/>
        </a:spcAft>
        <a:defRPr sz="2700" b="1">
          <a:solidFill>
            <a:srgbClr val="FFCC00"/>
          </a:solidFill>
          <a:latin typeface="Arial" charset="0"/>
        </a:defRPr>
      </a:lvl8pPr>
      <a:lvl9pPr marL="1371600" algn="l" rtl="0" eaLnBrk="0" fontAlgn="base" hangingPunct="0">
        <a:spcBef>
          <a:spcPct val="0"/>
        </a:spcBef>
        <a:spcAft>
          <a:spcPct val="0"/>
        </a:spcAft>
        <a:defRPr sz="2700" b="1">
          <a:solidFill>
            <a:srgbClr val="FFCC00"/>
          </a:solidFill>
          <a:latin typeface="Arial" charset="0"/>
        </a:defRPr>
      </a:lvl9pPr>
    </p:titleStyle>
    <p:bodyStyle>
      <a:lvl1pPr marL="257175" indent="-257175" algn="l" rtl="0" eaLnBrk="0" fontAlgn="base" hangingPunct="0">
        <a:spcBef>
          <a:spcPct val="20000"/>
        </a:spcBef>
        <a:spcAft>
          <a:spcPct val="0"/>
        </a:spcAft>
        <a:buClr>
          <a:srgbClr val="FFFF99"/>
        </a:buClr>
        <a:buSzPct val="125000"/>
        <a:buFont typeface="Wingdings" pitchFamily="2" charset="2"/>
        <a:buChar char="§"/>
        <a:defRPr sz="2100" b="1">
          <a:solidFill>
            <a:schemeClr val="bg1"/>
          </a:solidFill>
          <a:latin typeface="+mn-lt"/>
          <a:ea typeface="ＭＳ Ｐゴシック" pitchFamily="34" charset="-128"/>
          <a:cs typeface="+mn-cs"/>
        </a:defRPr>
      </a:lvl1pPr>
      <a:lvl2pPr marL="557213" indent="-214313" algn="l" rtl="0" eaLnBrk="0" fontAlgn="base" hangingPunct="0">
        <a:spcBef>
          <a:spcPct val="20000"/>
        </a:spcBef>
        <a:spcAft>
          <a:spcPct val="0"/>
        </a:spcAft>
        <a:buClr>
          <a:srgbClr val="FFFF99"/>
        </a:buClr>
        <a:buSzPct val="125000"/>
        <a:buFont typeface="Wingdings" pitchFamily="2" charset="2"/>
        <a:buChar char="§"/>
        <a:defRPr sz="1800" b="1">
          <a:solidFill>
            <a:schemeClr val="bg1"/>
          </a:solidFill>
          <a:latin typeface="+mn-lt"/>
          <a:ea typeface="ＭＳ Ｐゴシック" pitchFamily="34" charset="-128"/>
        </a:defRPr>
      </a:lvl2pPr>
      <a:lvl3pPr marL="857250" indent="-171450" algn="l" rtl="0" eaLnBrk="0" fontAlgn="base" hangingPunct="0">
        <a:spcBef>
          <a:spcPct val="20000"/>
        </a:spcBef>
        <a:spcAft>
          <a:spcPct val="0"/>
        </a:spcAft>
        <a:buClr>
          <a:srgbClr val="FFFF99"/>
        </a:buClr>
        <a:buSzPct val="125000"/>
        <a:buFont typeface="Wingdings" pitchFamily="2" charset="2"/>
        <a:buChar char="§"/>
        <a:defRPr sz="1500" b="1">
          <a:solidFill>
            <a:schemeClr val="bg1"/>
          </a:solidFill>
          <a:latin typeface="+mn-lt"/>
          <a:ea typeface="ＭＳ Ｐゴシック" pitchFamily="34" charset="-128"/>
        </a:defRPr>
      </a:lvl3pPr>
      <a:lvl4pPr marL="1200150" indent="-171450" algn="l" rtl="0" eaLnBrk="0" fontAlgn="base" hangingPunct="0">
        <a:spcBef>
          <a:spcPct val="20000"/>
        </a:spcBef>
        <a:spcAft>
          <a:spcPct val="0"/>
        </a:spcAft>
        <a:buClr>
          <a:srgbClr val="FFFF99"/>
        </a:buClr>
        <a:buSzPct val="125000"/>
        <a:buFont typeface="Wingdings" pitchFamily="2" charset="2"/>
        <a:buChar char="§"/>
        <a:defRPr sz="1500" b="1">
          <a:solidFill>
            <a:schemeClr val="bg1"/>
          </a:solidFill>
          <a:latin typeface="+mn-lt"/>
          <a:ea typeface="ＭＳ Ｐゴシック" pitchFamily="34" charset="-128"/>
        </a:defRPr>
      </a:lvl4pPr>
      <a:lvl5pPr marL="1543050" indent="-171450" algn="l" rtl="0" eaLnBrk="0" fontAlgn="base" hangingPunct="0">
        <a:spcBef>
          <a:spcPct val="20000"/>
        </a:spcBef>
        <a:spcAft>
          <a:spcPct val="0"/>
        </a:spcAft>
        <a:buClr>
          <a:srgbClr val="FFFF99"/>
        </a:buClr>
        <a:buSzPct val="125000"/>
        <a:buFont typeface="Wingdings" pitchFamily="2" charset="2"/>
        <a:buChar char="§"/>
        <a:defRPr sz="1500" b="1">
          <a:solidFill>
            <a:schemeClr val="bg1"/>
          </a:solidFill>
          <a:latin typeface="+mn-lt"/>
          <a:ea typeface="ＭＳ Ｐゴシック" pitchFamily="34" charset="-128"/>
        </a:defRPr>
      </a:lvl5pPr>
      <a:lvl6pPr marL="1885950" indent="-17145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228850" indent="-17145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2571750" indent="-17145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2914650" indent="-17145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60429"/>
            </a:gs>
            <a:gs pos="50000">
              <a:srgbClr val="180F9B"/>
            </a:gs>
            <a:gs pos="100000">
              <a:srgbClr val="060429"/>
            </a:gs>
          </a:gsLst>
          <a:lin ang="5400000" scaled="1"/>
        </a:gradFill>
        <a:effectLst/>
      </p:bgPr>
    </p:bg>
    <p:spTree>
      <p:nvGrpSpPr>
        <p:cNvPr id="1" name=""/>
        <p:cNvGrpSpPr/>
        <p:nvPr/>
      </p:nvGrpSpPr>
      <p:grpSpPr>
        <a:xfrm>
          <a:off x="0" y="0"/>
          <a:ext cx="0" cy="0"/>
          <a:chOff x="0" y="0"/>
          <a:chExt cx="0" cy="0"/>
        </a:xfrm>
      </p:grpSpPr>
      <p:sp>
        <p:nvSpPr>
          <p:cNvPr id="12290" name="Rectangle 3"/>
          <p:cNvSpPr>
            <a:spLocks noGrp="1" noChangeArrowheads="1"/>
          </p:cNvSpPr>
          <p:nvPr>
            <p:ph type="title"/>
          </p:nvPr>
        </p:nvSpPr>
        <p:spPr bwMode="auto">
          <a:xfrm>
            <a:off x="381000" y="114300"/>
            <a:ext cx="8305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t>Click to edit Master </a:t>
            </a:r>
          </a:p>
        </p:txBody>
      </p:sp>
      <p:sp>
        <p:nvSpPr>
          <p:cNvPr id="12291" name="Rectangle 4"/>
          <p:cNvSpPr>
            <a:spLocks noGrp="1" noChangeArrowheads="1"/>
          </p:cNvSpPr>
          <p:nvPr>
            <p:ph type="body" idx="1"/>
          </p:nvPr>
        </p:nvSpPr>
        <p:spPr bwMode="auto">
          <a:xfrm>
            <a:off x="381000" y="1028700"/>
            <a:ext cx="830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2292" name="Picture 5" descr="ident-small_4_onscreen_png"/>
          <p:cNvPicPr>
            <a:picLocks noChangeAspect="1" noChangeArrowheads="1"/>
          </p:cNvPicPr>
          <p:nvPr/>
        </p:nvPicPr>
        <p:blipFill>
          <a:blip r:embed="rId14" cstate="print">
            <a:lum bright="100000"/>
            <a:extLst>
              <a:ext uri="{28A0092B-C50C-407E-A947-70E740481C1C}">
                <a14:useLocalDpi xmlns:a14="http://schemas.microsoft.com/office/drawing/2010/main" val="0"/>
              </a:ext>
            </a:extLst>
          </a:blip>
          <a:srcRect/>
          <a:stretch>
            <a:fillRect/>
          </a:stretch>
        </p:blipFill>
        <p:spPr bwMode="black">
          <a:xfrm>
            <a:off x="381000" y="4875613"/>
            <a:ext cx="762000" cy="21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44572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l" rtl="0" eaLnBrk="0" fontAlgn="base" hangingPunct="0">
        <a:spcBef>
          <a:spcPct val="0"/>
        </a:spcBef>
        <a:spcAft>
          <a:spcPct val="0"/>
        </a:spcAft>
        <a:defRPr sz="2700" b="1">
          <a:solidFill>
            <a:srgbClr val="FFCC00"/>
          </a:solidFill>
          <a:latin typeface="+mj-lt"/>
          <a:ea typeface="+mj-ea"/>
          <a:cs typeface="+mj-cs"/>
        </a:defRPr>
      </a:lvl1pPr>
      <a:lvl2pPr algn="l" rtl="0" eaLnBrk="0" fontAlgn="base" hangingPunct="0">
        <a:spcBef>
          <a:spcPct val="0"/>
        </a:spcBef>
        <a:spcAft>
          <a:spcPct val="0"/>
        </a:spcAft>
        <a:defRPr sz="2700" b="1">
          <a:solidFill>
            <a:srgbClr val="FFCC00"/>
          </a:solidFill>
          <a:latin typeface="Arial" charset="0"/>
        </a:defRPr>
      </a:lvl2pPr>
      <a:lvl3pPr algn="l" rtl="0" eaLnBrk="0" fontAlgn="base" hangingPunct="0">
        <a:spcBef>
          <a:spcPct val="0"/>
        </a:spcBef>
        <a:spcAft>
          <a:spcPct val="0"/>
        </a:spcAft>
        <a:defRPr sz="2700" b="1">
          <a:solidFill>
            <a:srgbClr val="FFCC00"/>
          </a:solidFill>
          <a:latin typeface="Arial" charset="0"/>
        </a:defRPr>
      </a:lvl3pPr>
      <a:lvl4pPr algn="l" rtl="0" eaLnBrk="0" fontAlgn="base" hangingPunct="0">
        <a:spcBef>
          <a:spcPct val="0"/>
        </a:spcBef>
        <a:spcAft>
          <a:spcPct val="0"/>
        </a:spcAft>
        <a:defRPr sz="2700" b="1">
          <a:solidFill>
            <a:srgbClr val="FFCC00"/>
          </a:solidFill>
          <a:latin typeface="Arial" charset="0"/>
        </a:defRPr>
      </a:lvl4pPr>
      <a:lvl5pPr algn="l" rtl="0" eaLnBrk="0" fontAlgn="base" hangingPunct="0">
        <a:spcBef>
          <a:spcPct val="0"/>
        </a:spcBef>
        <a:spcAft>
          <a:spcPct val="0"/>
        </a:spcAft>
        <a:defRPr sz="2700" b="1">
          <a:solidFill>
            <a:srgbClr val="FFCC00"/>
          </a:solidFill>
          <a:latin typeface="Arial" charset="0"/>
        </a:defRPr>
      </a:lvl5pPr>
      <a:lvl6pPr marL="342900" algn="l" rtl="0" eaLnBrk="0" fontAlgn="base" hangingPunct="0">
        <a:spcBef>
          <a:spcPct val="0"/>
        </a:spcBef>
        <a:spcAft>
          <a:spcPct val="0"/>
        </a:spcAft>
        <a:defRPr sz="2700" b="1">
          <a:solidFill>
            <a:srgbClr val="FFCC00"/>
          </a:solidFill>
          <a:latin typeface="Arial" charset="0"/>
        </a:defRPr>
      </a:lvl6pPr>
      <a:lvl7pPr marL="685800" algn="l" rtl="0" eaLnBrk="0" fontAlgn="base" hangingPunct="0">
        <a:spcBef>
          <a:spcPct val="0"/>
        </a:spcBef>
        <a:spcAft>
          <a:spcPct val="0"/>
        </a:spcAft>
        <a:defRPr sz="2700" b="1">
          <a:solidFill>
            <a:srgbClr val="FFCC00"/>
          </a:solidFill>
          <a:latin typeface="Arial" charset="0"/>
        </a:defRPr>
      </a:lvl7pPr>
      <a:lvl8pPr marL="1028700" algn="l" rtl="0" eaLnBrk="0" fontAlgn="base" hangingPunct="0">
        <a:spcBef>
          <a:spcPct val="0"/>
        </a:spcBef>
        <a:spcAft>
          <a:spcPct val="0"/>
        </a:spcAft>
        <a:defRPr sz="2700" b="1">
          <a:solidFill>
            <a:srgbClr val="FFCC00"/>
          </a:solidFill>
          <a:latin typeface="Arial" charset="0"/>
        </a:defRPr>
      </a:lvl8pPr>
      <a:lvl9pPr marL="1371600" algn="l" rtl="0" eaLnBrk="0" fontAlgn="base" hangingPunct="0">
        <a:spcBef>
          <a:spcPct val="0"/>
        </a:spcBef>
        <a:spcAft>
          <a:spcPct val="0"/>
        </a:spcAft>
        <a:defRPr sz="2700" b="1">
          <a:solidFill>
            <a:srgbClr val="FFCC00"/>
          </a:solidFill>
          <a:latin typeface="Arial" charset="0"/>
        </a:defRPr>
      </a:lvl9pPr>
    </p:titleStyle>
    <p:bodyStyle>
      <a:lvl1pPr marL="257175" indent="-257175" algn="l" rtl="0" eaLnBrk="0" fontAlgn="base" hangingPunct="0">
        <a:spcBef>
          <a:spcPct val="20000"/>
        </a:spcBef>
        <a:spcAft>
          <a:spcPct val="0"/>
        </a:spcAft>
        <a:buClr>
          <a:srgbClr val="FFFF99"/>
        </a:buClr>
        <a:buSzPct val="125000"/>
        <a:buFont typeface="Wingdings" pitchFamily="2" charset="2"/>
        <a:buChar char="§"/>
        <a:defRPr sz="2100" b="1">
          <a:solidFill>
            <a:schemeClr val="bg1"/>
          </a:solidFill>
          <a:latin typeface="+mn-lt"/>
          <a:ea typeface="+mn-ea"/>
          <a:cs typeface="+mn-cs"/>
        </a:defRPr>
      </a:lvl1pPr>
      <a:lvl2pPr marL="557213" indent="-214313" algn="l" rtl="0" eaLnBrk="0" fontAlgn="base" hangingPunct="0">
        <a:spcBef>
          <a:spcPct val="20000"/>
        </a:spcBef>
        <a:spcAft>
          <a:spcPct val="0"/>
        </a:spcAft>
        <a:buClr>
          <a:srgbClr val="FFFF99"/>
        </a:buClr>
        <a:buSzPct val="125000"/>
        <a:buFont typeface="Wingdings" pitchFamily="2" charset="2"/>
        <a:buChar char="§"/>
        <a:defRPr sz="1800" b="1">
          <a:solidFill>
            <a:schemeClr val="bg1"/>
          </a:solidFill>
          <a:latin typeface="+mn-lt"/>
        </a:defRPr>
      </a:lvl2pPr>
      <a:lvl3pPr marL="857250" indent="-171450" algn="l" rtl="0" eaLnBrk="0" fontAlgn="base" hangingPunct="0">
        <a:spcBef>
          <a:spcPct val="20000"/>
        </a:spcBef>
        <a:spcAft>
          <a:spcPct val="0"/>
        </a:spcAft>
        <a:buClr>
          <a:srgbClr val="FFFF99"/>
        </a:buClr>
        <a:buSzPct val="125000"/>
        <a:buFont typeface="Wingdings" pitchFamily="2" charset="2"/>
        <a:buChar char="§"/>
        <a:defRPr sz="1500" b="1">
          <a:solidFill>
            <a:schemeClr val="bg1"/>
          </a:solidFill>
          <a:latin typeface="+mn-lt"/>
        </a:defRPr>
      </a:lvl3pPr>
      <a:lvl4pPr marL="1200150" indent="-171450" algn="l" rtl="0" eaLnBrk="0" fontAlgn="base" hangingPunct="0">
        <a:spcBef>
          <a:spcPct val="20000"/>
        </a:spcBef>
        <a:spcAft>
          <a:spcPct val="0"/>
        </a:spcAft>
        <a:buClr>
          <a:srgbClr val="FFFF99"/>
        </a:buClr>
        <a:buSzPct val="125000"/>
        <a:buFont typeface="Wingdings" pitchFamily="2" charset="2"/>
        <a:buChar char="§"/>
        <a:defRPr sz="1500" b="1">
          <a:solidFill>
            <a:schemeClr val="bg1"/>
          </a:solidFill>
          <a:latin typeface="+mn-lt"/>
        </a:defRPr>
      </a:lvl4pPr>
      <a:lvl5pPr marL="1543050" indent="-171450" algn="l" rtl="0" eaLnBrk="0" fontAlgn="base" hangingPunct="0">
        <a:spcBef>
          <a:spcPct val="20000"/>
        </a:spcBef>
        <a:spcAft>
          <a:spcPct val="0"/>
        </a:spcAft>
        <a:buClr>
          <a:srgbClr val="FFFF99"/>
        </a:buClr>
        <a:buSzPct val="125000"/>
        <a:buFont typeface="Wingdings" pitchFamily="2" charset="2"/>
        <a:buChar char="§"/>
        <a:defRPr sz="1500" b="1">
          <a:solidFill>
            <a:schemeClr val="bg1"/>
          </a:solidFill>
          <a:latin typeface="+mn-lt"/>
        </a:defRPr>
      </a:lvl5pPr>
      <a:lvl6pPr marL="1885950" indent="-17145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228850" indent="-17145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2571750" indent="-17145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2914650" indent="-17145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C7C21A-E3BF-491A-9D8F-5A56D2B453C7}"/>
              </a:ext>
            </a:extLst>
          </p:cNvPr>
          <p:cNvSpPr/>
          <p:nvPr/>
        </p:nvSpPr>
        <p:spPr>
          <a:xfrm>
            <a:off x="223520" y="1"/>
            <a:ext cx="8920480" cy="1767274"/>
          </a:xfrm>
          <a:prstGeom prst="rect">
            <a:avLst/>
          </a:prstGeom>
          <a:solidFill>
            <a:srgbClr val="13314B"/>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5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 lastClr="FFFFFF"/>
                </a:solidFill>
                <a:effectLst/>
                <a:uLnTx/>
                <a:uFillTx/>
                <a:latin typeface="Georgia" panose="02040502050405020303" pitchFamily="18" charset="0"/>
                <a:ea typeface="PMingLiU" panose="02020500000000000000" pitchFamily="18" charset="-120"/>
                <a:cs typeface="Times New Roman" panose="02020603050405020304" pitchFamily="18" charset="0"/>
              </a:rPr>
              <a:t> </a:t>
            </a:r>
          </a:p>
        </p:txBody>
      </p:sp>
      <p:sp>
        <p:nvSpPr>
          <p:cNvPr id="8" name="Text Box 2">
            <a:extLst>
              <a:ext uri="{FF2B5EF4-FFF2-40B4-BE49-F238E27FC236}">
                <a16:creationId xmlns:a16="http://schemas.microsoft.com/office/drawing/2014/main" id="{4707C556-0D42-4D7E-BEA8-5BC5203F1804}"/>
              </a:ext>
            </a:extLst>
          </p:cNvPr>
          <p:cNvSpPr txBox="1">
            <a:spLocks noChangeArrowheads="1"/>
          </p:cNvSpPr>
          <p:nvPr/>
        </p:nvSpPr>
        <p:spPr bwMode="auto">
          <a:xfrm>
            <a:off x="396557" y="288801"/>
            <a:ext cx="6136323" cy="10953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5000"/>
              </a:lnSpc>
              <a:spcBef>
                <a:spcPts val="0"/>
              </a:spcBef>
              <a:spcAft>
                <a:spcPts val="1000"/>
              </a:spcAft>
            </a:pPr>
            <a:r>
              <a:rPr lang="en-US" sz="1600" b="1" dirty="0">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t>QUARTERLY PROGRESS MEETING – February 11, 2021</a:t>
            </a:r>
            <a:br>
              <a:rPr lang="en-US" sz="1600" b="1" dirty="0">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br>
            <a:r>
              <a:rPr lang="en-US" sz="1600" b="1" i="1" dirty="0">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t>Chesapeake Bay Program</a:t>
            </a:r>
            <a:endParaRPr lang="en-US" sz="1100" dirty="0">
              <a:effectLst/>
              <a:latin typeface="Georgia" panose="02040502050405020303" pitchFamily="18" charset="0"/>
              <a:ea typeface="PMingLiU" panose="02020500000000000000" pitchFamily="18" charset="-120"/>
              <a:cs typeface="Times New Roman" panose="02020603050405020304" pitchFamily="18" charset="0"/>
            </a:endParaRPr>
          </a:p>
        </p:txBody>
      </p:sp>
      <p:pic>
        <p:nvPicPr>
          <p:cNvPr id="10" name="Picture 9" descr="A close up of a sign&#10;&#10;Description generated with high confidence">
            <a:extLst>
              <a:ext uri="{FF2B5EF4-FFF2-40B4-BE49-F238E27FC236}">
                <a16:creationId xmlns:a16="http://schemas.microsoft.com/office/drawing/2014/main" id="{E72EFEBD-6BD3-4A4B-B20A-621AD3E03419}"/>
              </a:ext>
            </a:extLst>
          </p:cNvPr>
          <p:cNvPicPr/>
          <p:nvPr/>
        </p:nvPicPr>
        <p:blipFill rotWithShape="1">
          <a:blip r:embed="rId3">
            <a:extLst>
              <a:ext uri="{28A0092B-C50C-407E-A947-70E740481C1C}">
                <a14:useLocalDpi xmlns:a14="http://schemas.microsoft.com/office/drawing/2010/main" val="0"/>
              </a:ext>
            </a:extLst>
          </a:blip>
          <a:srcRect b="24723"/>
          <a:stretch/>
        </p:blipFill>
        <p:spPr bwMode="auto">
          <a:xfrm>
            <a:off x="7163118" y="217526"/>
            <a:ext cx="1584325" cy="1000125"/>
          </a:xfrm>
          <a:prstGeom prst="rect">
            <a:avLst/>
          </a:prstGeom>
          <a:ln>
            <a:noFill/>
          </a:ln>
          <a:extLst>
            <a:ext uri="{53640926-AAD7-44D8-BBD7-CCE9431645EC}">
              <a14:shadowObscured xmlns:a14="http://schemas.microsoft.com/office/drawing/2010/main"/>
            </a:ext>
          </a:extLst>
        </p:spPr>
      </p:pic>
      <p:sp>
        <p:nvSpPr>
          <p:cNvPr id="14" name="Shape 98">
            <a:extLst>
              <a:ext uri="{FF2B5EF4-FFF2-40B4-BE49-F238E27FC236}">
                <a16:creationId xmlns:a16="http://schemas.microsoft.com/office/drawing/2014/main" id="{8C763562-8299-4C94-AC36-E1F98BC18F9F}"/>
              </a:ext>
            </a:extLst>
          </p:cNvPr>
          <p:cNvSpPr txBox="1">
            <a:spLocks noGrp="1"/>
          </p:cNvSpPr>
          <p:nvPr>
            <p:ph type="body" idx="1"/>
          </p:nvPr>
        </p:nvSpPr>
        <p:spPr>
          <a:xfrm>
            <a:off x="1006096" y="1767275"/>
            <a:ext cx="7540625" cy="1000126"/>
          </a:xfrm>
          <a:prstGeom prst="rect">
            <a:avLst/>
          </a:prstGeom>
        </p:spPr>
        <p:txBody>
          <a:bodyPr lIns="91425" tIns="91425" rIns="91425" bIns="91425" anchor="b" anchorCtr="0">
            <a:noAutofit/>
          </a:bodyPr>
          <a:lstStyle/>
          <a:p>
            <a:pPr lvl="0">
              <a:spcBef>
                <a:spcPts val="0"/>
              </a:spcBef>
              <a:buNone/>
            </a:pPr>
            <a:r>
              <a:rPr lang="en-US" sz="3200" dirty="0">
                <a:latin typeface="Georgia" panose="02040502050405020303" pitchFamily="18" charset="0"/>
                <a:ea typeface="Rockwell" charset="0"/>
                <a:cs typeface="Arial" panose="020B0604020202020204" pitchFamily="34" charset="0"/>
              </a:rPr>
              <a:t>Land Use Methods and Metrics Outcome</a:t>
            </a:r>
            <a:endParaRPr lang="en" sz="3200" dirty="0">
              <a:latin typeface="Georgia" panose="02040502050405020303" pitchFamily="18" charset="0"/>
              <a:ea typeface="Rockwell" charset="0"/>
              <a:cs typeface="Arial" panose="020B0604020202020204" pitchFamily="34" charset="0"/>
            </a:endParaRPr>
          </a:p>
        </p:txBody>
      </p:sp>
      <p:sp>
        <p:nvSpPr>
          <p:cNvPr id="15" name="Rectangle 14">
            <a:extLst>
              <a:ext uri="{FF2B5EF4-FFF2-40B4-BE49-F238E27FC236}">
                <a16:creationId xmlns:a16="http://schemas.microsoft.com/office/drawing/2014/main" id="{7A485F0B-EAAE-4911-8894-1CD055AD1E28}"/>
              </a:ext>
            </a:extLst>
          </p:cNvPr>
          <p:cNvSpPr/>
          <p:nvPr/>
        </p:nvSpPr>
        <p:spPr>
          <a:xfrm>
            <a:off x="742481" y="3150500"/>
            <a:ext cx="8067854" cy="1600438"/>
          </a:xfrm>
          <a:prstGeom prst="rect">
            <a:avLst/>
          </a:prstGeom>
        </p:spPr>
        <p:txBody>
          <a:bodyPr wrap="square">
            <a:spAutoFit/>
          </a:bodyPr>
          <a:lstStyle/>
          <a:p>
            <a:r>
              <a:rPr lang="en-US" sz="1600" i="1" u="sng">
                <a:solidFill>
                  <a:srgbClr val="114454"/>
                </a:solidFill>
                <a:latin typeface="Georgia" panose="02040502050405020303" pitchFamily="18" charset="0"/>
                <a:ea typeface="Rockwell" charset="0"/>
                <a:cs typeface="Rockwell" charset="0"/>
              </a:rPr>
              <a:t>Peter Claggett</a:t>
            </a:r>
            <a:r>
              <a:rPr lang="en-US" sz="1600" i="1" baseline="30000">
                <a:solidFill>
                  <a:srgbClr val="114454"/>
                </a:solidFill>
                <a:latin typeface="Georgia" panose="02040502050405020303" pitchFamily="18" charset="0"/>
                <a:ea typeface="Rockwell" charset="0"/>
                <a:cs typeface="Rockwell" charset="0"/>
              </a:rPr>
              <a:t>1</a:t>
            </a:r>
            <a:r>
              <a:rPr lang="en-US" sz="1600" i="1">
                <a:solidFill>
                  <a:srgbClr val="114454"/>
                </a:solidFill>
                <a:latin typeface="Georgia" panose="02040502050405020303" pitchFamily="18" charset="0"/>
                <a:ea typeface="Rockwell" charset="0"/>
                <a:cs typeface="Rockwell" charset="0"/>
              </a:rPr>
              <a:t>, Labeeb Ahmed</a:t>
            </a:r>
            <a:r>
              <a:rPr lang="en-US" sz="1600" i="1" baseline="30000">
                <a:solidFill>
                  <a:srgbClr val="114454"/>
                </a:solidFill>
                <a:latin typeface="Georgia" panose="02040502050405020303" pitchFamily="18" charset="0"/>
                <a:ea typeface="Rockwell" charset="0"/>
                <a:cs typeface="Rockwell" charset="0"/>
              </a:rPr>
              <a:t>1</a:t>
            </a:r>
            <a:r>
              <a:rPr lang="en-US" sz="1600" i="1">
                <a:solidFill>
                  <a:srgbClr val="114454"/>
                </a:solidFill>
                <a:latin typeface="Georgia" panose="02040502050405020303" pitchFamily="18" charset="0"/>
                <a:ea typeface="Rockwell" charset="0"/>
                <a:cs typeface="Rockwell" charset="0"/>
              </a:rPr>
              <a:t>, Jacob Czawlytko</a:t>
            </a:r>
            <a:r>
              <a:rPr lang="en-US" sz="1600" i="1" baseline="30000">
                <a:solidFill>
                  <a:srgbClr val="114454"/>
                </a:solidFill>
                <a:latin typeface="Georgia" panose="02040502050405020303" pitchFamily="18" charset="0"/>
                <a:ea typeface="Rockwell" charset="0"/>
                <a:cs typeface="Rockwell" charset="0"/>
              </a:rPr>
              <a:t>2</a:t>
            </a:r>
            <a:r>
              <a:rPr lang="en-US" sz="1600" i="1">
                <a:solidFill>
                  <a:srgbClr val="114454"/>
                </a:solidFill>
                <a:latin typeface="Georgia" panose="02040502050405020303" pitchFamily="18" charset="0"/>
                <a:ea typeface="Rockwell" charset="0"/>
                <a:cs typeface="Rockwell" charset="0"/>
              </a:rPr>
              <a:t>, Jarlath O’Neil-Dunne</a:t>
            </a:r>
            <a:r>
              <a:rPr lang="en-US" sz="1600" i="1" baseline="30000">
                <a:solidFill>
                  <a:srgbClr val="114454"/>
                </a:solidFill>
                <a:latin typeface="Georgia" panose="02040502050405020303" pitchFamily="18" charset="0"/>
                <a:ea typeface="Rockwell" charset="0"/>
                <a:cs typeface="Rockwell" charset="0"/>
              </a:rPr>
              <a:t>3</a:t>
            </a:r>
            <a:r>
              <a:rPr lang="en-US" sz="1600" i="1">
                <a:solidFill>
                  <a:srgbClr val="114454"/>
                </a:solidFill>
                <a:latin typeface="Georgia" panose="02040502050405020303" pitchFamily="18" charset="0"/>
                <a:ea typeface="Rockwell" charset="0"/>
                <a:cs typeface="Rockwell" charset="0"/>
              </a:rPr>
              <a:t>, Sarah McDonald</a:t>
            </a:r>
            <a:r>
              <a:rPr lang="en-US" sz="1600" i="1" baseline="30000">
                <a:solidFill>
                  <a:srgbClr val="114454"/>
                </a:solidFill>
                <a:latin typeface="Georgia" panose="02040502050405020303" pitchFamily="18" charset="0"/>
                <a:ea typeface="Rockwell" charset="0"/>
                <a:cs typeface="Rockwell" charset="0"/>
              </a:rPr>
              <a:t>1</a:t>
            </a:r>
            <a:r>
              <a:rPr lang="en-US" sz="1600" i="1">
                <a:solidFill>
                  <a:srgbClr val="114454"/>
                </a:solidFill>
                <a:latin typeface="Georgia" panose="02040502050405020303" pitchFamily="18" charset="0"/>
                <a:ea typeface="Rockwell" charset="0"/>
                <a:cs typeface="Rockwell" charset="0"/>
              </a:rPr>
              <a:t>, Patrick McCabe</a:t>
            </a:r>
            <a:r>
              <a:rPr lang="en-US" sz="1600" i="1" baseline="30000">
                <a:solidFill>
                  <a:srgbClr val="114454"/>
                </a:solidFill>
                <a:latin typeface="Georgia" panose="02040502050405020303" pitchFamily="18" charset="0"/>
                <a:ea typeface="Rockwell" charset="0"/>
                <a:cs typeface="Rockwell" charset="0"/>
              </a:rPr>
              <a:t>2</a:t>
            </a:r>
            <a:r>
              <a:rPr lang="en-US" sz="1600" i="1">
                <a:solidFill>
                  <a:srgbClr val="114454"/>
                </a:solidFill>
                <a:latin typeface="Georgia" panose="02040502050405020303" pitchFamily="18" charset="0"/>
                <a:ea typeface="Rockwell" charset="0"/>
                <a:cs typeface="Rockwell" charset="0"/>
              </a:rPr>
              <a:t>, Sean MacFaden</a:t>
            </a:r>
            <a:r>
              <a:rPr lang="en-US" sz="1600" i="1" baseline="30000">
                <a:solidFill>
                  <a:srgbClr val="114454"/>
                </a:solidFill>
                <a:latin typeface="Georgia" panose="02040502050405020303" pitchFamily="18" charset="0"/>
                <a:ea typeface="Rockwell" charset="0"/>
                <a:cs typeface="Rockwell" charset="0"/>
              </a:rPr>
              <a:t>3</a:t>
            </a:r>
            <a:r>
              <a:rPr lang="en-US" sz="1600" i="1">
                <a:solidFill>
                  <a:srgbClr val="114454"/>
                </a:solidFill>
                <a:latin typeface="Georgia" panose="02040502050405020303" pitchFamily="18" charset="0"/>
                <a:ea typeface="Rockwell" charset="0"/>
                <a:cs typeface="Rockwell" charset="0"/>
              </a:rPr>
              <a:t>, Rachel Soobitsky</a:t>
            </a:r>
            <a:r>
              <a:rPr lang="en-US" sz="1600" i="1" baseline="30000">
                <a:solidFill>
                  <a:srgbClr val="114454"/>
                </a:solidFill>
                <a:latin typeface="Georgia" panose="02040502050405020303" pitchFamily="18" charset="0"/>
                <a:ea typeface="Rockwell" charset="0"/>
                <a:cs typeface="Rockwell" charset="0"/>
              </a:rPr>
              <a:t>2</a:t>
            </a:r>
            <a:r>
              <a:rPr lang="en-US" sz="1600" i="1">
                <a:solidFill>
                  <a:srgbClr val="114454"/>
                </a:solidFill>
                <a:latin typeface="Georgia" panose="02040502050405020303" pitchFamily="18" charset="0"/>
                <a:ea typeface="Rockwell" charset="0"/>
                <a:cs typeface="Rockwell" charset="0"/>
              </a:rPr>
              <a:t>, and Renee Thompson</a:t>
            </a:r>
            <a:r>
              <a:rPr lang="en-US" sz="1600" i="1" baseline="30000">
                <a:solidFill>
                  <a:srgbClr val="114454"/>
                </a:solidFill>
                <a:latin typeface="Georgia" panose="02040502050405020303" pitchFamily="18" charset="0"/>
                <a:ea typeface="Rockwell" charset="0"/>
                <a:cs typeface="Rockwell" charset="0"/>
              </a:rPr>
              <a:t>1</a:t>
            </a:r>
            <a:r>
              <a:rPr lang="en-US" sz="1600" i="1">
                <a:solidFill>
                  <a:srgbClr val="114454"/>
                </a:solidFill>
                <a:latin typeface="Georgia" panose="02040502050405020303" pitchFamily="18" charset="0"/>
                <a:ea typeface="Rockwell" charset="0"/>
                <a:cs typeface="Rockwell" charset="0"/>
              </a:rPr>
              <a:t>   </a:t>
            </a:r>
            <a:br>
              <a:rPr lang="en-US" i="1">
                <a:solidFill>
                  <a:srgbClr val="114454"/>
                </a:solidFill>
                <a:latin typeface="Georgia" panose="02040502050405020303" pitchFamily="18" charset="0"/>
                <a:ea typeface="Rockwell" charset="0"/>
                <a:cs typeface="Rockwell" charset="0"/>
              </a:rPr>
            </a:br>
            <a:br>
              <a:rPr lang="en-US" i="1">
                <a:solidFill>
                  <a:srgbClr val="114454"/>
                </a:solidFill>
                <a:latin typeface="Georgia" panose="02040502050405020303" pitchFamily="18" charset="0"/>
                <a:ea typeface="Rockwell" charset="0"/>
                <a:cs typeface="Rockwell" charset="0"/>
              </a:rPr>
            </a:br>
            <a:r>
              <a:rPr lang="en-US" sz="1200" i="1" baseline="30000">
                <a:solidFill>
                  <a:srgbClr val="114454"/>
                </a:solidFill>
                <a:latin typeface="Georgia" panose="02040502050405020303" pitchFamily="18" charset="0"/>
                <a:ea typeface="Rockwell" charset="0"/>
                <a:cs typeface="Rockwell" charset="0"/>
              </a:rPr>
              <a:t>1</a:t>
            </a:r>
            <a:r>
              <a:rPr lang="en-US" sz="1200" i="1">
                <a:solidFill>
                  <a:srgbClr val="114454"/>
                </a:solidFill>
                <a:latin typeface="Georgia" panose="02040502050405020303" pitchFamily="18" charset="0"/>
                <a:ea typeface="Rockwell" charset="0"/>
                <a:cs typeface="Rockwell" charset="0"/>
              </a:rPr>
              <a:t> Lower Mississippi-Gulf Water Science Center, U.S. Geological Survey, Annapolis, MD  21403</a:t>
            </a:r>
            <a:br>
              <a:rPr lang="en-US" sz="1200" i="1">
                <a:solidFill>
                  <a:srgbClr val="114454"/>
                </a:solidFill>
                <a:latin typeface="Georgia" panose="02040502050405020303" pitchFamily="18" charset="0"/>
                <a:ea typeface="Rockwell" charset="0"/>
                <a:cs typeface="Rockwell" charset="0"/>
              </a:rPr>
            </a:br>
            <a:r>
              <a:rPr lang="en-US" sz="1200" i="1" baseline="30000">
                <a:solidFill>
                  <a:srgbClr val="114454"/>
                </a:solidFill>
                <a:latin typeface="Georgia" panose="02040502050405020303" pitchFamily="18" charset="0"/>
                <a:ea typeface="Rockwell" charset="0"/>
                <a:cs typeface="Rockwell" charset="0"/>
              </a:rPr>
              <a:t>2</a:t>
            </a:r>
            <a:r>
              <a:rPr lang="en-US" sz="1200" i="1">
                <a:solidFill>
                  <a:srgbClr val="114454"/>
                </a:solidFill>
                <a:latin typeface="Georgia" panose="02040502050405020303" pitchFamily="18" charset="0"/>
                <a:ea typeface="Rockwell" charset="0"/>
                <a:cs typeface="Rockwell" charset="0"/>
              </a:rPr>
              <a:t> Chesapeake Conservancy, Annapolis, MD  21403</a:t>
            </a:r>
          </a:p>
          <a:p>
            <a:r>
              <a:rPr lang="en-US" sz="1200" i="1" baseline="30000">
                <a:solidFill>
                  <a:srgbClr val="114454"/>
                </a:solidFill>
                <a:latin typeface="Georgia" panose="02040502050405020303" pitchFamily="18" charset="0"/>
                <a:ea typeface="Rockwell" charset="0"/>
                <a:cs typeface="Rockwell" charset="0"/>
              </a:rPr>
              <a:t>3</a:t>
            </a:r>
            <a:r>
              <a:rPr lang="en-US" sz="1200" i="1">
                <a:solidFill>
                  <a:srgbClr val="114454"/>
                </a:solidFill>
                <a:latin typeface="Georgia" panose="02040502050405020303" pitchFamily="18" charset="0"/>
                <a:ea typeface="Rockwell" charset="0"/>
                <a:cs typeface="Rockwell" charset="0"/>
              </a:rPr>
              <a:t> Spatial Analysis Laboratory, University of Vermont, Burlington, VT 05405</a:t>
            </a:r>
          </a:p>
        </p:txBody>
      </p:sp>
    </p:spTree>
    <p:extLst>
      <p:ext uri="{BB962C8B-B14F-4D97-AF65-F5344CB8AC3E}">
        <p14:creationId xmlns:p14="http://schemas.microsoft.com/office/powerpoint/2010/main" val="3442817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A close up of a map&#10;&#10;Description automatically generated">
            <a:extLst>
              <a:ext uri="{FF2B5EF4-FFF2-40B4-BE49-F238E27FC236}">
                <a16:creationId xmlns:a16="http://schemas.microsoft.com/office/drawing/2014/main" id="{CA1280A6-91AA-420A-B003-CB322A48B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129"/>
            <a:ext cx="9144000" cy="4455242"/>
          </a:xfrm>
          <a:prstGeom prst="rect">
            <a:avLst/>
          </a:prstGeom>
        </p:spPr>
      </p:pic>
      <p:sp>
        <p:nvSpPr>
          <p:cNvPr id="2" name="TextBox 1">
            <a:extLst>
              <a:ext uri="{FF2B5EF4-FFF2-40B4-BE49-F238E27FC236}">
                <a16:creationId xmlns:a16="http://schemas.microsoft.com/office/drawing/2014/main" id="{7DEAD2B5-D751-411A-B0FB-DC812D4F03CF}"/>
              </a:ext>
            </a:extLst>
          </p:cNvPr>
          <p:cNvSpPr txBox="1"/>
          <p:nvPr/>
        </p:nvSpPr>
        <p:spPr>
          <a:xfrm>
            <a:off x="1308409" y="316137"/>
            <a:ext cx="6445406" cy="307777"/>
          </a:xfrm>
          <a:prstGeom prst="rect">
            <a:avLst/>
          </a:prstGeom>
          <a:solidFill>
            <a:schemeClr val="bg1"/>
          </a:solidFill>
        </p:spPr>
        <p:txBody>
          <a:bodyPr wrap="square" rtlCol="0">
            <a:spAutoFit/>
          </a:bodyPr>
          <a:lstStyle/>
          <a:p>
            <a:pPr algn="ctr"/>
            <a:r>
              <a:rPr lang="en-US" dirty="0"/>
              <a:t>National Land Cover Dataset (2011) and National Hydrography Dataset (1:24K)                   </a:t>
            </a:r>
          </a:p>
        </p:txBody>
      </p:sp>
      <p:pic>
        <p:nvPicPr>
          <p:cNvPr id="21" name="Picture 20" descr="A close up of a map&#10;&#10;Description automatically generated">
            <a:extLst>
              <a:ext uri="{FF2B5EF4-FFF2-40B4-BE49-F238E27FC236}">
                <a16:creationId xmlns:a16="http://schemas.microsoft.com/office/drawing/2014/main" id="{1202F8A9-BF70-4B4D-9C76-46237B76A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133"/>
            <a:ext cx="9144000" cy="4455242"/>
          </a:xfrm>
          <a:prstGeom prst="rect">
            <a:avLst/>
          </a:prstGeom>
        </p:spPr>
      </p:pic>
      <p:sp>
        <p:nvSpPr>
          <p:cNvPr id="5" name="TextBox 4">
            <a:extLst>
              <a:ext uri="{FF2B5EF4-FFF2-40B4-BE49-F238E27FC236}">
                <a16:creationId xmlns:a16="http://schemas.microsoft.com/office/drawing/2014/main" id="{074B3C66-DDB5-4C8B-BEFE-E2B7B20A0525}"/>
              </a:ext>
            </a:extLst>
          </p:cNvPr>
          <p:cNvSpPr txBox="1"/>
          <p:nvPr/>
        </p:nvSpPr>
        <p:spPr>
          <a:xfrm>
            <a:off x="1308409" y="328844"/>
            <a:ext cx="6445406" cy="307777"/>
          </a:xfrm>
          <a:prstGeom prst="rect">
            <a:avLst/>
          </a:prstGeom>
          <a:solidFill>
            <a:schemeClr val="bg1"/>
          </a:solidFill>
        </p:spPr>
        <p:txBody>
          <a:bodyPr wrap="square" rtlCol="0">
            <a:spAutoFit/>
          </a:bodyPr>
          <a:lstStyle/>
          <a:p>
            <a:pPr algn="ctr"/>
            <a:r>
              <a:rPr lang="en-US" dirty="0"/>
              <a:t>High-resolution Land Cover (2013) and Hyper-resolution Hydrography (1:2K)                  </a:t>
            </a:r>
          </a:p>
        </p:txBody>
      </p:sp>
    </p:spTree>
    <p:extLst>
      <p:ext uri="{BB962C8B-B14F-4D97-AF65-F5344CB8AC3E}">
        <p14:creationId xmlns:p14="http://schemas.microsoft.com/office/powerpoint/2010/main" val="356874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B998-0DC8-41F5-990D-23A373AEC8BE}"/>
              </a:ext>
            </a:extLst>
          </p:cNvPr>
          <p:cNvSpPr>
            <a:spLocks noGrp="1"/>
          </p:cNvSpPr>
          <p:nvPr>
            <p:ph type="title"/>
          </p:nvPr>
        </p:nvSpPr>
        <p:spPr/>
        <p:txBody>
          <a:bodyPr/>
          <a:lstStyle/>
          <a:p>
            <a:r>
              <a:rPr lang="en-US" dirty="0"/>
              <a:t>Transformative Data</a:t>
            </a:r>
          </a:p>
        </p:txBody>
      </p:sp>
      <p:sp>
        <p:nvSpPr>
          <p:cNvPr id="3" name="TextBox 2">
            <a:extLst>
              <a:ext uri="{FF2B5EF4-FFF2-40B4-BE49-F238E27FC236}">
                <a16:creationId xmlns:a16="http://schemas.microsoft.com/office/drawing/2014/main" id="{BFF3C77F-D834-476E-8828-906D365F3837}"/>
              </a:ext>
            </a:extLst>
          </p:cNvPr>
          <p:cNvSpPr txBox="1"/>
          <p:nvPr/>
        </p:nvSpPr>
        <p:spPr>
          <a:xfrm flipH="1">
            <a:off x="516589" y="1612882"/>
            <a:ext cx="3891860" cy="300082"/>
          </a:xfrm>
          <a:prstGeom prst="rect">
            <a:avLst/>
          </a:prstGeom>
          <a:noFill/>
        </p:spPr>
        <p:txBody>
          <a:bodyPr wrap="square" rtlCol="0">
            <a:spAutoFit/>
          </a:bodyPr>
          <a:lstStyle/>
          <a:p>
            <a:pPr defTabSz="685800">
              <a:defRPr/>
            </a:pPr>
            <a:r>
              <a:rPr lang="en-US" sz="1350" b="1" kern="1200" dirty="0">
                <a:solidFill>
                  <a:schemeClr val="tx1"/>
                </a:solidFill>
                <a:latin typeface="Calibri" panose="020F0502020204030204"/>
                <a:ea typeface="+mn-ea"/>
                <a:cs typeface="+mn-cs"/>
              </a:rPr>
              <a:t>National Hydrography Dataset (1:24K): 6,923.6 km </a:t>
            </a:r>
          </a:p>
        </p:txBody>
      </p:sp>
      <p:sp>
        <p:nvSpPr>
          <p:cNvPr id="4" name="TextBox 3">
            <a:extLst>
              <a:ext uri="{FF2B5EF4-FFF2-40B4-BE49-F238E27FC236}">
                <a16:creationId xmlns:a16="http://schemas.microsoft.com/office/drawing/2014/main" id="{8FDD6058-87C7-4492-8C5C-CBE9FCF13E5F}"/>
              </a:ext>
            </a:extLst>
          </p:cNvPr>
          <p:cNvSpPr txBox="1"/>
          <p:nvPr/>
        </p:nvSpPr>
        <p:spPr>
          <a:xfrm flipH="1">
            <a:off x="4704068" y="1612882"/>
            <a:ext cx="3995191" cy="300082"/>
          </a:xfrm>
          <a:prstGeom prst="rect">
            <a:avLst/>
          </a:prstGeom>
          <a:noFill/>
        </p:spPr>
        <p:txBody>
          <a:bodyPr wrap="square" rtlCol="0">
            <a:spAutoFit/>
          </a:bodyPr>
          <a:lstStyle/>
          <a:p>
            <a:pPr algn="ctr" defTabSz="685800">
              <a:defRPr/>
            </a:pPr>
            <a:r>
              <a:rPr lang="en-US" sz="1350" b="1" kern="1200" dirty="0">
                <a:solidFill>
                  <a:schemeClr val="tx1"/>
                </a:solidFill>
                <a:latin typeface="Calibri" panose="020F0502020204030204"/>
                <a:ea typeface="+mn-ea"/>
                <a:cs typeface="+mn-cs"/>
              </a:rPr>
              <a:t>CBP Hyper-Resolution </a:t>
            </a:r>
            <a:r>
              <a:rPr lang="en-US" sz="1350" b="1" kern="1200" dirty="0" err="1">
                <a:solidFill>
                  <a:schemeClr val="tx1"/>
                </a:solidFill>
                <a:latin typeface="Calibri" panose="020F0502020204030204"/>
                <a:ea typeface="+mn-ea"/>
                <a:cs typeface="+mn-cs"/>
              </a:rPr>
              <a:t>Flowpaths</a:t>
            </a:r>
            <a:r>
              <a:rPr lang="en-US" sz="1350" b="1" kern="1200" dirty="0">
                <a:solidFill>
                  <a:schemeClr val="tx1"/>
                </a:solidFill>
                <a:latin typeface="Calibri" panose="020F0502020204030204"/>
                <a:ea typeface="+mn-ea"/>
                <a:cs typeface="+mn-cs"/>
              </a:rPr>
              <a:t> (1:2K): 16,784.6 km </a:t>
            </a:r>
          </a:p>
        </p:txBody>
      </p:sp>
      <p:pic>
        <p:nvPicPr>
          <p:cNvPr id="5" name="Picture 4" descr="Background pattern&#10;&#10;Description automatically generated">
            <a:extLst>
              <a:ext uri="{FF2B5EF4-FFF2-40B4-BE49-F238E27FC236}">
                <a16:creationId xmlns:a16="http://schemas.microsoft.com/office/drawing/2014/main" id="{C04C12E3-DEAB-4BE3-923A-B2FC60E78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62" y="1907048"/>
            <a:ext cx="4151187" cy="3222199"/>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BC2B626D-2E01-4F61-A486-B87638579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068" y="1907048"/>
            <a:ext cx="4151187" cy="3222199"/>
          </a:xfrm>
          <a:prstGeom prst="rect">
            <a:avLst/>
          </a:prstGeom>
        </p:spPr>
      </p:pic>
    </p:spTree>
    <p:extLst>
      <p:ext uri="{BB962C8B-B14F-4D97-AF65-F5344CB8AC3E}">
        <p14:creationId xmlns:p14="http://schemas.microsoft.com/office/powerpoint/2010/main" val="1833410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9" name="Picture 38" descr="A pile of snow&#10;&#10;Description automatically generated">
            <a:extLst>
              <a:ext uri="{FF2B5EF4-FFF2-40B4-BE49-F238E27FC236}">
                <a16:creationId xmlns:a16="http://schemas.microsoft.com/office/drawing/2014/main" id="{292D11A6-E731-4F9E-9888-BDDB9FD5C5D1}"/>
              </a:ext>
            </a:extLst>
          </p:cNvPr>
          <p:cNvPicPr>
            <a:picLocks noChangeAspect="1"/>
          </p:cNvPicPr>
          <p:nvPr/>
        </p:nvPicPr>
        <p:blipFill rotWithShape="1">
          <a:blip r:embed="rId3">
            <a:extLst>
              <a:ext uri="{28A0092B-C50C-407E-A947-70E740481C1C}">
                <a14:useLocalDpi xmlns:a14="http://schemas.microsoft.com/office/drawing/2010/main" val="0"/>
              </a:ext>
            </a:extLst>
          </a:blip>
          <a:srcRect l="14461" r="10548"/>
          <a:stretch/>
        </p:blipFill>
        <p:spPr>
          <a:xfrm>
            <a:off x="1660546" y="629499"/>
            <a:ext cx="5766047" cy="4509964"/>
          </a:xfrm>
          <a:prstGeom prst="rect">
            <a:avLst/>
          </a:prstGeom>
        </p:spPr>
      </p:pic>
      <p:sp>
        <p:nvSpPr>
          <p:cNvPr id="4" name="TextBox 3">
            <a:extLst>
              <a:ext uri="{FF2B5EF4-FFF2-40B4-BE49-F238E27FC236}">
                <a16:creationId xmlns:a16="http://schemas.microsoft.com/office/drawing/2014/main" id="{1E9D3798-AE56-43B7-8388-D6B694B9C4D2}"/>
              </a:ext>
            </a:extLst>
          </p:cNvPr>
          <p:cNvSpPr txBox="1"/>
          <p:nvPr/>
        </p:nvSpPr>
        <p:spPr>
          <a:xfrm>
            <a:off x="1627666" y="198801"/>
            <a:ext cx="5766047" cy="415498"/>
          </a:xfrm>
          <a:prstGeom prst="rect">
            <a:avLst/>
          </a:prstGeom>
          <a:solidFill>
            <a:schemeClr val="tx1">
              <a:lumMod val="85000"/>
              <a:lumOff val="15000"/>
            </a:schemeClr>
          </a:solidFill>
        </p:spPr>
        <p:txBody>
          <a:bodyPr wrap="square" rtlCol="0">
            <a:spAutoFit/>
          </a:bodyPr>
          <a:lstStyle/>
          <a:p>
            <a:pPr algn="ctr" defTabSz="685800">
              <a:defRPr/>
            </a:pPr>
            <a:r>
              <a:rPr lang="en-US" sz="2100" kern="1200" dirty="0">
                <a:solidFill>
                  <a:prstClr val="white"/>
                </a:solidFill>
                <a:latin typeface="Calibri" panose="020F0502020204030204"/>
                <a:ea typeface="+mn-ea"/>
                <a:cs typeface="+mn-cs"/>
              </a:rPr>
              <a:t>Why the 2x difference in length?</a:t>
            </a:r>
          </a:p>
        </p:txBody>
      </p:sp>
      <p:grpSp>
        <p:nvGrpSpPr>
          <p:cNvPr id="31" name="Group 30">
            <a:extLst>
              <a:ext uri="{FF2B5EF4-FFF2-40B4-BE49-F238E27FC236}">
                <a16:creationId xmlns:a16="http://schemas.microsoft.com/office/drawing/2014/main" id="{CC45070A-99F8-496C-A401-42ADA812BCE8}"/>
              </a:ext>
            </a:extLst>
          </p:cNvPr>
          <p:cNvGrpSpPr/>
          <p:nvPr/>
        </p:nvGrpSpPr>
        <p:grpSpPr>
          <a:xfrm>
            <a:off x="0" y="2779093"/>
            <a:ext cx="2224454" cy="507831"/>
            <a:chOff x="0" y="3705458"/>
            <a:chExt cx="2965938" cy="677107"/>
          </a:xfrm>
        </p:grpSpPr>
        <p:cxnSp>
          <p:nvCxnSpPr>
            <p:cNvPr id="8" name="Straight Arrow Connector 7">
              <a:extLst>
                <a:ext uri="{FF2B5EF4-FFF2-40B4-BE49-F238E27FC236}">
                  <a16:creationId xmlns:a16="http://schemas.microsoft.com/office/drawing/2014/main" id="{C123C6EC-DE06-42D1-8BB2-380A9D3A02FF}"/>
                </a:ext>
              </a:extLst>
            </p:cNvPr>
            <p:cNvCxnSpPr>
              <a:cxnSpLocks/>
            </p:cNvCxnSpPr>
            <p:nvPr/>
          </p:nvCxnSpPr>
          <p:spPr>
            <a:xfrm>
              <a:off x="1580225" y="4119239"/>
              <a:ext cx="1385713" cy="9304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721200B-522B-4A1F-BE7F-8D3D18FDDA7C}"/>
                </a:ext>
              </a:extLst>
            </p:cNvPr>
            <p:cNvSpPr txBox="1"/>
            <p:nvPr/>
          </p:nvSpPr>
          <p:spPr>
            <a:xfrm>
              <a:off x="0" y="3705458"/>
              <a:ext cx="1704513" cy="677107"/>
            </a:xfrm>
            <a:prstGeom prst="rect">
              <a:avLst/>
            </a:prstGeom>
            <a:noFill/>
          </p:spPr>
          <p:txBody>
            <a:bodyPr wrap="square" rtlCol="0">
              <a:spAutoFit/>
            </a:bodyPr>
            <a:lstStyle/>
            <a:p>
              <a:pPr algn="ctr" defTabSz="685800">
                <a:defRPr/>
              </a:pPr>
              <a:r>
                <a:rPr lang="en-US" sz="1350" kern="1200">
                  <a:solidFill>
                    <a:srgbClr val="FFFF00"/>
                  </a:solidFill>
                  <a:latin typeface="Calibri" panose="020F0502020204030204"/>
                  <a:ea typeface="+mn-ea"/>
                  <a:cs typeface="+mn-cs"/>
                </a:rPr>
                <a:t>Extended headwaters</a:t>
              </a:r>
            </a:p>
          </p:txBody>
        </p:sp>
      </p:grpSp>
      <p:grpSp>
        <p:nvGrpSpPr>
          <p:cNvPr id="29" name="Group 28">
            <a:extLst>
              <a:ext uri="{FF2B5EF4-FFF2-40B4-BE49-F238E27FC236}">
                <a16:creationId xmlns:a16="http://schemas.microsoft.com/office/drawing/2014/main" id="{C7BABA20-3004-40A6-A286-9C47A28CEB1A}"/>
              </a:ext>
            </a:extLst>
          </p:cNvPr>
          <p:cNvGrpSpPr/>
          <p:nvPr/>
        </p:nvGrpSpPr>
        <p:grpSpPr>
          <a:xfrm>
            <a:off x="42168" y="1281299"/>
            <a:ext cx="4468521" cy="764919"/>
            <a:chOff x="56224" y="1708398"/>
            <a:chExt cx="5958028" cy="1019892"/>
          </a:xfrm>
        </p:grpSpPr>
        <p:cxnSp>
          <p:nvCxnSpPr>
            <p:cNvPr id="18" name="Straight Arrow Connector 17">
              <a:extLst>
                <a:ext uri="{FF2B5EF4-FFF2-40B4-BE49-F238E27FC236}">
                  <a16:creationId xmlns:a16="http://schemas.microsoft.com/office/drawing/2014/main" id="{D45A6134-FC16-4F55-9DD0-4319E3774532}"/>
                </a:ext>
              </a:extLst>
            </p:cNvPr>
            <p:cNvCxnSpPr>
              <a:cxnSpLocks/>
            </p:cNvCxnSpPr>
            <p:nvPr/>
          </p:nvCxnSpPr>
          <p:spPr>
            <a:xfrm>
              <a:off x="1847850" y="2095500"/>
              <a:ext cx="2958612" cy="63279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4E4E39C-D0D9-4BF0-A3AA-4D28DC696591}"/>
                </a:ext>
              </a:extLst>
            </p:cNvPr>
            <p:cNvCxnSpPr>
              <a:cxnSpLocks/>
            </p:cNvCxnSpPr>
            <p:nvPr/>
          </p:nvCxnSpPr>
          <p:spPr>
            <a:xfrm>
              <a:off x="1847850" y="2095500"/>
              <a:ext cx="4166402" cy="43668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804618D-9E11-400A-95E5-98407222C3A9}"/>
                </a:ext>
              </a:extLst>
            </p:cNvPr>
            <p:cNvSpPr txBox="1"/>
            <p:nvPr/>
          </p:nvSpPr>
          <p:spPr>
            <a:xfrm>
              <a:off x="56224" y="1708398"/>
              <a:ext cx="1704513" cy="677108"/>
            </a:xfrm>
            <a:prstGeom prst="rect">
              <a:avLst/>
            </a:prstGeom>
            <a:noFill/>
          </p:spPr>
          <p:txBody>
            <a:bodyPr wrap="square" rtlCol="0">
              <a:spAutoFit/>
            </a:bodyPr>
            <a:lstStyle/>
            <a:p>
              <a:pPr algn="ctr" defTabSz="685800">
                <a:defRPr/>
              </a:pPr>
              <a:r>
                <a:rPr lang="en-US" sz="1350" kern="1200" dirty="0">
                  <a:solidFill>
                    <a:srgbClr val="FFFF00"/>
                  </a:solidFill>
                  <a:latin typeface="Calibri" panose="020F0502020204030204"/>
                  <a:ea typeface="+mn-ea"/>
                  <a:cs typeface="+mn-cs"/>
                </a:rPr>
                <a:t>Added</a:t>
              </a:r>
            </a:p>
            <a:p>
              <a:pPr algn="ctr" defTabSz="685800">
                <a:defRPr/>
              </a:pPr>
              <a:r>
                <a:rPr lang="en-US" sz="1350" kern="1200" dirty="0">
                  <a:solidFill>
                    <a:srgbClr val="FFFF00"/>
                  </a:solidFill>
                  <a:latin typeface="Calibri" panose="020F0502020204030204"/>
                  <a:ea typeface="+mn-ea"/>
                  <a:cs typeface="+mn-cs"/>
                </a:rPr>
                <a:t>Tributaries</a:t>
              </a:r>
            </a:p>
          </p:txBody>
        </p:sp>
      </p:grpSp>
      <p:grpSp>
        <p:nvGrpSpPr>
          <p:cNvPr id="30" name="Group 29">
            <a:extLst>
              <a:ext uri="{FF2B5EF4-FFF2-40B4-BE49-F238E27FC236}">
                <a16:creationId xmlns:a16="http://schemas.microsoft.com/office/drawing/2014/main" id="{1739C8AB-FAD0-409D-A3CB-78659180A615}"/>
              </a:ext>
            </a:extLst>
          </p:cNvPr>
          <p:cNvGrpSpPr/>
          <p:nvPr/>
        </p:nvGrpSpPr>
        <p:grpSpPr>
          <a:xfrm>
            <a:off x="42169" y="2046218"/>
            <a:ext cx="4081424" cy="732543"/>
            <a:chOff x="56224" y="2728290"/>
            <a:chExt cx="5441899" cy="976724"/>
          </a:xfrm>
        </p:grpSpPr>
        <p:cxnSp>
          <p:nvCxnSpPr>
            <p:cNvPr id="24" name="Straight Arrow Connector 23">
              <a:extLst>
                <a:ext uri="{FF2B5EF4-FFF2-40B4-BE49-F238E27FC236}">
                  <a16:creationId xmlns:a16="http://schemas.microsoft.com/office/drawing/2014/main" id="{6679894B-A95F-44F9-A848-02AAA3C1D67F}"/>
                </a:ext>
              </a:extLst>
            </p:cNvPr>
            <p:cNvCxnSpPr>
              <a:cxnSpLocks/>
            </p:cNvCxnSpPr>
            <p:nvPr/>
          </p:nvCxnSpPr>
          <p:spPr>
            <a:xfrm>
              <a:off x="1580225" y="3105150"/>
              <a:ext cx="3917898" cy="59986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761049D-C3AE-4397-B53F-6B7C7C43C8D5}"/>
                </a:ext>
              </a:extLst>
            </p:cNvPr>
            <p:cNvSpPr txBox="1"/>
            <p:nvPr/>
          </p:nvSpPr>
          <p:spPr>
            <a:xfrm>
              <a:off x="56224" y="2728290"/>
              <a:ext cx="1704513" cy="677108"/>
            </a:xfrm>
            <a:prstGeom prst="rect">
              <a:avLst/>
            </a:prstGeom>
            <a:noFill/>
          </p:spPr>
          <p:txBody>
            <a:bodyPr wrap="square" rtlCol="0">
              <a:spAutoFit/>
            </a:bodyPr>
            <a:lstStyle/>
            <a:p>
              <a:pPr algn="ctr" defTabSz="685800">
                <a:defRPr/>
              </a:pPr>
              <a:r>
                <a:rPr lang="en-US" sz="1350" kern="1200">
                  <a:solidFill>
                    <a:srgbClr val="FFFF00"/>
                  </a:solidFill>
                  <a:latin typeface="Calibri" panose="020F0502020204030204"/>
                  <a:ea typeface="+mn-ea"/>
                  <a:cs typeface="+mn-cs"/>
                </a:rPr>
                <a:t>Increased</a:t>
              </a:r>
            </a:p>
            <a:p>
              <a:pPr algn="ctr" defTabSz="685800">
                <a:defRPr/>
              </a:pPr>
              <a:r>
                <a:rPr lang="en-US" sz="1350" kern="1200">
                  <a:solidFill>
                    <a:srgbClr val="FFFF00"/>
                  </a:solidFill>
                  <a:latin typeface="Calibri" panose="020F0502020204030204"/>
                  <a:ea typeface="+mn-ea"/>
                  <a:cs typeface="+mn-cs"/>
                </a:rPr>
                <a:t>Complexity</a:t>
              </a:r>
            </a:p>
          </p:txBody>
        </p:sp>
      </p:grpSp>
      <p:cxnSp>
        <p:nvCxnSpPr>
          <p:cNvPr id="33" name="Straight Connector 32">
            <a:extLst>
              <a:ext uri="{FF2B5EF4-FFF2-40B4-BE49-F238E27FC236}">
                <a16:creationId xmlns:a16="http://schemas.microsoft.com/office/drawing/2014/main" id="{EF1D126D-3B29-4B0D-A4B8-C0F1D5247FC5}"/>
              </a:ext>
            </a:extLst>
          </p:cNvPr>
          <p:cNvCxnSpPr/>
          <p:nvPr/>
        </p:nvCxnSpPr>
        <p:spPr>
          <a:xfrm>
            <a:off x="7658102" y="3263842"/>
            <a:ext cx="536330"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3711FA-EA78-4821-B115-CBE9640A5F2A}"/>
              </a:ext>
            </a:extLst>
          </p:cNvPr>
          <p:cNvCxnSpPr/>
          <p:nvPr/>
        </p:nvCxnSpPr>
        <p:spPr>
          <a:xfrm>
            <a:off x="7658102" y="2885772"/>
            <a:ext cx="536330" cy="0"/>
          </a:xfrm>
          <a:prstGeom prst="line">
            <a:avLst/>
          </a:prstGeom>
          <a:ln w="57150">
            <a:solidFill>
              <a:srgbClr val="FFCCCC"/>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63B691D-CAEC-4B58-9658-3C281DF5D182}"/>
              </a:ext>
            </a:extLst>
          </p:cNvPr>
          <p:cNvSpPr txBox="1"/>
          <p:nvPr/>
        </p:nvSpPr>
        <p:spPr>
          <a:xfrm flipH="1">
            <a:off x="8194432" y="2747272"/>
            <a:ext cx="800729" cy="300082"/>
          </a:xfrm>
          <a:prstGeom prst="rect">
            <a:avLst/>
          </a:prstGeom>
          <a:noFill/>
        </p:spPr>
        <p:txBody>
          <a:bodyPr wrap="square" rtlCol="0">
            <a:spAutoFit/>
          </a:bodyPr>
          <a:lstStyle/>
          <a:p>
            <a:pPr defTabSz="685800">
              <a:defRPr/>
            </a:pPr>
            <a:r>
              <a:rPr lang="en-US" sz="1350" kern="1200">
                <a:solidFill>
                  <a:prstClr val="white"/>
                </a:solidFill>
                <a:latin typeface="Calibri" panose="020F0502020204030204"/>
                <a:ea typeface="+mn-ea"/>
                <a:cs typeface="+mn-cs"/>
              </a:rPr>
              <a:t>NHD24K</a:t>
            </a:r>
          </a:p>
        </p:txBody>
      </p:sp>
      <p:sp>
        <p:nvSpPr>
          <p:cNvPr id="37" name="TextBox 36">
            <a:extLst>
              <a:ext uri="{FF2B5EF4-FFF2-40B4-BE49-F238E27FC236}">
                <a16:creationId xmlns:a16="http://schemas.microsoft.com/office/drawing/2014/main" id="{C010F1BD-27BF-4F21-995D-7EC6819584D9}"/>
              </a:ext>
            </a:extLst>
          </p:cNvPr>
          <p:cNvSpPr txBox="1"/>
          <p:nvPr/>
        </p:nvSpPr>
        <p:spPr>
          <a:xfrm flipH="1">
            <a:off x="8211385" y="3097155"/>
            <a:ext cx="865707" cy="300082"/>
          </a:xfrm>
          <a:prstGeom prst="rect">
            <a:avLst/>
          </a:prstGeom>
          <a:noFill/>
        </p:spPr>
        <p:txBody>
          <a:bodyPr wrap="square" rtlCol="0">
            <a:spAutoFit/>
          </a:bodyPr>
          <a:lstStyle/>
          <a:p>
            <a:pPr defTabSz="685800">
              <a:defRPr/>
            </a:pPr>
            <a:r>
              <a:rPr lang="en-US" sz="1350" kern="1200" err="1">
                <a:solidFill>
                  <a:prstClr val="white"/>
                </a:solidFill>
                <a:latin typeface="Calibri" panose="020F0502020204030204"/>
                <a:ea typeface="+mn-ea"/>
                <a:cs typeface="+mn-cs"/>
              </a:rPr>
              <a:t>HyperRes</a:t>
            </a:r>
            <a:endParaRPr lang="en-US" sz="1350" kern="1200">
              <a:solidFill>
                <a:prstClr val="white"/>
              </a:solidFill>
              <a:latin typeface="Calibri" panose="020F0502020204030204"/>
              <a:ea typeface="+mn-ea"/>
              <a:cs typeface="+mn-cs"/>
            </a:endParaRPr>
          </a:p>
        </p:txBody>
      </p:sp>
      <p:grpSp>
        <p:nvGrpSpPr>
          <p:cNvPr id="11" name="Group 10">
            <a:extLst>
              <a:ext uri="{FF2B5EF4-FFF2-40B4-BE49-F238E27FC236}">
                <a16:creationId xmlns:a16="http://schemas.microsoft.com/office/drawing/2014/main" id="{16A7FE5B-EB69-4DEB-B74A-46282DFCC9A4}"/>
              </a:ext>
            </a:extLst>
          </p:cNvPr>
          <p:cNvGrpSpPr/>
          <p:nvPr/>
        </p:nvGrpSpPr>
        <p:grpSpPr>
          <a:xfrm>
            <a:off x="5397193" y="2847311"/>
            <a:ext cx="1553793" cy="1093828"/>
            <a:chOff x="5397193" y="2847311"/>
            <a:chExt cx="1553793" cy="1093828"/>
          </a:xfrm>
        </p:grpSpPr>
        <p:cxnSp>
          <p:nvCxnSpPr>
            <p:cNvPr id="20" name="Straight Arrow Connector 19">
              <a:extLst>
                <a:ext uri="{FF2B5EF4-FFF2-40B4-BE49-F238E27FC236}">
                  <a16:creationId xmlns:a16="http://schemas.microsoft.com/office/drawing/2014/main" id="{31FFC2BD-B770-4051-88F6-DFEF45377E74}"/>
                </a:ext>
              </a:extLst>
            </p:cNvPr>
            <p:cNvCxnSpPr>
              <a:cxnSpLocks/>
            </p:cNvCxnSpPr>
            <p:nvPr/>
          </p:nvCxnSpPr>
          <p:spPr>
            <a:xfrm flipH="1" flipV="1">
              <a:off x="5538440" y="2847311"/>
              <a:ext cx="356838" cy="16339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1BD7FFE-7D2B-4ADE-AF39-863A6D353654}"/>
                </a:ext>
              </a:extLst>
            </p:cNvPr>
            <p:cNvSpPr txBox="1"/>
            <p:nvPr/>
          </p:nvSpPr>
          <p:spPr>
            <a:xfrm>
              <a:off x="5542582" y="3017809"/>
              <a:ext cx="1408404" cy="923330"/>
            </a:xfrm>
            <a:prstGeom prst="rect">
              <a:avLst/>
            </a:prstGeom>
            <a:solidFill>
              <a:schemeClr val="bg1">
                <a:lumMod val="65000"/>
                <a:alpha val="47000"/>
              </a:schemeClr>
            </a:solidFill>
          </p:spPr>
          <p:txBody>
            <a:bodyPr wrap="square" rtlCol="0">
              <a:spAutoFit/>
            </a:bodyPr>
            <a:lstStyle/>
            <a:p>
              <a:pPr algn="ctr" defTabSz="685800">
                <a:defRPr/>
              </a:pPr>
              <a:r>
                <a:rPr lang="en-US" sz="1350" b="1" kern="1200" dirty="0">
                  <a:solidFill>
                    <a:srgbClr val="FFFF00"/>
                  </a:solidFill>
                  <a:latin typeface="Calibri" panose="020F0502020204030204"/>
                  <a:ea typeface="+mn-ea"/>
                  <a:cs typeface="+mn-cs"/>
                </a:rPr>
                <a:t>Shortened</a:t>
              </a:r>
            </a:p>
            <a:p>
              <a:pPr algn="ctr" defTabSz="685800">
                <a:defRPr/>
              </a:pPr>
              <a:r>
                <a:rPr lang="en-US" sz="1350" b="1" kern="1200" dirty="0">
                  <a:solidFill>
                    <a:srgbClr val="FFFF00"/>
                  </a:solidFill>
                  <a:latin typeface="Calibri" panose="020F0502020204030204"/>
                  <a:ea typeface="+mn-ea"/>
                  <a:cs typeface="+mn-cs"/>
                </a:rPr>
                <a:t>Distance to Concentrated</a:t>
              </a:r>
            </a:p>
            <a:p>
              <a:pPr algn="ctr" defTabSz="685800">
                <a:defRPr/>
              </a:pPr>
              <a:r>
                <a:rPr lang="en-US" sz="1350" b="1" kern="1200" dirty="0">
                  <a:solidFill>
                    <a:srgbClr val="FFFF00"/>
                  </a:solidFill>
                  <a:latin typeface="Calibri" panose="020F0502020204030204"/>
                  <a:ea typeface="+mn-ea"/>
                  <a:cs typeface="+mn-cs"/>
                </a:rPr>
                <a:t>Flow</a:t>
              </a:r>
            </a:p>
          </p:txBody>
        </p:sp>
        <p:cxnSp>
          <p:nvCxnSpPr>
            <p:cNvPr id="3" name="Straight Arrow Connector 2">
              <a:extLst>
                <a:ext uri="{FF2B5EF4-FFF2-40B4-BE49-F238E27FC236}">
                  <a16:creationId xmlns:a16="http://schemas.microsoft.com/office/drawing/2014/main" id="{9E10042E-CEF6-41F8-8648-1D9C864A96DF}"/>
                </a:ext>
              </a:extLst>
            </p:cNvPr>
            <p:cNvCxnSpPr>
              <a:cxnSpLocks/>
            </p:cNvCxnSpPr>
            <p:nvPr/>
          </p:nvCxnSpPr>
          <p:spPr>
            <a:xfrm flipH="1" flipV="1">
              <a:off x="5397193" y="3397238"/>
              <a:ext cx="319666" cy="15962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1524A204-B13D-4A3C-A8EC-6D1DC89AED7A}"/>
              </a:ext>
            </a:extLst>
          </p:cNvPr>
          <p:cNvSpPr txBox="1"/>
          <p:nvPr/>
        </p:nvSpPr>
        <p:spPr>
          <a:xfrm>
            <a:off x="2294832" y="4209220"/>
            <a:ext cx="4554336" cy="523220"/>
          </a:xfrm>
          <a:prstGeom prst="rect">
            <a:avLst/>
          </a:prstGeom>
          <a:solidFill>
            <a:schemeClr val="bg1"/>
          </a:solidFill>
        </p:spPr>
        <p:txBody>
          <a:bodyPr wrap="square" rtlCol="0">
            <a:spAutoFit/>
          </a:bodyPr>
          <a:lstStyle/>
          <a:p>
            <a:pPr algn="ctr"/>
            <a:r>
              <a:rPr lang="en-US" b="1" dirty="0">
                <a:solidFill>
                  <a:srgbClr val="FF0000"/>
                </a:solidFill>
              </a:rPr>
              <a:t>Landscape is more directly connected to streams</a:t>
            </a:r>
          </a:p>
          <a:p>
            <a:pPr algn="ctr"/>
            <a:r>
              <a:rPr lang="en-US" b="1" dirty="0">
                <a:solidFill>
                  <a:srgbClr val="FF0000"/>
                </a:solidFill>
              </a:rPr>
              <a:t>than previously portrayed or understood</a:t>
            </a:r>
          </a:p>
        </p:txBody>
      </p:sp>
      <p:sp>
        <p:nvSpPr>
          <p:cNvPr id="32" name="TextBox 31">
            <a:extLst>
              <a:ext uri="{FF2B5EF4-FFF2-40B4-BE49-F238E27FC236}">
                <a16:creationId xmlns:a16="http://schemas.microsoft.com/office/drawing/2014/main" id="{5235C960-0E24-4B03-945B-1F456BB520E2}"/>
              </a:ext>
            </a:extLst>
          </p:cNvPr>
          <p:cNvSpPr txBox="1"/>
          <p:nvPr/>
        </p:nvSpPr>
        <p:spPr>
          <a:xfrm>
            <a:off x="1660798" y="200129"/>
            <a:ext cx="5766047" cy="415498"/>
          </a:xfrm>
          <a:prstGeom prst="rect">
            <a:avLst/>
          </a:prstGeom>
          <a:solidFill>
            <a:schemeClr val="tx1">
              <a:lumMod val="85000"/>
              <a:lumOff val="15000"/>
            </a:schemeClr>
          </a:solidFill>
        </p:spPr>
        <p:txBody>
          <a:bodyPr wrap="square" rtlCol="0">
            <a:spAutoFit/>
          </a:bodyPr>
          <a:lstStyle/>
          <a:p>
            <a:pPr algn="ctr" defTabSz="685800">
              <a:defRPr/>
            </a:pPr>
            <a:r>
              <a:rPr lang="en-US" sz="2100" kern="1200" dirty="0">
                <a:solidFill>
                  <a:prstClr val="white"/>
                </a:solidFill>
                <a:latin typeface="Calibri" panose="020F0502020204030204"/>
                <a:ea typeface="+mn-ea"/>
                <a:cs typeface="+mn-cs"/>
              </a:rPr>
              <a:t>So what?</a:t>
            </a:r>
          </a:p>
        </p:txBody>
      </p:sp>
    </p:spTree>
    <p:extLst>
      <p:ext uri="{BB962C8B-B14F-4D97-AF65-F5344CB8AC3E}">
        <p14:creationId xmlns:p14="http://schemas.microsoft.com/office/powerpoint/2010/main" val="381949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13F5698-99F5-4210-97E5-43A10F48FBCB}"/>
              </a:ext>
            </a:extLst>
          </p:cNvPr>
          <p:cNvSpPr/>
          <p:nvPr/>
        </p:nvSpPr>
        <p:spPr>
          <a:xfrm>
            <a:off x="323190" y="448316"/>
            <a:ext cx="3520723" cy="4847481"/>
          </a:xfrm>
          <a:prstGeom prst="rect">
            <a:avLst/>
          </a:prstGeom>
        </p:spPr>
        <p:txBody>
          <a:bodyPr wrap="square" lIns="68580" tIns="34290" rIns="68580" bIns="34290" anchor="t">
            <a:spAutoFit/>
          </a:bodyPr>
          <a:lstStyle/>
          <a:p>
            <a:pPr defTabSz="685760"/>
            <a:r>
              <a:rPr lang="en-US" sz="1050" b="1" kern="1200">
                <a:solidFill>
                  <a:srgbClr val="FFFFFF"/>
                </a:solidFill>
                <a:ea typeface="+mn-ea"/>
                <a:cs typeface="+mn-cs"/>
              </a:rPr>
              <a:t>1. Water (8)</a:t>
            </a:r>
          </a:p>
          <a:p>
            <a:pPr defTabSz="685760">
              <a:tabLst>
                <a:tab pos="342880" algn="l"/>
              </a:tabLst>
            </a:pPr>
            <a:r>
              <a:rPr lang="en-US" sz="900" kern="1200">
                <a:solidFill>
                  <a:srgbClr val="00B0F0"/>
                </a:solidFill>
                <a:ea typeface="+mn-ea"/>
                <a:cs typeface="+mn-cs"/>
              </a:rPr>
              <a:t>	</a:t>
            </a:r>
            <a:r>
              <a:rPr lang="en-US" sz="900" kern="1200">
                <a:solidFill>
                  <a:srgbClr val="FFFF00"/>
                </a:solidFill>
                <a:ea typeface="+mn-ea"/>
                <a:cs typeface="+mn-cs"/>
              </a:rPr>
              <a:t>1.1 Lentic</a:t>
            </a:r>
          </a:p>
          <a:p>
            <a:pPr defTabSz="685760"/>
            <a:r>
              <a:rPr lang="en-US" sz="900" kern="1200">
                <a:solidFill>
                  <a:srgbClr val="00B0F0"/>
                </a:solidFill>
                <a:ea typeface="+mn-ea"/>
                <a:cs typeface="+mn-cs"/>
              </a:rPr>
              <a:t>	1.1.1 Estuary </a:t>
            </a:r>
          </a:p>
          <a:p>
            <a:pPr defTabSz="685760"/>
            <a:r>
              <a:rPr lang="en-US" sz="900" kern="1200">
                <a:solidFill>
                  <a:srgbClr val="00B0F0"/>
                </a:solidFill>
                <a:ea typeface="+mn-ea"/>
                <a:cs typeface="+mn-cs"/>
              </a:rPr>
              <a:t>	1.1.2 Lakes &amp; Ponds</a:t>
            </a:r>
          </a:p>
          <a:p>
            <a:pPr defTabSz="685760">
              <a:tabLst>
                <a:tab pos="342880" algn="l"/>
              </a:tabLst>
            </a:pPr>
            <a:r>
              <a:rPr lang="en-US" sz="900" kern="1200">
                <a:solidFill>
                  <a:srgbClr val="00B0F0"/>
                </a:solidFill>
                <a:ea typeface="+mn-ea"/>
                <a:cs typeface="+mn-cs"/>
              </a:rPr>
              <a:t>	</a:t>
            </a:r>
            <a:r>
              <a:rPr lang="en-US" sz="900" kern="1200">
                <a:solidFill>
                  <a:srgbClr val="FFFF00"/>
                </a:solidFill>
                <a:ea typeface="+mn-ea"/>
                <a:cs typeface="+mn-cs"/>
              </a:rPr>
              <a:t>1.2 Lotic</a:t>
            </a:r>
          </a:p>
          <a:p>
            <a:pPr marL="342424" lvl="1" defTabSz="685760"/>
            <a:r>
              <a:rPr lang="en-US" sz="900" kern="1200">
                <a:solidFill>
                  <a:srgbClr val="00B0F0"/>
                </a:solidFill>
                <a:ea typeface="+mn-ea"/>
                <a:cs typeface="+mn-cs"/>
              </a:rPr>
              <a:t>	1.2.1 Streams</a:t>
            </a:r>
            <a:endParaRPr lang="en-US" sz="900" kern="1200">
              <a:solidFill>
                <a:srgbClr val="00B0F0"/>
              </a:solidFill>
              <a:ea typeface="+mn-ea"/>
            </a:endParaRPr>
          </a:p>
          <a:p>
            <a:pPr marL="943928" lvl="1" indent="-249555" defTabSz="685760"/>
            <a:r>
              <a:rPr lang="en-US" sz="900" kern="1200">
                <a:solidFill>
                  <a:srgbClr val="00B0F0"/>
                </a:solidFill>
                <a:ea typeface="+mn-ea"/>
                <a:cs typeface="+mn-cs"/>
              </a:rPr>
              <a:t>	1.2.1.1 Sunlit</a:t>
            </a:r>
            <a:endParaRPr lang="en-US" sz="900" kern="1200">
              <a:solidFill>
                <a:srgbClr val="00B0F0"/>
              </a:solidFill>
              <a:ea typeface="+mn-ea"/>
            </a:endParaRPr>
          </a:p>
          <a:p>
            <a:pPr marL="943928" lvl="1" indent="-249555" defTabSz="685760"/>
            <a:r>
              <a:rPr lang="en-US" sz="900" kern="1200">
                <a:solidFill>
                  <a:srgbClr val="00B0F0"/>
                </a:solidFill>
                <a:ea typeface="+mn-ea"/>
                <a:cs typeface="+mn-cs"/>
              </a:rPr>
              <a:t>	1.2.1.2 Shaded</a:t>
            </a:r>
            <a:endParaRPr lang="en-US" sz="900" kern="1200">
              <a:solidFill>
                <a:srgbClr val="00B0F0"/>
              </a:solidFill>
              <a:ea typeface="+mn-ea"/>
            </a:endParaRPr>
          </a:p>
          <a:p>
            <a:pPr marL="943928" lvl="1" indent="-249555" defTabSz="685760"/>
            <a:r>
              <a:rPr lang="en-US" sz="900" kern="1200">
                <a:solidFill>
                  <a:srgbClr val="00B0F0"/>
                </a:solidFill>
                <a:ea typeface="+mn-ea"/>
                <a:cs typeface="+mn-cs"/>
              </a:rPr>
              <a:t>	1.2.1.3 Culverted/ Buried</a:t>
            </a:r>
            <a:endParaRPr lang="en-US" sz="900" kern="1200">
              <a:solidFill>
                <a:srgbClr val="00B0F0"/>
              </a:solidFill>
              <a:ea typeface="+mn-ea"/>
            </a:endParaRPr>
          </a:p>
          <a:p>
            <a:pPr marL="342424" lvl="1" defTabSz="685760"/>
            <a:r>
              <a:rPr lang="en-US" sz="900" kern="1200">
                <a:solidFill>
                  <a:srgbClr val="00B0F0"/>
                </a:solidFill>
                <a:ea typeface="+mn-ea"/>
                <a:cs typeface="+mn-cs"/>
              </a:rPr>
              <a:t>	1.2.2.Ditches</a:t>
            </a:r>
            <a:endParaRPr lang="en-US" sz="900" kern="1200">
              <a:solidFill>
                <a:srgbClr val="00B0F0"/>
              </a:solidFill>
              <a:ea typeface="+mn-ea"/>
            </a:endParaRPr>
          </a:p>
          <a:p>
            <a:pPr marL="943928" lvl="1" indent="-249555" defTabSz="685760"/>
            <a:r>
              <a:rPr lang="en-US" sz="900" kern="1200">
                <a:solidFill>
                  <a:srgbClr val="00B0F0"/>
                </a:solidFill>
                <a:ea typeface="+mn-ea"/>
                <a:cs typeface="+mn-cs"/>
              </a:rPr>
              <a:t>	1.2.2.1 Sunlit</a:t>
            </a:r>
            <a:endParaRPr lang="en-US" sz="900" kern="1200">
              <a:solidFill>
                <a:srgbClr val="00B0F0"/>
              </a:solidFill>
              <a:ea typeface="+mn-ea"/>
            </a:endParaRPr>
          </a:p>
          <a:p>
            <a:pPr marL="943928" lvl="1" indent="-249555" defTabSz="685760"/>
            <a:r>
              <a:rPr lang="en-US" sz="900" kern="1200">
                <a:solidFill>
                  <a:srgbClr val="00B0F0"/>
                </a:solidFill>
                <a:ea typeface="+mn-ea"/>
                <a:cs typeface="+mn-cs"/>
              </a:rPr>
              <a:t>	1.2.2.2 Shaded</a:t>
            </a:r>
            <a:endParaRPr lang="en-US" sz="900" kern="1200">
              <a:solidFill>
                <a:srgbClr val="00B0F0"/>
              </a:solidFill>
              <a:ea typeface="+mn-ea"/>
            </a:endParaRPr>
          </a:p>
          <a:p>
            <a:pPr marL="943928" lvl="1" indent="-249555" defTabSz="685760"/>
            <a:r>
              <a:rPr lang="en-US" sz="900" kern="1200">
                <a:solidFill>
                  <a:srgbClr val="00B0F0"/>
                </a:solidFill>
                <a:ea typeface="+mn-ea"/>
                <a:cs typeface="+mn-cs"/>
              </a:rPr>
              <a:t>	1.2.2.3 Culverted/ Buried</a:t>
            </a:r>
            <a:endParaRPr lang="en-US" sz="900" kern="1200">
              <a:solidFill>
                <a:srgbClr val="00B0F0"/>
              </a:solidFill>
              <a:ea typeface="+mn-ea"/>
            </a:endParaRPr>
          </a:p>
          <a:p>
            <a:pPr marL="943928" lvl="1" indent="-249555" defTabSz="685760"/>
            <a:endParaRPr lang="en-US" sz="1050" kern="1200">
              <a:solidFill>
                <a:srgbClr val="00B0F0"/>
              </a:solidFill>
              <a:ea typeface="+mn-ea"/>
            </a:endParaRPr>
          </a:p>
          <a:p>
            <a:pPr defTabSz="685760"/>
            <a:r>
              <a:rPr lang="en-US" sz="1050" b="1" kern="1200">
                <a:solidFill>
                  <a:srgbClr val="FFFFFF"/>
                </a:solidFill>
                <a:ea typeface="+mn-ea"/>
                <a:cs typeface="+mn-cs"/>
              </a:rPr>
              <a:t>2. Developed (12)</a:t>
            </a:r>
            <a:endParaRPr lang="en-US" sz="1050" b="1" kern="1200">
              <a:solidFill>
                <a:srgbClr val="FFFFFF"/>
              </a:solidFill>
              <a:ea typeface="+mn-ea"/>
            </a:endParaRPr>
          </a:p>
          <a:p>
            <a:pPr defTabSz="685760">
              <a:tabLst>
                <a:tab pos="342880" algn="l"/>
              </a:tabLst>
            </a:pPr>
            <a:r>
              <a:rPr lang="en-US" sz="900" kern="1200">
                <a:solidFill>
                  <a:srgbClr val="00B0F0"/>
                </a:solidFill>
                <a:ea typeface="+mn-ea"/>
                <a:cs typeface="+mn-cs"/>
              </a:rPr>
              <a:t>	</a:t>
            </a:r>
            <a:r>
              <a:rPr lang="en-US" sz="900" kern="1200">
                <a:solidFill>
                  <a:srgbClr val="FFFF00"/>
                </a:solidFill>
                <a:ea typeface="+mn-ea"/>
                <a:cs typeface="+mn-cs"/>
              </a:rPr>
              <a:t>2.1 Impervious</a:t>
            </a:r>
          </a:p>
          <a:p>
            <a:pPr marL="685324" lvl="2" defTabSz="685760"/>
            <a:r>
              <a:rPr lang="en-US" sz="900" kern="1200">
                <a:solidFill>
                  <a:srgbClr val="00B0F0"/>
                </a:solidFill>
                <a:ea typeface="+mn-ea"/>
                <a:cs typeface="+mn-cs"/>
              </a:rPr>
              <a:t>2.1.1 Roads</a:t>
            </a:r>
            <a:endParaRPr lang="en-US" sz="900" kern="1200">
              <a:solidFill>
                <a:srgbClr val="00B0F0"/>
              </a:solidFill>
              <a:ea typeface="+mn-ea"/>
            </a:endParaRPr>
          </a:p>
          <a:p>
            <a:pPr marL="685324" lvl="2" defTabSz="685760"/>
            <a:r>
              <a:rPr lang="en-US" sz="900" kern="1200">
                <a:solidFill>
                  <a:srgbClr val="00B0F0"/>
                </a:solidFill>
                <a:ea typeface="+mn-ea"/>
                <a:cs typeface="+mn-cs"/>
              </a:rPr>
              <a:t>2.1.2 Structures</a:t>
            </a:r>
            <a:endParaRPr lang="en-US" sz="900" kern="1200">
              <a:solidFill>
                <a:srgbClr val="00B0F0"/>
              </a:solidFill>
              <a:ea typeface="+mn-ea"/>
            </a:endParaRPr>
          </a:p>
          <a:p>
            <a:pPr marL="685324" lvl="2" defTabSz="685760"/>
            <a:r>
              <a:rPr lang="en-US" sz="900" kern="1200">
                <a:solidFill>
                  <a:srgbClr val="00B0F0"/>
                </a:solidFill>
                <a:ea typeface="+mn-ea"/>
                <a:cs typeface="+mn-cs"/>
              </a:rPr>
              <a:t>2.1.3 Other Impervious (Parking lots, driveways)</a:t>
            </a:r>
            <a:endParaRPr lang="en-US" sz="900" kern="1200">
              <a:solidFill>
                <a:srgbClr val="00B0F0"/>
              </a:solidFill>
              <a:ea typeface="+mn-ea"/>
            </a:endParaRPr>
          </a:p>
          <a:p>
            <a:pPr defTabSz="685760">
              <a:tabLst>
                <a:tab pos="342880" algn="l"/>
                <a:tab pos="685760" algn="l"/>
                <a:tab pos="1028639" algn="l"/>
              </a:tabLst>
            </a:pPr>
            <a:r>
              <a:rPr lang="en-US" sz="900" kern="1200">
                <a:solidFill>
                  <a:srgbClr val="00B0F0"/>
                </a:solidFill>
                <a:ea typeface="+mn-ea"/>
                <a:cs typeface="+mn-cs"/>
              </a:rPr>
              <a:t>	</a:t>
            </a:r>
            <a:r>
              <a:rPr lang="en-US" sz="900" kern="1200">
                <a:solidFill>
                  <a:srgbClr val="FFFF00"/>
                </a:solidFill>
                <a:ea typeface="+mn-ea"/>
                <a:cs typeface="+mn-cs"/>
              </a:rPr>
              <a:t>2.2 Pervious</a:t>
            </a:r>
          </a:p>
          <a:p>
            <a:pPr defTabSz="685760">
              <a:tabLst>
                <a:tab pos="342880" algn="l"/>
                <a:tab pos="685760" algn="l"/>
                <a:tab pos="1028639" algn="l"/>
              </a:tabLst>
            </a:pPr>
            <a:r>
              <a:rPr lang="en-US" sz="900" kern="1200">
                <a:solidFill>
                  <a:srgbClr val="00B0F0"/>
                </a:solidFill>
                <a:ea typeface="+mn-ea"/>
                <a:cs typeface="+mn-cs"/>
              </a:rPr>
              <a:t>		2.2.1 Turf Grass</a:t>
            </a:r>
          </a:p>
          <a:p>
            <a:pPr defTabSz="685760">
              <a:tabLst>
                <a:tab pos="342880" algn="l"/>
                <a:tab pos="685760" algn="l"/>
                <a:tab pos="1028639" algn="l"/>
              </a:tabLst>
            </a:pPr>
            <a:r>
              <a:rPr lang="en-US" sz="900" kern="1200">
                <a:solidFill>
                  <a:srgbClr val="00B0F0"/>
                </a:solidFill>
                <a:ea typeface="+mn-ea"/>
                <a:cs typeface="+mn-cs"/>
              </a:rPr>
              <a:t>		2.2.2 Bare Developed</a:t>
            </a:r>
          </a:p>
          <a:p>
            <a:pPr defTabSz="685760">
              <a:tabLst>
                <a:tab pos="342880" algn="l"/>
                <a:tab pos="685760" algn="l"/>
                <a:tab pos="1028639" algn="l"/>
              </a:tabLst>
            </a:pPr>
            <a:r>
              <a:rPr lang="en-US" sz="900" kern="1200">
                <a:solidFill>
                  <a:srgbClr val="00B0F0"/>
                </a:solidFill>
                <a:ea typeface="+mn-ea"/>
                <a:cs typeface="+mn-cs"/>
              </a:rPr>
              <a:t>		2.2.3 Suspended Succession (rights-of-way)			2.2.3.1 Barren</a:t>
            </a:r>
          </a:p>
          <a:p>
            <a:pPr marL="1028224" lvl="3" defTabSz="685760"/>
            <a:r>
              <a:rPr lang="en-US" sz="900" kern="1200">
                <a:solidFill>
                  <a:srgbClr val="00B0F0"/>
                </a:solidFill>
                <a:ea typeface="+mn-ea"/>
                <a:cs typeface="+mn-cs"/>
              </a:rPr>
              <a:t>2.2.3.2 Herbaceous</a:t>
            </a:r>
            <a:endParaRPr lang="en-US" sz="900" kern="1200">
              <a:solidFill>
                <a:srgbClr val="00B0F0"/>
              </a:solidFill>
              <a:ea typeface="+mn-ea"/>
            </a:endParaRPr>
          </a:p>
          <a:p>
            <a:pPr marL="1028224" lvl="3" defTabSz="685760"/>
            <a:r>
              <a:rPr lang="en-US" sz="900" kern="1200">
                <a:solidFill>
                  <a:srgbClr val="00B0F0"/>
                </a:solidFill>
                <a:ea typeface="+mn-ea"/>
                <a:cs typeface="+mn-cs"/>
              </a:rPr>
              <a:t>2.2.3.3 Scrub-shrub</a:t>
            </a:r>
            <a:endParaRPr lang="en-US" sz="900" kern="1200">
              <a:solidFill>
                <a:srgbClr val="00B0F0"/>
              </a:solidFill>
              <a:ea typeface="+mn-ea"/>
            </a:endParaRPr>
          </a:p>
          <a:p>
            <a:pPr marL="342900" lvl="1" defTabSz="685760"/>
            <a:r>
              <a:rPr lang="en-US" sz="900" kern="1200">
                <a:solidFill>
                  <a:srgbClr val="FFFF00"/>
                </a:solidFill>
                <a:ea typeface="+mn-ea"/>
                <a:cs typeface="+mn-cs"/>
              </a:rPr>
              <a:t>2.3 Tree Canopy (TC)</a:t>
            </a:r>
          </a:p>
          <a:p>
            <a:pPr marL="685800" lvl="2" defTabSz="685760"/>
            <a:r>
              <a:rPr lang="en-US" sz="900" kern="1200">
                <a:solidFill>
                  <a:srgbClr val="00B0F0"/>
                </a:solidFill>
                <a:ea typeface="+mn-ea"/>
                <a:cs typeface="+mn-cs"/>
              </a:rPr>
              <a:t>2.3.1 TC over Roads</a:t>
            </a:r>
          </a:p>
          <a:p>
            <a:pPr marL="685800" lvl="2" defTabSz="685760"/>
            <a:r>
              <a:rPr lang="en-US" sz="900" kern="1200">
                <a:solidFill>
                  <a:srgbClr val="00B0F0"/>
                </a:solidFill>
                <a:ea typeface="+mn-ea"/>
                <a:cs typeface="+mn-cs"/>
              </a:rPr>
              <a:t>2.3.2 TC over Structures</a:t>
            </a:r>
          </a:p>
          <a:p>
            <a:pPr marL="685800" lvl="2" defTabSz="685760"/>
            <a:r>
              <a:rPr lang="en-US" sz="900" kern="1200">
                <a:solidFill>
                  <a:srgbClr val="00B0F0"/>
                </a:solidFill>
                <a:ea typeface="+mn-ea"/>
                <a:cs typeface="+mn-cs"/>
              </a:rPr>
              <a:t>2.3.3 TC over Other Impervious</a:t>
            </a:r>
          </a:p>
          <a:p>
            <a:pPr marL="685800" lvl="2" defTabSz="685760"/>
            <a:r>
              <a:rPr lang="en-US" sz="900" kern="1200">
                <a:solidFill>
                  <a:srgbClr val="00B0F0"/>
                </a:solidFill>
                <a:ea typeface="+mn-ea"/>
                <a:cs typeface="+mn-cs"/>
              </a:rPr>
              <a:t>2.3.4 TC over Turf Grass</a:t>
            </a:r>
          </a:p>
          <a:p>
            <a:pPr marL="685800" lvl="2" defTabSz="685760"/>
            <a:endParaRPr lang="en-US" sz="900" kern="1200">
              <a:solidFill>
                <a:srgbClr val="00B0F0"/>
              </a:solidFill>
              <a:ea typeface="+mn-ea"/>
              <a:cs typeface="+mn-cs"/>
            </a:endParaRPr>
          </a:p>
          <a:p>
            <a:pPr defTabSz="685760"/>
            <a:endParaRPr lang="en-US" sz="900" kern="1200">
              <a:solidFill>
                <a:srgbClr val="00B0F0"/>
              </a:solidFill>
              <a:ea typeface="+mn-ea"/>
              <a:cs typeface="+mn-cs"/>
            </a:endParaRPr>
          </a:p>
          <a:p>
            <a:pPr marL="342424" lvl="1" defTabSz="685760"/>
            <a:endParaRPr lang="en-US" sz="900" kern="1200">
              <a:solidFill>
                <a:srgbClr val="00B0F0"/>
              </a:solidFill>
              <a:ea typeface="+mn-ea"/>
            </a:endParaRPr>
          </a:p>
        </p:txBody>
      </p:sp>
      <p:sp>
        <p:nvSpPr>
          <p:cNvPr id="23" name="Rectangle 22">
            <a:extLst>
              <a:ext uri="{FF2B5EF4-FFF2-40B4-BE49-F238E27FC236}">
                <a16:creationId xmlns:a16="http://schemas.microsoft.com/office/drawing/2014/main" id="{0EF5D685-5D8E-470C-AB36-76278A657B64}"/>
              </a:ext>
            </a:extLst>
          </p:cNvPr>
          <p:cNvSpPr/>
          <p:nvPr/>
        </p:nvSpPr>
        <p:spPr>
          <a:xfrm>
            <a:off x="3372424" y="445875"/>
            <a:ext cx="3301480" cy="4824398"/>
          </a:xfrm>
          <a:prstGeom prst="rect">
            <a:avLst/>
          </a:prstGeom>
          <a:ln>
            <a:noFill/>
          </a:ln>
        </p:spPr>
        <p:txBody>
          <a:bodyPr wrap="square" lIns="68580" tIns="34290" rIns="68580" bIns="34290" anchor="t">
            <a:spAutoFit/>
          </a:bodyPr>
          <a:lstStyle/>
          <a:p>
            <a:pPr defTabSz="685760"/>
            <a:r>
              <a:rPr lang="en-US" sz="1050" b="1" kern="1200" dirty="0">
                <a:solidFill>
                  <a:srgbClr val="FFFFFF"/>
                </a:solidFill>
                <a:ea typeface="+mn-ea"/>
                <a:cs typeface="+mn-cs"/>
              </a:rPr>
              <a:t>3. Forest (6)</a:t>
            </a:r>
          </a:p>
          <a:p>
            <a:pPr defTabSz="685760">
              <a:tabLst>
                <a:tab pos="342880" algn="l"/>
              </a:tabLst>
            </a:pPr>
            <a:r>
              <a:rPr lang="en-US" sz="900" kern="1200" dirty="0">
                <a:solidFill>
                  <a:srgbClr val="FFFF00"/>
                </a:solidFill>
                <a:ea typeface="+mn-ea"/>
                <a:cs typeface="+mn-cs"/>
              </a:rPr>
              <a:t>	3.1 Forest (&gt;= 1 acre)</a:t>
            </a:r>
          </a:p>
          <a:p>
            <a:pPr defTabSz="685760">
              <a:tabLst>
                <a:tab pos="342880" algn="l"/>
              </a:tabLst>
            </a:pPr>
            <a:r>
              <a:rPr lang="en-US" sz="900" kern="1200" dirty="0">
                <a:solidFill>
                  <a:srgbClr val="FFFF00"/>
                </a:solidFill>
                <a:ea typeface="+mn-ea"/>
                <a:cs typeface="+mn-cs"/>
              </a:rPr>
              <a:t>	3.2 Harvested Forest</a:t>
            </a:r>
          </a:p>
          <a:p>
            <a:pPr defTabSz="685760"/>
            <a:r>
              <a:rPr lang="en-US" sz="900" kern="1200" dirty="0">
                <a:solidFill>
                  <a:srgbClr val="00B0F0"/>
                </a:solidFill>
                <a:ea typeface="+mn-ea"/>
                <a:cs typeface="+mn-cs"/>
              </a:rPr>
              <a:t>	3.2.1 Barren</a:t>
            </a:r>
          </a:p>
          <a:p>
            <a:pPr defTabSz="685760"/>
            <a:r>
              <a:rPr lang="en-US" sz="900" kern="1200" dirty="0">
                <a:solidFill>
                  <a:srgbClr val="00B0F0"/>
                </a:solidFill>
                <a:ea typeface="+mn-ea"/>
                <a:cs typeface="+mn-cs"/>
              </a:rPr>
              <a:t>	3.2.2 Herbaceous </a:t>
            </a:r>
            <a:endParaRPr lang="en-US" sz="900" kern="1200" dirty="0">
              <a:solidFill>
                <a:srgbClr val="FFFF00"/>
              </a:solidFill>
              <a:ea typeface="+mn-ea"/>
              <a:cs typeface="+mn-cs"/>
            </a:endParaRPr>
          </a:p>
          <a:p>
            <a:pPr defTabSz="685760">
              <a:tabLst>
                <a:tab pos="342880" algn="l"/>
              </a:tabLst>
            </a:pPr>
            <a:r>
              <a:rPr lang="en-US" sz="900" kern="1200" dirty="0">
                <a:solidFill>
                  <a:srgbClr val="FFFF00"/>
                </a:solidFill>
                <a:ea typeface="+mn-ea"/>
                <a:cs typeface="+mn-cs"/>
              </a:rPr>
              <a:t>	3.3 Natural Succession (&gt; 3 years)</a:t>
            </a:r>
          </a:p>
          <a:p>
            <a:pPr marL="685324" lvl="2" defTabSz="685760"/>
            <a:r>
              <a:rPr lang="en-US" sz="900" kern="1200" dirty="0">
                <a:solidFill>
                  <a:srgbClr val="00B0F0"/>
                </a:solidFill>
                <a:ea typeface="+mn-ea"/>
                <a:cs typeface="+mn-cs"/>
              </a:rPr>
              <a:t>3.3.1 Barren</a:t>
            </a:r>
            <a:endParaRPr lang="en-US" sz="900" kern="1200" dirty="0">
              <a:solidFill>
                <a:srgbClr val="00B0F0"/>
              </a:solidFill>
              <a:ea typeface="+mn-ea"/>
            </a:endParaRPr>
          </a:p>
          <a:p>
            <a:pPr marL="685324" lvl="2" defTabSz="685760"/>
            <a:r>
              <a:rPr lang="en-US" sz="900" kern="1200" dirty="0">
                <a:solidFill>
                  <a:srgbClr val="00B0F0"/>
                </a:solidFill>
                <a:ea typeface="+mn-ea"/>
                <a:cs typeface="+mn-cs"/>
              </a:rPr>
              <a:t>3.3.2 Herbaceous</a:t>
            </a:r>
            <a:endParaRPr lang="en-US" sz="900" kern="1200" dirty="0">
              <a:solidFill>
                <a:srgbClr val="00B0F0"/>
              </a:solidFill>
              <a:ea typeface="+mn-ea"/>
            </a:endParaRPr>
          </a:p>
          <a:p>
            <a:pPr marL="685324" lvl="2" defTabSz="685760"/>
            <a:r>
              <a:rPr lang="en-US" sz="900" kern="1200" dirty="0">
                <a:solidFill>
                  <a:srgbClr val="00B0F0"/>
                </a:solidFill>
                <a:ea typeface="+mn-ea"/>
                <a:cs typeface="+mn-cs"/>
              </a:rPr>
              <a:t>3.3.3 Scrub-shrub</a:t>
            </a:r>
            <a:endParaRPr lang="en-US" sz="900" kern="1200" dirty="0">
              <a:solidFill>
                <a:srgbClr val="00B0F0"/>
              </a:solidFill>
              <a:ea typeface="+mn-ea"/>
            </a:endParaRPr>
          </a:p>
          <a:p>
            <a:pPr marL="685324" lvl="2" defTabSz="685760"/>
            <a:endParaRPr lang="en-US" sz="900" b="1" kern="1200" dirty="0">
              <a:solidFill>
                <a:srgbClr val="FFFFFF"/>
              </a:solidFill>
              <a:ea typeface="+mn-ea"/>
            </a:endParaRPr>
          </a:p>
          <a:p>
            <a:pPr defTabSz="685760"/>
            <a:r>
              <a:rPr lang="en-US" sz="1050" b="1" kern="1200" dirty="0">
                <a:solidFill>
                  <a:srgbClr val="FFFFFF"/>
                </a:solidFill>
                <a:ea typeface="+mn-ea"/>
                <a:cs typeface="+mn-cs"/>
              </a:rPr>
              <a:t>4. Production (13)</a:t>
            </a:r>
            <a:endParaRPr lang="en-US" sz="1050" b="1" kern="1200" dirty="0">
              <a:solidFill>
                <a:srgbClr val="FFFFFF"/>
              </a:solidFill>
              <a:ea typeface="+mn-ea"/>
            </a:endParaRPr>
          </a:p>
          <a:p>
            <a:pPr defTabSz="685760">
              <a:tabLst>
                <a:tab pos="342880" algn="l"/>
              </a:tabLst>
            </a:pPr>
            <a:r>
              <a:rPr lang="en-US" sz="900" kern="1200" dirty="0">
                <a:solidFill>
                  <a:srgbClr val="FFFF00"/>
                </a:solidFill>
                <a:ea typeface="+mn-ea"/>
                <a:cs typeface="+mn-cs"/>
              </a:rPr>
              <a:t>	4.1 Agriculture</a:t>
            </a:r>
            <a:endParaRPr lang="en-US" sz="900" kern="1200" dirty="0">
              <a:solidFill>
                <a:srgbClr val="FFFF00"/>
              </a:solidFill>
              <a:ea typeface="+mn-ea"/>
            </a:endParaRPr>
          </a:p>
          <a:p>
            <a:pPr defTabSz="685760"/>
            <a:r>
              <a:rPr lang="en-US" sz="900" kern="1200" dirty="0">
                <a:solidFill>
                  <a:srgbClr val="00B0F0"/>
                </a:solidFill>
                <a:ea typeface="+mn-ea"/>
                <a:cs typeface="+mn-cs"/>
              </a:rPr>
              <a:t>	4.1.1 Cropland</a:t>
            </a:r>
          </a:p>
          <a:p>
            <a:pPr marL="1028224" lvl="3" defTabSz="685760"/>
            <a:r>
              <a:rPr lang="en-US" sz="900" kern="1200" dirty="0">
                <a:solidFill>
                  <a:srgbClr val="00B0F0"/>
                </a:solidFill>
                <a:ea typeface="+mn-ea"/>
                <a:cs typeface="+mn-cs"/>
              </a:rPr>
              <a:t>4.1.1.1 Barren </a:t>
            </a:r>
            <a:endParaRPr lang="en-US" sz="900" kern="1200" dirty="0">
              <a:solidFill>
                <a:srgbClr val="00B0F0"/>
              </a:solidFill>
              <a:ea typeface="+mn-ea"/>
            </a:endParaRPr>
          </a:p>
          <a:p>
            <a:pPr marL="1028224" lvl="3" defTabSz="685760"/>
            <a:r>
              <a:rPr lang="en-US" sz="900" kern="1200" dirty="0">
                <a:solidFill>
                  <a:srgbClr val="00B0F0"/>
                </a:solidFill>
                <a:ea typeface="+mn-ea"/>
                <a:cs typeface="+mn-cs"/>
              </a:rPr>
              <a:t>4.1.1.2 Herbaceous </a:t>
            </a:r>
            <a:endParaRPr lang="en-US" sz="900" kern="1200" dirty="0">
              <a:solidFill>
                <a:srgbClr val="00B0F0"/>
              </a:solidFill>
              <a:ea typeface="+mn-ea"/>
            </a:endParaRPr>
          </a:p>
          <a:p>
            <a:pPr defTabSz="685760"/>
            <a:r>
              <a:rPr lang="en-US" sz="900" kern="1200" dirty="0">
                <a:solidFill>
                  <a:srgbClr val="00B0F0"/>
                </a:solidFill>
                <a:ea typeface="+mn-ea"/>
                <a:cs typeface="+mn-cs"/>
              </a:rPr>
              <a:t>	4.1.2 Pasture</a:t>
            </a:r>
          </a:p>
          <a:p>
            <a:pPr marL="1028224" lvl="3" defTabSz="685760"/>
            <a:r>
              <a:rPr lang="en-US" sz="900" kern="1200" dirty="0">
                <a:solidFill>
                  <a:srgbClr val="00B0F0"/>
                </a:solidFill>
                <a:ea typeface="+mn-ea"/>
                <a:cs typeface="+mn-cs"/>
              </a:rPr>
              <a:t>4.1.2.1 Barren </a:t>
            </a:r>
            <a:endParaRPr lang="en-US" sz="900" kern="1200" dirty="0">
              <a:solidFill>
                <a:srgbClr val="00B0F0"/>
              </a:solidFill>
              <a:ea typeface="+mn-ea"/>
            </a:endParaRPr>
          </a:p>
          <a:p>
            <a:pPr marL="1028224" lvl="3" defTabSz="685760"/>
            <a:r>
              <a:rPr lang="en-US" sz="900" kern="1200" dirty="0">
                <a:solidFill>
                  <a:srgbClr val="00B0F0"/>
                </a:solidFill>
                <a:ea typeface="+mn-ea"/>
                <a:cs typeface="+mn-cs"/>
              </a:rPr>
              <a:t>4.1.2.2 Herbaceous </a:t>
            </a:r>
            <a:endParaRPr lang="en-US" sz="900" kern="1200" dirty="0">
              <a:solidFill>
                <a:srgbClr val="00B0F0"/>
              </a:solidFill>
              <a:ea typeface="+mn-ea"/>
            </a:endParaRPr>
          </a:p>
          <a:p>
            <a:pPr defTabSz="685760">
              <a:tabLst>
                <a:tab pos="342880" algn="l"/>
              </a:tabLst>
            </a:pPr>
            <a:r>
              <a:rPr lang="en-US" sz="900" kern="1200" dirty="0">
                <a:solidFill>
                  <a:srgbClr val="FFFF00"/>
                </a:solidFill>
                <a:ea typeface="+mn-ea"/>
                <a:cs typeface="+mn-cs"/>
              </a:rPr>
              <a:t>		</a:t>
            </a:r>
            <a:r>
              <a:rPr lang="en-US" sz="900" kern="1200" dirty="0">
                <a:solidFill>
                  <a:srgbClr val="00B0F0"/>
                </a:solidFill>
                <a:ea typeface="+mn-ea"/>
                <a:cs typeface="+mn-cs"/>
              </a:rPr>
              <a:t>4.1.3 Orchard/vineyard</a:t>
            </a:r>
          </a:p>
          <a:p>
            <a:pPr marL="685324" lvl="2" defTabSz="685760">
              <a:tabLst>
                <a:tab pos="988160" algn="l"/>
                <a:tab pos="1113169" algn="l"/>
              </a:tabLst>
            </a:pPr>
            <a:r>
              <a:rPr lang="en-US" sz="900" kern="1200" dirty="0">
                <a:solidFill>
                  <a:srgbClr val="00B0F0"/>
                </a:solidFill>
                <a:ea typeface="+mn-ea"/>
                <a:cs typeface="+mn-cs"/>
              </a:rPr>
              <a:t>	4.1.3.1 Barren </a:t>
            </a:r>
            <a:endParaRPr lang="en-US" sz="900" kern="1200" dirty="0">
              <a:solidFill>
                <a:srgbClr val="00B0F0"/>
              </a:solidFill>
              <a:ea typeface="+mn-ea"/>
            </a:endParaRPr>
          </a:p>
          <a:p>
            <a:pPr marL="685324" lvl="2" defTabSz="685760">
              <a:tabLst>
                <a:tab pos="988160" algn="l"/>
                <a:tab pos="1113169" algn="l"/>
              </a:tabLst>
            </a:pPr>
            <a:r>
              <a:rPr lang="en-US" sz="900" kern="1200" dirty="0">
                <a:solidFill>
                  <a:srgbClr val="00B0F0"/>
                </a:solidFill>
                <a:ea typeface="+mn-ea"/>
                <a:cs typeface="+mn-cs"/>
              </a:rPr>
              <a:t>	4.1.3.2 Herbaceous </a:t>
            </a:r>
            <a:endParaRPr lang="en-US" sz="900" kern="1200" dirty="0">
              <a:solidFill>
                <a:srgbClr val="00B0F0"/>
              </a:solidFill>
              <a:ea typeface="+mn-ea"/>
            </a:endParaRPr>
          </a:p>
          <a:p>
            <a:pPr marL="685324" lvl="2" defTabSz="685760">
              <a:tabLst>
                <a:tab pos="988160" algn="l"/>
                <a:tab pos="1113169" algn="l"/>
              </a:tabLst>
            </a:pPr>
            <a:r>
              <a:rPr lang="en-US" sz="900" kern="1200" dirty="0">
                <a:solidFill>
                  <a:srgbClr val="00B0F0"/>
                </a:solidFill>
                <a:ea typeface="+mn-ea"/>
                <a:cs typeface="+mn-cs"/>
              </a:rPr>
              <a:t>	4.1.3.3 Scrub-shrub</a:t>
            </a:r>
            <a:endParaRPr lang="en-US" sz="900" kern="1200" dirty="0">
              <a:solidFill>
                <a:srgbClr val="00B0F0"/>
              </a:solidFill>
              <a:ea typeface="+mn-ea"/>
            </a:endParaRPr>
          </a:p>
          <a:p>
            <a:pPr lvl="2" defTabSz="685760">
              <a:tabLst>
                <a:tab pos="342900" algn="l"/>
                <a:tab pos="987029" algn="l"/>
                <a:tab pos="1112044" algn="l"/>
              </a:tabLst>
            </a:pPr>
            <a:r>
              <a:rPr lang="en-US" sz="900" kern="1200" dirty="0">
                <a:solidFill>
                  <a:srgbClr val="FFFF00"/>
                </a:solidFill>
                <a:ea typeface="+mn-ea"/>
                <a:cs typeface="+mn-cs"/>
              </a:rPr>
              <a:t>	4.2 Solar fields</a:t>
            </a:r>
          </a:p>
          <a:p>
            <a:pPr defTabSz="685760"/>
            <a:r>
              <a:rPr lang="en-US" sz="900" kern="1200" dirty="0">
                <a:solidFill>
                  <a:srgbClr val="FFFF00"/>
                </a:solidFill>
                <a:ea typeface="+mn-ea"/>
                <a:cs typeface="+mn-cs"/>
              </a:rPr>
              <a:t>	</a:t>
            </a:r>
            <a:r>
              <a:rPr lang="en-US" sz="900" kern="1200" dirty="0">
                <a:solidFill>
                  <a:srgbClr val="00B0F0"/>
                </a:solidFill>
                <a:ea typeface="+mn-ea"/>
                <a:cs typeface="+mn-cs"/>
              </a:rPr>
              <a:t>4.2.1  Barren </a:t>
            </a:r>
            <a:endParaRPr lang="en-US" sz="900" kern="1200" dirty="0">
              <a:solidFill>
                <a:srgbClr val="00B0F0"/>
              </a:solidFill>
              <a:ea typeface="+mn-ea"/>
            </a:endParaRPr>
          </a:p>
          <a:p>
            <a:pPr marL="685800" lvl="2" defTabSz="342900"/>
            <a:r>
              <a:rPr lang="en-US" sz="900" kern="1200" dirty="0">
                <a:solidFill>
                  <a:srgbClr val="00B0F0"/>
                </a:solidFill>
                <a:ea typeface="+mn-ea"/>
                <a:cs typeface="+mn-cs"/>
              </a:rPr>
              <a:t>4.2.2  Herbaceous </a:t>
            </a:r>
          </a:p>
          <a:p>
            <a:pPr marL="685800" lvl="2" defTabSz="342900"/>
            <a:r>
              <a:rPr lang="en-US" sz="900" kern="1200" dirty="0">
                <a:solidFill>
                  <a:srgbClr val="00B0F0"/>
                </a:solidFill>
                <a:ea typeface="+mn-ea"/>
                <a:cs typeface="+mn-cs"/>
              </a:rPr>
              <a:t>4.2.3  Scrub-shrub</a:t>
            </a:r>
          </a:p>
          <a:p>
            <a:pPr marL="685800" lvl="2" defTabSz="342900"/>
            <a:r>
              <a:rPr lang="en-US" sz="900" kern="1200" dirty="0">
                <a:solidFill>
                  <a:srgbClr val="00B0F0"/>
                </a:solidFill>
                <a:ea typeface="+mn-ea"/>
                <a:cs typeface="+mn-cs"/>
              </a:rPr>
              <a:t>4.2.4  Impervious</a:t>
            </a:r>
          </a:p>
          <a:p>
            <a:pPr marL="346472" defTabSz="685760">
              <a:tabLst>
                <a:tab pos="342880" algn="l"/>
              </a:tabLst>
            </a:pPr>
            <a:r>
              <a:rPr lang="en-US" sz="900" kern="1200" dirty="0">
                <a:solidFill>
                  <a:srgbClr val="FFFF00"/>
                </a:solidFill>
                <a:ea typeface="+mn-ea"/>
                <a:cs typeface="+mn-cs"/>
              </a:rPr>
              <a:t>4.3 Extractive</a:t>
            </a:r>
          </a:p>
          <a:p>
            <a:pPr marL="685324" lvl="2" defTabSz="685760"/>
            <a:r>
              <a:rPr lang="en-US" sz="900" kern="1200" dirty="0">
                <a:solidFill>
                  <a:srgbClr val="00B0F0"/>
                </a:solidFill>
                <a:ea typeface="+mn-ea"/>
                <a:cs typeface="+mn-cs"/>
              </a:rPr>
              <a:t>4.3.1 Barren </a:t>
            </a:r>
            <a:endParaRPr lang="en-US" sz="900" kern="1200" dirty="0">
              <a:solidFill>
                <a:srgbClr val="00B0F0"/>
              </a:solidFill>
              <a:ea typeface="+mn-ea"/>
            </a:endParaRPr>
          </a:p>
          <a:p>
            <a:pPr marL="685324" lvl="2" defTabSz="685760"/>
            <a:r>
              <a:rPr lang="en-US" sz="900" kern="1200" dirty="0">
                <a:solidFill>
                  <a:srgbClr val="00B0F0"/>
                </a:solidFill>
                <a:ea typeface="+mn-ea"/>
                <a:cs typeface="+mn-cs"/>
              </a:rPr>
              <a:t>4.3.2 Impervious</a:t>
            </a:r>
            <a:endParaRPr lang="en-US" sz="900" kern="1200" dirty="0">
              <a:solidFill>
                <a:srgbClr val="00B0F0"/>
              </a:solidFill>
              <a:ea typeface="+mn-ea"/>
            </a:endParaRPr>
          </a:p>
          <a:p>
            <a:pPr marL="685800" lvl="2" defTabSz="342900"/>
            <a:endParaRPr lang="en-US" sz="900" kern="1200" dirty="0">
              <a:solidFill>
                <a:srgbClr val="00B0F0"/>
              </a:solidFill>
              <a:ea typeface="+mn-ea"/>
              <a:cs typeface="+mn-cs"/>
            </a:endParaRPr>
          </a:p>
          <a:p>
            <a:pPr defTabSz="685760"/>
            <a:endParaRPr lang="en-US" sz="900" kern="1200" dirty="0">
              <a:solidFill>
                <a:srgbClr val="FFFFFF"/>
              </a:solidFill>
              <a:ea typeface="+mn-ea"/>
              <a:cs typeface="+mn-cs"/>
            </a:endParaRPr>
          </a:p>
          <a:p>
            <a:pPr defTabSz="685760"/>
            <a:endParaRPr lang="en-US" sz="900" kern="1200" dirty="0">
              <a:solidFill>
                <a:srgbClr val="00B0F0"/>
              </a:solidFill>
              <a:ea typeface="+mn-ea"/>
              <a:cs typeface="+mn-cs"/>
            </a:endParaRPr>
          </a:p>
          <a:p>
            <a:pPr defTabSz="685760">
              <a:tabLst>
                <a:tab pos="342880" algn="l"/>
              </a:tabLst>
            </a:pPr>
            <a:r>
              <a:rPr lang="en-US" sz="900" kern="1200" dirty="0">
                <a:solidFill>
                  <a:srgbClr val="FFFF00"/>
                </a:solidFill>
                <a:ea typeface="+mn-ea"/>
                <a:cs typeface="+mn-cs"/>
              </a:rPr>
              <a:t>	</a:t>
            </a:r>
            <a:endParaRPr lang="en-US" sz="900" kern="1200" dirty="0">
              <a:solidFill>
                <a:srgbClr val="00B0F0"/>
              </a:solidFill>
              <a:ea typeface="+mn-ea"/>
              <a:cs typeface="+mn-cs"/>
            </a:endParaRPr>
          </a:p>
        </p:txBody>
      </p:sp>
      <p:sp>
        <p:nvSpPr>
          <p:cNvPr id="24" name="Rectangle 23">
            <a:extLst>
              <a:ext uri="{FF2B5EF4-FFF2-40B4-BE49-F238E27FC236}">
                <a16:creationId xmlns:a16="http://schemas.microsoft.com/office/drawing/2014/main" id="{37C6CE21-EEB1-439A-AF08-B2195D56D578}"/>
              </a:ext>
            </a:extLst>
          </p:cNvPr>
          <p:cNvSpPr/>
          <p:nvPr/>
        </p:nvSpPr>
        <p:spPr>
          <a:xfrm>
            <a:off x="6120639" y="445875"/>
            <a:ext cx="2943523" cy="3139321"/>
          </a:xfrm>
          <a:prstGeom prst="rect">
            <a:avLst/>
          </a:prstGeom>
        </p:spPr>
        <p:txBody>
          <a:bodyPr wrap="square" lIns="68580" tIns="34290" rIns="68580" bIns="34290" anchor="t">
            <a:spAutoFit/>
          </a:bodyPr>
          <a:lstStyle/>
          <a:p>
            <a:pPr defTabSz="685760">
              <a:tabLst>
                <a:tab pos="342880" algn="l"/>
              </a:tabLst>
            </a:pPr>
            <a:r>
              <a:rPr lang="en-US" sz="1050" b="1" kern="1200">
                <a:solidFill>
                  <a:srgbClr val="FFFFFF"/>
                </a:solidFill>
                <a:ea typeface="+mn-ea"/>
                <a:cs typeface="+mn-cs"/>
              </a:rPr>
              <a:t>5. Wetlands and Water Margins (16)</a:t>
            </a:r>
            <a:endParaRPr lang="en-US" sz="1050" b="1" kern="1200">
              <a:solidFill>
                <a:srgbClr val="FFFFFF"/>
              </a:solidFill>
              <a:ea typeface="+mn-ea"/>
            </a:endParaRPr>
          </a:p>
          <a:p>
            <a:pPr defTabSz="685760">
              <a:tabLst>
                <a:tab pos="342880" algn="l"/>
              </a:tabLst>
            </a:pPr>
            <a:r>
              <a:rPr lang="en-US" sz="900" kern="1200">
                <a:solidFill>
                  <a:srgbClr val="00B0F0"/>
                </a:solidFill>
                <a:ea typeface="+mn-ea"/>
                <a:cs typeface="+mn-cs"/>
              </a:rPr>
              <a:t>	</a:t>
            </a:r>
            <a:r>
              <a:rPr lang="en-US" sz="900" kern="1200">
                <a:solidFill>
                  <a:srgbClr val="FFFF00"/>
                </a:solidFill>
                <a:ea typeface="+mn-ea"/>
                <a:cs typeface="+mn-cs"/>
              </a:rPr>
              <a:t>5.1 Tidal</a:t>
            </a:r>
            <a:endParaRPr lang="en-US" sz="900" kern="1200">
              <a:solidFill>
                <a:srgbClr val="00B0F0"/>
              </a:solidFill>
              <a:ea typeface="+mn-ea"/>
              <a:cs typeface="+mn-cs"/>
            </a:endParaRPr>
          </a:p>
          <a:p>
            <a:pPr marL="685324" lvl="2" defTabSz="685760"/>
            <a:r>
              <a:rPr lang="en-US" sz="900" kern="1200">
                <a:solidFill>
                  <a:srgbClr val="00B0F0"/>
                </a:solidFill>
                <a:ea typeface="+mn-ea"/>
                <a:cs typeface="+mn-cs"/>
              </a:rPr>
              <a:t>5.1.1 Barren</a:t>
            </a:r>
            <a:endParaRPr lang="en-US" sz="900" kern="1200">
              <a:solidFill>
                <a:srgbClr val="00B0F0"/>
              </a:solidFill>
              <a:ea typeface="+mn-ea"/>
            </a:endParaRPr>
          </a:p>
          <a:p>
            <a:pPr marL="685324" lvl="2" defTabSz="685760"/>
            <a:r>
              <a:rPr lang="en-US" sz="900" kern="1200">
                <a:solidFill>
                  <a:srgbClr val="00B0F0"/>
                </a:solidFill>
                <a:ea typeface="+mn-ea"/>
                <a:cs typeface="+mn-cs"/>
              </a:rPr>
              <a:t>5.1.2 Herbaceous</a:t>
            </a:r>
            <a:endParaRPr lang="en-US" sz="900" kern="1200">
              <a:solidFill>
                <a:srgbClr val="00B0F0"/>
              </a:solidFill>
              <a:ea typeface="+mn-ea"/>
            </a:endParaRPr>
          </a:p>
          <a:p>
            <a:pPr marL="685324" lvl="2" defTabSz="685760"/>
            <a:r>
              <a:rPr lang="en-US" sz="900" kern="1200">
                <a:solidFill>
                  <a:srgbClr val="00B0F0"/>
                </a:solidFill>
                <a:ea typeface="+mn-ea"/>
                <a:cs typeface="+mn-cs"/>
              </a:rPr>
              <a:t>5.1.3 Scrub-shrub</a:t>
            </a:r>
            <a:endParaRPr lang="en-US" sz="900" kern="1200">
              <a:solidFill>
                <a:srgbClr val="00B0F0"/>
              </a:solidFill>
              <a:ea typeface="+mn-ea"/>
            </a:endParaRPr>
          </a:p>
          <a:p>
            <a:pPr defTabSz="685760">
              <a:tabLst>
                <a:tab pos="342880" algn="l"/>
              </a:tabLst>
            </a:pPr>
            <a:r>
              <a:rPr lang="en-US" sz="900" kern="1200">
                <a:solidFill>
                  <a:srgbClr val="00B0F0"/>
                </a:solidFill>
                <a:ea typeface="+mn-ea"/>
                <a:cs typeface="+mn-cs"/>
              </a:rPr>
              <a:t>	</a:t>
            </a:r>
            <a:r>
              <a:rPr lang="en-US" sz="900" kern="1200">
                <a:solidFill>
                  <a:srgbClr val="FFFF00"/>
                </a:solidFill>
                <a:ea typeface="+mn-ea"/>
                <a:cs typeface="+mn-cs"/>
              </a:rPr>
              <a:t>5.2 Non-tidal</a:t>
            </a:r>
          </a:p>
          <a:p>
            <a:pPr defTabSz="685760"/>
            <a:r>
              <a:rPr lang="en-US" sz="900" kern="1200">
                <a:solidFill>
                  <a:srgbClr val="00B0F0"/>
                </a:solidFill>
                <a:ea typeface="+mn-ea"/>
                <a:cs typeface="+mn-cs"/>
              </a:rPr>
              <a:t>	5.2.1 Riverine - Floodplain</a:t>
            </a:r>
          </a:p>
          <a:p>
            <a:pPr marL="1028224" lvl="3" defTabSz="685760"/>
            <a:r>
              <a:rPr lang="en-US" sz="900" kern="1200">
                <a:solidFill>
                  <a:srgbClr val="00B0F0"/>
                </a:solidFill>
                <a:ea typeface="+mn-ea"/>
                <a:cs typeface="+mn-cs"/>
              </a:rPr>
              <a:t>5.2.1.1 Barren</a:t>
            </a:r>
            <a:endParaRPr lang="en-US" sz="900" kern="1200">
              <a:solidFill>
                <a:srgbClr val="00B0F0"/>
              </a:solidFill>
              <a:ea typeface="+mn-ea"/>
            </a:endParaRPr>
          </a:p>
          <a:p>
            <a:pPr marL="1028224" lvl="3" defTabSz="685760"/>
            <a:r>
              <a:rPr lang="en-US" sz="900" kern="1200">
                <a:solidFill>
                  <a:srgbClr val="00B0F0"/>
                </a:solidFill>
                <a:ea typeface="+mn-ea"/>
                <a:cs typeface="+mn-cs"/>
              </a:rPr>
              <a:t>5.2.1.2 Herbaceous</a:t>
            </a:r>
            <a:endParaRPr lang="en-US" sz="900" kern="1200">
              <a:solidFill>
                <a:srgbClr val="00B0F0"/>
              </a:solidFill>
              <a:ea typeface="+mn-ea"/>
            </a:endParaRPr>
          </a:p>
          <a:p>
            <a:pPr marL="1028224" lvl="3" defTabSz="685760"/>
            <a:r>
              <a:rPr lang="en-US" sz="900" kern="1200">
                <a:solidFill>
                  <a:srgbClr val="00B0F0"/>
                </a:solidFill>
                <a:ea typeface="+mn-ea"/>
                <a:cs typeface="+mn-cs"/>
              </a:rPr>
              <a:t>5.2.1.3 Scrub-shrub</a:t>
            </a:r>
            <a:endParaRPr lang="en-US" sz="900" kern="1200">
              <a:solidFill>
                <a:srgbClr val="00B0F0"/>
              </a:solidFill>
              <a:ea typeface="+mn-ea"/>
            </a:endParaRPr>
          </a:p>
          <a:p>
            <a:pPr marL="1028224" lvl="3" defTabSz="685760"/>
            <a:r>
              <a:rPr lang="en-US" sz="900" kern="1200">
                <a:solidFill>
                  <a:srgbClr val="00B0F0"/>
                </a:solidFill>
                <a:ea typeface="+mn-ea"/>
                <a:cs typeface="+mn-cs"/>
              </a:rPr>
              <a:t>5.2.1.4 Forest</a:t>
            </a:r>
            <a:endParaRPr lang="en-US" sz="900" kern="1200">
              <a:solidFill>
                <a:srgbClr val="00B0F0"/>
              </a:solidFill>
              <a:ea typeface="+mn-ea"/>
            </a:endParaRPr>
          </a:p>
          <a:p>
            <a:pPr defTabSz="685760"/>
            <a:r>
              <a:rPr lang="en-US" sz="900" kern="1200">
                <a:solidFill>
                  <a:srgbClr val="00B0F0"/>
                </a:solidFill>
                <a:ea typeface="+mn-ea"/>
                <a:cs typeface="+mn-cs"/>
              </a:rPr>
              <a:t>	5.2.2 Riverine - Headwater</a:t>
            </a:r>
          </a:p>
          <a:p>
            <a:pPr marL="1028224" lvl="3" defTabSz="685760"/>
            <a:r>
              <a:rPr lang="en-US" sz="900" kern="1200">
                <a:solidFill>
                  <a:srgbClr val="00B0F0"/>
                </a:solidFill>
                <a:ea typeface="+mn-ea"/>
                <a:cs typeface="+mn-cs"/>
              </a:rPr>
              <a:t>5.2.2.1 Barren</a:t>
            </a:r>
            <a:endParaRPr lang="en-US" sz="900" kern="1200">
              <a:solidFill>
                <a:srgbClr val="00B0F0"/>
              </a:solidFill>
              <a:ea typeface="+mn-ea"/>
            </a:endParaRPr>
          </a:p>
          <a:p>
            <a:pPr marL="1028224" lvl="3" defTabSz="685760"/>
            <a:r>
              <a:rPr lang="en-US" sz="900" kern="1200">
                <a:solidFill>
                  <a:srgbClr val="00B0F0"/>
                </a:solidFill>
                <a:ea typeface="+mn-ea"/>
                <a:cs typeface="+mn-cs"/>
              </a:rPr>
              <a:t>5.2.2.2 Herbaceous</a:t>
            </a:r>
            <a:endParaRPr lang="en-US" sz="900" kern="1200">
              <a:solidFill>
                <a:srgbClr val="00B0F0"/>
              </a:solidFill>
              <a:ea typeface="+mn-ea"/>
            </a:endParaRPr>
          </a:p>
          <a:p>
            <a:pPr marL="1028224" lvl="3" defTabSz="685760"/>
            <a:r>
              <a:rPr lang="en-US" sz="900" kern="1200">
                <a:solidFill>
                  <a:srgbClr val="00B0F0"/>
                </a:solidFill>
                <a:ea typeface="+mn-ea"/>
                <a:cs typeface="+mn-cs"/>
              </a:rPr>
              <a:t>5.2.2.3 Scrub-shrub</a:t>
            </a:r>
            <a:endParaRPr lang="en-US" sz="900" kern="1200">
              <a:solidFill>
                <a:srgbClr val="00B0F0"/>
              </a:solidFill>
              <a:ea typeface="+mn-ea"/>
            </a:endParaRPr>
          </a:p>
          <a:p>
            <a:pPr marL="1028224" lvl="3" defTabSz="685760"/>
            <a:r>
              <a:rPr lang="en-US" sz="900" kern="1200">
                <a:solidFill>
                  <a:srgbClr val="00B0F0"/>
                </a:solidFill>
                <a:ea typeface="+mn-ea"/>
                <a:cs typeface="+mn-cs"/>
              </a:rPr>
              <a:t>5.2.2.4 Forest</a:t>
            </a:r>
            <a:endParaRPr lang="en-US" sz="900" kern="1200">
              <a:solidFill>
                <a:srgbClr val="00B0F0"/>
              </a:solidFill>
              <a:ea typeface="+mn-ea"/>
            </a:endParaRPr>
          </a:p>
          <a:p>
            <a:pPr defTabSz="685760"/>
            <a:r>
              <a:rPr lang="en-US" sz="900" kern="1200">
                <a:solidFill>
                  <a:srgbClr val="00B0F0"/>
                </a:solidFill>
                <a:ea typeface="+mn-ea"/>
                <a:cs typeface="+mn-cs"/>
              </a:rPr>
              <a:t>	5.2.3 Terrene</a:t>
            </a:r>
          </a:p>
          <a:p>
            <a:pPr marL="1028224" lvl="3" defTabSz="685760"/>
            <a:r>
              <a:rPr lang="en-US" sz="900" kern="1200">
                <a:solidFill>
                  <a:srgbClr val="00B0F0"/>
                </a:solidFill>
                <a:ea typeface="+mn-ea"/>
                <a:cs typeface="+mn-cs"/>
              </a:rPr>
              <a:t>5.2.3.1 Barren</a:t>
            </a:r>
            <a:endParaRPr lang="en-US" sz="900" kern="1200">
              <a:solidFill>
                <a:srgbClr val="00B0F0"/>
              </a:solidFill>
              <a:ea typeface="+mn-ea"/>
            </a:endParaRPr>
          </a:p>
          <a:p>
            <a:pPr marL="1028224" lvl="3" defTabSz="685760"/>
            <a:r>
              <a:rPr lang="en-US" sz="900" kern="1200">
                <a:solidFill>
                  <a:srgbClr val="00B0F0"/>
                </a:solidFill>
                <a:ea typeface="+mn-ea"/>
                <a:cs typeface="+mn-cs"/>
              </a:rPr>
              <a:t>5.2.3.2 Herbaceous</a:t>
            </a:r>
            <a:endParaRPr lang="en-US" sz="900" kern="1200">
              <a:solidFill>
                <a:srgbClr val="00B0F0"/>
              </a:solidFill>
              <a:ea typeface="+mn-ea"/>
            </a:endParaRPr>
          </a:p>
          <a:p>
            <a:pPr marL="1028224" lvl="3" defTabSz="685760"/>
            <a:r>
              <a:rPr lang="en-US" sz="900" kern="1200">
                <a:solidFill>
                  <a:srgbClr val="00B0F0"/>
                </a:solidFill>
                <a:ea typeface="+mn-ea"/>
                <a:cs typeface="+mn-cs"/>
              </a:rPr>
              <a:t>5.2.3.3 Scrub-shrub</a:t>
            </a:r>
            <a:endParaRPr lang="en-US" sz="900" kern="1200">
              <a:solidFill>
                <a:srgbClr val="00B0F0"/>
              </a:solidFill>
              <a:ea typeface="+mn-ea"/>
            </a:endParaRPr>
          </a:p>
          <a:p>
            <a:pPr marL="1028224" lvl="3" defTabSz="685760"/>
            <a:r>
              <a:rPr lang="en-US" sz="900" kern="1200">
                <a:solidFill>
                  <a:srgbClr val="00B0F0"/>
                </a:solidFill>
                <a:ea typeface="+mn-ea"/>
                <a:cs typeface="+mn-cs"/>
              </a:rPr>
              <a:t>5.2.3.4 Forest</a:t>
            </a:r>
            <a:endParaRPr lang="en-US" sz="900" kern="1200">
              <a:solidFill>
                <a:srgbClr val="00B0F0"/>
              </a:solidFill>
              <a:ea typeface="+mn-ea"/>
            </a:endParaRPr>
          </a:p>
          <a:p>
            <a:pPr defTabSz="685760">
              <a:tabLst>
                <a:tab pos="342880" algn="l"/>
              </a:tabLst>
            </a:pPr>
            <a:r>
              <a:rPr lang="en-US" sz="900" kern="1200">
                <a:solidFill>
                  <a:srgbClr val="00B0F0"/>
                </a:solidFill>
                <a:ea typeface="+mn-ea"/>
                <a:cs typeface="+mn-cs"/>
              </a:rPr>
              <a:t>	</a:t>
            </a:r>
            <a:r>
              <a:rPr lang="en-US" sz="900" kern="1200">
                <a:solidFill>
                  <a:srgbClr val="FFFF00"/>
                </a:solidFill>
                <a:ea typeface="+mn-ea"/>
                <a:cs typeface="+mn-cs"/>
              </a:rPr>
              <a:t>5.3 Bare shore</a:t>
            </a:r>
          </a:p>
        </p:txBody>
      </p:sp>
      <p:sp>
        <p:nvSpPr>
          <p:cNvPr id="25" name="TextBox 24">
            <a:extLst>
              <a:ext uri="{FF2B5EF4-FFF2-40B4-BE49-F238E27FC236}">
                <a16:creationId xmlns:a16="http://schemas.microsoft.com/office/drawing/2014/main" id="{D09F4918-601F-4D7F-9B13-61E6B930EBFD}"/>
              </a:ext>
            </a:extLst>
          </p:cNvPr>
          <p:cNvSpPr txBox="1"/>
          <p:nvPr/>
        </p:nvSpPr>
        <p:spPr>
          <a:xfrm>
            <a:off x="1494715" y="16329"/>
            <a:ext cx="5883662" cy="300082"/>
          </a:xfrm>
          <a:prstGeom prst="rect">
            <a:avLst/>
          </a:prstGeom>
          <a:noFill/>
        </p:spPr>
        <p:txBody>
          <a:bodyPr wrap="none" lIns="68580" tIns="34290" rIns="68580" bIns="34290" rtlCol="0" anchor="t">
            <a:spAutoFit/>
          </a:bodyPr>
          <a:lstStyle/>
          <a:p>
            <a:pPr defTabSz="685760"/>
            <a:r>
              <a:rPr lang="en-US" sz="1500" b="1" kern="1200">
                <a:solidFill>
                  <a:srgbClr val="FFC000"/>
                </a:solidFill>
                <a:ea typeface="+mn-ea"/>
                <a:cs typeface="+mn-cs"/>
              </a:rPr>
              <a:t>Chesapeake Bay Program Land Use Classification (55 classes)</a:t>
            </a:r>
          </a:p>
        </p:txBody>
      </p:sp>
    </p:spTree>
    <p:extLst>
      <p:ext uri="{BB962C8B-B14F-4D97-AF65-F5344CB8AC3E}">
        <p14:creationId xmlns:p14="http://schemas.microsoft.com/office/powerpoint/2010/main" val="527851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D09F4918-601F-4D7F-9B13-61E6B930EBFD}"/>
              </a:ext>
            </a:extLst>
          </p:cNvPr>
          <p:cNvSpPr txBox="1"/>
          <p:nvPr/>
        </p:nvSpPr>
        <p:spPr>
          <a:xfrm>
            <a:off x="1762604" y="124701"/>
            <a:ext cx="5353197" cy="669414"/>
          </a:xfrm>
          <a:prstGeom prst="rect">
            <a:avLst/>
          </a:prstGeom>
          <a:noFill/>
        </p:spPr>
        <p:txBody>
          <a:bodyPr wrap="none" lIns="68580" tIns="34290" rIns="68580" bIns="34290" rtlCol="0" anchor="t">
            <a:spAutoFit/>
          </a:bodyPr>
          <a:lstStyle/>
          <a:p>
            <a:pPr algn="ctr" defTabSz="685760"/>
            <a:r>
              <a:rPr lang="en-US" sz="2400" b="1" kern="1200" dirty="0">
                <a:solidFill>
                  <a:srgbClr val="FFC000"/>
                </a:solidFill>
                <a:ea typeface="+mn-ea"/>
                <a:cs typeface="+mn-cs"/>
              </a:rPr>
              <a:t>CBP “Mixed Open” Land Use</a:t>
            </a:r>
          </a:p>
          <a:p>
            <a:pPr algn="ctr" defTabSz="685760"/>
            <a:r>
              <a:rPr lang="en-US" sz="1500" b="1" kern="1200" dirty="0">
                <a:solidFill>
                  <a:srgbClr val="FFC000"/>
                </a:solidFill>
                <a:ea typeface="+mn-ea"/>
                <a:cs typeface="+mn-cs"/>
              </a:rPr>
              <a:t>(“Looks like Agriculture, Loads like Forest” ~ P. Claggett)</a:t>
            </a:r>
          </a:p>
        </p:txBody>
      </p:sp>
      <p:sp>
        <p:nvSpPr>
          <p:cNvPr id="13" name="Rectangle 12">
            <a:extLst>
              <a:ext uri="{FF2B5EF4-FFF2-40B4-BE49-F238E27FC236}">
                <a16:creationId xmlns:a16="http://schemas.microsoft.com/office/drawing/2014/main" id="{2DA21A52-62B2-4264-9362-F89E2A3C3489}"/>
              </a:ext>
            </a:extLst>
          </p:cNvPr>
          <p:cNvSpPr/>
          <p:nvPr/>
        </p:nvSpPr>
        <p:spPr>
          <a:xfrm>
            <a:off x="2989741" y="1114982"/>
            <a:ext cx="4686758" cy="3762568"/>
          </a:xfrm>
          <a:prstGeom prst="rect">
            <a:avLst/>
          </a:prstGeom>
          <a:ln>
            <a:noFill/>
          </a:ln>
        </p:spPr>
        <p:txBody>
          <a:bodyPr wrap="square" lIns="68580" tIns="34290" rIns="68580" bIns="34290" anchor="t">
            <a:spAutoFit/>
          </a:bodyPr>
          <a:lstStyle/>
          <a:p>
            <a:pPr defTabSz="685760"/>
            <a:r>
              <a:rPr lang="en-US" sz="1200" b="1" kern="1200" dirty="0">
                <a:solidFill>
                  <a:srgbClr val="FFFFFF"/>
                </a:solidFill>
                <a:ea typeface="+mn-ea"/>
                <a:cs typeface="+mn-cs"/>
              </a:rPr>
              <a:t>6. Mixed Open – MO (13)</a:t>
            </a:r>
          </a:p>
          <a:p>
            <a:pPr defTabSz="685760">
              <a:tabLst>
                <a:tab pos="342880" algn="l"/>
                <a:tab pos="685760" algn="l"/>
                <a:tab pos="1028639" algn="l"/>
              </a:tabLst>
            </a:pPr>
            <a:r>
              <a:rPr lang="en-US" sz="1200" kern="1200" dirty="0">
                <a:solidFill>
                  <a:srgbClr val="00B0F0"/>
                </a:solidFill>
                <a:ea typeface="+mn-ea"/>
                <a:cs typeface="+mn-cs"/>
              </a:rPr>
              <a:t>	</a:t>
            </a:r>
            <a:r>
              <a:rPr lang="en-US" sz="1200" kern="1200" dirty="0">
                <a:solidFill>
                  <a:srgbClr val="FFFF00"/>
                </a:solidFill>
                <a:ea typeface="+mn-ea"/>
                <a:cs typeface="+mn-cs"/>
              </a:rPr>
              <a:t>2.2 Pervious Developed</a:t>
            </a:r>
            <a:endParaRPr lang="en-US" sz="1200" kern="1200" dirty="0">
              <a:solidFill>
                <a:srgbClr val="00B0F0"/>
              </a:solidFill>
              <a:ea typeface="+mn-ea"/>
              <a:cs typeface="+mn-cs"/>
            </a:endParaRPr>
          </a:p>
          <a:p>
            <a:pPr defTabSz="685760">
              <a:tabLst>
                <a:tab pos="342880" algn="l"/>
                <a:tab pos="685760" algn="l"/>
                <a:tab pos="1028639" algn="l"/>
              </a:tabLst>
            </a:pPr>
            <a:r>
              <a:rPr lang="en-US" sz="1200" kern="1200" dirty="0">
                <a:solidFill>
                  <a:srgbClr val="00B0F0"/>
                </a:solidFill>
                <a:ea typeface="+mn-ea"/>
                <a:cs typeface="+mn-cs"/>
              </a:rPr>
              <a:t>		2.2.2 Bare Developed</a:t>
            </a:r>
          </a:p>
          <a:p>
            <a:pPr defTabSz="685760">
              <a:tabLst>
                <a:tab pos="342880" algn="l"/>
                <a:tab pos="685760" algn="l"/>
                <a:tab pos="1028639" algn="l"/>
              </a:tabLst>
            </a:pPr>
            <a:r>
              <a:rPr lang="en-US" sz="1200" kern="1200" dirty="0">
                <a:solidFill>
                  <a:srgbClr val="00B0F0"/>
                </a:solidFill>
                <a:ea typeface="+mn-ea"/>
                <a:cs typeface="+mn-cs"/>
              </a:rPr>
              <a:t>		2.2.3 Suspended Succession (rights-of-way)				2.2.3.1 Barren</a:t>
            </a:r>
          </a:p>
          <a:p>
            <a:pPr marL="1028224" lvl="3" defTabSz="685760"/>
            <a:r>
              <a:rPr lang="en-US" sz="1200" kern="1200" dirty="0">
                <a:solidFill>
                  <a:srgbClr val="00B0F0"/>
                </a:solidFill>
                <a:ea typeface="+mn-ea"/>
                <a:cs typeface="+mn-cs"/>
              </a:rPr>
              <a:t>2.2.3.2 Herbaceous</a:t>
            </a:r>
            <a:endParaRPr lang="en-US" sz="1200" kern="1200" dirty="0">
              <a:solidFill>
                <a:srgbClr val="00B0F0"/>
              </a:solidFill>
              <a:ea typeface="+mn-ea"/>
            </a:endParaRPr>
          </a:p>
          <a:p>
            <a:pPr marL="1028224" lvl="3" defTabSz="685760"/>
            <a:r>
              <a:rPr lang="en-US" sz="1200" kern="1200" dirty="0">
                <a:solidFill>
                  <a:srgbClr val="00B0F0"/>
                </a:solidFill>
                <a:ea typeface="+mn-ea"/>
                <a:cs typeface="+mn-cs"/>
              </a:rPr>
              <a:t>2.2.3.3 Scrub-shrub</a:t>
            </a:r>
          </a:p>
          <a:p>
            <a:pPr marL="341313" lvl="3" defTabSz="685760"/>
            <a:r>
              <a:rPr lang="en-US" sz="1200" kern="1200" dirty="0">
                <a:solidFill>
                  <a:srgbClr val="FFFF00"/>
                </a:solidFill>
                <a:ea typeface="+mn-ea"/>
              </a:rPr>
              <a:t>3.2 Harvested Forest</a:t>
            </a:r>
          </a:p>
          <a:p>
            <a:pPr marL="460375" lvl="3" defTabSz="685760"/>
            <a:r>
              <a:rPr lang="en-US" sz="1200" kern="1200" dirty="0">
                <a:solidFill>
                  <a:srgbClr val="FFFF00"/>
                </a:solidFill>
                <a:ea typeface="+mn-ea"/>
              </a:rPr>
              <a:t>	</a:t>
            </a:r>
            <a:r>
              <a:rPr lang="en-US" sz="1200" kern="1200" dirty="0">
                <a:solidFill>
                  <a:srgbClr val="00B0F0"/>
                </a:solidFill>
                <a:ea typeface="+mn-ea"/>
              </a:rPr>
              <a:t>3.2.1 Barren</a:t>
            </a:r>
          </a:p>
          <a:p>
            <a:pPr marL="460375" lvl="3" defTabSz="685760"/>
            <a:r>
              <a:rPr lang="en-US" sz="1200" kern="1200" dirty="0">
                <a:solidFill>
                  <a:srgbClr val="00B0F0"/>
                </a:solidFill>
                <a:ea typeface="+mn-ea"/>
              </a:rPr>
              <a:t>	3.2.2 Herbaceous </a:t>
            </a:r>
          </a:p>
          <a:p>
            <a:pPr defTabSz="685760">
              <a:tabLst>
                <a:tab pos="342880" algn="l"/>
              </a:tabLst>
            </a:pPr>
            <a:r>
              <a:rPr lang="en-US" sz="1200" kern="1200" dirty="0">
                <a:solidFill>
                  <a:srgbClr val="FFFF00"/>
                </a:solidFill>
                <a:ea typeface="+mn-ea"/>
                <a:cs typeface="+mn-cs"/>
              </a:rPr>
              <a:t>	3.3 Natural Succession (&gt; 3 years)</a:t>
            </a:r>
          </a:p>
          <a:p>
            <a:pPr marL="685324" lvl="2" defTabSz="685760"/>
            <a:r>
              <a:rPr lang="en-US" sz="1200" kern="1200" dirty="0">
                <a:solidFill>
                  <a:srgbClr val="00B0F0"/>
                </a:solidFill>
                <a:ea typeface="+mn-ea"/>
                <a:cs typeface="+mn-cs"/>
              </a:rPr>
              <a:t>3.3.1 Barren</a:t>
            </a:r>
            <a:endParaRPr lang="en-US" sz="1200" kern="1200" dirty="0">
              <a:solidFill>
                <a:srgbClr val="00B0F0"/>
              </a:solidFill>
              <a:ea typeface="+mn-ea"/>
            </a:endParaRPr>
          </a:p>
          <a:p>
            <a:pPr marL="685324" lvl="2" defTabSz="685760"/>
            <a:r>
              <a:rPr lang="en-US" sz="1200" kern="1200" dirty="0">
                <a:solidFill>
                  <a:srgbClr val="00B0F0"/>
                </a:solidFill>
                <a:ea typeface="+mn-ea"/>
                <a:cs typeface="+mn-cs"/>
              </a:rPr>
              <a:t>3.3.2 Herbaceous</a:t>
            </a:r>
            <a:endParaRPr lang="en-US" sz="1200" kern="1200" dirty="0">
              <a:solidFill>
                <a:srgbClr val="00B0F0"/>
              </a:solidFill>
              <a:ea typeface="+mn-ea"/>
            </a:endParaRPr>
          </a:p>
          <a:p>
            <a:pPr marL="685324" lvl="2" defTabSz="685760"/>
            <a:r>
              <a:rPr lang="en-US" sz="1200" kern="1200" dirty="0">
                <a:solidFill>
                  <a:srgbClr val="00B0F0"/>
                </a:solidFill>
                <a:ea typeface="+mn-ea"/>
                <a:cs typeface="+mn-cs"/>
              </a:rPr>
              <a:t>3.3.3 Scrub-shrub</a:t>
            </a:r>
            <a:endParaRPr lang="en-US" sz="1200" kern="1200" dirty="0">
              <a:solidFill>
                <a:srgbClr val="00B0F0"/>
              </a:solidFill>
              <a:ea typeface="+mn-ea"/>
            </a:endParaRPr>
          </a:p>
          <a:p>
            <a:pPr defTabSz="685760">
              <a:tabLst>
                <a:tab pos="342880" algn="l"/>
              </a:tabLst>
            </a:pPr>
            <a:r>
              <a:rPr lang="en-US" sz="1200" kern="1200" dirty="0">
                <a:solidFill>
                  <a:srgbClr val="FFFF00"/>
                </a:solidFill>
                <a:ea typeface="+mn-ea"/>
                <a:cs typeface="+mn-cs"/>
              </a:rPr>
              <a:t>	4.2 Solar fields</a:t>
            </a:r>
          </a:p>
          <a:p>
            <a:pPr defTabSz="685760"/>
            <a:r>
              <a:rPr lang="en-US" sz="1200" kern="1200" dirty="0">
                <a:solidFill>
                  <a:srgbClr val="FFFF00"/>
                </a:solidFill>
                <a:ea typeface="+mn-ea"/>
                <a:cs typeface="+mn-cs"/>
              </a:rPr>
              <a:t>	</a:t>
            </a:r>
            <a:r>
              <a:rPr lang="en-US" sz="1200" kern="1200" dirty="0">
                <a:solidFill>
                  <a:srgbClr val="00B0F0"/>
                </a:solidFill>
                <a:ea typeface="+mn-ea"/>
                <a:cs typeface="+mn-cs"/>
              </a:rPr>
              <a:t>4.2.1  Barren </a:t>
            </a:r>
          </a:p>
          <a:p>
            <a:pPr marL="685800" lvl="2" defTabSz="342900"/>
            <a:r>
              <a:rPr lang="en-US" sz="1200" kern="1200" dirty="0">
                <a:solidFill>
                  <a:srgbClr val="00B0F0"/>
                </a:solidFill>
                <a:ea typeface="+mn-ea"/>
                <a:cs typeface="+mn-cs"/>
              </a:rPr>
              <a:t>4.2.2  Herbaceous </a:t>
            </a:r>
          </a:p>
          <a:p>
            <a:pPr marL="685800" lvl="2" defTabSz="342900"/>
            <a:r>
              <a:rPr lang="en-US" sz="1200" kern="1200" dirty="0">
                <a:solidFill>
                  <a:srgbClr val="00B0F0"/>
                </a:solidFill>
                <a:ea typeface="+mn-ea"/>
                <a:cs typeface="+mn-cs"/>
              </a:rPr>
              <a:t>4.2.3  Scrub-shrub</a:t>
            </a:r>
          </a:p>
          <a:p>
            <a:pPr defTabSz="685760">
              <a:tabLst>
                <a:tab pos="342880" algn="l"/>
              </a:tabLst>
            </a:pPr>
            <a:r>
              <a:rPr lang="en-US" sz="1200" kern="1200" dirty="0">
                <a:solidFill>
                  <a:srgbClr val="FFFF00"/>
                </a:solidFill>
                <a:ea typeface="+mn-ea"/>
                <a:cs typeface="+mn-cs"/>
              </a:rPr>
              <a:t>	4.3 Extractive</a:t>
            </a:r>
          </a:p>
          <a:p>
            <a:pPr marL="685324" lvl="2" defTabSz="685760"/>
            <a:r>
              <a:rPr lang="en-US" sz="1200" kern="1200" dirty="0">
                <a:solidFill>
                  <a:srgbClr val="00B0F0"/>
                </a:solidFill>
                <a:ea typeface="+mn-ea"/>
                <a:cs typeface="+mn-cs"/>
              </a:rPr>
              <a:t>4.3.1 Barren </a:t>
            </a:r>
            <a:endParaRPr lang="en-US" sz="1200" kern="1200" dirty="0">
              <a:solidFill>
                <a:srgbClr val="00B0F0"/>
              </a:solidFill>
              <a:ea typeface="+mn-ea"/>
            </a:endParaRPr>
          </a:p>
        </p:txBody>
      </p:sp>
    </p:spTree>
    <p:extLst>
      <p:ext uri="{BB962C8B-B14F-4D97-AF65-F5344CB8AC3E}">
        <p14:creationId xmlns:p14="http://schemas.microsoft.com/office/powerpoint/2010/main" val="361172737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4A9FC-4807-4D33-BA46-8D16D5868E6D}"/>
              </a:ext>
            </a:extLst>
          </p:cNvPr>
          <p:cNvSpPr>
            <a:spLocks noGrp="1"/>
          </p:cNvSpPr>
          <p:nvPr>
            <p:ph type="title"/>
          </p:nvPr>
        </p:nvSpPr>
        <p:spPr>
          <a:xfrm>
            <a:off x="500447" y="114300"/>
            <a:ext cx="8305800" cy="857250"/>
          </a:xfrm>
        </p:spPr>
        <p:txBody>
          <a:bodyPr/>
          <a:lstStyle/>
          <a:p>
            <a:r>
              <a:rPr lang="en-US"/>
              <a:t>Tree Canopy Change in Two Suburban Counties</a:t>
            </a:r>
          </a:p>
        </p:txBody>
      </p:sp>
      <p:sp>
        <p:nvSpPr>
          <p:cNvPr id="4" name="TextBox 3">
            <a:extLst>
              <a:ext uri="{FF2B5EF4-FFF2-40B4-BE49-F238E27FC236}">
                <a16:creationId xmlns:a16="http://schemas.microsoft.com/office/drawing/2014/main" id="{39F315B2-B60A-40F8-8A9A-D1D0CC946256}"/>
              </a:ext>
            </a:extLst>
          </p:cNvPr>
          <p:cNvSpPr txBox="1"/>
          <p:nvPr/>
        </p:nvSpPr>
        <p:spPr>
          <a:xfrm>
            <a:off x="81348" y="1351065"/>
            <a:ext cx="4537139" cy="2446824"/>
          </a:xfrm>
          <a:prstGeom prst="rect">
            <a:avLst/>
          </a:prstGeom>
          <a:noFill/>
        </p:spPr>
        <p:txBody>
          <a:bodyPr wrap="none" rtlCol="0">
            <a:spAutoFit/>
          </a:bodyPr>
          <a:lstStyle/>
          <a:p>
            <a:pPr defTabSz="685800"/>
            <a:r>
              <a:rPr lang="en-US" sz="1800" b="1" kern="1200">
                <a:solidFill>
                  <a:srgbClr val="FFC000"/>
                </a:solidFill>
                <a:ea typeface="+mn-ea"/>
                <a:cs typeface="+mn-cs"/>
              </a:rPr>
              <a:t>Prince George’s County: 2014 - 2018</a:t>
            </a:r>
          </a:p>
          <a:p>
            <a:pPr defTabSz="685800"/>
            <a:endParaRPr lang="en-US" sz="1350" b="1" u="sng" kern="1200">
              <a:solidFill>
                <a:srgbClr val="FFFFFF"/>
              </a:solidFill>
              <a:ea typeface="+mn-ea"/>
              <a:cs typeface="+mn-cs"/>
            </a:endParaRPr>
          </a:p>
          <a:p>
            <a:pPr defTabSz="685800"/>
            <a:r>
              <a:rPr lang="en-US" sz="1350" b="1" u="sng" kern="1200">
                <a:solidFill>
                  <a:srgbClr val="FFFFFF"/>
                </a:solidFill>
                <a:ea typeface="+mn-ea"/>
                <a:cs typeface="+mn-cs"/>
              </a:rPr>
              <a:t>TC Loss (7,673 acres):</a:t>
            </a:r>
          </a:p>
          <a:p>
            <a:pPr marL="214313" indent="-214313" defTabSz="685800">
              <a:buFont typeface="Arial" panose="020B0604020202020204" pitchFamily="34" charset="0"/>
              <a:buChar char="•"/>
            </a:pPr>
            <a:r>
              <a:rPr lang="en-US" sz="1350" kern="1200">
                <a:solidFill>
                  <a:srgbClr val="FFFFFF"/>
                </a:solidFill>
                <a:ea typeface="+mn-ea"/>
                <a:cs typeface="+mn-cs"/>
              </a:rPr>
              <a:t>59% of loss change occurred within forest or wetlands</a:t>
            </a:r>
          </a:p>
          <a:p>
            <a:pPr marL="214313" indent="-214313" defTabSz="685800">
              <a:buFont typeface="Arial" panose="020B0604020202020204" pitchFamily="34" charset="0"/>
              <a:buChar char="•"/>
            </a:pPr>
            <a:r>
              <a:rPr lang="en-US" sz="1350" kern="1200">
                <a:solidFill>
                  <a:srgbClr val="FFFFFF"/>
                </a:solidFill>
                <a:ea typeface="+mn-ea"/>
                <a:cs typeface="+mn-cs"/>
              </a:rPr>
              <a:t>41% of loss occurred in developed areas</a:t>
            </a:r>
          </a:p>
          <a:p>
            <a:pPr defTabSz="685800"/>
            <a:endParaRPr lang="en-US" sz="1350" kern="1200">
              <a:solidFill>
                <a:srgbClr val="FFFFFF"/>
              </a:solidFill>
              <a:ea typeface="+mn-ea"/>
              <a:cs typeface="+mn-cs"/>
            </a:endParaRPr>
          </a:p>
          <a:p>
            <a:pPr defTabSz="685800"/>
            <a:r>
              <a:rPr lang="en-US" sz="1350" b="1" u="sng" kern="1200">
                <a:solidFill>
                  <a:srgbClr val="FFFFFF"/>
                </a:solidFill>
                <a:ea typeface="+mn-ea"/>
                <a:cs typeface="+mn-cs"/>
              </a:rPr>
              <a:t>TC Gain (518 acres):</a:t>
            </a:r>
          </a:p>
          <a:p>
            <a:pPr marL="214313" indent="-214313" defTabSz="685800">
              <a:buFont typeface="Arial" panose="020B0604020202020204" pitchFamily="34" charset="0"/>
              <a:buChar char="•"/>
            </a:pPr>
            <a:r>
              <a:rPr lang="en-US" sz="1350" kern="1200">
                <a:solidFill>
                  <a:srgbClr val="FFFFFF"/>
                </a:solidFill>
                <a:ea typeface="+mn-ea"/>
                <a:cs typeface="+mn-cs"/>
              </a:rPr>
              <a:t>16% of gain occurred within forest or wetlands</a:t>
            </a:r>
          </a:p>
          <a:p>
            <a:pPr marL="557213" lvl="1" indent="-214313" defTabSz="685800">
              <a:buFont typeface="Arial" panose="020B0604020202020204" pitchFamily="34" charset="0"/>
              <a:buChar char="•"/>
            </a:pPr>
            <a:r>
              <a:rPr lang="en-US" sz="1350" kern="1200">
                <a:solidFill>
                  <a:srgbClr val="FFFFFF"/>
                </a:solidFill>
                <a:ea typeface="+mn-ea"/>
                <a:cs typeface="+mn-cs"/>
              </a:rPr>
              <a:t>shrub/scrub; edge of forest</a:t>
            </a:r>
          </a:p>
          <a:p>
            <a:pPr marL="214313" indent="-214313" defTabSz="685800">
              <a:buFont typeface="Arial" panose="020B0604020202020204" pitchFamily="34" charset="0"/>
              <a:buChar char="•"/>
            </a:pPr>
            <a:r>
              <a:rPr lang="en-US" sz="1350" kern="1200">
                <a:solidFill>
                  <a:srgbClr val="FFFFFF"/>
                </a:solidFill>
                <a:ea typeface="+mn-ea"/>
                <a:cs typeface="+mn-cs"/>
              </a:rPr>
              <a:t>54% of gain occurred in developed areas</a:t>
            </a:r>
          </a:p>
          <a:p>
            <a:pPr marL="214313" indent="-214313" defTabSz="685800">
              <a:buFont typeface="Arial" panose="020B0604020202020204" pitchFamily="34" charset="0"/>
              <a:buChar char="•"/>
            </a:pPr>
            <a:r>
              <a:rPr lang="en-US" sz="1350" kern="1200">
                <a:solidFill>
                  <a:srgbClr val="FFFFFF"/>
                </a:solidFill>
                <a:ea typeface="+mn-ea"/>
                <a:cs typeface="+mn-cs"/>
              </a:rPr>
              <a:t>29% of gain occurred on agricultural lands</a:t>
            </a:r>
          </a:p>
        </p:txBody>
      </p:sp>
      <p:sp>
        <p:nvSpPr>
          <p:cNvPr id="5" name="TextBox 4">
            <a:extLst>
              <a:ext uri="{FF2B5EF4-FFF2-40B4-BE49-F238E27FC236}">
                <a16:creationId xmlns:a16="http://schemas.microsoft.com/office/drawing/2014/main" id="{0FB0FEF8-34BF-4A25-8048-CB393ACF0353}"/>
              </a:ext>
            </a:extLst>
          </p:cNvPr>
          <p:cNvSpPr txBox="1"/>
          <p:nvPr/>
        </p:nvSpPr>
        <p:spPr>
          <a:xfrm>
            <a:off x="4653348" y="1359880"/>
            <a:ext cx="4537139" cy="2446824"/>
          </a:xfrm>
          <a:prstGeom prst="rect">
            <a:avLst/>
          </a:prstGeom>
          <a:noFill/>
        </p:spPr>
        <p:txBody>
          <a:bodyPr wrap="none" rtlCol="0">
            <a:spAutoFit/>
          </a:bodyPr>
          <a:lstStyle/>
          <a:p>
            <a:pPr defTabSz="685800"/>
            <a:r>
              <a:rPr lang="en-US" sz="1800" b="1" kern="1200">
                <a:solidFill>
                  <a:srgbClr val="FFC000"/>
                </a:solidFill>
                <a:ea typeface="+mn-ea"/>
                <a:cs typeface="+mn-cs"/>
              </a:rPr>
              <a:t>Anne Arundel County: 2014 - 2018</a:t>
            </a:r>
            <a:endParaRPr lang="en-US" sz="1800" b="1" u="sng" kern="1200">
              <a:solidFill>
                <a:srgbClr val="FFFFFF"/>
              </a:solidFill>
              <a:ea typeface="+mn-ea"/>
              <a:cs typeface="+mn-cs"/>
            </a:endParaRPr>
          </a:p>
          <a:p>
            <a:pPr defTabSz="685800"/>
            <a:endParaRPr lang="en-US" sz="1350" b="1" u="sng" kern="1200">
              <a:solidFill>
                <a:srgbClr val="FFFFFF"/>
              </a:solidFill>
              <a:ea typeface="+mn-ea"/>
              <a:cs typeface="+mn-cs"/>
            </a:endParaRPr>
          </a:p>
          <a:p>
            <a:pPr defTabSz="685800"/>
            <a:r>
              <a:rPr lang="en-US" sz="1350" b="1" u="sng" kern="1200">
                <a:solidFill>
                  <a:srgbClr val="FFFFFF"/>
                </a:solidFill>
                <a:ea typeface="+mn-ea"/>
                <a:cs typeface="+mn-cs"/>
              </a:rPr>
              <a:t>TC Loss (2,544 acres):</a:t>
            </a:r>
          </a:p>
          <a:p>
            <a:pPr marL="214313" indent="-214313" defTabSz="685800">
              <a:buFont typeface="Arial" panose="020B0604020202020204" pitchFamily="34" charset="0"/>
              <a:buChar char="•"/>
            </a:pPr>
            <a:r>
              <a:rPr lang="en-US" sz="1350" kern="1200">
                <a:solidFill>
                  <a:srgbClr val="FFFFFF"/>
                </a:solidFill>
                <a:ea typeface="+mn-ea"/>
                <a:cs typeface="+mn-cs"/>
              </a:rPr>
              <a:t>57% of loss change occurred within forest or wetlands</a:t>
            </a:r>
          </a:p>
          <a:p>
            <a:pPr marL="214313" indent="-214313" defTabSz="685800">
              <a:buFont typeface="Arial" panose="020B0604020202020204" pitchFamily="34" charset="0"/>
              <a:buChar char="•"/>
            </a:pPr>
            <a:r>
              <a:rPr lang="en-US" sz="1350" kern="1200">
                <a:solidFill>
                  <a:srgbClr val="FFFFFF"/>
                </a:solidFill>
                <a:ea typeface="+mn-ea"/>
                <a:cs typeface="+mn-cs"/>
              </a:rPr>
              <a:t>42% of loss occurred in developed areas</a:t>
            </a:r>
          </a:p>
          <a:p>
            <a:pPr defTabSz="685800"/>
            <a:endParaRPr lang="en-US" sz="1350" kern="1200">
              <a:solidFill>
                <a:srgbClr val="FFFFFF"/>
              </a:solidFill>
              <a:ea typeface="+mn-ea"/>
              <a:cs typeface="+mn-cs"/>
            </a:endParaRPr>
          </a:p>
          <a:p>
            <a:pPr defTabSz="685800"/>
            <a:r>
              <a:rPr lang="en-US" sz="1350" b="1" u="sng" kern="1200">
                <a:solidFill>
                  <a:srgbClr val="FFFFFF"/>
                </a:solidFill>
                <a:ea typeface="+mn-ea"/>
                <a:cs typeface="+mn-cs"/>
              </a:rPr>
              <a:t>TC Gain (188 acres):</a:t>
            </a:r>
          </a:p>
          <a:p>
            <a:pPr marL="214313" indent="-214313" defTabSz="685800">
              <a:buFont typeface="Arial" panose="020B0604020202020204" pitchFamily="34" charset="0"/>
              <a:buChar char="•"/>
            </a:pPr>
            <a:r>
              <a:rPr lang="en-US" sz="1350" kern="1200">
                <a:solidFill>
                  <a:srgbClr val="FFFFFF"/>
                </a:solidFill>
                <a:ea typeface="+mn-ea"/>
                <a:cs typeface="+mn-cs"/>
              </a:rPr>
              <a:t>9% of gain occurred within forest or wetlands</a:t>
            </a:r>
          </a:p>
          <a:p>
            <a:pPr marL="557213" lvl="1" indent="-214313" defTabSz="685800">
              <a:buFont typeface="Arial" panose="020B0604020202020204" pitchFamily="34" charset="0"/>
              <a:buChar char="•"/>
            </a:pPr>
            <a:r>
              <a:rPr lang="en-US" sz="1350" kern="1200">
                <a:solidFill>
                  <a:srgbClr val="FFFFFF"/>
                </a:solidFill>
                <a:ea typeface="+mn-ea"/>
                <a:cs typeface="+mn-cs"/>
              </a:rPr>
              <a:t>shrub/scrub; edge of forest</a:t>
            </a:r>
          </a:p>
          <a:p>
            <a:pPr marL="214313" indent="-214313" defTabSz="685800">
              <a:buFont typeface="Arial" panose="020B0604020202020204" pitchFamily="34" charset="0"/>
              <a:buChar char="•"/>
            </a:pPr>
            <a:r>
              <a:rPr lang="en-US" sz="1350" kern="1200">
                <a:solidFill>
                  <a:srgbClr val="FFFFFF"/>
                </a:solidFill>
                <a:ea typeface="+mn-ea"/>
                <a:cs typeface="+mn-cs"/>
              </a:rPr>
              <a:t>55% of gain occurred in developed areas</a:t>
            </a:r>
          </a:p>
          <a:p>
            <a:pPr marL="214313" indent="-214313" defTabSz="685800">
              <a:buFont typeface="Arial" panose="020B0604020202020204" pitchFamily="34" charset="0"/>
              <a:buChar char="•"/>
            </a:pPr>
            <a:r>
              <a:rPr lang="en-US" sz="1350" kern="1200">
                <a:solidFill>
                  <a:srgbClr val="FFFFFF"/>
                </a:solidFill>
                <a:ea typeface="+mn-ea"/>
                <a:cs typeface="+mn-cs"/>
              </a:rPr>
              <a:t>35% of gain occurred on agricultural lands</a:t>
            </a:r>
          </a:p>
        </p:txBody>
      </p:sp>
      <p:sp>
        <p:nvSpPr>
          <p:cNvPr id="3" name="TextBox 2">
            <a:extLst>
              <a:ext uri="{FF2B5EF4-FFF2-40B4-BE49-F238E27FC236}">
                <a16:creationId xmlns:a16="http://schemas.microsoft.com/office/drawing/2014/main" id="{DCD081A5-415E-4C9B-996B-EEAC754C3463}"/>
              </a:ext>
            </a:extLst>
          </p:cNvPr>
          <p:cNvSpPr txBox="1"/>
          <p:nvPr/>
        </p:nvSpPr>
        <p:spPr>
          <a:xfrm>
            <a:off x="929269" y="3161428"/>
            <a:ext cx="7151648" cy="1477328"/>
          </a:xfrm>
          <a:prstGeom prst="rect">
            <a:avLst/>
          </a:prstGeom>
          <a:solidFill>
            <a:schemeClr val="bg1">
              <a:lumMod val="95000"/>
            </a:schemeClr>
          </a:solidFill>
        </p:spPr>
        <p:txBody>
          <a:bodyPr wrap="square" rtlCol="0">
            <a:spAutoFit/>
          </a:bodyPr>
          <a:lstStyle/>
          <a:p>
            <a:pPr algn="ctr"/>
            <a:r>
              <a:rPr lang="en-US" sz="1800" dirty="0">
                <a:solidFill>
                  <a:srgbClr val="FF0000"/>
                </a:solidFill>
              </a:rPr>
              <a:t>Regardless, we’re still losing significant amounts of tree canopy.</a:t>
            </a:r>
          </a:p>
          <a:p>
            <a:pPr algn="ctr"/>
            <a:endParaRPr lang="en-US" sz="1800" dirty="0">
              <a:solidFill>
                <a:srgbClr val="FF0000"/>
              </a:solidFill>
            </a:endParaRPr>
          </a:p>
          <a:p>
            <a:pPr algn="ctr"/>
            <a:r>
              <a:rPr lang="en-US" sz="1800" dirty="0">
                <a:solidFill>
                  <a:srgbClr val="FF0000"/>
                </a:solidFill>
              </a:rPr>
              <a:t>Communicating high-res tree canopy change requires distinguishing between timber harvests, natural forest dynamics, and permanent conversions.  </a:t>
            </a:r>
          </a:p>
        </p:txBody>
      </p:sp>
    </p:spTree>
    <p:extLst>
      <p:ext uri="{BB962C8B-B14F-4D97-AF65-F5344CB8AC3E}">
        <p14:creationId xmlns:p14="http://schemas.microsoft.com/office/powerpoint/2010/main" val="1110452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DBFB2F9-02CB-43F5-B227-1214CC47127C}"/>
              </a:ext>
            </a:extLst>
          </p:cNvPr>
          <p:cNvPicPr>
            <a:picLocks noChangeAspect="1"/>
          </p:cNvPicPr>
          <p:nvPr/>
        </p:nvPicPr>
        <p:blipFill>
          <a:blip r:embed="rId2"/>
          <a:stretch>
            <a:fillRect/>
          </a:stretch>
        </p:blipFill>
        <p:spPr>
          <a:xfrm>
            <a:off x="176691" y="3188677"/>
            <a:ext cx="1602311" cy="1902744"/>
          </a:xfrm>
          <a:prstGeom prst="rect">
            <a:avLst/>
          </a:prstGeom>
        </p:spPr>
      </p:pic>
      <p:sp>
        <p:nvSpPr>
          <p:cNvPr id="13" name="TextBox 12">
            <a:extLst>
              <a:ext uri="{FF2B5EF4-FFF2-40B4-BE49-F238E27FC236}">
                <a16:creationId xmlns:a16="http://schemas.microsoft.com/office/drawing/2014/main" id="{10687298-97F8-412D-A90E-C3D0396CF2B1}"/>
              </a:ext>
            </a:extLst>
          </p:cNvPr>
          <p:cNvSpPr txBox="1"/>
          <p:nvPr/>
        </p:nvSpPr>
        <p:spPr>
          <a:xfrm flipH="1">
            <a:off x="1942592" y="1472893"/>
            <a:ext cx="1818524" cy="523220"/>
          </a:xfrm>
          <a:prstGeom prst="rect">
            <a:avLst/>
          </a:prstGeom>
          <a:noFill/>
        </p:spPr>
        <p:txBody>
          <a:bodyPr wrap="square" rtlCol="0">
            <a:spAutoFit/>
          </a:bodyPr>
          <a:lstStyle/>
          <a:p>
            <a:pPr defTabSz="685800">
              <a:defRPr/>
            </a:pPr>
            <a:r>
              <a:rPr lang="en-US" kern="1200">
                <a:solidFill>
                  <a:srgbClr val="FFFFFF"/>
                </a:solidFill>
                <a:ea typeface="+mn-ea"/>
                <a:cs typeface="+mn-cs"/>
              </a:rPr>
              <a:t>Year-Built Attributes from Tax Records </a:t>
            </a:r>
          </a:p>
        </p:txBody>
      </p:sp>
      <p:sp>
        <p:nvSpPr>
          <p:cNvPr id="14" name="TextBox 13">
            <a:extLst>
              <a:ext uri="{FF2B5EF4-FFF2-40B4-BE49-F238E27FC236}">
                <a16:creationId xmlns:a16="http://schemas.microsoft.com/office/drawing/2014/main" id="{D6E25399-A86E-493D-88E8-C1AA6A2CE4F0}"/>
              </a:ext>
            </a:extLst>
          </p:cNvPr>
          <p:cNvSpPr txBox="1"/>
          <p:nvPr/>
        </p:nvSpPr>
        <p:spPr>
          <a:xfrm flipH="1">
            <a:off x="1833468" y="3532449"/>
            <a:ext cx="2019786" cy="523220"/>
          </a:xfrm>
          <a:prstGeom prst="rect">
            <a:avLst/>
          </a:prstGeom>
          <a:noFill/>
        </p:spPr>
        <p:txBody>
          <a:bodyPr wrap="square" rtlCol="0">
            <a:spAutoFit/>
          </a:bodyPr>
          <a:lstStyle/>
          <a:p>
            <a:pPr defTabSz="685800">
              <a:defRPr/>
            </a:pPr>
            <a:r>
              <a:rPr lang="en-US" kern="1200" dirty="0">
                <a:solidFill>
                  <a:srgbClr val="FFFFFF"/>
                </a:solidFill>
                <a:ea typeface="+mn-ea"/>
                <a:cs typeface="+mn-cs"/>
              </a:rPr>
              <a:t>Year-Built Attributes from USGS’ LCMAP* </a:t>
            </a:r>
          </a:p>
        </p:txBody>
      </p:sp>
      <p:pic>
        <p:nvPicPr>
          <p:cNvPr id="16" name="Picture 15" descr="A picture containing map, hot, dog, many&#10;&#10;Description automatically generated">
            <a:extLst>
              <a:ext uri="{FF2B5EF4-FFF2-40B4-BE49-F238E27FC236}">
                <a16:creationId xmlns:a16="http://schemas.microsoft.com/office/drawing/2014/main" id="{4A48F3B9-885C-4868-A910-20051B8D9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711" y="14847"/>
            <a:ext cx="5247823" cy="2556903"/>
          </a:xfrm>
          <a:prstGeom prst="rect">
            <a:avLst/>
          </a:prstGeom>
        </p:spPr>
      </p:pic>
      <p:pic>
        <p:nvPicPr>
          <p:cNvPr id="18" name="Picture 17" descr="A picture containing map&#10;&#10;Description automatically generated">
            <a:extLst>
              <a:ext uri="{FF2B5EF4-FFF2-40B4-BE49-F238E27FC236}">
                <a16:creationId xmlns:a16="http://schemas.microsoft.com/office/drawing/2014/main" id="{2D053303-E7BB-4157-A321-6A9FA44FC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333" y="2613170"/>
            <a:ext cx="5240202" cy="2553190"/>
          </a:xfrm>
          <a:prstGeom prst="rect">
            <a:avLst/>
          </a:prstGeom>
        </p:spPr>
      </p:pic>
      <p:sp>
        <p:nvSpPr>
          <p:cNvPr id="8" name="Title 1">
            <a:extLst>
              <a:ext uri="{FF2B5EF4-FFF2-40B4-BE49-F238E27FC236}">
                <a16:creationId xmlns:a16="http://schemas.microsoft.com/office/drawing/2014/main" id="{5540A450-B4E0-4030-8562-A4C2F67205A1}"/>
              </a:ext>
            </a:extLst>
          </p:cNvPr>
          <p:cNvSpPr txBox="1">
            <a:spLocks/>
          </p:cNvSpPr>
          <p:nvPr/>
        </p:nvSpPr>
        <p:spPr>
          <a:xfrm>
            <a:off x="176692" y="242776"/>
            <a:ext cx="3479245" cy="52857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a:solidFill>
                  <a:srgbClr val="FFC000"/>
                </a:solidFill>
                <a:latin typeface="Arial" panose="020B0604020202020204" pitchFamily="34" charset="0"/>
                <a:cs typeface="Arial" panose="020B0604020202020204" pitchFamily="34" charset="0"/>
              </a:rPr>
              <a:t>Parcel-Level Deconstruction of Urban Development</a:t>
            </a:r>
          </a:p>
          <a:p>
            <a:pPr algn="ctr"/>
            <a:r>
              <a:rPr lang="en-US" sz="2000">
                <a:solidFill>
                  <a:srgbClr val="FFC000"/>
                </a:solidFill>
                <a:latin typeface="Arial" panose="020B0604020202020204" pitchFamily="34" charset="0"/>
                <a:cs typeface="Arial" panose="020B0604020202020204" pitchFamily="34" charset="0"/>
              </a:rPr>
              <a:t>(1985 – 2017)</a:t>
            </a:r>
          </a:p>
        </p:txBody>
      </p:sp>
      <p:sp>
        <p:nvSpPr>
          <p:cNvPr id="9" name="TextBox 8">
            <a:extLst>
              <a:ext uri="{FF2B5EF4-FFF2-40B4-BE49-F238E27FC236}">
                <a16:creationId xmlns:a16="http://schemas.microsoft.com/office/drawing/2014/main" id="{F4B5F3B0-44BC-453C-87F0-6A6A382355C2}"/>
              </a:ext>
            </a:extLst>
          </p:cNvPr>
          <p:cNvSpPr txBox="1"/>
          <p:nvPr/>
        </p:nvSpPr>
        <p:spPr>
          <a:xfrm flipH="1">
            <a:off x="1841961" y="4582696"/>
            <a:ext cx="2019786" cy="553998"/>
          </a:xfrm>
          <a:prstGeom prst="rect">
            <a:avLst/>
          </a:prstGeom>
          <a:noFill/>
        </p:spPr>
        <p:txBody>
          <a:bodyPr wrap="square" rtlCol="0">
            <a:spAutoFit/>
          </a:bodyPr>
          <a:lstStyle/>
          <a:p>
            <a:pPr defTabSz="685800">
              <a:defRPr/>
            </a:pPr>
            <a:r>
              <a:rPr lang="en-US" sz="1000" kern="1200" dirty="0">
                <a:solidFill>
                  <a:srgbClr val="FFFFFF"/>
                </a:solidFill>
                <a:ea typeface="+mn-ea"/>
                <a:cs typeface="+mn-cs"/>
              </a:rPr>
              <a:t>* Land Change, Monitoring, Assessment, and Projection (LCMAP)</a:t>
            </a:r>
          </a:p>
        </p:txBody>
      </p:sp>
    </p:spTree>
    <p:extLst>
      <p:ext uri="{BB962C8B-B14F-4D97-AF65-F5344CB8AC3E}">
        <p14:creationId xmlns:p14="http://schemas.microsoft.com/office/powerpoint/2010/main" val="3836667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Georgia" panose="02040502050405020303" pitchFamily="18" charset="0"/>
              </a:rPr>
              <a:t>Successes and Challenges</a:t>
            </a:r>
          </a:p>
        </p:txBody>
      </p:sp>
      <p:sp>
        <p:nvSpPr>
          <p:cNvPr id="3" name="Text Placeholder 2"/>
          <p:cNvSpPr>
            <a:spLocks noGrp="1"/>
          </p:cNvSpPr>
          <p:nvPr>
            <p:ph type="body" idx="1"/>
          </p:nvPr>
        </p:nvSpPr>
        <p:spPr>
          <a:xfrm>
            <a:off x="571074" y="1590421"/>
            <a:ext cx="7834424" cy="1425900"/>
          </a:xfrm>
        </p:spPr>
        <p:txBody>
          <a:bodyPr/>
          <a:lstStyle/>
          <a:p>
            <a:pPr>
              <a:buNone/>
            </a:pPr>
            <a:r>
              <a:rPr lang="en-US" sz="1600" dirty="0">
                <a:latin typeface="Arial" panose="020B0604020202020204" pitchFamily="34" charset="0"/>
                <a:cs typeface="Arial" panose="020B0604020202020204" pitchFamily="34" charset="0"/>
              </a:rPr>
              <a:t>Challenges:</a:t>
            </a:r>
          </a:p>
          <a:p>
            <a:pPr marL="457200" indent="-457200"/>
            <a:r>
              <a:rPr lang="en-US" sz="1600" dirty="0">
                <a:latin typeface="Arial" panose="020B0604020202020204" pitchFamily="34" charset="0"/>
                <a:cs typeface="Arial" panose="020B0604020202020204" pitchFamily="34" charset="0"/>
              </a:rPr>
              <a:t>Automating the classification of land cover and land use</a:t>
            </a:r>
          </a:p>
          <a:p>
            <a:pPr marL="457200" indent="-457200"/>
            <a:r>
              <a:rPr lang="en-US" sz="1600" dirty="0">
                <a:latin typeface="Arial" panose="020B0604020202020204" pitchFamily="34" charset="0"/>
                <a:cs typeface="Arial" panose="020B0604020202020204" pitchFamily="34" charset="0"/>
              </a:rPr>
              <a:t>Separating signal from noise when mapping </a:t>
            </a:r>
            <a:r>
              <a:rPr lang="en-US" sz="1600" u="sng" dirty="0">
                <a:latin typeface="Arial" panose="020B0604020202020204" pitchFamily="34" charset="0"/>
                <a:cs typeface="Arial" panose="020B0604020202020204" pitchFamily="34" charset="0"/>
              </a:rPr>
              <a:t>change</a:t>
            </a:r>
            <a:r>
              <a:rPr lang="en-US" sz="1600" dirty="0">
                <a:latin typeface="Arial" panose="020B0604020202020204" pitchFamily="34" charset="0"/>
                <a:cs typeface="Arial" panose="020B0604020202020204" pitchFamily="34" charset="0"/>
              </a:rPr>
              <a:t> in land conditions</a:t>
            </a:r>
          </a:p>
          <a:p>
            <a:pPr marL="457200" indent="-457200"/>
            <a:r>
              <a:rPr lang="en-US" sz="1600">
                <a:latin typeface="Arial" panose="020B0604020202020204" pitchFamily="34" charset="0"/>
                <a:cs typeface="Arial" panose="020B0604020202020204" pitchFamily="34" charset="0"/>
              </a:rPr>
              <a:t>Coping with an outdated </a:t>
            </a:r>
            <a:r>
              <a:rPr lang="en-US" sz="1600" dirty="0">
                <a:latin typeface="Arial" panose="020B0604020202020204" pitchFamily="34" charset="0"/>
                <a:cs typeface="Arial" panose="020B0604020202020204" pitchFamily="34" charset="0"/>
              </a:rPr>
              <a:t>inventory of non-tidal wetlands</a:t>
            </a:r>
          </a:p>
          <a:p>
            <a:pPr marL="457200" indent="-457200"/>
            <a:r>
              <a:rPr lang="en-US" sz="1600" dirty="0">
                <a:latin typeface="Arial" panose="020B0604020202020204" pitchFamily="34" charset="0"/>
                <a:cs typeface="Arial" panose="020B0604020202020204" pitchFamily="34" charset="0"/>
              </a:rPr>
              <a:t>Communicating the complexities of high-resolution land change</a:t>
            </a:r>
          </a:p>
        </p:txBody>
      </p:sp>
      <p:grpSp>
        <p:nvGrpSpPr>
          <p:cNvPr id="4" name="Shape 457">
            <a:extLst>
              <a:ext uri="{FF2B5EF4-FFF2-40B4-BE49-F238E27FC236}">
                <a16:creationId xmlns:a16="http://schemas.microsoft.com/office/drawing/2014/main" id="{92FEC64C-9362-45BD-BDB0-B184EC3DE0F7}"/>
              </a:ext>
            </a:extLst>
          </p:cNvPr>
          <p:cNvGrpSpPr/>
          <p:nvPr/>
        </p:nvGrpSpPr>
        <p:grpSpPr>
          <a:xfrm>
            <a:off x="256214" y="773236"/>
            <a:ext cx="567570" cy="586007"/>
            <a:chOff x="4630125" y="278900"/>
            <a:chExt cx="400675" cy="456675"/>
          </a:xfrm>
        </p:grpSpPr>
        <p:sp>
          <p:nvSpPr>
            <p:cNvPr id="5" name="Shape 458">
              <a:extLst>
                <a:ext uri="{FF2B5EF4-FFF2-40B4-BE49-F238E27FC236}">
                  <a16:creationId xmlns:a16="http://schemas.microsoft.com/office/drawing/2014/main" id="{28CFCA02-D575-4F12-8FAD-F85845ED8ACF}"/>
                </a:ext>
              </a:extLst>
            </p:cNvPr>
            <p:cNvSpPr/>
            <p:nvPr/>
          </p:nvSpPr>
          <p:spPr>
            <a:xfrm>
              <a:off x="4659350" y="328825"/>
              <a:ext cx="371450" cy="96850"/>
            </a:xfrm>
            <a:custGeom>
              <a:avLst/>
              <a:gdLst/>
              <a:ahLst/>
              <a:cxnLst/>
              <a:rect l="0" t="0" r="0" b="0"/>
              <a:pathLst>
                <a:path w="14858" h="3874" fill="none" extrusionOk="0">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 name="Shape 459">
              <a:extLst>
                <a:ext uri="{FF2B5EF4-FFF2-40B4-BE49-F238E27FC236}">
                  <a16:creationId xmlns:a16="http://schemas.microsoft.com/office/drawing/2014/main" id="{2866C9DA-4791-4A20-8F3B-2DA5831947FD}"/>
                </a:ext>
              </a:extLst>
            </p:cNvPr>
            <p:cNvSpPr/>
            <p:nvPr/>
          </p:nvSpPr>
          <p:spPr>
            <a:xfrm>
              <a:off x="4630125" y="452425"/>
              <a:ext cx="371450" cy="96850"/>
            </a:xfrm>
            <a:custGeom>
              <a:avLst/>
              <a:gdLst/>
              <a:ahLst/>
              <a:cxnLst/>
              <a:rect l="0" t="0" r="0" b="0"/>
              <a:pathLst>
                <a:path w="14858" h="3874" fill="none" extrusionOk="0">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460">
              <a:extLst>
                <a:ext uri="{FF2B5EF4-FFF2-40B4-BE49-F238E27FC236}">
                  <a16:creationId xmlns:a16="http://schemas.microsoft.com/office/drawing/2014/main" id="{0188F0DB-25B4-4991-A313-ACF0A1999C4F}"/>
                </a:ext>
              </a:extLst>
            </p:cNvPr>
            <p:cNvSpPr/>
            <p:nvPr/>
          </p:nvSpPr>
          <p:spPr>
            <a:xfrm>
              <a:off x="4808525" y="278900"/>
              <a:ext cx="43875" cy="49950"/>
            </a:xfrm>
            <a:custGeom>
              <a:avLst/>
              <a:gdLst/>
              <a:ahLst/>
              <a:cxnLst/>
              <a:rect l="0" t="0" r="0" b="0"/>
              <a:pathLst>
                <a:path w="1755" h="1998" fill="none" extrusionOk="0">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 name="Shape 461">
              <a:extLst>
                <a:ext uri="{FF2B5EF4-FFF2-40B4-BE49-F238E27FC236}">
                  <a16:creationId xmlns:a16="http://schemas.microsoft.com/office/drawing/2014/main" id="{9AB29DB1-D515-48E1-8461-1B5E78AA5CDB}"/>
                </a:ext>
              </a:extLst>
            </p:cNvPr>
            <p:cNvSpPr/>
            <p:nvPr/>
          </p:nvSpPr>
          <p:spPr>
            <a:xfrm>
              <a:off x="4808525" y="549250"/>
              <a:ext cx="43875" cy="186325"/>
            </a:xfrm>
            <a:custGeom>
              <a:avLst/>
              <a:gdLst/>
              <a:ahLst/>
              <a:cxnLst/>
              <a:rect l="0" t="0" r="0" b="0"/>
              <a:pathLst>
                <a:path w="1755" h="7453" fill="none" extrusionOk="0">
                  <a:moveTo>
                    <a:pt x="1" y="0"/>
                  </a:moveTo>
                  <a:lnTo>
                    <a:pt x="1" y="7453"/>
                  </a:lnTo>
                  <a:lnTo>
                    <a:pt x="1754" y="7453"/>
                  </a:lnTo>
                  <a:lnTo>
                    <a:pt x="1754"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9" name="Text Placeholder 2">
            <a:extLst>
              <a:ext uri="{FF2B5EF4-FFF2-40B4-BE49-F238E27FC236}">
                <a16:creationId xmlns:a16="http://schemas.microsoft.com/office/drawing/2014/main" id="{55CE6984-F0A3-4213-8A31-4443F21A4B54}"/>
              </a:ext>
            </a:extLst>
          </p:cNvPr>
          <p:cNvSpPr txBox="1">
            <a:spLocks/>
          </p:cNvSpPr>
          <p:nvPr/>
        </p:nvSpPr>
        <p:spPr>
          <a:xfrm>
            <a:off x="571074" y="2958454"/>
            <a:ext cx="8410194" cy="174733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1pPr>
            <a:lvl2pPr marR="0" lvl="1" algn="l" rtl="0">
              <a:lnSpc>
                <a:spcPct val="100000"/>
              </a:lnSpc>
              <a:spcBef>
                <a:spcPts val="0"/>
              </a:spcBef>
              <a:spcAft>
                <a:spcPts val="0"/>
              </a:spcAft>
              <a:buClr>
                <a:srgbClr val="114454"/>
              </a:buClr>
              <a:buSzPct val="100000"/>
              <a:buFont typeface="Nixie One"/>
              <a:buChar char="▫"/>
              <a:defRPr sz="2800" b="0" i="0" u="none" strike="noStrike" cap="none">
                <a:solidFill>
                  <a:srgbClr val="114454"/>
                </a:solidFill>
                <a:latin typeface="Nixie One"/>
                <a:ea typeface="Nixie One"/>
                <a:cs typeface="Nixie One"/>
                <a:sym typeface="Nixie One"/>
              </a:defRPr>
            </a:lvl2pPr>
            <a:lvl3pPr marR="0" lvl="2"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3pPr>
            <a:lvl4pPr marR="0" lvl="3"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4pPr>
            <a:lvl5pPr marR="0" lvl="4"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5pPr>
            <a:lvl6pPr marR="0" lvl="5"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6pPr>
            <a:lvl7pPr marR="0" lvl="6"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7pPr>
            <a:lvl8pPr marR="0" lvl="7"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8pPr>
            <a:lvl9pPr marR="0" lvl="8" algn="l" rtl="0">
              <a:lnSpc>
                <a:spcPct val="100000"/>
              </a:lnSpc>
              <a:spcBef>
                <a:spcPts val="0"/>
              </a:spcBef>
              <a:spcAft>
                <a:spcPts val="0"/>
              </a:spcAft>
              <a:buClr>
                <a:srgbClr val="114454"/>
              </a:buClr>
              <a:buSzPct val="100000"/>
              <a:buFont typeface="Nixie One"/>
              <a:buNone/>
              <a:defRPr sz="2800" b="0" i="0" u="none" strike="noStrike" cap="none">
                <a:solidFill>
                  <a:srgbClr val="114454"/>
                </a:solidFill>
                <a:latin typeface="Nixie One"/>
                <a:ea typeface="Nixie One"/>
                <a:cs typeface="Nixie One"/>
                <a:sym typeface="Nixie One"/>
              </a:defRPr>
            </a:lvl9pPr>
          </a:lstStyle>
          <a:p>
            <a:pPr>
              <a:buFont typeface="Nixie One"/>
              <a:buNone/>
            </a:pPr>
            <a:endParaRPr lang="en-US" sz="1600" dirty="0">
              <a:latin typeface="Arial" panose="020B0604020202020204" pitchFamily="34" charset="0"/>
              <a:cs typeface="Arial" panose="020B0604020202020204" pitchFamily="34" charset="0"/>
            </a:endParaRPr>
          </a:p>
          <a:p>
            <a:pPr>
              <a:buFont typeface="Nixie One"/>
              <a:buNone/>
            </a:pPr>
            <a:r>
              <a:rPr lang="en-US" sz="1600" dirty="0">
                <a:latin typeface="Arial" panose="020B0604020202020204" pitchFamily="34" charset="0"/>
                <a:cs typeface="Arial" panose="020B0604020202020204" pitchFamily="34" charset="0"/>
              </a:rPr>
              <a:t>Successes:</a:t>
            </a:r>
          </a:p>
          <a:p>
            <a:pPr marL="457200" indent="-457200"/>
            <a:r>
              <a:rPr lang="en-US" sz="1600" dirty="0">
                <a:latin typeface="Arial" panose="020B0604020202020204" pitchFamily="34" charset="0"/>
                <a:cs typeface="Arial" panose="020B0604020202020204" pitchFamily="34" charset="0"/>
              </a:rPr>
              <a:t>CBP Partnership support for monitoring land cover/use change at high resolution</a:t>
            </a:r>
          </a:p>
          <a:p>
            <a:pPr marL="457200" indent="-457200"/>
            <a:r>
              <a:rPr lang="en-US" sz="1600" dirty="0">
                <a:latin typeface="Arial" panose="020B0604020202020204" pitchFamily="34" charset="0"/>
                <a:cs typeface="Arial" panose="020B0604020202020204" pitchFamily="34" charset="0"/>
              </a:rPr>
              <a:t>Development and refinement of land cover and land use mapping techniques (University of Vermont, USGS, Chesapeake Conservancy)</a:t>
            </a:r>
          </a:p>
          <a:p>
            <a:pPr marL="457200" indent="-457200"/>
            <a:r>
              <a:rPr lang="en-US" sz="1600" dirty="0">
                <a:latin typeface="Arial" panose="020B0604020202020204" pitchFamily="34" charset="0"/>
                <a:cs typeface="Arial" panose="020B0604020202020204" pitchFamily="34" charset="0"/>
              </a:rPr>
              <a:t>Understanding how land cover/use is changing throughout the watershed</a:t>
            </a:r>
          </a:p>
        </p:txBody>
      </p:sp>
    </p:spTree>
    <p:extLst>
      <p:ext uri="{BB962C8B-B14F-4D97-AF65-F5344CB8AC3E}">
        <p14:creationId xmlns:p14="http://schemas.microsoft.com/office/powerpoint/2010/main" val="1507392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C1DF5FEC-4307-4412-9B24-EB8378D3C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9477" y="0"/>
            <a:ext cx="3974523" cy="5143500"/>
          </a:xfrm>
          <a:prstGeom prst="rect">
            <a:avLst/>
          </a:prstGeom>
        </p:spPr>
      </p:pic>
      <p:sp>
        <p:nvSpPr>
          <p:cNvPr id="7" name="TextBox 6">
            <a:extLst>
              <a:ext uri="{FF2B5EF4-FFF2-40B4-BE49-F238E27FC236}">
                <a16:creationId xmlns:a16="http://schemas.microsoft.com/office/drawing/2014/main" id="{67986481-CE68-4C49-A3E9-059C87BE67EC}"/>
              </a:ext>
            </a:extLst>
          </p:cNvPr>
          <p:cNvSpPr txBox="1"/>
          <p:nvPr/>
        </p:nvSpPr>
        <p:spPr>
          <a:xfrm flipH="1">
            <a:off x="302340" y="315087"/>
            <a:ext cx="4454014" cy="1061829"/>
          </a:xfrm>
          <a:prstGeom prst="rect">
            <a:avLst/>
          </a:prstGeom>
          <a:noFill/>
        </p:spPr>
        <p:txBody>
          <a:bodyPr wrap="square" rtlCol="0">
            <a:spAutoFit/>
          </a:bodyPr>
          <a:lstStyle/>
          <a:p>
            <a:pPr algn="ctr" defTabSz="342900"/>
            <a:r>
              <a:rPr lang="en-US" sz="2100" kern="1200">
                <a:solidFill>
                  <a:srgbClr val="FFC000"/>
                </a:solidFill>
                <a:ea typeface="+mn-ea"/>
                <a:cs typeface="+mn-cs"/>
              </a:rPr>
              <a:t>Status of the National Wetlands Inventory</a:t>
            </a:r>
          </a:p>
          <a:p>
            <a:pPr algn="ctr" defTabSz="342900"/>
            <a:r>
              <a:rPr lang="en-US" sz="2100" kern="1200">
                <a:solidFill>
                  <a:srgbClr val="FFC000"/>
                </a:solidFill>
                <a:ea typeface="+mn-ea"/>
                <a:cs typeface="+mn-cs"/>
              </a:rPr>
              <a:t>October 2020 </a:t>
            </a:r>
          </a:p>
        </p:txBody>
      </p:sp>
      <p:sp>
        <p:nvSpPr>
          <p:cNvPr id="8" name="TextBox 7">
            <a:extLst>
              <a:ext uri="{FF2B5EF4-FFF2-40B4-BE49-F238E27FC236}">
                <a16:creationId xmlns:a16="http://schemas.microsoft.com/office/drawing/2014/main" id="{78193A0C-8546-4E9E-A914-27F4E3DC76E6}"/>
              </a:ext>
            </a:extLst>
          </p:cNvPr>
          <p:cNvSpPr txBox="1"/>
          <p:nvPr/>
        </p:nvSpPr>
        <p:spPr>
          <a:xfrm flipH="1">
            <a:off x="857801" y="1777180"/>
            <a:ext cx="3343091" cy="553998"/>
          </a:xfrm>
          <a:prstGeom prst="rect">
            <a:avLst/>
          </a:prstGeom>
          <a:noFill/>
        </p:spPr>
        <p:txBody>
          <a:bodyPr wrap="square" rtlCol="0">
            <a:spAutoFit/>
          </a:bodyPr>
          <a:lstStyle/>
          <a:p>
            <a:pPr algn="ctr" defTabSz="342900"/>
            <a:r>
              <a:rPr lang="en-US" sz="1500" kern="1200">
                <a:solidFill>
                  <a:srgbClr val="FFFFFF"/>
                </a:solidFill>
                <a:ea typeface="+mn-ea"/>
                <a:cs typeface="+mn-cs"/>
              </a:rPr>
              <a:t>Vintage of the NWI in the majority of watershed is ~1980’s </a:t>
            </a:r>
          </a:p>
        </p:txBody>
      </p:sp>
    </p:spTree>
    <p:extLst>
      <p:ext uri="{BB962C8B-B14F-4D97-AF65-F5344CB8AC3E}">
        <p14:creationId xmlns:p14="http://schemas.microsoft.com/office/powerpoint/2010/main" val="2467829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Georgia" panose="02040502050405020303" pitchFamily="18" charset="0"/>
              </a:rPr>
              <a:t>On the Horizon</a:t>
            </a:r>
          </a:p>
        </p:txBody>
      </p:sp>
      <p:sp>
        <p:nvSpPr>
          <p:cNvPr id="3" name="Text Placeholder 2"/>
          <p:cNvSpPr>
            <a:spLocks noGrp="1"/>
          </p:cNvSpPr>
          <p:nvPr>
            <p:ph type="body" idx="1"/>
          </p:nvPr>
        </p:nvSpPr>
        <p:spPr>
          <a:xfrm>
            <a:off x="557058" y="1624340"/>
            <a:ext cx="8401088" cy="3185553"/>
          </a:xfrm>
        </p:spPr>
        <p:txBody>
          <a:bodyPr/>
          <a:lstStyle/>
          <a:p>
            <a:pPr marL="460375" lvl="0" indent="-460375"/>
            <a:endParaRPr lang="en-US" sz="1600" dirty="0">
              <a:latin typeface="Arial" panose="020B0604020202020204" pitchFamily="34" charset="0"/>
              <a:cs typeface="Arial" panose="020B0604020202020204" pitchFamily="34" charset="0"/>
            </a:endParaRPr>
          </a:p>
          <a:p>
            <a:pPr marL="460375" lvl="0" indent="-460375"/>
            <a:r>
              <a:rPr lang="en-US" sz="1600" dirty="0">
                <a:latin typeface="Arial" panose="020B0604020202020204" pitchFamily="34" charset="0"/>
                <a:cs typeface="Arial" panose="020B0604020202020204" pitchFamily="34" charset="0"/>
              </a:rPr>
              <a:t>Responding to Presidential EO to conserve 30% of land by 2030 (and 50% by 2050).</a:t>
            </a:r>
          </a:p>
          <a:p>
            <a:pPr marL="460375" lvl="0" indent="-460375"/>
            <a:endParaRPr lang="en-US" sz="1600" dirty="0">
              <a:latin typeface="Arial" panose="020B0604020202020204" pitchFamily="34" charset="0"/>
              <a:cs typeface="Arial" panose="020B0604020202020204" pitchFamily="34" charset="0"/>
            </a:endParaRPr>
          </a:p>
          <a:p>
            <a:pPr marL="460375" lvl="0" indent="-460375"/>
            <a:r>
              <a:rPr lang="en-US" sz="1600" dirty="0">
                <a:latin typeface="Arial" panose="020B0604020202020204" pitchFamily="34" charset="0"/>
                <a:cs typeface="Arial" panose="020B0604020202020204" pitchFamily="34" charset="0"/>
              </a:rPr>
              <a:t>Implementing an effective CBP local engagement strategy.</a:t>
            </a:r>
          </a:p>
          <a:p>
            <a:pPr marL="460375" lvl="0" indent="-460375"/>
            <a:endParaRPr lang="en-US" sz="1600" dirty="0">
              <a:latin typeface="Arial" panose="020B0604020202020204" pitchFamily="34" charset="0"/>
              <a:cs typeface="Arial" panose="020B0604020202020204" pitchFamily="34" charset="0"/>
            </a:endParaRPr>
          </a:p>
          <a:p>
            <a:pPr marL="460375" lvl="0" indent="-460375"/>
            <a:r>
              <a:rPr lang="en-US" sz="1600" dirty="0">
                <a:latin typeface="Arial" panose="020B0604020202020204" pitchFamily="34" charset="0"/>
                <a:cs typeface="Arial" panose="020B0604020202020204" pitchFamily="34" charset="0"/>
              </a:rPr>
              <a:t>Technological innovations (e.g., tide-corrected LiDAR, high-res satellite imagery, artificial intelligence).</a:t>
            </a:r>
          </a:p>
          <a:p>
            <a:pPr marL="460375" lvl="0" indent="-460375"/>
            <a:endParaRPr lang="en-US" sz="1600" dirty="0">
              <a:latin typeface="Arial" panose="020B0604020202020204" pitchFamily="34" charset="0"/>
              <a:cs typeface="Arial" panose="020B0604020202020204" pitchFamily="34" charset="0"/>
            </a:endParaRPr>
          </a:p>
          <a:p>
            <a:pPr marL="460375" lvl="0" indent="-460375"/>
            <a:r>
              <a:rPr lang="en-US" sz="1600" dirty="0">
                <a:latin typeface="Arial" panose="020B0604020202020204" pitchFamily="34" charset="0"/>
                <a:cs typeface="Arial" panose="020B0604020202020204" pitchFamily="34" charset="0"/>
              </a:rPr>
              <a:t>Scientific insights into the role of landscape context in estimating BMP efficiencies, pollutant loads, and land use change impacts on stream flow and temperature.</a:t>
            </a:r>
          </a:p>
          <a:p>
            <a:pPr>
              <a:buNone/>
            </a:pPr>
            <a:endParaRPr lang="en-US" sz="1600" dirty="0">
              <a:latin typeface="Arial" panose="020B0604020202020204" pitchFamily="34" charset="0"/>
              <a:cs typeface="Arial" panose="020B0604020202020204" pitchFamily="34" charset="0"/>
            </a:endParaRPr>
          </a:p>
        </p:txBody>
      </p:sp>
      <p:grpSp>
        <p:nvGrpSpPr>
          <p:cNvPr id="4" name="Shape 589">
            <a:extLst>
              <a:ext uri="{FF2B5EF4-FFF2-40B4-BE49-F238E27FC236}">
                <a16:creationId xmlns:a16="http://schemas.microsoft.com/office/drawing/2014/main" id="{05175135-6C88-4AB7-B420-894FD1BB7076}"/>
              </a:ext>
            </a:extLst>
          </p:cNvPr>
          <p:cNvGrpSpPr/>
          <p:nvPr/>
        </p:nvGrpSpPr>
        <p:grpSpPr>
          <a:xfrm>
            <a:off x="369951" y="828939"/>
            <a:ext cx="549273" cy="430901"/>
            <a:chOff x="5247525" y="3007275"/>
            <a:chExt cx="517575" cy="384825"/>
          </a:xfrm>
        </p:grpSpPr>
        <p:sp>
          <p:nvSpPr>
            <p:cNvPr id="5" name="Shape 590">
              <a:extLst>
                <a:ext uri="{FF2B5EF4-FFF2-40B4-BE49-F238E27FC236}">
                  <a16:creationId xmlns:a16="http://schemas.microsoft.com/office/drawing/2014/main" id="{821E6840-F300-490B-9439-EE69B767A33F}"/>
                </a:ext>
              </a:extLst>
            </p:cNvPr>
            <p:cNvSpPr/>
            <p:nvPr/>
          </p:nvSpPr>
          <p:spPr>
            <a:xfrm>
              <a:off x="5247525" y="3007275"/>
              <a:ext cx="348900" cy="348900"/>
            </a:xfrm>
            <a:custGeom>
              <a:avLst/>
              <a:gdLst/>
              <a:ahLst/>
              <a:cxnLst/>
              <a:rect l="0" t="0" r="0" b="0"/>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 name="Shape 591">
              <a:extLst>
                <a:ext uri="{FF2B5EF4-FFF2-40B4-BE49-F238E27FC236}">
                  <a16:creationId xmlns:a16="http://schemas.microsoft.com/office/drawing/2014/main" id="{F2F6722C-5C5D-4519-AE64-2A5BD32EF74C}"/>
                </a:ext>
              </a:extLst>
            </p:cNvPr>
            <p:cNvSpPr/>
            <p:nvPr/>
          </p:nvSpPr>
          <p:spPr>
            <a:xfrm>
              <a:off x="5566575" y="3193575"/>
              <a:ext cx="198525" cy="198525"/>
            </a:xfrm>
            <a:custGeom>
              <a:avLst/>
              <a:gdLst/>
              <a:ahLst/>
              <a:cxnLst/>
              <a:rect l="0" t="0" r="0" b="0"/>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232541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3654318" y="1693733"/>
            <a:ext cx="5263745" cy="1886012"/>
          </a:xfrm>
          <a:prstGeom prst="rect">
            <a:avLst/>
          </a:prstGeom>
        </p:spPr>
        <p:txBody>
          <a:bodyPr lIns="91425" tIns="91425" rIns="91425" bIns="91425" anchor="ctr" anchorCtr="0">
            <a:noAutofit/>
          </a:bodyPr>
          <a:lstStyle/>
          <a:p>
            <a:pPr lvl="0" algn="l">
              <a:buNone/>
            </a:pPr>
            <a:r>
              <a:rPr lang="en" sz="1800">
                <a:latin typeface="Arial"/>
                <a:ea typeface="Rockwell" charset="0"/>
                <a:cs typeface="Arial"/>
              </a:rPr>
              <a:t>Goal: </a:t>
            </a:r>
            <a:r>
              <a:rPr lang="en-US" sz="1800">
                <a:latin typeface="Arial"/>
                <a:cs typeface="Arial"/>
              </a:rPr>
              <a:t> Conserve landscapes treasured by citizens in order to maintain water quality and habitat; sustain working forests, farms and maritime communities; and conserve lands of cultural, indigenous and community value.</a:t>
            </a:r>
            <a:endParaRPr lang="en" sz="1800" i="1">
              <a:latin typeface="Arial"/>
              <a:ea typeface="Rockwell" charset="0"/>
              <a:cs typeface="Arial"/>
            </a:endParaRPr>
          </a:p>
          <a:p>
            <a:pPr algn="l">
              <a:buNone/>
            </a:pPr>
            <a:endParaRPr lang="en-US" sz="1800">
              <a:latin typeface="Arial"/>
              <a:ea typeface="Rockwell" charset="0"/>
              <a:cs typeface="Arial"/>
            </a:endParaRPr>
          </a:p>
          <a:p>
            <a:pPr lvl="0" algn="l">
              <a:buNone/>
            </a:pPr>
            <a:r>
              <a:rPr lang="en-US" sz="1800">
                <a:latin typeface="Arial"/>
                <a:ea typeface="Rockwell" charset="0"/>
                <a:cs typeface="Arial"/>
              </a:rPr>
              <a:t>Outcome</a:t>
            </a:r>
            <a:r>
              <a:rPr lang="en-US" sz="1800" i="1">
                <a:latin typeface="Arial"/>
                <a:ea typeface="Rockwell" charset="0"/>
                <a:cs typeface="Arial"/>
              </a:rPr>
              <a:t>: </a:t>
            </a:r>
            <a:r>
              <a:rPr lang="en-US" sz="1800">
                <a:latin typeface="Arial"/>
                <a:cs typeface="Arial"/>
              </a:rPr>
              <a:t>Assess and understand the impacts of land use change on watersheds, habitats, and communities at a scale relevant to county-level decision-makers.</a:t>
            </a:r>
            <a:endParaRPr lang="en-US" sz="1800" i="1">
              <a:latin typeface="Arial"/>
              <a:ea typeface="Rockwell" charset="0"/>
              <a:cs typeface="Arial"/>
            </a:endParaRPr>
          </a:p>
        </p:txBody>
      </p:sp>
      <p:sp>
        <p:nvSpPr>
          <p:cNvPr id="3" name="TextBox 2"/>
          <p:cNvSpPr txBox="1"/>
          <p:nvPr/>
        </p:nvSpPr>
        <p:spPr>
          <a:xfrm>
            <a:off x="0" y="709113"/>
            <a:ext cx="9144000" cy="307777"/>
          </a:xfrm>
          <a:prstGeom prst="rect">
            <a:avLst/>
          </a:prstGeom>
          <a:noFill/>
        </p:spPr>
        <p:txBody>
          <a:bodyPr wrap="square" rtlCol="0">
            <a:spAutoFit/>
          </a:bodyPr>
          <a:lstStyle/>
          <a:p>
            <a:pPr algn="ctr"/>
            <a:r>
              <a:rPr lang="en-US" i="1">
                <a:solidFill>
                  <a:schemeClr val="bg1"/>
                </a:solidFill>
                <a:latin typeface="Georgia" panose="02040502050405020303" pitchFamily="18" charset="0"/>
                <a:ea typeface="Rockwell" charset="0"/>
                <a:cs typeface="Rockwell" charset="0"/>
              </a:rPr>
              <a:t>Through the </a:t>
            </a:r>
            <a:r>
              <a:rPr lang="en-US">
                <a:solidFill>
                  <a:schemeClr val="bg1"/>
                </a:solidFill>
                <a:latin typeface="Georgia" panose="02040502050405020303" pitchFamily="18" charset="0"/>
                <a:ea typeface="Rockwell" charset="0"/>
                <a:cs typeface="Rockwell" charset="0"/>
              </a:rPr>
              <a:t>Chesapeake Bay Watershed Agreement</a:t>
            </a:r>
            <a:r>
              <a:rPr lang="en-US" i="1">
                <a:solidFill>
                  <a:schemeClr val="bg1"/>
                </a:solidFill>
                <a:latin typeface="Georgia" panose="02040502050405020303" pitchFamily="18" charset="0"/>
                <a:ea typeface="Rockwell" charset="0"/>
                <a:cs typeface="Rockwell" charset="0"/>
              </a:rPr>
              <a:t>, the Chesapeake Bay Program has committed to</a:t>
            </a:r>
            <a:r>
              <a:rPr lang="mr-IN" i="1">
                <a:solidFill>
                  <a:schemeClr val="bg1"/>
                </a:solidFill>
                <a:latin typeface="Georgia" panose="02040502050405020303" pitchFamily="18" charset="0"/>
                <a:ea typeface="Rockwell" charset="0"/>
                <a:cs typeface="Rockwell" charset="0"/>
              </a:rPr>
              <a:t>…</a:t>
            </a:r>
            <a:endParaRPr lang="en-US" i="1">
              <a:solidFill>
                <a:schemeClr val="bg1"/>
              </a:solidFill>
              <a:latin typeface="Georgia" panose="02040502050405020303" pitchFamily="18" charset="0"/>
              <a:ea typeface="Rockwell" charset="0"/>
              <a:cs typeface="Rockwell" charset="0"/>
            </a:endParaRPr>
          </a:p>
        </p:txBody>
      </p:sp>
      <p:pic>
        <p:nvPicPr>
          <p:cNvPr id="5" name="Picture 5" descr="A tree with a mountain in the background&#10;&#10;Description automatically generated">
            <a:extLst>
              <a:ext uri="{FF2B5EF4-FFF2-40B4-BE49-F238E27FC236}">
                <a16:creationId xmlns:a16="http://schemas.microsoft.com/office/drawing/2014/main" id="{C47EC21C-37DB-41E6-B9F4-83110E8D3A1D}"/>
              </a:ext>
            </a:extLst>
          </p:cNvPr>
          <p:cNvPicPr>
            <a:picLocks noChangeAspect="1"/>
          </p:cNvPicPr>
          <p:nvPr/>
        </p:nvPicPr>
        <p:blipFill>
          <a:blip r:embed="rId3"/>
          <a:stretch>
            <a:fillRect/>
          </a:stretch>
        </p:blipFill>
        <p:spPr>
          <a:xfrm>
            <a:off x="76200" y="1315164"/>
            <a:ext cx="3498850" cy="1884521"/>
          </a:xfrm>
          <a:prstGeom prst="rect">
            <a:avLst/>
          </a:prstGeom>
        </p:spPr>
      </p:pic>
      <p:sp>
        <p:nvSpPr>
          <p:cNvPr id="6" name="TextBox 5">
            <a:extLst>
              <a:ext uri="{FF2B5EF4-FFF2-40B4-BE49-F238E27FC236}">
                <a16:creationId xmlns:a16="http://schemas.microsoft.com/office/drawing/2014/main" id="{108305B9-BE7C-4686-8622-CA142C915617}"/>
              </a:ext>
            </a:extLst>
          </p:cNvPr>
          <p:cNvSpPr txBox="1"/>
          <p:nvPr/>
        </p:nvSpPr>
        <p:spPr>
          <a:xfrm>
            <a:off x="374650" y="3200400"/>
            <a:ext cx="29273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rgbClr val="A5A5A5"/>
                </a:solidFill>
              </a:rPr>
              <a:t>https://blog.nature.org/science/2016/09/08/energy-sprawl-is-the-largest-driver-of-land-use-change-in-the-u-s/</a:t>
            </a:r>
          </a:p>
        </p:txBody>
      </p:sp>
    </p:spTree>
    <p:extLst>
      <p:ext uri="{BB962C8B-B14F-4D97-AF65-F5344CB8AC3E}">
        <p14:creationId xmlns:p14="http://schemas.microsoft.com/office/powerpoint/2010/main" val="3090018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627120" y="1609344"/>
            <a:ext cx="5313680" cy="1481328"/>
          </a:xfrm>
          <a:prstGeom prst="rect">
            <a:avLst/>
          </a:prstGeom>
        </p:spPr>
        <p:txBody>
          <a:bodyPr lIns="91425" tIns="91425" rIns="91425" bIns="91425" anchor="b" anchorCtr="0">
            <a:noAutofit/>
          </a:bodyPr>
          <a:lstStyle/>
          <a:p>
            <a:pPr lvl="0" rtl="0">
              <a:spcBef>
                <a:spcPts val="0"/>
              </a:spcBef>
              <a:buNone/>
            </a:pPr>
            <a:r>
              <a:rPr lang="en-US">
                <a:latin typeface="Georgia" panose="02040502050405020303" pitchFamily="18" charset="0"/>
                <a:ea typeface="Rockwell" charset="0"/>
                <a:cs typeface="Rockwell" charset="0"/>
              </a:rPr>
              <a:t>Adapt</a:t>
            </a:r>
            <a:br>
              <a:rPr lang="en-US">
                <a:latin typeface="Georgia" panose="02040502050405020303" pitchFamily="18" charset="0"/>
                <a:ea typeface="Rockwell" charset="0"/>
                <a:cs typeface="Rockwell" charset="0"/>
              </a:rPr>
            </a:br>
            <a:r>
              <a:rPr lang="en-US" sz="2200" i="1">
                <a:latin typeface="Georgia" panose="02040502050405020303" pitchFamily="18" charset="0"/>
                <a:ea typeface="Rockwell" charset="0"/>
                <a:cs typeface="Rockwell" charset="0"/>
              </a:rPr>
              <a:t>How does all of this impact our work?</a:t>
            </a:r>
            <a:endParaRPr lang="en" sz="2200" b="0">
              <a:latin typeface="Georgia" panose="02040502050405020303" pitchFamily="18"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 sz="20000">
                <a:solidFill>
                  <a:srgbClr val="18637B"/>
                </a:solidFill>
                <a:latin typeface="Rockwell" charset="0"/>
                <a:ea typeface="Rockwell" charset="0"/>
                <a:cs typeface="Rockwell" charset="0"/>
                <a:sym typeface="Roboto Slab"/>
              </a:rPr>
              <a:t>A</a:t>
            </a:r>
          </a:p>
        </p:txBody>
      </p:sp>
    </p:spTree>
    <p:extLst>
      <p:ext uri="{BB962C8B-B14F-4D97-AF65-F5344CB8AC3E}">
        <p14:creationId xmlns:p14="http://schemas.microsoft.com/office/powerpoint/2010/main" val="1016398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Shape 177"/>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a:latin typeface="Georgia" panose="02040502050405020303" pitchFamily="18" charset="0"/>
                <a:ea typeface="Rockwell" charset="0"/>
                <a:cs typeface="Rockwell" charset="0"/>
              </a:rPr>
              <a:t>Based on what we learned, we plan to … </a:t>
            </a:r>
            <a:endParaRPr lang="en">
              <a:latin typeface="Georgia" panose="02040502050405020303" pitchFamily="18" charset="0"/>
              <a:ea typeface="Rockwell" charset="0"/>
              <a:cs typeface="Rockwell" charset="0"/>
            </a:endParaRPr>
          </a:p>
        </p:txBody>
      </p:sp>
      <p:grpSp>
        <p:nvGrpSpPr>
          <p:cNvPr id="12" name="Shape 636"/>
          <p:cNvGrpSpPr/>
          <p:nvPr/>
        </p:nvGrpSpPr>
        <p:grpSpPr>
          <a:xfrm>
            <a:off x="333039" y="806801"/>
            <a:ext cx="495313" cy="480379"/>
            <a:chOff x="5292575" y="3681900"/>
            <a:chExt cx="420150" cy="373275"/>
          </a:xfrm>
        </p:grpSpPr>
        <p:sp>
          <p:nvSpPr>
            <p:cNvPr id="13" name="Shape 637"/>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638"/>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639"/>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640"/>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641"/>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642"/>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643"/>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0" name="Text Placeholder 2">
            <a:extLst>
              <a:ext uri="{FF2B5EF4-FFF2-40B4-BE49-F238E27FC236}">
                <a16:creationId xmlns:a16="http://schemas.microsoft.com/office/drawing/2014/main" id="{822FBDA3-5973-4433-85C4-A03CD44800D2}"/>
              </a:ext>
            </a:extLst>
          </p:cNvPr>
          <p:cNvSpPr>
            <a:spLocks noGrp="1"/>
          </p:cNvSpPr>
          <p:nvPr>
            <p:ph type="body" idx="1"/>
          </p:nvPr>
        </p:nvSpPr>
        <p:spPr>
          <a:xfrm>
            <a:off x="633805" y="1611462"/>
            <a:ext cx="8052845" cy="3466059"/>
          </a:xfrm>
        </p:spPr>
        <p:txBody>
          <a:bodyPr/>
          <a:lstStyle/>
          <a:p>
            <a:pPr marL="457200" indent="-457200"/>
            <a:r>
              <a:rPr lang="en-US" sz="1400" dirty="0">
                <a:latin typeface="Arial" panose="020B0604020202020204" pitchFamily="34" charset="0"/>
                <a:cs typeface="Arial" panose="020B0604020202020204" pitchFamily="34" charset="0"/>
              </a:rPr>
              <a:t>Monitor changes in land cover (12 classes), land use (55 classes) with integrated hyper-resolution streams every four years: 2013-2017-2021. </a:t>
            </a:r>
          </a:p>
          <a:p>
            <a:pPr>
              <a:buNone/>
            </a:pPr>
            <a:endParaRPr lang="en-US" sz="1400" dirty="0">
              <a:latin typeface="Arial" panose="020B0604020202020204" pitchFamily="34" charset="0"/>
              <a:cs typeface="Arial" panose="020B0604020202020204" pitchFamily="34" charset="0"/>
            </a:endParaRPr>
          </a:p>
          <a:p>
            <a:pPr marL="457200" indent="-457200"/>
            <a:r>
              <a:rPr lang="en-US" sz="1400" dirty="0">
                <a:latin typeface="Arial" panose="020B0604020202020204" pitchFamily="34" charset="0"/>
                <a:cs typeface="Arial" panose="020B0604020202020204" pitchFamily="34" charset="0"/>
              </a:rPr>
              <a:t>Reassess land use change from mid-1980’s through 2013 using LCMAP and parcel data.</a:t>
            </a:r>
          </a:p>
          <a:p>
            <a:pPr marL="457200" indent="-457200"/>
            <a:endParaRPr lang="en-US" sz="1400" dirty="0">
              <a:latin typeface="Arial" panose="020B0604020202020204" pitchFamily="34" charset="0"/>
              <a:cs typeface="Arial" panose="020B0604020202020204" pitchFamily="34" charset="0"/>
            </a:endParaRPr>
          </a:p>
          <a:p>
            <a:pPr marL="457200" indent="-457200"/>
            <a:r>
              <a:rPr lang="en-US" sz="1400" dirty="0">
                <a:latin typeface="Arial" panose="020B0604020202020204" pitchFamily="34" charset="0"/>
                <a:cs typeface="Arial" panose="020B0604020202020204" pitchFamily="34" charset="0"/>
              </a:rPr>
              <a:t>Refine mapping methods as opportunities arise through changes in technology.  </a:t>
            </a:r>
          </a:p>
          <a:p>
            <a:pPr>
              <a:buNone/>
            </a:pPr>
            <a:endParaRPr lang="en-US" sz="1400" dirty="0">
              <a:latin typeface="Arial" panose="020B0604020202020204" pitchFamily="34" charset="0"/>
              <a:cs typeface="Arial" panose="020B0604020202020204" pitchFamily="34" charset="0"/>
            </a:endParaRPr>
          </a:p>
          <a:p>
            <a:pPr marL="457200" indent="-457200"/>
            <a:r>
              <a:rPr lang="en-US" sz="1400" dirty="0">
                <a:latin typeface="Arial" panose="020B0604020202020204" pitchFamily="34" charset="0"/>
                <a:cs typeface="Arial" panose="020B0604020202020204" pitchFamily="34" charset="0"/>
              </a:rPr>
              <a:t>Work with the Diversity Workgroup, Local Engagement Team, and Local Government Advisory Committee to identify and assess impacts to communities.   </a:t>
            </a:r>
          </a:p>
          <a:p>
            <a:pPr marL="457200" indent="-457200"/>
            <a:endParaRPr lang="en-US" sz="1400" dirty="0">
              <a:latin typeface="Arial" panose="020B0604020202020204" pitchFamily="34" charset="0"/>
              <a:cs typeface="Arial" panose="020B0604020202020204" pitchFamily="34" charset="0"/>
            </a:endParaRPr>
          </a:p>
          <a:p>
            <a:pPr marL="457200" indent="-457200"/>
            <a:r>
              <a:rPr lang="en-US" sz="1400" dirty="0">
                <a:latin typeface="Arial" panose="020B0604020202020204" pitchFamily="34" charset="0"/>
                <a:cs typeface="Arial" panose="020B0604020202020204" pitchFamily="34" charset="0"/>
              </a:rPr>
              <a:t>Simulate alternative future scenarios to achieve the Bay TMDL and the conservation of 30% of land by 2030; assess the ecosystem services and social benefits from each scenario.</a:t>
            </a:r>
          </a:p>
          <a:p>
            <a:pPr>
              <a:buNone/>
            </a:pPr>
            <a:endParaRPr lang="en-US" sz="1400" dirty="0">
              <a:latin typeface="Arial" panose="020B0604020202020204" pitchFamily="34" charset="0"/>
              <a:cs typeface="Arial" panose="020B0604020202020204" pitchFamily="34" charset="0"/>
            </a:endParaRPr>
          </a:p>
          <a:p>
            <a:pPr marL="457200" indent="-457200"/>
            <a:r>
              <a:rPr lang="en-US" sz="1400" dirty="0">
                <a:latin typeface="Arial" panose="020B0604020202020204" pitchFamily="34" charset="0"/>
                <a:cs typeface="Arial" panose="020B0604020202020204" pitchFamily="34" charset="0"/>
              </a:rPr>
              <a:t>Formally publish the land use data and develop online viewers and other interpretive communication products.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515360" y="1609344"/>
            <a:ext cx="5527040" cy="1480198"/>
          </a:xfrm>
          <a:prstGeom prst="rect">
            <a:avLst/>
          </a:prstGeom>
        </p:spPr>
        <p:txBody>
          <a:bodyPr lIns="91425" tIns="91425" rIns="91425" bIns="91425" anchor="b" anchorCtr="0">
            <a:noAutofit/>
          </a:bodyPr>
          <a:lstStyle/>
          <a:p>
            <a:pPr lvl="0"/>
            <a:r>
              <a:rPr lang="en-US">
                <a:latin typeface="Georgia" panose="02040502050405020303" pitchFamily="18" charset="0"/>
                <a:ea typeface="Rockwell" charset="0"/>
                <a:cs typeface="Rockwell" charset="0"/>
              </a:rPr>
              <a:t>Help</a:t>
            </a:r>
            <a:br>
              <a:rPr lang="en-US">
                <a:latin typeface="Georgia" panose="02040502050405020303" pitchFamily="18" charset="0"/>
                <a:ea typeface="Rockwell" charset="0"/>
                <a:cs typeface="Rockwell" charset="0"/>
              </a:rPr>
            </a:br>
            <a:r>
              <a:rPr lang="en-US" sz="2200" i="1">
                <a:latin typeface="Georgia" panose="02040502050405020303" pitchFamily="18" charset="0"/>
                <a:ea typeface="Rockwell" charset="0"/>
                <a:cs typeface="Rockwell" charset="0"/>
              </a:rPr>
              <a:t>How can the Management Board lead the Program to adapt?</a:t>
            </a:r>
            <a:endParaRPr lang="en" sz="2200">
              <a:latin typeface="Georgia" panose="02040502050405020303" pitchFamily="18"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US" sz="20000">
                <a:solidFill>
                  <a:srgbClr val="18637B"/>
                </a:solidFill>
                <a:latin typeface="Rockwell" charset="0"/>
                <a:ea typeface="Rockwell" charset="0"/>
                <a:cs typeface="Rockwell" charset="0"/>
                <a:sym typeface="Roboto Slab"/>
              </a:rPr>
              <a:t>H</a:t>
            </a:r>
            <a:endParaRPr lang="en" sz="20000">
              <a:solidFill>
                <a:srgbClr val="18637B"/>
              </a:solidFill>
              <a:latin typeface="Rockwell" charset="0"/>
              <a:ea typeface="Rockwell" charset="0"/>
              <a:cs typeface="Rockwell" charset="0"/>
              <a:sym typeface="Roboto Slab"/>
            </a:endParaRPr>
          </a:p>
        </p:txBody>
      </p:sp>
    </p:spTree>
    <p:extLst>
      <p:ext uri="{BB962C8B-B14F-4D97-AF65-F5344CB8AC3E}">
        <p14:creationId xmlns:p14="http://schemas.microsoft.com/office/powerpoint/2010/main" val="2002317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Shape 177"/>
          <p:cNvSpPr txBox="1">
            <a:spLocks noGrp="1"/>
          </p:cNvSpPr>
          <p:nvPr>
            <p:ph type="title"/>
          </p:nvPr>
        </p:nvSpPr>
        <p:spPr>
          <a:prstGeom prst="rect">
            <a:avLst/>
          </a:prstGeom>
        </p:spPr>
        <p:txBody>
          <a:bodyPr lIns="91425" tIns="91425" rIns="91425" bIns="91425" anchor="ctr" anchorCtr="0">
            <a:noAutofit/>
          </a:bodyPr>
          <a:lstStyle/>
          <a:p>
            <a:pPr lvl="0">
              <a:spcBef>
                <a:spcPts val="0"/>
              </a:spcBef>
              <a:buNone/>
            </a:pPr>
            <a:r>
              <a:rPr lang="en-US">
                <a:latin typeface="Georgia" panose="02040502050405020303" pitchFamily="18" charset="0"/>
                <a:ea typeface="Rockwell" charset="0"/>
                <a:cs typeface="Rockwell" charset="0"/>
              </a:rPr>
              <a:t>Help Needed</a:t>
            </a:r>
            <a:endParaRPr lang="en">
              <a:latin typeface="Georgia" panose="02040502050405020303" pitchFamily="18" charset="0"/>
              <a:ea typeface="Rockwell" charset="0"/>
              <a:cs typeface="Rockwell" charset="0"/>
            </a:endParaRPr>
          </a:p>
        </p:txBody>
      </p:sp>
      <p:sp>
        <p:nvSpPr>
          <p:cNvPr id="178" name="Shape 178"/>
          <p:cNvSpPr txBox="1">
            <a:spLocks noGrp="1"/>
          </p:cNvSpPr>
          <p:nvPr>
            <p:ph type="body" idx="1"/>
          </p:nvPr>
        </p:nvSpPr>
        <p:spPr>
          <a:xfrm>
            <a:off x="1146025" y="1678262"/>
            <a:ext cx="7540800" cy="3158699"/>
          </a:xfrm>
          <a:prstGeom prst="rect">
            <a:avLst/>
          </a:prstGeom>
        </p:spPr>
        <p:txBody>
          <a:bodyPr lIns="91425" tIns="91425" rIns="91425" bIns="91425" anchor="t" anchorCtr="0">
            <a:noAutofit/>
          </a:bodyPr>
          <a:lstStyle/>
          <a:p>
            <a:pPr>
              <a:buNone/>
            </a:pPr>
            <a:endParaRPr lang="en" sz="1600">
              <a:latin typeface="Rockwell" charset="0"/>
              <a:ea typeface="Rockwell" charset="0"/>
              <a:cs typeface="Rockwell" charset="0"/>
            </a:endParaRPr>
          </a:p>
          <a:p>
            <a:pPr lvl="0">
              <a:spcBef>
                <a:spcPts val="0"/>
              </a:spcBef>
              <a:buNone/>
            </a:pPr>
            <a:endParaRPr lang="en-US" sz="1600">
              <a:latin typeface="Rockwell" charset="0"/>
              <a:ea typeface="Rockwell" charset="0"/>
              <a:cs typeface="Rockwell" charset="0"/>
            </a:endParaRPr>
          </a:p>
        </p:txBody>
      </p:sp>
      <p:grpSp>
        <p:nvGrpSpPr>
          <p:cNvPr id="21" name="Shape 511"/>
          <p:cNvGrpSpPr/>
          <p:nvPr/>
        </p:nvGrpSpPr>
        <p:grpSpPr>
          <a:xfrm>
            <a:off x="491557" y="864656"/>
            <a:ext cx="254773" cy="360837"/>
            <a:chOff x="3979850" y="1598950"/>
            <a:chExt cx="356825" cy="505375"/>
          </a:xfrm>
        </p:grpSpPr>
        <p:sp>
          <p:nvSpPr>
            <p:cNvPr id="22" name="Shape 512"/>
            <p:cNvSpPr/>
            <p:nvPr/>
          </p:nvSpPr>
          <p:spPr>
            <a:xfrm>
              <a:off x="3979850" y="1602600"/>
              <a:ext cx="44475" cy="501725"/>
            </a:xfrm>
            <a:custGeom>
              <a:avLst/>
              <a:gdLst/>
              <a:ahLst/>
              <a:cxnLst/>
              <a:rect l="0" t="0" r="0" b="0"/>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513"/>
            <p:cNvSpPr/>
            <p:nvPr/>
          </p:nvSpPr>
          <p:spPr>
            <a:xfrm>
              <a:off x="4037075" y="1598950"/>
              <a:ext cx="299600" cy="228950"/>
            </a:xfrm>
            <a:custGeom>
              <a:avLst/>
              <a:gdLst/>
              <a:ahLst/>
              <a:cxnLst/>
              <a:rect l="0" t="0" r="0" b="0"/>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Rectangle 1">
            <a:extLst>
              <a:ext uri="{FF2B5EF4-FFF2-40B4-BE49-F238E27FC236}">
                <a16:creationId xmlns:a16="http://schemas.microsoft.com/office/drawing/2014/main" id="{728C24BD-F482-4CDA-89B1-B2B3B9F97904}"/>
              </a:ext>
            </a:extLst>
          </p:cNvPr>
          <p:cNvSpPr/>
          <p:nvPr/>
        </p:nvSpPr>
        <p:spPr>
          <a:xfrm>
            <a:off x="746330" y="1604070"/>
            <a:ext cx="8130042" cy="3539430"/>
          </a:xfrm>
          <a:prstGeom prst="rect">
            <a:avLst/>
          </a:prstGeom>
        </p:spPr>
        <p:txBody>
          <a:bodyPr wrap="square">
            <a:spAutoFit/>
          </a:bodyPr>
          <a:lstStyle/>
          <a:p>
            <a:pPr marL="460375" indent="-460375"/>
            <a:r>
              <a:rPr lang="en-US" sz="1600" dirty="0">
                <a:solidFill>
                  <a:srgbClr val="114454"/>
                </a:solidFill>
              </a:rPr>
              <a:t>•	Support the long-term monitoring of land use conditions by re-soliciting a Cooperative Agreement to monitor land use/cover change every 4-5 years through 2030 (e.g., adding 2025/26 and 2029/30 dates).</a:t>
            </a:r>
          </a:p>
          <a:p>
            <a:pPr marL="460375" indent="-460375"/>
            <a:endParaRPr lang="en-US" sz="1600" dirty="0">
              <a:solidFill>
                <a:srgbClr val="114454"/>
              </a:solidFill>
            </a:endParaRPr>
          </a:p>
          <a:p>
            <a:pPr marL="460375" indent="-460375"/>
            <a:r>
              <a:rPr lang="en-US" sz="1600" dirty="0">
                <a:solidFill>
                  <a:srgbClr val="114454"/>
                </a:solidFill>
              </a:rPr>
              <a:t>•	Support the refinement and implementation of the CBP’s Local Engagement Strategy, leveraging data, metrics, and information generated by this Outcome and the Land Use Options Evaluation Outcome to inform a targeted set of local decisions. </a:t>
            </a:r>
          </a:p>
          <a:p>
            <a:pPr marL="460375" indent="-460375"/>
            <a:endParaRPr lang="en-US" sz="1600" dirty="0">
              <a:solidFill>
                <a:srgbClr val="114454"/>
              </a:solidFill>
            </a:endParaRPr>
          </a:p>
          <a:p>
            <a:pPr marL="460375" indent="-460375">
              <a:buFont typeface="Arial" panose="020B0604020202020204" pitchFamily="34" charset="0"/>
              <a:buChar char="•"/>
            </a:pPr>
            <a:r>
              <a:rPr lang="en-US" sz="1600" dirty="0">
                <a:solidFill>
                  <a:srgbClr val="114454"/>
                </a:solidFill>
              </a:rPr>
              <a:t>Consider that current resources prevent the effective monitoring of wetland change- particularly change in non-tidal wetlands. </a:t>
            </a:r>
          </a:p>
          <a:p>
            <a:pPr marL="460375" indent="-460375">
              <a:buFont typeface="Arial" panose="020B0604020202020204" pitchFamily="34" charset="0"/>
              <a:buChar char="•"/>
            </a:pPr>
            <a:endParaRPr lang="en-US" sz="1600" dirty="0">
              <a:solidFill>
                <a:srgbClr val="114454"/>
              </a:solidFill>
            </a:endParaRPr>
          </a:p>
          <a:p>
            <a:pPr marL="460375" indent="-460375">
              <a:buFont typeface="Arial" panose="020B0604020202020204" pitchFamily="34" charset="0"/>
              <a:buChar char="•"/>
            </a:pPr>
            <a:r>
              <a:rPr lang="en-US" sz="1600" dirty="0">
                <a:solidFill>
                  <a:srgbClr val="114454"/>
                </a:solidFill>
              </a:rPr>
              <a:t>Understand that communication products associated with this Outcome will need to be developed and refined through 2024.   </a:t>
            </a:r>
          </a:p>
        </p:txBody>
      </p:sp>
    </p:spTree>
    <p:extLst>
      <p:ext uri="{BB962C8B-B14F-4D97-AF65-F5344CB8AC3E}">
        <p14:creationId xmlns:p14="http://schemas.microsoft.com/office/powerpoint/2010/main" val="3975664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C7C21A-E3BF-491A-9D8F-5A56D2B453C7}"/>
              </a:ext>
            </a:extLst>
          </p:cNvPr>
          <p:cNvSpPr/>
          <p:nvPr/>
        </p:nvSpPr>
        <p:spPr>
          <a:xfrm>
            <a:off x="223520" y="1"/>
            <a:ext cx="8920480" cy="1767274"/>
          </a:xfrm>
          <a:prstGeom prst="rect">
            <a:avLst/>
          </a:prstGeom>
          <a:solidFill>
            <a:srgbClr val="13314B"/>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5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 lastClr="FFFFFF"/>
                </a:solidFill>
                <a:effectLst/>
                <a:uLnTx/>
                <a:uFillTx/>
                <a:latin typeface="Georgia" panose="02040502050405020303" pitchFamily="18" charset="0"/>
                <a:ea typeface="PMingLiU" panose="02020500000000000000" pitchFamily="18" charset="-120"/>
                <a:cs typeface="Times New Roman" panose="02020603050405020304" pitchFamily="18" charset="0"/>
              </a:rPr>
              <a:t> </a:t>
            </a:r>
          </a:p>
        </p:txBody>
      </p:sp>
      <p:sp>
        <p:nvSpPr>
          <p:cNvPr id="8" name="Text Box 2">
            <a:extLst>
              <a:ext uri="{FF2B5EF4-FFF2-40B4-BE49-F238E27FC236}">
                <a16:creationId xmlns:a16="http://schemas.microsoft.com/office/drawing/2014/main" id="{4707C556-0D42-4D7E-BEA8-5BC5203F1804}"/>
              </a:ext>
            </a:extLst>
          </p:cNvPr>
          <p:cNvSpPr txBox="1">
            <a:spLocks noChangeArrowheads="1"/>
          </p:cNvSpPr>
          <p:nvPr/>
        </p:nvSpPr>
        <p:spPr bwMode="auto">
          <a:xfrm>
            <a:off x="396557" y="288801"/>
            <a:ext cx="6136323" cy="109537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5000"/>
              </a:lnSpc>
              <a:spcBef>
                <a:spcPts val="0"/>
              </a:spcBef>
              <a:spcAft>
                <a:spcPts val="1000"/>
              </a:spcAft>
            </a:pPr>
            <a:r>
              <a:rPr lang="en-US" sz="1600" b="1">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t>QUARTERLY PROGRESS MEETING </a:t>
            </a:r>
            <a:br>
              <a:rPr lang="en-US" sz="1600" b="1">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br>
            <a:r>
              <a:rPr lang="en-US" sz="1600" b="1" i="1">
                <a:solidFill>
                  <a:srgbClr val="FFFFFF"/>
                </a:solidFill>
                <a:effectLst/>
                <a:latin typeface="Georgia" panose="02040502050405020303" pitchFamily="18" charset="0"/>
                <a:ea typeface="PMingLiU" panose="02020500000000000000" pitchFamily="18" charset="-120"/>
                <a:cs typeface="Times New Roman" panose="02020603050405020304" pitchFamily="18" charset="0"/>
              </a:rPr>
              <a:t>Chesapeake Bay Program</a:t>
            </a:r>
            <a:endParaRPr lang="en-US" sz="1100">
              <a:effectLst/>
              <a:latin typeface="Georgia" panose="02040502050405020303" pitchFamily="18" charset="0"/>
              <a:ea typeface="PMingLiU" panose="02020500000000000000" pitchFamily="18" charset="-120"/>
              <a:cs typeface="Times New Roman" panose="02020603050405020304" pitchFamily="18" charset="0"/>
            </a:endParaRPr>
          </a:p>
        </p:txBody>
      </p:sp>
      <p:pic>
        <p:nvPicPr>
          <p:cNvPr id="10" name="Picture 9" descr="A close up of a sign&#10;&#10;Description generated with high confidence">
            <a:extLst>
              <a:ext uri="{FF2B5EF4-FFF2-40B4-BE49-F238E27FC236}">
                <a16:creationId xmlns:a16="http://schemas.microsoft.com/office/drawing/2014/main" id="{E72EFEBD-6BD3-4A4B-B20A-621AD3E03419}"/>
              </a:ext>
            </a:extLst>
          </p:cNvPr>
          <p:cNvPicPr/>
          <p:nvPr/>
        </p:nvPicPr>
        <p:blipFill rotWithShape="1">
          <a:blip r:embed="rId3">
            <a:extLst>
              <a:ext uri="{28A0092B-C50C-407E-A947-70E740481C1C}">
                <a14:useLocalDpi xmlns:a14="http://schemas.microsoft.com/office/drawing/2010/main" val="0"/>
              </a:ext>
            </a:extLst>
          </a:blip>
          <a:srcRect b="24723"/>
          <a:stretch/>
        </p:blipFill>
        <p:spPr bwMode="auto">
          <a:xfrm>
            <a:off x="7163118" y="217526"/>
            <a:ext cx="1584325" cy="1000125"/>
          </a:xfrm>
          <a:prstGeom prst="rect">
            <a:avLst/>
          </a:prstGeom>
          <a:ln>
            <a:noFill/>
          </a:ln>
          <a:extLst>
            <a:ext uri="{53640926-AAD7-44D8-BBD7-CCE9431645EC}">
              <a14:shadowObscured xmlns:a14="http://schemas.microsoft.com/office/drawing/2010/main"/>
            </a:ext>
          </a:extLst>
        </p:spPr>
      </p:pic>
      <p:sp>
        <p:nvSpPr>
          <p:cNvPr id="14" name="Shape 98">
            <a:extLst>
              <a:ext uri="{FF2B5EF4-FFF2-40B4-BE49-F238E27FC236}">
                <a16:creationId xmlns:a16="http://schemas.microsoft.com/office/drawing/2014/main" id="{8C763562-8299-4C94-AC36-E1F98BC18F9F}"/>
              </a:ext>
            </a:extLst>
          </p:cNvPr>
          <p:cNvSpPr txBox="1">
            <a:spLocks noGrp="1"/>
          </p:cNvSpPr>
          <p:nvPr>
            <p:ph type="body" idx="1"/>
          </p:nvPr>
        </p:nvSpPr>
        <p:spPr>
          <a:xfrm>
            <a:off x="515938" y="3722160"/>
            <a:ext cx="7540625" cy="1000126"/>
          </a:xfrm>
          <a:prstGeom prst="rect">
            <a:avLst/>
          </a:prstGeom>
        </p:spPr>
        <p:txBody>
          <a:bodyPr lIns="91425" tIns="91425" rIns="91425" bIns="91425" anchor="b" anchorCtr="0">
            <a:noAutofit/>
          </a:bodyPr>
          <a:lstStyle/>
          <a:p>
            <a:pPr lvl="0">
              <a:spcBef>
                <a:spcPts val="0"/>
              </a:spcBef>
              <a:buNone/>
            </a:pPr>
            <a:r>
              <a:rPr lang="en" sz="4800">
                <a:latin typeface="Georgia" panose="02040502050405020303" pitchFamily="18" charset="0"/>
                <a:ea typeface="Rockwell" charset="0"/>
                <a:cs typeface="Rockwell" charset="0"/>
              </a:rPr>
              <a:t>Discussion</a:t>
            </a:r>
          </a:p>
        </p:txBody>
      </p:sp>
      <p:sp>
        <p:nvSpPr>
          <p:cNvPr id="9" name="TextBox 8">
            <a:extLst>
              <a:ext uri="{FF2B5EF4-FFF2-40B4-BE49-F238E27FC236}">
                <a16:creationId xmlns:a16="http://schemas.microsoft.com/office/drawing/2014/main" id="{3544D1EE-031A-409F-9EED-75C144324587}"/>
              </a:ext>
            </a:extLst>
          </p:cNvPr>
          <p:cNvSpPr txBox="1"/>
          <p:nvPr/>
        </p:nvSpPr>
        <p:spPr>
          <a:xfrm>
            <a:off x="6223000" y="4787474"/>
            <a:ext cx="3022600" cy="276999"/>
          </a:xfrm>
          <a:prstGeom prst="rect">
            <a:avLst/>
          </a:prstGeom>
          <a:noFill/>
        </p:spPr>
        <p:txBody>
          <a:bodyPr wrap="square" rtlCol="0">
            <a:spAutoFit/>
          </a:bodyPr>
          <a:lstStyle/>
          <a:p>
            <a:r>
              <a:rPr lang="en-US" sz="1200">
                <a:solidFill>
                  <a:srgbClr val="114454"/>
                </a:solidFill>
                <a:latin typeface="Georgia" panose="02040502050405020303" pitchFamily="18" charset="0"/>
                <a:ea typeface="Rockwell" charset="0"/>
                <a:cs typeface="Rockwell" charset="0"/>
              </a:rPr>
              <a:t>Presentation template by </a:t>
            </a:r>
            <a:r>
              <a:rPr lang="en-US" sz="1200" err="1">
                <a:solidFill>
                  <a:srgbClr val="114454"/>
                </a:solidFill>
                <a:latin typeface="Georgia" panose="02040502050405020303" pitchFamily="18" charset="0"/>
                <a:ea typeface="Rockwell" charset="0"/>
                <a:cs typeface="Rockwell" charset="0"/>
              </a:rPr>
              <a:t>SlidesCarnival</a:t>
            </a:r>
            <a:r>
              <a:rPr lang="en-US" sz="1200">
                <a:solidFill>
                  <a:srgbClr val="FFFFFF"/>
                </a:solidFill>
                <a:latin typeface="Georgia" panose="02040502050405020303" pitchFamily="18" charset="0"/>
                <a:ea typeface="Rockwell" charset="0"/>
                <a:cs typeface="Rockwell" charset="0"/>
              </a:rPr>
              <a:t>.</a:t>
            </a:r>
            <a:endParaRPr lang="en-US" sz="1200">
              <a:latin typeface="Georgia" panose="02040502050405020303" pitchFamily="18" charset="0"/>
            </a:endParaRPr>
          </a:p>
        </p:txBody>
      </p:sp>
    </p:spTree>
    <p:extLst>
      <p:ext uri="{BB962C8B-B14F-4D97-AF65-F5344CB8AC3E}">
        <p14:creationId xmlns:p14="http://schemas.microsoft.com/office/powerpoint/2010/main" val="2693896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3" name="TextBox 2"/>
          <p:cNvSpPr txBox="1"/>
          <p:nvPr/>
        </p:nvSpPr>
        <p:spPr>
          <a:xfrm>
            <a:off x="0" y="709113"/>
            <a:ext cx="9144000" cy="307777"/>
          </a:xfrm>
          <a:prstGeom prst="rect">
            <a:avLst/>
          </a:prstGeom>
          <a:noFill/>
        </p:spPr>
        <p:txBody>
          <a:bodyPr wrap="square" rtlCol="0">
            <a:spAutoFit/>
          </a:bodyPr>
          <a:lstStyle/>
          <a:p>
            <a:pPr algn="ctr"/>
            <a:r>
              <a:rPr lang="en-US" i="1">
                <a:solidFill>
                  <a:schemeClr val="bg1"/>
                </a:solidFill>
                <a:latin typeface="Georgia" panose="02040502050405020303" pitchFamily="18" charset="0"/>
                <a:ea typeface="Rockwell" charset="0"/>
                <a:cs typeface="Rockwell" charset="0"/>
              </a:rPr>
              <a:t>Through the </a:t>
            </a:r>
            <a:r>
              <a:rPr lang="en-US">
                <a:solidFill>
                  <a:schemeClr val="bg1"/>
                </a:solidFill>
                <a:latin typeface="Georgia" panose="02040502050405020303" pitchFamily="18" charset="0"/>
                <a:ea typeface="Rockwell" charset="0"/>
                <a:cs typeface="Rockwell" charset="0"/>
              </a:rPr>
              <a:t>Chesapeake Bay Watershed Agreement</a:t>
            </a:r>
            <a:r>
              <a:rPr lang="en-US" i="1">
                <a:solidFill>
                  <a:schemeClr val="bg1"/>
                </a:solidFill>
                <a:latin typeface="Georgia" panose="02040502050405020303" pitchFamily="18" charset="0"/>
                <a:ea typeface="Rockwell" charset="0"/>
                <a:cs typeface="Rockwell" charset="0"/>
              </a:rPr>
              <a:t>, the Chesapeake Bay Program has committed to</a:t>
            </a:r>
            <a:r>
              <a:rPr lang="mr-IN" i="1">
                <a:solidFill>
                  <a:schemeClr val="bg1"/>
                </a:solidFill>
                <a:latin typeface="Georgia" panose="02040502050405020303" pitchFamily="18" charset="0"/>
                <a:ea typeface="Rockwell" charset="0"/>
                <a:cs typeface="Rockwell" charset="0"/>
              </a:rPr>
              <a:t>…</a:t>
            </a:r>
            <a:endParaRPr lang="en-US" i="1">
              <a:solidFill>
                <a:schemeClr val="bg1"/>
              </a:solidFill>
              <a:latin typeface="Georgia" panose="02040502050405020303" pitchFamily="18" charset="0"/>
              <a:ea typeface="Rockwell" charset="0"/>
              <a:cs typeface="Rockwell" charset="0"/>
            </a:endParaRPr>
          </a:p>
        </p:txBody>
      </p:sp>
      <p:sp>
        <p:nvSpPr>
          <p:cNvPr id="8" name="Shape 141">
            <a:extLst>
              <a:ext uri="{FF2B5EF4-FFF2-40B4-BE49-F238E27FC236}">
                <a16:creationId xmlns:a16="http://schemas.microsoft.com/office/drawing/2014/main" id="{67EF89DF-489D-47C5-B6C5-C49EE4ACB211}"/>
              </a:ext>
            </a:extLst>
          </p:cNvPr>
          <p:cNvSpPr txBox="1">
            <a:spLocks noGrp="1"/>
          </p:cNvSpPr>
          <p:nvPr>
            <p:ph type="body" idx="1"/>
          </p:nvPr>
        </p:nvSpPr>
        <p:spPr>
          <a:xfrm>
            <a:off x="4788967" y="1408610"/>
            <a:ext cx="4312855" cy="2326280"/>
          </a:xfrm>
          <a:prstGeom prst="rect">
            <a:avLst/>
          </a:prstGeom>
        </p:spPr>
        <p:txBody>
          <a:bodyPr lIns="91425" tIns="91425" rIns="91425" bIns="91425" anchor="ctr" anchorCtr="0">
            <a:noAutofit/>
          </a:bodyPr>
          <a:lstStyle/>
          <a:p>
            <a:pPr lvl="0" algn="l">
              <a:buNone/>
            </a:pPr>
            <a:r>
              <a:rPr lang="en-US" sz="1400" i="1">
                <a:latin typeface="Arial" panose="020B0604020202020204" pitchFamily="34" charset="0"/>
                <a:ea typeface="Rockwell" charset="0"/>
                <a:cs typeface="Arial" panose="020B0604020202020204" pitchFamily="34" charset="0"/>
              </a:rPr>
              <a:t>1. Measure rate of farmland, forest and wetland conversion, and the extent and rate of change in impervious surface coverage.</a:t>
            </a:r>
          </a:p>
          <a:p>
            <a:pPr lvl="0" algn="l">
              <a:buNone/>
            </a:pPr>
            <a:endParaRPr lang="en-US" sz="1400" i="1">
              <a:latin typeface="Arial" panose="020B0604020202020204" pitchFamily="34" charset="0"/>
              <a:ea typeface="Rockwell" charset="0"/>
              <a:cs typeface="Arial" panose="020B0604020202020204" pitchFamily="34" charset="0"/>
            </a:endParaRPr>
          </a:p>
          <a:p>
            <a:pPr lvl="0" algn="l">
              <a:buNone/>
            </a:pPr>
            <a:r>
              <a:rPr lang="en-US" sz="1400" i="1">
                <a:latin typeface="Arial" panose="020B0604020202020204" pitchFamily="34" charset="0"/>
                <a:ea typeface="Rockwell" charset="0"/>
                <a:cs typeface="Arial" panose="020B0604020202020204" pitchFamily="34" charset="0"/>
              </a:rPr>
              <a:t>2. Quantify the potential impacts of land conversion to water quality, healthy watersheds and communities. </a:t>
            </a:r>
          </a:p>
          <a:p>
            <a:pPr lvl="0" algn="l">
              <a:buNone/>
            </a:pPr>
            <a:endParaRPr lang="en-US" sz="1400" i="1">
              <a:latin typeface="Arial" panose="020B0604020202020204" pitchFamily="34" charset="0"/>
              <a:ea typeface="Rockwell" charset="0"/>
              <a:cs typeface="Arial" panose="020B0604020202020204" pitchFamily="34" charset="0"/>
            </a:endParaRPr>
          </a:p>
          <a:p>
            <a:pPr lvl="0" algn="l">
              <a:buNone/>
            </a:pPr>
            <a:r>
              <a:rPr lang="en-US" sz="1400" i="1">
                <a:latin typeface="Arial" panose="020B0604020202020204" pitchFamily="34" charset="0"/>
                <a:ea typeface="Rockwell" charset="0"/>
                <a:cs typeface="Arial" panose="020B0604020202020204" pitchFamily="34" charset="0"/>
              </a:rPr>
              <a:t>3. Launch a public awareness campaign to share this information with citizens, local governments, elected officials and stakeholders.</a:t>
            </a:r>
          </a:p>
        </p:txBody>
      </p:sp>
      <p:pic>
        <p:nvPicPr>
          <p:cNvPr id="6" name="Picture 5">
            <a:extLst>
              <a:ext uri="{FF2B5EF4-FFF2-40B4-BE49-F238E27FC236}">
                <a16:creationId xmlns:a16="http://schemas.microsoft.com/office/drawing/2014/main" id="{2CF5CD6C-7576-429D-98EC-A44146C533F5}"/>
              </a:ext>
            </a:extLst>
          </p:cNvPr>
          <p:cNvPicPr>
            <a:picLocks noChangeAspect="1"/>
          </p:cNvPicPr>
          <p:nvPr/>
        </p:nvPicPr>
        <p:blipFill>
          <a:blip r:embed="rId3"/>
          <a:stretch>
            <a:fillRect/>
          </a:stretch>
        </p:blipFill>
        <p:spPr>
          <a:xfrm>
            <a:off x="735981" y="1243416"/>
            <a:ext cx="3144645" cy="1953760"/>
          </a:xfrm>
          <a:prstGeom prst="rect">
            <a:avLst/>
          </a:prstGeom>
        </p:spPr>
      </p:pic>
      <p:pic>
        <p:nvPicPr>
          <p:cNvPr id="9" name="Picture 8">
            <a:extLst>
              <a:ext uri="{FF2B5EF4-FFF2-40B4-BE49-F238E27FC236}">
                <a16:creationId xmlns:a16="http://schemas.microsoft.com/office/drawing/2014/main" id="{F56D40F3-FE11-4C12-BF80-0E44F3687357}"/>
              </a:ext>
            </a:extLst>
          </p:cNvPr>
          <p:cNvPicPr>
            <a:picLocks noChangeAspect="1"/>
          </p:cNvPicPr>
          <p:nvPr/>
        </p:nvPicPr>
        <p:blipFill>
          <a:blip r:embed="rId4"/>
          <a:stretch>
            <a:fillRect/>
          </a:stretch>
        </p:blipFill>
        <p:spPr>
          <a:xfrm>
            <a:off x="735981" y="3197176"/>
            <a:ext cx="3144644" cy="1953760"/>
          </a:xfrm>
          <a:prstGeom prst="rect">
            <a:avLst/>
          </a:prstGeom>
        </p:spPr>
      </p:pic>
      <p:sp>
        <p:nvSpPr>
          <p:cNvPr id="10" name="TextBox 9">
            <a:extLst>
              <a:ext uri="{FF2B5EF4-FFF2-40B4-BE49-F238E27FC236}">
                <a16:creationId xmlns:a16="http://schemas.microsoft.com/office/drawing/2014/main" id="{FA5BBBDD-9386-4AE6-AF42-8254EE60A2AA}"/>
              </a:ext>
            </a:extLst>
          </p:cNvPr>
          <p:cNvSpPr txBox="1"/>
          <p:nvPr/>
        </p:nvSpPr>
        <p:spPr>
          <a:xfrm flipH="1">
            <a:off x="2713463" y="4835723"/>
            <a:ext cx="1167162" cy="307777"/>
          </a:xfrm>
          <a:prstGeom prst="rect">
            <a:avLst/>
          </a:prstGeom>
          <a:solidFill>
            <a:schemeClr val="bg1"/>
          </a:solidFill>
        </p:spPr>
        <p:txBody>
          <a:bodyPr wrap="square" rtlCol="0">
            <a:spAutoFit/>
          </a:bodyPr>
          <a:lstStyle/>
          <a:p>
            <a:r>
              <a:rPr lang="en-US"/>
              <a:t>2013 - 2017</a:t>
            </a:r>
          </a:p>
        </p:txBody>
      </p:sp>
      <p:sp>
        <p:nvSpPr>
          <p:cNvPr id="11" name="TextBox 10">
            <a:extLst>
              <a:ext uri="{FF2B5EF4-FFF2-40B4-BE49-F238E27FC236}">
                <a16:creationId xmlns:a16="http://schemas.microsoft.com/office/drawing/2014/main" id="{536DE4E4-D335-4F27-878A-A547F5474C20}"/>
              </a:ext>
            </a:extLst>
          </p:cNvPr>
          <p:cNvSpPr txBox="1"/>
          <p:nvPr/>
        </p:nvSpPr>
        <p:spPr>
          <a:xfrm flipH="1">
            <a:off x="3302137" y="2894419"/>
            <a:ext cx="578487" cy="307777"/>
          </a:xfrm>
          <a:prstGeom prst="rect">
            <a:avLst/>
          </a:prstGeom>
          <a:solidFill>
            <a:schemeClr val="bg1"/>
          </a:solidFill>
        </p:spPr>
        <p:txBody>
          <a:bodyPr wrap="square" rtlCol="0">
            <a:spAutoFit/>
          </a:bodyPr>
          <a:lstStyle/>
          <a:p>
            <a:r>
              <a:rPr lang="en-US"/>
              <a:t>2020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21" name="Freeform: Shape 20">
            <a:extLst>
              <a:ext uri="{FF2B5EF4-FFF2-40B4-BE49-F238E27FC236}">
                <a16:creationId xmlns:a16="http://schemas.microsoft.com/office/drawing/2014/main" id="{A7948BAA-B3FF-4D5A-B9AF-95FAC7DC9A64}"/>
              </a:ext>
            </a:extLst>
          </p:cNvPr>
          <p:cNvSpPr/>
          <p:nvPr/>
        </p:nvSpPr>
        <p:spPr>
          <a:xfrm>
            <a:off x="929268" y="1694985"/>
            <a:ext cx="7337503" cy="2462915"/>
          </a:xfrm>
          <a:custGeom>
            <a:avLst/>
            <a:gdLst>
              <a:gd name="connsiteX0" fmla="*/ 0 w 7337503"/>
              <a:gd name="connsiteY0" fmla="*/ 1694986 h 2462915"/>
              <a:gd name="connsiteX1" fmla="*/ 1709854 w 7337503"/>
              <a:gd name="connsiteY1" fmla="*/ 884664 h 2462915"/>
              <a:gd name="connsiteX2" fmla="*/ 3442010 w 7337503"/>
              <a:gd name="connsiteY2" fmla="*/ 2453269 h 2462915"/>
              <a:gd name="connsiteX3" fmla="*/ 7337503 w 7337503"/>
              <a:gd name="connsiteY3" fmla="*/ 0 h 2462915"/>
            </a:gdLst>
            <a:ahLst/>
            <a:cxnLst>
              <a:cxn ang="0">
                <a:pos x="connsiteX0" y="connsiteY0"/>
              </a:cxn>
              <a:cxn ang="0">
                <a:pos x="connsiteX1" y="connsiteY1"/>
              </a:cxn>
              <a:cxn ang="0">
                <a:pos x="connsiteX2" y="connsiteY2"/>
              </a:cxn>
              <a:cxn ang="0">
                <a:pos x="connsiteX3" y="connsiteY3"/>
              </a:cxn>
            </a:cxnLst>
            <a:rect l="l" t="t" r="r" b="b"/>
            <a:pathLst>
              <a:path w="7337503" h="2462915">
                <a:moveTo>
                  <a:pt x="0" y="1694986"/>
                </a:moveTo>
                <a:cubicBezTo>
                  <a:pt x="568093" y="1226634"/>
                  <a:pt x="1136186" y="758283"/>
                  <a:pt x="1709854" y="884664"/>
                </a:cubicBezTo>
                <a:cubicBezTo>
                  <a:pt x="2283522" y="1011044"/>
                  <a:pt x="2504069" y="2600713"/>
                  <a:pt x="3442010" y="2453269"/>
                </a:cubicBezTo>
                <a:cubicBezTo>
                  <a:pt x="4379951" y="2305825"/>
                  <a:pt x="5858727" y="1152912"/>
                  <a:pt x="7337503" y="0"/>
                </a:cubicBezTo>
              </a:path>
            </a:pathLst>
          </a:custGeom>
          <a:noFill/>
          <a:ln w="38100">
            <a:solidFill>
              <a:schemeClr val="accent3">
                <a:lumMod val="60000"/>
                <a:lumOff val="4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Shape 343"/>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r>
              <a:rPr lang="en-US">
                <a:latin typeface="Georgia" panose="02040502050405020303" pitchFamily="18" charset="0"/>
                <a:ea typeface="Rockwell" charset="0"/>
                <a:cs typeface="Rockwell" charset="0"/>
              </a:rPr>
              <a:t>What is our Expected and Actual Progress?</a:t>
            </a:r>
            <a:endParaRPr lang="en">
              <a:latin typeface="Georgia" panose="02040502050405020303" pitchFamily="18" charset="0"/>
              <a:ea typeface="Rockwell" charset="0"/>
              <a:cs typeface="Rockwell" charset="0"/>
            </a:endParaRPr>
          </a:p>
        </p:txBody>
      </p:sp>
      <p:grpSp>
        <p:nvGrpSpPr>
          <p:cNvPr id="37" name="Shape 633"/>
          <p:cNvGrpSpPr/>
          <p:nvPr/>
        </p:nvGrpSpPr>
        <p:grpSpPr>
          <a:xfrm>
            <a:off x="427794" y="931165"/>
            <a:ext cx="313892" cy="227819"/>
            <a:chOff x="4604550" y="3714775"/>
            <a:chExt cx="439625" cy="319075"/>
          </a:xfrm>
        </p:grpSpPr>
        <p:sp>
          <p:nvSpPr>
            <p:cNvPr id="38" name="Shape 634"/>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635"/>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cxnSp>
        <p:nvCxnSpPr>
          <p:cNvPr id="3" name="Straight Arrow Connector 2">
            <a:extLst>
              <a:ext uri="{FF2B5EF4-FFF2-40B4-BE49-F238E27FC236}">
                <a16:creationId xmlns:a16="http://schemas.microsoft.com/office/drawing/2014/main" id="{103DA89F-A5F5-4285-AAA3-B62893442687}"/>
              </a:ext>
            </a:extLst>
          </p:cNvPr>
          <p:cNvCxnSpPr>
            <a:cxnSpLocks/>
            <a:stCxn id="4" idx="0"/>
          </p:cNvCxnSpPr>
          <p:nvPr/>
        </p:nvCxnSpPr>
        <p:spPr>
          <a:xfrm>
            <a:off x="866680" y="4282068"/>
            <a:ext cx="7838705" cy="260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854910E-14D0-49FD-8A80-5377F5D54D90}"/>
              </a:ext>
            </a:extLst>
          </p:cNvPr>
          <p:cNvSpPr txBox="1"/>
          <p:nvPr/>
        </p:nvSpPr>
        <p:spPr>
          <a:xfrm flipH="1">
            <a:off x="547569" y="4282068"/>
            <a:ext cx="638223" cy="307777"/>
          </a:xfrm>
          <a:prstGeom prst="rect">
            <a:avLst/>
          </a:prstGeom>
          <a:noFill/>
        </p:spPr>
        <p:txBody>
          <a:bodyPr wrap="square" rtlCol="0">
            <a:spAutoFit/>
          </a:bodyPr>
          <a:lstStyle/>
          <a:p>
            <a:r>
              <a:rPr lang="en-US"/>
              <a:t>2014</a:t>
            </a:r>
          </a:p>
        </p:txBody>
      </p:sp>
      <p:sp>
        <p:nvSpPr>
          <p:cNvPr id="9" name="TextBox 8">
            <a:extLst>
              <a:ext uri="{FF2B5EF4-FFF2-40B4-BE49-F238E27FC236}">
                <a16:creationId xmlns:a16="http://schemas.microsoft.com/office/drawing/2014/main" id="{8233778F-3978-416B-8FE3-80BEDA8D57B7}"/>
              </a:ext>
            </a:extLst>
          </p:cNvPr>
          <p:cNvSpPr txBox="1"/>
          <p:nvPr/>
        </p:nvSpPr>
        <p:spPr>
          <a:xfrm flipH="1">
            <a:off x="7493493" y="4308087"/>
            <a:ext cx="638223" cy="307777"/>
          </a:xfrm>
          <a:prstGeom prst="rect">
            <a:avLst/>
          </a:prstGeom>
          <a:noFill/>
        </p:spPr>
        <p:txBody>
          <a:bodyPr wrap="square" rtlCol="0">
            <a:spAutoFit/>
          </a:bodyPr>
          <a:lstStyle/>
          <a:p>
            <a:r>
              <a:rPr lang="en-US"/>
              <a:t>2021</a:t>
            </a:r>
          </a:p>
        </p:txBody>
      </p:sp>
      <p:sp>
        <p:nvSpPr>
          <p:cNvPr id="12" name="TextBox 11">
            <a:extLst>
              <a:ext uri="{FF2B5EF4-FFF2-40B4-BE49-F238E27FC236}">
                <a16:creationId xmlns:a16="http://schemas.microsoft.com/office/drawing/2014/main" id="{7BF889BE-F7F3-4D73-AD61-9BC58F50BC25}"/>
              </a:ext>
            </a:extLst>
          </p:cNvPr>
          <p:cNvSpPr txBox="1"/>
          <p:nvPr/>
        </p:nvSpPr>
        <p:spPr>
          <a:xfrm flipH="1">
            <a:off x="2336890" y="4282068"/>
            <a:ext cx="638223" cy="307777"/>
          </a:xfrm>
          <a:prstGeom prst="rect">
            <a:avLst/>
          </a:prstGeom>
          <a:noFill/>
        </p:spPr>
        <p:txBody>
          <a:bodyPr wrap="square" rtlCol="0">
            <a:spAutoFit/>
          </a:bodyPr>
          <a:lstStyle/>
          <a:p>
            <a:r>
              <a:rPr lang="en-US"/>
              <a:t>2016</a:t>
            </a:r>
          </a:p>
        </p:txBody>
      </p:sp>
      <p:sp>
        <p:nvSpPr>
          <p:cNvPr id="14" name="TextBox 13">
            <a:extLst>
              <a:ext uri="{FF2B5EF4-FFF2-40B4-BE49-F238E27FC236}">
                <a16:creationId xmlns:a16="http://schemas.microsoft.com/office/drawing/2014/main" id="{E0435E85-88BE-40D1-89D0-9EFADE0541FA}"/>
              </a:ext>
            </a:extLst>
          </p:cNvPr>
          <p:cNvSpPr txBox="1"/>
          <p:nvPr/>
        </p:nvSpPr>
        <p:spPr>
          <a:xfrm>
            <a:off x="349282" y="3369368"/>
            <a:ext cx="1527389" cy="938719"/>
          </a:xfrm>
          <a:prstGeom prst="rect">
            <a:avLst/>
          </a:prstGeom>
          <a:noFill/>
        </p:spPr>
        <p:txBody>
          <a:bodyPr wrap="square" rtlCol="0">
            <a:spAutoFit/>
          </a:bodyPr>
          <a:lstStyle/>
          <a:p>
            <a:r>
              <a:rPr lang="en-US" sz="1100"/>
              <a:t>USGS, CBP, and USFS funded citizen software to classify samples of high-res imagery</a:t>
            </a:r>
          </a:p>
        </p:txBody>
      </p:sp>
      <p:sp>
        <p:nvSpPr>
          <p:cNvPr id="15" name="TextBox 14">
            <a:extLst>
              <a:ext uri="{FF2B5EF4-FFF2-40B4-BE49-F238E27FC236}">
                <a16:creationId xmlns:a16="http://schemas.microsoft.com/office/drawing/2014/main" id="{D684DE3D-8BCF-4239-AE52-36ABBE749FB7}"/>
              </a:ext>
            </a:extLst>
          </p:cNvPr>
          <p:cNvSpPr txBox="1"/>
          <p:nvPr/>
        </p:nvSpPr>
        <p:spPr>
          <a:xfrm>
            <a:off x="1879521" y="3387684"/>
            <a:ext cx="1527389" cy="769441"/>
          </a:xfrm>
          <a:prstGeom prst="rect">
            <a:avLst/>
          </a:prstGeom>
          <a:noFill/>
        </p:spPr>
        <p:txBody>
          <a:bodyPr wrap="square" rtlCol="0">
            <a:spAutoFit/>
          </a:bodyPr>
          <a:lstStyle/>
          <a:p>
            <a:r>
              <a:rPr lang="en-US" sz="1100"/>
              <a:t>Complete mapping of high-res land cover/use funded by CBP Partners</a:t>
            </a:r>
          </a:p>
        </p:txBody>
      </p:sp>
      <p:sp>
        <p:nvSpPr>
          <p:cNvPr id="16" name="TextBox 15">
            <a:extLst>
              <a:ext uri="{FF2B5EF4-FFF2-40B4-BE49-F238E27FC236}">
                <a16:creationId xmlns:a16="http://schemas.microsoft.com/office/drawing/2014/main" id="{52147BE0-9B93-40F1-93F3-FFA550ECF5FB}"/>
              </a:ext>
            </a:extLst>
          </p:cNvPr>
          <p:cNvSpPr txBox="1"/>
          <p:nvPr/>
        </p:nvSpPr>
        <p:spPr>
          <a:xfrm>
            <a:off x="3621733" y="2029065"/>
            <a:ext cx="1668636" cy="1954381"/>
          </a:xfrm>
          <a:prstGeom prst="rect">
            <a:avLst/>
          </a:prstGeom>
          <a:noFill/>
        </p:spPr>
        <p:txBody>
          <a:bodyPr wrap="square" rtlCol="0">
            <a:spAutoFit/>
          </a:bodyPr>
          <a:lstStyle/>
          <a:p>
            <a:r>
              <a:rPr lang="en-US" sz="1100"/>
              <a:t>2013 High-res land cover and land use datasets completed.</a:t>
            </a:r>
          </a:p>
          <a:p>
            <a:endParaRPr lang="en-US" sz="1100"/>
          </a:p>
          <a:p>
            <a:r>
              <a:rPr lang="en-US" sz="1100"/>
              <a:t>High-res updates for 2017 and 2021 funded by CBP Partners.</a:t>
            </a:r>
          </a:p>
          <a:p>
            <a:endParaRPr lang="en-US" sz="1100"/>
          </a:p>
          <a:p>
            <a:r>
              <a:rPr lang="en-US" sz="1100"/>
              <a:t>Land Policy BMPs developed and adopted in Phase III WIPs</a:t>
            </a:r>
          </a:p>
        </p:txBody>
      </p:sp>
      <p:sp>
        <p:nvSpPr>
          <p:cNvPr id="17" name="TextBox 16">
            <a:extLst>
              <a:ext uri="{FF2B5EF4-FFF2-40B4-BE49-F238E27FC236}">
                <a16:creationId xmlns:a16="http://schemas.microsoft.com/office/drawing/2014/main" id="{C28A5CDC-E2FF-45A6-AEE7-A3D9C89EC51A}"/>
              </a:ext>
            </a:extLst>
          </p:cNvPr>
          <p:cNvSpPr txBox="1"/>
          <p:nvPr/>
        </p:nvSpPr>
        <p:spPr>
          <a:xfrm flipH="1">
            <a:off x="4126211" y="4282068"/>
            <a:ext cx="638223" cy="307777"/>
          </a:xfrm>
          <a:prstGeom prst="rect">
            <a:avLst/>
          </a:prstGeom>
          <a:noFill/>
        </p:spPr>
        <p:txBody>
          <a:bodyPr wrap="square" rtlCol="0">
            <a:spAutoFit/>
          </a:bodyPr>
          <a:lstStyle/>
          <a:p>
            <a:r>
              <a:rPr lang="en-US"/>
              <a:t>2018</a:t>
            </a:r>
          </a:p>
        </p:txBody>
      </p:sp>
      <p:sp>
        <p:nvSpPr>
          <p:cNvPr id="18" name="TextBox 17">
            <a:extLst>
              <a:ext uri="{FF2B5EF4-FFF2-40B4-BE49-F238E27FC236}">
                <a16:creationId xmlns:a16="http://schemas.microsoft.com/office/drawing/2014/main" id="{61A86062-7BCC-4329-83E9-946232B4974B}"/>
              </a:ext>
            </a:extLst>
          </p:cNvPr>
          <p:cNvSpPr txBox="1"/>
          <p:nvPr/>
        </p:nvSpPr>
        <p:spPr>
          <a:xfrm flipH="1">
            <a:off x="5915533" y="4282068"/>
            <a:ext cx="638223" cy="307777"/>
          </a:xfrm>
          <a:prstGeom prst="rect">
            <a:avLst/>
          </a:prstGeom>
          <a:noFill/>
        </p:spPr>
        <p:txBody>
          <a:bodyPr wrap="square" rtlCol="0">
            <a:spAutoFit/>
          </a:bodyPr>
          <a:lstStyle/>
          <a:p>
            <a:r>
              <a:rPr lang="en-US"/>
              <a:t>2020</a:t>
            </a:r>
          </a:p>
        </p:txBody>
      </p:sp>
      <p:sp>
        <p:nvSpPr>
          <p:cNvPr id="19" name="TextBox 18">
            <a:extLst>
              <a:ext uri="{FF2B5EF4-FFF2-40B4-BE49-F238E27FC236}">
                <a16:creationId xmlns:a16="http://schemas.microsoft.com/office/drawing/2014/main" id="{1C25A491-A90B-4356-83A8-FF4AB715D3E9}"/>
              </a:ext>
            </a:extLst>
          </p:cNvPr>
          <p:cNvSpPr txBox="1"/>
          <p:nvPr/>
        </p:nvSpPr>
        <p:spPr>
          <a:xfrm>
            <a:off x="5394391" y="2484752"/>
            <a:ext cx="1527389" cy="1446550"/>
          </a:xfrm>
          <a:prstGeom prst="rect">
            <a:avLst/>
          </a:prstGeom>
          <a:noFill/>
        </p:spPr>
        <p:txBody>
          <a:bodyPr wrap="square" rtlCol="0">
            <a:spAutoFit/>
          </a:bodyPr>
          <a:lstStyle/>
          <a:p>
            <a:r>
              <a:rPr lang="en-US" sz="1100"/>
              <a:t>Draft land cover change products produced for multiple counties: 2013-2017.</a:t>
            </a:r>
          </a:p>
          <a:p>
            <a:endParaRPr lang="en-US" sz="1100"/>
          </a:p>
          <a:p>
            <a:r>
              <a:rPr lang="en-US" sz="1100"/>
              <a:t>New 55-class high-res land use model developed.</a:t>
            </a:r>
          </a:p>
        </p:txBody>
      </p:sp>
      <p:sp>
        <p:nvSpPr>
          <p:cNvPr id="20" name="TextBox 19">
            <a:extLst>
              <a:ext uri="{FF2B5EF4-FFF2-40B4-BE49-F238E27FC236}">
                <a16:creationId xmlns:a16="http://schemas.microsoft.com/office/drawing/2014/main" id="{0A758575-90DE-43FA-BDB3-B8211B019DA4}"/>
              </a:ext>
            </a:extLst>
          </p:cNvPr>
          <p:cNvSpPr txBox="1"/>
          <p:nvPr/>
        </p:nvSpPr>
        <p:spPr>
          <a:xfrm>
            <a:off x="7025802" y="2466142"/>
            <a:ext cx="1609162" cy="1615827"/>
          </a:xfrm>
          <a:prstGeom prst="rect">
            <a:avLst/>
          </a:prstGeom>
          <a:noFill/>
        </p:spPr>
        <p:txBody>
          <a:bodyPr wrap="square" rtlCol="0">
            <a:spAutoFit/>
          </a:bodyPr>
          <a:lstStyle/>
          <a:p>
            <a:r>
              <a:rPr lang="en-US" sz="1100"/>
              <a:t>Finalize comparable land cover and land use products for 2013-2017.</a:t>
            </a:r>
          </a:p>
          <a:p>
            <a:endParaRPr lang="en-US" sz="1100"/>
          </a:p>
          <a:p>
            <a:r>
              <a:rPr lang="en-US" sz="1100"/>
              <a:t>Develop land change metrics and communication tools and materials. </a:t>
            </a:r>
          </a:p>
        </p:txBody>
      </p:sp>
    </p:spTree>
    <p:extLst>
      <p:ext uri="{BB962C8B-B14F-4D97-AF65-F5344CB8AC3E}">
        <p14:creationId xmlns:p14="http://schemas.microsoft.com/office/powerpoint/2010/main" val="1201382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3606800" y="1609344"/>
            <a:ext cx="5405120" cy="1481328"/>
          </a:xfrm>
          <a:prstGeom prst="rect">
            <a:avLst/>
          </a:prstGeom>
        </p:spPr>
        <p:txBody>
          <a:bodyPr lIns="91425" tIns="91425" rIns="91425" bIns="91425" anchor="b" anchorCtr="0">
            <a:noAutofit/>
          </a:bodyPr>
          <a:lstStyle/>
          <a:p>
            <a:pPr lvl="0" rtl="0">
              <a:spcBef>
                <a:spcPts val="0"/>
              </a:spcBef>
              <a:buNone/>
            </a:pPr>
            <a:r>
              <a:rPr lang="en-US">
                <a:latin typeface="Georgia" panose="02040502050405020303" pitchFamily="18" charset="0"/>
                <a:ea typeface="Rockwell" charset="0"/>
                <a:cs typeface="Rockwell" charset="0"/>
              </a:rPr>
              <a:t>Learn</a:t>
            </a:r>
            <a:br>
              <a:rPr lang="en-US">
                <a:latin typeface="Georgia" panose="02040502050405020303" pitchFamily="18" charset="0"/>
                <a:ea typeface="Rockwell" charset="0"/>
                <a:cs typeface="Rockwell" charset="0"/>
              </a:rPr>
            </a:br>
            <a:r>
              <a:rPr lang="en-US" sz="2200" i="1">
                <a:latin typeface="Georgia" panose="02040502050405020303" pitchFamily="18" charset="0"/>
                <a:ea typeface="Rockwell" charset="0"/>
                <a:cs typeface="Rockwell" charset="0"/>
              </a:rPr>
              <a:t>What have we learned in the last two years?</a:t>
            </a:r>
            <a:endParaRPr lang="en" sz="2200" b="0">
              <a:latin typeface="Georgia" panose="02040502050405020303" pitchFamily="18" charset="0"/>
              <a:ea typeface="Rockwell" charset="0"/>
              <a:cs typeface="Rockwell" charset="0"/>
            </a:endParaRPr>
          </a:p>
        </p:txBody>
      </p:sp>
      <p:sp>
        <p:nvSpPr>
          <p:cNvPr id="136" name="Shape 136"/>
          <p:cNvSpPr txBox="1"/>
          <p:nvPr/>
        </p:nvSpPr>
        <p:spPr>
          <a:xfrm>
            <a:off x="0" y="503350"/>
            <a:ext cx="3471299" cy="3818699"/>
          </a:xfrm>
          <a:prstGeom prst="rect">
            <a:avLst/>
          </a:prstGeom>
          <a:noFill/>
          <a:ln>
            <a:noFill/>
          </a:ln>
        </p:spPr>
        <p:txBody>
          <a:bodyPr lIns="91425" tIns="91425" rIns="91425" bIns="91425" anchor="ctr" anchorCtr="0">
            <a:noAutofit/>
          </a:bodyPr>
          <a:lstStyle/>
          <a:p>
            <a:pPr lvl="0" algn="ctr">
              <a:spcBef>
                <a:spcPts val="0"/>
              </a:spcBef>
              <a:buNone/>
            </a:pPr>
            <a:r>
              <a:rPr lang="en-US" sz="20000">
                <a:solidFill>
                  <a:srgbClr val="18637B"/>
                </a:solidFill>
                <a:latin typeface="Rockwell" charset="0"/>
                <a:ea typeface="Rockwell" charset="0"/>
                <a:cs typeface="Rockwell" charset="0"/>
                <a:sym typeface="Roboto Slab"/>
              </a:rPr>
              <a:t>L</a:t>
            </a:r>
            <a:endParaRPr lang="en" sz="20000">
              <a:solidFill>
                <a:srgbClr val="18637B"/>
              </a:solidFill>
              <a:latin typeface="Rockwell" charset="0"/>
              <a:ea typeface="Rockwell" charset="0"/>
              <a:cs typeface="Rockwell" charset="0"/>
              <a:sym typeface="Roboto Slab"/>
            </a:endParaRPr>
          </a:p>
        </p:txBody>
      </p:sp>
    </p:spTree>
    <p:extLst>
      <p:ext uri="{BB962C8B-B14F-4D97-AF65-F5344CB8AC3E}">
        <p14:creationId xmlns:p14="http://schemas.microsoft.com/office/powerpoint/2010/main" val="4005077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anose="02040502050405020303" pitchFamily="18" charset="0"/>
              </a:rPr>
              <a:t>What we’ve learned</a:t>
            </a:r>
          </a:p>
        </p:txBody>
      </p:sp>
      <p:sp>
        <p:nvSpPr>
          <p:cNvPr id="3" name="Text Placeholder 2"/>
          <p:cNvSpPr>
            <a:spLocks noGrp="1"/>
          </p:cNvSpPr>
          <p:nvPr>
            <p:ph type="body" idx="1"/>
          </p:nvPr>
        </p:nvSpPr>
        <p:spPr>
          <a:xfrm>
            <a:off x="571074" y="1559425"/>
            <a:ext cx="7834424" cy="3235599"/>
          </a:xfrm>
        </p:spPr>
        <p:txBody>
          <a:bodyPr/>
          <a:lstStyle/>
          <a:p>
            <a:pPr>
              <a:buNone/>
            </a:pPr>
            <a:r>
              <a:rPr lang="en-US" sz="1600" dirty="0">
                <a:latin typeface="Arial" panose="020B0604020202020204" pitchFamily="34" charset="0"/>
                <a:cs typeface="Arial" panose="020B0604020202020204" pitchFamily="34" charset="0"/>
              </a:rPr>
              <a:t>High-resolution land cover, land use, and hydrography data representing every square meter of the Bay watershed are: </a:t>
            </a:r>
          </a:p>
          <a:p>
            <a:pPr>
              <a:buNone/>
            </a:pPr>
            <a:endParaRPr lang="en-US" sz="1600" dirty="0">
              <a:latin typeface="Arial" panose="020B0604020202020204" pitchFamily="34" charset="0"/>
              <a:cs typeface="Arial" panose="020B0604020202020204" pitchFamily="34" charset="0"/>
            </a:endParaRPr>
          </a:p>
          <a:p>
            <a:pPr marL="285750" indent="-285750"/>
            <a:r>
              <a:rPr lang="en-US" sz="1600" b="1" dirty="0">
                <a:latin typeface="Arial" panose="020B0604020202020204" pitchFamily="34" charset="0"/>
                <a:cs typeface="Arial" panose="020B0604020202020204" pitchFamily="34" charset="0"/>
              </a:rPr>
              <a:t>Foundational</a:t>
            </a:r>
            <a:r>
              <a:rPr lang="en-US" sz="1600" dirty="0">
                <a:latin typeface="Arial" panose="020B0604020202020204" pitchFamily="34" charset="0"/>
                <a:cs typeface="Arial" panose="020B0604020202020204" pitchFamily="34" charset="0"/>
              </a:rPr>
              <a:t>- informing most CBP Outcomes managed by every Goal Implementation Team.  </a:t>
            </a:r>
          </a:p>
          <a:p>
            <a:pPr marL="285750" indent="-285750"/>
            <a:endParaRPr lang="en-US" sz="1600" dirty="0">
              <a:latin typeface="Arial" panose="020B0604020202020204" pitchFamily="34" charset="0"/>
              <a:cs typeface="Arial" panose="020B0604020202020204" pitchFamily="34" charset="0"/>
            </a:endParaRPr>
          </a:p>
          <a:p>
            <a:pPr marL="285750" indent="-285750"/>
            <a:r>
              <a:rPr lang="en-US" sz="1600" b="1" dirty="0">
                <a:latin typeface="Arial" panose="020B0604020202020204" pitchFamily="34" charset="0"/>
                <a:cs typeface="Arial" panose="020B0604020202020204" pitchFamily="34" charset="0"/>
              </a:rPr>
              <a:t>Authoritative</a:t>
            </a:r>
            <a:r>
              <a:rPr lang="en-US" sz="1600" dirty="0">
                <a:latin typeface="Arial" panose="020B0604020202020204" pitchFamily="34" charset="0"/>
                <a:cs typeface="Arial" panose="020B0604020202020204" pitchFamily="34" charset="0"/>
              </a:rPr>
              <a:t>- providing a fully transparent, accurate, and verifiable representation of landscape conditions and change over time.</a:t>
            </a:r>
          </a:p>
          <a:p>
            <a:pPr marL="285750" indent="-285750"/>
            <a:endParaRPr lang="en-US" sz="1600" dirty="0">
              <a:latin typeface="Arial" panose="020B0604020202020204" pitchFamily="34" charset="0"/>
              <a:cs typeface="Arial" panose="020B0604020202020204" pitchFamily="34" charset="0"/>
            </a:endParaRPr>
          </a:p>
          <a:p>
            <a:pPr marL="285750" indent="-285750"/>
            <a:r>
              <a:rPr lang="en-US" sz="1600" b="1" dirty="0">
                <a:latin typeface="Arial" panose="020B0604020202020204" pitchFamily="34" charset="0"/>
                <a:cs typeface="Arial" panose="020B0604020202020204" pitchFamily="34" charset="0"/>
              </a:rPr>
              <a:t>Transformative</a:t>
            </a:r>
            <a:r>
              <a:rPr lang="en-US" sz="1600" dirty="0">
                <a:latin typeface="Arial" panose="020B0604020202020204" pitchFamily="34" charset="0"/>
                <a:cs typeface="Arial" panose="020B0604020202020204" pitchFamily="34" charset="0"/>
              </a:rPr>
              <a:t>- affecting the way we understand, interpret, and manage the landscape.</a:t>
            </a:r>
          </a:p>
        </p:txBody>
      </p:sp>
      <p:grpSp>
        <p:nvGrpSpPr>
          <p:cNvPr id="4" name="Shape 457">
            <a:extLst>
              <a:ext uri="{FF2B5EF4-FFF2-40B4-BE49-F238E27FC236}">
                <a16:creationId xmlns:a16="http://schemas.microsoft.com/office/drawing/2014/main" id="{92FEC64C-9362-45BD-BDB0-B184EC3DE0F7}"/>
              </a:ext>
            </a:extLst>
          </p:cNvPr>
          <p:cNvGrpSpPr/>
          <p:nvPr/>
        </p:nvGrpSpPr>
        <p:grpSpPr>
          <a:xfrm>
            <a:off x="256214" y="773236"/>
            <a:ext cx="567570" cy="586007"/>
            <a:chOff x="4630125" y="278900"/>
            <a:chExt cx="400675" cy="456675"/>
          </a:xfrm>
        </p:grpSpPr>
        <p:sp>
          <p:nvSpPr>
            <p:cNvPr id="5" name="Shape 458">
              <a:extLst>
                <a:ext uri="{FF2B5EF4-FFF2-40B4-BE49-F238E27FC236}">
                  <a16:creationId xmlns:a16="http://schemas.microsoft.com/office/drawing/2014/main" id="{28CFCA02-D575-4F12-8FAD-F85845ED8ACF}"/>
                </a:ext>
              </a:extLst>
            </p:cNvPr>
            <p:cNvSpPr/>
            <p:nvPr/>
          </p:nvSpPr>
          <p:spPr>
            <a:xfrm>
              <a:off x="4659350" y="328825"/>
              <a:ext cx="371450" cy="96850"/>
            </a:xfrm>
            <a:custGeom>
              <a:avLst/>
              <a:gdLst/>
              <a:ahLst/>
              <a:cxnLst/>
              <a:rect l="0" t="0" r="0" b="0"/>
              <a:pathLst>
                <a:path w="14858" h="3874" fill="none" extrusionOk="0">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 name="Shape 459">
              <a:extLst>
                <a:ext uri="{FF2B5EF4-FFF2-40B4-BE49-F238E27FC236}">
                  <a16:creationId xmlns:a16="http://schemas.microsoft.com/office/drawing/2014/main" id="{2866C9DA-4791-4A20-8F3B-2DA5831947FD}"/>
                </a:ext>
              </a:extLst>
            </p:cNvPr>
            <p:cNvSpPr/>
            <p:nvPr/>
          </p:nvSpPr>
          <p:spPr>
            <a:xfrm>
              <a:off x="4630125" y="452425"/>
              <a:ext cx="371450" cy="96850"/>
            </a:xfrm>
            <a:custGeom>
              <a:avLst/>
              <a:gdLst/>
              <a:ahLst/>
              <a:cxnLst/>
              <a:rect l="0" t="0" r="0" b="0"/>
              <a:pathLst>
                <a:path w="14858" h="3874" fill="none" extrusionOk="0">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460">
              <a:extLst>
                <a:ext uri="{FF2B5EF4-FFF2-40B4-BE49-F238E27FC236}">
                  <a16:creationId xmlns:a16="http://schemas.microsoft.com/office/drawing/2014/main" id="{0188F0DB-25B4-4991-A313-ACF0A1999C4F}"/>
                </a:ext>
              </a:extLst>
            </p:cNvPr>
            <p:cNvSpPr/>
            <p:nvPr/>
          </p:nvSpPr>
          <p:spPr>
            <a:xfrm>
              <a:off x="4808525" y="278900"/>
              <a:ext cx="43875" cy="49950"/>
            </a:xfrm>
            <a:custGeom>
              <a:avLst/>
              <a:gdLst/>
              <a:ahLst/>
              <a:cxnLst/>
              <a:rect l="0" t="0" r="0" b="0"/>
              <a:pathLst>
                <a:path w="1755" h="1998" fill="none" extrusionOk="0">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 name="Shape 461">
              <a:extLst>
                <a:ext uri="{FF2B5EF4-FFF2-40B4-BE49-F238E27FC236}">
                  <a16:creationId xmlns:a16="http://schemas.microsoft.com/office/drawing/2014/main" id="{9AB29DB1-D515-48E1-8461-1B5E78AA5CDB}"/>
                </a:ext>
              </a:extLst>
            </p:cNvPr>
            <p:cNvSpPr/>
            <p:nvPr/>
          </p:nvSpPr>
          <p:spPr>
            <a:xfrm>
              <a:off x="4808525" y="549250"/>
              <a:ext cx="43875" cy="186325"/>
            </a:xfrm>
            <a:custGeom>
              <a:avLst/>
              <a:gdLst/>
              <a:ahLst/>
              <a:cxnLst/>
              <a:rect l="0" t="0" r="0" b="0"/>
              <a:pathLst>
                <a:path w="1755" h="7453" fill="none" extrusionOk="0">
                  <a:moveTo>
                    <a:pt x="1" y="0"/>
                  </a:moveTo>
                  <a:lnTo>
                    <a:pt x="1" y="7453"/>
                  </a:lnTo>
                  <a:lnTo>
                    <a:pt x="1754" y="7453"/>
                  </a:lnTo>
                  <a:lnTo>
                    <a:pt x="1754"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4148196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B998-0DC8-41F5-990D-23A373AEC8BE}"/>
              </a:ext>
            </a:extLst>
          </p:cNvPr>
          <p:cNvSpPr>
            <a:spLocks noGrp="1"/>
          </p:cNvSpPr>
          <p:nvPr>
            <p:ph type="title"/>
          </p:nvPr>
        </p:nvSpPr>
        <p:spPr/>
        <p:txBody>
          <a:bodyPr/>
          <a:lstStyle/>
          <a:p>
            <a:r>
              <a:rPr lang="en-US" dirty="0"/>
              <a:t>Foundational Data</a:t>
            </a:r>
          </a:p>
        </p:txBody>
      </p:sp>
      <p:sp>
        <p:nvSpPr>
          <p:cNvPr id="4" name="TextBox 3">
            <a:extLst>
              <a:ext uri="{FF2B5EF4-FFF2-40B4-BE49-F238E27FC236}">
                <a16:creationId xmlns:a16="http://schemas.microsoft.com/office/drawing/2014/main" id="{3760B56E-9603-418E-BC8A-E2FEA0192527}"/>
              </a:ext>
            </a:extLst>
          </p:cNvPr>
          <p:cNvSpPr txBox="1"/>
          <p:nvPr/>
        </p:nvSpPr>
        <p:spPr>
          <a:xfrm>
            <a:off x="1007326" y="1714365"/>
            <a:ext cx="6750204" cy="307777"/>
          </a:xfrm>
          <a:prstGeom prst="rect">
            <a:avLst/>
          </a:prstGeom>
          <a:noFill/>
        </p:spPr>
        <p:txBody>
          <a:bodyPr wrap="square" rtlCol="0">
            <a:spAutoFit/>
          </a:bodyPr>
          <a:lstStyle/>
          <a:p>
            <a:r>
              <a:rPr lang="en-US" b="1" dirty="0"/>
              <a:t>Stream Health: </a:t>
            </a:r>
            <a:r>
              <a:rPr lang="en-US" dirty="0"/>
              <a:t>Where are incised and disconnected (from the floodplain) streams.              </a:t>
            </a:r>
          </a:p>
        </p:txBody>
      </p:sp>
      <p:sp>
        <p:nvSpPr>
          <p:cNvPr id="5" name="TextBox 4">
            <a:extLst>
              <a:ext uri="{FF2B5EF4-FFF2-40B4-BE49-F238E27FC236}">
                <a16:creationId xmlns:a16="http://schemas.microsoft.com/office/drawing/2014/main" id="{80C6F643-9640-42F7-B261-E37E9B8122FE}"/>
              </a:ext>
            </a:extLst>
          </p:cNvPr>
          <p:cNvSpPr txBox="1"/>
          <p:nvPr/>
        </p:nvSpPr>
        <p:spPr>
          <a:xfrm>
            <a:off x="1007326" y="2591169"/>
            <a:ext cx="6594088" cy="523220"/>
          </a:xfrm>
          <a:prstGeom prst="rect">
            <a:avLst/>
          </a:prstGeom>
          <a:noFill/>
        </p:spPr>
        <p:txBody>
          <a:bodyPr wrap="square" rtlCol="0">
            <a:spAutoFit/>
          </a:bodyPr>
          <a:lstStyle/>
          <a:p>
            <a:r>
              <a:rPr lang="en-US" b="1" dirty="0"/>
              <a:t>Brook Trout and Riparian Buffers: </a:t>
            </a:r>
            <a:r>
              <a:rPr lang="en-US" dirty="0"/>
              <a:t>What proportion of streams in watershed X are sunlit vs. shaded, and where are they?           </a:t>
            </a:r>
          </a:p>
        </p:txBody>
      </p:sp>
      <p:sp>
        <p:nvSpPr>
          <p:cNvPr id="6" name="TextBox 5">
            <a:extLst>
              <a:ext uri="{FF2B5EF4-FFF2-40B4-BE49-F238E27FC236}">
                <a16:creationId xmlns:a16="http://schemas.microsoft.com/office/drawing/2014/main" id="{628568F8-2605-4B3E-ABB3-603637C08155}"/>
              </a:ext>
            </a:extLst>
          </p:cNvPr>
          <p:cNvSpPr txBox="1"/>
          <p:nvPr/>
        </p:nvSpPr>
        <p:spPr>
          <a:xfrm>
            <a:off x="1007326" y="3245014"/>
            <a:ext cx="7001799" cy="307777"/>
          </a:xfrm>
          <a:prstGeom prst="rect">
            <a:avLst/>
          </a:prstGeom>
          <a:noFill/>
        </p:spPr>
        <p:txBody>
          <a:bodyPr wrap="square" rtlCol="0">
            <a:spAutoFit/>
          </a:bodyPr>
          <a:lstStyle/>
          <a:p>
            <a:r>
              <a:rPr lang="en-US" b="1" dirty="0"/>
              <a:t>Water Quality: </a:t>
            </a:r>
            <a:r>
              <a:rPr lang="en-US" dirty="0"/>
              <a:t>How much land is in agriculture and how is it changing through time?</a:t>
            </a:r>
          </a:p>
        </p:txBody>
      </p:sp>
      <p:sp>
        <p:nvSpPr>
          <p:cNvPr id="7" name="TextBox 6">
            <a:extLst>
              <a:ext uri="{FF2B5EF4-FFF2-40B4-BE49-F238E27FC236}">
                <a16:creationId xmlns:a16="http://schemas.microsoft.com/office/drawing/2014/main" id="{28048ADF-50DE-48F3-AC1B-D0C8ACC7BC9F}"/>
              </a:ext>
            </a:extLst>
          </p:cNvPr>
          <p:cNvSpPr txBox="1"/>
          <p:nvPr/>
        </p:nvSpPr>
        <p:spPr>
          <a:xfrm>
            <a:off x="1007326" y="3683416"/>
            <a:ext cx="7140498" cy="523220"/>
          </a:xfrm>
          <a:prstGeom prst="rect">
            <a:avLst/>
          </a:prstGeom>
          <a:noFill/>
        </p:spPr>
        <p:txBody>
          <a:bodyPr wrap="square" rtlCol="0">
            <a:spAutoFit/>
          </a:bodyPr>
          <a:lstStyle/>
          <a:p>
            <a:r>
              <a:rPr lang="en-US" b="1" dirty="0"/>
              <a:t>Environmental Justice: </a:t>
            </a:r>
            <a:r>
              <a:rPr lang="en-US" dirty="0"/>
              <a:t>What forest conservation opportunities exist to benefit underserved communities?  </a:t>
            </a:r>
          </a:p>
        </p:txBody>
      </p:sp>
      <p:sp>
        <p:nvSpPr>
          <p:cNvPr id="8" name="TextBox 7">
            <a:extLst>
              <a:ext uri="{FF2B5EF4-FFF2-40B4-BE49-F238E27FC236}">
                <a16:creationId xmlns:a16="http://schemas.microsoft.com/office/drawing/2014/main" id="{DE10D2EA-B83A-4F5B-A6F2-E01180B3B539}"/>
              </a:ext>
            </a:extLst>
          </p:cNvPr>
          <p:cNvSpPr txBox="1"/>
          <p:nvPr/>
        </p:nvSpPr>
        <p:spPr>
          <a:xfrm>
            <a:off x="1007326" y="4337259"/>
            <a:ext cx="6958361" cy="523220"/>
          </a:xfrm>
          <a:prstGeom prst="rect">
            <a:avLst/>
          </a:prstGeom>
          <a:noFill/>
        </p:spPr>
        <p:txBody>
          <a:bodyPr wrap="square" rtlCol="0">
            <a:spAutoFit/>
          </a:bodyPr>
          <a:lstStyle/>
          <a:p>
            <a:r>
              <a:rPr lang="en-US" b="1" dirty="0"/>
              <a:t>Urban Tree Canopy: </a:t>
            </a:r>
            <a:r>
              <a:rPr lang="en-US" dirty="0"/>
              <a:t>What is the net change in tree canopy?  What’s causing the losses in tree canopy?</a:t>
            </a:r>
          </a:p>
        </p:txBody>
      </p:sp>
      <p:sp>
        <p:nvSpPr>
          <p:cNvPr id="9" name="TextBox 8">
            <a:extLst>
              <a:ext uri="{FF2B5EF4-FFF2-40B4-BE49-F238E27FC236}">
                <a16:creationId xmlns:a16="http://schemas.microsoft.com/office/drawing/2014/main" id="{67D2FEE9-95B4-427E-8065-60A8F3F90A40}"/>
              </a:ext>
            </a:extLst>
          </p:cNvPr>
          <p:cNvSpPr txBox="1"/>
          <p:nvPr/>
        </p:nvSpPr>
        <p:spPr>
          <a:xfrm>
            <a:off x="1007326" y="2152767"/>
            <a:ext cx="6750204" cy="307777"/>
          </a:xfrm>
          <a:prstGeom prst="rect">
            <a:avLst/>
          </a:prstGeom>
          <a:noFill/>
        </p:spPr>
        <p:txBody>
          <a:bodyPr wrap="square" rtlCol="0">
            <a:spAutoFit/>
          </a:bodyPr>
          <a:lstStyle/>
          <a:p>
            <a:r>
              <a:rPr lang="en-US" b="1" dirty="0"/>
              <a:t>Fish Passage: </a:t>
            </a:r>
            <a:r>
              <a:rPr lang="en-US" dirty="0"/>
              <a:t>Where are obstructions and strictures in the stream network?</a:t>
            </a:r>
          </a:p>
        </p:txBody>
      </p:sp>
      <p:sp>
        <p:nvSpPr>
          <p:cNvPr id="10" name="TextBox 9">
            <a:extLst>
              <a:ext uri="{FF2B5EF4-FFF2-40B4-BE49-F238E27FC236}">
                <a16:creationId xmlns:a16="http://schemas.microsoft.com/office/drawing/2014/main" id="{3E9CEFE8-E416-4B3C-BAFB-6A4294C4343A}"/>
              </a:ext>
            </a:extLst>
          </p:cNvPr>
          <p:cNvSpPr txBox="1"/>
          <p:nvPr/>
        </p:nvSpPr>
        <p:spPr>
          <a:xfrm>
            <a:off x="5181599" y="530725"/>
            <a:ext cx="3456879" cy="954107"/>
          </a:xfrm>
          <a:prstGeom prst="rect">
            <a:avLst/>
          </a:prstGeom>
          <a:noFill/>
        </p:spPr>
        <p:txBody>
          <a:bodyPr wrap="square" rtlCol="0">
            <a:spAutoFit/>
          </a:bodyPr>
          <a:lstStyle/>
          <a:p>
            <a:pPr algn="ctr"/>
            <a:r>
              <a:rPr lang="en-US" sz="2800" b="1" dirty="0"/>
              <a:t>Potential CBP Applications</a:t>
            </a:r>
          </a:p>
        </p:txBody>
      </p:sp>
    </p:spTree>
    <p:extLst>
      <p:ext uri="{BB962C8B-B14F-4D97-AF65-F5344CB8AC3E}">
        <p14:creationId xmlns:p14="http://schemas.microsoft.com/office/powerpoint/2010/main" val="4205387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B998-0DC8-41F5-990D-23A373AEC8BE}"/>
              </a:ext>
            </a:extLst>
          </p:cNvPr>
          <p:cNvSpPr>
            <a:spLocks noGrp="1"/>
          </p:cNvSpPr>
          <p:nvPr>
            <p:ph type="title"/>
          </p:nvPr>
        </p:nvSpPr>
        <p:spPr/>
        <p:txBody>
          <a:bodyPr/>
          <a:lstStyle/>
          <a:p>
            <a:r>
              <a:rPr lang="en-US" dirty="0"/>
              <a:t>Foundational Data</a:t>
            </a:r>
          </a:p>
        </p:txBody>
      </p:sp>
      <p:sp>
        <p:nvSpPr>
          <p:cNvPr id="3" name="Rectangle 2">
            <a:extLst>
              <a:ext uri="{FF2B5EF4-FFF2-40B4-BE49-F238E27FC236}">
                <a16:creationId xmlns:a16="http://schemas.microsoft.com/office/drawing/2014/main" id="{263DCC0E-1E17-4BF5-AFA3-26BF1CCDD000}"/>
              </a:ext>
            </a:extLst>
          </p:cNvPr>
          <p:cNvSpPr/>
          <p:nvPr/>
        </p:nvSpPr>
        <p:spPr>
          <a:xfrm>
            <a:off x="4787588" y="2247508"/>
            <a:ext cx="3267241" cy="307777"/>
          </a:xfrm>
          <a:prstGeom prst="rect">
            <a:avLst/>
          </a:prstGeom>
        </p:spPr>
        <p:txBody>
          <a:bodyPr wrap="none">
            <a:spAutoFit/>
          </a:bodyPr>
          <a:lstStyle/>
          <a:p>
            <a:r>
              <a:rPr lang="en-US" dirty="0">
                <a:latin typeface="+mn-lt"/>
                <a:ea typeface="Calibri" panose="020F0502020204030204" pitchFamily="34" charset="0"/>
              </a:rPr>
              <a:t>Regional green infrastructure planning </a:t>
            </a:r>
            <a:endParaRPr lang="en-US" dirty="0">
              <a:latin typeface="+mn-lt"/>
            </a:endParaRPr>
          </a:p>
        </p:txBody>
      </p:sp>
      <p:sp>
        <p:nvSpPr>
          <p:cNvPr id="10" name="Rectangle 9">
            <a:extLst>
              <a:ext uri="{FF2B5EF4-FFF2-40B4-BE49-F238E27FC236}">
                <a16:creationId xmlns:a16="http://schemas.microsoft.com/office/drawing/2014/main" id="{EB587723-AF04-41EF-8BEB-787390D3B087}"/>
              </a:ext>
            </a:extLst>
          </p:cNvPr>
          <p:cNvSpPr/>
          <p:nvPr/>
        </p:nvSpPr>
        <p:spPr>
          <a:xfrm>
            <a:off x="4787588" y="2673880"/>
            <a:ext cx="1696298" cy="307777"/>
          </a:xfrm>
          <a:prstGeom prst="rect">
            <a:avLst/>
          </a:prstGeom>
        </p:spPr>
        <p:txBody>
          <a:bodyPr wrap="none">
            <a:spAutoFit/>
          </a:bodyPr>
          <a:lstStyle/>
          <a:p>
            <a:r>
              <a:rPr lang="en-US" dirty="0">
                <a:latin typeface="+mn-lt"/>
                <a:ea typeface="Calibri" panose="020F0502020204030204" pitchFamily="34" charset="0"/>
              </a:rPr>
              <a:t>MS4 area mapping</a:t>
            </a:r>
            <a:endParaRPr lang="en-US" dirty="0">
              <a:latin typeface="+mn-lt"/>
            </a:endParaRPr>
          </a:p>
        </p:txBody>
      </p:sp>
      <p:sp>
        <p:nvSpPr>
          <p:cNvPr id="11" name="TextBox 10">
            <a:extLst>
              <a:ext uri="{FF2B5EF4-FFF2-40B4-BE49-F238E27FC236}">
                <a16:creationId xmlns:a16="http://schemas.microsoft.com/office/drawing/2014/main" id="{9A4E1407-0911-4B20-82C2-78350B6DE977}"/>
              </a:ext>
            </a:extLst>
          </p:cNvPr>
          <p:cNvSpPr txBox="1"/>
          <p:nvPr/>
        </p:nvSpPr>
        <p:spPr>
          <a:xfrm>
            <a:off x="4787588" y="3526624"/>
            <a:ext cx="2507901" cy="307777"/>
          </a:xfrm>
          <a:prstGeom prst="rect">
            <a:avLst/>
          </a:prstGeom>
          <a:noFill/>
        </p:spPr>
        <p:txBody>
          <a:bodyPr wrap="square" rtlCol="0">
            <a:spAutoFit/>
          </a:bodyPr>
          <a:lstStyle/>
          <a:p>
            <a:r>
              <a:rPr lang="en-US" dirty="0">
                <a:latin typeface="+mn-lt"/>
              </a:rPr>
              <a:t>Creating local land use data</a:t>
            </a:r>
          </a:p>
        </p:txBody>
      </p:sp>
      <p:sp>
        <p:nvSpPr>
          <p:cNvPr id="12" name="TextBox 11">
            <a:extLst>
              <a:ext uri="{FF2B5EF4-FFF2-40B4-BE49-F238E27FC236}">
                <a16:creationId xmlns:a16="http://schemas.microsoft.com/office/drawing/2014/main" id="{55412295-769D-4A88-AAF7-EEAA2D54FF3A}"/>
              </a:ext>
            </a:extLst>
          </p:cNvPr>
          <p:cNvSpPr txBox="1"/>
          <p:nvPr/>
        </p:nvSpPr>
        <p:spPr>
          <a:xfrm>
            <a:off x="4787588" y="3100252"/>
            <a:ext cx="3709639" cy="307777"/>
          </a:xfrm>
          <a:prstGeom prst="rect">
            <a:avLst/>
          </a:prstGeom>
          <a:noFill/>
        </p:spPr>
        <p:txBody>
          <a:bodyPr wrap="square" rtlCol="0">
            <a:spAutoFit/>
          </a:bodyPr>
          <a:lstStyle/>
          <a:p>
            <a:r>
              <a:rPr lang="en-US" dirty="0">
                <a:latin typeface="+mn-lt"/>
              </a:rPr>
              <a:t>Watershed studies</a:t>
            </a:r>
          </a:p>
        </p:txBody>
      </p:sp>
      <p:sp>
        <p:nvSpPr>
          <p:cNvPr id="13" name="TextBox 12">
            <a:extLst>
              <a:ext uri="{FF2B5EF4-FFF2-40B4-BE49-F238E27FC236}">
                <a16:creationId xmlns:a16="http://schemas.microsoft.com/office/drawing/2014/main" id="{E4669E87-C7A2-402E-A2C7-1D907DE5CD77}"/>
              </a:ext>
            </a:extLst>
          </p:cNvPr>
          <p:cNvSpPr txBox="1"/>
          <p:nvPr/>
        </p:nvSpPr>
        <p:spPr>
          <a:xfrm>
            <a:off x="4787588" y="1821136"/>
            <a:ext cx="3709639" cy="307777"/>
          </a:xfrm>
          <a:prstGeom prst="rect">
            <a:avLst/>
          </a:prstGeom>
          <a:noFill/>
        </p:spPr>
        <p:txBody>
          <a:bodyPr wrap="square" rtlCol="0">
            <a:spAutoFit/>
          </a:bodyPr>
          <a:lstStyle/>
          <a:p>
            <a:r>
              <a:rPr lang="en-US" dirty="0">
                <a:latin typeface="+mn-lt"/>
              </a:rPr>
              <a:t>Updating County Comprehensive Plans</a:t>
            </a:r>
          </a:p>
        </p:txBody>
      </p:sp>
      <p:sp>
        <p:nvSpPr>
          <p:cNvPr id="14" name="TextBox 13">
            <a:extLst>
              <a:ext uri="{FF2B5EF4-FFF2-40B4-BE49-F238E27FC236}">
                <a16:creationId xmlns:a16="http://schemas.microsoft.com/office/drawing/2014/main" id="{DDE3A83D-4212-4921-9881-A917C2DED1FB}"/>
              </a:ext>
            </a:extLst>
          </p:cNvPr>
          <p:cNvSpPr txBox="1"/>
          <p:nvPr/>
        </p:nvSpPr>
        <p:spPr>
          <a:xfrm>
            <a:off x="863532" y="3866048"/>
            <a:ext cx="2509026" cy="307777"/>
          </a:xfrm>
          <a:prstGeom prst="rect">
            <a:avLst/>
          </a:prstGeom>
          <a:noFill/>
        </p:spPr>
        <p:txBody>
          <a:bodyPr wrap="square" rtlCol="0">
            <a:spAutoFit/>
          </a:bodyPr>
          <a:lstStyle/>
          <a:p>
            <a:r>
              <a:rPr lang="en-US" dirty="0">
                <a:latin typeface="+mn-lt"/>
              </a:rPr>
              <a:t>Priority forest identification</a:t>
            </a:r>
          </a:p>
        </p:txBody>
      </p:sp>
      <p:sp>
        <p:nvSpPr>
          <p:cNvPr id="15" name="TextBox 14">
            <a:extLst>
              <a:ext uri="{FF2B5EF4-FFF2-40B4-BE49-F238E27FC236}">
                <a16:creationId xmlns:a16="http://schemas.microsoft.com/office/drawing/2014/main" id="{C6724C83-04C2-47E8-8FE4-9131375D8BCA}"/>
              </a:ext>
            </a:extLst>
          </p:cNvPr>
          <p:cNvSpPr txBox="1"/>
          <p:nvPr/>
        </p:nvSpPr>
        <p:spPr>
          <a:xfrm>
            <a:off x="863532" y="4322328"/>
            <a:ext cx="3709639" cy="307777"/>
          </a:xfrm>
          <a:prstGeom prst="rect">
            <a:avLst/>
          </a:prstGeom>
          <a:noFill/>
        </p:spPr>
        <p:txBody>
          <a:bodyPr wrap="square" rtlCol="0">
            <a:spAutoFit/>
          </a:bodyPr>
          <a:lstStyle/>
          <a:p>
            <a:r>
              <a:rPr lang="en-US" dirty="0">
                <a:latin typeface="+mn-lt"/>
              </a:rPr>
              <a:t>Forest resource management plans</a:t>
            </a:r>
          </a:p>
        </p:txBody>
      </p:sp>
      <p:sp>
        <p:nvSpPr>
          <p:cNvPr id="16" name="TextBox 15">
            <a:extLst>
              <a:ext uri="{FF2B5EF4-FFF2-40B4-BE49-F238E27FC236}">
                <a16:creationId xmlns:a16="http://schemas.microsoft.com/office/drawing/2014/main" id="{7B689213-1C35-4575-8DA8-6E6813240B30}"/>
              </a:ext>
            </a:extLst>
          </p:cNvPr>
          <p:cNvSpPr txBox="1"/>
          <p:nvPr/>
        </p:nvSpPr>
        <p:spPr>
          <a:xfrm>
            <a:off x="863532" y="2312536"/>
            <a:ext cx="3709639" cy="523220"/>
          </a:xfrm>
          <a:prstGeom prst="rect">
            <a:avLst/>
          </a:prstGeom>
          <a:noFill/>
        </p:spPr>
        <p:txBody>
          <a:bodyPr wrap="square" rtlCol="0">
            <a:spAutoFit/>
          </a:bodyPr>
          <a:lstStyle/>
          <a:p>
            <a:r>
              <a:rPr lang="en-US" dirty="0">
                <a:latin typeface="+mn-lt"/>
              </a:rPr>
              <a:t>Identifying and prioritizing riparian forest buffer restoration sites</a:t>
            </a:r>
          </a:p>
        </p:txBody>
      </p:sp>
      <p:sp>
        <p:nvSpPr>
          <p:cNvPr id="17" name="TextBox 16">
            <a:extLst>
              <a:ext uri="{FF2B5EF4-FFF2-40B4-BE49-F238E27FC236}">
                <a16:creationId xmlns:a16="http://schemas.microsoft.com/office/drawing/2014/main" id="{DD460B07-F5B5-411C-9FB0-08B1A5DB18C2}"/>
              </a:ext>
            </a:extLst>
          </p:cNvPr>
          <p:cNvSpPr txBox="1"/>
          <p:nvPr/>
        </p:nvSpPr>
        <p:spPr>
          <a:xfrm>
            <a:off x="863532" y="2953484"/>
            <a:ext cx="3709639" cy="307777"/>
          </a:xfrm>
          <a:prstGeom prst="rect">
            <a:avLst/>
          </a:prstGeom>
          <a:noFill/>
        </p:spPr>
        <p:txBody>
          <a:bodyPr wrap="square" rtlCol="0">
            <a:spAutoFit/>
          </a:bodyPr>
          <a:lstStyle/>
          <a:p>
            <a:r>
              <a:rPr lang="en-US" dirty="0">
                <a:latin typeface="+mn-lt"/>
              </a:rPr>
              <a:t>Community tree canopy assessments</a:t>
            </a:r>
          </a:p>
        </p:txBody>
      </p:sp>
      <p:sp>
        <p:nvSpPr>
          <p:cNvPr id="18" name="TextBox 17">
            <a:extLst>
              <a:ext uri="{FF2B5EF4-FFF2-40B4-BE49-F238E27FC236}">
                <a16:creationId xmlns:a16="http://schemas.microsoft.com/office/drawing/2014/main" id="{4E101F9A-5D0D-4CC5-B471-AA0E79FE9D17}"/>
              </a:ext>
            </a:extLst>
          </p:cNvPr>
          <p:cNvSpPr txBox="1"/>
          <p:nvPr/>
        </p:nvSpPr>
        <p:spPr>
          <a:xfrm>
            <a:off x="863532" y="3409766"/>
            <a:ext cx="2719343" cy="307777"/>
          </a:xfrm>
          <a:prstGeom prst="rect">
            <a:avLst/>
          </a:prstGeom>
          <a:noFill/>
        </p:spPr>
        <p:txBody>
          <a:bodyPr wrap="square" rtlCol="0">
            <a:spAutoFit/>
          </a:bodyPr>
          <a:lstStyle/>
          <a:p>
            <a:r>
              <a:rPr lang="en-US" dirty="0">
                <a:latin typeface="+mn-lt"/>
              </a:rPr>
              <a:t>Christmas bird-count surveys</a:t>
            </a:r>
          </a:p>
        </p:txBody>
      </p:sp>
      <p:sp>
        <p:nvSpPr>
          <p:cNvPr id="19" name="TextBox 18">
            <a:extLst>
              <a:ext uri="{FF2B5EF4-FFF2-40B4-BE49-F238E27FC236}">
                <a16:creationId xmlns:a16="http://schemas.microsoft.com/office/drawing/2014/main" id="{632F3FAA-2E7B-432E-AEAA-E2318AF6882A}"/>
              </a:ext>
            </a:extLst>
          </p:cNvPr>
          <p:cNvSpPr txBox="1"/>
          <p:nvPr/>
        </p:nvSpPr>
        <p:spPr>
          <a:xfrm>
            <a:off x="4787588" y="4379367"/>
            <a:ext cx="3709639" cy="307777"/>
          </a:xfrm>
          <a:prstGeom prst="rect">
            <a:avLst/>
          </a:prstGeom>
          <a:noFill/>
        </p:spPr>
        <p:txBody>
          <a:bodyPr wrap="square" rtlCol="0">
            <a:spAutoFit/>
          </a:bodyPr>
          <a:lstStyle/>
          <a:p>
            <a:r>
              <a:rPr lang="en-US" dirty="0">
                <a:latin typeface="+mn-lt"/>
              </a:rPr>
              <a:t>Inventorying tree planting opportunities</a:t>
            </a:r>
          </a:p>
        </p:txBody>
      </p:sp>
      <p:sp>
        <p:nvSpPr>
          <p:cNvPr id="21" name="TextBox 20">
            <a:extLst>
              <a:ext uri="{FF2B5EF4-FFF2-40B4-BE49-F238E27FC236}">
                <a16:creationId xmlns:a16="http://schemas.microsoft.com/office/drawing/2014/main" id="{D1C0C050-5C1A-4AF5-80B2-39E9CEE64111}"/>
              </a:ext>
            </a:extLst>
          </p:cNvPr>
          <p:cNvSpPr txBox="1"/>
          <p:nvPr/>
        </p:nvSpPr>
        <p:spPr>
          <a:xfrm>
            <a:off x="863532" y="1856254"/>
            <a:ext cx="3709639" cy="307777"/>
          </a:xfrm>
          <a:prstGeom prst="rect">
            <a:avLst/>
          </a:prstGeom>
          <a:noFill/>
        </p:spPr>
        <p:txBody>
          <a:bodyPr wrap="square" rtlCol="0">
            <a:spAutoFit/>
          </a:bodyPr>
          <a:lstStyle/>
          <a:p>
            <a:r>
              <a:rPr lang="en-US" dirty="0">
                <a:latin typeface="+mn-lt"/>
              </a:rPr>
              <a:t>Assessing Brook Trout conservation sites</a:t>
            </a:r>
          </a:p>
        </p:txBody>
      </p:sp>
      <p:sp>
        <p:nvSpPr>
          <p:cNvPr id="22" name="TextBox 21">
            <a:extLst>
              <a:ext uri="{FF2B5EF4-FFF2-40B4-BE49-F238E27FC236}">
                <a16:creationId xmlns:a16="http://schemas.microsoft.com/office/drawing/2014/main" id="{4EAB427B-204A-4785-ACF4-A846E6C29737}"/>
              </a:ext>
            </a:extLst>
          </p:cNvPr>
          <p:cNvSpPr txBox="1"/>
          <p:nvPr/>
        </p:nvSpPr>
        <p:spPr>
          <a:xfrm>
            <a:off x="4787588" y="3952996"/>
            <a:ext cx="3709639" cy="307777"/>
          </a:xfrm>
          <a:prstGeom prst="rect">
            <a:avLst/>
          </a:prstGeom>
          <a:noFill/>
        </p:spPr>
        <p:txBody>
          <a:bodyPr wrap="square" rtlCol="0">
            <a:spAutoFit/>
          </a:bodyPr>
          <a:lstStyle/>
          <a:p>
            <a:r>
              <a:rPr lang="en-US" dirty="0">
                <a:latin typeface="+mn-lt"/>
              </a:rPr>
              <a:t>Identifying potential community garden sites</a:t>
            </a:r>
          </a:p>
        </p:txBody>
      </p:sp>
      <p:sp>
        <p:nvSpPr>
          <p:cNvPr id="23" name="TextBox 22">
            <a:extLst>
              <a:ext uri="{FF2B5EF4-FFF2-40B4-BE49-F238E27FC236}">
                <a16:creationId xmlns:a16="http://schemas.microsoft.com/office/drawing/2014/main" id="{5E7101F2-B85E-44E5-AD71-A0F186FF598D}"/>
              </a:ext>
            </a:extLst>
          </p:cNvPr>
          <p:cNvSpPr txBox="1"/>
          <p:nvPr/>
        </p:nvSpPr>
        <p:spPr>
          <a:xfrm>
            <a:off x="5155833" y="487134"/>
            <a:ext cx="3456879" cy="954107"/>
          </a:xfrm>
          <a:prstGeom prst="rect">
            <a:avLst/>
          </a:prstGeom>
          <a:noFill/>
        </p:spPr>
        <p:txBody>
          <a:bodyPr wrap="square" rtlCol="0">
            <a:spAutoFit/>
          </a:bodyPr>
          <a:lstStyle/>
          <a:p>
            <a:pPr algn="ctr"/>
            <a:r>
              <a:rPr lang="en-US" sz="2800" b="1" dirty="0"/>
              <a:t>Current Local Applications</a:t>
            </a:r>
          </a:p>
        </p:txBody>
      </p:sp>
    </p:spTree>
    <p:extLst>
      <p:ext uri="{BB962C8B-B14F-4D97-AF65-F5344CB8AC3E}">
        <p14:creationId xmlns:p14="http://schemas.microsoft.com/office/powerpoint/2010/main" val="1780310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B998-0DC8-41F5-990D-23A373AEC8BE}"/>
              </a:ext>
            </a:extLst>
          </p:cNvPr>
          <p:cNvSpPr>
            <a:spLocks noGrp="1"/>
          </p:cNvSpPr>
          <p:nvPr>
            <p:ph type="title"/>
          </p:nvPr>
        </p:nvSpPr>
        <p:spPr/>
        <p:txBody>
          <a:bodyPr/>
          <a:lstStyle/>
          <a:p>
            <a:r>
              <a:rPr lang="en-US" dirty="0"/>
              <a:t>Authoritative Data</a:t>
            </a:r>
          </a:p>
        </p:txBody>
      </p:sp>
      <p:pic>
        <p:nvPicPr>
          <p:cNvPr id="3" name="Picture 2" descr="A close up of a map&#10;&#10;Description automatically generated">
            <a:extLst>
              <a:ext uri="{FF2B5EF4-FFF2-40B4-BE49-F238E27FC236}">
                <a16:creationId xmlns:a16="http://schemas.microsoft.com/office/drawing/2014/main" id="{80F0EAE7-11B1-4AAD-B282-713AC4997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7" y="2407132"/>
            <a:ext cx="4572002" cy="2736368"/>
          </a:xfrm>
          <a:prstGeom prst="rect">
            <a:avLst/>
          </a:prstGeom>
        </p:spPr>
      </p:pic>
      <p:pic>
        <p:nvPicPr>
          <p:cNvPr id="4" name="Picture 3" descr="A close up of a map&#10;&#10;Description automatically generated">
            <a:extLst>
              <a:ext uri="{FF2B5EF4-FFF2-40B4-BE49-F238E27FC236}">
                <a16:creationId xmlns:a16="http://schemas.microsoft.com/office/drawing/2014/main" id="{5D801FBD-0EE9-40BA-B311-3033C36BE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407133"/>
            <a:ext cx="4572000" cy="2736367"/>
          </a:xfrm>
          <a:prstGeom prst="rect">
            <a:avLst/>
          </a:prstGeom>
        </p:spPr>
      </p:pic>
      <p:sp>
        <p:nvSpPr>
          <p:cNvPr id="5" name="TextBox 4">
            <a:extLst>
              <a:ext uri="{FF2B5EF4-FFF2-40B4-BE49-F238E27FC236}">
                <a16:creationId xmlns:a16="http://schemas.microsoft.com/office/drawing/2014/main" id="{85657A2F-D104-4CE0-978A-150EDB1C8C50}"/>
              </a:ext>
            </a:extLst>
          </p:cNvPr>
          <p:cNvSpPr txBox="1"/>
          <p:nvPr/>
        </p:nvSpPr>
        <p:spPr>
          <a:xfrm flipH="1">
            <a:off x="4571997" y="530725"/>
            <a:ext cx="4542264" cy="1523494"/>
          </a:xfrm>
          <a:prstGeom prst="rect">
            <a:avLst/>
          </a:prstGeom>
          <a:noFill/>
        </p:spPr>
        <p:txBody>
          <a:bodyPr wrap="square" rtlCol="0">
            <a:spAutoFit/>
          </a:bodyPr>
          <a:lstStyle/>
          <a:p>
            <a:r>
              <a:rPr lang="en-US" sz="1200" b="1" dirty="0">
                <a:solidFill>
                  <a:schemeClr val="tx1"/>
                </a:solidFill>
              </a:rPr>
              <a:t>Farmland in Fauquier County, VA: 	</a:t>
            </a:r>
          </a:p>
          <a:p>
            <a:endParaRPr lang="en-US" sz="1200" b="1" u="sng" dirty="0">
              <a:solidFill>
                <a:schemeClr val="tx1"/>
              </a:solidFill>
            </a:endParaRPr>
          </a:p>
          <a:p>
            <a:r>
              <a:rPr lang="en-US" sz="1200" b="1" u="sng" dirty="0">
                <a:solidFill>
                  <a:schemeClr val="tx1"/>
                </a:solidFill>
              </a:rPr>
              <a:t>Source</a:t>
            </a:r>
            <a:r>
              <a:rPr lang="en-US" sz="1200" b="1" dirty="0">
                <a:solidFill>
                  <a:schemeClr val="tx1"/>
                </a:solidFill>
              </a:rPr>
              <a:t>			   </a:t>
            </a:r>
            <a:r>
              <a:rPr lang="en-US" sz="1200" b="1" u="sng" dirty="0">
                <a:solidFill>
                  <a:schemeClr val="tx1"/>
                </a:solidFill>
              </a:rPr>
              <a:t>Acres</a:t>
            </a:r>
            <a:endParaRPr lang="en-US" sz="1200" u="sng" dirty="0">
              <a:solidFill>
                <a:schemeClr val="tx1"/>
              </a:solidFill>
            </a:endParaRPr>
          </a:p>
          <a:p>
            <a:r>
              <a:rPr lang="en-US" sz="1200" dirty="0">
                <a:solidFill>
                  <a:schemeClr val="tx1"/>
                </a:solidFill>
              </a:rPr>
              <a:t>2017 Census of Agriculture; (2017 CLU*):   152,922 (119,988) </a:t>
            </a:r>
          </a:p>
          <a:p>
            <a:r>
              <a:rPr lang="en-US" sz="1200" dirty="0">
                <a:solidFill>
                  <a:schemeClr val="tx1"/>
                </a:solidFill>
              </a:rPr>
              <a:t>2012 Census of Agriculture:	     166,587	</a:t>
            </a:r>
          </a:p>
          <a:p>
            <a:r>
              <a:rPr lang="en-US" sz="1200" b="1" dirty="0">
                <a:solidFill>
                  <a:srgbClr val="FF0000"/>
                </a:solidFill>
              </a:rPr>
              <a:t>2017 Draft High-res Land Use:  	     135,954</a:t>
            </a:r>
          </a:p>
          <a:p>
            <a:endParaRPr lang="en-US" sz="1200" b="1" dirty="0">
              <a:solidFill>
                <a:srgbClr val="FF0000"/>
              </a:solidFill>
            </a:endParaRPr>
          </a:p>
          <a:p>
            <a:r>
              <a:rPr lang="en-US" sz="900" dirty="0">
                <a:solidFill>
                  <a:schemeClr val="tx1"/>
                </a:solidFill>
              </a:rPr>
              <a:t>* NRCS’ Common Land Units- mapped from aerial photos</a:t>
            </a:r>
          </a:p>
        </p:txBody>
      </p:sp>
      <p:sp>
        <p:nvSpPr>
          <p:cNvPr id="6" name="Rectangle 5">
            <a:extLst>
              <a:ext uri="{FF2B5EF4-FFF2-40B4-BE49-F238E27FC236}">
                <a16:creationId xmlns:a16="http://schemas.microsoft.com/office/drawing/2014/main" id="{4C90A1F6-21EE-45A6-A23B-60400534E8F9}"/>
              </a:ext>
            </a:extLst>
          </p:cNvPr>
          <p:cNvSpPr/>
          <p:nvPr/>
        </p:nvSpPr>
        <p:spPr>
          <a:xfrm>
            <a:off x="8090617" y="4751149"/>
            <a:ext cx="189188" cy="17342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noFill/>
            </a:endParaRPr>
          </a:p>
        </p:txBody>
      </p:sp>
      <p:sp>
        <p:nvSpPr>
          <p:cNvPr id="7" name="TextBox 6">
            <a:extLst>
              <a:ext uri="{FF2B5EF4-FFF2-40B4-BE49-F238E27FC236}">
                <a16:creationId xmlns:a16="http://schemas.microsoft.com/office/drawing/2014/main" id="{FE9640D6-939E-4465-B61A-20D38A1366A1}"/>
              </a:ext>
            </a:extLst>
          </p:cNvPr>
          <p:cNvSpPr txBox="1"/>
          <p:nvPr/>
        </p:nvSpPr>
        <p:spPr>
          <a:xfrm flipH="1">
            <a:off x="8279805" y="4714749"/>
            <a:ext cx="958787" cy="246221"/>
          </a:xfrm>
          <a:prstGeom prst="rect">
            <a:avLst/>
          </a:prstGeom>
          <a:noFill/>
        </p:spPr>
        <p:txBody>
          <a:bodyPr wrap="square" rtlCol="0">
            <a:spAutoFit/>
          </a:bodyPr>
          <a:lstStyle/>
          <a:p>
            <a:r>
              <a:rPr lang="en-US" sz="1000" b="1" dirty="0">
                <a:solidFill>
                  <a:schemeClr val="bg1"/>
                </a:solidFill>
              </a:rPr>
              <a:t>Agriculture</a:t>
            </a:r>
          </a:p>
        </p:txBody>
      </p:sp>
    </p:spTree>
    <p:extLst>
      <p:ext uri="{BB962C8B-B14F-4D97-AF65-F5344CB8AC3E}">
        <p14:creationId xmlns:p14="http://schemas.microsoft.com/office/powerpoint/2010/main" val="2742386767"/>
      </p:ext>
    </p:extLst>
  </p:cSld>
  <p:clrMapOvr>
    <a:masterClrMapping/>
  </p:clrMapOvr>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geography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geograph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lnDef>
  </a:objectDefaults>
  <a:extraClrSchemeLst>
    <a:extraClrScheme>
      <a:clrScheme name="geography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ography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ography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ography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ography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ography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ography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geography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geograph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lnDef>
  </a:objectDefaults>
  <a:extraClrSchemeLst>
    <a:extraClrScheme>
      <a:clrScheme name="geography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ography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ography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ography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ography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ography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ography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geography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geograph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lnDef>
  </a:objectDefaults>
  <a:extraClrSchemeLst>
    <a:extraClrScheme>
      <a:clrScheme name="geography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ography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ography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ography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ography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ography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ography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ct:contentTypeSchema xmlns:ct="http://schemas.microsoft.com/office/2006/metadata/contentType" xmlns:ma="http://schemas.microsoft.com/office/2006/metadata/properties/metaAttributes" ct:_="" ma:_="" ma:contentTypeName="Document" ma:contentTypeID="0x010100080AF26344F1674E9D61DAD33F745B4F" ma:contentTypeVersion="4" ma:contentTypeDescription="Create a new document." ma:contentTypeScope="" ma:versionID="f5f53167efd109a0f345ec7dac0ebf0c">
  <xsd:schema xmlns:xsd="http://www.w3.org/2001/XMLSchema" xmlns:xs="http://www.w3.org/2001/XMLSchema" xmlns:p="http://schemas.microsoft.com/office/2006/metadata/properties" xmlns:ns2="af02f744-02a6-4217-a86d-ae63f5161a1d" targetNamespace="http://schemas.microsoft.com/office/2006/metadata/properties" ma:root="true" ma:fieldsID="e59eaf5bebe303956f4e67c9051c9a88" ns2:_="">
    <xsd:import namespace="af02f744-02a6-4217-a86d-ae63f5161a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02f744-02a6-4217-a86d-ae63f5161a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mso-contentType ?>
<FormTemplates xmlns="http://schemas.microsoft.com/sharepoint/v3/contenttype/forms">
  <Display>DocumentLibraryForm</Display>
  <Edit>DocumentLibraryForm</Edit>
  <New>DocumentLibraryForm</New>
</FormTemplates>
</file>

<file path=customXml/item17.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p:properties xmlns:p="http://schemas.microsoft.com/office/2006/metadata/properties" xmlns:xsi="http://www.w3.org/2001/XMLSchema-instance" xmlns:pc="http://schemas.microsoft.com/office/infopath/2007/PartnerControls">
  <documentManagement/>
</p:properties>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571267E0-A1A7-4733-96AA-41775714C2CF}">
  <ds:schemaRefs>
    <ds:schemaRef ds:uri="ESRI.ArcGIS.Mapping.OfficeIntegration.PowerPointInfo"/>
  </ds:schemaRefs>
</ds:datastoreItem>
</file>

<file path=customXml/itemProps10.xml><?xml version="1.0" encoding="utf-8"?>
<ds:datastoreItem xmlns:ds="http://schemas.openxmlformats.org/officeDocument/2006/customXml" ds:itemID="{8872A0B0-370F-4323-BF4E-D589DE50C5F6}">
  <ds:schemaRefs>
    <ds:schemaRef ds:uri="ESRI.ArcGIS.Mapping.OfficeIntegration.PowerPointInfo"/>
  </ds:schemaRefs>
</ds:datastoreItem>
</file>

<file path=customXml/itemProps11.xml><?xml version="1.0" encoding="utf-8"?>
<ds:datastoreItem xmlns:ds="http://schemas.openxmlformats.org/officeDocument/2006/customXml" ds:itemID="{1FB39C2D-9676-41D1-9E56-3B60BBD4EDA0}">
  <ds:schemaRefs>
    <ds:schemaRef ds:uri="ESRI.ArcGIS.Mapping.OfficeIntegration.PowerPointInfo"/>
  </ds:schemaRefs>
</ds:datastoreItem>
</file>

<file path=customXml/itemProps12.xml><?xml version="1.0" encoding="utf-8"?>
<ds:datastoreItem xmlns:ds="http://schemas.openxmlformats.org/officeDocument/2006/customXml" ds:itemID="{401572DD-A465-49C7-9F8B-FF5A144CD113}">
  <ds:schemaRefs>
    <ds:schemaRef ds:uri="af02f744-02a6-4217-a86d-ae63f5161a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3.xml><?xml version="1.0" encoding="utf-8"?>
<ds:datastoreItem xmlns:ds="http://schemas.openxmlformats.org/officeDocument/2006/customXml" ds:itemID="{D23F5A4E-D19D-44BE-9A14-B641A118331B}">
  <ds:schemaRefs>
    <ds:schemaRef ds:uri="ESRI.ArcGIS.Mapping.OfficeIntegration.PowerPointInfo"/>
  </ds:schemaRefs>
</ds:datastoreItem>
</file>

<file path=customXml/itemProps14.xml><?xml version="1.0" encoding="utf-8"?>
<ds:datastoreItem xmlns:ds="http://schemas.openxmlformats.org/officeDocument/2006/customXml" ds:itemID="{95BA3650-AC55-4740-9A73-788C0241F052}">
  <ds:schemaRefs>
    <ds:schemaRef ds:uri="ESRI.ArcGIS.Mapping.OfficeIntegration.PowerPointInfo"/>
  </ds:schemaRefs>
</ds:datastoreItem>
</file>

<file path=customXml/itemProps15.xml><?xml version="1.0" encoding="utf-8"?>
<ds:datastoreItem xmlns:ds="http://schemas.openxmlformats.org/officeDocument/2006/customXml" ds:itemID="{EC738E43-9B1B-4E52-A67B-7CF5C8642CA3}">
  <ds:schemaRefs>
    <ds:schemaRef ds:uri="ESRI.ArcGIS.Mapping.OfficeIntegration.PowerPointInfo"/>
  </ds:schemaRefs>
</ds:datastoreItem>
</file>

<file path=customXml/itemProps16.xml><?xml version="1.0" encoding="utf-8"?>
<ds:datastoreItem xmlns:ds="http://schemas.openxmlformats.org/officeDocument/2006/customXml" ds:itemID="{D193DC0A-DA83-4AC4-A3D0-E1DDA4E1CA29}">
  <ds:schemaRefs>
    <ds:schemaRef ds:uri="http://schemas.microsoft.com/sharepoint/v3/contenttype/forms"/>
  </ds:schemaRefs>
</ds:datastoreItem>
</file>

<file path=customXml/itemProps17.xml><?xml version="1.0" encoding="utf-8"?>
<ds:datastoreItem xmlns:ds="http://schemas.openxmlformats.org/officeDocument/2006/customXml" ds:itemID="{4275E6C4-E755-4DDE-B477-A58B28879AFF}">
  <ds:schemaRefs>
    <ds:schemaRef ds:uri="ESRI.ArcGIS.Mapping.OfficeIntegration.PowerPointInfo"/>
  </ds:schemaRefs>
</ds:datastoreItem>
</file>

<file path=customXml/itemProps2.xml><?xml version="1.0" encoding="utf-8"?>
<ds:datastoreItem xmlns:ds="http://schemas.openxmlformats.org/officeDocument/2006/customXml" ds:itemID="{7B5587FA-2CBF-4CE1-BFE0-C712953C7E84}">
  <ds:schemaRefs>
    <ds:schemaRef ds:uri="ESRI.ArcGIS.Mapping.OfficeIntegration.PowerPointInfo"/>
  </ds:schemaRefs>
</ds:datastoreItem>
</file>

<file path=customXml/itemProps3.xml><?xml version="1.0" encoding="utf-8"?>
<ds:datastoreItem xmlns:ds="http://schemas.openxmlformats.org/officeDocument/2006/customXml" ds:itemID="{264E8007-01B3-4757-ADB3-5F8B49977323}">
  <ds:schemaRefs>
    <ds:schemaRef ds:uri="ESRI.ArcGIS.Mapping.OfficeIntegration.PowerPointInfo"/>
  </ds:schemaRefs>
</ds:datastoreItem>
</file>

<file path=customXml/itemProps4.xml><?xml version="1.0" encoding="utf-8"?>
<ds:datastoreItem xmlns:ds="http://schemas.openxmlformats.org/officeDocument/2006/customXml" ds:itemID="{A474D4E0-64B2-495C-8D87-43DA111C7C28}">
  <ds:schemaRefs>
    <ds:schemaRef ds:uri="ESRI.ArcGIS.Mapping.OfficeIntegration.PowerPointInfo"/>
  </ds:schemaRefs>
</ds:datastoreItem>
</file>

<file path=customXml/itemProps5.xml><?xml version="1.0" encoding="utf-8"?>
<ds:datastoreItem xmlns:ds="http://schemas.openxmlformats.org/officeDocument/2006/customXml" ds:itemID="{8ED37029-9C88-4C42-AFDF-C1ED0D3B3F66}">
  <ds:schemaRefs>
    <ds:schemaRef ds:uri="ESRI.ArcGIS.Mapping.OfficeIntegration.PowerPointInfo"/>
  </ds:schemaRefs>
</ds:datastoreItem>
</file>

<file path=customXml/itemProps6.xml><?xml version="1.0" encoding="utf-8"?>
<ds:datastoreItem xmlns:ds="http://schemas.openxmlformats.org/officeDocument/2006/customXml" ds:itemID="{B703ED97-4220-49F5-97F8-75A4AC4FFC4C}">
  <ds:schemaRefs>
    <ds:schemaRef ds:uri="ESRI.ArcGIS.Mapping.OfficeIntegration.PowerPointInfo"/>
  </ds:schemaRefs>
</ds:datastoreItem>
</file>

<file path=customXml/itemProps7.xml><?xml version="1.0" encoding="utf-8"?>
<ds:datastoreItem xmlns:ds="http://schemas.openxmlformats.org/officeDocument/2006/customXml" ds:itemID="{4F6E9DD8-4E4E-4463-8C2B-1ABD78665744}">
  <ds:schemaRefs>
    <ds:schemaRef ds:uri="ESRI.ArcGIS.Mapping.OfficeIntegration.PowerPointInfo"/>
  </ds:schemaRefs>
</ds:datastoreItem>
</file>

<file path=customXml/itemProps8.xml><?xml version="1.0" encoding="utf-8"?>
<ds:datastoreItem xmlns:ds="http://schemas.openxmlformats.org/officeDocument/2006/customXml" ds:itemID="{5B229134-EC8F-4234-BDBD-F6252274FB35}">
  <ds:schemaRefs>
    <ds:schemaRef ds:uri="af02f744-02a6-4217-a86d-ae63f5161a1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9.xml><?xml version="1.0" encoding="utf-8"?>
<ds:datastoreItem xmlns:ds="http://schemas.openxmlformats.org/officeDocument/2006/customXml" ds:itemID="{55F989C4-A50C-49F2-A2D5-2F533AD9D067}">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3317</TotalTime>
  <Words>2730</Words>
  <Application>Microsoft Office PowerPoint</Application>
  <PresentationFormat>On-screen Show (16:9)</PresentationFormat>
  <Paragraphs>342</Paragraphs>
  <Slides>24</Slides>
  <Notes>14</Notes>
  <HiddenSlides>0</HiddenSlides>
  <MMClips>0</MMClips>
  <ScaleCrop>false</ScaleCrop>
  <HeadingPairs>
    <vt:vector size="4" baseType="variant">
      <vt:variant>
        <vt:lpstr>Theme</vt:lpstr>
      </vt:variant>
      <vt:variant>
        <vt:i4>5</vt:i4>
      </vt:variant>
      <vt:variant>
        <vt:lpstr>Slide Titles</vt:lpstr>
      </vt:variant>
      <vt:variant>
        <vt:i4>24</vt:i4>
      </vt:variant>
    </vt:vector>
  </HeadingPairs>
  <TitlesOfParts>
    <vt:vector size="29" baseType="lpstr">
      <vt:lpstr>Warwick template</vt:lpstr>
      <vt:lpstr>Office Theme</vt:lpstr>
      <vt:lpstr>1_geography template</vt:lpstr>
      <vt:lpstr>3_geography template</vt:lpstr>
      <vt:lpstr>2_geography template</vt:lpstr>
      <vt:lpstr>PowerPoint Presentation</vt:lpstr>
      <vt:lpstr>PowerPoint Presentation</vt:lpstr>
      <vt:lpstr>PowerPoint Presentation</vt:lpstr>
      <vt:lpstr>What is our Expected and Actual Progress?</vt:lpstr>
      <vt:lpstr>Learn What have we learned in the last two years?</vt:lpstr>
      <vt:lpstr>What we’ve learned</vt:lpstr>
      <vt:lpstr>Foundational Data</vt:lpstr>
      <vt:lpstr>Foundational Data</vt:lpstr>
      <vt:lpstr>Authoritative Data</vt:lpstr>
      <vt:lpstr>PowerPoint Presentation</vt:lpstr>
      <vt:lpstr>Transformative Data</vt:lpstr>
      <vt:lpstr>PowerPoint Presentation</vt:lpstr>
      <vt:lpstr>PowerPoint Presentation</vt:lpstr>
      <vt:lpstr>PowerPoint Presentation</vt:lpstr>
      <vt:lpstr>Tree Canopy Change in Two Suburban Counties</vt:lpstr>
      <vt:lpstr>PowerPoint Presentation</vt:lpstr>
      <vt:lpstr>Successes and Challenges</vt:lpstr>
      <vt:lpstr>PowerPoint Presentation</vt:lpstr>
      <vt:lpstr>On the Horizon</vt:lpstr>
      <vt:lpstr>Adapt How does all of this impact our work?</vt:lpstr>
      <vt:lpstr>Based on what we learned, we plan to … </vt:lpstr>
      <vt:lpstr>Help How can the Management Board lead the Program to adapt?</vt:lpstr>
      <vt:lpstr>Help Needed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Free, Laura</dc:creator>
  <cp:lastModifiedBy>Peter Claggett</cp:lastModifiedBy>
  <cp:revision>3</cp:revision>
  <cp:lastPrinted>2017-03-30T13:27:36Z</cp:lastPrinted>
  <dcterms:modified xsi:type="dcterms:W3CDTF">2021-02-11T14:31:48Z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0x010100080AF26344F1674E9D61DAD33F745B4F</vt:lpwstr>
  </property>
</Properties>
</file>