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36"/>
  </p:notesMasterIdLst>
  <p:sldIdLst>
    <p:sldId id="256" r:id="rId19"/>
    <p:sldId id="260" r:id="rId20"/>
    <p:sldId id="316" r:id="rId21"/>
    <p:sldId id="291" r:id="rId22"/>
    <p:sldId id="319" r:id="rId23"/>
    <p:sldId id="285" r:id="rId24"/>
    <p:sldId id="301" r:id="rId25"/>
    <p:sldId id="313" r:id="rId26"/>
    <p:sldId id="263" r:id="rId27"/>
    <p:sldId id="290" r:id="rId28"/>
    <p:sldId id="304" r:id="rId29"/>
    <p:sldId id="306" r:id="rId30"/>
    <p:sldId id="265" r:id="rId31"/>
    <p:sldId id="314" r:id="rId32"/>
    <p:sldId id="293" r:id="rId33"/>
    <p:sldId id="318" r:id="rId34"/>
    <p:sldId id="280" r:id="rId3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p:restoredTop sz="84228" autoAdjust="0"/>
  </p:normalViewPr>
  <p:slideViewPr>
    <p:cSldViewPr snapToGrid="0" snapToObjects="1">
      <p:cViewPr varScale="1">
        <p:scale>
          <a:sx n="107" d="100"/>
          <a:sy n="107" d="100"/>
        </p:scale>
        <p:origin x="102"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BACKGROUND:</a:t>
            </a:r>
            <a:r>
              <a:rPr lang="en-US" baseline="0" dirty="0"/>
              <a:t>  </a:t>
            </a:r>
            <a:r>
              <a:rPr lang="en-US" dirty="0"/>
              <a:t>The</a:t>
            </a:r>
            <a:r>
              <a:rPr lang="en-US" baseline="0" dirty="0"/>
              <a:t> Strategic Review System is the Chesapeake Bay Partnership's committed adaptive management process to regularly review progress at meeting our Watershed Agreement Outcomes and make appropriate changes.  In recognition of the fact that our Outcomes vary considerably, there is no single review process that will fit all Outcomes.  However, there is value in ensuring some level of consistency in how we review and discuss our Outcomes.  The “Guide to your Quarterly Progress Meeting” and this </a:t>
            </a:r>
            <a:r>
              <a:rPr lang="en-US" baseline="0" dirty="0" err="1"/>
              <a:t>powerpoint</a:t>
            </a:r>
            <a:r>
              <a:rPr lang="en-US" baseline="0" dirty="0"/>
              <a:t> template are intended to provide that level of consistency, while also providing the necessary level of flexibility to adapt the process to your specific Outcome’s needs.  The “Guide” provides specific instructions that we expect the Outcome’s lead GIT or Workgroup to follow in conducting the review.  This </a:t>
            </a:r>
            <a:r>
              <a:rPr lang="en-US" baseline="0" dirty="0" err="1"/>
              <a:t>powerpoint</a:t>
            </a:r>
            <a:r>
              <a:rPr lang="en-US" baseline="0" dirty="0"/>
              <a:t> template provides a consistent format for presenting only </a:t>
            </a:r>
            <a:r>
              <a:rPr lang="en-US" u="sng" baseline="0" dirty="0"/>
              <a:t>the most important issues</a:t>
            </a:r>
            <a:r>
              <a:rPr lang="en-US" baseline="0" dirty="0"/>
              <a:t> resulting from that review to the Management Board at the Quarterly Progress Meeting.  </a:t>
            </a:r>
          </a:p>
          <a:p>
            <a:endParaRPr lang="en-US" baseline="0" dirty="0"/>
          </a:p>
          <a:p>
            <a:r>
              <a:rPr lang="en-US" baseline="0" dirty="0"/>
              <a:t>Both documents address four basic questions:</a:t>
            </a:r>
          </a:p>
          <a:p>
            <a:pPr marL="661043" lvl="1" indent="-220348">
              <a:buFont typeface="+mj-lt"/>
              <a:buAutoNum type="arabicPeriod"/>
            </a:pPr>
            <a:r>
              <a:rPr lang="en-US" baseline="0" dirty="0"/>
              <a:t>What are our assumptions?</a:t>
            </a:r>
          </a:p>
          <a:p>
            <a:pPr marL="661043" lvl="1" indent="-220348">
              <a:buFont typeface="+mj-lt"/>
              <a:buAutoNum type="arabicPeriod"/>
            </a:pPr>
            <a:r>
              <a:rPr lang="en-US" baseline="0" dirty="0"/>
              <a:t>Are we doing what we said we would do?</a:t>
            </a:r>
          </a:p>
          <a:p>
            <a:pPr marL="661043" lvl="1" indent="-220348">
              <a:buFont typeface="+mj-lt"/>
              <a:buAutoNum type="arabicPeriod"/>
            </a:pPr>
            <a:r>
              <a:rPr lang="en-US" baseline="0" dirty="0"/>
              <a:t>Are our actions having the expected effect?</a:t>
            </a:r>
          </a:p>
          <a:p>
            <a:pPr marL="661043" lvl="1" indent="-220348">
              <a:buFont typeface="+mj-lt"/>
              <a:buAutoNum type="arabicPeriod"/>
            </a:pPr>
            <a:r>
              <a:rPr lang="en-US" baseline="0" dirty="0"/>
              <a:t>How should we adapt?</a:t>
            </a:r>
          </a:p>
          <a:p>
            <a:r>
              <a:rPr lang="en-US" dirty="0"/>
              <a:t>We understand</a:t>
            </a:r>
            <a:r>
              <a:rPr lang="en-US" baseline="0" dirty="0"/>
              <a:t> that you could spend your entire allotted time to any one of these questions.  Please keep in mind that the Management Board is trusting that your GIT or Workgroup followed the process outlined in the Guide, and that the issues that you present in this </a:t>
            </a:r>
            <a:r>
              <a:rPr lang="en-US" baseline="0" dirty="0" err="1"/>
              <a:t>powerpoint</a:t>
            </a:r>
            <a:r>
              <a:rPr lang="en-US" baseline="0" dirty="0"/>
              <a:t> are limited to only those high points from that review that you need to bring to the Management Board’s attention and get their feedback. </a:t>
            </a:r>
            <a:endParaRPr lang="en-US" dirty="0"/>
          </a:p>
          <a:p>
            <a:endParaRPr lang="en-US" dirty="0"/>
          </a:p>
          <a:p>
            <a:r>
              <a:rPr lang="en-US" dirty="0"/>
              <a:t>INSTRUCTIONS:</a:t>
            </a:r>
            <a:r>
              <a:rPr lang="en-US" baseline="0" dirty="0"/>
              <a:t> </a:t>
            </a:r>
            <a:r>
              <a:rPr lang="en-US" dirty="0"/>
              <a:t>Use this presentation to highlight</a:t>
            </a:r>
            <a:r>
              <a:rPr lang="en-US" baseline="0" dirty="0"/>
              <a:t> important AND, BUT, THEREFORE stories that the Management Board should hear, based on GIT analysis using the provided materials. </a:t>
            </a:r>
          </a:p>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baseline="0" dirty="0"/>
          </a:p>
          <a:p>
            <a:r>
              <a:rPr lang="en-US" baseline="0" dirty="0"/>
              <a:t>Find charts and data at ChesapeakeProgress.com. </a:t>
            </a:r>
          </a:p>
          <a:p>
            <a:endParaRPr dirty="0"/>
          </a:p>
        </p:txBody>
      </p:sp>
    </p:spTree>
    <p:extLst>
      <p:ext uri="{BB962C8B-B14F-4D97-AF65-F5344CB8AC3E}">
        <p14:creationId xmlns:p14="http://schemas.microsoft.com/office/powerpoint/2010/main" val="215769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BUT part of the AND, BUT, THEREFORE story structure. This section provides an opportunity to talk about your challenges, based on your analysis</a:t>
            </a:r>
            <a:r>
              <a:rPr lang="en-US" baseline="0" dirty="0"/>
              <a:t> using the logic table and the discussion questions in the SRS Quarterly Meeting Guide</a:t>
            </a:r>
            <a:r>
              <a:rPr lang="en-US" dirty="0"/>
              <a:t>. </a:t>
            </a:r>
            <a:endParaRPr dirty="0"/>
          </a:p>
        </p:txBody>
      </p:sp>
    </p:spTree>
    <p:extLst>
      <p:ext uri="{BB962C8B-B14F-4D97-AF65-F5344CB8AC3E}">
        <p14:creationId xmlns:p14="http://schemas.microsoft.com/office/powerpoint/2010/main" val="187617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baseline="0" dirty="0">
                <a:latin typeface="Rockwell" charset="0"/>
              </a:rPr>
              <a:t>INSTRUCTIONS: This is the BUT part of the story. Consider the questions above and share something about a challenge encountered, or new information gathered, or a new approach identified, that calls for a change to the existing approach or strategy. </a:t>
            </a:r>
            <a:r>
              <a:rPr lang="en" dirty="0">
                <a:latin typeface="Rockwell" charset="0"/>
                <a:ea typeface="Rockwell" charset="0"/>
                <a:cs typeface="Rockwell" charset="0"/>
              </a:rPr>
              <a:t>You can discuss </a:t>
            </a:r>
            <a:r>
              <a:rPr lang="en-US" dirty="0">
                <a:latin typeface="Rockwell" charset="0"/>
                <a:ea typeface="Rockwell" charset="0"/>
                <a:cs typeface="Rockwell" charset="0"/>
              </a:rPr>
              <a:t>your </a:t>
            </a:r>
            <a:r>
              <a:rPr lang="en" dirty="0">
                <a:latin typeface="Rockwell" charset="0"/>
                <a:ea typeface="Rockwell" charset="0"/>
                <a:cs typeface="Rockwell" charset="0"/>
              </a:rPr>
              <a:t>plans to address this challenge, or </a:t>
            </a:r>
            <a:r>
              <a:rPr lang="en-US" dirty="0">
                <a:latin typeface="Rockwell" charset="0"/>
                <a:ea typeface="Rockwell" charset="0"/>
                <a:cs typeface="Rockwell" charset="0"/>
              </a:rPr>
              <a:t>you can </a:t>
            </a:r>
            <a:r>
              <a:rPr lang="en" dirty="0">
                <a:latin typeface="Rockwell" charset="0"/>
                <a:ea typeface="Rockwell" charset="0"/>
                <a:cs typeface="Rockwell" charset="0"/>
              </a:rPr>
              <a:t>talk more broadly about how </a:t>
            </a:r>
            <a:r>
              <a:rPr lang="en-US" dirty="0">
                <a:latin typeface="Rockwell" charset="0"/>
                <a:ea typeface="Rockwell" charset="0"/>
                <a:cs typeface="Rockwell" charset="0"/>
              </a:rPr>
              <a:t>your </a:t>
            </a:r>
            <a:r>
              <a:rPr lang="en" dirty="0">
                <a:latin typeface="Rockwell" charset="0"/>
                <a:ea typeface="Rockwell" charset="0"/>
                <a:cs typeface="Rockwell" charset="0"/>
              </a:rPr>
              <a:t>workgroup </a:t>
            </a:r>
            <a:r>
              <a:rPr lang="en-US" dirty="0">
                <a:latin typeface="Rockwell" charset="0"/>
                <a:ea typeface="Rockwell" charset="0"/>
                <a:cs typeface="Rockwell" charset="0"/>
              </a:rPr>
              <a:t>or GIT </a:t>
            </a:r>
            <a:r>
              <a:rPr lang="en" dirty="0">
                <a:latin typeface="Rockwell" charset="0"/>
                <a:ea typeface="Rockwell" charset="0"/>
                <a:cs typeface="Rockwell" charset="0"/>
              </a:rPr>
              <a:t>will </a:t>
            </a:r>
            <a:r>
              <a:rPr lang="en-US" dirty="0">
                <a:latin typeface="Rockwell" charset="0"/>
                <a:ea typeface="Rockwell" charset="0"/>
                <a:cs typeface="Rockwell" charset="0"/>
              </a:rPr>
              <a:t>work to </a:t>
            </a:r>
            <a:r>
              <a:rPr lang="en" dirty="0">
                <a:latin typeface="Rockwell" charset="0"/>
                <a:ea typeface="Rockwell" charset="0"/>
                <a:cs typeface="Rockwell" charset="0"/>
              </a:rPr>
              <a:t>determine how to address the challenge.</a:t>
            </a:r>
          </a:p>
          <a:p>
            <a:pPr defTabSz="931637">
              <a:defRPr/>
            </a:pPr>
            <a:endParaRPr lang="en" baseline="0" dirty="0">
              <a:latin typeface="Rockwell" charset="0"/>
            </a:endParaRPr>
          </a:p>
          <a:p>
            <a:pPr defTabSz="931637">
              <a:defRPr/>
            </a:pPr>
            <a:r>
              <a:rPr lang="en" baseline="0" dirty="0">
                <a:latin typeface="Rockwell" charset="0"/>
              </a:rPr>
              <a:t>Keep in mind – we are not asking you to paste your Logic Table into this slide!  The Logic Table provided in the “Guide” is intended to lead you through a standardized thought process that ensures all Outcomes are reviewed similarly.  The Management Board is trusting that your GIT or Workgroup went through that process.  All they are looking for here is a presentation of your most important conclusions from that process.</a:t>
            </a:r>
            <a:endParaRPr lang="en-US" baseline="0" dirty="0">
              <a:latin typeface="Rockwell" charset="0"/>
            </a:endParaRPr>
          </a:p>
          <a:p>
            <a:endParaRPr lang="en-US" baseline="0" dirty="0">
              <a:latin typeface="Rockwell" charset="0"/>
            </a:endParaRPr>
          </a:p>
          <a:p>
            <a:endParaRPr dirty="0"/>
          </a:p>
        </p:txBody>
      </p:sp>
    </p:spTree>
    <p:extLst>
      <p:ext uri="{BB962C8B-B14F-4D97-AF65-F5344CB8AC3E}">
        <p14:creationId xmlns:p14="http://schemas.microsoft.com/office/powerpoint/2010/main" val="158308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THEREFORE part of the AND, BUT, THEREFORE story structure. This section provides an opportunity to talk about your adaptations and next steps, based on your analysis</a:t>
            </a:r>
            <a:r>
              <a:rPr lang="en-US" baseline="0" dirty="0"/>
              <a:t> using the logic table and the discussion questions in the SRS Quarterly Meeting Guide</a:t>
            </a:r>
            <a:r>
              <a:rPr lang="en-US" dirty="0"/>
              <a:t>. </a:t>
            </a:r>
          </a:p>
          <a:p>
            <a:endParaRPr dirty="0"/>
          </a:p>
        </p:txBody>
      </p:sp>
    </p:spTree>
    <p:extLst>
      <p:ext uri="{BB962C8B-B14F-4D97-AF65-F5344CB8AC3E}">
        <p14:creationId xmlns:p14="http://schemas.microsoft.com/office/powerpoint/2010/main" val="16509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baseline="0" dirty="0"/>
              <a:t>INSTRUCTIONS: This is the THEREFORE piece of the story! Tell the Management Board what you’re going to do with the new information, research, resources, understanding of factors, etc. Refer back to the logic table that you competed—this content could come from the Adaptation column, if you got that far in the table, or it could be a realization that you gained working within the first columns of factors, gaps, approaches, actions and responsible parties. </a:t>
            </a:r>
          </a:p>
          <a:p>
            <a:pPr defTabSz="931637">
              <a:defRPr/>
            </a:pPr>
            <a:endParaRPr lang="en-US" baseline="0" dirty="0"/>
          </a:p>
        </p:txBody>
      </p:sp>
    </p:spTree>
    <p:extLst>
      <p:ext uri="{BB962C8B-B14F-4D97-AF65-F5344CB8AC3E}">
        <p14:creationId xmlns:p14="http://schemas.microsoft.com/office/powerpoint/2010/main" val="197225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i="1" u="sng" baseline="0" dirty="0">
                <a:solidFill>
                  <a:srgbClr val="FF0000"/>
                </a:solidFill>
              </a:rPr>
              <a:t>Optional slide if you think it contributes to your message</a:t>
            </a:r>
            <a:endParaRPr lang="en-US" b="1" i="1" u="sng" dirty="0">
              <a:solidFill>
                <a:srgbClr val="FF0000"/>
              </a:solidFill>
            </a:endParaRPr>
          </a:p>
          <a:p>
            <a:endParaRPr lang="en-US" dirty="0"/>
          </a:p>
          <a:p>
            <a:r>
              <a:rPr lang="en-US" dirty="0"/>
              <a:t>INSTRUCTIONS: Highlight with bold green text the outcomes which impact your outcome, or which your outcome impacts. (taken from Bruce Vogt’s March 2017 PSC presentation on oysters)</a:t>
            </a:r>
            <a:endParaRPr dirty="0"/>
          </a:p>
        </p:txBody>
      </p:sp>
    </p:spTree>
    <p:extLst>
      <p:ext uri="{BB962C8B-B14F-4D97-AF65-F5344CB8AC3E}">
        <p14:creationId xmlns:p14="http://schemas.microsoft.com/office/powerpoint/2010/main" val="362383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INSTRUCTIONS: Highlight your past</a:t>
            </a:r>
            <a:r>
              <a:rPr lang="en-US" baseline="0" dirty="0"/>
              <a:t> collabora</a:t>
            </a:r>
            <a:r>
              <a:rPr lang="en-US" dirty="0"/>
              <a:t>tion and future opportunities to collaborate across GITs. </a:t>
            </a:r>
          </a:p>
          <a:p>
            <a:endParaRPr lang="en-US" baseline="0" dirty="0"/>
          </a:p>
          <a:p>
            <a:r>
              <a:rPr lang="en-US" baseline="0" dirty="0"/>
              <a:t>Talking Points:</a:t>
            </a:r>
          </a:p>
          <a:p>
            <a:pPr defTabSz="881390">
              <a:defRPr/>
            </a:pPr>
            <a:r>
              <a:rPr lang="en-US" dirty="0">
                <a:latin typeface="+mj-lt"/>
              </a:rPr>
              <a:t>Discussion Question 6: What opportunities exist to collaborate across GITs? Can we target conservation or restoration work to yield co-benefits that would address multiple factors or support multiple actions across outcomes?</a:t>
            </a:r>
          </a:p>
        </p:txBody>
      </p:sp>
    </p:spTree>
    <p:extLst>
      <p:ext uri="{BB962C8B-B14F-4D97-AF65-F5344CB8AC3E}">
        <p14:creationId xmlns:p14="http://schemas.microsoft.com/office/powerpoint/2010/main" val="372713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dirty="0"/>
              <a:t>INSTRUCTIONS:</a:t>
            </a:r>
            <a:r>
              <a:rPr lang="en-US" baseline="0" dirty="0"/>
              <a:t> Reiterate the ask for the Management Board. If you don’t necessarily have an ask, identify a few key points you want the Management Board to walk away with. </a:t>
            </a:r>
          </a:p>
          <a:p>
            <a:endParaRPr lang="en-US" baseline="0" dirty="0"/>
          </a:p>
          <a:p>
            <a:r>
              <a:rPr lang="en-US" baseline="0" dirty="0"/>
              <a:t>Talking Points:</a:t>
            </a:r>
          </a:p>
          <a:p>
            <a:pPr defTabSz="914266"/>
            <a:r>
              <a:rPr lang="en-US" dirty="0">
                <a:latin typeface="Rockwell" panose="02060603020205020403" pitchFamily="18" charset="0"/>
              </a:rPr>
              <a:t>Discussion Question 7: What is needed from the Management Board to continue or accelerate your progress? (Multiple asks of the Management Board should be prioritized where possible. )</a:t>
            </a:r>
          </a:p>
          <a:p>
            <a:endParaRPr dirty="0"/>
          </a:p>
        </p:txBody>
      </p:sp>
    </p:spTree>
    <p:extLst>
      <p:ext uri="{BB962C8B-B14F-4D97-AF65-F5344CB8AC3E}">
        <p14:creationId xmlns:p14="http://schemas.microsoft.com/office/powerpoint/2010/main" val="152597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[time for discussion at the end of the presentation, before the next outcome presentation]</a:t>
            </a:r>
            <a:endParaRPr dirty="0"/>
          </a:p>
        </p:txBody>
      </p:sp>
    </p:spTree>
    <p:extLst>
      <p:ext uri="{BB962C8B-B14F-4D97-AF65-F5344CB8AC3E}">
        <p14:creationId xmlns:p14="http://schemas.microsoft.com/office/powerpoint/2010/main" val="315892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lvl="0" algn="l">
              <a:spcBef>
                <a:spcPts val="0"/>
              </a:spcBef>
              <a:buNone/>
            </a:pPr>
            <a:r>
              <a:rPr lang="en-US" dirty="0" smtClean="0"/>
              <a:t>Vital Habitats Goal: Restore, enhance and protect a network of land and water habitats to support fish and wildlife, and to afford other public benefits, including water quality, recreational uses and scenic value across the watershed.</a:t>
            </a:r>
            <a:endParaRPr lang="en-US" sz="1100" dirty="0" smtClean="0">
              <a:latin typeface="Rockwell" panose="02060603020205020403" pitchFamily="18" charset="0"/>
            </a:endParaRPr>
          </a:p>
          <a:p>
            <a:pPr lvl="0" algn="l">
              <a:spcBef>
                <a:spcPts val="0"/>
              </a:spcBef>
              <a:buNone/>
            </a:pPr>
            <a:endParaRPr lang="en-US" sz="1100" dirty="0" smtClean="0">
              <a:latin typeface="Rockwell" panose="02060603020205020403" pitchFamily="18" charset="0"/>
            </a:endParaRPr>
          </a:p>
          <a:p>
            <a:pPr lvl="0" algn="l">
              <a:spcBef>
                <a:spcPts val="0"/>
              </a:spcBef>
              <a:buNone/>
            </a:pPr>
            <a:r>
              <a:rPr lang="en-US" dirty="0" smtClean="0"/>
              <a:t>Riparian Forest Buffer Outcome: </a:t>
            </a:r>
            <a:r>
              <a:rPr lang="en-US" sz="1100" dirty="0" smtClean="0">
                <a:latin typeface="Rockwell" panose="02060603020205020403" pitchFamily="18" charset="0"/>
              </a:rPr>
              <a:t>Continually increase the capacity of forest buffers to provide water quality and habitat benefits throughout the watershed. Restore 900 miles per year of riparian forest buffer and conserve existing buffers until at least 70 percent of riparian areas throughout the watershed are forested.</a:t>
            </a:r>
            <a:endParaRPr lang="en" sz="1100" i="1" dirty="0">
              <a:latin typeface="Rockwell" panose="02060603020205020403" pitchFamily="18" charset="0"/>
              <a:ea typeface="Rockwell" charset="0"/>
              <a:cs typeface="Rockwell" charset="0"/>
            </a:endParaRPr>
          </a:p>
        </p:txBody>
      </p:sp>
    </p:spTree>
    <p:extLst>
      <p:ext uri="{BB962C8B-B14F-4D97-AF65-F5344CB8AC3E}">
        <p14:creationId xmlns:p14="http://schemas.microsoft.com/office/powerpoint/2010/main" val="3282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dirty="0"/>
              <a:t>INSTRUCTIONS:</a:t>
            </a:r>
            <a:r>
              <a:rPr lang="en-US" baseline="0" dirty="0"/>
              <a:t> Identify the requested actions the Management Board up front, or clue them in to what you will be asking them later. All of the information in your presentation should support this. If you don’t necessarily have an ask, identify a few key points you want the Management Board to walk away with, and structure your presentation around those points. </a:t>
            </a:r>
            <a:endParaRPr dirty="0"/>
          </a:p>
        </p:txBody>
      </p:sp>
    </p:spTree>
    <p:extLst>
      <p:ext uri="{BB962C8B-B14F-4D97-AF65-F5344CB8AC3E}">
        <p14:creationId xmlns:p14="http://schemas.microsoft.com/office/powerpoint/2010/main" val="42934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 no action required]</a:t>
            </a:r>
            <a:r>
              <a:rPr lang="en-US" baseline="0" dirty="0"/>
              <a:t> </a:t>
            </a:r>
            <a:r>
              <a:rPr lang="en-US" dirty="0"/>
              <a:t>The section that follows should provide some brief historical context for the Bay Program’s work toward this outcome. Add slides as needed while being mindful of the time you have. </a:t>
            </a:r>
            <a:endParaRPr dirty="0"/>
          </a:p>
        </p:txBody>
      </p:sp>
    </p:spTree>
    <p:extLst>
      <p:ext uri="{BB962C8B-B14F-4D97-AF65-F5344CB8AC3E}">
        <p14:creationId xmlns:p14="http://schemas.microsoft.com/office/powerpoint/2010/main" val="262250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731522" y="4560569"/>
            <a:ext cx="5852159" cy="4320539"/>
          </a:xfrm>
          <a:prstGeom prst="rect">
            <a:avLst/>
          </a:prstGeom>
          <a:noFill/>
          <a:ln>
            <a:noFill/>
          </a:ln>
        </p:spPr>
        <p:txBody>
          <a:bodyPr lIns="96625" tIns="96625" rIns="96625" bIns="96625" anchor="t" anchorCtr="0">
            <a:noAutofit/>
          </a:bodyPr>
          <a:lstStyle/>
          <a:p>
            <a:r>
              <a:rPr lang="en-US" dirty="0" smtClean="0"/>
              <a:t>INSTRUCTIONS: Describe the factors, efforts &amp; gaps, and management approaches that</a:t>
            </a:r>
            <a:r>
              <a:rPr lang="en-US" baseline="0" dirty="0" smtClean="0"/>
              <a:t> are relevant to your ask or key takeaway. You could use the analysis and insight gained from your logic table to consider questions like, </a:t>
            </a:r>
          </a:p>
          <a:p>
            <a:endParaRPr lang="en-US" baseline="0" dirty="0" smtClean="0"/>
          </a:p>
          <a:p>
            <a:pPr marL="457133" lvl="2" indent="-457133">
              <a:buFont typeface="Arial" panose="020B0604020202020204" pitchFamily="34" charset="0"/>
              <a:buChar char="•"/>
            </a:pPr>
            <a:r>
              <a:rPr lang="en-US" dirty="0" smtClean="0">
                <a:latin typeface="Rockwell" panose="02060603020205020403" pitchFamily="18" charset="0"/>
              </a:rPr>
              <a:t>What are my critical</a:t>
            </a:r>
            <a:r>
              <a:rPr lang="en-US" baseline="0" dirty="0" smtClean="0">
                <a:latin typeface="Rockwell" panose="02060603020205020403" pitchFamily="18" charset="0"/>
              </a:rPr>
              <a:t> factors originally identified in the Management Strategy?</a:t>
            </a:r>
          </a:p>
          <a:p>
            <a:pPr marL="457133" lvl="2" indent="-457133">
              <a:buFont typeface="Arial" panose="020B0604020202020204" pitchFamily="34" charset="0"/>
              <a:buChar char="•"/>
            </a:pPr>
            <a:r>
              <a:rPr lang="en-US" baseline="0" dirty="0" smtClean="0">
                <a:latin typeface="Rockwell" panose="02060603020205020403" pitchFamily="18" charset="0"/>
              </a:rPr>
              <a:t>What did I originally identify in the Management Strategy as gaps in existing programs that addressed those factors?</a:t>
            </a:r>
          </a:p>
          <a:p>
            <a:pPr marL="457133" lvl="2" indent="-457133">
              <a:buFont typeface="Arial" panose="020B0604020202020204" pitchFamily="34" charset="0"/>
              <a:buChar char="•"/>
            </a:pPr>
            <a:r>
              <a:rPr lang="en-US" baseline="0" dirty="0" smtClean="0">
                <a:latin typeface="Rockwell" panose="02060603020205020403" pitchFamily="18" charset="0"/>
              </a:rPr>
              <a:t>What were the management approaches I chose for my strategy and workplan to address those gaps? </a:t>
            </a:r>
          </a:p>
          <a:p>
            <a:pPr marL="457133" lvl="2" indent="-457133">
              <a:buFont typeface="Arial" panose="020B0604020202020204" pitchFamily="34" charset="0"/>
              <a:buChar char="•"/>
            </a:pPr>
            <a:endParaRPr lang="en-US" baseline="0" dirty="0" smtClean="0">
              <a:latin typeface="Rockwell" panose="02060603020205020403" pitchFamily="18" charset="0"/>
            </a:endParaRPr>
          </a:p>
          <a:p>
            <a:pPr marL="0" lvl="2"/>
            <a:endParaRPr lang="en-US" sz="1200" dirty="0" smtClean="0">
              <a:latin typeface="Rockwell" panose="02060603020205020403" pitchFamily="18" charset="0"/>
            </a:endParaRPr>
          </a:p>
          <a:p>
            <a:r>
              <a:rPr lang="en-US" dirty="0" smtClean="0"/>
              <a:t>REMEMBER: Prioritize</a:t>
            </a:r>
            <a:r>
              <a:rPr lang="en-US" baseline="0" dirty="0" smtClean="0"/>
              <a:t> the information you want to present based on your story, ask, or key takeaway. </a:t>
            </a:r>
            <a:endParaRPr lang="en-US" dirty="0"/>
          </a:p>
        </p:txBody>
      </p:sp>
    </p:spTree>
    <p:extLst>
      <p:ext uri="{BB962C8B-B14F-4D97-AF65-F5344CB8AC3E}">
        <p14:creationId xmlns:p14="http://schemas.microsoft.com/office/powerpoint/2010/main" val="246395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a:t>
            </a:r>
            <a:r>
              <a:rPr lang="en-US" baseline="0" dirty="0"/>
              <a:t> no action required] </a:t>
            </a:r>
            <a:r>
              <a:rPr lang="en-US" dirty="0"/>
              <a:t>This second section provides the AND part of the AND, BUT, THEREFORE story structure. This section provides an opportunity to talk about your progress. Use indicator data and charts from ChesapeakeProgress.com where available. If you do not have an indicator, fill in with other relevant information, charts, tables, etc. about your management</a:t>
            </a:r>
            <a:r>
              <a:rPr lang="en-US" baseline="0" dirty="0"/>
              <a:t> approaches and </a:t>
            </a:r>
            <a:r>
              <a:rPr lang="en-US" baseline="0" dirty="0" err="1"/>
              <a:t>workplan</a:t>
            </a:r>
            <a:r>
              <a:rPr lang="en-US" baseline="0" dirty="0"/>
              <a:t> actions. </a:t>
            </a:r>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baseline="0" dirty="0"/>
              <a:t>INSTRUCTIONS: Copy and paste progress chart from:  http://www.chesapeakeprogress.com/. If no chart is available, use pictures, other charts, maps, or text to explain Progress.  </a:t>
            </a:r>
          </a:p>
          <a:p>
            <a:endParaRPr lang="en-US" baseline="0" dirty="0"/>
          </a:p>
          <a:p>
            <a:r>
              <a:rPr lang="en-US" baseline="0" dirty="0"/>
              <a:t>Talking Points:</a:t>
            </a:r>
          </a:p>
          <a:p>
            <a:endParaRPr lang="en-US" baseline="0" dirty="0"/>
          </a:p>
          <a:p>
            <a:pPr>
              <a:buNone/>
            </a:pPr>
            <a:r>
              <a:rPr lang="en-US" sz="1800" dirty="0">
                <a:latin typeface="Rockwell" charset="0"/>
                <a:ea typeface="Rockwell" charset="0"/>
                <a:cs typeface="Rockwell" charset="0"/>
              </a:rPr>
              <a:t>Discussion Question 1: Are you on track to achieve your Outcome by the identified date?</a:t>
            </a:r>
          </a:p>
          <a:p>
            <a:pPr marL="285708" lvl="8" indent="-285708">
              <a:buFont typeface="Wingdings" panose="05000000000000000000" pitchFamily="2" charset="2"/>
              <a:buChar char="§"/>
            </a:pPr>
            <a:r>
              <a:rPr lang="en-US" sz="1800" dirty="0">
                <a:latin typeface="Rockwell" charset="0"/>
                <a:ea typeface="Rockwell" charset="0"/>
                <a:cs typeface="Rockwell" charset="0"/>
              </a:rPr>
              <a:t>What is your target? What does this target represent?  (e.g., the achievement we believed could be made within a particular timeframe; the achievement we believed would be necessary for an Outcome’s intent to be satisfied; etc.)? </a:t>
            </a:r>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INSTRUCTIONS: This optional graphic was provided separately</a:t>
            </a:r>
            <a:r>
              <a:rPr lang="en-US" baseline="0" dirty="0"/>
              <a:t> </a:t>
            </a:r>
            <a:r>
              <a:rPr lang="en-US" dirty="0"/>
              <a:t>to coordinators and staffers as Annotated Process Graphic PowerPoint</a:t>
            </a:r>
            <a:r>
              <a:rPr lang="en-US" baseline="0" dirty="0"/>
              <a:t> file. You can edit the graph in that file and include here. Alternatively, you can leave this out of the presentation and include other charts, pictures, maps, or information to answer the questions below. </a:t>
            </a:r>
          </a:p>
          <a:p>
            <a:endParaRPr lang="en-US" baseline="0" dirty="0"/>
          </a:p>
          <a:p>
            <a:r>
              <a:rPr lang="en-US" baseline="0" dirty="0"/>
              <a:t>Talking Points:</a:t>
            </a:r>
          </a:p>
          <a:p>
            <a:r>
              <a:rPr lang="en-US" baseline="0" dirty="0"/>
              <a:t>Discussion Question 1 (continued)</a:t>
            </a:r>
          </a:p>
          <a:p>
            <a:pPr marL="285708" lvl="8" indent="-285708">
              <a:buFont typeface="Wingdings" panose="05000000000000000000" pitchFamily="2" charset="2"/>
              <a:buChar char="§"/>
            </a:pPr>
            <a:r>
              <a:rPr lang="en-US" sz="1800" dirty="0">
                <a:latin typeface="Rockwell" charset="0"/>
                <a:ea typeface="Rockwell" charset="0"/>
                <a:cs typeface="Rockwell" charset="0"/>
              </a:rPr>
              <a:t>What is your anticipated deadline? What is your anticipated trajectory? </a:t>
            </a:r>
          </a:p>
          <a:p>
            <a:pPr marL="285708" lvl="8" indent="-285708">
              <a:buFont typeface="Wingdings" panose="05000000000000000000" pitchFamily="2" charset="2"/>
              <a:buChar char="§"/>
            </a:pPr>
            <a:r>
              <a:rPr lang="en-US" sz="1800" dirty="0">
                <a:latin typeface="Rockwell" charset="0"/>
                <a:ea typeface="Rockwell" charset="0"/>
                <a:cs typeface="Rockwell" charset="0"/>
              </a:rPr>
              <a:t>What actual progress has been made thus far? </a:t>
            </a:r>
          </a:p>
          <a:p>
            <a:pPr marL="285708" lvl="8" indent="-285708">
              <a:buFont typeface="Wingdings" panose="05000000000000000000" pitchFamily="2" charset="2"/>
              <a:buChar char="§"/>
            </a:pPr>
            <a:r>
              <a:rPr lang="en-US" sz="1800" dirty="0">
                <a:latin typeface="Rockwell" charset="0"/>
                <a:ea typeface="Rockwell" charset="0"/>
                <a:cs typeface="Rockwell" charset="0"/>
              </a:rPr>
              <a:t>What could explain any existing gap(s) between your actual progress and anticipated trajectory?</a:t>
            </a:r>
          </a:p>
          <a:p>
            <a:endParaRPr lang="en-US" dirty="0"/>
          </a:p>
        </p:txBody>
      </p:sp>
    </p:spTree>
    <p:extLst>
      <p:ext uri="{BB962C8B-B14F-4D97-AF65-F5344CB8AC3E}">
        <p14:creationId xmlns:p14="http://schemas.microsoft.com/office/powerpoint/2010/main" val="169704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a:latin typeface="Rockwell" charset="0"/>
                <a:ea typeface="Rockwell" charset="0"/>
                <a:cs typeface="Rockwell" charset="0"/>
              </a:rPr>
              <a:t>INSTRUCTIONS: </a:t>
            </a:r>
            <a:r>
              <a:rPr lang="en-US" dirty="0"/>
              <a:t>consider these questions and include those that are most relevant to your outcome. </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3273389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B841C61-79D3-4598-A2F1-CCC0AA584C6A}" type="datetimeFigureOut">
              <a:rPr lang="en-US" smtClean="0">
                <a:solidFill>
                  <a:prstClr val="black">
                    <a:tint val="75000"/>
                  </a:prstClr>
                </a:solidFill>
              </a:rPr>
              <a:pPr/>
              <a:t>1/11/2018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91A7F48-8656-4821-B352-C2D0D06B69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46049" y="1759925"/>
            <a:ext cx="7656576" cy="1159799"/>
          </a:xfrm>
          <a:prstGeom prst="rect">
            <a:avLst/>
          </a:prstGeom>
        </p:spPr>
        <p:txBody>
          <a:bodyPr lIns="91425" tIns="91425" rIns="91425" bIns="91425" anchor="b" anchorCtr="0">
            <a:noAutofit/>
          </a:bodyPr>
          <a:lstStyle/>
          <a:p>
            <a:pPr lvl="0" algn="ctr">
              <a:spcBef>
                <a:spcPts val="0"/>
              </a:spcBef>
              <a:buNone/>
            </a:pPr>
            <a:r>
              <a:rPr lang="en" dirty="0" smtClean="0">
                <a:latin typeface="Rockwell" charset="0"/>
                <a:ea typeface="Rockwell" charset="0"/>
                <a:cs typeface="Rockwell" charset="0"/>
              </a:rPr>
              <a:t>Riparian Forest Buffers</a:t>
            </a:r>
            <a:endParaRPr lang="en" dirty="0">
              <a:latin typeface="Rockwell" charset="0"/>
              <a:ea typeface="Rockwell" charset="0"/>
              <a:cs typeface="Rockwell" charset="0"/>
            </a:endParaRPr>
          </a:p>
        </p:txBody>
      </p:sp>
      <p:pic>
        <p:nvPicPr>
          <p:cNvPr id="11"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511" y="536448"/>
            <a:ext cx="17430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96114" y="3334252"/>
            <a:ext cx="3785961" cy="923330"/>
          </a:xfrm>
          <a:prstGeom prst="rect">
            <a:avLst/>
          </a:prstGeom>
        </p:spPr>
        <p:txBody>
          <a:bodyPr wrap="square">
            <a:spAutoFit/>
          </a:bodyPr>
          <a:lstStyle/>
          <a:p>
            <a:r>
              <a:rPr lang="en-US" sz="1800" i="1" dirty="0" smtClean="0">
                <a:solidFill>
                  <a:schemeClr val="bg1"/>
                </a:solidFill>
                <a:latin typeface="Rockwell" charset="0"/>
                <a:ea typeface="Rockwell" charset="0"/>
                <a:cs typeface="Rockwell" charset="0"/>
              </a:rPr>
              <a:t>Sally Claggett, </a:t>
            </a:r>
            <a:endParaRPr lang="en-US" sz="1800" i="1" dirty="0">
              <a:solidFill>
                <a:schemeClr val="bg1"/>
              </a:solidFill>
              <a:latin typeface="Rockwell" charset="0"/>
              <a:ea typeface="Rockwell" charset="0"/>
              <a:cs typeface="Rockwell" charset="0"/>
            </a:endParaRPr>
          </a:p>
          <a:p>
            <a:r>
              <a:rPr lang="en-US" sz="1800" i="1" dirty="0" smtClean="0">
                <a:solidFill>
                  <a:schemeClr val="bg1"/>
                </a:solidFill>
                <a:latin typeface="Rockwell" charset="0"/>
                <a:ea typeface="Rockwell" charset="0"/>
                <a:cs typeface="Rockwell" charset="0"/>
              </a:rPr>
              <a:t>US Forest Service</a:t>
            </a:r>
            <a:endParaRPr lang="en-US" sz="1800" i="1" dirty="0">
              <a:solidFill>
                <a:schemeClr val="bg1"/>
              </a:solidFill>
              <a:latin typeface="Rockwell" charset="0"/>
              <a:ea typeface="Rockwell" charset="0"/>
              <a:cs typeface="Rockwell" charset="0"/>
            </a:endParaRPr>
          </a:p>
          <a:p>
            <a:r>
              <a:rPr lang="en-US" sz="1800" i="1" dirty="0" smtClean="0">
                <a:solidFill>
                  <a:schemeClr val="bg1"/>
                </a:solidFill>
                <a:latin typeface="Rockwell" charset="0"/>
                <a:ea typeface="Rockwell" charset="0"/>
                <a:cs typeface="Rockwell" charset="0"/>
              </a:rPr>
              <a:t>Forestry Workgroup Coordinator</a:t>
            </a:r>
            <a:endParaRPr lang="en-US" dirty="0">
              <a:solidFill>
                <a:schemeClr val="bg1"/>
              </a:solidFill>
            </a:endParaRPr>
          </a:p>
        </p:txBody>
      </p:sp>
      <p:sp>
        <p:nvSpPr>
          <p:cNvPr id="5" name="Rectangle 4"/>
          <p:cNvSpPr/>
          <p:nvPr/>
        </p:nvSpPr>
        <p:spPr>
          <a:xfrm>
            <a:off x="0" y="71755"/>
            <a:ext cx="9143999" cy="369332"/>
          </a:xfrm>
          <a:prstGeom prst="rect">
            <a:avLst/>
          </a:prstGeom>
        </p:spPr>
        <p:txBody>
          <a:bodyPr wrap="square">
            <a:spAutoFit/>
          </a:bodyPr>
          <a:lstStyle/>
          <a:p>
            <a:pPr algn="ctr"/>
            <a:r>
              <a:rPr lang="en-US" sz="1800" dirty="0">
                <a:solidFill>
                  <a:schemeClr val="bg1"/>
                </a:solidFill>
                <a:latin typeface="Rockwell" charset="0"/>
                <a:ea typeface="Rockwell" charset="0"/>
                <a:cs typeface="Rockwell" charset="0"/>
              </a:rPr>
              <a:t>Quarterly Progress Meeting - </a:t>
            </a:r>
            <a:r>
              <a:rPr lang="en-US" sz="1800" dirty="0">
                <a:solidFill>
                  <a:schemeClr val="bg1"/>
                </a:solidFill>
                <a:latin typeface="Rockwell" charset="0"/>
                <a:ea typeface="Rockwell" charset="0"/>
              </a:rPr>
              <a:t>August</a:t>
            </a:r>
            <a:r>
              <a:rPr lang="en-US" sz="1800" dirty="0">
                <a:solidFill>
                  <a:schemeClr val="bg1"/>
                </a:solidFill>
                <a:latin typeface="Rockwell" charset="0"/>
              </a:rPr>
              <a:t> 2017</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019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Challenges:</a:t>
            </a:r>
            <a:br>
              <a:rPr lang="en-US" dirty="0">
                <a:latin typeface="Rockwell" charset="0"/>
                <a:ea typeface="Rockwell" charset="0"/>
                <a:cs typeface="Rockwell" charset="0"/>
              </a:rPr>
            </a:br>
            <a:r>
              <a:rPr lang="en-US" sz="2200" i="1" dirty="0">
                <a:latin typeface="Rockwell" charset="0"/>
                <a:ea typeface="Rockwell" charset="0"/>
                <a:cs typeface="Rockwell" charset="0"/>
              </a:rPr>
              <a:t>Are our actions having the expected effect?</a:t>
            </a:r>
            <a:endParaRPr lang="en" sz="220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3</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Challenges</a:t>
            </a:r>
            <a:endParaRPr lang="en" dirty="0">
              <a:latin typeface="Rockwell" charset="0"/>
              <a:ea typeface="Rockwell" charset="0"/>
              <a:cs typeface="Rockwell" charset="0"/>
            </a:endParaRPr>
          </a:p>
        </p:txBody>
      </p:sp>
      <p:sp>
        <p:nvSpPr>
          <p:cNvPr id="178" name="Shape 178"/>
          <p:cNvSpPr txBox="1">
            <a:spLocks noGrp="1"/>
          </p:cNvSpPr>
          <p:nvPr>
            <p:ph type="body" idx="1"/>
          </p:nvPr>
        </p:nvSpPr>
        <p:spPr>
          <a:xfrm>
            <a:off x="1146025" y="1678262"/>
            <a:ext cx="7540800" cy="3158699"/>
          </a:xfrm>
          <a:prstGeom prst="rect">
            <a:avLst/>
          </a:prstGeom>
        </p:spPr>
        <p:txBody>
          <a:bodyPr lIns="91425" tIns="91425" rIns="91425" bIns="91425" anchor="t" anchorCtr="0">
            <a:noAutofit/>
          </a:bodyPr>
          <a:lstStyle/>
          <a:p>
            <a:pPr lvl="0">
              <a:buNone/>
            </a:pPr>
            <a:r>
              <a:rPr lang="en-US" sz="2000" dirty="0">
                <a:latin typeface="Rockwell" charset="0"/>
                <a:ea typeface="Rockwell" charset="0"/>
                <a:cs typeface="Rockwell" charset="0"/>
              </a:rPr>
              <a:t>Discussion Question 4: What scientific, fiscal or policy-related developments or lessons learned (if any) have changed your logic or assumptions about your Outcome?</a:t>
            </a:r>
          </a:p>
          <a:p>
            <a:pPr marL="342900" indent="-342900"/>
            <a:r>
              <a:rPr lang="en" sz="2000" dirty="0">
                <a:latin typeface="Rockwell" charset="0"/>
                <a:ea typeface="Rockwell" charset="0"/>
                <a:cs typeface="Rockwell" charset="0"/>
              </a:rPr>
              <a:t>Did any factor, gap, or management approach present a challenge?</a:t>
            </a:r>
          </a:p>
          <a:p>
            <a:pPr marL="342900" indent="-342900"/>
            <a:r>
              <a:rPr lang="en-US" sz="2000" dirty="0">
                <a:latin typeface="Rockwell" charset="0"/>
                <a:ea typeface="Rockwell" charset="0"/>
                <a:cs typeface="Rockwell" charset="0"/>
              </a:rPr>
              <a:t>Did an unforeseen f</a:t>
            </a:r>
            <a:r>
              <a:rPr lang="en" sz="2000" dirty="0">
                <a:latin typeface="Rockwell" charset="0"/>
                <a:ea typeface="Rockwell" charset="0"/>
                <a:cs typeface="Rockwell" charset="0"/>
              </a:rPr>
              <a:t>actor</a:t>
            </a:r>
            <a:r>
              <a:rPr lang="en-US" sz="2000" dirty="0">
                <a:latin typeface="Rockwell" charset="0"/>
                <a:ea typeface="Rockwell" charset="0"/>
                <a:cs typeface="Rockwell" charset="0"/>
              </a:rPr>
              <a:t> influence your ability to move forward with an </a:t>
            </a:r>
            <a:r>
              <a:rPr lang="en-US" sz="2000" dirty="0">
                <a:latin typeface="Rockwell" panose="02060603020205020403" pitchFamily="18" charset="0"/>
                <a:ea typeface="Rockwell" charset="0"/>
                <a:cs typeface="Rockwell" charset="0"/>
              </a:rPr>
              <a:t>approach? </a:t>
            </a:r>
          </a:p>
          <a:p>
            <a:pPr>
              <a:buNone/>
            </a:pPr>
            <a:endParaRPr lang="en" sz="1600" dirty="0">
              <a:latin typeface="Rockwell" charset="0"/>
              <a:ea typeface="Rockwell" charset="0"/>
              <a:cs typeface="Rockwell" charset="0"/>
            </a:endParaRPr>
          </a:p>
          <a:p>
            <a:pPr lvl="0">
              <a:spcBef>
                <a:spcPts val="0"/>
              </a:spcBef>
              <a:buNone/>
            </a:pPr>
            <a:endParaRPr lang="en-US" sz="1600" dirty="0">
              <a:latin typeface="Rockwell" charset="0"/>
              <a:ea typeface="Rockwell" charset="0"/>
              <a:cs typeface="Rockwell" charset="0"/>
            </a:endParaRPr>
          </a:p>
        </p:txBody>
      </p:sp>
      <p:pic>
        <p:nvPicPr>
          <p:cNvPr id="20" name="Picture 19"/>
          <p:cNvPicPr>
            <a:picLocks noChangeAspect="1"/>
          </p:cNvPicPr>
          <p:nvPr/>
        </p:nvPicPr>
        <p:blipFill rotWithShape="1">
          <a:blip r:embed="rId3"/>
          <a:srcRect l="3064" t="47433" r="60006" b="32031"/>
          <a:stretch/>
        </p:blipFill>
        <p:spPr>
          <a:xfrm>
            <a:off x="746330" y="4027439"/>
            <a:ext cx="2673084" cy="858881"/>
          </a:xfrm>
          <a:prstGeom prst="rect">
            <a:avLst/>
          </a:prstGeom>
        </p:spPr>
      </p:pic>
      <p:grpSp>
        <p:nvGrpSpPr>
          <p:cNvPr id="21" name="Shape 511"/>
          <p:cNvGrpSpPr/>
          <p:nvPr/>
        </p:nvGrpSpPr>
        <p:grpSpPr>
          <a:xfrm>
            <a:off x="491557" y="864656"/>
            <a:ext cx="254773" cy="360837"/>
            <a:chOff x="3979850" y="1598950"/>
            <a:chExt cx="356825" cy="505375"/>
          </a:xfrm>
        </p:grpSpPr>
        <p:sp>
          <p:nvSpPr>
            <p:cNvPr id="2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3360039" y="4217134"/>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extLst>
      <p:ext uri="{BB962C8B-B14F-4D97-AF65-F5344CB8AC3E}">
        <p14:creationId xmlns:p14="http://schemas.microsoft.com/office/powerpoint/2010/main" val="397566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Adaptations:</a:t>
            </a:r>
            <a:br>
              <a:rPr lang="en-US" dirty="0">
                <a:latin typeface="Rockwell" charset="0"/>
                <a:ea typeface="Rockwell" charset="0"/>
                <a:cs typeface="Rockwell" charset="0"/>
              </a:rPr>
            </a:br>
            <a:r>
              <a:rPr lang="en-US" sz="2200" i="1" dirty="0">
                <a:latin typeface="Rockwell" charset="0"/>
                <a:ea typeface="Rockwell" charset="0"/>
                <a:cs typeface="Rockwell" charset="0"/>
              </a:rPr>
              <a:t>How should we adapt?</a:t>
            </a:r>
            <a:endParaRPr lang="en"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4</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154230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76495" y="530725"/>
            <a:ext cx="3487414" cy="1028700"/>
          </a:xfrm>
          <a:prstGeom prst="rect">
            <a:avLst/>
          </a:prstGeom>
        </p:spPr>
        <p:txBody>
          <a:bodyPr lIns="91425" tIns="91425" rIns="91425" bIns="91425" anchor="ctr" anchorCtr="0">
            <a:noAutofit/>
          </a:bodyPr>
          <a:lstStyle/>
          <a:p>
            <a:pPr lvl="0" rtl="0">
              <a:spcBef>
                <a:spcPts val="0"/>
              </a:spcBef>
              <a:buNone/>
            </a:pPr>
            <a:r>
              <a:rPr lang="en-US" dirty="0">
                <a:latin typeface="Rockwell" charset="0"/>
                <a:ea typeface="Rockwell" charset="0"/>
                <a:cs typeface="Rockwell" charset="0"/>
              </a:rPr>
              <a:t>Based on what we’ve learned, we plan to</a:t>
            </a:r>
            <a:r>
              <a:rPr lang="mr-IN" dirty="0">
                <a:latin typeface="Rockwell" charset="0"/>
                <a:ea typeface="Rockwell" charset="0"/>
                <a:cs typeface="Rockwell" charset="0"/>
              </a:rPr>
              <a:t>…</a:t>
            </a:r>
            <a:endParaRPr lang="en" dirty="0">
              <a:latin typeface="Rockwell" charset="0"/>
              <a:ea typeface="Rockwell" charset="0"/>
              <a:cs typeface="Rockwell" charset="0"/>
            </a:endParaRPr>
          </a:p>
        </p:txBody>
      </p:sp>
      <p:sp>
        <p:nvSpPr>
          <p:cNvPr id="206" name="Shape 206"/>
          <p:cNvSpPr txBox="1">
            <a:spLocks noGrp="1"/>
          </p:cNvSpPr>
          <p:nvPr>
            <p:ph type="body" idx="1"/>
          </p:nvPr>
        </p:nvSpPr>
        <p:spPr>
          <a:prstGeom prst="rect">
            <a:avLst/>
          </a:prstGeom>
        </p:spPr>
        <p:txBody>
          <a:bodyPr lIns="91425" tIns="91425" rIns="91425" bIns="91425" anchor="t" anchorCtr="0">
            <a:noAutofit/>
          </a:bodyPr>
          <a:lstStyle/>
          <a:p>
            <a:pPr marL="342900" indent="-342900"/>
            <a:r>
              <a:rPr lang="en" sz="2400" dirty="0">
                <a:latin typeface="Rockwell" charset="0"/>
                <a:ea typeface="Rockwell" charset="0"/>
                <a:cs typeface="Rockwell" charset="0"/>
              </a:rPr>
              <a:t>Discussion Question 5: </a:t>
            </a:r>
            <a:r>
              <a:rPr lang="en-US" sz="2400" dirty="0">
                <a:latin typeface="Rockwell" charset="0"/>
                <a:ea typeface="Rockwell" charset="0"/>
                <a:cs typeface="Rockwell" charset="0"/>
              </a:rPr>
              <a:t>What (if anything) would you recommend changing about your management approach at this time? Will these changes lead you to add, edit or remove content in your work plan?</a:t>
            </a:r>
            <a:endParaRPr lang="en" sz="2400" dirty="0">
              <a:latin typeface="Rockwell" charset="0"/>
              <a:ea typeface="Rockwell" charset="0"/>
              <a:cs typeface="Rockwell" charset="0"/>
            </a:endParaRPr>
          </a:p>
        </p:txBody>
      </p:sp>
      <p:grpSp>
        <p:nvGrpSpPr>
          <p:cNvPr id="11" name="Shape 457"/>
          <p:cNvGrpSpPr/>
          <p:nvPr/>
        </p:nvGrpSpPr>
        <p:grpSpPr>
          <a:xfrm>
            <a:off x="256214" y="773236"/>
            <a:ext cx="567570" cy="586007"/>
            <a:chOff x="4630125" y="278900"/>
            <a:chExt cx="400675" cy="456675"/>
          </a:xfrm>
        </p:grpSpPr>
        <p:sp>
          <p:nvSpPr>
            <p:cNvPr id="12"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9" name="Picture 8"/>
          <p:cNvPicPr>
            <a:picLocks noChangeAspect="1"/>
          </p:cNvPicPr>
          <p:nvPr/>
        </p:nvPicPr>
        <p:blipFill rotWithShape="1">
          <a:blip r:embed="rId3"/>
          <a:srcRect l="3064" t="47433" r="60006" b="32031"/>
          <a:stretch/>
        </p:blipFill>
        <p:spPr>
          <a:xfrm>
            <a:off x="746330" y="4027439"/>
            <a:ext cx="2673084" cy="858881"/>
          </a:xfrm>
          <a:prstGeom prst="rect">
            <a:avLst/>
          </a:prstGeom>
        </p:spPr>
      </p:pic>
      <p:sp>
        <p:nvSpPr>
          <p:cNvPr id="10" name="TextBox 9"/>
          <p:cNvSpPr txBox="1"/>
          <p:nvPr/>
        </p:nvSpPr>
        <p:spPr>
          <a:xfrm>
            <a:off x="3360039" y="4217134"/>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59308" y="697909"/>
            <a:ext cx="1942555"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Su</a:t>
            </a:r>
            <a:r>
              <a:rPr sz="975" b="1" spc="-9" dirty="0">
                <a:solidFill>
                  <a:srgbClr val="1E4E82"/>
                </a:solidFill>
                <a:latin typeface="Rockwell" panose="02060603020205020403" pitchFamily="18" charset="0"/>
                <a:cs typeface="Calibri"/>
              </a:rPr>
              <a:t>st</a:t>
            </a:r>
            <a:r>
              <a:rPr sz="975" b="1" spc="4" dirty="0">
                <a:solidFill>
                  <a:srgbClr val="1E4E82"/>
                </a:solidFill>
                <a:latin typeface="Rockwell" panose="02060603020205020403" pitchFamily="18" charset="0"/>
                <a:cs typeface="Calibri"/>
              </a:rPr>
              <a:t>ainab</a:t>
            </a:r>
            <a:r>
              <a:rPr sz="975" b="1" spc="-2" dirty="0">
                <a:solidFill>
                  <a:srgbClr val="1E4E82"/>
                </a:solidFill>
                <a:latin typeface="Rockwell" panose="02060603020205020403" pitchFamily="18" charset="0"/>
                <a:cs typeface="Calibri"/>
              </a:rPr>
              <a:t>l</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Fisherie</a:t>
            </a:r>
            <a:r>
              <a:rPr lang="en-US" sz="975" b="1" spc="4" dirty="0">
                <a:solidFill>
                  <a:srgbClr val="1E4E82"/>
                </a:solidFill>
                <a:latin typeface="Rockwell" panose="02060603020205020403" pitchFamily="18" charset="0"/>
                <a:cs typeface="Calibri"/>
              </a:rPr>
              <a:t>s</a:t>
            </a:r>
            <a:endParaRPr sz="975" dirty="0">
              <a:latin typeface="Rockwell" panose="02060603020205020403" pitchFamily="18" charset="0"/>
              <a:cs typeface="Calibri"/>
            </a:endParaRPr>
          </a:p>
        </p:txBody>
      </p:sp>
      <p:sp>
        <p:nvSpPr>
          <p:cNvPr id="4" name="object 4"/>
          <p:cNvSpPr txBox="1"/>
          <p:nvPr/>
        </p:nvSpPr>
        <p:spPr>
          <a:xfrm>
            <a:off x="2342424" y="1898337"/>
            <a:ext cx="1432131" cy="150041"/>
          </a:xfrm>
          <a:prstGeom prst="rect">
            <a:avLst/>
          </a:prstGeom>
        </p:spPr>
        <p:txBody>
          <a:bodyPr vert="horz" wrap="square" lIns="0" tIns="0" rIns="0" bIns="0" rtlCol="0">
            <a:spAutoFit/>
          </a:bodyPr>
          <a:lstStyle/>
          <a:p>
            <a:pPr marL="4562"/>
            <a:r>
              <a:rPr sz="975" b="1" spc="-28"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er</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Quality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5" name="object 5"/>
          <p:cNvSpPr txBox="1"/>
          <p:nvPr/>
        </p:nvSpPr>
        <p:spPr>
          <a:xfrm>
            <a:off x="2413866" y="2103428"/>
            <a:ext cx="1963168" cy="584006"/>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2017 </a:t>
            </a:r>
            <a:r>
              <a:rPr sz="750" b="1" spc="-28"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ershed Implem</a:t>
            </a:r>
            <a:r>
              <a:rPr sz="750" b="1" spc="-4" dirty="0">
                <a:solidFill>
                  <a:schemeClr val="tx1">
                    <a:lumMod val="95000"/>
                    <a:lumOff val="5000"/>
                  </a:schemeClr>
                </a:solidFill>
                <a:latin typeface="Rockwell" panose="02060603020205020403" pitchFamily="18" charset="0"/>
                <a:cs typeface="Calibri"/>
              </a:rPr>
              <a:t>e</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Plans (WIP) </a:t>
            </a:r>
            <a:endParaRPr lang="en-US" sz="750" b="1" dirty="0">
              <a:solidFill>
                <a:schemeClr val="tx1">
                  <a:lumMod val="95000"/>
                  <a:lumOff val="5000"/>
                </a:schemeClr>
              </a:solidFill>
              <a:latin typeface="Rockwell" panose="02060603020205020403" pitchFamily="18" charset="0"/>
              <a:cs typeface="Calibri"/>
            </a:endParaRP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2</a:t>
            </a:r>
            <a:r>
              <a:rPr sz="750" b="1" dirty="0">
                <a:solidFill>
                  <a:schemeClr val="tx1">
                    <a:lumMod val="95000"/>
                    <a:lumOff val="5000"/>
                  </a:schemeClr>
                </a:solidFill>
                <a:latin typeface="Rockwell" panose="02060603020205020403" pitchFamily="18" charset="0"/>
                <a:cs typeface="Calibri"/>
              </a:rPr>
              <a:t>025 WIP</a:t>
            </a:r>
          </a:p>
          <a:p>
            <a:pPr marL="132056" marR="159881" indent="-127495">
              <a:lnSpc>
                <a:spcPts val="905"/>
              </a:lnSpc>
              <a:spcBef>
                <a:spcPts val="31"/>
              </a:spcBef>
              <a:buSzPct val="65853"/>
              <a:buFont typeface="Symbol"/>
              <a:buChar char=""/>
              <a:tabLst>
                <a:tab pos="79370" algn="l"/>
              </a:tabLst>
            </a:pPr>
            <a:r>
              <a:rPr sz="750" b="1" spc="-27"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 Quality S</a:t>
            </a:r>
            <a:r>
              <a:rPr sz="750" b="1" spc="-11"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andards </a:t>
            </a:r>
            <a:r>
              <a:rPr sz="750" b="1" spc="-23" dirty="0">
                <a:solidFill>
                  <a:schemeClr val="tx1">
                    <a:lumMod val="95000"/>
                    <a:lumOff val="5000"/>
                  </a:schemeClr>
                </a:solidFill>
                <a:latin typeface="Rockwell" panose="02060603020205020403" pitchFamily="18" charset="0"/>
                <a:cs typeface="Calibri"/>
              </a:rPr>
              <a:t>A</a:t>
            </a:r>
            <a:r>
              <a:rPr sz="750" b="1" spc="-14" dirty="0">
                <a:solidFill>
                  <a:schemeClr val="tx1">
                    <a:lumMod val="95000"/>
                    <a:lumOff val="5000"/>
                  </a:schemeClr>
                </a:solidFill>
                <a:latin typeface="Rockwell" panose="02060603020205020403" pitchFamily="18" charset="0"/>
                <a:cs typeface="Calibri"/>
              </a:rPr>
              <a:t>t</a:t>
            </a:r>
            <a:r>
              <a:rPr sz="750" b="1" spc="-23"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ainme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r>
              <a:rPr lang="en-US" sz="750" b="1" dirty="0">
                <a:solidFill>
                  <a:schemeClr val="tx1">
                    <a:lumMod val="95000"/>
                    <a:lumOff val="5000"/>
                  </a:schemeClr>
                </a:solidFill>
                <a:latin typeface="Rockwell" panose="02060603020205020403" pitchFamily="18" charset="0"/>
                <a:cs typeface="Calibri"/>
              </a:rPr>
              <a:t>and</a:t>
            </a:r>
            <a:r>
              <a:rPr sz="750" b="1" dirty="0">
                <a:solidFill>
                  <a:schemeClr val="tx1">
                    <a:lumMod val="95000"/>
                    <a:lumOff val="5000"/>
                  </a:schemeClr>
                </a:solidFill>
                <a:latin typeface="Rockwell" panose="02060603020205020403" pitchFamily="18" charset="0"/>
                <a:cs typeface="Calibri"/>
              </a:rPr>
              <a:t> Moni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oring</a:t>
            </a:r>
          </a:p>
        </p:txBody>
      </p:sp>
      <p:sp>
        <p:nvSpPr>
          <p:cNvPr id="6" name="object 6"/>
          <p:cNvSpPr txBox="1"/>
          <p:nvPr/>
        </p:nvSpPr>
        <p:spPr>
          <a:xfrm>
            <a:off x="2374162" y="2836633"/>
            <a:ext cx="1887258"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Healt</a:t>
            </a:r>
            <a:r>
              <a:rPr sz="975" b="1" spc="-17" dirty="0">
                <a:solidFill>
                  <a:srgbClr val="1E4E82"/>
                </a:solidFill>
                <a:latin typeface="Rockwell" panose="02060603020205020403" pitchFamily="18" charset="0"/>
                <a:cs typeface="Calibri"/>
              </a:rPr>
              <a:t>h</a:t>
            </a:r>
            <a:r>
              <a:rPr sz="975" b="1" spc="4" dirty="0">
                <a:solidFill>
                  <a:srgbClr val="1E4E82"/>
                </a:solidFill>
                <a:latin typeface="Rockwell" panose="02060603020205020403" pitchFamily="18" charset="0"/>
                <a:cs typeface="Calibri"/>
              </a:rPr>
              <a:t>y</a:t>
            </a:r>
            <a:r>
              <a:rPr sz="975" b="1" spc="2" dirty="0">
                <a:solidFill>
                  <a:srgbClr val="1E4E82"/>
                </a:solidFill>
                <a:latin typeface="Rockwell" panose="02060603020205020403" pitchFamily="18" charset="0"/>
                <a:cs typeface="Calibri"/>
              </a:rPr>
              <a:t> </a:t>
            </a:r>
            <a:r>
              <a:rPr sz="975" b="1" spc="-27" dirty="0">
                <a:solidFill>
                  <a:srgbClr val="1E4E82"/>
                </a:solidFill>
                <a:latin typeface="Rockwell" panose="02060603020205020403" pitchFamily="18" charset="0"/>
                <a:cs typeface="Calibri"/>
              </a:rPr>
              <a:t>W</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9"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sheds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7" name="object 7"/>
          <p:cNvSpPr txBox="1"/>
          <p:nvPr/>
        </p:nvSpPr>
        <p:spPr>
          <a:xfrm>
            <a:off x="2479892" y="3042083"/>
            <a:ext cx="1524727" cy="115416"/>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Healt</a:t>
            </a:r>
            <a:r>
              <a:rPr sz="750" b="1" spc="-13" dirty="0">
                <a:solidFill>
                  <a:schemeClr val="tx1">
                    <a:lumMod val="95000"/>
                    <a:lumOff val="5000"/>
                  </a:schemeClr>
                </a:solidFill>
                <a:latin typeface="Rockwell" panose="02060603020205020403" pitchFamily="18" charset="0"/>
                <a:cs typeface="Calibri"/>
              </a:rPr>
              <a:t>h</a:t>
            </a:r>
            <a:r>
              <a:rPr sz="750" b="1" dirty="0">
                <a:solidFill>
                  <a:schemeClr val="tx1">
                    <a:lumMod val="95000"/>
                    <a:lumOff val="5000"/>
                  </a:schemeClr>
                </a:solidFill>
                <a:latin typeface="Rockwell" panose="02060603020205020403" pitchFamily="18" charset="0"/>
                <a:cs typeface="Calibri"/>
              </a:rPr>
              <a:t>y </a:t>
            </a:r>
            <a:r>
              <a:rPr sz="750" b="1" spc="-28" dirty="0">
                <a:solidFill>
                  <a:schemeClr val="tx1">
                    <a:lumMod val="95000"/>
                    <a:lumOff val="5000"/>
                  </a:schemeClr>
                </a:solidFill>
                <a:latin typeface="Rockwell" panose="02060603020205020403" pitchFamily="18" charset="0"/>
                <a:cs typeface="Calibri"/>
              </a:rPr>
              <a:t>W</a:t>
            </a:r>
            <a:r>
              <a:rPr sz="750" b="1" dirty="0">
                <a:solidFill>
                  <a:schemeClr val="tx1">
                    <a:lumMod val="95000"/>
                    <a:lumOff val="5000"/>
                  </a:schemeClr>
                </a:solidFill>
                <a:latin typeface="Rockwell" panose="02060603020205020403" pitchFamily="18" charset="0"/>
                <a:cs typeface="Calibri"/>
              </a:rPr>
              <a:t>a</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ers</a:t>
            </a:r>
            <a:endParaRPr sz="750" dirty="0">
              <a:solidFill>
                <a:schemeClr val="tx1">
                  <a:lumMod val="95000"/>
                  <a:lumOff val="5000"/>
                </a:schemeClr>
              </a:solidFill>
              <a:latin typeface="Rockwell" panose="02060603020205020403" pitchFamily="18" charset="0"/>
              <a:cs typeface="Calibri"/>
            </a:endParaRPr>
          </a:p>
        </p:txBody>
      </p:sp>
      <p:sp>
        <p:nvSpPr>
          <p:cNvPr id="8" name="object 8"/>
          <p:cNvSpPr txBox="1"/>
          <p:nvPr/>
        </p:nvSpPr>
        <p:spPr>
          <a:xfrm>
            <a:off x="2342425" y="3601100"/>
            <a:ext cx="176881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Land</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Conse</a:t>
            </a:r>
            <a:r>
              <a:rPr sz="975" b="1" spc="9" dirty="0">
                <a:solidFill>
                  <a:srgbClr val="1E4E82"/>
                </a:solidFill>
                <a:latin typeface="Rockwell" panose="02060603020205020403" pitchFamily="18" charset="0"/>
                <a:cs typeface="Calibri"/>
              </a:rPr>
              <a:t>r</a:t>
            </a:r>
            <a:r>
              <a:rPr sz="975" b="1" spc="-13" dirty="0">
                <a:solidFill>
                  <a:srgbClr val="1E4E82"/>
                </a:solidFill>
                <a:latin typeface="Rockwell" panose="02060603020205020403" pitchFamily="18" charset="0"/>
                <a:cs typeface="Calibri"/>
              </a:rPr>
              <a:t>v</a:t>
            </a:r>
            <a:r>
              <a:rPr sz="975" b="1" spc="-8" dirty="0">
                <a:solidFill>
                  <a:srgbClr val="1E4E82"/>
                </a:solidFill>
                <a:latin typeface="Rockwell" panose="02060603020205020403" pitchFamily="18" charset="0"/>
                <a:cs typeface="Calibri"/>
              </a:rPr>
              <a:t>a</a:t>
            </a:r>
            <a:r>
              <a:rPr sz="975" b="1" dirty="0">
                <a:solidFill>
                  <a:srgbClr val="1E4E82"/>
                </a:solidFill>
                <a:latin typeface="Rockwell" panose="02060603020205020403" pitchFamily="18" charset="0"/>
                <a:cs typeface="Calibri"/>
              </a:rPr>
              <a:t>tion</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9" name="object 9"/>
          <p:cNvSpPr txBox="1"/>
          <p:nvPr/>
        </p:nvSpPr>
        <p:spPr>
          <a:xfrm>
            <a:off x="2413865" y="3741745"/>
            <a:ext cx="1931103" cy="461665"/>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Pro</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ec</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ed Lands</a:t>
            </a:r>
            <a:r>
              <a:rPr sz="750" b="1" spc="-2" dirty="0">
                <a:solidFill>
                  <a:schemeClr val="tx1">
                    <a:lumMod val="95000"/>
                    <a:lumOff val="5000"/>
                  </a:schemeClr>
                </a:solidFill>
                <a:latin typeface="Rockwell" panose="02060603020205020403" pitchFamily="18" charset="0"/>
                <a:cs typeface="Calibri"/>
              </a:rPr>
              <a:t> </a:t>
            </a:r>
            <a:endParaRPr lang="en-US" sz="750" b="1" spc="-2" dirty="0">
              <a:solidFill>
                <a:schemeClr val="tx1">
                  <a:lumMod val="95000"/>
                  <a:lumOff val="5000"/>
                </a:schemeClr>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Land Use M</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thods and</a:t>
            </a:r>
            <a:endParaRPr sz="750" dirty="0">
              <a:solidFill>
                <a:schemeClr val="tx1">
                  <a:lumMod val="95000"/>
                  <a:lumOff val="5000"/>
                </a:schemeClr>
              </a:solidFill>
              <a:latin typeface="Rockwell" panose="02060603020205020403" pitchFamily="18" charset="0"/>
              <a:cs typeface="Calibri"/>
            </a:endParaRPr>
          </a:p>
          <a:p>
            <a:pPr marL="132056">
              <a:spcBef>
                <a:spcPts val="20"/>
              </a:spcBef>
            </a:pPr>
            <a:r>
              <a:rPr sz="750" b="1" dirty="0">
                <a:solidFill>
                  <a:schemeClr val="tx1">
                    <a:lumMod val="95000"/>
                    <a:lumOff val="5000"/>
                  </a:schemeClr>
                </a:solidFill>
                <a:latin typeface="Rockwell" panose="02060603020205020403" pitchFamily="18" charset="0"/>
                <a:cs typeface="Calibri"/>
              </a:rPr>
              <a:t>M</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trics</a:t>
            </a:r>
            <a:r>
              <a:rPr sz="750" b="1" spc="-2" dirty="0">
                <a:solidFill>
                  <a:schemeClr val="tx1">
                    <a:lumMod val="95000"/>
                    <a:lumOff val="5000"/>
                  </a:schemeClr>
                </a:solidFill>
                <a:latin typeface="Rockwell" panose="02060603020205020403" pitchFamily="18" charset="0"/>
                <a:cs typeface="Calibri"/>
              </a:rPr>
              <a:t> </a:t>
            </a:r>
            <a:r>
              <a:rPr sz="750" b="1" dirty="0">
                <a:solidFill>
                  <a:schemeClr val="tx1">
                    <a:lumMod val="95000"/>
                    <a:lumOff val="5000"/>
                  </a:schemeClr>
                </a:solidFill>
                <a:latin typeface="Rockwell" panose="02060603020205020403" pitchFamily="18" charset="0"/>
                <a:cs typeface="Calibri"/>
              </a:rPr>
              <a:t>D</a:t>
            </a:r>
            <a:r>
              <a:rPr sz="750" b="1" spc="-8"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velopme</a:t>
            </a:r>
            <a:r>
              <a:rPr sz="750" b="1" spc="-8"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32056">
              <a:spcBef>
                <a:spcPts val="20"/>
              </a:spcBef>
            </a:pPr>
            <a:r>
              <a:rPr sz="750" b="1" dirty="0">
                <a:solidFill>
                  <a:schemeClr val="tx1">
                    <a:lumMod val="95000"/>
                    <a:lumOff val="5000"/>
                  </a:schemeClr>
                </a:solidFill>
                <a:latin typeface="Rockwell" panose="02060603020205020403" pitchFamily="18" charset="0"/>
                <a:cs typeface="Calibri"/>
              </a:rPr>
              <a:t>Land Use O</a:t>
            </a:r>
            <a:r>
              <a:rPr sz="750" b="1" spc="-5"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tions </a:t>
            </a:r>
            <a:r>
              <a:rPr sz="750" b="1" spc="-20"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valuation</a:t>
            </a:r>
            <a:endParaRPr sz="750" dirty="0">
              <a:solidFill>
                <a:schemeClr val="tx1">
                  <a:lumMod val="95000"/>
                  <a:lumOff val="5000"/>
                </a:schemeClr>
              </a:solidFill>
              <a:latin typeface="Rockwell" panose="02060603020205020403" pitchFamily="18" charset="0"/>
              <a:cs typeface="Calibri"/>
            </a:endParaRPr>
          </a:p>
        </p:txBody>
      </p:sp>
      <p:sp>
        <p:nvSpPr>
          <p:cNvPr id="10" name="object 10"/>
          <p:cNvSpPr txBox="1"/>
          <p:nvPr/>
        </p:nvSpPr>
        <p:spPr>
          <a:xfrm>
            <a:off x="2376714" y="4316822"/>
            <a:ext cx="209633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E</a:t>
            </a:r>
            <a:r>
              <a:rPr sz="975" b="1" spc="-11" dirty="0">
                <a:solidFill>
                  <a:srgbClr val="1E4E82"/>
                </a:solidFill>
                <a:latin typeface="Rockwell" panose="02060603020205020403" pitchFamily="18" charset="0"/>
                <a:cs typeface="Calibri"/>
              </a:rPr>
              <a:t>n</a:t>
            </a:r>
            <a:r>
              <a:rPr sz="975" b="1" spc="2"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r</a:t>
            </a:r>
            <a:r>
              <a:rPr sz="975" b="1" spc="5" dirty="0">
                <a:solidFill>
                  <a:srgbClr val="1E4E82"/>
                </a:solidFill>
                <a:latin typeface="Rockwell" panose="02060603020205020403" pitchFamily="18" charset="0"/>
                <a:cs typeface="Calibri"/>
              </a:rPr>
              <a:t>onme</a:t>
            </a:r>
            <a:r>
              <a:rPr sz="975" b="1" spc="-5" dirty="0">
                <a:solidFill>
                  <a:srgbClr val="1E4E82"/>
                </a:solidFill>
                <a:latin typeface="Rockwell" panose="02060603020205020403" pitchFamily="18" charset="0"/>
                <a:cs typeface="Calibri"/>
              </a:rPr>
              <a:t>n</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Li</a:t>
            </a:r>
            <a:r>
              <a:rPr sz="975" b="1" spc="-13"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0"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acy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dirty="0">
              <a:latin typeface="Rockwell" panose="02060603020205020403" pitchFamily="18" charset="0"/>
              <a:cs typeface="Calibri"/>
            </a:endParaRPr>
          </a:p>
        </p:txBody>
      </p:sp>
      <p:sp>
        <p:nvSpPr>
          <p:cNvPr id="11" name="object 11"/>
          <p:cNvSpPr txBox="1"/>
          <p:nvPr/>
        </p:nvSpPr>
        <p:spPr>
          <a:xfrm>
            <a:off x="2448155" y="4470646"/>
            <a:ext cx="1754744" cy="466281"/>
          </a:xfrm>
          <a:prstGeom prst="rect">
            <a:avLst/>
          </a:prstGeom>
        </p:spPr>
        <p:txBody>
          <a:bodyPr vert="horz" wrap="square" lIns="0" tIns="0" rIns="0" bIns="0" rtlCol="0">
            <a:spAutoFit/>
          </a:bodyPr>
          <a:lstStyle/>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Stude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32056" indent="-127495">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Su</a:t>
            </a:r>
            <a:r>
              <a:rPr sz="750" b="1" spc="-9" dirty="0">
                <a:solidFill>
                  <a:schemeClr val="tx1">
                    <a:lumMod val="95000"/>
                    <a:lumOff val="5000"/>
                  </a:schemeClr>
                </a:solidFill>
                <a:latin typeface="Rockwell" panose="02060603020205020403" pitchFamily="18" charset="0"/>
                <a:cs typeface="Calibri"/>
              </a:rPr>
              <a:t>st</a:t>
            </a:r>
            <a:r>
              <a:rPr sz="750" b="1" dirty="0">
                <a:solidFill>
                  <a:schemeClr val="tx1">
                    <a:lumMod val="95000"/>
                    <a:lumOff val="5000"/>
                  </a:schemeClr>
                </a:solidFill>
                <a:latin typeface="Rockwell" panose="02060603020205020403" pitchFamily="18" charset="0"/>
                <a:cs typeface="Calibri"/>
              </a:rPr>
              <a:t>ainab</a:t>
            </a:r>
            <a:r>
              <a:rPr sz="750" b="1" spc="-4" dirty="0">
                <a:solidFill>
                  <a:schemeClr val="tx1">
                    <a:lumMod val="95000"/>
                    <a:lumOff val="5000"/>
                  </a:schemeClr>
                </a:solidFill>
                <a:latin typeface="Rockwell" panose="02060603020205020403" pitchFamily="18" charset="0"/>
                <a:cs typeface="Calibri"/>
              </a:rPr>
              <a:t>l</a:t>
            </a:r>
            <a:r>
              <a:rPr sz="750" b="1" dirty="0">
                <a:solidFill>
                  <a:schemeClr val="tx1">
                    <a:lumMod val="95000"/>
                    <a:lumOff val="5000"/>
                  </a:schemeClr>
                </a:solidFill>
                <a:latin typeface="Rockwell" panose="02060603020205020403" pitchFamily="18" charset="0"/>
                <a:cs typeface="Calibri"/>
              </a:rPr>
              <a:t>e Schools </a:t>
            </a:r>
            <a:endParaRPr sz="750" dirty="0">
              <a:solidFill>
                <a:schemeClr val="tx1">
                  <a:lumMod val="95000"/>
                  <a:lumOff val="5000"/>
                </a:schemeClr>
              </a:solidFill>
              <a:latin typeface="Rockwell" panose="02060603020205020403" pitchFamily="18" charset="0"/>
              <a:cs typeface="Calibri"/>
            </a:endParaRPr>
          </a:p>
          <a:p>
            <a:pPr marL="132056" marR="244726" indent="-127495">
              <a:lnSpc>
                <a:spcPct val="102400"/>
              </a:lnSpc>
              <a:buSzPct val="65853"/>
              <a:buFont typeface="Symbol"/>
              <a:buChar char=""/>
              <a:tabLst>
                <a:tab pos="79370" algn="l"/>
              </a:tabLst>
            </a:pPr>
            <a:r>
              <a:rPr sz="750" b="1" spc="-5" dirty="0">
                <a:solidFill>
                  <a:schemeClr val="tx1">
                    <a:lumMod val="95000"/>
                    <a:lumOff val="5000"/>
                  </a:schemeClr>
                </a:solidFill>
                <a:latin typeface="Rockwell" panose="02060603020205020403" pitchFamily="18" charset="0"/>
                <a:cs typeface="Calibri"/>
              </a:rPr>
              <a:t>E</a:t>
            </a:r>
            <a:r>
              <a:rPr sz="750" b="1" spc="-11"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viro</a:t>
            </a:r>
            <a:r>
              <a:rPr sz="750" b="1" spc="-4"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me</a:t>
            </a:r>
            <a:r>
              <a:rPr sz="750" b="1" spc="-9" dirty="0">
                <a:solidFill>
                  <a:schemeClr val="tx1">
                    <a:lumMod val="95000"/>
                    <a:lumOff val="5000"/>
                  </a:schemeClr>
                </a:solidFill>
                <a:latin typeface="Rockwell" panose="02060603020205020403" pitchFamily="18" charset="0"/>
                <a:cs typeface="Calibri"/>
              </a:rPr>
              <a:t>nt</a:t>
            </a:r>
            <a:r>
              <a:rPr sz="750" b="1" dirty="0">
                <a:solidFill>
                  <a:schemeClr val="tx1">
                    <a:lumMod val="95000"/>
                    <a:lumOff val="5000"/>
                  </a:schemeClr>
                </a:solidFill>
                <a:latin typeface="Rockwell" panose="02060603020205020403" pitchFamily="18" charset="0"/>
                <a:cs typeface="Calibri"/>
              </a:rPr>
              <a:t>al Li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eracy Planning</a:t>
            </a:r>
            <a:endParaRPr sz="750" dirty="0">
              <a:solidFill>
                <a:schemeClr val="tx1">
                  <a:lumMod val="95000"/>
                  <a:lumOff val="5000"/>
                </a:schemeClr>
              </a:solidFill>
              <a:latin typeface="Rockwell" panose="02060603020205020403" pitchFamily="18" charset="0"/>
              <a:cs typeface="Calibri"/>
            </a:endParaRPr>
          </a:p>
        </p:txBody>
      </p:sp>
      <p:sp>
        <p:nvSpPr>
          <p:cNvPr id="12" name="object 12"/>
          <p:cNvSpPr/>
          <p:nvPr/>
        </p:nvSpPr>
        <p:spPr>
          <a:xfrm>
            <a:off x="1248304" y="801909"/>
            <a:ext cx="711680" cy="3960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4" name="object 14"/>
          <p:cNvSpPr/>
          <p:nvPr/>
        </p:nvSpPr>
        <p:spPr>
          <a:xfrm>
            <a:off x="1273515" y="2953235"/>
            <a:ext cx="701323" cy="33656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19" name="object 19"/>
          <p:cNvSpPr/>
          <p:nvPr/>
        </p:nvSpPr>
        <p:spPr>
          <a:xfrm>
            <a:off x="1229268" y="2010930"/>
            <a:ext cx="713833" cy="33732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21" name="object 21"/>
          <p:cNvSpPr txBox="1"/>
          <p:nvPr/>
        </p:nvSpPr>
        <p:spPr>
          <a:xfrm>
            <a:off x="5586409" y="698027"/>
            <a:ext cx="1397776"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Vi</a:t>
            </a:r>
            <a:r>
              <a:rPr sz="975" b="1" spc="-9"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al</a:t>
            </a:r>
            <a:r>
              <a:rPr sz="975" b="1" spc="2" dirty="0">
                <a:solidFill>
                  <a:srgbClr val="1E4E82"/>
                </a:solidFill>
                <a:latin typeface="Rockwell" panose="02060603020205020403" pitchFamily="18" charset="0"/>
                <a:cs typeface="Calibri"/>
              </a:rPr>
              <a:t> </a:t>
            </a:r>
            <a:r>
              <a:rPr sz="975" b="1" spc="5" dirty="0">
                <a:solidFill>
                  <a:srgbClr val="1E4E82"/>
                </a:solidFill>
                <a:latin typeface="Rockwell" panose="02060603020205020403" pitchFamily="18" charset="0"/>
                <a:cs typeface="Calibri"/>
              </a:rPr>
              <a:t>Hab</a:t>
            </a:r>
            <a:r>
              <a:rPr sz="975" b="1" spc="-2" dirty="0">
                <a:solidFill>
                  <a:srgbClr val="1E4E82"/>
                </a:solidFill>
                <a:latin typeface="Rockwell" panose="02060603020205020403" pitchFamily="18" charset="0"/>
                <a:cs typeface="Calibri"/>
              </a:rPr>
              <a:t>i</a:t>
            </a:r>
            <a:r>
              <a:rPr sz="975" b="1" spc="-8" dirty="0">
                <a:solidFill>
                  <a:srgbClr val="1E4E82"/>
                </a:solidFill>
                <a:latin typeface="Rockwell" panose="02060603020205020403" pitchFamily="18" charset="0"/>
                <a:cs typeface="Calibri"/>
              </a:rPr>
              <a:t>ta</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2" name="object 22"/>
          <p:cNvSpPr txBox="1"/>
          <p:nvPr/>
        </p:nvSpPr>
        <p:spPr>
          <a:xfrm>
            <a:off x="5645873" y="864400"/>
            <a:ext cx="2009376" cy="925638"/>
          </a:xfrm>
          <a:prstGeom prst="rect">
            <a:avLst/>
          </a:prstGeom>
        </p:spPr>
        <p:txBody>
          <a:bodyPr vert="horz" wrap="square" lIns="0" tIns="0" rIns="0" bIns="0" rtlCol="0">
            <a:spAutoFit/>
          </a:bodyPr>
          <a:lstStyle/>
          <a:p>
            <a:pPr marL="174706" indent="-170144">
              <a:buSzPct val="65853"/>
              <a:buFont typeface="Symbol"/>
              <a:buChar char=""/>
              <a:tabLst>
                <a:tab pos="79370" algn="l"/>
              </a:tabLst>
            </a:pPr>
            <a:r>
              <a:rPr sz="750" b="1" spc="-31" dirty="0">
                <a:solidFill>
                  <a:schemeClr val="tx1">
                    <a:lumMod val="95000"/>
                    <a:lumOff val="5000"/>
                  </a:schemeClr>
                </a:solidFill>
                <a:latin typeface="Rockwell" panose="02060603020205020403" pitchFamily="18" charset="0"/>
                <a:cs typeface="Calibri"/>
              </a:rPr>
              <a:t>W</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tlan</a:t>
            </a:r>
            <a:r>
              <a:rPr sz="750" b="1" spc="-4" dirty="0">
                <a:solidFill>
                  <a:schemeClr val="tx1">
                    <a:lumMod val="95000"/>
                    <a:lumOff val="5000"/>
                  </a:schemeClr>
                </a:solidFill>
                <a:latin typeface="Rockwell" panose="02060603020205020403" pitchFamily="18" charset="0"/>
                <a:cs typeface="Calibri"/>
              </a:rPr>
              <a:t>d</a:t>
            </a:r>
            <a:r>
              <a:rPr sz="750" b="1" dirty="0">
                <a:solidFill>
                  <a:schemeClr val="tx1">
                    <a:lumMod val="95000"/>
                    <a:lumOff val="5000"/>
                  </a:schemeClr>
                </a:solidFill>
                <a:latin typeface="Rockwell" panose="02060603020205020403" pitchFamily="18" charset="0"/>
                <a:cs typeface="Calibri"/>
              </a:rPr>
              <a:t>s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Black Duck </a:t>
            </a: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Stream Health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Brook </a:t>
            </a:r>
            <a:r>
              <a:rPr sz="750" b="1" spc="-2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rout</a:t>
            </a:r>
            <a:r>
              <a:rPr lang="en-US" sz="750" b="1" dirty="0">
                <a:solidFill>
                  <a:schemeClr val="tx1">
                    <a:lumMod val="95000"/>
                    <a:lumOff val="5000"/>
                  </a:schemeClr>
                </a:solidFill>
                <a:latin typeface="Rockwell" panose="02060603020205020403" pitchFamily="18" charset="0"/>
                <a:cs typeface="Calibri"/>
              </a:rPr>
              <a:t> </a:t>
            </a: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Fish </a:t>
            </a:r>
            <a:r>
              <a:rPr sz="750" b="1" spc="-11"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assage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Submerged Aqu</a:t>
            </a:r>
            <a:r>
              <a:rPr sz="750" b="1" spc="-4" dirty="0">
                <a:solidFill>
                  <a:schemeClr val="tx1">
                    <a:lumMod val="95000"/>
                    <a:lumOff val="5000"/>
                  </a:schemeClr>
                </a:solidFill>
                <a:latin typeface="Rockwell" panose="02060603020205020403" pitchFamily="18" charset="0"/>
                <a:cs typeface="Calibri"/>
              </a:rPr>
              <a:t>atic</a:t>
            </a:r>
            <a:r>
              <a:rPr sz="750" b="1" dirty="0">
                <a:solidFill>
                  <a:schemeClr val="tx1">
                    <a:lumMod val="95000"/>
                    <a:lumOff val="5000"/>
                  </a:schemeClr>
                </a:solidFill>
                <a:latin typeface="Rockwell" panose="02060603020205020403" pitchFamily="18" charset="0"/>
                <a:cs typeface="Calibri"/>
              </a:rPr>
              <a:t> </a:t>
            </a:r>
            <a:r>
              <a:rPr sz="750" b="1" spc="-40" dirty="0">
                <a:solidFill>
                  <a:schemeClr val="tx1">
                    <a:lumMod val="95000"/>
                    <a:lumOff val="5000"/>
                  </a:schemeClr>
                </a:solidFill>
                <a:latin typeface="Rockwell" panose="02060603020205020403" pitchFamily="18" charset="0"/>
                <a:cs typeface="Calibri"/>
              </a:rPr>
              <a:t>V</a:t>
            </a:r>
            <a:r>
              <a:rPr sz="750" b="1" dirty="0">
                <a:solidFill>
                  <a:schemeClr val="tx1">
                    <a:lumMod val="95000"/>
                    <a:lumOff val="5000"/>
                  </a:schemeClr>
                </a:solidFill>
                <a:latin typeface="Rockwell" panose="02060603020205020403" pitchFamily="18" charset="0"/>
                <a:cs typeface="Calibri"/>
              </a:rPr>
              <a:t>eg</a:t>
            </a:r>
            <a:r>
              <a:rPr sz="750" b="1" spc="-5" dirty="0">
                <a:solidFill>
                  <a:schemeClr val="tx1">
                    <a:lumMod val="95000"/>
                    <a:lumOff val="5000"/>
                  </a:schemeClr>
                </a:solidFill>
                <a:latin typeface="Rockwell" panose="02060603020205020403" pitchFamily="18" charset="0"/>
                <a:cs typeface="Calibri"/>
              </a:rPr>
              <a:t>e</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a:t>
            </a:r>
            <a:r>
              <a:rPr sz="750" b="1" spc="-5" dirty="0">
                <a:solidFill>
                  <a:schemeClr val="tx1">
                    <a:lumMod val="95000"/>
                    <a:lumOff val="5000"/>
                  </a:schemeClr>
                </a:solidFill>
                <a:latin typeface="Rockwell" panose="02060603020205020403" pitchFamily="18" charset="0"/>
                <a:cs typeface="Calibri"/>
              </a:rPr>
              <a:t>S</a:t>
            </a:r>
            <a:r>
              <a:rPr sz="750" b="1" spc="-52" dirty="0">
                <a:solidFill>
                  <a:schemeClr val="tx1">
                    <a:lumMod val="95000"/>
                    <a:lumOff val="5000"/>
                  </a:schemeClr>
                </a:solidFill>
                <a:latin typeface="Rockwell" panose="02060603020205020403" pitchFamily="18" charset="0"/>
                <a:cs typeface="Calibri"/>
              </a:rPr>
              <a:t>A</a:t>
            </a:r>
            <a:r>
              <a:rPr sz="750" b="1" dirty="0">
                <a:solidFill>
                  <a:schemeClr val="tx1">
                    <a:lumMod val="95000"/>
                    <a:lumOff val="5000"/>
                  </a:schemeClr>
                </a:solidFill>
                <a:latin typeface="Rockwell" panose="02060603020205020403" pitchFamily="18" charset="0"/>
                <a:cs typeface="Calibri"/>
              </a:rPr>
              <a:t>V) </a:t>
            </a:r>
            <a:endParaRPr lang="en-US" sz="750" b="1" dirty="0">
              <a:solidFill>
                <a:schemeClr val="tx1">
                  <a:lumMod val="95000"/>
                  <a:lumOff val="5000"/>
                </a:schemeClr>
              </a:solidFill>
              <a:latin typeface="Rockwell" panose="02060603020205020403" pitchFamily="18" charset="0"/>
              <a:cs typeface="Calibri"/>
            </a:endParaRPr>
          </a:p>
          <a:p>
            <a:pPr marL="174706" indent="-170144">
              <a:buSzPct val="65853"/>
              <a:buFont typeface="Symbol"/>
              <a:buChar char=""/>
              <a:tabLst>
                <a:tab pos="79370" algn="l"/>
              </a:tabLst>
            </a:pPr>
            <a:r>
              <a:rPr sz="750" b="1" spc="-13" dirty="0">
                <a:solidFill>
                  <a:schemeClr val="tx1">
                    <a:lumMod val="95000"/>
                    <a:lumOff val="5000"/>
                  </a:schemeClr>
                </a:solidFill>
                <a:latin typeface="Rockwell" panose="02060603020205020403" pitchFamily="18" charset="0"/>
                <a:cs typeface="Calibri"/>
              </a:rPr>
              <a:t>F</a:t>
            </a:r>
            <a:r>
              <a:rPr sz="750" b="1" dirty="0">
                <a:solidFill>
                  <a:schemeClr val="tx1">
                    <a:lumMod val="95000"/>
                    <a:lumOff val="5000"/>
                  </a:schemeClr>
                </a:solidFill>
                <a:latin typeface="Rockwell" panose="02060603020205020403" pitchFamily="18" charset="0"/>
                <a:cs typeface="Calibri"/>
              </a:rPr>
              <a:t>ore</a:t>
            </a:r>
            <a:r>
              <a:rPr sz="750" b="1" spc="-9" dirty="0">
                <a:solidFill>
                  <a:schemeClr val="tx1">
                    <a:lumMod val="95000"/>
                    <a:lumOff val="5000"/>
                  </a:schemeClr>
                </a:solidFill>
                <a:latin typeface="Rockwell" panose="02060603020205020403" pitchFamily="18" charset="0"/>
                <a:cs typeface="Calibri"/>
              </a:rPr>
              <a:t>s</a:t>
            </a:r>
            <a:r>
              <a:rPr sz="750" b="1" dirty="0">
                <a:solidFill>
                  <a:schemeClr val="tx1">
                    <a:lumMod val="95000"/>
                    <a:lumOff val="5000"/>
                  </a:schemeClr>
                </a:solidFill>
                <a:latin typeface="Rockwell" panose="02060603020205020403" pitchFamily="18" charset="0"/>
                <a:cs typeface="Calibri"/>
              </a:rPr>
              <a:t>t </a:t>
            </a:r>
            <a:r>
              <a:rPr sz="750" b="1" spc="-8" dirty="0">
                <a:solidFill>
                  <a:schemeClr val="tx1">
                    <a:lumMod val="95000"/>
                    <a:lumOff val="5000"/>
                  </a:schemeClr>
                </a:solidFill>
                <a:latin typeface="Rockwell" panose="02060603020205020403" pitchFamily="18" charset="0"/>
                <a:cs typeface="Calibri"/>
              </a:rPr>
              <a:t>Buf</a:t>
            </a:r>
            <a:r>
              <a:rPr sz="750" b="1" spc="-17" dirty="0">
                <a:solidFill>
                  <a:schemeClr val="tx1">
                    <a:lumMod val="95000"/>
                    <a:lumOff val="5000"/>
                  </a:schemeClr>
                </a:solidFill>
                <a:latin typeface="Rockwell" panose="02060603020205020403" pitchFamily="18" charset="0"/>
                <a:cs typeface="Calibri"/>
              </a:rPr>
              <a:t>f</a:t>
            </a:r>
            <a:r>
              <a:rPr sz="750" b="1" dirty="0">
                <a:solidFill>
                  <a:schemeClr val="tx1">
                    <a:lumMod val="95000"/>
                    <a:lumOff val="5000"/>
                  </a:schemeClr>
                </a:solidFill>
                <a:latin typeface="Rockwell" panose="02060603020205020403" pitchFamily="18" charset="0"/>
                <a:cs typeface="Calibri"/>
              </a:rPr>
              <a:t>er </a:t>
            </a:r>
            <a:endParaRPr lang="en-US" sz="750" b="1" dirty="0">
              <a:solidFill>
                <a:schemeClr val="tx1">
                  <a:lumMod val="95000"/>
                  <a:lumOff val="5000"/>
                </a:schemeClr>
              </a:solidFill>
              <a:latin typeface="Rockwell" panose="02060603020205020403" pitchFamily="18" charset="0"/>
              <a:cs typeface="Calibri"/>
            </a:endParaRPr>
          </a:p>
          <a:p>
            <a:pPr marL="174706" marR="1825" indent="-170144">
              <a:lnSpc>
                <a:spcPct val="102400"/>
              </a:lnSpc>
              <a:buSzPct val="65853"/>
              <a:buFont typeface="Symbol"/>
              <a:buChar char=""/>
              <a:tabLst>
                <a:tab pos="79370" algn="l"/>
              </a:tabLst>
            </a:pPr>
            <a:r>
              <a:rPr sz="750" b="1" spc="-27"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ree Cano</a:t>
            </a:r>
            <a:r>
              <a:rPr sz="750" b="1" spc="-5"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y</a:t>
            </a:r>
            <a:endParaRPr sz="750" dirty="0">
              <a:solidFill>
                <a:schemeClr val="tx1">
                  <a:lumMod val="95000"/>
                  <a:lumOff val="5000"/>
                </a:schemeClr>
              </a:solidFill>
              <a:latin typeface="Rockwell" panose="02060603020205020403" pitchFamily="18" charset="0"/>
              <a:cs typeface="Calibri"/>
            </a:endParaRPr>
          </a:p>
        </p:txBody>
      </p:sp>
      <p:sp>
        <p:nvSpPr>
          <p:cNvPr id="23" name="object 23"/>
          <p:cNvSpPr txBox="1"/>
          <p:nvPr/>
        </p:nvSpPr>
        <p:spPr>
          <a:xfrm>
            <a:off x="5569526" y="1896208"/>
            <a:ext cx="1835889" cy="150041"/>
          </a:xfrm>
          <a:prstGeom prst="rect">
            <a:avLst/>
          </a:prstGeom>
        </p:spPr>
        <p:txBody>
          <a:bodyPr vert="horz" wrap="square" lIns="0" tIns="0" rIns="0" bIns="0" rtlCol="0">
            <a:spAutoFit/>
          </a:bodyPr>
          <a:lstStyle/>
          <a:p>
            <a:pPr marL="4562"/>
            <a:r>
              <a:rPr sz="975" b="1" spc="-83" dirty="0">
                <a:solidFill>
                  <a:srgbClr val="1E4E82"/>
                </a:solidFill>
                <a:latin typeface="Rockwell" panose="02060603020205020403" pitchFamily="18" charset="0"/>
                <a:cs typeface="Calibri"/>
              </a:rPr>
              <a:t>T</a:t>
            </a:r>
            <a:r>
              <a:rPr sz="975" b="1" spc="-17" dirty="0">
                <a:solidFill>
                  <a:srgbClr val="1E4E82"/>
                </a:solidFill>
                <a:latin typeface="Rockwell" panose="02060603020205020403" pitchFamily="18" charset="0"/>
                <a:cs typeface="Calibri"/>
              </a:rPr>
              <a:t>o</a:t>
            </a:r>
            <a:r>
              <a:rPr sz="975" b="1" spc="4" dirty="0">
                <a:solidFill>
                  <a:srgbClr val="1E4E82"/>
                </a:solidFill>
                <a:latin typeface="Rockwell" panose="02060603020205020403" pitchFamily="18" charset="0"/>
                <a:cs typeface="Calibri"/>
              </a:rPr>
              <a:t>xic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Co</a:t>
            </a:r>
            <a:r>
              <a:rPr sz="975" b="1" spc="-8" dirty="0">
                <a:solidFill>
                  <a:srgbClr val="1E4E82"/>
                </a:solidFill>
                <a:latin typeface="Rockwell" panose="02060603020205020403" pitchFamily="18" charset="0"/>
                <a:cs typeface="Calibri"/>
              </a:rPr>
              <a:t>nt</a:t>
            </a:r>
            <a:r>
              <a:rPr sz="975" b="1" spc="4" dirty="0">
                <a:solidFill>
                  <a:srgbClr val="1E4E82"/>
                </a:solidFill>
                <a:latin typeface="Rockwell" panose="02060603020205020403" pitchFamily="18" charset="0"/>
                <a:cs typeface="Calibri"/>
              </a:rPr>
              <a:t>amina</a:t>
            </a:r>
            <a:r>
              <a:rPr sz="975" b="1" spc="-8" dirty="0">
                <a:solidFill>
                  <a:srgbClr val="1E4E82"/>
                </a:solidFill>
                <a:latin typeface="Rockwell" panose="02060603020205020403" pitchFamily="18" charset="0"/>
                <a:cs typeface="Calibri"/>
              </a:rPr>
              <a:t>n</a:t>
            </a:r>
            <a:r>
              <a:rPr sz="975" b="1" spc="4" dirty="0">
                <a:solidFill>
                  <a:srgbClr val="1E4E82"/>
                </a:solidFill>
                <a:latin typeface="Rockwell" panose="02060603020205020403" pitchFamily="18" charset="0"/>
                <a:cs typeface="Calibri"/>
              </a:rPr>
              <a:t>ts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4" name="object 24"/>
          <p:cNvSpPr txBox="1"/>
          <p:nvPr/>
        </p:nvSpPr>
        <p:spPr>
          <a:xfrm>
            <a:off x="5640967" y="2088599"/>
            <a:ext cx="1809386" cy="346185"/>
          </a:xfrm>
          <a:prstGeom prst="rect">
            <a:avLst/>
          </a:prstGeom>
        </p:spPr>
        <p:txBody>
          <a:bodyPr vert="horz" wrap="square" lIns="0" tIns="0" rIns="0" bIns="0" rtlCol="0">
            <a:spAutoFit/>
          </a:bodyPr>
          <a:lstStyle/>
          <a:p>
            <a:pPr marL="174706" marR="47212" indent="-170144">
              <a:lnSpc>
                <a:spcPct val="102400"/>
              </a:lnSpc>
              <a:buSzPct val="65853"/>
              <a:buFont typeface="Symbol"/>
              <a:buChar char=""/>
              <a:tabLst>
                <a:tab pos="79370" algn="l"/>
              </a:tabLst>
            </a:pPr>
            <a:r>
              <a:rPr sz="750" b="1" spc="-56" dirty="0">
                <a:solidFill>
                  <a:schemeClr val="tx1">
                    <a:lumMod val="95000"/>
                    <a:lumOff val="5000"/>
                  </a:schemeClr>
                </a:solidFill>
                <a:latin typeface="Rockwell" panose="02060603020205020403" pitchFamily="18" charset="0"/>
                <a:cs typeface="Calibri"/>
              </a:rPr>
              <a:t>T</a:t>
            </a:r>
            <a:r>
              <a:rPr sz="750" b="1" spc="-17" dirty="0">
                <a:solidFill>
                  <a:schemeClr val="tx1">
                    <a:lumMod val="95000"/>
                    <a:lumOff val="5000"/>
                  </a:schemeClr>
                </a:solidFill>
                <a:latin typeface="Rockwell" panose="02060603020205020403" pitchFamily="18" charset="0"/>
                <a:cs typeface="Calibri"/>
              </a:rPr>
              <a:t>o</a:t>
            </a:r>
            <a:r>
              <a:rPr sz="750" b="1" dirty="0">
                <a:solidFill>
                  <a:schemeClr val="tx1">
                    <a:lumMod val="95000"/>
                    <a:lumOff val="5000"/>
                  </a:schemeClr>
                </a:solidFill>
                <a:latin typeface="Rockwell" panose="02060603020205020403" pitchFamily="18" charset="0"/>
                <a:cs typeface="Calibri"/>
              </a:rPr>
              <a:t>xic </a:t>
            </a:r>
            <a:r>
              <a:rPr sz="750" b="1" spc="-4"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amina</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ts </a:t>
            </a:r>
            <a:r>
              <a:rPr sz="750" b="1" spc="-13" dirty="0">
                <a:solidFill>
                  <a:schemeClr val="tx1">
                    <a:lumMod val="95000"/>
                    <a:lumOff val="5000"/>
                  </a:schemeClr>
                </a:solidFill>
                <a:latin typeface="Rockwell" panose="02060603020205020403" pitchFamily="18" charset="0"/>
                <a:cs typeface="Calibri"/>
              </a:rPr>
              <a:t>R</a:t>
            </a:r>
            <a:r>
              <a:rPr sz="750" b="1" dirty="0">
                <a:solidFill>
                  <a:schemeClr val="tx1">
                    <a:lumMod val="95000"/>
                    <a:lumOff val="5000"/>
                  </a:schemeClr>
                </a:solidFill>
                <a:latin typeface="Rockwell" panose="02060603020205020403" pitchFamily="18" charset="0"/>
                <a:cs typeface="Calibri"/>
              </a:rPr>
              <a:t>esearch </a:t>
            </a:r>
            <a:r>
              <a:rPr sz="750" b="1" spc="-56" dirty="0">
                <a:solidFill>
                  <a:schemeClr val="tx1">
                    <a:lumMod val="95000"/>
                    <a:lumOff val="5000"/>
                  </a:schemeClr>
                </a:solidFill>
                <a:latin typeface="Rockwell" panose="02060603020205020403" pitchFamily="18" charset="0"/>
                <a:cs typeface="Calibri"/>
              </a:rPr>
              <a:t>T</a:t>
            </a:r>
            <a:r>
              <a:rPr sz="750" b="1" spc="-17" dirty="0">
                <a:solidFill>
                  <a:schemeClr val="tx1">
                    <a:lumMod val="95000"/>
                    <a:lumOff val="5000"/>
                  </a:schemeClr>
                </a:solidFill>
                <a:latin typeface="Rockwell" panose="02060603020205020403" pitchFamily="18" charset="0"/>
                <a:cs typeface="Calibri"/>
              </a:rPr>
              <a:t>o</a:t>
            </a:r>
            <a:r>
              <a:rPr sz="750" b="1" dirty="0">
                <a:solidFill>
                  <a:schemeClr val="tx1">
                    <a:lumMod val="95000"/>
                    <a:lumOff val="5000"/>
                  </a:schemeClr>
                </a:solidFill>
                <a:latin typeface="Rockwell" panose="02060603020205020403" pitchFamily="18" charset="0"/>
                <a:cs typeface="Calibri"/>
              </a:rPr>
              <a:t>xic </a:t>
            </a:r>
            <a:r>
              <a:rPr sz="750" b="1" spc="-4"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a:t>
            </a:r>
            <a:r>
              <a:rPr sz="750" b="1" spc="-8" dirty="0">
                <a:solidFill>
                  <a:schemeClr val="tx1">
                    <a:lumMod val="95000"/>
                    <a:lumOff val="5000"/>
                  </a:schemeClr>
                </a:solidFill>
                <a:latin typeface="Rockwell" panose="02060603020205020403" pitchFamily="18" charset="0"/>
                <a:cs typeface="Calibri"/>
              </a:rPr>
              <a:t>n</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amina</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ts </a:t>
            </a:r>
            <a:r>
              <a:rPr sz="750" b="1" spc="-14" dirty="0">
                <a:solidFill>
                  <a:schemeClr val="tx1">
                    <a:lumMod val="95000"/>
                    <a:lumOff val="5000"/>
                  </a:schemeClr>
                </a:solidFill>
                <a:latin typeface="Rockwell" panose="02060603020205020403" pitchFamily="18" charset="0"/>
                <a:cs typeface="Calibri"/>
              </a:rPr>
              <a:t>P</a:t>
            </a:r>
            <a:r>
              <a:rPr sz="750" b="1" dirty="0">
                <a:solidFill>
                  <a:schemeClr val="tx1">
                    <a:lumMod val="95000"/>
                    <a:lumOff val="5000"/>
                  </a:schemeClr>
                </a:solidFill>
                <a:latin typeface="Rockwell" panose="02060603020205020403" pitchFamily="18" charset="0"/>
                <a:cs typeface="Calibri"/>
              </a:rPr>
              <a:t>olicy and Pr</a:t>
            </a:r>
            <a:r>
              <a:rPr sz="750" b="1" spc="-8"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a:t>
            </a:r>
            <a:r>
              <a:rPr sz="750" b="1" spc="-8"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tion</a:t>
            </a:r>
            <a:endParaRPr sz="750" dirty="0">
              <a:solidFill>
                <a:schemeClr val="tx1">
                  <a:lumMod val="95000"/>
                  <a:lumOff val="5000"/>
                </a:schemeClr>
              </a:solidFill>
              <a:latin typeface="Rockwell" panose="02060603020205020403" pitchFamily="18" charset="0"/>
              <a:cs typeface="Calibri"/>
            </a:endParaRPr>
          </a:p>
        </p:txBody>
      </p:sp>
      <p:sp>
        <p:nvSpPr>
          <p:cNvPr id="25" name="object 25"/>
          <p:cNvSpPr txBox="1"/>
          <p:nvPr/>
        </p:nvSpPr>
        <p:spPr>
          <a:xfrm>
            <a:off x="5601262" y="2840062"/>
            <a:ext cx="1311724"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S</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ew</a:t>
            </a:r>
            <a:r>
              <a:rPr sz="975" b="1" spc="4"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dsh</a:t>
            </a:r>
            <a:r>
              <a:rPr sz="975" b="1" spc="-2" dirty="0">
                <a:solidFill>
                  <a:srgbClr val="1E4E82"/>
                </a:solidFill>
                <a:latin typeface="Rockwell" panose="02060603020205020403" pitchFamily="18" charset="0"/>
                <a:cs typeface="Calibri"/>
              </a:rPr>
              <a:t>i</a:t>
            </a:r>
            <a:r>
              <a:rPr sz="975" b="1" spc="4" dirty="0">
                <a:solidFill>
                  <a:srgbClr val="1E4E82"/>
                </a:solidFill>
                <a:latin typeface="Rockwell" panose="02060603020205020403" pitchFamily="18" charset="0"/>
                <a:cs typeface="Calibri"/>
              </a:rPr>
              <a:t>p</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6" name="object 26"/>
          <p:cNvSpPr txBox="1"/>
          <p:nvPr/>
        </p:nvSpPr>
        <p:spPr>
          <a:xfrm>
            <a:off x="5640966" y="3029241"/>
            <a:ext cx="1753109" cy="346249"/>
          </a:xfrm>
          <a:prstGeom prst="rect">
            <a:avLst/>
          </a:prstGeom>
        </p:spPr>
        <p:txBody>
          <a:bodyPr vert="horz" wrap="square" lIns="0" tIns="0" rIns="0" bIns="0" rtlCol="0">
            <a:spAutoFit/>
          </a:bodyPr>
          <a:lstStyle/>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Citi</a:t>
            </a:r>
            <a:r>
              <a:rPr sz="750" b="1" spc="-9" dirty="0">
                <a:solidFill>
                  <a:schemeClr val="tx1">
                    <a:lumMod val="95000"/>
                    <a:lumOff val="5000"/>
                  </a:schemeClr>
                </a:solidFill>
                <a:latin typeface="Rockwell" panose="02060603020205020403" pitchFamily="18" charset="0"/>
                <a:cs typeface="Calibri"/>
              </a:rPr>
              <a:t>z</a:t>
            </a:r>
            <a:r>
              <a:rPr sz="750" b="1" dirty="0">
                <a:solidFill>
                  <a:schemeClr val="tx1">
                    <a:lumMod val="95000"/>
                    <a:lumOff val="5000"/>
                  </a:schemeClr>
                </a:solidFill>
                <a:latin typeface="Rockwell" panose="02060603020205020403" pitchFamily="18" charset="0"/>
                <a:cs typeface="Calibri"/>
              </a:rPr>
              <a:t>en S</a:t>
            </a:r>
            <a:r>
              <a:rPr sz="750" b="1" spc="-9" dirty="0">
                <a:solidFill>
                  <a:schemeClr val="tx1">
                    <a:lumMod val="95000"/>
                    <a:lumOff val="5000"/>
                  </a:schemeClr>
                </a:solidFill>
                <a:latin typeface="Rockwell" panose="02060603020205020403" pitchFamily="18" charset="0"/>
                <a:cs typeface="Calibri"/>
              </a:rPr>
              <a:t>t</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wardship</a:t>
            </a:r>
            <a:r>
              <a:rPr sz="750" b="1" spc="-2" dirty="0">
                <a:solidFill>
                  <a:schemeClr val="tx1">
                    <a:lumMod val="95000"/>
                    <a:lumOff val="5000"/>
                  </a:schemeClr>
                </a:solidFill>
                <a:latin typeface="Rockwell" panose="02060603020205020403" pitchFamily="18" charset="0"/>
                <a:cs typeface="Calibri"/>
              </a:rPr>
              <a:t> </a:t>
            </a:r>
            <a:endParaRPr lang="en-US" sz="750" b="1" spc="-2" dirty="0">
              <a:solidFill>
                <a:schemeClr val="tx1">
                  <a:lumMod val="95000"/>
                  <a:lumOff val="5000"/>
                </a:schemeClr>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Lo</a:t>
            </a:r>
            <a:r>
              <a:rPr sz="750" b="1" spc="-8"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al Leadership</a:t>
            </a:r>
            <a:r>
              <a:rPr sz="750" b="1" spc="-4" dirty="0">
                <a:solidFill>
                  <a:schemeClr val="tx1">
                    <a:lumMod val="95000"/>
                    <a:lumOff val="5000"/>
                  </a:schemeClr>
                </a:solidFill>
                <a:latin typeface="Rockwell" panose="02060603020205020403" pitchFamily="18" charset="0"/>
                <a:cs typeface="Calibri"/>
              </a:rPr>
              <a:t> </a:t>
            </a:r>
            <a:endParaRPr lang="en-US" sz="750" b="1" spc="-4" dirty="0">
              <a:solidFill>
                <a:schemeClr val="tx1">
                  <a:lumMod val="95000"/>
                  <a:lumOff val="5000"/>
                </a:schemeClr>
              </a:solidFill>
              <a:latin typeface="Rockwell" panose="02060603020205020403" pitchFamily="18" charset="0"/>
              <a:cs typeface="Calibri"/>
            </a:endParaRPr>
          </a:p>
          <a:p>
            <a:pPr marL="79142" indent="-74581">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Diversity</a:t>
            </a:r>
          </a:p>
        </p:txBody>
      </p:sp>
      <p:sp>
        <p:nvSpPr>
          <p:cNvPr id="27" name="object 27"/>
          <p:cNvSpPr txBox="1"/>
          <p:nvPr/>
        </p:nvSpPr>
        <p:spPr>
          <a:xfrm>
            <a:off x="5569525" y="3600154"/>
            <a:ext cx="1375199"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Public</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Access</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28" name="object 28"/>
          <p:cNvSpPr txBox="1"/>
          <p:nvPr/>
        </p:nvSpPr>
        <p:spPr>
          <a:xfrm>
            <a:off x="5640966" y="3741745"/>
            <a:ext cx="1866318" cy="117725"/>
          </a:xfrm>
          <a:prstGeom prst="rect">
            <a:avLst/>
          </a:prstGeom>
        </p:spPr>
        <p:txBody>
          <a:bodyPr vert="horz" wrap="square" lIns="0" tIns="0" rIns="0" bIns="0" rtlCol="0">
            <a:spAutoFit/>
          </a:bodyPr>
          <a:lstStyle/>
          <a:p>
            <a:pPr marL="132056" marR="1825" indent="-127495">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Public A</a:t>
            </a:r>
            <a:r>
              <a:rPr sz="750" b="1" spc="-11" dirty="0">
                <a:solidFill>
                  <a:schemeClr val="tx1">
                    <a:lumMod val="95000"/>
                    <a:lumOff val="5000"/>
                  </a:schemeClr>
                </a:solidFill>
                <a:latin typeface="Rockwell" panose="02060603020205020403" pitchFamily="18" charset="0"/>
                <a:cs typeface="Calibri"/>
              </a:rPr>
              <a:t>c</a:t>
            </a:r>
            <a:r>
              <a:rPr sz="750" b="1" spc="-8"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ess Si</a:t>
            </a:r>
            <a:r>
              <a:rPr sz="750" b="1" spc="-8"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e D</a:t>
            </a:r>
            <a:r>
              <a:rPr sz="750" b="1" spc="-5" dirty="0">
                <a:solidFill>
                  <a:schemeClr val="tx1">
                    <a:lumMod val="95000"/>
                    <a:lumOff val="5000"/>
                  </a:schemeClr>
                </a:solidFill>
                <a:latin typeface="Rockwell" panose="02060603020205020403" pitchFamily="18" charset="0"/>
                <a:cs typeface="Calibri"/>
              </a:rPr>
              <a:t>e</a:t>
            </a:r>
            <a:r>
              <a:rPr sz="750" b="1" dirty="0">
                <a:solidFill>
                  <a:schemeClr val="tx1">
                    <a:lumMod val="95000"/>
                    <a:lumOff val="5000"/>
                  </a:schemeClr>
                </a:solidFill>
                <a:latin typeface="Rockwell" panose="02060603020205020403" pitchFamily="18" charset="0"/>
                <a:cs typeface="Calibri"/>
              </a:rPr>
              <a:t>velopme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a:t>
            </a:r>
            <a:endParaRPr sz="750" dirty="0">
              <a:solidFill>
                <a:schemeClr val="tx1">
                  <a:lumMod val="95000"/>
                  <a:lumOff val="5000"/>
                </a:schemeClr>
              </a:solidFill>
              <a:latin typeface="Rockwell" panose="02060603020205020403" pitchFamily="18" charset="0"/>
              <a:cs typeface="Calibri"/>
            </a:endParaRPr>
          </a:p>
        </p:txBody>
      </p:sp>
      <p:sp>
        <p:nvSpPr>
          <p:cNvPr id="29" name="object 29"/>
          <p:cNvSpPr txBox="1"/>
          <p:nvPr/>
        </p:nvSpPr>
        <p:spPr>
          <a:xfrm>
            <a:off x="5569525" y="4320605"/>
            <a:ext cx="1735441" cy="150041"/>
          </a:xfrm>
          <a:prstGeom prst="rect">
            <a:avLst/>
          </a:prstGeom>
        </p:spPr>
        <p:txBody>
          <a:bodyPr vert="horz" wrap="square" lIns="0" tIns="0" rIns="0" bIns="0" rtlCol="0">
            <a:spAutoFit/>
          </a:bodyPr>
          <a:lstStyle/>
          <a:p>
            <a:pPr marL="4562"/>
            <a:r>
              <a:rPr sz="975" b="1" spc="4" dirty="0">
                <a:solidFill>
                  <a:srgbClr val="1E4E82"/>
                </a:solidFill>
                <a:latin typeface="Rockwell" panose="02060603020205020403" pitchFamily="18" charset="0"/>
                <a:cs typeface="Calibri"/>
              </a:rPr>
              <a:t>Clim</a:t>
            </a:r>
            <a:r>
              <a:rPr sz="975" b="1" spc="-8" dirty="0">
                <a:solidFill>
                  <a:srgbClr val="1E4E82"/>
                </a:solidFill>
                <a:latin typeface="Rockwell" panose="02060603020205020403" pitchFamily="18" charset="0"/>
                <a:cs typeface="Calibri"/>
              </a:rPr>
              <a:t>a</a:t>
            </a:r>
            <a:r>
              <a:rPr sz="975" b="1" spc="-11" dirty="0">
                <a:solidFill>
                  <a:srgbClr val="1E4E82"/>
                </a:solidFill>
                <a:latin typeface="Rockwell" panose="02060603020205020403" pitchFamily="18" charset="0"/>
                <a:cs typeface="Calibri"/>
              </a:rPr>
              <a:t>t</a:t>
            </a:r>
            <a:r>
              <a:rPr sz="975" b="1" spc="4" dirty="0">
                <a:solidFill>
                  <a:srgbClr val="1E4E82"/>
                </a:solidFill>
                <a:latin typeface="Rockwell" panose="02060603020205020403" pitchFamily="18" charset="0"/>
                <a:cs typeface="Calibri"/>
              </a:rPr>
              <a:t>e</a:t>
            </a:r>
            <a:r>
              <a:rPr sz="975" b="1" spc="2" dirty="0">
                <a:solidFill>
                  <a:srgbClr val="1E4E82"/>
                </a:solidFill>
                <a:latin typeface="Rockwell" panose="02060603020205020403" pitchFamily="18" charset="0"/>
                <a:cs typeface="Calibri"/>
              </a:rPr>
              <a:t> </a:t>
            </a:r>
            <a:r>
              <a:rPr sz="975" b="1" spc="-11" dirty="0">
                <a:solidFill>
                  <a:srgbClr val="1E4E82"/>
                </a:solidFill>
                <a:latin typeface="Rockwell" panose="02060603020205020403" pitchFamily="18" charset="0"/>
                <a:cs typeface="Calibri"/>
              </a:rPr>
              <a:t>R</a:t>
            </a:r>
            <a:r>
              <a:rPr sz="975" b="1" spc="4" dirty="0">
                <a:solidFill>
                  <a:srgbClr val="1E4E82"/>
                </a:solidFill>
                <a:latin typeface="Rockwell" panose="02060603020205020403" pitchFamily="18" charset="0"/>
                <a:cs typeface="Calibri"/>
              </a:rPr>
              <a:t>esiliency</a:t>
            </a:r>
            <a:r>
              <a:rPr sz="975" b="1" spc="2" dirty="0">
                <a:solidFill>
                  <a:srgbClr val="1E4E82"/>
                </a:solidFill>
                <a:latin typeface="Rockwell" panose="02060603020205020403" pitchFamily="18" charset="0"/>
                <a:cs typeface="Calibri"/>
              </a:rPr>
              <a:t> </a:t>
            </a:r>
            <a:r>
              <a:rPr sz="975" b="1" spc="4" dirty="0">
                <a:solidFill>
                  <a:srgbClr val="1E4E82"/>
                </a:solidFill>
                <a:latin typeface="Rockwell" panose="02060603020205020403" pitchFamily="18" charset="0"/>
                <a:cs typeface="Calibri"/>
              </a:rPr>
              <a:t>Goal</a:t>
            </a:r>
            <a:endParaRPr sz="975">
              <a:latin typeface="Rockwell" panose="02060603020205020403" pitchFamily="18" charset="0"/>
              <a:cs typeface="Calibri"/>
            </a:endParaRPr>
          </a:p>
        </p:txBody>
      </p:sp>
      <p:sp>
        <p:nvSpPr>
          <p:cNvPr id="30" name="object 30"/>
          <p:cNvSpPr txBox="1"/>
          <p:nvPr/>
        </p:nvSpPr>
        <p:spPr>
          <a:xfrm>
            <a:off x="5640966" y="4476573"/>
            <a:ext cx="1680472" cy="235449"/>
          </a:xfrm>
          <a:prstGeom prst="rect">
            <a:avLst/>
          </a:prstGeom>
        </p:spPr>
        <p:txBody>
          <a:bodyPr vert="horz" wrap="square" lIns="0" tIns="0" rIns="0" bIns="0" rtlCol="0">
            <a:spAutoFit/>
          </a:bodyPr>
          <a:lstStyle/>
          <a:p>
            <a:pPr marL="153495" marR="1825" indent="-148934">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Moni</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oring and</a:t>
            </a:r>
            <a:r>
              <a:rPr sz="750" b="1" spc="-2" dirty="0">
                <a:solidFill>
                  <a:schemeClr val="tx1">
                    <a:lumMod val="95000"/>
                    <a:lumOff val="5000"/>
                  </a:schemeClr>
                </a:solidFill>
                <a:latin typeface="Rockwell" panose="02060603020205020403" pitchFamily="18" charset="0"/>
                <a:cs typeface="Calibri"/>
              </a:rPr>
              <a:t> </a:t>
            </a:r>
            <a:r>
              <a:rPr sz="750" b="1" dirty="0">
                <a:solidFill>
                  <a:schemeClr val="tx1">
                    <a:lumMod val="95000"/>
                    <a:lumOff val="5000"/>
                  </a:schemeClr>
                </a:solidFill>
                <a:latin typeface="Rockwell" panose="02060603020205020403" pitchFamily="18" charset="0"/>
                <a:cs typeface="Calibri"/>
              </a:rPr>
              <a:t>Assessme</a:t>
            </a:r>
            <a:r>
              <a:rPr sz="750" b="1" spc="-9" dirty="0">
                <a:solidFill>
                  <a:schemeClr val="tx1">
                    <a:lumMod val="95000"/>
                    <a:lumOff val="5000"/>
                  </a:schemeClr>
                </a:solidFill>
                <a:latin typeface="Rockwell" panose="02060603020205020403" pitchFamily="18" charset="0"/>
                <a:cs typeface="Calibri"/>
              </a:rPr>
              <a:t>n</a:t>
            </a:r>
            <a:r>
              <a:rPr sz="750" b="1" dirty="0">
                <a:solidFill>
                  <a:schemeClr val="tx1">
                    <a:lumMod val="95000"/>
                    <a:lumOff val="5000"/>
                  </a:schemeClr>
                </a:solidFill>
                <a:latin typeface="Rockwell" panose="02060603020205020403" pitchFamily="18" charset="0"/>
                <a:cs typeface="Calibri"/>
              </a:rPr>
              <a:t>t </a:t>
            </a:r>
            <a:endParaRPr lang="en-US" sz="750" b="1" dirty="0">
              <a:solidFill>
                <a:schemeClr val="tx1">
                  <a:lumMod val="95000"/>
                  <a:lumOff val="5000"/>
                </a:schemeClr>
              </a:solidFill>
              <a:latin typeface="Rockwell" panose="02060603020205020403" pitchFamily="18" charset="0"/>
              <a:cs typeface="Calibri"/>
            </a:endParaRPr>
          </a:p>
          <a:p>
            <a:pPr marL="153495" marR="1825" indent="-148934">
              <a:lnSpc>
                <a:spcPct val="102400"/>
              </a:lnSpc>
              <a:buSzPct val="65853"/>
              <a:buFont typeface="Symbol"/>
              <a:buChar char=""/>
              <a:tabLst>
                <a:tab pos="79370" algn="l"/>
              </a:tabLst>
            </a:pPr>
            <a:r>
              <a:rPr sz="750" b="1" dirty="0">
                <a:solidFill>
                  <a:schemeClr val="tx1">
                    <a:lumMod val="95000"/>
                    <a:lumOff val="5000"/>
                  </a:schemeClr>
                </a:solidFill>
                <a:latin typeface="Rockwell" panose="02060603020205020403" pitchFamily="18" charset="0"/>
                <a:cs typeface="Calibri"/>
              </a:rPr>
              <a:t>Ada</a:t>
            </a:r>
            <a:r>
              <a:rPr sz="750" b="1" spc="-5" dirty="0">
                <a:solidFill>
                  <a:schemeClr val="tx1">
                    <a:lumMod val="95000"/>
                    <a:lumOff val="5000"/>
                  </a:schemeClr>
                </a:solidFill>
                <a:latin typeface="Rockwell" panose="02060603020205020403" pitchFamily="18" charset="0"/>
                <a:cs typeface="Calibri"/>
              </a:rPr>
              <a:t>p</a:t>
            </a:r>
            <a:r>
              <a:rPr sz="750" b="1" spc="-9" dirty="0">
                <a:solidFill>
                  <a:schemeClr val="tx1">
                    <a:lumMod val="95000"/>
                    <a:lumOff val="5000"/>
                  </a:schemeClr>
                </a:solidFill>
                <a:latin typeface="Rockwell" panose="02060603020205020403" pitchFamily="18" charset="0"/>
                <a:cs typeface="Calibri"/>
              </a:rPr>
              <a:t>t</a:t>
            </a:r>
            <a:r>
              <a:rPr sz="750" b="1" dirty="0">
                <a:solidFill>
                  <a:schemeClr val="tx1">
                    <a:lumMod val="95000"/>
                    <a:lumOff val="5000"/>
                  </a:schemeClr>
                </a:solidFill>
                <a:latin typeface="Rockwell" panose="02060603020205020403" pitchFamily="18" charset="0"/>
                <a:cs typeface="Calibri"/>
              </a:rPr>
              <a:t>ation Ou</a:t>
            </a:r>
            <a:r>
              <a:rPr sz="750" b="1" spc="-11" dirty="0">
                <a:solidFill>
                  <a:schemeClr val="tx1">
                    <a:lumMod val="95000"/>
                    <a:lumOff val="5000"/>
                  </a:schemeClr>
                </a:solidFill>
                <a:latin typeface="Rockwell" panose="02060603020205020403" pitchFamily="18" charset="0"/>
                <a:cs typeface="Calibri"/>
              </a:rPr>
              <a:t>t</a:t>
            </a:r>
            <a:r>
              <a:rPr sz="750" b="1" spc="-9" dirty="0">
                <a:solidFill>
                  <a:schemeClr val="tx1">
                    <a:lumMod val="95000"/>
                    <a:lumOff val="5000"/>
                  </a:schemeClr>
                </a:solidFill>
                <a:latin typeface="Rockwell" panose="02060603020205020403" pitchFamily="18" charset="0"/>
                <a:cs typeface="Calibri"/>
              </a:rPr>
              <a:t>c</a:t>
            </a:r>
            <a:r>
              <a:rPr sz="750" b="1" dirty="0">
                <a:solidFill>
                  <a:schemeClr val="tx1">
                    <a:lumMod val="95000"/>
                    <a:lumOff val="5000"/>
                  </a:schemeClr>
                </a:solidFill>
                <a:latin typeface="Rockwell" panose="02060603020205020403" pitchFamily="18" charset="0"/>
                <a:cs typeface="Calibri"/>
              </a:rPr>
              <a:t>ome</a:t>
            </a:r>
          </a:p>
        </p:txBody>
      </p:sp>
      <p:sp>
        <p:nvSpPr>
          <p:cNvPr id="31" name="object 31"/>
          <p:cNvSpPr/>
          <p:nvPr/>
        </p:nvSpPr>
        <p:spPr>
          <a:xfrm>
            <a:off x="1241137" y="3708086"/>
            <a:ext cx="701964" cy="37707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3" name="object 33"/>
          <p:cNvSpPr/>
          <p:nvPr/>
        </p:nvSpPr>
        <p:spPr>
          <a:xfrm>
            <a:off x="1258975" y="4430644"/>
            <a:ext cx="718416" cy="377241"/>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5" name="object 35"/>
          <p:cNvSpPr/>
          <p:nvPr/>
        </p:nvSpPr>
        <p:spPr>
          <a:xfrm>
            <a:off x="4440987" y="3714718"/>
            <a:ext cx="759665" cy="35845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7" name="object 37"/>
          <p:cNvSpPr/>
          <p:nvPr/>
        </p:nvSpPr>
        <p:spPr>
          <a:xfrm>
            <a:off x="4473558" y="2954587"/>
            <a:ext cx="758831" cy="377557"/>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39" name="object 39"/>
          <p:cNvSpPr/>
          <p:nvPr/>
        </p:nvSpPr>
        <p:spPr>
          <a:xfrm>
            <a:off x="4478014" y="800846"/>
            <a:ext cx="739521" cy="397143"/>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1" name="object 41"/>
          <p:cNvSpPr/>
          <p:nvPr/>
        </p:nvSpPr>
        <p:spPr>
          <a:xfrm>
            <a:off x="4461169" y="2013160"/>
            <a:ext cx="739482" cy="403071"/>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3" name="object 43"/>
          <p:cNvSpPr/>
          <p:nvPr/>
        </p:nvSpPr>
        <p:spPr>
          <a:xfrm>
            <a:off x="4478014" y="4429908"/>
            <a:ext cx="756926" cy="37910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latin typeface="Rockwell" panose="02060603020205020403" pitchFamily="18" charset="0"/>
            </a:endParaRPr>
          </a:p>
        </p:txBody>
      </p:sp>
      <p:sp>
        <p:nvSpPr>
          <p:cNvPr id="45" name="object 45"/>
          <p:cNvSpPr/>
          <p:nvPr/>
        </p:nvSpPr>
        <p:spPr>
          <a:xfrm>
            <a:off x="1273515" y="4249786"/>
            <a:ext cx="6678371" cy="1300"/>
          </a:xfrm>
          <a:custGeom>
            <a:avLst/>
            <a:gdLst/>
            <a:ahLst/>
            <a:cxnLst/>
            <a:rect l="l" t="t" r="r" b="b"/>
            <a:pathLst>
              <a:path w="12960985" h="5080">
                <a:moveTo>
                  <a:pt x="0" y="4583"/>
                </a:moveTo>
                <a:lnTo>
                  <a:pt x="12960511"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6" name="object 46"/>
          <p:cNvSpPr/>
          <p:nvPr/>
        </p:nvSpPr>
        <p:spPr>
          <a:xfrm>
            <a:off x="1206554" y="1829966"/>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7" name="object 47"/>
          <p:cNvSpPr/>
          <p:nvPr/>
        </p:nvSpPr>
        <p:spPr>
          <a:xfrm>
            <a:off x="1197370" y="3464233"/>
            <a:ext cx="6678371" cy="1300"/>
          </a:xfrm>
          <a:custGeom>
            <a:avLst/>
            <a:gdLst/>
            <a:ahLst/>
            <a:cxnLst/>
            <a:rect l="l" t="t" r="r" b="b"/>
            <a:pathLst>
              <a:path w="12960985" h="5080">
                <a:moveTo>
                  <a:pt x="0" y="4583"/>
                </a:moveTo>
                <a:lnTo>
                  <a:pt x="12960527"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8" name="object 48"/>
          <p:cNvSpPr/>
          <p:nvPr/>
        </p:nvSpPr>
        <p:spPr>
          <a:xfrm>
            <a:off x="1258975" y="2756243"/>
            <a:ext cx="6678371" cy="1300"/>
          </a:xfrm>
          <a:custGeom>
            <a:avLst/>
            <a:gdLst/>
            <a:ahLst/>
            <a:cxnLst/>
            <a:rect l="l" t="t" r="r" b="b"/>
            <a:pathLst>
              <a:path w="12960985" h="5079">
                <a:moveTo>
                  <a:pt x="0" y="4544"/>
                </a:moveTo>
                <a:lnTo>
                  <a:pt x="12960519"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53" name="Title 52"/>
          <p:cNvSpPr>
            <a:spLocks noGrp="1"/>
          </p:cNvSpPr>
          <p:nvPr>
            <p:ph type="title"/>
          </p:nvPr>
        </p:nvSpPr>
        <p:spPr>
          <a:xfrm>
            <a:off x="1483049" y="-159341"/>
            <a:ext cx="6172200" cy="857250"/>
          </a:xfrm>
        </p:spPr>
        <p:txBody>
          <a:bodyPr>
            <a:normAutofit/>
          </a:bodyPr>
          <a:lstStyle/>
          <a:p>
            <a:r>
              <a:rPr lang="en-US" sz="2700" dirty="0">
                <a:solidFill>
                  <a:schemeClr val="tx1">
                    <a:lumMod val="95000"/>
                    <a:lumOff val="5000"/>
                  </a:schemeClr>
                </a:solidFill>
                <a:latin typeface="Rockwell" panose="02060603020205020403" pitchFamily="18" charset="0"/>
              </a:rPr>
              <a:t>Agreement Goals and Outcomes</a:t>
            </a:r>
          </a:p>
        </p:txBody>
      </p:sp>
      <p:sp>
        <p:nvSpPr>
          <p:cNvPr id="55" name="object 46"/>
          <p:cNvSpPr/>
          <p:nvPr/>
        </p:nvSpPr>
        <p:spPr>
          <a:xfrm>
            <a:off x="1077308" y="571500"/>
            <a:ext cx="6678371" cy="1300"/>
          </a:xfrm>
          <a:custGeom>
            <a:avLst/>
            <a:gdLst/>
            <a:ahLst/>
            <a:cxnLst/>
            <a:rect l="l" t="t" r="r" b="b"/>
            <a:pathLst>
              <a:path w="12960985" h="5079">
                <a:moveTo>
                  <a:pt x="0" y="4583"/>
                </a:moveTo>
                <a:lnTo>
                  <a:pt x="12960546" y="0"/>
                </a:lnTo>
              </a:path>
            </a:pathLst>
          </a:custGeom>
          <a:ln w="11554">
            <a:solidFill>
              <a:srgbClr val="1E4E82"/>
            </a:solidFill>
          </a:ln>
        </p:spPr>
        <p:txBody>
          <a:bodyPr wrap="square" lIns="0" tIns="0" rIns="0" bIns="0" rtlCol="0"/>
          <a:lstStyle/>
          <a:p>
            <a:endParaRPr sz="1050">
              <a:latin typeface="Rockwell" panose="02060603020205020403" pitchFamily="18" charset="0"/>
            </a:endParaRPr>
          </a:p>
        </p:txBody>
      </p:sp>
      <p:sp>
        <p:nvSpPr>
          <p:cNvPr id="40" name="object 5"/>
          <p:cNvSpPr txBox="1"/>
          <p:nvPr/>
        </p:nvSpPr>
        <p:spPr>
          <a:xfrm>
            <a:off x="2376714" y="900686"/>
            <a:ext cx="1963168" cy="588623"/>
          </a:xfrm>
          <a:prstGeom prst="rect">
            <a:avLst/>
          </a:prstGeom>
        </p:spPr>
        <p:txBody>
          <a:bodyPr vert="horz" wrap="square" lIns="0" tIns="0" rIns="0" bIns="0" rtlCol="0">
            <a:spAutoFit/>
          </a:bodyPr>
          <a:lstStyle/>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Blue Crab Abundance</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Blue Crab Management</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Oyster </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Forage Fish</a:t>
            </a:r>
          </a:p>
          <a:p>
            <a:pPr marL="153267" marR="1825" indent="-148706">
              <a:lnSpc>
                <a:spcPct val="102400"/>
              </a:lnSpc>
              <a:buSzPct val="65853"/>
              <a:buFont typeface="Symbol"/>
              <a:buChar char=""/>
              <a:tabLst>
                <a:tab pos="79370" algn="l"/>
              </a:tabLst>
            </a:pPr>
            <a:r>
              <a:rPr lang="en-US" sz="750" b="1" dirty="0">
                <a:solidFill>
                  <a:schemeClr val="tx1">
                    <a:lumMod val="95000"/>
                    <a:lumOff val="5000"/>
                  </a:schemeClr>
                </a:solidFill>
                <a:latin typeface="Rockwell" panose="02060603020205020403" pitchFamily="18" charset="0"/>
                <a:cs typeface="Calibri"/>
              </a:rPr>
              <a:t>Fish Habitat</a:t>
            </a:r>
          </a:p>
        </p:txBody>
      </p:sp>
      <p:sp>
        <p:nvSpPr>
          <p:cNvPr id="38" name="TextBox 37"/>
          <p:cNvSpPr txBox="1"/>
          <p:nvPr/>
        </p:nvSpPr>
        <p:spPr>
          <a:xfrm>
            <a:off x="456416" y="472446"/>
            <a:ext cx="1583775" cy="307777"/>
          </a:xfrm>
          <a:prstGeom prst="rect">
            <a:avLst/>
          </a:prstGeom>
          <a:solidFill>
            <a:schemeClr val="bg1"/>
          </a:solidFill>
          <a:ln w="28575">
            <a:solidFill>
              <a:schemeClr val="accent5">
                <a:lumMod val="75000"/>
              </a:schemeClr>
            </a:solidFill>
          </a:ln>
        </p:spPr>
        <p:txBody>
          <a:bodyPr wrap="square" rtlCol="0">
            <a:spAutoFit/>
          </a:bodyPr>
          <a:lstStyle/>
          <a:p>
            <a:r>
              <a:rPr lang="en-US" dirty="0" smtClean="0">
                <a:latin typeface="Rockwell" panose="02060603020205020403" pitchFamily="18" charset="0"/>
              </a:rPr>
              <a:t>Optional Slide</a:t>
            </a:r>
            <a:endParaRPr lang="en-US" i="1" dirty="0">
              <a:latin typeface="Rockwell" panose="02060603020205020403" pitchFamily="18" charset="0"/>
            </a:endParaRPr>
          </a:p>
        </p:txBody>
      </p:sp>
    </p:spTree>
    <p:extLst>
      <p:ext uri="{BB962C8B-B14F-4D97-AF65-F5344CB8AC3E}">
        <p14:creationId xmlns:p14="http://schemas.microsoft.com/office/powerpoint/2010/main" val="230271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530725"/>
            <a:ext cx="3208799" cy="1028700"/>
          </a:xfrm>
        </p:spPr>
        <p:txBody>
          <a:bodyPr/>
          <a:lstStyle/>
          <a:p>
            <a:r>
              <a:rPr lang="en-US" dirty="0">
                <a:latin typeface="Rockwell" panose="02060603020205020403" pitchFamily="18" charset="0"/>
              </a:rPr>
              <a:t>Cross-Outcome </a:t>
            </a:r>
            <a:br>
              <a:rPr lang="en-US" dirty="0">
                <a:latin typeface="Rockwell" panose="02060603020205020403" pitchFamily="18" charset="0"/>
              </a:rPr>
            </a:br>
            <a:r>
              <a:rPr lang="en-US" dirty="0">
                <a:latin typeface="Rockwell" panose="02060603020205020403" pitchFamily="18" charset="0"/>
              </a:rPr>
              <a:t>Considerations</a:t>
            </a:r>
          </a:p>
        </p:txBody>
      </p:sp>
      <p:sp>
        <p:nvSpPr>
          <p:cNvPr id="3" name="Text Placeholder 2"/>
          <p:cNvSpPr>
            <a:spLocks noGrp="1"/>
          </p:cNvSpPr>
          <p:nvPr>
            <p:ph type="body" idx="1"/>
          </p:nvPr>
        </p:nvSpPr>
        <p:spPr>
          <a:xfrm>
            <a:off x="1146025" y="1672483"/>
            <a:ext cx="4431815" cy="3158699"/>
          </a:xfrm>
        </p:spPr>
        <p:txBody>
          <a:bodyPr/>
          <a:lstStyle/>
          <a:p>
            <a:pPr>
              <a:buNone/>
            </a:pPr>
            <a:endParaRPr lang="en-US" sz="2000" dirty="0">
              <a:latin typeface="Rockwell" panose="02060603020205020403" pitchFamily="18" charset="0"/>
            </a:endParaRPr>
          </a:p>
        </p:txBody>
      </p:sp>
      <p:sp>
        <p:nvSpPr>
          <p:cNvPr id="5" name="TextBox 4"/>
          <p:cNvSpPr txBox="1"/>
          <p:nvPr/>
        </p:nvSpPr>
        <p:spPr>
          <a:xfrm>
            <a:off x="4631635" y="1672483"/>
            <a:ext cx="3701562" cy="1169551"/>
          </a:xfrm>
          <a:prstGeom prst="rect">
            <a:avLst/>
          </a:prstGeom>
          <a:solidFill>
            <a:schemeClr val="bg1"/>
          </a:solidFill>
          <a:ln w="28575">
            <a:solidFill>
              <a:schemeClr val="accent5">
                <a:lumMod val="75000"/>
              </a:schemeClr>
            </a:solidFill>
          </a:ln>
        </p:spPr>
        <p:txBody>
          <a:bodyPr wrap="square" rtlCol="0">
            <a:spAutoFit/>
          </a:bodyPr>
          <a:lstStyle/>
          <a:p>
            <a:r>
              <a:rPr lang="en-US" dirty="0" err="1">
                <a:latin typeface="Rockwell" panose="02060603020205020403" pitchFamily="18" charset="0"/>
              </a:rPr>
              <a:t>ProTip</a:t>
            </a:r>
            <a:r>
              <a:rPr lang="en-US" dirty="0">
                <a:latin typeface="Rockwell" panose="02060603020205020403" pitchFamily="18" charset="0"/>
              </a:rPr>
              <a:t>: Ask the Cross-GIT Mapping project team for help including a relevant map in your presentation. </a:t>
            </a:r>
            <a:r>
              <a:rPr lang="en-US" i="1" dirty="0">
                <a:latin typeface="Rockwell" panose="02060603020205020403" pitchFamily="18" charset="0"/>
              </a:rPr>
              <a:t>(Don’t forget to delete these notes when you’re done!)</a:t>
            </a:r>
          </a:p>
          <a:p>
            <a:endParaRPr lang="en-US" dirty="0"/>
          </a:p>
        </p:txBody>
      </p:sp>
      <p:grpSp>
        <p:nvGrpSpPr>
          <p:cNvPr id="6" name="Shape 505"/>
          <p:cNvGrpSpPr/>
          <p:nvPr/>
        </p:nvGrpSpPr>
        <p:grpSpPr>
          <a:xfrm>
            <a:off x="506555" y="867976"/>
            <a:ext cx="313892" cy="313892"/>
            <a:chOff x="2594050" y="1631825"/>
            <a:chExt cx="439625" cy="439625"/>
          </a:xfrm>
        </p:grpSpPr>
        <p:sp>
          <p:nvSpPr>
            <p:cNvPr id="7" name="Shape 50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9"/>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72095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5027850" y="1905225"/>
            <a:ext cx="3658200" cy="3020699"/>
          </a:xfrm>
          <a:prstGeom prst="rect">
            <a:avLst/>
          </a:prstGeom>
        </p:spPr>
        <p:txBody>
          <a:bodyPr lIns="91425" tIns="91425" rIns="91425" bIns="91425" anchor="t" anchorCtr="0">
            <a:noAutofit/>
          </a:bodyPr>
          <a:lstStyle/>
          <a:p>
            <a:pPr lvl="0" rtl="0">
              <a:spcBef>
                <a:spcPts val="0"/>
              </a:spcBef>
              <a:buNone/>
            </a:pPr>
            <a:r>
              <a:rPr lang="en" sz="2400" dirty="0">
                <a:latin typeface="Rockwell" charset="0"/>
                <a:ea typeface="Rockwell" charset="0"/>
                <a:cs typeface="Rockwell" charset="0"/>
              </a:rPr>
              <a:t>Identify again and for discussion, the requested actions of the Management Board. Use a picture to illustrate your point. </a:t>
            </a:r>
          </a:p>
        </p:txBody>
      </p:sp>
      <p:pic>
        <p:nvPicPr>
          <p:cNvPr id="207" name="Shape 207"/>
          <p:cNvPicPr preferRelativeResize="0"/>
          <p:nvPr/>
        </p:nvPicPr>
        <p:blipFill rotWithShape="1">
          <a:blip r:embed="rId3">
            <a:alphaModFix/>
          </a:blip>
          <a:srcRect t="17259"/>
          <a:stretch/>
        </p:blipFill>
        <p:spPr>
          <a:xfrm>
            <a:off x="239738" y="1559425"/>
            <a:ext cx="4331575" cy="3584075"/>
          </a:xfrm>
          <a:prstGeom prst="rect">
            <a:avLst/>
          </a:prstGeom>
          <a:noFill/>
          <a:ln>
            <a:noFill/>
          </a:ln>
        </p:spPr>
      </p:pic>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451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extBox 1"/>
          <p:cNvSpPr txBox="1"/>
          <p:nvPr/>
        </p:nvSpPr>
        <p:spPr>
          <a:xfrm>
            <a:off x="685800" y="4866501"/>
            <a:ext cx="4235116" cy="276999"/>
          </a:xfrm>
          <a:prstGeom prst="rect">
            <a:avLst/>
          </a:prstGeom>
          <a:noFill/>
        </p:spPr>
        <p:txBody>
          <a:bodyPr wrap="square" rtlCol="0">
            <a:spAutoFit/>
          </a:bodyPr>
          <a:lstStyle/>
          <a:p>
            <a:r>
              <a:rPr lang="en-US" sz="1200" dirty="0">
                <a:solidFill>
                  <a:srgbClr val="FFFFFF"/>
                </a:solidFill>
                <a:latin typeface="Rockwell" charset="0"/>
                <a:ea typeface="Rockwell" charset="0"/>
                <a:cs typeface="Rockwell" charset="0"/>
              </a:rPr>
              <a:t>Presentation template by </a:t>
            </a:r>
            <a:r>
              <a:rPr lang="en-US" sz="1200" dirty="0" err="1">
                <a:solidFill>
                  <a:srgbClr val="FFFFFF"/>
                </a:solidFill>
                <a:latin typeface="Rockwell" charset="0"/>
                <a:ea typeface="Rockwell" charset="0"/>
                <a:cs typeface="Rockwell" charset="0"/>
              </a:rPr>
              <a:t>SlidesCarnival</a:t>
            </a:r>
            <a:r>
              <a:rPr lang="en-US" sz="1200" dirty="0">
                <a:solidFill>
                  <a:srgbClr val="FFFFFF"/>
                </a:solidFill>
                <a:latin typeface="Rockwell" charset="0"/>
                <a:ea typeface="Rockwell" charset="0"/>
                <a:cs typeface="Rockwell" charset="0"/>
              </a:rPr>
              <a:t>.</a:t>
            </a:r>
            <a:endParaRPr lang="en-US" sz="1200" dirty="0"/>
          </a:p>
        </p:txBody>
      </p:sp>
      <p:sp>
        <p:nvSpPr>
          <p:cNvPr id="3" name="Title 2"/>
          <p:cNvSpPr>
            <a:spLocks noGrp="1"/>
          </p:cNvSpPr>
          <p:nvPr>
            <p:ph type="ctrTitle"/>
          </p:nvPr>
        </p:nvSpPr>
        <p:spPr/>
        <p:txBody>
          <a:bodyPr/>
          <a:lstStyle/>
          <a:p>
            <a:r>
              <a:rPr lang="en-US" dirty="0">
                <a:latin typeface="Rockwell" panose="02060603020205020403" pitchFamily="18" charset="0"/>
              </a:rPr>
              <a:t>Discussion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045274" y="909412"/>
            <a:ext cx="5964254" cy="3497943"/>
          </a:xfrm>
          <a:prstGeom prst="rect">
            <a:avLst/>
          </a:prstGeom>
        </p:spPr>
        <p:txBody>
          <a:bodyPr lIns="91425" tIns="91425" rIns="91425" bIns="91425" anchor="ctr" anchorCtr="0">
            <a:noAutofit/>
          </a:bodyPr>
          <a:lstStyle/>
          <a:p>
            <a:pPr lvl="0" algn="l">
              <a:spcBef>
                <a:spcPts val="0"/>
              </a:spcBef>
              <a:buNone/>
            </a:pPr>
            <a:r>
              <a:rPr lang="en" sz="2400" dirty="0" smtClean="0">
                <a:latin typeface="Rockwell" panose="02060603020205020403" pitchFamily="18" charset="0"/>
                <a:ea typeface="Rockwell" charset="0"/>
                <a:cs typeface="Rockwell" charset="0"/>
              </a:rPr>
              <a:t>Vital Habitats Goal</a:t>
            </a:r>
          </a:p>
          <a:p>
            <a:pPr lvl="0" algn="l">
              <a:spcBef>
                <a:spcPts val="0"/>
              </a:spcBef>
              <a:buNone/>
            </a:pPr>
            <a:endParaRPr lang="en" sz="1800" i="1" dirty="0">
              <a:latin typeface="Rockwell" panose="02060603020205020403" pitchFamily="18" charset="0"/>
              <a:ea typeface="Rockwell" charset="0"/>
              <a:cs typeface="Rockwell" charset="0"/>
            </a:endParaRPr>
          </a:p>
          <a:p>
            <a:pPr lvl="0" algn="l">
              <a:spcBef>
                <a:spcPts val="0"/>
              </a:spcBef>
              <a:buNone/>
            </a:pPr>
            <a:r>
              <a:rPr lang="en-US" sz="2400" dirty="0" smtClean="0">
                <a:latin typeface="Rockwell" panose="02060603020205020403" pitchFamily="18" charset="0"/>
                <a:ea typeface="Rockwell" charset="0"/>
                <a:cs typeface="Rockwell" charset="0"/>
              </a:rPr>
              <a:t>Riparian Forest Buffer Outcome</a:t>
            </a:r>
            <a:r>
              <a:rPr lang="en-US" sz="2400" i="1" dirty="0">
                <a:latin typeface="Rockwell" panose="02060603020205020403" pitchFamily="18" charset="0"/>
                <a:ea typeface="Rockwell" charset="0"/>
                <a:cs typeface="Rockwell" charset="0"/>
              </a:rPr>
              <a:t>: </a:t>
            </a:r>
            <a:r>
              <a:rPr lang="en-US" sz="2400" dirty="0" smtClean="0">
                <a:latin typeface="Rockwell" panose="02060603020205020403" pitchFamily="18" charset="0"/>
              </a:rPr>
              <a:t>Restore </a:t>
            </a:r>
            <a:r>
              <a:rPr lang="en-US" sz="2400" dirty="0">
                <a:latin typeface="Rockwell" panose="02060603020205020403" pitchFamily="18" charset="0"/>
              </a:rPr>
              <a:t>900 miles per year of riparian forest buffer and conserve existing buffers until at least 70 percent of riparian </a:t>
            </a:r>
            <a:r>
              <a:rPr lang="en-US" sz="2400" dirty="0" smtClean="0">
                <a:latin typeface="Rockwell" panose="02060603020205020403" pitchFamily="18" charset="0"/>
              </a:rPr>
              <a:t>areas throughout </a:t>
            </a:r>
            <a:r>
              <a:rPr lang="en-US" sz="2400" dirty="0">
                <a:latin typeface="Rockwell" panose="02060603020205020403" pitchFamily="18" charset="0"/>
              </a:rPr>
              <a:t>the watershed are forested.</a:t>
            </a:r>
            <a:endParaRPr lang="en" sz="2400" i="1" dirty="0">
              <a:latin typeface="Rockwell" panose="020606030202050204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Rockwell" charset="0"/>
                <a:ea typeface="Rockwell" charset="0"/>
                <a:cs typeface="Rockwell" charset="0"/>
              </a:rPr>
              <a:t>Through the </a:t>
            </a:r>
            <a:r>
              <a:rPr lang="en-US" dirty="0">
                <a:solidFill>
                  <a:schemeClr val="bg1"/>
                </a:solidFill>
                <a:latin typeface="Rockwell" charset="0"/>
                <a:ea typeface="Rockwell" charset="0"/>
                <a:cs typeface="Rockwell" charset="0"/>
              </a:rPr>
              <a:t>Chesapeake Bay Watershed Agreement</a:t>
            </a:r>
            <a:r>
              <a:rPr lang="en-US" i="1" dirty="0">
                <a:solidFill>
                  <a:schemeClr val="bg1"/>
                </a:solidFill>
                <a:latin typeface="Rockwell" charset="0"/>
                <a:ea typeface="Rockwell" charset="0"/>
                <a:cs typeface="Rockwell" charset="0"/>
              </a:rPr>
              <a:t>, the Chesapeake Bay Program has committed to</a:t>
            </a:r>
            <a:r>
              <a:rPr lang="mr-IN" i="1" dirty="0">
                <a:solidFill>
                  <a:schemeClr val="bg1"/>
                </a:solidFill>
                <a:latin typeface="Rockwell" charset="0"/>
                <a:ea typeface="Rockwell" charset="0"/>
                <a:cs typeface="Rockwell" charset="0"/>
              </a:rPr>
              <a:t>…</a:t>
            </a:r>
            <a:endParaRPr lang="en-US" i="1" dirty="0">
              <a:solidFill>
                <a:schemeClr val="bg1"/>
              </a:solidFill>
              <a:latin typeface="Rockwell" charset="0"/>
              <a:ea typeface="Rockwell" charset="0"/>
              <a:cs typeface="Rockwell" charset="0"/>
            </a:endParaRPr>
          </a:p>
        </p:txBody>
      </p:sp>
      <p:pic>
        <p:nvPicPr>
          <p:cNvPr id="6" name="Picture 5"/>
          <p:cNvPicPr>
            <a:picLocks noChangeAspect="1"/>
          </p:cNvPicPr>
          <p:nvPr/>
        </p:nvPicPr>
        <p:blipFill>
          <a:blip r:embed="rId3"/>
          <a:stretch>
            <a:fillRect/>
          </a:stretch>
        </p:blipFill>
        <p:spPr>
          <a:xfrm>
            <a:off x="0" y="1498913"/>
            <a:ext cx="3045274" cy="2318943"/>
          </a:xfrm>
          <a:prstGeom prst="rect">
            <a:avLst/>
          </a:prstGeom>
        </p:spPr>
      </p:pic>
      <p:pic>
        <p:nvPicPr>
          <p:cNvPr id="7" name="Picture 6"/>
          <p:cNvPicPr>
            <a:picLocks noChangeAspect="1"/>
          </p:cNvPicPr>
          <p:nvPr/>
        </p:nvPicPr>
        <p:blipFill>
          <a:blip r:embed="rId4"/>
          <a:stretch>
            <a:fillRect/>
          </a:stretch>
        </p:blipFill>
        <p:spPr>
          <a:xfrm>
            <a:off x="2397574" y="1498913"/>
            <a:ext cx="647700" cy="552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5027850" y="1905225"/>
            <a:ext cx="3658200" cy="3020699"/>
          </a:xfrm>
          <a:prstGeom prst="rect">
            <a:avLst/>
          </a:prstGeom>
        </p:spPr>
        <p:txBody>
          <a:bodyPr lIns="91425" tIns="91425" rIns="91425" bIns="91425" anchor="t" anchorCtr="0">
            <a:noAutofit/>
          </a:bodyPr>
          <a:lstStyle/>
          <a:p>
            <a:pPr lvl="0" rtl="0">
              <a:spcBef>
                <a:spcPts val="0"/>
              </a:spcBef>
              <a:buNone/>
            </a:pPr>
            <a:r>
              <a:rPr lang="en" sz="2400" dirty="0">
                <a:latin typeface="Rockwell" charset="0"/>
                <a:ea typeface="Rockwell" charset="0"/>
                <a:cs typeface="Rockwell" charset="0"/>
              </a:rPr>
              <a:t>Identify the requested actions the Management Board up front! Use a picture to illustrate your point. </a:t>
            </a:r>
          </a:p>
        </p:txBody>
      </p:sp>
      <p:pic>
        <p:nvPicPr>
          <p:cNvPr id="207" name="Shape 207"/>
          <p:cNvPicPr preferRelativeResize="0"/>
          <p:nvPr/>
        </p:nvPicPr>
        <p:blipFill rotWithShape="1">
          <a:blip r:embed="rId3">
            <a:alphaModFix/>
          </a:blip>
          <a:srcRect t="17259"/>
          <a:stretch/>
        </p:blipFill>
        <p:spPr>
          <a:xfrm>
            <a:off x="239738" y="1559425"/>
            <a:ext cx="4331575" cy="3584075"/>
          </a:xfrm>
          <a:prstGeom prst="rect">
            <a:avLst/>
          </a:prstGeom>
          <a:noFill/>
          <a:ln>
            <a:noFill/>
          </a:ln>
        </p:spPr>
      </p:pic>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3554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1299" y="1612900"/>
            <a:ext cx="5672701" cy="1481328"/>
          </a:xfrm>
          <a:prstGeom prst="rect">
            <a:avLst/>
          </a:prstGeom>
        </p:spPr>
        <p:txBody>
          <a:bodyPr lIns="91425" tIns="91425" rIns="91425" bIns="91425" anchor="b" anchorCtr="0">
            <a:noAutofit/>
          </a:bodyPr>
          <a:lstStyle/>
          <a:p>
            <a:pPr lvl="0"/>
            <a:r>
              <a:rPr lang="en" dirty="0">
                <a:latin typeface="Rockwell" charset="0"/>
                <a:ea typeface="Rockwell" charset="0"/>
                <a:cs typeface="Rockwell" charset="0"/>
              </a:rPr>
              <a:t>Setting the Stage:</a:t>
            </a:r>
            <a:r>
              <a:rPr lang="en" sz="3600" dirty="0">
                <a:latin typeface="Rockwell" charset="0"/>
                <a:ea typeface="Rockwell" charset="0"/>
                <a:cs typeface="Rockwell" charset="0"/>
              </a:rPr>
              <a:t/>
            </a:r>
            <a:br>
              <a:rPr lang="en" sz="3600" dirty="0">
                <a:latin typeface="Rockwell" charset="0"/>
                <a:ea typeface="Rockwell" charset="0"/>
                <a:cs typeface="Rockwell" charset="0"/>
              </a:rPr>
            </a:br>
            <a:r>
              <a:rPr lang="en" sz="2200" i="1" dirty="0">
                <a:latin typeface="Rockwell" charset="0"/>
                <a:ea typeface="Rockwell" charset="0"/>
                <a:cs typeface="Rockwell" charset="0"/>
              </a:rPr>
              <a:t>What are our assumptions?</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1</a:t>
            </a:r>
          </a:p>
        </p:txBody>
      </p:sp>
    </p:spTree>
    <p:extLst>
      <p:ext uri="{BB962C8B-B14F-4D97-AF65-F5344CB8AC3E}">
        <p14:creationId xmlns:p14="http://schemas.microsoft.com/office/powerpoint/2010/main" val="4626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146026" y="530725"/>
            <a:ext cx="3208798" cy="1028700"/>
          </a:xfrm>
          <a:prstGeom prst="rect">
            <a:avLst/>
          </a:prstGeom>
          <a:noFill/>
          <a:ln>
            <a:noFill/>
          </a:ln>
        </p:spPr>
        <p:txBody>
          <a:bodyPr lIns="91425" tIns="91425" rIns="91425" bIns="91425" anchor="ctr" anchorCtr="0">
            <a:noAutofit/>
          </a:bodyPr>
          <a:lstStyle/>
          <a:p>
            <a:pPr>
              <a:buSzPct val="25000"/>
            </a:pPr>
            <a:r>
              <a:rPr lang="en">
                <a:latin typeface="Rockwell"/>
                <a:ea typeface="Rockwell"/>
                <a:cs typeface="Rockwell"/>
                <a:sym typeface="Rockwell"/>
              </a:rPr>
              <a:t>Logic Behind Our Outcome</a:t>
            </a:r>
          </a:p>
        </p:txBody>
      </p:sp>
      <p:sp>
        <p:nvSpPr>
          <p:cNvPr id="125" name="Shape 125"/>
          <p:cNvSpPr/>
          <p:nvPr/>
        </p:nvSpPr>
        <p:spPr>
          <a:xfrm>
            <a:off x="433726" y="2035608"/>
            <a:ext cx="2772461" cy="950660"/>
          </a:xfrm>
          <a:prstGeom prst="homePlate">
            <a:avLst>
              <a:gd name="adj" fmla="val 30129"/>
            </a:avLst>
          </a:prstGeom>
          <a:solidFill>
            <a:srgbClr val="94BF6E"/>
          </a:solidFill>
          <a:ln>
            <a:noFill/>
          </a:ln>
        </p:spPr>
        <p:txBody>
          <a:bodyPr lIns="91425" tIns="91425" rIns="91425" bIns="91425" anchor="ctr" anchorCtr="0">
            <a:noAutofit/>
          </a:bodyPr>
          <a:lstStyle/>
          <a:p>
            <a:pPr algn="ctr">
              <a:buClr>
                <a:srgbClr val="FFFFFF"/>
              </a:buClr>
              <a:buSzPct val="25000"/>
            </a:pPr>
            <a:r>
              <a:rPr lang="en" sz="2175" b="1">
                <a:solidFill>
                  <a:srgbClr val="FFFFFF"/>
                </a:solidFill>
                <a:latin typeface="Rockwell"/>
                <a:ea typeface="Rockwell"/>
                <a:cs typeface="Rockwell"/>
                <a:sym typeface="Rockwell"/>
              </a:rPr>
              <a:t>Factors</a:t>
            </a:r>
          </a:p>
        </p:txBody>
      </p:sp>
      <p:sp>
        <p:nvSpPr>
          <p:cNvPr id="126" name="Shape 126"/>
          <p:cNvSpPr/>
          <p:nvPr/>
        </p:nvSpPr>
        <p:spPr>
          <a:xfrm>
            <a:off x="3059256" y="2035608"/>
            <a:ext cx="3126525" cy="950660"/>
          </a:xfrm>
          <a:prstGeom prst="chevron">
            <a:avLst>
              <a:gd name="adj" fmla="val 29853"/>
            </a:avLst>
          </a:prstGeom>
          <a:solidFill>
            <a:srgbClr val="3B8D61"/>
          </a:solidFill>
          <a:ln>
            <a:noFill/>
          </a:ln>
        </p:spPr>
        <p:txBody>
          <a:bodyPr lIns="91425" tIns="91425" rIns="91425" bIns="91425" anchor="ctr" anchorCtr="0">
            <a:noAutofit/>
          </a:bodyPr>
          <a:lstStyle/>
          <a:p>
            <a:pPr algn="ctr">
              <a:buClr>
                <a:srgbClr val="FFFFFF"/>
              </a:buClr>
              <a:buSzPct val="25000"/>
            </a:pPr>
            <a:r>
              <a:rPr lang="en" sz="2175" b="1">
                <a:solidFill>
                  <a:srgbClr val="FFFFFF"/>
                </a:solidFill>
                <a:latin typeface="Rockwell"/>
                <a:ea typeface="Rockwell"/>
                <a:cs typeface="Rockwell"/>
                <a:sym typeface="Rockwell"/>
              </a:rPr>
              <a:t>Current Efforts and Gaps</a:t>
            </a:r>
          </a:p>
        </p:txBody>
      </p:sp>
      <p:sp>
        <p:nvSpPr>
          <p:cNvPr id="127" name="Shape 127"/>
          <p:cNvSpPr/>
          <p:nvPr/>
        </p:nvSpPr>
        <p:spPr>
          <a:xfrm>
            <a:off x="6038850" y="2035600"/>
            <a:ext cx="3058299" cy="950700"/>
          </a:xfrm>
          <a:prstGeom prst="chevron">
            <a:avLst>
              <a:gd name="adj" fmla="val 29853"/>
            </a:avLst>
          </a:prstGeom>
          <a:solidFill>
            <a:srgbClr val="165751"/>
          </a:solidFill>
          <a:ln>
            <a:noFill/>
          </a:ln>
        </p:spPr>
        <p:txBody>
          <a:bodyPr lIns="91425" tIns="91425" rIns="91425" bIns="91425" anchor="ctr" anchorCtr="0">
            <a:noAutofit/>
          </a:bodyPr>
          <a:lstStyle/>
          <a:p>
            <a:pPr algn="ctr">
              <a:buClr>
                <a:srgbClr val="FFFFFF"/>
              </a:buClr>
              <a:buSzPct val="25000"/>
            </a:pPr>
            <a:r>
              <a:rPr lang="en" sz="2175" b="1">
                <a:solidFill>
                  <a:srgbClr val="FFFFFF"/>
                </a:solidFill>
                <a:latin typeface="Rockwell"/>
                <a:ea typeface="Rockwell"/>
                <a:cs typeface="Rockwell"/>
                <a:sym typeface="Rockwell"/>
              </a:rPr>
              <a:t>Management Approaches</a:t>
            </a:r>
          </a:p>
        </p:txBody>
      </p:sp>
      <p:grpSp>
        <p:nvGrpSpPr>
          <p:cNvPr id="128" name="Shape 128"/>
          <p:cNvGrpSpPr/>
          <p:nvPr/>
        </p:nvGrpSpPr>
        <p:grpSpPr>
          <a:xfrm>
            <a:off x="433725" y="828938"/>
            <a:ext cx="369547" cy="274764"/>
            <a:chOff x="5247525" y="3007275"/>
            <a:chExt cx="517574" cy="384824"/>
          </a:xfrm>
        </p:grpSpPr>
        <p:sp>
          <p:nvSpPr>
            <p:cNvPr id="129" name="Shape 129"/>
            <p:cNvSpPr/>
            <p:nvPr/>
          </p:nvSpPr>
          <p:spPr>
            <a:xfrm>
              <a:off x="5247525" y="3007275"/>
              <a:ext cx="348900" cy="348900"/>
            </a:xfrm>
            <a:custGeom>
              <a:avLst/>
              <a:gdLst/>
              <a:ahLst/>
              <a:cxnLst/>
              <a:rect l="0" t="0" r="0" b="0"/>
              <a:pathLst>
                <a:path w="120000" h="120000" fill="none" extrusionOk="0">
                  <a:moveTo>
                    <a:pt x="114557" y="49630"/>
                  </a:moveTo>
                  <a:lnTo>
                    <a:pt x="101986" y="48374"/>
                  </a:lnTo>
                  <a:lnTo>
                    <a:pt x="101986" y="48374"/>
                  </a:lnTo>
                  <a:lnTo>
                    <a:pt x="101358" y="45864"/>
                  </a:lnTo>
                  <a:lnTo>
                    <a:pt x="100318" y="43353"/>
                  </a:lnTo>
                  <a:lnTo>
                    <a:pt x="99269" y="40842"/>
                  </a:lnTo>
                  <a:lnTo>
                    <a:pt x="98013" y="38538"/>
                  </a:lnTo>
                  <a:lnTo>
                    <a:pt x="105760" y="28693"/>
                  </a:lnTo>
                  <a:lnTo>
                    <a:pt x="105760" y="28693"/>
                  </a:lnTo>
                  <a:lnTo>
                    <a:pt x="106388" y="27858"/>
                  </a:lnTo>
                  <a:lnTo>
                    <a:pt x="106809" y="26809"/>
                  </a:lnTo>
                  <a:lnTo>
                    <a:pt x="107016" y="25760"/>
                  </a:lnTo>
                  <a:lnTo>
                    <a:pt x="107016" y="24505"/>
                  </a:lnTo>
                  <a:lnTo>
                    <a:pt x="106809" y="23456"/>
                  </a:lnTo>
                  <a:lnTo>
                    <a:pt x="106595" y="22407"/>
                  </a:lnTo>
                  <a:lnTo>
                    <a:pt x="105967" y="21367"/>
                  </a:lnTo>
                  <a:lnTo>
                    <a:pt x="105339" y="20524"/>
                  </a:lnTo>
                  <a:lnTo>
                    <a:pt x="99475" y="14660"/>
                  </a:lnTo>
                  <a:lnTo>
                    <a:pt x="99475" y="14660"/>
                  </a:lnTo>
                  <a:lnTo>
                    <a:pt x="98641" y="14032"/>
                  </a:lnTo>
                  <a:lnTo>
                    <a:pt x="97592" y="13404"/>
                  </a:lnTo>
                  <a:lnTo>
                    <a:pt x="96543" y="12983"/>
                  </a:lnTo>
                  <a:lnTo>
                    <a:pt x="95494" y="12983"/>
                  </a:lnTo>
                  <a:lnTo>
                    <a:pt x="94239" y="12983"/>
                  </a:lnTo>
                  <a:lnTo>
                    <a:pt x="93190" y="13198"/>
                  </a:lnTo>
                  <a:lnTo>
                    <a:pt x="92149" y="13611"/>
                  </a:lnTo>
                  <a:lnTo>
                    <a:pt x="91306" y="14239"/>
                  </a:lnTo>
                  <a:lnTo>
                    <a:pt x="81470" y="21994"/>
                  </a:lnTo>
                  <a:lnTo>
                    <a:pt x="81470" y="21994"/>
                  </a:lnTo>
                  <a:lnTo>
                    <a:pt x="79165" y="20730"/>
                  </a:lnTo>
                  <a:lnTo>
                    <a:pt x="76646" y="19690"/>
                  </a:lnTo>
                  <a:lnTo>
                    <a:pt x="74135" y="18641"/>
                  </a:lnTo>
                  <a:lnTo>
                    <a:pt x="71625" y="17798"/>
                  </a:lnTo>
                  <a:lnTo>
                    <a:pt x="70154" y="5451"/>
                  </a:lnTo>
                  <a:lnTo>
                    <a:pt x="70154" y="5451"/>
                  </a:lnTo>
                  <a:lnTo>
                    <a:pt x="69948" y="4402"/>
                  </a:lnTo>
                  <a:lnTo>
                    <a:pt x="69527" y="3353"/>
                  </a:lnTo>
                  <a:lnTo>
                    <a:pt x="68899" y="2519"/>
                  </a:lnTo>
                  <a:lnTo>
                    <a:pt x="68271" y="1676"/>
                  </a:lnTo>
                  <a:lnTo>
                    <a:pt x="67222" y="1049"/>
                  </a:lnTo>
                  <a:lnTo>
                    <a:pt x="66388" y="421"/>
                  </a:lnTo>
                  <a:lnTo>
                    <a:pt x="65133" y="214"/>
                  </a:lnTo>
                  <a:lnTo>
                    <a:pt x="64084" y="0"/>
                  </a:lnTo>
                  <a:lnTo>
                    <a:pt x="55709" y="0"/>
                  </a:lnTo>
                  <a:lnTo>
                    <a:pt x="55709" y="0"/>
                  </a:lnTo>
                  <a:lnTo>
                    <a:pt x="54660" y="214"/>
                  </a:lnTo>
                  <a:lnTo>
                    <a:pt x="53611" y="421"/>
                  </a:lnTo>
                  <a:lnTo>
                    <a:pt x="52570" y="1049"/>
                  </a:lnTo>
                  <a:lnTo>
                    <a:pt x="51728" y="1676"/>
                  </a:lnTo>
                  <a:lnTo>
                    <a:pt x="50894" y="2519"/>
                  </a:lnTo>
                  <a:lnTo>
                    <a:pt x="50266" y="3353"/>
                  </a:lnTo>
                  <a:lnTo>
                    <a:pt x="49845" y="4402"/>
                  </a:lnTo>
                  <a:lnTo>
                    <a:pt x="49638" y="5451"/>
                  </a:lnTo>
                  <a:lnTo>
                    <a:pt x="48168" y="17798"/>
                  </a:lnTo>
                  <a:lnTo>
                    <a:pt x="48168" y="17798"/>
                  </a:lnTo>
                  <a:lnTo>
                    <a:pt x="45657" y="18641"/>
                  </a:lnTo>
                  <a:lnTo>
                    <a:pt x="43147" y="19690"/>
                  </a:lnTo>
                  <a:lnTo>
                    <a:pt x="40842" y="20730"/>
                  </a:lnTo>
                  <a:lnTo>
                    <a:pt x="38538" y="21994"/>
                  </a:lnTo>
                  <a:lnTo>
                    <a:pt x="28693" y="14239"/>
                  </a:lnTo>
                  <a:lnTo>
                    <a:pt x="28693" y="14239"/>
                  </a:lnTo>
                  <a:lnTo>
                    <a:pt x="27644" y="13611"/>
                  </a:lnTo>
                  <a:lnTo>
                    <a:pt x="26603" y="13198"/>
                  </a:lnTo>
                  <a:lnTo>
                    <a:pt x="25554" y="12983"/>
                  </a:lnTo>
                  <a:lnTo>
                    <a:pt x="24505" y="12983"/>
                  </a:lnTo>
                  <a:lnTo>
                    <a:pt x="23456" y="12983"/>
                  </a:lnTo>
                  <a:lnTo>
                    <a:pt x="22201" y="13404"/>
                  </a:lnTo>
                  <a:lnTo>
                    <a:pt x="21367" y="14032"/>
                  </a:lnTo>
                  <a:lnTo>
                    <a:pt x="20524" y="14660"/>
                  </a:lnTo>
                  <a:lnTo>
                    <a:pt x="14660" y="20524"/>
                  </a:lnTo>
                  <a:lnTo>
                    <a:pt x="14660" y="20524"/>
                  </a:lnTo>
                  <a:lnTo>
                    <a:pt x="13826" y="21367"/>
                  </a:lnTo>
                  <a:lnTo>
                    <a:pt x="13404" y="22407"/>
                  </a:lnTo>
                  <a:lnTo>
                    <a:pt x="12992" y="23456"/>
                  </a:lnTo>
                  <a:lnTo>
                    <a:pt x="12777" y="24505"/>
                  </a:lnTo>
                  <a:lnTo>
                    <a:pt x="12777" y="25760"/>
                  </a:lnTo>
                  <a:lnTo>
                    <a:pt x="12992" y="26809"/>
                  </a:lnTo>
                  <a:lnTo>
                    <a:pt x="13404" y="27858"/>
                  </a:lnTo>
                  <a:lnTo>
                    <a:pt x="14032" y="28693"/>
                  </a:lnTo>
                  <a:lnTo>
                    <a:pt x="21779" y="38538"/>
                  </a:lnTo>
                  <a:lnTo>
                    <a:pt x="21779" y="38538"/>
                  </a:lnTo>
                  <a:lnTo>
                    <a:pt x="20524" y="40842"/>
                  </a:lnTo>
                  <a:lnTo>
                    <a:pt x="19484" y="43353"/>
                  </a:lnTo>
                  <a:lnTo>
                    <a:pt x="18641" y="45864"/>
                  </a:lnTo>
                  <a:lnTo>
                    <a:pt x="17807" y="48374"/>
                  </a:lnTo>
                  <a:lnTo>
                    <a:pt x="5451" y="49630"/>
                  </a:lnTo>
                  <a:lnTo>
                    <a:pt x="5451" y="49630"/>
                  </a:lnTo>
                  <a:lnTo>
                    <a:pt x="4402" y="50051"/>
                  </a:lnTo>
                  <a:lnTo>
                    <a:pt x="3353" y="50472"/>
                  </a:lnTo>
                  <a:lnTo>
                    <a:pt x="2304" y="51100"/>
                  </a:lnTo>
                  <a:lnTo>
                    <a:pt x="1470" y="51728"/>
                  </a:lnTo>
                  <a:lnTo>
                    <a:pt x="842" y="52777"/>
                  </a:lnTo>
                  <a:lnTo>
                    <a:pt x="421" y="53611"/>
                  </a:lnTo>
                  <a:lnTo>
                    <a:pt x="8" y="54866"/>
                  </a:lnTo>
                  <a:lnTo>
                    <a:pt x="8" y="55915"/>
                  </a:lnTo>
                  <a:lnTo>
                    <a:pt x="8" y="64084"/>
                  </a:lnTo>
                  <a:lnTo>
                    <a:pt x="8" y="64084"/>
                  </a:lnTo>
                  <a:lnTo>
                    <a:pt x="8" y="65339"/>
                  </a:lnTo>
                  <a:lnTo>
                    <a:pt x="421" y="66388"/>
                  </a:lnTo>
                  <a:lnTo>
                    <a:pt x="842" y="67437"/>
                  </a:lnTo>
                  <a:lnTo>
                    <a:pt x="1470" y="68271"/>
                  </a:lnTo>
                  <a:lnTo>
                    <a:pt x="2304" y="69105"/>
                  </a:lnTo>
                  <a:lnTo>
                    <a:pt x="3353" y="69742"/>
                  </a:lnTo>
                  <a:lnTo>
                    <a:pt x="4402" y="70154"/>
                  </a:lnTo>
                  <a:lnTo>
                    <a:pt x="5451" y="70369"/>
                  </a:lnTo>
                  <a:lnTo>
                    <a:pt x="17807" y="71831"/>
                  </a:lnTo>
                  <a:lnTo>
                    <a:pt x="17807" y="71831"/>
                  </a:lnTo>
                  <a:lnTo>
                    <a:pt x="18641" y="74342"/>
                  </a:lnTo>
                  <a:lnTo>
                    <a:pt x="19484" y="76646"/>
                  </a:lnTo>
                  <a:lnTo>
                    <a:pt x="20524" y="79157"/>
                  </a:lnTo>
                  <a:lnTo>
                    <a:pt x="21779" y="81461"/>
                  </a:lnTo>
                  <a:lnTo>
                    <a:pt x="14032" y="91306"/>
                  </a:lnTo>
                  <a:lnTo>
                    <a:pt x="14032" y="91306"/>
                  </a:lnTo>
                  <a:lnTo>
                    <a:pt x="13404" y="92355"/>
                  </a:lnTo>
                  <a:lnTo>
                    <a:pt x="12992" y="93404"/>
                  </a:lnTo>
                  <a:lnTo>
                    <a:pt x="12777" y="94445"/>
                  </a:lnTo>
                  <a:lnTo>
                    <a:pt x="12777" y="95494"/>
                  </a:lnTo>
                  <a:lnTo>
                    <a:pt x="12992" y="96543"/>
                  </a:lnTo>
                  <a:lnTo>
                    <a:pt x="13404" y="97592"/>
                  </a:lnTo>
                  <a:lnTo>
                    <a:pt x="13826" y="98641"/>
                  </a:lnTo>
                  <a:lnTo>
                    <a:pt x="14660" y="99475"/>
                  </a:lnTo>
                  <a:lnTo>
                    <a:pt x="20524" y="105339"/>
                  </a:lnTo>
                  <a:lnTo>
                    <a:pt x="20524" y="105339"/>
                  </a:lnTo>
                  <a:lnTo>
                    <a:pt x="21367" y="106173"/>
                  </a:lnTo>
                  <a:lnTo>
                    <a:pt x="22201" y="106595"/>
                  </a:lnTo>
                  <a:lnTo>
                    <a:pt x="23456" y="107016"/>
                  </a:lnTo>
                  <a:lnTo>
                    <a:pt x="24505" y="107222"/>
                  </a:lnTo>
                  <a:lnTo>
                    <a:pt x="25554" y="107222"/>
                  </a:lnTo>
                  <a:lnTo>
                    <a:pt x="26603" y="106801"/>
                  </a:lnTo>
                  <a:lnTo>
                    <a:pt x="27644" y="106388"/>
                  </a:lnTo>
                  <a:lnTo>
                    <a:pt x="28693" y="105967"/>
                  </a:lnTo>
                  <a:lnTo>
                    <a:pt x="38538" y="98220"/>
                  </a:lnTo>
                  <a:lnTo>
                    <a:pt x="38538" y="98220"/>
                  </a:lnTo>
                  <a:lnTo>
                    <a:pt x="40842" y="99269"/>
                  </a:lnTo>
                  <a:lnTo>
                    <a:pt x="43147" y="100524"/>
                  </a:lnTo>
                  <a:lnTo>
                    <a:pt x="45657" y="101358"/>
                  </a:lnTo>
                  <a:lnTo>
                    <a:pt x="48168" y="102201"/>
                  </a:lnTo>
                  <a:lnTo>
                    <a:pt x="49638" y="114548"/>
                  </a:lnTo>
                  <a:lnTo>
                    <a:pt x="49638" y="114548"/>
                  </a:lnTo>
                  <a:lnTo>
                    <a:pt x="49845" y="115597"/>
                  </a:lnTo>
                  <a:lnTo>
                    <a:pt x="50266" y="116646"/>
                  </a:lnTo>
                  <a:lnTo>
                    <a:pt x="50894" y="117695"/>
                  </a:lnTo>
                  <a:lnTo>
                    <a:pt x="51728" y="118529"/>
                  </a:lnTo>
                  <a:lnTo>
                    <a:pt x="52570" y="119157"/>
                  </a:lnTo>
                  <a:lnTo>
                    <a:pt x="53611" y="119578"/>
                  </a:lnTo>
                  <a:lnTo>
                    <a:pt x="54660" y="120000"/>
                  </a:lnTo>
                  <a:lnTo>
                    <a:pt x="55709" y="120000"/>
                  </a:lnTo>
                  <a:lnTo>
                    <a:pt x="64084" y="120000"/>
                  </a:lnTo>
                  <a:lnTo>
                    <a:pt x="64084" y="120000"/>
                  </a:lnTo>
                  <a:lnTo>
                    <a:pt x="65133" y="120000"/>
                  </a:lnTo>
                  <a:lnTo>
                    <a:pt x="66388" y="119578"/>
                  </a:lnTo>
                  <a:lnTo>
                    <a:pt x="67222" y="119157"/>
                  </a:lnTo>
                  <a:lnTo>
                    <a:pt x="68271" y="118529"/>
                  </a:lnTo>
                  <a:lnTo>
                    <a:pt x="68899" y="117695"/>
                  </a:lnTo>
                  <a:lnTo>
                    <a:pt x="69527" y="116646"/>
                  </a:lnTo>
                  <a:lnTo>
                    <a:pt x="69948" y="115597"/>
                  </a:lnTo>
                  <a:lnTo>
                    <a:pt x="70154" y="114548"/>
                  </a:lnTo>
                  <a:lnTo>
                    <a:pt x="71625" y="102201"/>
                  </a:lnTo>
                  <a:lnTo>
                    <a:pt x="71625" y="102201"/>
                  </a:lnTo>
                  <a:lnTo>
                    <a:pt x="74135" y="101358"/>
                  </a:lnTo>
                  <a:lnTo>
                    <a:pt x="76646" y="100524"/>
                  </a:lnTo>
                  <a:lnTo>
                    <a:pt x="79165" y="99269"/>
                  </a:lnTo>
                  <a:lnTo>
                    <a:pt x="81470" y="98220"/>
                  </a:lnTo>
                  <a:lnTo>
                    <a:pt x="91306" y="105967"/>
                  </a:lnTo>
                  <a:lnTo>
                    <a:pt x="91306" y="105967"/>
                  </a:lnTo>
                  <a:lnTo>
                    <a:pt x="92149" y="106388"/>
                  </a:lnTo>
                  <a:lnTo>
                    <a:pt x="93190" y="106801"/>
                  </a:lnTo>
                  <a:lnTo>
                    <a:pt x="94239" y="107222"/>
                  </a:lnTo>
                  <a:lnTo>
                    <a:pt x="95494" y="107222"/>
                  </a:lnTo>
                  <a:lnTo>
                    <a:pt x="96543" y="107016"/>
                  </a:lnTo>
                  <a:lnTo>
                    <a:pt x="97592" y="106595"/>
                  </a:lnTo>
                  <a:lnTo>
                    <a:pt x="98641" y="106173"/>
                  </a:lnTo>
                  <a:lnTo>
                    <a:pt x="99475" y="105339"/>
                  </a:lnTo>
                  <a:lnTo>
                    <a:pt x="105339" y="99475"/>
                  </a:lnTo>
                  <a:lnTo>
                    <a:pt x="105339" y="99475"/>
                  </a:lnTo>
                  <a:lnTo>
                    <a:pt x="105967" y="98641"/>
                  </a:lnTo>
                  <a:lnTo>
                    <a:pt x="106595" y="97592"/>
                  </a:lnTo>
                  <a:lnTo>
                    <a:pt x="106809" y="96543"/>
                  </a:lnTo>
                  <a:lnTo>
                    <a:pt x="107016" y="95494"/>
                  </a:lnTo>
                  <a:lnTo>
                    <a:pt x="107016" y="94445"/>
                  </a:lnTo>
                  <a:lnTo>
                    <a:pt x="106809" y="93404"/>
                  </a:lnTo>
                  <a:lnTo>
                    <a:pt x="106388" y="92355"/>
                  </a:lnTo>
                  <a:lnTo>
                    <a:pt x="105760" y="91306"/>
                  </a:lnTo>
                  <a:lnTo>
                    <a:pt x="98013" y="81461"/>
                  </a:lnTo>
                  <a:lnTo>
                    <a:pt x="98013" y="81461"/>
                  </a:lnTo>
                  <a:lnTo>
                    <a:pt x="99269" y="79157"/>
                  </a:lnTo>
                  <a:lnTo>
                    <a:pt x="100318" y="76646"/>
                  </a:lnTo>
                  <a:lnTo>
                    <a:pt x="101358" y="74342"/>
                  </a:lnTo>
                  <a:lnTo>
                    <a:pt x="101986" y="71831"/>
                  </a:lnTo>
                  <a:lnTo>
                    <a:pt x="114557" y="70369"/>
                  </a:lnTo>
                  <a:lnTo>
                    <a:pt x="114557" y="70369"/>
                  </a:lnTo>
                  <a:lnTo>
                    <a:pt x="115597" y="70154"/>
                  </a:lnTo>
                  <a:lnTo>
                    <a:pt x="116646" y="69742"/>
                  </a:lnTo>
                  <a:lnTo>
                    <a:pt x="117489" y="69105"/>
                  </a:lnTo>
                  <a:lnTo>
                    <a:pt x="118323" y="68271"/>
                  </a:lnTo>
                  <a:lnTo>
                    <a:pt x="118950" y="67437"/>
                  </a:lnTo>
                  <a:lnTo>
                    <a:pt x="119578" y="66388"/>
                  </a:lnTo>
                  <a:lnTo>
                    <a:pt x="119793" y="65339"/>
                  </a:lnTo>
                  <a:lnTo>
                    <a:pt x="120000" y="64084"/>
                  </a:lnTo>
                  <a:lnTo>
                    <a:pt x="120000" y="55915"/>
                  </a:lnTo>
                  <a:lnTo>
                    <a:pt x="120000" y="55915"/>
                  </a:lnTo>
                  <a:lnTo>
                    <a:pt x="119793" y="54866"/>
                  </a:lnTo>
                  <a:lnTo>
                    <a:pt x="119578" y="53611"/>
                  </a:lnTo>
                  <a:lnTo>
                    <a:pt x="118950" y="52777"/>
                  </a:lnTo>
                  <a:lnTo>
                    <a:pt x="118323" y="51728"/>
                  </a:lnTo>
                  <a:lnTo>
                    <a:pt x="117489" y="51100"/>
                  </a:lnTo>
                  <a:lnTo>
                    <a:pt x="116646" y="50472"/>
                  </a:lnTo>
                  <a:lnTo>
                    <a:pt x="115597" y="50051"/>
                  </a:lnTo>
                  <a:lnTo>
                    <a:pt x="114557" y="49630"/>
                  </a:lnTo>
                  <a:lnTo>
                    <a:pt x="114557" y="49630"/>
                  </a:lnTo>
                  <a:close/>
                  <a:moveTo>
                    <a:pt x="73714" y="73929"/>
                  </a:moveTo>
                  <a:lnTo>
                    <a:pt x="73714" y="73929"/>
                  </a:lnTo>
                  <a:lnTo>
                    <a:pt x="72252" y="75184"/>
                  </a:lnTo>
                  <a:lnTo>
                    <a:pt x="70782" y="76440"/>
                  </a:lnTo>
                  <a:lnTo>
                    <a:pt x="69114" y="77274"/>
                  </a:lnTo>
                  <a:lnTo>
                    <a:pt x="67222" y="78116"/>
                  </a:lnTo>
                  <a:lnTo>
                    <a:pt x="65554" y="78744"/>
                  </a:lnTo>
                  <a:lnTo>
                    <a:pt x="63662" y="79157"/>
                  </a:lnTo>
                  <a:lnTo>
                    <a:pt x="61779" y="79372"/>
                  </a:lnTo>
                  <a:lnTo>
                    <a:pt x="59896" y="79578"/>
                  </a:lnTo>
                  <a:lnTo>
                    <a:pt x="58013" y="79372"/>
                  </a:lnTo>
                  <a:lnTo>
                    <a:pt x="56130" y="79157"/>
                  </a:lnTo>
                  <a:lnTo>
                    <a:pt x="54453" y="78744"/>
                  </a:lnTo>
                  <a:lnTo>
                    <a:pt x="52570" y="78116"/>
                  </a:lnTo>
                  <a:lnTo>
                    <a:pt x="50894" y="77274"/>
                  </a:lnTo>
                  <a:lnTo>
                    <a:pt x="49217" y="76440"/>
                  </a:lnTo>
                  <a:lnTo>
                    <a:pt x="47540" y="75184"/>
                  </a:lnTo>
                  <a:lnTo>
                    <a:pt x="46079" y="73929"/>
                  </a:lnTo>
                  <a:lnTo>
                    <a:pt x="46079" y="73929"/>
                  </a:lnTo>
                  <a:lnTo>
                    <a:pt x="44815" y="72459"/>
                  </a:lnTo>
                  <a:lnTo>
                    <a:pt x="43559" y="70782"/>
                  </a:lnTo>
                  <a:lnTo>
                    <a:pt x="42725" y="69105"/>
                  </a:lnTo>
                  <a:lnTo>
                    <a:pt x="41883" y="67437"/>
                  </a:lnTo>
                  <a:lnTo>
                    <a:pt x="41255" y="65546"/>
                  </a:lnTo>
                  <a:lnTo>
                    <a:pt x="40842" y="63662"/>
                  </a:lnTo>
                  <a:lnTo>
                    <a:pt x="40421" y="61986"/>
                  </a:lnTo>
                  <a:lnTo>
                    <a:pt x="40421" y="60103"/>
                  </a:lnTo>
                  <a:lnTo>
                    <a:pt x="40421" y="58220"/>
                  </a:lnTo>
                  <a:lnTo>
                    <a:pt x="40842" y="56337"/>
                  </a:lnTo>
                  <a:lnTo>
                    <a:pt x="41255" y="54453"/>
                  </a:lnTo>
                  <a:lnTo>
                    <a:pt x="41883" y="52777"/>
                  </a:lnTo>
                  <a:lnTo>
                    <a:pt x="42725" y="50894"/>
                  </a:lnTo>
                  <a:lnTo>
                    <a:pt x="43559" y="49217"/>
                  </a:lnTo>
                  <a:lnTo>
                    <a:pt x="44815" y="47747"/>
                  </a:lnTo>
                  <a:lnTo>
                    <a:pt x="46079" y="46285"/>
                  </a:lnTo>
                  <a:lnTo>
                    <a:pt x="46079" y="46285"/>
                  </a:lnTo>
                  <a:lnTo>
                    <a:pt x="47540" y="44815"/>
                  </a:lnTo>
                  <a:lnTo>
                    <a:pt x="49217" y="43774"/>
                  </a:lnTo>
                  <a:lnTo>
                    <a:pt x="50894" y="42725"/>
                  </a:lnTo>
                  <a:lnTo>
                    <a:pt x="52570" y="41883"/>
                  </a:lnTo>
                  <a:lnTo>
                    <a:pt x="54453" y="41255"/>
                  </a:lnTo>
                  <a:lnTo>
                    <a:pt x="56130" y="40842"/>
                  </a:lnTo>
                  <a:lnTo>
                    <a:pt x="58013" y="40627"/>
                  </a:lnTo>
                  <a:lnTo>
                    <a:pt x="59896" y="40421"/>
                  </a:lnTo>
                  <a:lnTo>
                    <a:pt x="61779" y="40627"/>
                  </a:lnTo>
                  <a:lnTo>
                    <a:pt x="63662" y="40842"/>
                  </a:lnTo>
                  <a:lnTo>
                    <a:pt x="65554" y="41255"/>
                  </a:lnTo>
                  <a:lnTo>
                    <a:pt x="67222" y="41883"/>
                  </a:lnTo>
                  <a:lnTo>
                    <a:pt x="69114" y="42725"/>
                  </a:lnTo>
                  <a:lnTo>
                    <a:pt x="70782" y="43774"/>
                  </a:lnTo>
                  <a:lnTo>
                    <a:pt x="72252" y="44815"/>
                  </a:lnTo>
                  <a:lnTo>
                    <a:pt x="73714" y="46285"/>
                  </a:lnTo>
                  <a:lnTo>
                    <a:pt x="73714" y="46285"/>
                  </a:lnTo>
                  <a:lnTo>
                    <a:pt x="75184" y="47747"/>
                  </a:lnTo>
                  <a:lnTo>
                    <a:pt x="76233" y="49217"/>
                  </a:lnTo>
                  <a:lnTo>
                    <a:pt x="77274" y="50894"/>
                  </a:lnTo>
                  <a:lnTo>
                    <a:pt x="78116" y="52777"/>
                  </a:lnTo>
                  <a:lnTo>
                    <a:pt x="78744" y="54453"/>
                  </a:lnTo>
                  <a:lnTo>
                    <a:pt x="79165" y="56337"/>
                  </a:lnTo>
                  <a:lnTo>
                    <a:pt x="79372" y="58220"/>
                  </a:lnTo>
                  <a:lnTo>
                    <a:pt x="79372" y="60103"/>
                  </a:lnTo>
                  <a:lnTo>
                    <a:pt x="79372" y="61986"/>
                  </a:lnTo>
                  <a:lnTo>
                    <a:pt x="79165" y="63662"/>
                  </a:lnTo>
                  <a:lnTo>
                    <a:pt x="78744" y="65546"/>
                  </a:lnTo>
                  <a:lnTo>
                    <a:pt x="78116" y="67437"/>
                  </a:lnTo>
                  <a:lnTo>
                    <a:pt x="77274" y="69105"/>
                  </a:lnTo>
                  <a:lnTo>
                    <a:pt x="76233" y="70782"/>
                  </a:lnTo>
                  <a:lnTo>
                    <a:pt x="75184" y="72459"/>
                  </a:lnTo>
                  <a:lnTo>
                    <a:pt x="73714" y="73929"/>
                  </a:lnTo>
                  <a:lnTo>
                    <a:pt x="73714" y="739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a:buClr>
                  <a:srgbClr val="000000"/>
                </a:buClr>
              </a:pPr>
              <a:endParaRPr/>
            </a:p>
          </p:txBody>
        </p:sp>
        <p:sp>
          <p:nvSpPr>
            <p:cNvPr id="130" name="Shape 130"/>
            <p:cNvSpPr/>
            <p:nvPr/>
          </p:nvSpPr>
          <p:spPr>
            <a:xfrm>
              <a:off x="5566575" y="3193575"/>
              <a:ext cx="198524" cy="198524"/>
            </a:xfrm>
            <a:custGeom>
              <a:avLst/>
              <a:gdLst/>
              <a:ahLst/>
              <a:cxnLst/>
              <a:rect l="0" t="0" r="0" b="0"/>
              <a:pathLst>
                <a:path w="120000" h="120000" fill="none" extrusionOk="0">
                  <a:moveTo>
                    <a:pt x="109678" y="32398"/>
                  </a:moveTo>
                  <a:lnTo>
                    <a:pt x="92754" y="36086"/>
                  </a:lnTo>
                  <a:lnTo>
                    <a:pt x="92754" y="36086"/>
                  </a:lnTo>
                  <a:lnTo>
                    <a:pt x="90910" y="33502"/>
                  </a:lnTo>
                  <a:lnTo>
                    <a:pt x="88704" y="31295"/>
                  </a:lnTo>
                  <a:lnTo>
                    <a:pt x="94597" y="14733"/>
                  </a:lnTo>
                  <a:lnTo>
                    <a:pt x="94597" y="14733"/>
                  </a:lnTo>
                  <a:lnTo>
                    <a:pt x="94960" y="13630"/>
                  </a:lnTo>
                  <a:lnTo>
                    <a:pt x="94960" y="12527"/>
                  </a:lnTo>
                  <a:lnTo>
                    <a:pt x="94597" y="10321"/>
                  </a:lnTo>
                  <a:lnTo>
                    <a:pt x="93116" y="8477"/>
                  </a:lnTo>
                  <a:lnTo>
                    <a:pt x="92391" y="7374"/>
                  </a:lnTo>
                  <a:lnTo>
                    <a:pt x="91650" y="7011"/>
                  </a:lnTo>
                  <a:lnTo>
                    <a:pt x="83913" y="2961"/>
                  </a:lnTo>
                  <a:lnTo>
                    <a:pt x="83913" y="2961"/>
                  </a:lnTo>
                  <a:lnTo>
                    <a:pt x="82810" y="2584"/>
                  </a:lnTo>
                  <a:lnTo>
                    <a:pt x="81707" y="2584"/>
                  </a:lnTo>
                  <a:lnTo>
                    <a:pt x="79501" y="2584"/>
                  </a:lnTo>
                  <a:lnTo>
                    <a:pt x="77295" y="3687"/>
                  </a:lnTo>
                  <a:lnTo>
                    <a:pt x="76554" y="4427"/>
                  </a:lnTo>
                  <a:lnTo>
                    <a:pt x="75829" y="5168"/>
                  </a:lnTo>
                  <a:lnTo>
                    <a:pt x="66248" y="19886"/>
                  </a:lnTo>
                  <a:lnTo>
                    <a:pt x="66248" y="19886"/>
                  </a:lnTo>
                  <a:lnTo>
                    <a:pt x="62939" y="19523"/>
                  </a:lnTo>
                  <a:lnTo>
                    <a:pt x="59992" y="19523"/>
                  </a:lnTo>
                  <a:lnTo>
                    <a:pt x="52633" y="3687"/>
                  </a:lnTo>
                  <a:lnTo>
                    <a:pt x="52633" y="3687"/>
                  </a:lnTo>
                  <a:lnTo>
                    <a:pt x="51907" y="2584"/>
                  </a:lnTo>
                  <a:lnTo>
                    <a:pt x="51167" y="1858"/>
                  </a:lnTo>
                  <a:lnTo>
                    <a:pt x="49323" y="755"/>
                  </a:lnTo>
                  <a:lnTo>
                    <a:pt x="47117" y="15"/>
                  </a:lnTo>
                  <a:lnTo>
                    <a:pt x="46014" y="15"/>
                  </a:lnTo>
                  <a:lnTo>
                    <a:pt x="44911" y="377"/>
                  </a:lnTo>
                  <a:lnTo>
                    <a:pt x="36811" y="2961"/>
                  </a:lnTo>
                  <a:lnTo>
                    <a:pt x="36811" y="2961"/>
                  </a:lnTo>
                  <a:lnTo>
                    <a:pt x="35708" y="3324"/>
                  </a:lnTo>
                  <a:lnTo>
                    <a:pt x="34605" y="4064"/>
                  </a:lnTo>
                  <a:lnTo>
                    <a:pt x="33124" y="5908"/>
                  </a:lnTo>
                  <a:lnTo>
                    <a:pt x="32398" y="8114"/>
                  </a:lnTo>
                  <a:lnTo>
                    <a:pt x="32398" y="9217"/>
                  </a:lnTo>
                  <a:lnTo>
                    <a:pt x="32398" y="10321"/>
                  </a:lnTo>
                  <a:lnTo>
                    <a:pt x="36071" y="27623"/>
                  </a:lnTo>
                  <a:lnTo>
                    <a:pt x="36071" y="27623"/>
                  </a:lnTo>
                  <a:lnTo>
                    <a:pt x="33502" y="29452"/>
                  </a:lnTo>
                  <a:lnTo>
                    <a:pt x="31295" y="31658"/>
                  </a:lnTo>
                  <a:lnTo>
                    <a:pt x="15096" y="25402"/>
                  </a:lnTo>
                  <a:lnTo>
                    <a:pt x="15096" y="25402"/>
                  </a:lnTo>
                  <a:lnTo>
                    <a:pt x="13993" y="25402"/>
                  </a:lnTo>
                  <a:lnTo>
                    <a:pt x="12527" y="25039"/>
                  </a:lnTo>
                  <a:lnTo>
                    <a:pt x="10306" y="25780"/>
                  </a:lnTo>
                  <a:lnTo>
                    <a:pt x="8477" y="26883"/>
                  </a:lnTo>
                  <a:lnTo>
                    <a:pt x="7737" y="27623"/>
                  </a:lnTo>
                  <a:lnTo>
                    <a:pt x="6996" y="28726"/>
                  </a:lnTo>
                  <a:lnTo>
                    <a:pt x="3324" y="36086"/>
                  </a:lnTo>
                  <a:lnTo>
                    <a:pt x="3324" y="36086"/>
                  </a:lnTo>
                  <a:lnTo>
                    <a:pt x="2946" y="37189"/>
                  </a:lnTo>
                  <a:lnTo>
                    <a:pt x="2584" y="38292"/>
                  </a:lnTo>
                  <a:lnTo>
                    <a:pt x="2946" y="40861"/>
                  </a:lnTo>
                  <a:lnTo>
                    <a:pt x="3687" y="42704"/>
                  </a:lnTo>
                  <a:lnTo>
                    <a:pt x="4427" y="43808"/>
                  </a:lnTo>
                  <a:lnTo>
                    <a:pt x="5530" y="44548"/>
                  </a:lnTo>
                  <a:lnTo>
                    <a:pt x="20249" y="54114"/>
                  </a:lnTo>
                  <a:lnTo>
                    <a:pt x="20249" y="54114"/>
                  </a:lnTo>
                  <a:lnTo>
                    <a:pt x="19886" y="57060"/>
                  </a:lnTo>
                  <a:lnTo>
                    <a:pt x="19508" y="60370"/>
                  </a:lnTo>
                  <a:lnTo>
                    <a:pt x="3687" y="67729"/>
                  </a:lnTo>
                  <a:lnTo>
                    <a:pt x="3687" y="67729"/>
                  </a:lnTo>
                  <a:lnTo>
                    <a:pt x="2946" y="68107"/>
                  </a:lnTo>
                  <a:lnTo>
                    <a:pt x="1843" y="68832"/>
                  </a:lnTo>
                  <a:lnTo>
                    <a:pt x="740" y="71038"/>
                  </a:lnTo>
                  <a:lnTo>
                    <a:pt x="0" y="73260"/>
                  </a:lnTo>
                  <a:lnTo>
                    <a:pt x="377" y="74363"/>
                  </a:lnTo>
                  <a:lnTo>
                    <a:pt x="377" y="75466"/>
                  </a:lnTo>
                  <a:lnTo>
                    <a:pt x="3324" y="83566"/>
                  </a:lnTo>
                  <a:lnTo>
                    <a:pt x="3324" y="83566"/>
                  </a:lnTo>
                  <a:lnTo>
                    <a:pt x="3687" y="84291"/>
                  </a:lnTo>
                  <a:lnTo>
                    <a:pt x="4427" y="85394"/>
                  </a:lnTo>
                  <a:lnTo>
                    <a:pt x="5893" y="86875"/>
                  </a:lnTo>
                  <a:lnTo>
                    <a:pt x="8099" y="87601"/>
                  </a:lnTo>
                  <a:lnTo>
                    <a:pt x="9202" y="87601"/>
                  </a:lnTo>
                  <a:lnTo>
                    <a:pt x="10306" y="87601"/>
                  </a:lnTo>
                  <a:lnTo>
                    <a:pt x="27608" y="83928"/>
                  </a:lnTo>
                  <a:lnTo>
                    <a:pt x="27608" y="83928"/>
                  </a:lnTo>
                  <a:lnTo>
                    <a:pt x="29452" y="86497"/>
                  </a:lnTo>
                  <a:lnTo>
                    <a:pt x="31658" y="88704"/>
                  </a:lnTo>
                  <a:lnTo>
                    <a:pt x="25765" y="105266"/>
                  </a:lnTo>
                  <a:lnTo>
                    <a:pt x="25765" y="105266"/>
                  </a:lnTo>
                  <a:lnTo>
                    <a:pt x="25402" y="106384"/>
                  </a:lnTo>
                  <a:lnTo>
                    <a:pt x="25402" y="107487"/>
                  </a:lnTo>
                  <a:lnTo>
                    <a:pt x="25765" y="109693"/>
                  </a:lnTo>
                  <a:lnTo>
                    <a:pt x="26868" y="111522"/>
                  </a:lnTo>
                  <a:lnTo>
                    <a:pt x="27971" y="112262"/>
                  </a:lnTo>
                  <a:lnTo>
                    <a:pt x="28711" y="113003"/>
                  </a:lnTo>
                  <a:lnTo>
                    <a:pt x="36448" y="116675"/>
                  </a:lnTo>
                  <a:lnTo>
                    <a:pt x="36448" y="116675"/>
                  </a:lnTo>
                  <a:lnTo>
                    <a:pt x="37551" y="117415"/>
                  </a:lnTo>
                  <a:lnTo>
                    <a:pt x="38655" y="117415"/>
                  </a:lnTo>
                  <a:lnTo>
                    <a:pt x="40861" y="117415"/>
                  </a:lnTo>
                  <a:lnTo>
                    <a:pt x="43067" y="116312"/>
                  </a:lnTo>
                  <a:lnTo>
                    <a:pt x="43808" y="115572"/>
                  </a:lnTo>
                  <a:lnTo>
                    <a:pt x="44533" y="114846"/>
                  </a:lnTo>
                  <a:lnTo>
                    <a:pt x="54114" y="100113"/>
                  </a:lnTo>
                  <a:lnTo>
                    <a:pt x="54114" y="100113"/>
                  </a:lnTo>
                  <a:lnTo>
                    <a:pt x="57423" y="100491"/>
                  </a:lnTo>
                  <a:lnTo>
                    <a:pt x="60370" y="100491"/>
                  </a:lnTo>
                  <a:lnTo>
                    <a:pt x="67729" y="116312"/>
                  </a:lnTo>
                  <a:lnTo>
                    <a:pt x="67729" y="116312"/>
                  </a:lnTo>
                  <a:lnTo>
                    <a:pt x="68469" y="117415"/>
                  </a:lnTo>
                  <a:lnTo>
                    <a:pt x="69195" y="118156"/>
                  </a:lnTo>
                  <a:lnTo>
                    <a:pt x="71038" y="119259"/>
                  </a:lnTo>
                  <a:lnTo>
                    <a:pt x="73245" y="120000"/>
                  </a:lnTo>
                  <a:lnTo>
                    <a:pt x="74348" y="120000"/>
                  </a:lnTo>
                  <a:lnTo>
                    <a:pt x="75451" y="119622"/>
                  </a:lnTo>
                  <a:lnTo>
                    <a:pt x="83551" y="117053"/>
                  </a:lnTo>
                  <a:lnTo>
                    <a:pt x="83551" y="117053"/>
                  </a:lnTo>
                  <a:lnTo>
                    <a:pt x="84654" y="116675"/>
                  </a:lnTo>
                  <a:lnTo>
                    <a:pt x="85394" y="115950"/>
                  </a:lnTo>
                  <a:lnTo>
                    <a:pt x="86860" y="114106"/>
                  </a:lnTo>
                  <a:lnTo>
                    <a:pt x="87963" y="111900"/>
                  </a:lnTo>
                  <a:lnTo>
                    <a:pt x="87963" y="110797"/>
                  </a:lnTo>
                  <a:lnTo>
                    <a:pt x="87963" y="109693"/>
                  </a:lnTo>
                  <a:lnTo>
                    <a:pt x="84291" y="92391"/>
                  </a:lnTo>
                  <a:lnTo>
                    <a:pt x="84291" y="92391"/>
                  </a:lnTo>
                  <a:lnTo>
                    <a:pt x="86497" y="90547"/>
                  </a:lnTo>
                  <a:lnTo>
                    <a:pt x="89066" y="88341"/>
                  </a:lnTo>
                  <a:lnTo>
                    <a:pt x="105266" y="94597"/>
                  </a:lnTo>
                  <a:lnTo>
                    <a:pt x="105266" y="94597"/>
                  </a:lnTo>
                  <a:lnTo>
                    <a:pt x="106369" y="94597"/>
                  </a:lnTo>
                  <a:lnTo>
                    <a:pt x="107472" y="94975"/>
                  </a:lnTo>
                  <a:lnTo>
                    <a:pt x="109678" y="94234"/>
                  </a:lnTo>
                  <a:lnTo>
                    <a:pt x="111885" y="93131"/>
                  </a:lnTo>
                  <a:lnTo>
                    <a:pt x="112625" y="92391"/>
                  </a:lnTo>
                  <a:lnTo>
                    <a:pt x="113366" y="91288"/>
                  </a:lnTo>
                  <a:lnTo>
                    <a:pt x="117038" y="83566"/>
                  </a:lnTo>
                  <a:lnTo>
                    <a:pt x="117038" y="83566"/>
                  </a:lnTo>
                  <a:lnTo>
                    <a:pt x="117415" y="82825"/>
                  </a:lnTo>
                  <a:lnTo>
                    <a:pt x="117778" y="81344"/>
                  </a:lnTo>
                  <a:lnTo>
                    <a:pt x="117415" y="79138"/>
                  </a:lnTo>
                  <a:lnTo>
                    <a:pt x="116312" y="77295"/>
                  </a:lnTo>
                  <a:lnTo>
                    <a:pt x="115572" y="76191"/>
                  </a:lnTo>
                  <a:lnTo>
                    <a:pt x="114831" y="75466"/>
                  </a:lnTo>
                  <a:lnTo>
                    <a:pt x="100113" y="65885"/>
                  </a:lnTo>
                  <a:lnTo>
                    <a:pt x="100113" y="65885"/>
                  </a:lnTo>
                  <a:lnTo>
                    <a:pt x="100476" y="62954"/>
                  </a:lnTo>
                  <a:lnTo>
                    <a:pt x="100476" y="59629"/>
                  </a:lnTo>
                  <a:lnTo>
                    <a:pt x="116312" y="52270"/>
                  </a:lnTo>
                  <a:lnTo>
                    <a:pt x="116312" y="52270"/>
                  </a:lnTo>
                  <a:lnTo>
                    <a:pt x="117415" y="51907"/>
                  </a:lnTo>
                  <a:lnTo>
                    <a:pt x="118519" y="51167"/>
                  </a:lnTo>
                  <a:lnTo>
                    <a:pt x="119622" y="48961"/>
                  </a:lnTo>
                  <a:lnTo>
                    <a:pt x="119984" y="46754"/>
                  </a:lnTo>
                  <a:lnTo>
                    <a:pt x="119984" y="45651"/>
                  </a:lnTo>
                  <a:lnTo>
                    <a:pt x="119984" y="44548"/>
                  </a:lnTo>
                  <a:lnTo>
                    <a:pt x="117038" y="36448"/>
                  </a:lnTo>
                  <a:lnTo>
                    <a:pt x="117038" y="36448"/>
                  </a:lnTo>
                  <a:lnTo>
                    <a:pt x="116675" y="35345"/>
                  </a:lnTo>
                  <a:lnTo>
                    <a:pt x="115935" y="34605"/>
                  </a:lnTo>
                  <a:lnTo>
                    <a:pt x="114106" y="33139"/>
                  </a:lnTo>
                  <a:lnTo>
                    <a:pt x="112262" y="32398"/>
                  </a:lnTo>
                  <a:lnTo>
                    <a:pt x="111159" y="32398"/>
                  </a:lnTo>
                  <a:lnTo>
                    <a:pt x="109678" y="32398"/>
                  </a:lnTo>
                  <a:lnTo>
                    <a:pt x="109678" y="32398"/>
                  </a:lnTo>
                  <a:close/>
                  <a:moveTo>
                    <a:pt x="82810" y="71416"/>
                  </a:moveTo>
                  <a:lnTo>
                    <a:pt x="82810" y="71416"/>
                  </a:lnTo>
                  <a:lnTo>
                    <a:pt x="81344" y="73622"/>
                  </a:lnTo>
                  <a:lnTo>
                    <a:pt x="79879" y="75466"/>
                  </a:lnTo>
                  <a:lnTo>
                    <a:pt x="78398" y="77672"/>
                  </a:lnTo>
                  <a:lnTo>
                    <a:pt x="76554" y="79138"/>
                  </a:lnTo>
                  <a:lnTo>
                    <a:pt x="74726" y="80619"/>
                  </a:lnTo>
                  <a:lnTo>
                    <a:pt x="72504" y="82085"/>
                  </a:lnTo>
                  <a:lnTo>
                    <a:pt x="70298" y="83188"/>
                  </a:lnTo>
                  <a:lnTo>
                    <a:pt x="68092" y="83928"/>
                  </a:lnTo>
                  <a:lnTo>
                    <a:pt x="65885" y="84669"/>
                  </a:lnTo>
                  <a:lnTo>
                    <a:pt x="63316" y="85032"/>
                  </a:lnTo>
                  <a:lnTo>
                    <a:pt x="61095" y="85394"/>
                  </a:lnTo>
                  <a:lnTo>
                    <a:pt x="58526" y="85032"/>
                  </a:lnTo>
                  <a:lnTo>
                    <a:pt x="55942" y="85032"/>
                  </a:lnTo>
                  <a:lnTo>
                    <a:pt x="53736" y="84291"/>
                  </a:lnTo>
                  <a:lnTo>
                    <a:pt x="51167" y="83566"/>
                  </a:lnTo>
                  <a:lnTo>
                    <a:pt x="48961" y="82448"/>
                  </a:lnTo>
                  <a:lnTo>
                    <a:pt x="48961" y="82448"/>
                  </a:lnTo>
                  <a:lnTo>
                    <a:pt x="46754" y="81344"/>
                  </a:lnTo>
                  <a:lnTo>
                    <a:pt x="44533" y="79879"/>
                  </a:lnTo>
                  <a:lnTo>
                    <a:pt x="42704" y="78035"/>
                  </a:lnTo>
                  <a:lnTo>
                    <a:pt x="40861" y="76569"/>
                  </a:lnTo>
                  <a:lnTo>
                    <a:pt x="39380" y="74363"/>
                  </a:lnTo>
                  <a:lnTo>
                    <a:pt x="38277" y="72519"/>
                  </a:lnTo>
                  <a:lnTo>
                    <a:pt x="37174" y="70313"/>
                  </a:lnTo>
                  <a:lnTo>
                    <a:pt x="36071" y="68107"/>
                  </a:lnTo>
                  <a:lnTo>
                    <a:pt x="35708" y="65523"/>
                  </a:lnTo>
                  <a:lnTo>
                    <a:pt x="34967" y="63316"/>
                  </a:lnTo>
                  <a:lnTo>
                    <a:pt x="34967" y="60748"/>
                  </a:lnTo>
                  <a:lnTo>
                    <a:pt x="34967" y="58526"/>
                  </a:lnTo>
                  <a:lnTo>
                    <a:pt x="35345" y="55957"/>
                  </a:lnTo>
                  <a:lnTo>
                    <a:pt x="35708" y="53373"/>
                  </a:lnTo>
                  <a:lnTo>
                    <a:pt x="36448" y="51167"/>
                  </a:lnTo>
                  <a:lnTo>
                    <a:pt x="37551" y="48598"/>
                  </a:lnTo>
                  <a:lnTo>
                    <a:pt x="37551" y="48598"/>
                  </a:lnTo>
                  <a:lnTo>
                    <a:pt x="39017" y="46392"/>
                  </a:lnTo>
                  <a:lnTo>
                    <a:pt x="40498" y="44548"/>
                  </a:lnTo>
                  <a:lnTo>
                    <a:pt x="41964" y="42342"/>
                  </a:lnTo>
                  <a:lnTo>
                    <a:pt x="43808" y="40861"/>
                  </a:lnTo>
                  <a:lnTo>
                    <a:pt x="45636" y="39395"/>
                  </a:lnTo>
                  <a:lnTo>
                    <a:pt x="47857" y="37914"/>
                  </a:lnTo>
                  <a:lnTo>
                    <a:pt x="50064" y="36811"/>
                  </a:lnTo>
                  <a:lnTo>
                    <a:pt x="52270" y="36086"/>
                  </a:lnTo>
                  <a:lnTo>
                    <a:pt x="54476" y="35345"/>
                  </a:lnTo>
                  <a:lnTo>
                    <a:pt x="57045" y="34982"/>
                  </a:lnTo>
                  <a:lnTo>
                    <a:pt x="59267" y="34605"/>
                  </a:lnTo>
                  <a:lnTo>
                    <a:pt x="61836" y="34982"/>
                  </a:lnTo>
                  <a:lnTo>
                    <a:pt x="64420" y="34982"/>
                  </a:lnTo>
                  <a:lnTo>
                    <a:pt x="66626" y="35708"/>
                  </a:lnTo>
                  <a:lnTo>
                    <a:pt x="69195" y="36448"/>
                  </a:lnTo>
                  <a:lnTo>
                    <a:pt x="71401" y="37551"/>
                  </a:lnTo>
                  <a:lnTo>
                    <a:pt x="71401" y="37551"/>
                  </a:lnTo>
                  <a:lnTo>
                    <a:pt x="73607" y="38655"/>
                  </a:lnTo>
                  <a:lnTo>
                    <a:pt x="75829" y="40136"/>
                  </a:lnTo>
                  <a:lnTo>
                    <a:pt x="77657" y="41964"/>
                  </a:lnTo>
                  <a:lnTo>
                    <a:pt x="79501" y="43445"/>
                  </a:lnTo>
                  <a:lnTo>
                    <a:pt x="80982" y="45651"/>
                  </a:lnTo>
                  <a:lnTo>
                    <a:pt x="82085" y="47495"/>
                  </a:lnTo>
                  <a:lnTo>
                    <a:pt x="83188" y="49701"/>
                  </a:lnTo>
                  <a:lnTo>
                    <a:pt x="84291" y="51907"/>
                  </a:lnTo>
                  <a:lnTo>
                    <a:pt x="84654" y="54476"/>
                  </a:lnTo>
                  <a:lnTo>
                    <a:pt x="85017" y="56698"/>
                  </a:lnTo>
                  <a:lnTo>
                    <a:pt x="85394" y="59267"/>
                  </a:lnTo>
                  <a:lnTo>
                    <a:pt x="85394" y="61473"/>
                  </a:lnTo>
                  <a:lnTo>
                    <a:pt x="85017" y="64057"/>
                  </a:lnTo>
                  <a:lnTo>
                    <a:pt x="84654" y="66626"/>
                  </a:lnTo>
                  <a:lnTo>
                    <a:pt x="83913" y="68832"/>
                  </a:lnTo>
                  <a:lnTo>
                    <a:pt x="82810" y="71416"/>
                  </a:lnTo>
                  <a:lnTo>
                    <a:pt x="82810" y="7141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a:buClr>
                  <a:srgbClr val="000000"/>
                </a:buClr>
              </a:pPr>
              <a:endParaRPr/>
            </a:p>
          </p:txBody>
        </p:sp>
      </p:grpSp>
      <p:sp>
        <p:nvSpPr>
          <p:cNvPr id="131" name="Shape 131"/>
          <p:cNvSpPr txBox="1"/>
          <p:nvPr/>
        </p:nvSpPr>
        <p:spPr>
          <a:xfrm>
            <a:off x="2247308" y="1546846"/>
            <a:ext cx="4900536" cy="430886"/>
          </a:xfrm>
          <a:prstGeom prst="rect">
            <a:avLst/>
          </a:prstGeom>
          <a:noFill/>
          <a:ln>
            <a:noFill/>
          </a:ln>
        </p:spPr>
        <p:txBody>
          <a:bodyPr lIns="91425" tIns="45700" rIns="91425" bIns="45700" anchor="t" anchorCtr="0">
            <a:noAutofit/>
          </a:bodyPr>
          <a:lstStyle/>
          <a:p>
            <a:pPr>
              <a:buClr>
                <a:srgbClr val="1C405D"/>
              </a:buClr>
              <a:buSzPct val="25000"/>
            </a:pPr>
            <a:r>
              <a:rPr lang="en" sz="2000" b="1">
                <a:solidFill>
                  <a:srgbClr val="1C405D"/>
                </a:solidFill>
                <a:latin typeface="Rockwell"/>
                <a:ea typeface="Rockwell"/>
                <a:cs typeface="Rockwell"/>
                <a:sym typeface="Rockwell"/>
              </a:rPr>
              <a:t>Following the Decision Framework</a:t>
            </a:r>
            <a:r>
              <a:rPr lang="en" sz="2200" b="1">
                <a:solidFill>
                  <a:srgbClr val="1C405D"/>
                </a:solidFill>
                <a:latin typeface="Rockwell"/>
                <a:ea typeface="Rockwell"/>
                <a:cs typeface="Rockwell"/>
                <a:sym typeface="Rockwell"/>
              </a:rPr>
              <a:t>:</a:t>
            </a:r>
          </a:p>
        </p:txBody>
      </p:sp>
      <p:sp>
        <p:nvSpPr>
          <p:cNvPr id="132" name="Shape 132"/>
          <p:cNvSpPr txBox="1"/>
          <p:nvPr/>
        </p:nvSpPr>
        <p:spPr>
          <a:xfrm>
            <a:off x="433725" y="3143825"/>
            <a:ext cx="2478600" cy="1999675"/>
          </a:xfrm>
          <a:prstGeom prst="rect">
            <a:avLst/>
          </a:prstGeom>
          <a:solidFill>
            <a:srgbClr val="94BF6E"/>
          </a:solidFill>
          <a:ln>
            <a:noFill/>
          </a:ln>
        </p:spPr>
        <p:txBody>
          <a:bodyPr lIns="91425" tIns="45700" rIns="91425" bIns="45700" anchor="t" anchorCtr="0">
            <a:noAutofit/>
          </a:bodyPr>
          <a:lstStyle/>
          <a:p>
            <a:pPr marL="285743" indent="-285743">
              <a:buClr>
                <a:schemeClr val="lt1"/>
              </a:buClr>
              <a:buSzPct val="100000"/>
              <a:buFont typeface="Arial"/>
              <a:buChar char="•"/>
            </a:pPr>
            <a:r>
              <a:rPr lang="en" sz="1800" dirty="0" smtClean="0">
                <a:solidFill>
                  <a:schemeClr val="lt1"/>
                </a:solidFill>
              </a:rPr>
              <a:t>S</a:t>
            </a:r>
            <a:endParaRPr lang="en" sz="1800" dirty="0">
              <a:solidFill>
                <a:schemeClr val="lt1"/>
              </a:solidFill>
            </a:endParaRPr>
          </a:p>
        </p:txBody>
      </p:sp>
      <p:sp>
        <p:nvSpPr>
          <p:cNvPr id="133" name="Shape 133"/>
          <p:cNvSpPr txBox="1"/>
          <p:nvPr/>
        </p:nvSpPr>
        <p:spPr>
          <a:xfrm>
            <a:off x="3059256" y="3143825"/>
            <a:ext cx="2865294" cy="1999674"/>
          </a:xfrm>
          <a:prstGeom prst="rect">
            <a:avLst/>
          </a:prstGeom>
          <a:solidFill>
            <a:srgbClr val="3B8D61"/>
          </a:solidFill>
          <a:ln>
            <a:noFill/>
          </a:ln>
        </p:spPr>
        <p:txBody>
          <a:bodyPr lIns="91425" tIns="45700" rIns="91425" bIns="45700" anchor="t" anchorCtr="0">
            <a:noAutofit/>
          </a:bodyPr>
          <a:lstStyle/>
          <a:p>
            <a:pPr marL="285743" indent="-285743">
              <a:buClr>
                <a:schemeClr val="lt1"/>
              </a:buClr>
              <a:buSzPct val="100000"/>
              <a:buFont typeface="Arial"/>
              <a:buChar char="•"/>
            </a:pPr>
            <a:r>
              <a:rPr lang="en" sz="1800" dirty="0" smtClean="0">
                <a:solidFill>
                  <a:schemeClr val="lt1"/>
                </a:solidFill>
              </a:rPr>
              <a:t>I</a:t>
            </a:r>
            <a:endParaRPr lang="en" sz="1800" dirty="0">
              <a:solidFill>
                <a:schemeClr val="lt1"/>
              </a:solidFill>
            </a:endParaRPr>
          </a:p>
        </p:txBody>
      </p:sp>
      <p:sp>
        <p:nvSpPr>
          <p:cNvPr id="134" name="Shape 134"/>
          <p:cNvSpPr txBox="1"/>
          <p:nvPr/>
        </p:nvSpPr>
        <p:spPr>
          <a:xfrm>
            <a:off x="6071481" y="3143825"/>
            <a:ext cx="2767719" cy="1999674"/>
          </a:xfrm>
          <a:prstGeom prst="rect">
            <a:avLst/>
          </a:prstGeom>
          <a:solidFill>
            <a:srgbClr val="165751"/>
          </a:solidFill>
          <a:ln>
            <a:noFill/>
          </a:ln>
        </p:spPr>
        <p:txBody>
          <a:bodyPr lIns="91425" tIns="45700" rIns="91425" bIns="45700" anchor="t" anchorCtr="0">
            <a:noAutofit/>
          </a:bodyPr>
          <a:lstStyle/>
          <a:p>
            <a:pPr marL="342900" indent="-342900">
              <a:buFont typeface="Arial" panose="020B0604020202020204" pitchFamily="34" charset="0"/>
              <a:buChar char="•"/>
            </a:pPr>
            <a:r>
              <a:rPr lang="en-US" sz="1800" dirty="0" smtClean="0">
                <a:solidFill>
                  <a:schemeClr val="bg1"/>
                </a:solidFill>
                <a:latin typeface="Arial" panose="020B0604020202020204" pitchFamily="34" charset="0"/>
                <a:cs typeface="Arial" panose="020B0604020202020204" pitchFamily="34" charset="0"/>
              </a:rPr>
              <a:t>T</a:t>
            </a:r>
            <a:endParaRPr lang="en-US" sz="1800"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3863754" y="767683"/>
            <a:ext cx="646232" cy="554784"/>
          </a:xfrm>
          <a:prstGeom prst="rect">
            <a:avLst/>
          </a:prstGeom>
        </p:spPr>
      </p:pic>
    </p:spTree>
    <p:extLst>
      <p:ext uri="{BB962C8B-B14F-4D97-AF65-F5344CB8AC3E}">
        <p14:creationId xmlns:p14="http://schemas.microsoft.com/office/powerpoint/2010/main" val="252379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rtl="0">
              <a:spcBef>
                <a:spcPts val="0"/>
              </a:spcBef>
              <a:buNone/>
            </a:pPr>
            <a:r>
              <a:rPr lang="en-US" dirty="0">
                <a:latin typeface="Rockwell" charset="0"/>
                <a:ea typeface="Rockwell" charset="0"/>
                <a:cs typeface="Rockwell" charset="0"/>
              </a:rPr>
              <a:t>Progress:</a:t>
            </a:r>
            <a:br>
              <a:rPr lang="en-US" dirty="0">
                <a:latin typeface="Rockwell" charset="0"/>
                <a:ea typeface="Rockwell" charset="0"/>
                <a:cs typeface="Rockwell" charset="0"/>
              </a:rPr>
            </a:br>
            <a:r>
              <a:rPr lang="en-US" sz="2200" i="1" dirty="0">
                <a:latin typeface="Rockwell" charset="0"/>
                <a:ea typeface="Rockwell" charset="0"/>
                <a:cs typeface="Rockwell" charset="0"/>
              </a:rPr>
              <a:t>Are we doing what we said we would do?</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2</a:t>
            </a:r>
          </a:p>
        </p:txBody>
      </p:sp>
    </p:spTree>
    <p:extLst>
      <p:ext uri="{BB962C8B-B14F-4D97-AF65-F5344CB8AC3E}">
        <p14:creationId xmlns:p14="http://schemas.microsoft.com/office/powerpoint/2010/main" val="101639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Rockwell" charset="0"/>
                <a:ea typeface="Rockwell" charset="0"/>
                <a:cs typeface="Rockwell" charset="0"/>
              </a:rPr>
              <a:t>What is our progress?</a:t>
            </a:r>
            <a:endParaRPr lang="en" dirty="0">
              <a:latin typeface="Rockwell" charset="0"/>
              <a:ea typeface="Rockwell" charset="0"/>
              <a:cs typeface="Rockwell" charset="0"/>
            </a:endParaRPr>
          </a:p>
        </p:txBody>
      </p:sp>
      <p:pic>
        <p:nvPicPr>
          <p:cNvPr id="3" name="Picture 2"/>
          <p:cNvPicPr>
            <a:picLocks noChangeAspect="1"/>
          </p:cNvPicPr>
          <p:nvPr/>
        </p:nvPicPr>
        <p:blipFill rotWithShape="1">
          <a:blip r:embed="rId3"/>
          <a:srcRect l="23333" t="16166" r="20625" b="36833"/>
          <a:stretch/>
        </p:blipFill>
        <p:spPr>
          <a:xfrm>
            <a:off x="2059571" y="1830916"/>
            <a:ext cx="5295900" cy="2775918"/>
          </a:xfrm>
          <a:prstGeom prst="rect">
            <a:avLst/>
          </a:prstGeom>
        </p:spPr>
      </p:pic>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2013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ckwell" panose="02060603020205020403" pitchFamily="18" charset="0"/>
              </a:rPr>
              <a:t>Are we on track?</a:t>
            </a:r>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b="3554"/>
          <a:stretch/>
        </p:blipFill>
        <p:spPr>
          <a:xfrm>
            <a:off x="1146025" y="1844395"/>
            <a:ext cx="4419720" cy="3004458"/>
          </a:xfrm>
          <a:prstGeom prst="rect">
            <a:avLst/>
          </a:prstGeom>
        </p:spPr>
      </p:pic>
      <p:grpSp>
        <p:nvGrpSpPr>
          <p:cNvPr id="5" name="Shape 633"/>
          <p:cNvGrpSpPr/>
          <p:nvPr/>
        </p:nvGrpSpPr>
        <p:grpSpPr>
          <a:xfrm>
            <a:off x="437199" y="931165"/>
            <a:ext cx="313892" cy="227819"/>
            <a:chOff x="4604550" y="3714775"/>
            <a:chExt cx="439625" cy="319075"/>
          </a:xfrm>
        </p:grpSpPr>
        <p:sp>
          <p:nvSpPr>
            <p:cNvPr id="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5791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Analysis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1146025" y="1637802"/>
            <a:ext cx="7540800" cy="3158699"/>
          </a:xfrm>
          <a:prstGeom prst="rect">
            <a:avLst/>
          </a:prstGeom>
        </p:spPr>
        <p:txBody>
          <a:bodyPr lIns="91425" tIns="91425" rIns="91425" bIns="91425" anchor="t" anchorCtr="0">
            <a:noAutofit/>
          </a:bodyPr>
          <a:lstStyle/>
          <a:p>
            <a:pPr>
              <a:buNone/>
            </a:pPr>
            <a:r>
              <a:rPr lang="en-US" sz="1800" dirty="0">
                <a:latin typeface="Rockwell" charset="0"/>
                <a:ea typeface="Rockwell" charset="0"/>
                <a:cs typeface="Rockwell" charset="0"/>
              </a:rPr>
              <a:t>Discussion Question 2: Which actions were most critical in progress thus far? Why? [Indicate which influencing factors these actions were meant to manage.]</a:t>
            </a:r>
          </a:p>
          <a:p>
            <a:pPr lvl="2"/>
            <a:r>
              <a:rPr lang="en-US" sz="1800" dirty="0">
                <a:latin typeface="Rockwell" charset="0"/>
                <a:ea typeface="Rockwell" charset="0"/>
                <a:cs typeface="Rockwell" charset="0"/>
              </a:rPr>
              <a:t>Discussion Question 3: Which management actions will be the most critical to your progress in the future? Why? [Indicate which influencing factors these actions were meant to manage.]</a:t>
            </a:r>
          </a:p>
          <a:p>
            <a:pPr marL="342900" lvl="3" indent="-342900">
              <a:buFont typeface="Wingdings" panose="05000000000000000000" pitchFamily="2" charset="2"/>
              <a:buChar char="§"/>
            </a:pPr>
            <a:r>
              <a:rPr lang="en-US" sz="1800" dirty="0">
                <a:latin typeface="Rockwell" charset="0"/>
                <a:ea typeface="Rockwell" charset="0"/>
                <a:cs typeface="Rockwell" charset="0"/>
              </a:rPr>
              <a:t>Based on this analysis, what management approaches will be carried forward? What new management approaches are necessary?</a:t>
            </a:r>
          </a:p>
          <a:p>
            <a:pPr marL="342900" lvl="3" indent="-342900">
              <a:buFont typeface="Wingdings" panose="05000000000000000000" pitchFamily="2" charset="2"/>
              <a:buChar char="§"/>
            </a:pPr>
            <a:r>
              <a:rPr lang="en-US" sz="1800" dirty="0">
                <a:latin typeface="Rockwell" charset="0"/>
                <a:ea typeface="Rockwell" charset="0"/>
                <a:cs typeface="Rockwell" charset="0"/>
              </a:rPr>
              <a:t>What gaps have been filled, and how will we build on this in the future?</a:t>
            </a: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 name="Picture 19"/>
          <p:cNvPicPr>
            <a:picLocks noChangeAspect="1"/>
          </p:cNvPicPr>
          <p:nvPr/>
        </p:nvPicPr>
        <p:blipFill rotWithShape="1">
          <a:blip r:embed="rId3"/>
          <a:srcRect l="3064" t="47433" r="60006" b="32031"/>
          <a:stretch/>
        </p:blipFill>
        <p:spPr>
          <a:xfrm>
            <a:off x="6332122" y="700544"/>
            <a:ext cx="2673084" cy="858881"/>
          </a:xfrm>
          <a:prstGeom prst="rect">
            <a:avLst/>
          </a:prstGeom>
        </p:spPr>
      </p:pic>
      <p:sp>
        <p:nvSpPr>
          <p:cNvPr id="21" name="TextBox 20"/>
          <p:cNvSpPr txBox="1"/>
          <p:nvPr/>
        </p:nvSpPr>
        <p:spPr>
          <a:xfrm>
            <a:off x="4203617" y="161393"/>
            <a:ext cx="4610616" cy="738664"/>
          </a:xfrm>
          <a:prstGeom prst="rect">
            <a:avLst/>
          </a:prstGeom>
          <a:solidFill>
            <a:schemeClr val="bg1"/>
          </a:solidFill>
          <a:ln w="28575">
            <a:solidFill>
              <a:schemeClr val="accent5">
                <a:lumMod val="75000"/>
              </a:schemeClr>
            </a:solidFill>
          </a:ln>
        </p:spPr>
        <p:txBody>
          <a:bodyPr wrap="square" rtlCol="0">
            <a:spAutoFit/>
          </a:bodyPr>
          <a:lstStyle/>
          <a:p>
            <a:r>
              <a:rPr lang="en-US" dirty="0">
                <a:latin typeface="Rockwell" panose="02060603020205020403" pitchFamily="18" charset="0"/>
              </a:rPr>
              <a:t>Pro Tip: Use the content from your table to identify the challenges to discuss in this section!</a:t>
            </a:r>
          </a:p>
          <a:p>
            <a:r>
              <a:rPr lang="en-US" i="1" dirty="0">
                <a:latin typeface="Rockwell" panose="02060603020205020403" pitchFamily="18" charset="0"/>
              </a:rPr>
              <a:t>(Don’t forget to delete these notes when you’re done!)</a:t>
            </a:r>
          </a:p>
        </p:txBody>
      </p:sp>
    </p:spTree>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10.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11.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2.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13.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14.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15.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1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7.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2.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3.xml><?xml version="1.0" encoding="utf-8"?>
<ds:datastoreItem xmlns:ds="http://schemas.openxmlformats.org/officeDocument/2006/customXml" ds:itemID="{909B1E89-D88D-4285-911D-1BED73DA985F}">
  <ds:schemaRefs>
    <ds:schemaRef ds:uri="ESRI.ArcGIS.Mapping.OfficeIntegration.PowerPointInfo"/>
  </ds:schemaRefs>
</ds:datastoreItem>
</file>

<file path=customXml/itemProps4.xml><?xml version="1.0" encoding="utf-8"?>
<ds:datastoreItem xmlns:ds="http://schemas.openxmlformats.org/officeDocument/2006/customXml" ds:itemID="{5B229134-EC8F-4234-BDBD-F6252274FB35}">
  <ds:schemaRef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infopath/2007/PartnerControls"/>
    <ds:schemaRef ds:uri="c2de63d9-61f2-4114-9950-8094353c4192"/>
    <ds:schemaRef ds:uri="http://schemas.microsoft.com/office/2006/metadata/properties"/>
  </ds:schemaRefs>
</ds:datastoreItem>
</file>

<file path=customXml/itemProps5.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6.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7.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9.xml><?xml version="1.0" encoding="utf-8"?>
<ds:datastoreItem xmlns:ds="http://schemas.openxmlformats.org/officeDocument/2006/customXml" ds:itemID="{D193DC0A-DA83-4AC4-A3D0-E1DDA4E1C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9605</TotalTime>
  <Words>2077</Words>
  <Application>Microsoft Office PowerPoint</Application>
  <PresentationFormat>On-screen Show (16:9)</PresentationFormat>
  <Paragraphs>156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Impact</vt:lpstr>
      <vt:lpstr>Nixie One</vt:lpstr>
      <vt:lpstr>Roboto Slab</vt:lpstr>
      <vt:lpstr>Rockwell</vt:lpstr>
      <vt:lpstr>Symbol</vt:lpstr>
      <vt:lpstr>Wingdings</vt:lpstr>
      <vt:lpstr>Warwick template</vt:lpstr>
      <vt:lpstr>Riparian Forest Buffers</vt:lpstr>
      <vt:lpstr>PowerPoint Presentation</vt:lpstr>
      <vt:lpstr>What We Want</vt:lpstr>
      <vt:lpstr>Setting the Stage: What are our assumptions?</vt:lpstr>
      <vt:lpstr>Logic Behind Our Outcome</vt:lpstr>
      <vt:lpstr>Progress: Are we doing what we said we would do?</vt:lpstr>
      <vt:lpstr>What is our progress?</vt:lpstr>
      <vt:lpstr>Are we on track?</vt:lpstr>
      <vt:lpstr>Analysis</vt:lpstr>
      <vt:lpstr>Challenges: Are our actions having the expected effect?</vt:lpstr>
      <vt:lpstr>Challenges</vt:lpstr>
      <vt:lpstr>Adaptations: How should we adapt?</vt:lpstr>
      <vt:lpstr>Based on what we’ve learned, we plan to…</vt:lpstr>
      <vt:lpstr>Agreement Goals and Outcomes</vt:lpstr>
      <vt:lpstr>Cross-Outcome  Considerations</vt:lpstr>
      <vt:lpstr>What We Want</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Katherine Wares</cp:lastModifiedBy>
  <cp:revision>118</cp:revision>
  <cp:lastPrinted>2017-03-30T13:27:36Z</cp:lastPrinted>
  <dcterms:modified xsi:type="dcterms:W3CDTF">2018-01-11T20:09:37Z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