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customXml/itemProps15.xml" ContentType="application/vnd.openxmlformats-officedocument.customXmlProperties+xml"/>
  <Override PartName="/customXml/itemProps16.xml" ContentType="application/vnd.openxmlformats-officedocument.customXmlProperties+xml"/>
  <Override PartName="/customXml/itemProps17.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8"/>
  </p:sldMasterIdLst>
  <p:notesMasterIdLst>
    <p:notesMasterId r:id="rId43"/>
  </p:notesMasterIdLst>
  <p:handoutMasterIdLst>
    <p:handoutMasterId r:id="rId44"/>
  </p:handoutMasterIdLst>
  <p:sldIdLst>
    <p:sldId id="256" r:id="rId19"/>
    <p:sldId id="260" r:id="rId20"/>
    <p:sldId id="338" r:id="rId21"/>
    <p:sldId id="316" r:id="rId22"/>
    <p:sldId id="291" r:id="rId23"/>
    <p:sldId id="322" r:id="rId24"/>
    <p:sldId id="348" r:id="rId25"/>
    <p:sldId id="337" r:id="rId26"/>
    <p:sldId id="285" r:id="rId27"/>
    <p:sldId id="327" r:id="rId28"/>
    <p:sldId id="344" r:id="rId29"/>
    <p:sldId id="343" r:id="rId30"/>
    <p:sldId id="345" r:id="rId31"/>
    <p:sldId id="339" r:id="rId32"/>
    <p:sldId id="340" r:id="rId33"/>
    <p:sldId id="290" r:id="rId34"/>
    <p:sldId id="330" r:id="rId35"/>
    <p:sldId id="306" r:id="rId36"/>
    <p:sldId id="331" r:id="rId37"/>
    <p:sldId id="326" r:id="rId38"/>
    <p:sldId id="347" r:id="rId39"/>
    <p:sldId id="293" r:id="rId40"/>
    <p:sldId id="349" r:id="rId41"/>
    <p:sldId id="280" r:id="rId42"/>
  </p:sldIdLst>
  <p:sldSz cx="9144000" cy="5143500" type="screen16x9"/>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laggett, Sally -FS" initials="CS-" lastIdx="1" clrIdx="0">
    <p:extLst>
      <p:ext uri="{19B8F6BF-5375-455C-9EA6-DF929625EA0E}">
        <p15:presenceInfo xmlns:p15="http://schemas.microsoft.com/office/powerpoint/2012/main" userId="S-1-5-21-2443529608-3098792306-3041422421-273292"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AA86"/>
    <a:srgbClr val="219CA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78A900C-7CE9-4E3A-8019-603A3B7F293A}">
  <a:tblStyle styleId="{778A900C-7CE9-4E3A-8019-603A3B7F293A}"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30"/>
    <p:restoredTop sz="84228" autoAdjust="0"/>
  </p:normalViewPr>
  <p:slideViewPr>
    <p:cSldViewPr snapToGrid="0" snapToObjects="1">
      <p:cViewPr varScale="1">
        <p:scale>
          <a:sx n="107" d="100"/>
          <a:sy n="107" d="100"/>
        </p:scale>
        <p:origin x="78" y="24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customXml" Target="../customXml/item13.xml"/><Relationship Id="rId18" Type="http://schemas.openxmlformats.org/officeDocument/2006/relationships/slideMaster" Target="slideMasters/slideMaster1.xml"/><Relationship Id="rId26" Type="http://schemas.openxmlformats.org/officeDocument/2006/relationships/slide" Target="slides/slide8.xml"/><Relationship Id="rId39" Type="http://schemas.openxmlformats.org/officeDocument/2006/relationships/slide" Target="slides/slide21.xml"/><Relationship Id="rId3" Type="http://schemas.openxmlformats.org/officeDocument/2006/relationships/customXml" Target="../customXml/item3.xml"/><Relationship Id="rId21" Type="http://schemas.openxmlformats.org/officeDocument/2006/relationships/slide" Target="slides/slide3.xml"/><Relationship Id="rId34" Type="http://schemas.openxmlformats.org/officeDocument/2006/relationships/slide" Target="slides/slide16.xml"/><Relationship Id="rId42" Type="http://schemas.openxmlformats.org/officeDocument/2006/relationships/slide" Target="slides/slide24.xml"/><Relationship Id="rId47" Type="http://schemas.openxmlformats.org/officeDocument/2006/relationships/viewProps" Target="viewProps.xml"/><Relationship Id="rId7" Type="http://schemas.openxmlformats.org/officeDocument/2006/relationships/customXml" Target="../customXml/item7.xml"/><Relationship Id="rId12" Type="http://schemas.openxmlformats.org/officeDocument/2006/relationships/customXml" Target="../customXml/item12.xml"/><Relationship Id="rId17" Type="http://schemas.openxmlformats.org/officeDocument/2006/relationships/customXml" Target="../customXml/item17.xml"/><Relationship Id="rId25" Type="http://schemas.openxmlformats.org/officeDocument/2006/relationships/slide" Target="slides/slide7.xml"/><Relationship Id="rId33" Type="http://schemas.openxmlformats.org/officeDocument/2006/relationships/slide" Target="slides/slide15.xml"/><Relationship Id="rId38" Type="http://schemas.openxmlformats.org/officeDocument/2006/relationships/slide" Target="slides/slide20.xml"/><Relationship Id="rId46"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customXml" Target="../customXml/item16.xml"/><Relationship Id="rId20" Type="http://schemas.openxmlformats.org/officeDocument/2006/relationships/slide" Target="slides/slide2.xml"/><Relationship Id="rId29" Type="http://schemas.openxmlformats.org/officeDocument/2006/relationships/slide" Target="slides/slide11.xml"/><Relationship Id="rId41"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slide" Target="slides/slide6.xml"/><Relationship Id="rId32" Type="http://schemas.openxmlformats.org/officeDocument/2006/relationships/slide" Target="slides/slide14.xml"/><Relationship Id="rId37" Type="http://schemas.openxmlformats.org/officeDocument/2006/relationships/slide" Target="slides/slide19.xml"/><Relationship Id="rId40" Type="http://schemas.openxmlformats.org/officeDocument/2006/relationships/slide" Target="slides/slide22.xml"/><Relationship Id="rId45" Type="http://schemas.openxmlformats.org/officeDocument/2006/relationships/commentAuthors" Target="commentAuthors.xml"/><Relationship Id="rId5" Type="http://schemas.openxmlformats.org/officeDocument/2006/relationships/customXml" Target="../customXml/item5.xml"/><Relationship Id="rId15" Type="http://schemas.openxmlformats.org/officeDocument/2006/relationships/customXml" Target="../customXml/item15.xml"/><Relationship Id="rId23" Type="http://schemas.openxmlformats.org/officeDocument/2006/relationships/slide" Target="slides/slide5.xml"/><Relationship Id="rId28" Type="http://schemas.openxmlformats.org/officeDocument/2006/relationships/slide" Target="slides/slide10.xml"/><Relationship Id="rId36" Type="http://schemas.openxmlformats.org/officeDocument/2006/relationships/slide" Target="slides/slide18.xml"/><Relationship Id="rId49" Type="http://schemas.openxmlformats.org/officeDocument/2006/relationships/tableStyles" Target="tableStyles.xml"/><Relationship Id="rId10" Type="http://schemas.openxmlformats.org/officeDocument/2006/relationships/customXml" Target="../customXml/item10.xml"/><Relationship Id="rId19" Type="http://schemas.openxmlformats.org/officeDocument/2006/relationships/slide" Target="slides/slide1.xml"/><Relationship Id="rId31" Type="http://schemas.openxmlformats.org/officeDocument/2006/relationships/slide" Target="slides/slide13.xml"/><Relationship Id="rId44" Type="http://schemas.openxmlformats.org/officeDocument/2006/relationships/handoutMaster" Target="handoutMasters/handoutMaster1.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slide" Target="slides/slide4.xml"/><Relationship Id="rId27" Type="http://schemas.openxmlformats.org/officeDocument/2006/relationships/slide" Target="slides/slide9.xml"/><Relationship Id="rId30" Type="http://schemas.openxmlformats.org/officeDocument/2006/relationships/slide" Target="slides/slide12.xml"/><Relationship Id="rId35" Type="http://schemas.openxmlformats.org/officeDocument/2006/relationships/slide" Target="slides/slide17.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customXml" Target="../customXml/item8.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CD341264-0155-4245-B39D-FABAB5D6F612}" type="datetimeFigureOut">
              <a:rPr lang="en-US" smtClean="0"/>
              <a:t>10/3/2018</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E0B53EAB-C536-4744-940C-DA2781AB7AD3}" type="slidenum">
              <a:rPr lang="en-US" smtClean="0"/>
              <a:t>‹#›</a:t>
            </a:fld>
            <a:endParaRPr lang="en-US"/>
          </a:p>
        </p:txBody>
      </p:sp>
    </p:spTree>
    <p:extLst>
      <p:ext uri="{BB962C8B-B14F-4D97-AF65-F5344CB8AC3E}">
        <p14:creationId xmlns:p14="http://schemas.microsoft.com/office/powerpoint/2010/main" val="254705646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701042" y="4415790"/>
            <a:ext cx="5608319" cy="4183380"/>
          </a:xfrm>
          <a:prstGeom prst="rect">
            <a:avLst/>
          </a:prstGeom>
          <a:noFill/>
          <a:ln>
            <a:noFill/>
          </a:ln>
        </p:spPr>
        <p:txBody>
          <a:bodyPr lIns="93148" tIns="93148" rIns="93148" bIns="93148"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101924803"/>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Shape 95"/>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Shape 96"/>
          <p:cNvSpPr txBox="1">
            <a:spLocks noGrp="1"/>
          </p:cNvSpPr>
          <p:nvPr>
            <p:ph type="body" idx="1"/>
          </p:nvPr>
        </p:nvSpPr>
        <p:spPr>
          <a:xfrm>
            <a:off x="701042" y="4415790"/>
            <a:ext cx="5608319" cy="4183380"/>
          </a:xfrm>
          <a:prstGeom prst="rect">
            <a:avLst/>
          </a:prstGeom>
        </p:spPr>
        <p:txBody>
          <a:bodyPr lIns="93148" tIns="93148" rIns="93148" bIns="93148" anchor="t" anchorCtr="0">
            <a:noAutofit/>
          </a:bodyPr>
          <a:lstStyle/>
          <a:p>
            <a:r>
              <a:rPr lang="en-US" dirty="0"/>
              <a:t>BACKGROUND:</a:t>
            </a:r>
            <a:r>
              <a:rPr lang="en-US" baseline="0" dirty="0"/>
              <a:t>  </a:t>
            </a:r>
            <a:r>
              <a:rPr lang="en-US" dirty="0"/>
              <a:t>The</a:t>
            </a:r>
            <a:r>
              <a:rPr lang="en-US" baseline="0" dirty="0"/>
              <a:t> Strategic Review System is the Chesapeake Bay Partnership's committed adaptive management process to regularly review progress at meeting our Watershed Agreement Outcomes and make appropriate changes.  In recognition of the fact that our Outcomes vary considerably, there is no single review process that will fit all Outcomes.  However, there is value in ensuring some level of consistency in how we review and discuss our Outcomes.  The “Guide to your Quarterly Progress Meeting” and this </a:t>
            </a:r>
            <a:r>
              <a:rPr lang="en-US" baseline="0" dirty="0" err="1"/>
              <a:t>powerpoint</a:t>
            </a:r>
            <a:r>
              <a:rPr lang="en-US" baseline="0" dirty="0"/>
              <a:t> template are intended to provide that level of consistency, while also providing the necessary level of flexibility to adapt the process to your specific Outcome’s needs.  The “Guide” provides specific instructions that we expect the Outcome’s lead GIT or Workgroup to follow in conducting the review.  This </a:t>
            </a:r>
            <a:r>
              <a:rPr lang="en-US" baseline="0" dirty="0" err="1"/>
              <a:t>powerpoint</a:t>
            </a:r>
            <a:r>
              <a:rPr lang="en-US" baseline="0" dirty="0"/>
              <a:t> template provides a consistent format for presenting only </a:t>
            </a:r>
            <a:r>
              <a:rPr lang="en-US" u="sng" baseline="0" dirty="0"/>
              <a:t>the most important issues</a:t>
            </a:r>
            <a:r>
              <a:rPr lang="en-US" baseline="0" dirty="0"/>
              <a:t> resulting from that review to the Management Board at the Quarterly Progress Meeting.  </a:t>
            </a:r>
          </a:p>
          <a:p>
            <a:endParaRPr lang="en-US" baseline="0" dirty="0"/>
          </a:p>
          <a:p>
            <a:r>
              <a:rPr lang="en-US" baseline="0" dirty="0"/>
              <a:t>Both documents address four basic questions:</a:t>
            </a:r>
          </a:p>
          <a:p>
            <a:pPr marL="661043" lvl="1" indent="-220348">
              <a:buFont typeface="+mj-lt"/>
              <a:buAutoNum type="arabicPeriod"/>
            </a:pPr>
            <a:r>
              <a:rPr lang="en-US" baseline="0" dirty="0"/>
              <a:t>What are our assumptions?</a:t>
            </a:r>
          </a:p>
          <a:p>
            <a:pPr marL="661043" lvl="1" indent="-220348">
              <a:buFont typeface="+mj-lt"/>
              <a:buAutoNum type="arabicPeriod"/>
            </a:pPr>
            <a:r>
              <a:rPr lang="en-US" baseline="0" dirty="0"/>
              <a:t>Are we doing what we said we would do?</a:t>
            </a:r>
          </a:p>
          <a:p>
            <a:pPr marL="661043" lvl="1" indent="-220348">
              <a:buFont typeface="+mj-lt"/>
              <a:buAutoNum type="arabicPeriod"/>
            </a:pPr>
            <a:r>
              <a:rPr lang="en-US" baseline="0" dirty="0"/>
              <a:t>Are our actions having the expected effect?</a:t>
            </a:r>
          </a:p>
          <a:p>
            <a:pPr marL="661043" lvl="1" indent="-220348">
              <a:buFont typeface="+mj-lt"/>
              <a:buAutoNum type="arabicPeriod"/>
            </a:pPr>
            <a:r>
              <a:rPr lang="en-US" baseline="0" dirty="0"/>
              <a:t>How should we adapt?</a:t>
            </a:r>
          </a:p>
          <a:p>
            <a:r>
              <a:rPr lang="en-US" dirty="0"/>
              <a:t>We understand</a:t>
            </a:r>
            <a:r>
              <a:rPr lang="en-US" baseline="0" dirty="0"/>
              <a:t> that you could spend your entire allotted time to any one of these questions.  Please keep in mind that the Management Board is trusting that your GIT or Workgroup followed the process outlined in the Guide, and that the issues that you present in this </a:t>
            </a:r>
            <a:r>
              <a:rPr lang="en-US" baseline="0" dirty="0" err="1"/>
              <a:t>powerpoint</a:t>
            </a:r>
            <a:r>
              <a:rPr lang="en-US" baseline="0" dirty="0"/>
              <a:t> are limited to only those high points from that review that you need to bring to the Management Board’s attention and get their feedback. </a:t>
            </a:r>
            <a:endParaRPr lang="en-US" dirty="0"/>
          </a:p>
          <a:p>
            <a:endParaRPr lang="en-US" dirty="0"/>
          </a:p>
          <a:p>
            <a:r>
              <a:rPr lang="en-US" dirty="0"/>
              <a:t>INSTRUCTIONS:</a:t>
            </a:r>
            <a:r>
              <a:rPr lang="en-US" baseline="0" dirty="0"/>
              <a:t> </a:t>
            </a:r>
            <a:r>
              <a:rPr lang="en-US" dirty="0"/>
              <a:t>Use this presentation to highlight</a:t>
            </a:r>
            <a:r>
              <a:rPr lang="en-US" baseline="0" dirty="0"/>
              <a:t> important AND, BUT, THEREFORE stories that the Management Board should hear, based on GIT analysis using the provided materials. </a:t>
            </a:r>
          </a:p>
          <a:p>
            <a:endParaRPr lang="en-US" baseline="0" dirty="0"/>
          </a:p>
          <a:p>
            <a:r>
              <a:rPr lang="en-US" baseline="0" dirty="0"/>
              <a:t>Find photos </a:t>
            </a:r>
            <a:r>
              <a:rPr lang="en-US" dirty="0"/>
              <a:t>on our Flickr</a:t>
            </a:r>
            <a:r>
              <a:rPr lang="en-US" baseline="0" dirty="0"/>
              <a:t> site: https://www.flickr.com/photos/29388462@N06/sets/ </a:t>
            </a:r>
          </a:p>
          <a:p>
            <a:r>
              <a:rPr lang="en-US" baseline="0" dirty="0"/>
              <a:t>You can also browse photos by category on our website: http://www.chesapeakebay.net/photos </a:t>
            </a:r>
          </a:p>
          <a:p>
            <a:endParaRPr lang="en-US" baseline="0" dirty="0"/>
          </a:p>
          <a:p>
            <a:r>
              <a:rPr lang="en-US" baseline="0" dirty="0"/>
              <a:t>Find charts and data at ChesapeakeProgress.com. </a:t>
            </a:r>
          </a:p>
          <a:p>
            <a:endParaRPr dirty="0"/>
          </a:p>
        </p:txBody>
      </p:sp>
    </p:spTree>
    <p:extLst>
      <p:ext uri="{BB962C8B-B14F-4D97-AF65-F5344CB8AC3E}">
        <p14:creationId xmlns:p14="http://schemas.microsoft.com/office/powerpoint/2010/main" val="21576946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en-US" dirty="0"/>
              <a:t>Although we’ve had broad goals at the Bay Program promoting urban tree canopy</a:t>
            </a:r>
            <a:r>
              <a:rPr lang="en-US" baseline="0" dirty="0"/>
              <a:t> since 2003, the Tree Canopy Outcome adopted in the Watershed Agreement is the first time we’ve set a numeric goal and tried to track it. Therefore a lot of our </a:t>
            </a:r>
            <a:r>
              <a:rPr lang="en-US" baseline="0" dirty="0" err="1"/>
              <a:t>progess</a:t>
            </a:r>
            <a:r>
              <a:rPr lang="en-US" baseline="0" dirty="0"/>
              <a:t> in these first few years of our </a:t>
            </a:r>
            <a:r>
              <a:rPr lang="en-US" baseline="0" dirty="0" err="1"/>
              <a:t>workplan</a:t>
            </a:r>
            <a:r>
              <a:rPr lang="en-US" baseline="0" dirty="0"/>
              <a:t> has been foundational. In year, </a:t>
            </a:r>
            <a:endParaRPr lang="en-US" dirty="0"/>
          </a:p>
        </p:txBody>
      </p:sp>
    </p:spTree>
    <p:extLst>
      <p:ext uri="{BB962C8B-B14F-4D97-AF65-F5344CB8AC3E}">
        <p14:creationId xmlns:p14="http://schemas.microsoft.com/office/powerpoint/2010/main" val="11924050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en-US" dirty="0"/>
              <a:t>Although we’ve had broad goals at the Bay Program promoting urban tree canopy</a:t>
            </a:r>
            <a:r>
              <a:rPr lang="en-US" baseline="0" dirty="0"/>
              <a:t> since 2003, the Tree Canopy Outcome adopted in the Watershed Agreement is the first time we’ve set a numeric goal and tried to track it. Therefore a lot of our </a:t>
            </a:r>
            <a:r>
              <a:rPr lang="en-US" baseline="0" dirty="0" err="1"/>
              <a:t>progess</a:t>
            </a:r>
            <a:r>
              <a:rPr lang="en-US" baseline="0" dirty="0"/>
              <a:t> in these first few years of our </a:t>
            </a:r>
            <a:r>
              <a:rPr lang="en-US" baseline="0" dirty="0" err="1"/>
              <a:t>workplan</a:t>
            </a:r>
            <a:r>
              <a:rPr lang="en-US" baseline="0" dirty="0"/>
              <a:t> has been foundational. In year, </a:t>
            </a:r>
            <a:endParaRPr lang="en-US" dirty="0"/>
          </a:p>
        </p:txBody>
      </p:sp>
    </p:spTree>
    <p:extLst>
      <p:ext uri="{BB962C8B-B14F-4D97-AF65-F5344CB8AC3E}">
        <p14:creationId xmlns:p14="http://schemas.microsoft.com/office/powerpoint/2010/main" val="10572822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en-US" dirty="0"/>
              <a:t>One of the things we heard loud and clear at our first Tree Canopy summit was, you</a:t>
            </a:r>
            <a:r>
              <a:rPr lang="en-US" baseline="0" dirty="0"/>
              <a:t> have to have a way to make it count in the TMDL framework; create more of a driver for it to be included in </a:t>
            </a:r>
            <a:r>
              <a:rPr lang="en-US" baseline="0" dirty="0" err="1"/>
              <a:t>stormwater</a:t>
            </a:r>
            <a:r>
              <a:rPr lang="en-US" baseline="0" dirty="0"/>
              <a:t> programs and WIP BMP plans.</a:t>
            </a:r>
          </a:p>
          <a:p>
            <a:pPr marL="0" indent="0">
              <a:buFont typeface="Wingdings" panose="05000000000000000000" pitchFamily="2" charset="2"/>
              <a:buNone/>
            </a:pPr>
            <a:r>
              <a:rPr lang="en-US" baseline="0" dirty="0"/>
              <a:t>Even though 1 tree doesn’t count much, the benefits of many trees add up (co-benefits); </a:t>
            </a:r>
            <a:endParaRPr lang="en-US" dirty="0"/>
          </a:p>
        </p:txBody>
      </p:sp>
    </p:spTree>
    <p:extLst>
      <p:ext uri="{BB962C8B-B14F-4D97-AF65-F5344CB8AC3E}">
        <p14:creationId xmlns:p14="http://schemas.microsoft.com/office/powerpoint/2010/main" val="1665862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Wingdings" panose="05000000000000000000" pitchFamily="2" charset="2"/>
              <a:buNone/>
            </a:pPr>
            <a:r>
              <a:rPr lang="en-US" dirty="0"/>
              <a:t>One of the things we heard loud and clear at our first Tree Canopy summit was, you</a:t>
            </a:r>
            <a:r>
              <a:rPr lang="en-US" baseline="0" dirty="0"/>
              <a:t> have to have a way to make it count in the TMDL framework; create more of a driver for it to be included in </a:t>
            </a:r>
            <a:r>
              <a:rPr lang="en-US" baseline="0" dirty="0" err="1"/>
              <a:t>stormwater</a:t>
            </a:r>
            <a:r>
              <a:rPr lang="en-US" baseline="0" dirty="0"/>
              <a:t> programs and WIP BMP plans.</a:t>
            </a:r>
            <a:endParaRPr lang="en-US" dirty="0"/>
          </a:p>
        </p:txBody>
      </p:sp>
    </p:spTree>
    <p:extLst>
      <p:ext uri="{BB962C8B-B14F-4D97-AF65-F5344CB8AC3E}">
        <p14:creationId xmlns:p14="http://schemas.microsoft.com/office/powerpoint/2010/main" val="34460323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a:t>
            </a:r>
            <a:r>
              <a:rPr lang="en-US" baseline="0" dirty="0"/>
              <a:t> numbers a bit – work in progress; </a:t>
            </a:r>
            <a:endParaRPr lang="en-US" dirty="0"/>
          </a:p>
        </p:txBody>
      </p:sp>
    </p:spTree>
    <p:extLst>
      <p:ext uri="{BB962C8B-B14F-4D97-AF65-F5344CB8AC3E}">
        <p14:creationId xmlns:p14="http://schemas.microsoft.com/office/powerpoint/2010/main" val="1035125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701042" y="4415790"/>
            <a:ext cx="5608319" cy="4183380"/>
          </a:xfrm>
          <a:prstGeom prst="rect">
            <a:avLst/>
          </a:prstGeom>
        </p:spPr>
        <p:txBody>
          <a:bodyPr lIns="93148" tIns="93148" rIns="93148" bIns="93148" anchor="t" anchorCtr="0">
            <a:noAutofit/>
          </a:bodyPr>
          <a:lstStyle/>
          <a:p>
            <a:pPr defTabSz="881390">
              <a:defRPr/>
            </a:pPr>
            <a:r>
              <a:rPr lang="en-US" dirty="0"/>
              <a:t>[section header,</a:t>
            </a:r>
            <a:r>
              <a:rPr lang="en-US" baseline="0" dirty="0"/>
              <a:t> no action required] </a:t>
            </a:r>
            <a:r>
              <a:rPr lang="en-US" dirty="0"/>
              <a:t>This second section provides the BUT part of the AND, BUT, THEREFORE story structure. This section provides an opportunity to talk about your challenges, based on your analysis</a:t>
            </a:r>
            <a:r>
              <a:rPr lang="en-US" baseline="0" dirty="0"/>
              <a:t> using the logic table and the discussion questions in the SRS Quarterly Meeting Guide</a:t>
            </a:r>
            <a:r>
              <a:rPr lang="en-US" dirty="0"/>
              <a:t>. </a:t>
            </a:r>
            <a:endParaRPr dirty="0"/>
          </a:p>
        </p:txBody>
      </p:sp>
    </p:spTree>
    <p:extLst>
      <p:ext uri="{BB962C8B-B14F-4D97-AF65-F5344CB8AC3E}">
        <p14:creationId xmlns:p14="http://schemas.microsoft.com/office/powerpoint/2010/main" val="18761798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4" name="Shape 174"/>
          <p:cNvSpPr txBox="1">
            <a:spLocks noGrp="1"/>
          </p:cNvSpPr>
          <p:nvPr>
            <p:ph type="body" idx="1"/>
          </p:nvPr>
        </p:nvSpPr>
        <p:spPr>
          <a:xfrm>
            <a:off x="701042" y="4415790"/>
            <a:ext cx="5608319" cy="4183380"/>
          </a:xfrm>
          <a:prstGeom prst="rect">
            <a:avLst/>
          </a:prstGeom>
        </p:spPr>
        <p:txBody>
          <a:bodyPr lIns="93148" tIns="93148" rIns="93148" bIns="93148" anchor="t" anchorCtr="0">
            <a:noAutofit/>
          </a:bodyPr>
          <a:lstStyle/>
          <a:p>
            <a:pPr defTabSz="931637">
              <a:defRPr/>
            </a:pPr>
            <a:r>
              <a:rPr lang="en-US" dirty="0">
                <a:latin typeface="Rockwell" charset="0"/>
                <a:ea typeface="Rockwell" charset="0"/>
                <a:cs typeface="Rockwell" charset="0"/>
              </a:rPr>
              <a:t>We did some first step capacity building actions, but still lots of work to be</a:t>
            </a:r>
            <a:r>
              <a:rPr lang="en-US" baseline="0" dirty="0">
                <a:latin typeface="Rockwell" charset="0"/>
                <a:ea typeface="Rockwell" charset="0"/>
                <a:cs typeface="Rockwell" charset="0"/>
              </a:rPr>
              <a:t> done in each of these areas; now that we’ve got our tools together, we need to focus on how we can use these to spur local action</a:t>
            </a:r>
            <a:endParaRPr lang="en-US" dirty="0">
              <a:latin typeface="Rockwell" charset="0"/>
              <a:ea typeface="Rockwell" charset="0"/>
              <a:cs typeface="Rockwell" charset="0"/>
            </a:endParaRPr>
          </a:p>
          <a:p>
            <a:endParaRPr lang="en-US" baseline="0" dirty="0">
              <a:latin typeface="Rockwell" charset="0"/>
            </a:endParaRPr>
          </a:p>
        </p:txBody>
      </p:sp>
    </p:spTree>
    <p:extLst>
      <p:ext uri="{BB962C8B-B14F-4D97-AF65-F5344CB8AC3E}">
        <p14:creationId xmlns:p14="http://schemas.microsoft.com/office/powerpoint/2010/main" val="11892154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701042" y="4415790"/>
            <a:ext cx="5608319" cy="4183380"/>
          </a:xfrm>
          <a:prstGeom prst="rect">
            <a:avLst/>
          </a:prstGeom>
        </p:spPr>
        <p:txBody>
          <a:bodyPr lIns="93148" tIns="93148" rIns="93148" bIns="93148" anchor="t" anchorCtr="0">
            <a:noAutofit/>
          </a:bodyPr>
          <a:lstStyle/>
          <a:p>
            <a:pPr defTabSz="881390">
              <a:defRPr/>
            </a:pPr>
            <a:r>
              <a:rPr lang="en-US" dirty="0"/>
              <a:t>[section header,</a:t>
            </a:r>
            <a:r>
              <a:rPr lang="en-US" baseline="0" dirty="0"/>
              <a:t> no action required] </a:t>
            </a:r>
            <a:r>
              <a:rPr lang="en-US" dirty="0"/>
              <a:t>This second section provides the THEREFORE part of the AND, BUT, THEREFORE story structure. This section provides an opportunity to talk about your adaptations and next steps, based on your analysis</a:t>
            </a:r>
            <a:r>
              <a:rPr lang="en-US" baseline="0" dirty="0"/>
              <a:t> using the logic table and the discussion questions in the SRS Quarterly Meeting Guide</a:t>
            </a:r>
            <a:r>
              <a:rPr lang="en-US" dirty="0"/>
              <a:t>. </a:t>
            </a:r>
          </a:p>
          <a:p>
            <a:endParaRPr dirty="0"/>
          </a:p>
        </p:txBody>
      </p:sp>
    </p:spTree>
    <p:extLst>
      <p:ext uri="{BB962C8B-B14F-4D97-AF65-F5344CB8AC3E}">
        <p14:creationId xmlns:p14="http://schemas.microsoft.com/office/powerpoint/2010/main" val="1650964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3" name="Shape 203"/>
          <p:cNvSpPr txBox="1">
            <a:spLocks noGrp="1"/>
          </p:cNvSpPr>
          <p:nvPr>
            <p:ph type="body" idx="1"/>
          </p:nvPr>
        </p:nvSpPr>
        <p:spPr>
          <a:xfrm>
            <a:off x="701042" y="4415790"/>
            <a:ext cx="5608319" cy="4183380"/>
          </a:xfrm>
          <a:prstGeom prst="rect">
            <a:avLst/>
          </a:prstGeom>
        </p:spPr>
        <p:txBody>
          <a:bodyPr lIns="93148" tIns="93148" rIns="93148" bIns="93148" anchor="t" anchorCtr="0">
            <a:noAutofit/>
          </a:bodyPr>
          <a:lstStyle/>
          <a:p>
            <a:pPr>
              <a:buNone/>
            </a:pPr>
            <a:r>
              <a:rPr lang="en" sz="1100" b="1" dirty="0">
                <a:solidFill>
                  <a:schemeClr val="accent4">
                    <a:lumMod val="50000"/>
                  </a:schemeClr>
                </a:solidFill>
                <a:latin typeface="Rockwell" charset="0"/>
                <a:ea typeface="Rockwell" charset="0"/>
                <a:cs typeface="Rockwell" charset="0"/>
              </a:rPr>
              <a:t>Forest Buffers </a:t>
            </a:r>
            <a:r>
              <a:rPr lang="en" sz="1100" dirty="0">
                <a:solidFill>
                  <a:schemeClr val="accent4">
                    <a:lumMod val="50000"/>
                  </a:schemeClr>
                </a:solidFill>
                <a:latin typeface="Rockwell" charset="0"/>
                <a:ea typeface="Rockwell" charset="0"/>
                <a:cs typeface="Rockwell" charset="0"/>
              </a:rPr>
              <a:t>Are A </a:t>
            </a:r>
            <a:r>
              <a:rPr lang="en" sz="1100" b="1" dirty="0">
                <a:solidFill>
                  <a:schemeClr val="accent4">
                    <a:lumMod val="50000"/>
                  </a:schemeClr>
                </a:solidFill>
                <a:latin typeface="Rockwell" charset="0"/>
                <a:ea typeface="Rockwell" charset="0"/>
                <a:cs typeface="Rockwell" charset="0"/>
              </a:rPr>
              <a:t>Fundamental</a:t>
            </a:r>
            <a:r>
              <a:rPr lang="en" sz="1050" dirty="0">
                <a:solidFill>
                  <a:schemeClr val="accent4">
                    <a:lumMod val="50000"/>
                  </a:schemeClr>
                </a:solidFill>
                <a:latin typeface="Rockwell" charset="0"/>
                <a:ea typeface="Rockwell" charset="0"/>
                <a:cs typeface="Rockwell" charset="0"/>
              </a:rPr>
              <a:t> </a:t>
            </a:r>
            <a:r>
              <a:rPr lang="en" sz="1100" b="1" dirty="0">
                <a:solidFill>
                  <a:schemeClr val="accent4">
                    <a:lumMod val="50000"/>
                  </a:schemeClr>
                </a:solidFill>
                <a:latin typeface="Rockwell" charset="0"/>
                <a:ea typeface="Rockwell" charset="0"/>
                <a:cs typeface="Rockwell" charset="0"/>
              </a:rPr>
              <a:t>WQ and Ag Practice</a:t>
            </a:r>
          </a:p>
          <a:p>
            <a:pPr defTabSz="931637">
              <a:defRPr/>
            </a:pPr>
            <a:endParaRPr lang="en-US" baseline="0" dirty="0"/>
          </a:p>
          <a:p>
            <a:pPr defTabSz="931637">
              <a:defRPr/>
            </a:pPr>
            <a:r>
              <a:rPr lang="en-US" baseline="0" dirty="0"/>
              <a:t>INSTRUCTIONS: This is the THEREFORE piece of the story! Tell the Management Board what you’re going to do with the new information, research, resources, understanding of factors, etc. Refer back to the logic table that you competed—this content could come from the Adaptation column, if you got that far in the table, or it could be a realization that you gained working within the first columns of factors, gaps, approaches, actions and responsible parties. </a:t>
            </a:r>
          </a:p>
          <a:p>
            <a:pPr defTabSz="931637">
              <a:defRPr/>
            </a:pPr>
            <a:endParaRPr lang="en-US" baseline="0" dirty="0"/>
          </a:p>
        </p:txBody>
      </p:sp>
    </p:spTree>
    <p:extLst>
      <p:ext uri="{BB962C8B-B14F-4D97-AF65-F5344CB8AC3E}">
        <p14:creationId xmlns:p14="http://schemas.microsoft.com/office/powerpoint/2010/main" val="3360027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381000" y="685800"/>
            <a:ext cx="6094413"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3" name="Shape 203"/>
          <p:cNvSpPr txBox="1">
            <a:spLocks noGrp="1"/>
          </p:cNvSpPr>
          <p:nvPr>
            <p:ph type="body" idx="1"/>
          </p:nvPr>
        </p:nvSpPr>
        <p:spPr>
          <a:xfrm>
            <a:off x="685801" y="4343401"/>
            <a:ext cx="5486399" cy="4114800"/>
          </a:xfrm>
          <a:prstGeom prst="rect">
            <a:avLst/>
          </a:prstGeom>
        </p:spPr>
        <p:txBody>
          <a:bodyPr lIns="91411" tIns="91411" rIns="91411" bIns="91411" anchor="t" anchorCtr="0">
            <a:noAutofit/>
          </a:bodyPr>
          <a:lstStyle/>
          <a:p>
            <a:pPr marL="342900" lvl="0" indent="-342900">
              <a:lnSpc>
                <a:spcPct val="105000"/>
              </a:lnSpc>
              <a:buFont typeface="+mj-lt"/>
              <a:buAutoNum type="arabicPeriod"/>
            </a:pPr>
            <a:r>
              <a:rPr lang="en-US" sz="1100" dirty="0">
                <a:latin typeface="Calibri" panose="020F0502020204030204" pitchFamily="34" charset="0"/>
                <a:ea typeface="Calibri" panose="020F0502020204030204" pitchFamily="34" charset="0"/>
              </a:rPr>
              <a:t>Fully-functioning buffer partnership in every county (or key locality)</a:t>
            </a:r>
          </a:p>
          <a:p>
            <a:pPr marL="742950" lvl="1" indent="-285750">
              <a:lnSpc>
                <a:spcPct val="105000"/>
              </a:lnSpc>
              <a:buFont typeface="+mj-lt"/>
              <a:buAutoNum type="alphaLcPeriod"/>
            </a:pPr>
            <a:r>
              <a:rPr lang="en-US" sz="1100" dirty="0">
                <a:latin typeface="Calibri" panose="020F0502020204030204" pitchFamily="34" charset="0"/>
                <a:ea typeface="Calibri" panose="020F0502020204030204" pitchFamily="34" charset="0"/>
              </a:rPr>
              <a:t>Ready to accommodate a large increase in participants—eliminate backlogs and other hurdles</a:t>
            </a:r>
          </a:p>
          <a:p>
            <a:pPr marL="742950" lvl="1" indent="-285750">
              <a:lnSpc>
                <a:spcPct val="105000"/>
              </a:lnSpc>
              <a:buFont typeface="+mj-lt"/>
              <a:buAutoNum type="alphaLcPeriod"/>
            </a:pPr>
            <a:r>
              <a:rPr lang="en-US" sz="1100" dirty="0">
                <a:latin typeface="Calibri" panose="020F0502020204030204" pitchFamily="34" charset="0"/>
                <a:ea typeface="Calibri" panose="020F0502020204030204" pitchFamily="34" charset="0"/>
              </a:rPr>
              <a:t>A process to collaboratively integrate new partners</a:t>
            </a:r>
          </a:p>
          <a:p>
            <a:pPr marL="742950" lvl="1" indent="-285750">
              <a:lnSpc>
                <a:spcPct val="105000"/>
              </a:lnSpc>
              <a:buFont typeface="+mj-lt"/>
              <a:buAutoNum type="alphaLcPeriod"/>
            </a:pPr>
            <a:r>
              <a:rPr lang="en-US" sz="1100" dirty="0">
                <a:latin typeface="Calibri" panose="020F0502020204030204" pitchFamily="34" charset="0"/>
                <a:ea typeface="Calibri" panose="020F0502020204030204" pitchFamily="34" charset="0"/>
              </a:rPr>
              <a:t>CREP programs should reflect buffer goals of Phase 3 WIPs  (capacity estimates for PA show that CREP will not get us to our goals)</a:t>
            </a:r>
          </a:p>
        </p:txBody>
      </p:sp>
    </p:spTree>
    <p:extLst>
      <p:ext uri="{BB962C8B-B14F-4D97-AF65-F5344CB8AC3E}">
        <p14:creationId xmlns:p14="http://schemas.microsoft.com/office/powerpoint/2010/main" val="94402777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Shape 138"/>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9" name="Shape 139"/>
          <p:cNvSpPr txBox="1">
            <a:spLocks noGrp="1"/>
          </p:cNvSpPr>
          <p:nvPr>
            <p:ph type="body" idx="1"/>
          </p:nvPr>
        </p:nvSpPr>
        <p:spPr>
          <a:xfrm>
            <a:off x="701042" y="4415790"/>
            <a:ext cx="5608319" cy="4183380"/>
          </a:xfrm>
          <a:prstGeom prst="rect">
            <a:avLst/>
          </a:prstGeom>
        </p:spPr>
        <p:txBody>
          <a:bodyPr lIns="93148" tIns="93148" rIns="93148" bIns="93148" anchor="t" anchorCtr="0">
            <a:noAutofit/>
          </a:bodyPr>
          <a:lstStyle/>
          <a:p>
            <a:pPr lvl="0" algn="l">
              <a:spcBef>
                <a:spcPts val="0"/>
              </a:spcBef>
              <a:buNone/>
            </a:pPr>
            <a:r>
              <a:rPr lang="en-US" dirty="0"/>
              <a:t>NOTE:</a:t>
            </a:r>
            <a:r>
              <a:rPr lang="en-US" baseline="0" dirty="0"/>
              <a:t>  FWG/Tree </a:t>
            </a:r>
            <a:r>
              <a:rPr lang="en-US" baseline="0" dirty="0" err="1"/>
              <a:t>CAnopy</a:t>
            </a:r>
            <a:r>
              <a:rPr lang="en-US" baseline="0" dirty="0"/>
              <a:t> is part of the WQ GIT!!  But…</a:t>
            </a:r>
          </a:p>
          <a:p>
            <a:pPr lvl="0" algn="l">
              <a:spcBef>
                <a:spcPts val="0"/>
              </a:spcBef>
              <a:buNone/>
            </a:pPr>
            <a:r>
              <a:rPr lang="en-US" dirty="0"/>
              <a:t>Vital Habitats Goal: Restore, enhance and protect a network of land and water habitats to support fish and wildlife, and to afford other public benefits, including water quality, recreational uses and scenic value across the watershed.</a:t>
            </a:r>
          </a:p>
          <a:p>
            <a:pPr lvl="0" algn="l">
              <a:spcBef>
                <a:spcPts val="0"/>
              </a:spcBef>
              <a:buNone/>
            </a:pPr>
            <a:endParaRPr lang="en-US" sz="1100" dirty="0">
              <a:latin typeface="Rockwell" panose="02060603020205020403" pitchFamily="18" charset="0"/>
            </a:endParaRPr>
          </a:p>
          <a:p>
            <a:pPr lvl="0" algn="l">
              <a:spcBef>
                <a:spcPts val="0"/>
              </a:spcBef>
              <a:buNone/>
            </a:pPr>
            <a:r>
              <a:rPr lang="en-US" sz="1100" b="0" i="0" u="none" strike="noStrike" kern="1200" baseline="0" dirty="0">
                <a:solidFill>
                  <a:schemeClr val="tx1"/>
                </a:solidFill>
                <a:latin typeface="+mn-lt"/>
                <a:ea typeface="+mn-ea"/>
                <a:cs typeface="+mn-cs"/>
              </a:rPr>
              <a:t>Continually increase urban tree canopy capacity to provide air quality, water quality and habitat benefits throughout the watershed. Expand urban tree canopy </a:t>
            </a:r>
            <a:r>
              <a:rPr lang="en-US" sz="1100" b="1" i="0" u="none" strike="noStrike" kern="1200" baseline="0" dirty="0">
                <a:solidFill>
                  <a:schemeClr val="tx1"/>
                </a:solidFill>
                <a:latin typeface="+mn-lt"/>
                <a:ea typeface="+mn-ea"/>
                <a:cs typeface="+mn-cs"/>
              </a:rPr>
              <a:t>by 2,400 acres by 2025</a:t>
            </a:r>
            <a:r>
              <a:rPr lang="en-US" sz="1100" b="0" i="0" u="none" strike="noStrike" kern="1200" baseline="0" dirty="0">
                <a:solidFill>
                  <a:schemeClr val="tx1"/>
                </a:solidFill>
                <a:latin typeface="+mn-lt"/>
                <a:ea typeface="+mn-ea"/>
                <a:cs typeface="+mn-cs"/>
              </a:rPr>
              <a:t>. </a:t>
            </a:r>
            <a:endParaRPr lang="en-US" sz="1100" dirty="0">
              <a:latin typeface="Rockwell" panose="02060603020205020403" pitchFamily="18" charset="0"/>
            </a:endParaRPr>
          </a:p>
          <a:p>
            <a:pPr lvl="0" algn="l">
              <a:spcBef>
                <a:spcPts val="0"/>
              </a:spcBef>
              <a:buNone/>
            </a:pPr>
            <a:endParaRPr lang="en-US" sz="1100" dirty="0">
              <a:latin typeface="Rockwell" panose="02060603020205020403" pitchFamily="18" charset="0"/>
            </a:endParaRPr>
          </a:p>
          <a:p>
            <a:pPr lvl="0" algn="l">
              <a:spcBef>
                <a:spcPts val="0"/>
              </a:spcBef>
              <a:buNone/>
            </a:pPr>
            <a:r>
              <a:rPr lang="en-US" sz="1100" dirty="0">
                <a:latin typeface="Rockwell" panose="02060603020205020403" pitchFamily="18" charset="0"/>
              </a:rPr>
              <a:t>Note that urban is defined to broadly to include tree canopy in communities of all sizes</a:t>
            </a:r>
            <a:r>
              <a:rPr lang="en-US" sz="1100" baseline="0" dirty="0">
                <a:latin typeface="Rockwell" panose="02060603020205020403" pitchFamily="18" charset="0"/>
              </a:rPr>
              <a:t> along the urban to rural spectrum</a:t>
            </a:r>
            <a:endParaRPr lang="en-US" sz="1100" dirty="0">
              <a:latin typeface="Rockwell" panose="02060603020205020403" pitchFamily="18" charset="0"/>
            </a:endParaRPr>
          </a:p>
          <a:p>
            <a:pPr lvl="0" algn="l">
              <a:spcBef>
                <a:spcPts val="0"/>
              </a:spcBef>
              <a:buNone/>
            </a:pPr>
            <a:endParaRPr lang="en-US" sz="1100" dirty="0">
              <a:latin typeface="Rockwell" panose="02060603020205020403" pitchFamily="18" charset="0"/>
            </a:endParaRPr>
          </a:p>
          <a:p>
            <a:pPr lvl="0" algn="l">
              <a:spcBef>
                <a:spcPts val="0"/>
              </a:spcBef>
              <a:buNone/>
            </a:pPr>
            <a:endParaRPr lang="en-US" sz="1100" dirty="0">
              <a:latin typeface="Rockwell" panose="02060603020205020403" pitchFamily="18" charset="0"/>
            </a:endParaRPr>
          </a:p>
        </p:txBody>
      </p:sp>
    </p:spTree>
    <p:extLst>
      <p:ext uri="{BB962C8B-B14F-4D97-AF65-F5344CB8AC3E}">
        <p14:creationId xmlns:p14="http://schemas.microsoft.com/office/powerpoint/2010/main" val="32824701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381000" y="685800"/>
            <a:ext cx="6094413"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3" name="Shape 203"/>
          <p:cNvSpPr txBox="1">
            <a:spLocks noGrp="1"/>
          </p:cNvSpPr>
          <p:nvPr>
            <p:ph type="body" idx="1"/>
          </p:nvPr>
        </p:nvSpPr>
        <p:spPr>
          <a:xfrm>
            <a:off x="685801" y="4343401"/>
            <a:ext cx="5486399" cy="4114800"/>
          </a:xfrm>
          <a:prstGeom prst="rect">
            <a:avLst/>
          </a:prstGeom>
        </p:spPr>
        <p:txBody>
          <a:bodyPr lIns="91411" tIns="91411" rIns="91411" bIns="91411" anchor="t" anchorCtr="0">
            <a:noAutofit/>
          </a:bodyPr>
          <a:lstStyle/>
          <a:p>
            <a:pPr marL="342900" lvl="0" indent="-342900">
              <a:lnSpc>
                <a:spcPct val="105000"/>
              </a:lnSpc>
              <a:buFont typeface="+mj-lt"/>
              <a:buAutoNum type="arabicPeriod"/>
            </a:pPr>
            <a:r>
              <a:rPr lang="en-US" sz="1100" dirty="0">
                <a:latin typeface="Calibri" panose="020F0502020204030204" pitchFamily="34" charset="0"/>
                <a:ea typeface="Calibri" panose="020F0502020204030204" pitchFamily="34" charset="0"/>
              </a:rPr>
              <a:t>Fully-functioning buffer partnership in every county (or key locality)</a:t>
            </a:r>
          </a:p>
          <a:p>
            <a:pPr marL="742950" lvl="1" indent="-285750">
              <a:lnSpc>
                <a:spcPct val="105000"/>
              </a:lnSpc>
              <a:buFont typeface="+mj-lt"/>
              <a:buAutoNum type="alphaLcPeriod"/>
            </a:pPr>
            <a:r>
              <a:rPr lang="en-US" sz="1100" dirty="0">
                <a:latin typeface="Calibri" panose="020F0502020204030204" pitchFamily="34" charset="0"/>
                <a:ea typeface="Calibri" panose="020F0502020204030204" pitchFamily="34" charset="0"/>
              </a:rPr>
              <a:t>Ready to accommodate a large increase in participants—eliminate backlogs and other hurdles</a:t>
            </a:r>
          </a:p>
          <a:p>
            <a:pPr marL="742950" lvl="1" indent="-285750">
              <a:lnSpc>
                <a:spcPct val="105000"/>
              </a:lnSpc>
              <a:buFont typeface="+mj-lt"/>
              <a:buAutoNum type="alphaLcPeriod"/>
            </a:pPr>
            <a:r>
              <a:rPr lang="en-US" sz="1100" dirty="0">
                <a:latin typeface="Calibri" panose="020F0502020204030204" pitchFamily="34" charset="0"/>
                <a:ea typeface="Calibri" panose="020F0502020204030204" pitchFamily="34" charset="0"/>
              </a:rPr>
              <a:t>A process to collaboratively integrate new partners</a:t>
            </a:r>
          </a:p>
          <a:p>
            <a:pPr marL="742950" lvl="1" indent="-285750">
              <a:lnSpc>
                <a:spcPct val="105000"/>
              </a:lnSpc>
              <a:buFont typeface="+mj-lt"/>
              <a:buAutoNum type="alphaLcPeriod"/>
            </a:pPr>
            <a:r>
              <a:rPr lang="en-US" sz="1100" dirty="0">
                <a:latin typeface="Calibri" panose="020F0502020204030204" pitchFamily="34" charset="0"/>
                <a:ea typeface="Calibri" panose="020F0502020204030204" pitchFamily="34" charset="0"/>
              </a:rPr>
              <a:t>CREP programs should reflect buffer goals of Phase 3 WIPs  (capacity estimates for PA show that CREP will not get us to our goals)</a:t>
            </a:r>
          </a:p>
        </p:txBody>
      </p:sp>
    </p:spTree>
    <p:extLst>
      <p:ext uri="{BB962C8B-B14F-4D97-AF65-F5344CB8AC3E}">
        <p14:creationId xmlns:p14="http://schemas.microsoft.com/office/powerpoint/2010/main" val="133482985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81390">
              <a:defRPr/>
            </a:pPr>
            <a:r>
              <a:rPr lang="en-US" dirty="0"/>
              <a:t>INSTRUCTIONS: Highlight your past</a:t>
            </a:r>
            <a:r>
              <a:rPr lang="en-US" baseline="0" dirty="0"/>
              <a:t> collabora</a:t>
            </a:r>
            <a:r>
              <a:rPr lang="en-US" dirty="0"/>
              <a:t>tion and future opportunities to collaborate across GITs. </a:t>
            </a:r>
          </a:p>
          <a:p>
            <a:endParaRPr lang="en-US" baseline="0" dirty="0"/>
          </a:p>
          <a:p>
            <a:r>
              <a:rPr lang="en-US" baseline="0" dirty="0"/>
              <a:t>Talking Points:</a:t>
            </a:r>
          </a:p>
          <a:p>
            <a:pPr defTabSz="881390">
              <a:defRPr/>
            </a:pPr>
            <a:r>
              <a:rPr lang="en-US" dirty="0">
                <a:latin typeface="+mj-lt"/>
              </a:rPr>
              <a:t>Discussion Question 6: What opportunities exist to collaborate across GITs? Can we target conservation or restoration work to yield co-benefits that would address multiple factors or support multiple actions across outcomes?</a:t>
            </a:r>
          </a:p>
        </p:txBody>
      </p:sp>
    </p:spTree>
    <p:extLst>
      <p:ext uri="{BB962C8B-B14F-4D97-AF65-F5344CB8AC3E}">
        <p14:creationId xmlns:p14="http://schemas.microsoft.com/office/powerpoint/2010/main" val="372713938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381000" y="685800"/>
            <a:ext cx="6094413"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3" name="Shape 203"/>
          <p:cNvSpPr txBox="1">
            <a:spLocks noGrp="1"/>
          </p:cNvSpPr>
          <p:nvPr>
            <p:ph type="body" idx="1"/>
          </p:nvPr>
        </p:nvSpPr>
        <p:spPr>
          <a:xfrm>
            <a:off x="685801" y="4343401"/>
            <a:ext cx="5486399" cy="4114800"/>
          </a:xfrm>
          <a:prstGeom prst="rect">
            <a:avLst/>
          </a:prstGeom>
        </p:spPr>
        <p:txBody>
          <a:bodyPr lIns="91411" tIns="91411" rIns="91411" bIns="91411" anchor="t" anchorCtr="0">
            <a:noAutofit/>
          </a:bodyPr>
          <a:lstStyle/>
          <a:p>
            <a:r>
              <a:rPr lang="en-US" sz="1100" kern="1200" dirty="0">
                <a:solidFill>
                  <a:schemeClr val="tx1"/>
                </a:solidFill>
                <a:effectLst/>
                <a:latin typeface="+mn-lt"/>
                <a:ea typeface="+mn-ea"/>
                <a:cs typeface="+mn-cs"/>
              </a:rPr>
              <a:t> Tree canopy is ultimately a locally-led thing; needs stimulating fed and state support but local buy in and investment is the key; state/federal support is stimulating, local is sustaining – maintaining and expanding tree canopy has to become built into the way localities do business</a:t>
            </a:r>
          </a:p>
        </p:txBody>
      </p:sp>
    </p:spTree>
    <p:extLst>
      <p:ext uri="{BB962C8B-B14F-4D97-AF65-F5344CB8AC3E}">
        <p14:creationId xmlns:p14="http://schemas.microsoft.com/office/powerpoint/2010/main" val="34671447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2"/>
        <p:cNvGrpSpPr/>
        <p:nvPr/>
      </p:nvGrpSpPr>
      <p:grpSpPr>
        <a:xfrm>
          <a:off x="0" y="0"/>
          <a:ext cx="0" cy="0"/>
          <a:chOff x="0" y="0"/>
          <a:chExt cx="0" cy="0"/>
        </a:xfrm>
      </p:grpSpPr>
      <p:sp>
        <p:nvSpPr>
          <p:cNvPr id="403" name="Shape 403"/>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04" name="Shape 404"/>
          <p:cNvSpPr txBox="1">
            <a:spLocks noGrp="1"/>
          </p:cNvSpPr>
          <p:nvPr>
            <p:ph type="body" idx="1"/>
          </p:nvPr>
        </p:nvSpPr>
        <p:spPr>
          <a:xfrm>
            <a:off x="701042" y="4415790"/>
            <a:ext cx="5608319" cy="4183380"/>
          </a:xfrm>
          <a:prstGeom prst="rect">
            <a:avLst/>
          </a:prstGeom>
        </p:spPr>
        <p:txBody>
          <a:bodyPr lIns="93148" tIns="93148" rIns="93148" bIns="93148" anchor="t" anchorCtr="0">
            <a:noAutofit/>
          </a:bodyPr>
          <a:lstStyle/>
          <a:p>
            <a:r>
              <a:rPr lang="en-US" dirty="0"/>
              <a:t>[time for discussion at the end of the presentation, before the next outcome presentation]</a:t>
            </a:r>
            <a:endParaRPr dirty="0"/>
          </a:p>
        </p:txBody>
      </p:sp>
    </p:spTree>
    <p:extLst>
      <p:ext uri="{BB962C8B-B14F-4D97-AF65-F5344CB8AC3E}">
        <p14:creationId xmlns:p14="http://schemas.microsoft.com/office/powerpoint/2010/main" val="3158925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Key element of the goal set is that it is intended to reflect a net gain</a:t>
            </a:r>
            <a:r>
              <a:rPr lang="en-US" baseline="0" dirty="0"/>
              <a:t> in tree canopy by 2025. We know there are many forces at play on the landscape causing us to lose canopy – so in order to actually grow our canopy we need to do more than just plant a lot of trees. We need quality tree plantings that are maintained over time, and most importantly we need to protect the canopy we have and try to minimize the losses. </a:t>
            </a:r>
            <a:endParaRPr lang="en-US" dirty="0"/>
          </a:p>
        </p:txBody>
      </p:sp>
    </p:spTree>
    <p:extLst>
      <p:ext uri="{BB962C8B-B14F-4D97-AF65-F5344CB8AC3E}">
        <p14:creationId xmlns:p14="http://schemas.microsoft.com/office/powerpoint/2010/main" val="652431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Shape 202"/>
          <p:cNvSpPr>
            <a:spLocks noGrp="1" noRot="1" noChangeAspect="1"/>
          </p:cNvSpPr>
          <p:nvPr>
            <p:ph type="sldImg" idx="2"/>
          </p:nvPr>
        </p:nvSpPr>
        <p:spPr>
          <a:xfrm>
            <a:off x="381000" y="685800"/>
            <a:ext cx="6094413"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3" name="Shape 203"/>
          <p:cNvSpPr txBox="1">
            <a:spLocks noGrp="1"/>
          </p:cNvSpPr>
          <p:nvPr>
            <p:ph type="body" idx="1"/>
          </p:nvPr>
        </p:nvSpPr>
        <p:spPr>
          <a:xfrm>
            <a:off x="685801" y="4343401"/>
            <a:ext cx="5486399" cy="4114800"/>
          </a:xfrm>
          <a:prstGeom prst="rect">
            <a:avLst/>
          </a:prstGeom>
        </p:spPr>
        <p:txBody>
          <a:bodyPr lIns="91411" tIns="91411" rIns="91411" bIns="91411" anchor="t" anchorCtr="0">
            <a:noAutofit/>
          </a:bodyPr>
          <a:lstStyle/>
          <a:p>
            <a:r>
              <a:rPr lang="en-US" sz="1100" kern="1200" dirty="0">
                <a:solidFill>
                  <a:schemeClr val="tx1"/>
                </a:solidFill>
                <a:effectLst/>
                <a:latin typeface="+mn-lt"/>
                <a:ea typeface="+mn-ea"/>
                <a:cs typeface="+mn-cs"/>
              </a:rPr>
              <a:t> Tree canopy is ultimately a locally-led thing; needs stimulating fed and state support but local buy in and investment is the key; state/federal support is stimulating, local is sustaining – maintaining and expanding tree canopy has to become built into the way localities do business.</a:t>
            </a:r>
            <a:r>
              <a:rPr lang="en-US" sz="1100" kern="1200" baseline="0" dirty="0">
                <a:solidFill>
                  <a:schemeClr val="tx1"/>
                </a:solidFill>
                <a:effectLst/>
                <a:latin typeface="+mn-lt"/>
                <a:ea typeface="+mn-ea"/>
                <a:cs typeface="+mn-cs"/>
              </a:rPr>
              <a:t> We’ll be getting into the rationale and specifics for these priorities in the sections that follow.</a:t>
            </a:r>
            <a:endParaRPr lang="en-US" sz="1100" kern="1200" dirty="0">
              <a:solidFill>
                <a:schemeClr val="tx1"/>
              </a:solidFill>
              <a:effectLst/>
              <a:latin typeface="+mn-lt"/>
              <a:ea typeface="+mn-ea"/>
              <a:cs typeface="+mn-cs"/>
            </a:endParaRPr>
          </a:p>
        </p:txBody>
      </p:sp>
    </p:spTree>
    <p:extLst>
      <p:ext uri="{BB962C8B-B14F-4D97-AF65-F5344CB8AC3E}">
        <p14:creationId xmlns:p14="http://schemas.microsoft.com/office/powerpoint/2010/main" val="4293461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701042" y="4415790"/>
            <a:ext cx="5608319" cy="4183380"/>
          </a:xfrm>
          <a:prstGeom prst="rect">
            <a:avLst/>
          </a:prstGeom>
        </p:spPr>
        <p:txBody>
          <a:bodyPr lIns="93148" tIns="93148" rIns="93148" bIns="93148" anchor="t" anchorCtr="0">
            <a:noAutofit/>
          </a:bodyPr>
          <a:lstStyle/>
          <a:p>
            <a:r>
              <a:rPr lang="en-US" dirty="0"/>
              <a:t>[section header, no action required]</a:t>
            </a:r>
            <a:r>
              <a:rPr lang="en-US" baseline="0" dirty="0"/>
              <a:t> </a:t>
            </a:r>
            <a:r>
              <a:rPr lang="en-US" dirty="0"/>
              <a:t>The section that follows should provide some brief historical context for the Bay Program’s work toward this outcome. Add slides as needed while being mindful of the time you have. </a:t>
            </a:r>
            <a:endParaRPr dirty="0"/>
          </a:p>
        </p:txBody>
      </p:sp>
    </p:spTree>
    <p:extLst>
      <p:ext uri="{BB962C8B-B14F-4D97-AF65-F5344CB8AC3E}">
        <p14:creationId xmlns:p14="http://schemas.microsoft.com/office/powerpoint/2010/main" val="26225028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solidFill>
                  <a:schemeClr val="bg1"/>
                </a:solidFill>
                <a:latin typeface="Times New Roman" panose="02020603050405020304" pitchFamily="18" charset="0"/>
                <a:ea typeface="Times New Roman" panose="02020603050405020304" pitchFamily="18" charset="0"/>
              </a:rPr>
              <a:t>This slide will have graphics supported with</a:t>
            </a:r>
            <a:r>
              <a:rPr lang="en-US" baseline="0" dirty="0">
                <a:solidFill>
                  <a:schemeClr val="bg1"/>
                </a:solidFill>
                <a:latin typeface="Times New Roman" panose="02020603050405020304" pitchFamily="18" charset="0"/>
                <a:ea typeface="Times New Roman" panose="02020603050405020304" pitchFamily="18" charset="0"/>
              </a:rPr>
              <a:t> our best/latest statistics on the co-benefits of canopy at the local level (air/water/public health/crime reduction/</a:t>
            </a:r>
            <a:r>
              <a:rPr lang="en-US" baseline="0" dirty="0" err="1">
                <a:solidFill>
                  <a:schemeClr val="bg1"/>
                </a:solidFill>
                <a:latin typeface="Times New Roman" panose="02020603050405020304" pitchFamily="18" charset="0"/>
                <a:ea typeface="Times New Roman" panose="02020603050405020304" pitchFamily="18" charset="0"/>
              </a:rPr>
              <a:t>etc</a:t>
            </a:r>
            <a:r>
              <a:rPr lang="en-US" baseline="0" dirty="0">
                <a:solidFill>
                  <a:schemeClr val="bg1"/>
                </a:solidFill>
                <a:latin typeface="Times New Roman" panose="02020603050405020304" pitchFamily="18" charset="0"/>
                <a:ea typeface="Times New Roman" panose="02020603050405020304" pitchFamily="18" charset="0"/>
              </a:rPr>
              <a:t>)</a:t>
            </a:r>
            <a:endParaRPr lang="en-US" dirty="0"/>
          </a:p>
        </p:txBody>
      </p:sp>
    </p:spTree>
    <p:extLst>
      <p:ext uri="{BB962C8B-B14F-4D97-AF65-F5344CB8AC3E}">
        <p14:creationId xmlns:p14="http://schemas.microsoft.com/office/powerpoint/2010/main" val="27182673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1100" kern="1200" dirty="0">
                <a:solidFill>
                  <a:schemeClr val="tx1"/>
                </a:solidFill>
                <a:effectLst/>
                <a:latin typeface="+mn-lt"/>
                <a:ea typeface="+mn-ea"/>
                <a:cs typeface="+mn-cs"/>
              </a:rPr>
              <a:t>Even though we’ve been at this for some time, these efforts are struggling; have been successes in some cities, but by and large funding for tree programs has been fragile and patch</a:t>
            </a:r>
          </a:p>
          <a:p>
            <a:pPr lvl="0"/>
            <a:r>
              <a:rPr lang="en-US" sz="1100" kern="1200" dirty="0">
                <a:solidFill>
                  <a:schemeClr val="tx1"/>
                </a:solidFill>
                <a:effectLst/>
                <a:latin typeface="+mn-lt"/>
                <a:ea typeface="+mn-ea"/>
                <a:cs typeface="+mn-cs"/>
              </a:rPr>
              <a:t>In Bay Program – we haven’t been counting – we’re just starting off on our accounting to better track progress</a:t>
            </a:r>
          </a:p>
        </p:txBody>
      </p:sp>
    </p:spTree>
    <p:extLst>
      <p:ext uri="{BB962C8B-B14F-4D97-AF65-F5344CB8AC3E}">
        <p14:creationId xmlns:p14="http://schemas.microsoft.com/office/powerpoint/2010/main" val="31925277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working on our original Management Strategy, we</a:t>
            </a:r>
            <a:r>
              <a:rPr lang="en-US" baseline="0" dirty="0"/>
              <a:t> held a Tree Canopy Summit with state and local representatives from around the watershed in  – and what we heard on the needs and challenges drove our Management Strategy logic and the factors influencing our ability to meet the goals. Although we have refined and fleshed these out a bit n our latest logic table, the essence is still the same, and it continues to drive our management approaches and specific actions. </a:t>
            </a:r>
            <a:endParaRPr lang="en-US" dirty="0"/>
          </a:p>
        </p:txBody>
      </p:sp>
    </p:spTree>
    <p:extLst>
      <p:ext uri="{BB962C8B-B14F-4D97-AF65-F5344CB8AC3E}">
        <p14:creationId xmlns:p14="http://schemas.microsoft.com/office/powerpoint/2010/main" val="16359615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Shape 131"/>
          <p:cNvSpPr>
            <a:spLocks noGrp="1" noRot="1" noChangeAspect="1"/>
          </p:cNvSpPr>
          <p:nvPr>
            <p:ph type="sldImg" idx="2"/>
          </p:nvPr>
        </p:nvSpPr>
        <p:spPr>
          <a:xfrm>
            <a:off x="406400" y="696913"/>
            <a:ext cx="6197600" cy="3486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Shape 132"/>
          <p:cNvSpPr txBox="1">
            <a:spLocks noGrp="1"/>
          </p:cNvSpPr>
          <p:nvPr>
            <p:ph type="body" idx="1"/>
          </p:nvPr>
        </p:nvSpPr>
        <p:spPr>
          <a:xfrm>
            <a:off x="701042" y="4415790"/>
            <a:ext cx="5608319" cy="4183380"/>
          </a:xfrm>
          <a:prstGeom prst="rect">
            <a:avLst/>
          </a:prstGeom>
        </p:spPr>
        <p:txBody>
          <a:bodyPr lIns="93148" tIns="93148" rIns="93148" bIns="93148" anchor="t" anchorCtr="0">
            <a:noAutofit/>
          </a:bodyPr>
          <a:lstStyle/>
          <a:p>
            <a:r>
              <a:rPr lang="en-US" dirty="0"/>
              <a:t>Graph</a:t>
            </a:r>
          </a:p>
          <a:p>
            <a:r>
              <a:rPr lang="en-US" dirty="0"/>
              <a:t>What </a:t>
            </a:r>
            <a:r>
              <a:rPr lang="en-US" dirty="0" err="1"/>
              <a:t>rez</a:t>
            </a:r>
            <a:r>
              <a:rPr lang="en-US" dirty="0"/>
              <a:t> imagery</a:t>
            </a:r>
            <a:r>
              <a:rPr lang="en-US" baseline="0" dirty="0"/>
              <a:t> says -&gt; minimum 70% goal;  issue?</a:t>
            </a:r>
          </a:p>
          <a:p>
            <a:r>
              <a:rPr lang="en-US" baseline="0" dirty="0"/>
              <a:t>Opportunity (check with J Wolf)</a:t>
            </a:r>
          </a:p>
          <a:p>
            <a:r>
              <a:rPr lang="en-US" baseline="0" dirty="0"/>
              <a:t>And there is grasses and fences</a:t>
            </a:r>
          </a:p>
          <a:p>
            <a:r>
              <a:rPr lang="en-US" baseline="0" dirty="0"/>
              <a:t>And some buffers not effective (flow) or coming out of contract</a:t>
            </a:r>
          </a:p>
          <a:p>
            <a:endParaRPr lang="en-US" baseline="0" dirty="0"/>
          </a:p>
          <a:p>
            <a:endParaRPr lang="en-US" baseline="0" dirty="0"/>
          </a:p>
          <a:p>
            <a:endParaRPr lang="en-US" dirty="0"/>
          </a:p>
          <a:p>
            <a:endParaRPr lang="en-US" dirty="0"/>
          </a:p>
          <a:p>
            <a:r>
              <a:rPr lang="en-US" dirty="0"/>
              <a:t>[section header,</a:t>
            </a:r>
            <a:r>
              <a:rPr lang="en-US" baseline="0" dirty="0"/>
              <a:t> no action required] </a:t>
            </a:r>
            <a:r>
              <a:rPr lang="en-US" dirty="0"/>
              <a:t>This second section provides the AND part of the AND, BUT, THEREFORE story structure. This section provides an opportunity to talk about your progress. Use indicator data and charts from ChesapeakeProgress.com where available. If you do not have an indicator, fill in with other relevant information, charts, tables, etc. about your management</a:t>
            </a:r>
            <a:r>
              <a:rPr lang="en-US" baseline="0" dirty="0"/>
              <a:t> approaches and </a:t>
            </a:r>
            <a:r>
              <a:rPr lang="en-US" baseline="0" dirty="0" err="1"/>
              <a:t>workplan</a:t>
            </a:r>
            <a:r>
              <a:rPr lang="en-US" baseline="0" dirty="0"/>
              <a:t> actions. </a:t>
            </a:r>
            <a:endParaRPr dirty="0"/>
          </a:p>
        </p:txBody>
      </p:sp>
    </p:spTree>
    <p:extLst>
      <p:ext uri="{BB962C8B-B14F-4D97-AF65-F5344CB8AC3E}">
        <p14:creationId xmlns:p14="http://schemas.microsoft.com/office/powerpoint/2010/main" val="40065486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8"/>
        <p:cNvGrpSpPr/>
        <p:nvPr/>
      </p:nvGrpSpPr>
      <p:grpSpPr>
        <a:xfrm>
          <a:off x="0" y="0"/>
          <a:ext cx="0" cy="0"/>
          <a:chOff x="0" y="0"/>
          <a:chExt cx="0" cy="0"/>
        </a:xfrm>
      </p:grpSpPr>
      <p:sp>
        <p:nvSpPr>
          <p:cNvPr id="9" name="Shape 9"/>
          <p:cNvSpPr/>
          <p:nvPr/>
        </p:nvSpPr>
        <p:spPr>
          <a:xfrm>
            <a:off x="0" y="4288500"/>
            <a:ext cx="9144000" cy="247500"/>
          </a:xfrm>
          <a:prstGeom prst="rect">
            <a:avLst/>
          </a:prstGeom>
          <a:solidFill>
            <a:srgbClr val="165751"/>
          </a:solidFill>
          <a:ln>
            <a:noFill/>
          </a:ln>
        </p:spPr>
        <p:txBody>
          <a:bodyPr lIns="91425" tIns="91425" rIns="91425" bIns="91425" anchor="ctr" anchorCtr="0">
            <a:noAutofit/>
          </a:bodyPr>
          <a:lstStyle/>
          <a:p>
            <a:pPr lvl="0">
              <a:spcBef>
                <a:spcPts val="0"/>
              </a:spcBef>
              <a:buNone/>
            </a:pPr>
            <a:endParaRPr/>
          </a:p>
        </p:txBody>
      </p:sp>
      <p:sp>
        <p:nvSpPr>
          <p:cNvPr id="10" name="Shape 10"/>
          <p:cNvSpPr/>
          <p:nvPr/>
        </p:nvSpPr>
        <p:spPr>
          <a:xfrm>
            <a:off x="0" y="0"/>
            <a:ext cx="9144000" cy="530699"/>
          </a:xfrm>
          <a:prstGeom prst="rect">
            <a:avLst/>
          </a:prstGeom>
          <a:solidFill>
            <a:srgbClr val="18637B"/>
          </a:solidFill>
          <a:ln>
            <a:noFill/>
          </a:ln>
        </p:spPr>
        <p:txBody>
          <a:bodyPr lIns="91425" tIns="91425" rIns="91425" bIns="91425" anchor="ctr" anchorCtr="0">
            <a:noAutofit/>
          </a:bodyPr>
          <a:lstStyle/>
          <a:p>
            <a:pPr lvl="0" rtl="0">
              <a:spcBef>
                <a:spcPts val="0"/>
              </a:spcBef>
              <a:buNone/>
            </a:pPr>
            <a:endParaRPr>
              <a:solidFill>
                <a:srgbClr val="114454"/>
              </a:solidFill>
            </a:endParaRPr>
          </a:p>
        </p:txBody>
      </p:sp>
      <p:sp>
        <p:nvSpPr>
          <p:cNvPr id="11" name="Shape 11"/>
          <p:cNvSpPr/>
          <p:nvPr/>
        </p:nvSpPr>
        <p:spPr>
          <a:xfrm>
            <a:off x="0" y="500625"/>
            <a:ext cx="9144000" cy="3824100"/>
          </a:xfrm>
          <a:prstGeom prst="rect">
            <a:avLst/>
          </a:prstGeom>
          <a:solidFill>
            <a:srgbClr val="124057"/>
          </a:solidFill>
          <a:ln>
            <a:noFill/>
          </a:ln>
        </p:spPr>
        <p:txBody>
          <a:bodyPr lIns="91425" tIns="91425" rIns="91425" bIns="91425" anchor="ctr" anchorCtr="0">
            <a:noAutofit/>
          </a:bodyPr>
          <a:lstStyle/>
          <a:p>
            <a:pPr lvl="0">
              <a:spcBef>
                <a:spcPts val="0"/>
              </a:spcBef>
              <a:buNone/>
            </a:pPr>
            <a:endParaRPr/>
          </a:p>
        </p:txBody>
      </p:sp>
      <p:sp>
        <p:nvSpPr>
          <p:cNvPr id="12" name="Shape 12"/>
          <p:cNvSpPr/>
          <p:nvPr/>
        </p:nvSpPr>
        <p:spPr>
          <a:xfrm>
            <a:off x="0" y="4493604"/>
            <a:ext cx="9144000" cy="118200"/>
          </a:xfrm>
          <a:prstGeom prst="rect">
            <a:avLst/>
          </a:prstGeom>
          <a:solidFill>
            <a:srgbClr val="3B8D61"/>
          </a:solidFill>
          <a:ln>
            <a:noFill/>
          </a:ln>
        </p:spPr>
        <p:txBody>
          <a:bodyPr lIns="91425" tIns="91425" rIns="91425" bIns="91425" anchor="ctr" anchorCtr="0">
            <a:noAutofit/>
          </a:bodyPr>
          <a:lstStyle/>
          <a:p>
            <a:pPr lvl="0">
              <a:spcBef>
                <a:spcPts val="0"/>
              </a:spcBef>
              <a:buNone/>
            </a:pPr>
            <a:endParaRPr/>
          </a:p>
        </p:txBody>
      </p:sp>
      <p:sp>
        <p:nvSpPr>
          <p:cNvPr id="13" name="Shape 13"/>
          <p:cNvSpPr/>
          <p:nvPr/>
        </p:nvSpPr>
        <p:spPr>
          <a:xfrm>
            <a:off x="0" y="4584075"/>
            <a:ext cx="9144000" cy="559499"/>
          </a:xfrm>
          <a:prstGeom prst="rect">
            <a:avLst/>
          </a:prstGeom>
          <a:solidFill>
            <a:srgbClr val="94BF6E"/>
          </a:solidFill>
          <a:ln>
            <a:noFill/>
          </a:ln>
        </p:spPr>
        <p:txBody>
          <a:bodyPr lIns="91425" tIns="91425" rIns="91425" bIns="91425" anchor="ctr" anchorCtr="0">
            <a:noAutofit/>
          </a:bodyPr>
          <a:lstStyle/>
          <a:p>
            <a:pPr lvl="0">
              <a:spcBef>
                <a:spcPts val="0"/>
              </a:spcBef>
              <a:buNone/>
            </a:pPr>
            <a:endParaRPr/>
          </a:p>
        </p:txBody>
      </p:sp>
      <p:sp>
        <p:nvSpPr>
          <p:cNvPr id="14" name="Shape 14"/>
          <p:cNvSpPr txBox="1">
            <a:spLocks noGrp="1"/>
          </p:cNvSpPr>
          <p:nvPr>
            <p:ph type="ctrTitle"/>
          </p:nvPr>
        </p:nvSpPr>
        <p:spPr>
          <a:xfrm>
            <a:off x="685800" y="2601425"/>
            <a:ext cx="5810400" cy="1159799"/>
          </a:xfrm>
          <a:prstGeom prst="rect">
            <a:avLst/>
          </a:prstGeom>
        </p:spPr>
        <p:txBody>
          <a:bodyPr lIns="91425" tIns="91425" rIns="91425" bIns="91425" anchor="b" anchorCtr="0"/>
          <a:lstStyle>
            <a:lvl1pPr lvl="0">
              <a:spcBef>
                <a:spcPts val="0"/>
              </a:spcBef>
              <a:buSzPct val="100000"/>
              <a:defRPr sz="4800"/>
            </a:lvl1pPr>
            <a:lvl2pPr lvl="1" algn="ctr">
              <a:spcBef>
                <a:spcPts val="0"/>
              </a:spcBef>
              <a:buSzPct val="100000"/>
              <a:defRPr sz="6000"/>
            </a:lvl2pPr>
            <a:lvl3pPr lvl="2" algn="ctr">
              <a:spcBef>
                <a:spcPts val="0"/>
              </a:spcBef>
              <a:buSzPct val="100000"/>
              <a:defRPr sz="6000"/>
            </a:lvl3pPr>
            <a:lvl4pPr lvl="3" algn="ctr">
              <a:spcBef>
                <a:spcPts val="0"/>
              </a:spcBef>
              <a:buSzPct val="100000"/>
              <a:defRPr sz="6000"/>
            </a:lvl4pPr>
            <a:lvl5pPr lvl="4" algn="ctr">
              <a:spcBef>
                <a:spcPts val="0"/>
              </a:spcBef>
              <a:buSzPct val="100000"/>
              <a:defRPr sz="6000"/>
            </a:lvl5pPr>
            <a:lvl6pPr lvl="5" algn="ctr">
              <a:spcBef>
                <a:spcPts val="0"/>
              </a:spcBef>
              <a:buSzPct val="100000"/>
              <a:defRPr sz="6000"/>
            </a:lvl6pPr>
            <a:lvl7pPr lvl="6" algn="ctr">
              <a:spcBef>
                <a:spcPts val="0"/>
              </a:spcBef>
              <a:buSzPct val="100000"/>
              <a:defRPr sz="6000"/>
            </a:lvl7pPr>
            <a:lvl8pPr lvl="7" algn="ctr">
              <a:spcBef>
                <a:spcPts val="0"/>
              </a:spcBef>
              <a:buSzPct val="100000"/>
              <a:defRPr sz="6000"/>
            </a:lvl8pPr>
            <a:lvl9pPr lvl="8" algn="ctr">
              <a:spcBef>
                <a:spcPts val="0"/>
              </a:spcBef>
              <a:buSzPct val="100000"/>
              <a:defRPr sz="6000"/>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Subtitl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4113600" y="2878750"/>
            <a:ext cx="4505699" cy="1159799"/>
          </a:xfrm>
          <a:prstGeom prst="rect">
            <a:avLst/>
          </a:prstGeom>
        </p:spPr>
        <p:txBody>
          <a:bodyPr lIns="91425" tIns="91425" rIns="91425" bIns="91425" anchor="b" anchorCtr="0"/>
          <a:lstStyle>
            <a:lvl1pPr lvl="0" rtl="0">
              <a:spcBef>
                <a:spcPts val="0"/>
              </a:spcBef>
              <a:buClr>
                <a:srgbClr val="114454"/>
              </a:buClr>
              <a:buSzPct val="100000"/>
              <a:defRPr sz="4800">
                <a:solidFill>
                  <a:srgbClr val="114454"/>
                </a:solidFill>
              </a:defRPr>
            </a:lvl1pPr>
            <a:lvl2pPr lvl="1" rtl="0">
              <a:spcBef>
                <a:spcPts val="0"/>
              </a:spcBef>
              <a:buClr>
                <a:srgbClr val="114454"/>
              </a:buClr>
              <a:buSzPct val="100000"/>
              <a:defRPr sz="4800">
                <a:solidFill>
                  <a:srgbClr val="114454"/>
                </a:solidFill>
              </a:defRPr>
            </a:lvl2pPr>
            <a:lvl3pPr lvl="2" rtl="0">
              <a:spcBef>
                <a:spcPts val="0"/>
              </a:spcBef>
              <a:buClr>
                <a:srgbClr val="114454"/>
              </a:buClr>
              <a:buSzPct val="100000"/>
              <a:defRPr sz="4800">
                <a:solidFill>
                  <a:srgbClr val="114454"/>
                </a:solidFill>
              </a:defRPr>
            </a:lvl3pPr>
            <a:lvl4pPr lvl="3" rtl="0">
              <a:spcBef>
                <a:spcPts val="0"/>
              </a:spcBef>
              <a:buClr>
                <a:srgbClr val="114454"/>
              </a:buClr>
              <a:buSzPct val="100000"/>
              <a:defRPr sz="4800">
                <a:solidFill>
                  <a:srgbClr val="114454"/>
                </a:solidFill>
              </a:defRPr>
            </a:lvl4pPr>
            <a:lvl5pPr lvl="4" rtl="0">
              <a:spcBef>
                <a:spcPts val="0"/>
              </a:spcBef>
              <a:buClr>
                <a:srgbClr val="114454"/>
              </a:buClr>
              <a:buSzPct val="100000"/>
              <a:defRPr sz="4800">
                <a:solidFill>
                  <a:srgbClr val="114454"/>
                </a:solidFill>
              </a:defRPr>
            </a:lvl5pPr>
            <a:lvl6pPr lvl="5" rtl="0">
              <a:spcBef>
                <a:spcPts val="0"/>
              </a:spcBef>
              <a:buClr>
                <a:srgbClr val="114454"/>
              </a:buClr>
              <a:buSzPct val="100000"/>
              <a:defRPr sz="4800">
                <a:solidFill>
                  <a:srgbClr val="114454"/>
                </a:solidFill>
              </a:defRPr>
            </a:lvl6pPr>
            <a:lvl7pPr lvl="6" rtl="0">
              <a:spcBef>
                <a:spcPts val="0"/>
              </a:spcBef>
              <a:buClr>
                <a:srgbClr val="114454"/>
              </a:buClr>
              <a:buSzPct val="100000"/>
              <a:defRPr sz="4800">
                <a:solidFill>
                  <a:srgbClr val="114454"/>
                </a:solidFill>
              </a:defRPr>
            </a:lvl7pPr>
            <a:lvl8pPr lvl="7" rtl="0">
              <a:spcBef>
                <a:spcPts val="0"/>
              </a:spcBef>
              <a:buClr>
                <a:srgbClr val="114454"/>
              </a:buClr>
              <a:buSzPct val="100000"/>
              <a:defRPr sz="4800">
                <a:solidFill>
                  <a:srgbClr val="114454"/>
                </a:solidFill>
              </a:defRPr>
            </a:lvl8pPr>
            <a:lvl9pPr lvl="8" rtl="0">
              <a:spcBef>
                <a:spcPts val="0"/>
              </a:spcBef>
              <a:buClr>
                <a:srgbClr val="114454"/>
              </a:buClr>
              <a:buSzPct val="100000"/>
              <a:defRPr sz="4800">
                <a:solidFill>
                  <a:srgbClr val="114454"/>
                </a:solidFill>
              </a:defRPr>
            </a:lvl9pPr>
          </a:lstStyle>
          <a:p>
            <a:endParaRPr/>
          </a:p>
        </p:txBody>
      </p:sp>
      <p:sp>
        <p:nvSpPr>
          <p:cNvPr id="17" name="Shape 17"/>
          <p:cNvSpPr txBox="1">
            <a:spLocks noGrp="1"/>
          </p:cNvSpPr>
          <p:nvPr>
            <p:ph type="subTitle" idx="1"/>
          </p:nvPr>
        </p:nvSpPr>
        <p:spPr>
          <a:xfrm>
            <a:off x="4113600" y="3983050"/>
            <a:ext cx="4505699" cy="784799"/>
          </a:xfrm>
          <a:prstGeom prst="rect">
            <a:avLst/>
          </a:prstGeom>
        </p:spPr>
        <p:txBody>
          <a:bodyPr lIns="91425" tIns="91425" rIns="91425" bIns="91425" anchor="t" anchorCtr="0"/>
          <a:lstStyle>
            <a:lvl1pPr lvl="0" rtl="0">
              <a:spcBef>
                <a:spcPts val="0"/>
              </a:spcBef>
              <a:buClr>
                <a:srgbClr val="94BF6E"/>
              </a:buClr>
              <a:buSzPct val="100000"/>
              <a:buNone/>
              <a:defRPr sz="1800" b="1">
                <a:solidFill>
                  <a:srgbClr val="94BF6E"/>
                </a:solidFill>
              </a:defRPr>
            </a:lvl1pPr>
            <a:lvl2pPr lvl="1" rtl="0">
              <a:spcBef>
                <a:spcPts val="0"/>
              </a:spcBef>
              <a:buClr>
                <a:srgbClr val="94BF6E"/>
              </a:buClr>
              <a:buSzPct val="100000"/>
              <a:buNone/>
              <a:defRPr sz="1800" b="1">
                <a:solidFill>
                  <a:srgbClr val="94BF6E"/>
                </a:solidFill>
              </a:defRPr>
            </a:lvl2pPr>
            <a:lvl3pPr lvl="2" rtl="0">
              <a:spcBef>
                <a:spcPts val="0"/>
              </a:spcBef>
              <a:buClr>
                <a:srgbClr val="94BF6E"/>
              </a:buClr>
              <a:buSzPct val="100000"/>
              <a:buNone/>
              <a:defRPr sz="1800" b="1">
                <a:solidFill>
                  <a:srgbClr val="94BF6E"/>
                </a:solidFill>
              </a:defRPr>
            </a:lvl3pPr>
            <a:lvl4pPr lvl="3" rtl="0">
              <a:spcBef>
                <a:spcPts val="0"/>
              </a:spcBef>
              <a:buClr>
                <a:srgbClr val="94BF6E"/>
              </a:buClr>
              <a:buNone/>
              <a:defRPr b="1">
                <a:solidFill>
                  <a:srgbClr val="94BF6E"/>
                </a:solidFill>
              </a:defRPr>
            </a:lvl4pPr>
            <a:lvl5pPr lvl="4" rtl="0">
              <a:spcBef>
                <a:spcPts val="0"/>
              </a:spcBef>
              <a:buClr>
                <a:srgbClr val="94BF6E"/>
              </a:buClr>
              <a:buNone/>
              <a:defRPr b="1">
                <a:solidFill>
                  <a:srgbClr val="94BF6E"/>
                </a:solidFill>
              </a:defRPr>
            </a:lvl5pPr>
            <a:lvl6pPr lvl="5" rtl="0">
              <a:spcBef>
                <a:spcPts val="0"/>
              </a:spcBef>
              <a:buClr>
                <a:srgbClr val="94BF6E"/>
              </a:buClr>
              <a:buNone/>
              <a:defRPr b="1">
                <a:solidFill>
                  <a:srgbClr val="94BF6E"/>
                </a:solidFill>
              </a:defRPr>
            </a:lvl6pPr>
            <a:lvl7pPr lvl="6" rtl="0">
              <a:spcBef>
                <a:spcPts val="0"/>
              </a:spcBef>
              <a:buClr>
                <a:srgbClr val="94BF6E"/>
              </a:buClr>
              <a:buNone/>
              <a:defRPr b="1">
                <a:solidFill>
                  <a:srgbClr val="94BF6E"/>
                </a:solidFill>
              </a:defRPr>
            </a:lvl7pPr>
            <a:lvl8pPr lvl="7" rtl="0">
              <a:spcBef>
                <a:spcPts val="0"/>
              </a:spcBef>
              <a:buClr>
                <a:srgbClr val="94BF6E"/>
              </a:buClr>
              <a:buNone/>
              <a:defRPr b="1">
                <a:solidFill>
                  <a:srgbClr val="94BF6E"/>
                </a:solidFill>
              </a:defRPr>
            </a:lvl8pPr>
            <a:lvl9pPr lvl="8" rtl="0">
              <a:spcBef>
                <a:spcPts val="0"/>
              </a:spcBef>
              <a:buClr>
                <a:srgbClr val="94BF6E"/>
              </a:buClr>
              <a:buNone/>
              <a:defRPr b="1">
                <a:solidFill>
                  <a:srgbClr val="94BF6E"/>
                </a:solidFill>
              </a:defRPr>
            </a:lvl9pPr>
          </a:lstStyle>
          <a:p>
            <a:endParaRPr/>
          </a:p>
        </p:txBody>
      </p:sp>
      <p:sp>
        <p:nvSpPr>
          <p:cNvPr id="18" name="Shape 18"/>
          <p:cNvSpPr/>
          <p:nvPr/>
        </p:nvSpPr>
        <p:spPr>
          <a:xfrm>
            <a:off x="0" y="4288499"/>
            <a:ext cx="3474300" cy="247500"/>
          </a:xfrm>
          <a:prstGeom prst="rect">
            <a:avLst/>
          </a:prstGeom>
          <a:solidFill>
            <a:srgbClr val="165751"/>
          </a:solidFill>
          <a:ln>
            <a:noFill/>
          </a:ln>
        </p:spPr>
        <p:txBody>
          <a:bodyPr lIns="91425" tIns="91425" rIns="91425" bIns="91425" anchor="ctr" anchorCtr="0">
            <a:noAutofit/>
          </a:bodyPr>
          <a:lstStyle/>
          <a:p>
            <a:pPr lvl="0">
              <a:spcBef>
                <a:spcPts val="0"/>
              </a:spcBef>
              <a:buNone/>
            </a:pPr>
            <a:endParaRPr/>
          </a:p>
        </p:txBody>
      </p:sp>
      <p:sp>
        <p:nvSpPr>
          <p:cNvPr id="19" name="Shape 19"/>
          <p:cNvSpPr/>
          <p:nvPr/>
        </p:nvSpPr>
        <p:spPr>
          <a:xfrm>
            <a:off x="0" y="0"/>
            <a:ext cx="3474300" cy="530699"/>
          </a:xfrm>
          <a:prstGeom prst="rect">
            <a:avLst/>
          </a:prstGeom>
          <a:solidFill>
            <a:srgbClr val="18637B"/>
          </a:solidFill>
          <a:ln>
            <a:noFill/>
          </a:ln>
        </p:spPr>
        <p:txBody>
          <a:bodyPr lIns="91425" tIns="91425" rIns="91425" bIns="91425" anchor="ctr" anchorCtr="0">
            <a:noAutofit/>
          </a:bodyPr>
          <a:lstStyle/>
          <a:p>
            <a:pPr lvl="0" rtl="0">
              <a:spcBef>
                <a:spcPts val="0"/>
              </a:spcBef>
              <a:buNone/>
            </a:pPr>
            <a:endParaRPr>
              <a:solidFill>
                <a:srgbClr val="114454"/>
              </a:solidFill>
            </a:endParaRPr>
          </a:p>
        </p:txBody>
      </p:sp>
      <p:sp>
        <p:nvSpPr>
          <p:cNvPr id="20" name="Shape 20"/>
          <p:cNvSpPr/>
          <p:nvPr/>
        </p:nvSpPr>
        <p:spPr>
          <a:xfrm>
            <a:off x="0" y="500625"/>
            <a:ext cx="3474300" cy="3824100"/>
          </a:xfrm>
          <a:prstGeom prst="rect">
            <a:avLst/>
          </a:prstGeom>
          <a:solidFill>
            <a:srgbClr val="124057"/>
          </a:solidFill>
          <a:ln>
            <a:noFill/>
          </a:ln>
        </p:spPr>
        <p:txBody>
          <a:bodyPr lIns="91425" tIns="91425" rIns="91425" bIns="91425" anchor="ctr" anchorCtr="0">
            <a:noAutofit/>
          </a:bodyPr>
          <a:lstStyle/>
          <a:p>
            <a:pPr lvl="0">
              <a:spcBef>
                <a:spcPts val="0"/>
              </a:spcBef>
              <a:buNone/>
            </a:pPr>
            <a:endParaRPr/>
          </a:p>
        </p:txBody>
      </p:sp>
      <p:sp>
        <p:nvSpPr>
          <p:cNvPr id="21" name="Shape 21"/>
          <p:cNvSpPr/>
          <p:nvPr/>
        </p:nvSpPr>
        <p:spPr>
          <a:xfrm>
            <a:off x="0" y="4493604"/>
            <a:ext cx="3474300" cy="118200"/>
          </a:xfrm>
          <a:prstGeom prst="rect">
            <a:avLst/>
          </a:prstGeom>
          <a:solidFill>
            <a:srgbClr val="3B8D61"/>
          </a:solidFill>
          <a:ln>
            <a:noFill/>
          </a:ln>
        </p:spPr>
        <p:txBody>
          <a:bodyPr lIns="91425" tIns="91425" rIns="91425" bIns="91425" anchor="ctr" anchorCtr="0">
            <a:noAutofit/>
          </a:bodyPr>
          <a:lstStyle/>
          <a:p>
            <a:pPr lvl="0">
              <a:spcBef>
                <a:spcPts val="0"/>
              </a:spcBef>
              <a:buNone/>
            </a:pPr>
            <a:endParaRPr/>
          </a:p>
        </p:txBody>
      </p:sp>
      <p:sp>
        <p:nvSpPr>
          <p:cNvPr id="22" name="Shape 22"/>
          <p:cNvSpPr/>
          <p:nvPr/>
        </p:nvSpPr>
        <p:spPr>
          <a:xfrm>
            <a:off x="0" y="4584075"/>
            <a:ext cx="3474300" cy="559499"/>
          </a:xfrm>
          <a:prstGeom prst="rect">
            <a:avLst/>
          </a:prstGeom>
          <a:solidFill>
            <a:srgbClr val="94BF6E"/>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Quote">
    <p:spTree>
      <p:nvGrpSpPr>
        <p:cNvPr id="1" name="Shape 23"/>
        <p:cNvGrpSpPr/>
        <p:nvPr/>
      </p:nvGrpSpPr>
      <p:grpSpPr>
        <a:xfrm>
          <a:off x="0" y="0"/>
          <a:ext cx="0" cy="0"/>
          <a:chOff x="0" y="0"/>
          <a:chExt cx="0" cy="0"/>
        </a:xfrm>
      </p:grpSpPr>
      <p:sp>
        <p:nvSpPr>
          <p:cNvPr id="24" name="Shape 24"/>
          <p:cNvSpPr/>
          <p:nvPr/>
        </p:nvSpPr>
        <p:spPr>
          <a:xfrm>
            <a:off x="0" y="1148250"/>
            <a:ext cx="9144000" cy="2847000"/>
          </a:xfrm>
          <a:prstGeom prst="rect">
            <a:avLst/>
          </a:prstGeom>
          <a:solidFill>
            <a:srgbClr val="165751"/>
          </a:solidFill>
          <a:ln>
            <a:noFill/>
          </a:ln>
        </p:spPr>
        <p:txBody>
          <a:bodyPr lIns="91425" tIns="91425" rIns="91425" bIns="91425" anchor="ctr" anchorCtr="0">
            <a:noAutofit/>
          </a:bodyPr>
          <a:lstStyle/>
          <a:p>
            <a:pPr lvl="0">
              <a:spcBef>
                <a:spcPts val="0"/>
              </a:spcBef>
              <a:buNone/>
            </a:pPr>
            <a:endParaRPr/>
          </a:p>
        </p:txBody>
      </p:sp>
      <p:sp>
        <p:nvSpPr>
          <p:cNvPr id="25" name="Shape 25"/>
          <p:cNvSpPr/>
          <p:nvPr/>
        </p:nvSpPr>
        <p:spPr>
          <a:xfrm>
            <a:off x="3398537" y="1599537"/>
            <a:ext cx="2346925" cy="1944425"/>
          </a:xfrm>
          <a:prstGeom prst="rect">
            <a:avLst/>
          </a:prstGeom>
        </p:spPr>
        <p:txBody>
          <a:bodyPr>
            <a:prstTxWarp prst="textPlain">
              <a:avLst/>
            </a:prstTxWarp>
          </a:bodyPr>
          <a:lstStyle/>
          <a:p>
            <a:pPr lvl="0" algn="ctr"/>
            <a:r>
              <a:rPr b="0" i="0">
                <a:ln>
                  <a:noFill/>
                </a:ln>
                <a:solidFill>
                  <a:srgbClr val="0E3142">
                    <a:alpha val="20380"/>
                  </a:srgbClr>
                </a:solidFill>
                <a:latin typeface="Impact"/>
              </a:rPr>
              <a:t>“</a:t>
            </a:r>
          </a:p>
        </p:txBody>
      </p:sp>
      <p:sp>
        <p:nvSpPr>
          <p:cNvPr id="26" name="Shape 26"/>
          <p:cNvSpPr/>
          <p:nvPr/>
        </p:nvSpPr>
        <p:spPr>
          <a:xfrm>
            <a:off x="0" y="0"/>
            <a:ext cx="9144000" cy="530699"/>
          </a:xfrm>
          <a:prstGeom prst="rect">
            <a:avLst/>
          </a:prstGeom>
          <a:solidFill>
            <a:srgbClr val="18637B"/>
          </a:solidFill>
          <a:ln>
            <a:noFill/>
          </a:ln>
        </p:spPr>
        <p:txBody>
          <a:bodyPr lIns="91425" tIns="91425" rIns="91425" bIns="91425" anchor="ctr" anchorCtr="0">
            <a:noAutofit/>
          </a:bodyPr>
          <a:lstStyle/>
          <a:p>
            <a:pPr lvl="0" rtl="0">
              <a:spcBef>
                <a:spcPts val="0"/>
              </a:spcBef>
              <a:buNone/>
            </a:pPr>
            <a:endParaRPr>
              <a:solidFill>
                <a:srgbClr val="114454"/>
              </a:solidFill>
            </a:endParaRPr>
          </a:p>
        </p:txBody>
      </p:sp>
      <p:sp>
        <p:nvSpPr>
          <p:cNvPr id="27" name="Shape 27"/>
          <p:cNvSpPr/>
          <p:nvPr/>
        </p:nvSpPr>
        <p:spPr>
          <a:xfrm>
            <a:off x="0" y="500624"/>
            <a:ext cx="9144000" cy="732000"/>
          </a:xfrm>
          <a:prstGeom prst="rect">
            <a:avLst/>
          </a:prstGeom>
          <a:solidFill>
            <a:srgbClr val="124057"/>
          </a:solidFill>
          <a:ln>
            <a:noFill/>
          </a:ln>
        </p:spPr>
        <p:txBody>
          <a:bodyPr lIns="91425" tIns="91425" rIns="91425" bIns="91425" anchor="ctr" anchorCtr="0">
            <a:noAutofit/>
          </a:bodyPr>
          <a:lstStyle/>
          <a:p>
            <a:pPr lvl="0">
              <a:spcBef>
                <a:spcPts val="0"/>
              </a:spcBef>
              <a:buNone/>
            </a:pPr>
            <a:endParaRPr/>
          </a:p>
        </p:txBody>
      </p:sp>
      <p:sp>
        <p:nvSpPr>
          <p:cNvPr id="28" name="Shape 28"/>
          <p:cNvSpPr/>
          <p:nvPr/>
        </p:nvSpPr>
        <p:spPr>
          <a:xfrm>
            <a:off x="0" y="3962800"/>
            <a:ext cx="9144000" cy="370200"/>
          </a:xfrm>
          <a:prstGeom prst="rect">
            <a:avLst/>
          </a:prstGeom>
          <a:solidFill>
            <a:srgbClr val="3B8D61"/>
          </a:solidFill>
          <a:ln>
            <a:noFill/>
          </a:ln>
        </p:spPr>
        <p:txBody>
          <a:bodyPr lIns="91425" tIns="91425" rIns="91425" bIns="91425" anchor="ctr" anchorCtr="0">
            <a:noAutofit/>
          </a:bodyPr>
          <a:lstStyle/>
          <a:p>
            <a:pPr lvl="0">
              <a:spcBef>
                <a:spcPts val="0"/>
              </a:spcBef>
              <a:buNone/>
            </a:pPr>
            <a:endParaRPr/>
          </a:p>
        </p:txBody>
      </p:sp>
      <p:sp>
        <p:nvSpPr>
          <p:cNvPr id="29" name="Shape 29"/>
          <p:cNvSpPr/>
          <p:nvPr/>
        </p:nvSpPr>
        <p:spPr>
          <a:xfrm>
            <a:off x="0" y="4333125"/>
            <a:ext cx="9144000" cy="810299"/>
          </a:xfrm>
          <a:prstGeom prst="rect">
            <a:avLst/>
          </a:prstGeom>
          <a:solidFill>
            <a:srgbClr val="94BF6E"/>
          </a:solidFill>
          <a:ln>
            <a:noFill/>
          </a:ln>
        </p:spPr>
        <p:txBody>
          <a:bodyPr lIns="91425" tIns="91425" rIns="91425" bIns="91425" anchor="ctr" anchorCtr="0">
            <a:noAutofit/>
          </a:bodyPr>
          <a:lstStyle/>
          <a:p>
            <a:pPr lvl="0">
              <a:spcBef>
                <a:spcPts val="0"/>
              </a:spcBef>
              <a:buNone/>
            </a:pPr>
            <a:endParaRPr/>
          </a:p>
        </p:txBody>
      </p:sp>
      <p:sp>
        <p:nvSpPr>
          <p:cNvPr id="30" name="Shape 30"/>
          <p:cNvSpPr txBox="1">
            <a:spLocks noGrp="1"/>
          </p:cNvSpPr>
          <p:nvPr>
            <p:ph type="body" idx="1"/>
          </p:nvPr>
        </p:nvSpPr>
        <p:spPr>
          <a:xfrm>
            <a:off x="1556175" y="2300275"/>
            <a:ext cx="6031800" cy="605100"/>
          </a:xfrm>
          <a:prstGeom prst="rect">
            <a:avLst/>
          </a:prstGeom>
        </p:spPr>
        <p:txBody>
          <a:bodyPr lIns="91425" tIns="91425" rIns="91425" bIns="91425" anchor="ctr" anchorCtr="0"/>
          <a:lstStyle>
            <a:lvl1pPr lvl="0" algn="ctr" rtl="0">
              <a:spcBef>
                <a:spcPts val="0"/>
              </a:spcBef>
              <a:buClr>
                <a:srgbClr val="FFFFFF"/>
              </a:buClr>
              <a:buSzPct val="100000"/>
              <a:defRPr sz="2000">
                <a:solidFill>
                  <a:srgbClr val="FFFFFF"/>
                </a:solidFill>
              </a:defRPr>
            </a:lvl1pPr>
            <a:lvl2pPr lvl="1" algn="ctr" rtl="0">
              <a:spcBef>
                <a:spcPts val="0"/>
              </a:spcBef>
              <a:buClr>
                <a:srgbClr val="FFFFFF"/>
              </a:buClr>
              <a:buSzPct val="100000"/>
              <a:defRPr sz="2000">
                <a:solidFill>
                  <a:srgbClr val="FFFFFF"/>
                </a:solidFill>
              </a:defRPr>
            </a:lvl2pPr>
            <a:lvl3pPr lvl="2" algn="ctr" rtl="0">
              <a:spcBef>
                <a:spcPts val="0"/>
              </a:spcBef>
              <a:buClr>
                <a:srgbClr val="FFFFFF"/>
              </a:buClr>
              <a:buSzPct val="100000"/>
              <a:defRPr sz="2000">
                <a:solidFill>
                  <a:srgbClr val="FFFFFF"/>
                </a:solidFill>
              </a:defRPr>
            </a:lvl3pPr>
            <a:lvl4pPr lvl="3" algn="ctr" rtl="0">
              <a:spcBef>
                <a:spcPts val="0"/>
              </a:spcBef>
              <a:buClr>
                <a:srgbClr val="FFFFFF"/>
              </a:buClr>
              <a:buSzPct val="100000"/>
              <a:defRPr sz="2000">
                <a:solidFill>
                  <a:srgbClr val="FFFFFF"/>
                </a:solidFill>
              </a:defRPr>
            </a:lvl4pPr>
            <a:lvl5pPr lvl="4" algn="ctr" rtl="0">
              <a:spcBef>
                <a:spcPts val="0"/>
              </a:spcBef>
              <a:buClr>
                <a:srgbClr val="FFFFFF"/>
              </a:buClr>
              <a:buSzPct val="100000"/>
              <a:defRPr sz="2000">
                <a:solidFill>
                  <a:srgbClr val="FFFFFF"/>
                </a:solidFill>
              </a:defRPr>
            </a:lvl5pPr>
            <a:lvl6pPr lvl="5" algn="ctr" rtl="0">
              <a:spcBef>
                <a:spcPts val="0"/>
              </a:spcBef>
              <a:buClr>
                <a:srgbClr val="FFFFFF"/>
              </a:buClr>
              <a:buSzPct val="100000"/>
              <a:defRPr sz="2000">
                <a:solidFill>
                  <a:srgbClr val="FFFFFF"/>
                </a:solidFill>
              </a:defRPr>
            </a:lvl6pPr>
            <a:lvl7pPr lvl="6" algn="ctr" rtl="0">
              <a:spcBef>
                <a:spcPts val="0"/>
              </a:spcBef>
              <a:buClr>
                <a:srgbClr val="FFFFFF"/>
              </a:buClr>
              <a:buSzPct val="100000"/>
              <a:defRPr sz="2000">
                <a:solidFill>
                  <a:srgbClr val="FFFFFF"/>
                </a:solidFill>
              </a:defRPr>
            </a:lvl7pPr>
            <a:lvl8pPr lvl="7" algn="ctr" rtl="0">
              <a:spcBef>
                <a:spcPts val="0"/>
              </a:spcBef>
              <a:buClr>
                <a:srgbClr val="FFFFFF"/>
              </a:buClr>
              <a:buSzPct val="100000"/>
              <a:defRPr sz="2000">
                <a:solidFill>
                  <a:srgbClr val="FFFFFF"/>
                </a:solidFill>
              </a:defRPr>
            </a:lvl8pPr>
            <a:lvl9pPr lvl="8" algn="ctr">
              <a:spcBef>
                <a:spcPts val="0"/>
              </a:spcBef>
              <a:buClr>
                <a:srgbClr val="FFFFFF"/>
              </a:buClr>
              <a:buSzPct val="100000"/>
              <a:defRPr sz="2000">
                <a:solidFill>
                  <a:srgbClr val="FFFFFF"/>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31"/>
        <p:cNvGrpSpPr/>
        <p:nvPr/>
      </p:nvGrpSpPr>
      <p:grpSpPr>
        <a:xfrm>
          <a:off x="0" y="0"/>
          <a:ext cx="0" cy="0"/>
          <a:chOff x="0" y="0"/>
          <a:chExt cx="0" cy="0"/>
        </a:xfrm>
      </p:grpSpPr>
      <p:sp>
        <p:nvSpPr>
          <p:cNvPr id="32" name="Shape 32"/>
          <p:cNvSpPr/>
          <p:nvPr/>
        </p:nvSpPr>
        <p:spPr>
          <a:xfrm>
            <a:off x="0" y="0"/>
            <a:ext cx="247200" cy="530699"/>
          </a:xfrm>
          <a:prstGeom prst="rect">
            <a:avLst/>
          </a:prstGeom>
          <a:solidFill>
            <a:srgbClr val="18637B"/>
          </a:solidFill>
          <a:ln>
            <a:noFill/>
          </a:ln>
        </p:spPr>
        <p:txBody>
          <a:bodyPr lIns="91425" tIns="91425" rIns="91425" bIns="91425" anchor="ctr" anchorCtr="0">
            <a:noAutofit/>
          </a:bodyPr>
          <a:lstStyle/>
          <a:p>
            <a:pPr lvl="0" rtl="0">
              <a:spcBef>
                <a:spcPts val="0"/>
              </a:spcBef>
              <a:buNone/>
            </a:pPr>
            <a:endParaRPr>
              <a:solidFill>
                <a:srgbClr val="114454"/>
              </a:solidFill>
            </a:endParaRPr>
          </a:p>
        </p:txBody>
      </p:sp>
      <p:sp>
        <p:nvSpPr>
          <p:cNvPr id="33" name="Shape 33"/>
          <p:cNvSpPr/>
          <p:nvPr/>
        </p:nvSpPr>
        <p:spPr>
          <a:xfrm>
            <a:off x="0" y="500625"/>
            <a:ext cx="4572000" cy="1058699"/>
          </a:xfrm>
          <a:prstGeom prst="rect">
            <a:avLst/>
          </a:prstGeom>
          <a:solidFill>
            <a:srgbClr val="124057"/>
          </a:solidFill>
          <a:ln>
            <a:noFill/>
          </a:ln>
        </p:spPr>
        <p:txBody>
          <a:bodyPr lIns="91425" tIns="91425" rIns="91425" bIns="91425" anchor="ctr" anchorCtr="0">
            <a:noAutofit/>
          </a:bodyPr>
          <a:lstStyle/>
          <a:p>
            <a:pPr lvl="0">
              <a:spcBef>
                <a:spcPts val="0"/>
              </a:spcBef>
              <a:buNone/>
            </a:pPr>
            <a:endParaRPr/>
          </a:p>
        </p:txBody>
      </p:sp>
      <p:sp>
        <p:nvSpPr>
          <p:cNvPr id="34" name="Shape 34"/>
          <p:cNvSpPr/>
          <p:nvPr/>
        </p:nvSpPr>
        <p:spPr>
          <a:xfrm>
            <a:off x="0" y="1553405"/>
            <a:ext cx="247200" cy="1532700"/>
          </a:xfrm>
          <a:prstGeom prst="rect">
            <a:avLst/>
          </a:prstGeom>
          <a:solidFill>
            <a:srgbClr val="165751"/>
          </a:solidFill>
          <a:ln>
            <a:noFill/>
          </a:ln>
        </p:spPr>
        <p:txBody>
          <a:bodyPr lIns="91425" tIns="91425" rIns="91425" bIns="91425" anchor="ctr" anchorCtr="0">
            <a:noAutofit/>
          </a:bodyPr>
          <a:lstStyle/>
          <a:p>
            <a:pPr lvl="0">
              <a:spcBef>
                <a:spcPts val="0"/>
              </a:spcBef>
              <a:buNone/>
            </a:pPr>
            <a:endParaRPr/>
          </a:p>
        </p:txBody>
      </p:sp>
      <p:sp>
        <p:nvSpPr>
          <p:cNvPr id="35" name="Shape 35"/>
          <p:cNvSpPr/>
          <p:nvPr/>
        </p:nvSpPr>
        <p:spPr>
          <a:xfrm>
            <a:off x="0" y="3086100"/>
            <a:ext cx="247200" cy="605400"/>
          </a:xfrm>
          <a:prstGeom prst="rect">
            <a:avLst/>
          </a:prstGeom>
          <a:solidFill>
            <a:srgbClr val="3B8D61"/>
          </a:solidFill>
          <a:ln>
            <a:noFill/>
          </a:ln>
        </p:spPr>
        <p:txBody>
          <a:bodyPr lIns="91425" tIns="91425" rIns="91425" bIns="91425" anchor="ctr" anchorCtr="0">
            <a:noAutofit/>
          </a:bodyPr>
          <a:lstStyle/>
          <a:p>
            <a:pPr lvl="0">
              <a:spcBef>
                <a:spcPts val="0"/>
              </a:spcBef>
              <a:buNone/>
            </a:pPr>
            <a:endParaRPr/>
          </a:p>
        </p:txBody>
      </p:sp>
      <p:sp>
        <p:nvSpPr>
          <p:cNvPr id="36" name="Shape 36"/>
          <p:cNvSpPr/>
          <p:nvPr/>
        </p:nvSpPr>
        <p:spPr>
          <a:xfrm>
            <a:off x="0" y="3691500"/>
            <a:ext cx="247200" cy="1451999"/>
          </a:xfrm>
          <a:prstGeom prst="rect">
            <a:avLst/>
          </a:prstGeom>
          <a:solidFill>
            <a:srgbClr val="94BF6E"/>
          </a:solidFill>
          <a:ln>
            <a:noFill/>
          </a:ln>
        </p:spPr>
        <p:txBody>
          <a:bodyPr lIns="91425" tIns="91425" rIns="91425" bIns="91425" anchor="ctr" anchorCtr="0">
            <a:noAutofit/>
          </a:bodyPr>
          <a:lstStyle/>
          <a:p>
            <a:pPr lvl="0">
              <a:spcBef>
                <a:spcPts val="0"/>
              </a:spcBef>
              <a:buNone/>
            </a:pPr>
            <a:endParaRPr/>
          </a:p>
        </p:txBody>
      </p:sp>
      <p:cxnSp>
        <p:nvCxnSpPr>
          <p:cNvPr id="37" name="Shape 37"/>
          <p:cNvCxnSpPr/>
          <p:nvPr/>
        </p:nvCxnSpPr>
        <p:spPr>
          <a:xfrm>
            <a:off x="1037450" y="809725"/>
            <a:ext cx="0" cy="470700"/>
          </a:xfrm>
          <a:prstGeom prst="straightConnector1">
            <a:avLst/>
          </a:prstGeom>
          <a:noFill/>
          <a:ln w="9525" cap="flat" cmpd="sng">
            <a:solidFill>
              <a:srgbClr val="18637B"/>
            </a:solidFill>
            <a:prstDash val="solid"/>
            <a:round/>
            <a:headEnd type="none" w="lg" len="lg"/>
            <a:tailEnd type="none" w="lg" len="lg"/>
          </a:ln>
        </p:spPr>
      </p:cxnSp>
      <p:sp>
        <p:nvSpPr>
          <p:cNvPr id="38" name="Shape 38"/>
          <p:cNvSpPr txBox="1">
            <a:spLocks noGrp="1"/>
          </p:cNvSpPr>
          <p:nvPr>
            <p:ph type="title"/>
          </p:nvPr>
        </p:nvSpPr>
        <p:spPr>
          <a:xfrm>
            <a:off x="1146025" y="530725"/>
            <a:ext cx="3208799" cy="10287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9" name="Shape 39"/>
          <p:cNvSpPr txBox="1">
            <a:spLocks noGrp="1"/>
          </p:cNvSpPr>
          <p:nvPr>
            <p:ph type="body" idx="1"/>
          </p:nvPr>
        </p:nvSpPr>
        <p:spPr>
          <a:xfrm>
            <a:off x="1146025" y="1767275"/>
            <a:ext cx="7540800" cy="3158699"/>
          </a:xfrm>
          <a:prstGeom prst="rect">
            <a:avLst/>
          </a:prstGeom>
        </p:spPr>
        <p:txBody>
          <a:bodyPr lIns="91425" tIns="91425" rIns="91425" bIns="91425" anchor="t" anchorCtr="0"/>
          <a:lstStyle>
            <a:lvl1pPr lvl="0">
              <a:spcBef>
                <a:spcPts val="0"/>
              </a:spcBef>
              <a:buSzPct val="100000"/>
              <a:defRPr sz="2800"/>
            </a:lvl1pPr>
            <a:lvl2pPr lvl="1">
              <a:spcBef>
                <a:spcPts val="0"/>
              </a:spcBef>
              <a:buSzPct val="100000"/>
              <a:defRPr sz="2800"/>
            </a:lvl2pPr>
            <a:lvl3pPr lvl="2">
              <a:spcBef>
                <a:spcPts val="0"/>
              </a:spcBef>
              <a:buSzPct val="100000"/>
              <a:defRPr sz="2800"/>
            </a:lvl3pPr>
            <a:lvl4pPr lvl="3">
              <a:spcBef>
                <a:spcPts val="0"/>
              </a:spcBef>
              <a:buSzPct val="100000"/>
              <a:defRPr sz="2800"/>
            </a:lvl4pPr>
            <a:lvl5pPr lvl="4">
              <a:spcBef>
                <a:spcPts val="0"/>
              </a:spcBef>
              <a:buSzPct val="100000"/>
              <a:defRPr sz="2800"/>
            </a:lvl5pPr>
            <a:lvl6pPr lvl="5">
              <a:spcBef>
                <a:spcPts val="0"/>
              </a:spcBef>
              <a:buSzPct val="100000"/>
              <a:defRPr sz="2800"/>
            </a:lvl6pPr>
            <a:lvl7pPr lvl="6">
              <a:spcBef>
                <a:spcPts val="0"/>
              </a:spcBef>
              <a:buSzPct val="100000"/>
              <a:defRPr sz="2800"/>
            </a:lvl7pPr>
            <a:lvl8pPr lvl="7">
              <a:spcBef>
                <a:spcPts val="0"/>
              </a:spcBef>
              <a:buSzPct val="100000"/>
              <a:defRPr sz="2800"/>
            </a:lvl8pPr>
            <a:lvl9pPr lvl="8">
              <a:spcBef>
                <a:spcPts val="0"/>
              </a:spcBef>
              <a:buSzPct val="100000"/>
              <a:defRPr sz="2800"/>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40"/>
        <p:cNvGrpSpPr/>
        <p:nvPr/>
      </p:nvGrpSpPr>
      <p:grpSpPr>
        <a:xfrm>
          <a:off x="0" y="0"/>
          <a:ext cx="0" cy="0"/>
          <a:chOff x="0" y="0"/>
          <a:chExt cx="0" cy="0"/>
        </a:xfrm>
      </p:grpSpPr>
      <p:sp>
        <p:nvSpPr>
          <p:cNvPr id="41" name="Shape 41"/>
          <p:cNvSpPr/>
          <p:nvPr/>
        </p:nvSpPr>
        <p:spPr>
          <a:xfrm>
            <a:off x="0" y="0"/>
            <a:ext cx="247200" cy="530699"/>
          </a:xfrm>
          <a:prstGeom prst="rect">
            <a:avLst/>
          </a:prstGeom>
          <a:solidFill>
            <a:srgbClr val="18637B"/>
          </a:solidFill>
          <a:ln>
            <a:noFill/>
          </a:ln>
        </p:spPr>
        <p:txBody>
          <a:bodyPr lIns="91425" tIns="91425" rIns="91425" bIns="91425" anchor="ctr" anchorCtr="0">
            <a:noAutofit/>
          </a:bodyPr>
          <a:lstStyle/>
          <a:p>
            <a:pPr lvl="0" rtl="0">
              <a:spcBef>
                <a:spcPts val="0"/>
              </a:spcBef>
              <a:buNone/>
            </a:pPr>
            <a:endParaRPr>
              <a:solidFill>
                <a:srgbClr val="114454"/>
              </a:solidFill>
            </a:endParaRPr>
          </a:p>
        </p:txBody>
      </p:sp>
      <p:sp>
        <p:nvSpPr>
          <p:cNvPr id="42" name="Shape 42"/>
          <p:cNvSpPr/>
          <p:nvPr/>
        </p:nvSpPr>
        <p:spPr>
          <a:xfrm>
            <a:off x="0" y="500625"/>
            <a:ext cx="4572000" cy="1058699"/>
          </a:xfrm>
          <a:prstGeom prst="rect">
            <a:avLst/>
          </a:prstGeom>
          <a:solidFill>
            <a:srgbClr val="124057"/>
          </a:solidFill>
          <a:ln>
            <a:noFill/>
          </a:ln>
        </p:spPr>
        <p:txBody>
          <a:bodyPr lIns="91425" tIns="91425" rIns="91425" bIns="91425" anchor="ctr" anchorCtr="0">
            <a:noAutofit/>
          </a:bodyPr>
          <a:lstStyle/>
          <a:p>
            <a:pPr lvl="0">
              <a:spcBef>
                <a:spcPts val="0"/>
              </a:spcBef>
              <a:buNone/>
            </a:pPr>
            <a:endParaRPr/>
          </a:p>
        </p:txBody>
      </p:sp>
      <p:sp>
        <p:nvSpPr>
          <p:cNvPr id="43" name="Shape 43"/>
          <p:cNvSpPr/>
          <p:nvPr/>
        </p:nvSpPr>
        <p:spPr>
          <a:xfrm>
            <a:off x="0" y="1553405"/>
            <a:ext cx="247200" cy="1532700"/>
          </a:xfrm>
          <a:prstGeom prst="rect">
            <a:avLst/>
          </a:prstGeom>
          <a:solidFill>
            <a:srgbClr val="165751"/>
          </a:solidFill>
          <a:ln>
            <a:noFill/>
          </a:ln>
        </p:spPr>
        <p:txBody>
          <a:bodyPr lIns="91425" tIns="91425" rIns="91425" bIns="91425" anchor="ctr" anchorCtr="0">
            <a:noAutofit/>
          </a:bodyPr>
          <a:lstStyle/>
          <a:p>
            <a:pPr lvl="0">
              <a:spcBef>
                <a:spcPts val="0"/>
              </a:spcBef>
              <a:buNone/>
            </a:pPr>
            <a:endParaRPr/>
          </a:p>
        </p:txBody>
      </p:sp>
      <p:sp>
        <p:nvSpPr>
          <p:cNvPr id="44" name="Shape 44"/>
          <p:cNvSpPr/>
          <p:nvPr/>
        </p:nvSpPr>
        <p:spPr>
          <a:xfrm>
            <a:off x="0" y="3086100"/>
            <a:ext cx="247200" cy="605400"/>
          </a:xfrm>
          <a:prstGeom prst="rect">
            <a:avLst/>
          </a:prstGeom>
          <a:solidFill>
            <a:srgbClr val="3B8D61"/>
          </a:solidFill>
          <a:ln>
            <a:noFill/>
          </a:ln>
        </p:spPr>
        <p:txBody>
          <a:bodyPr lIns="91425" tIns="91425" rIns="91425" bIns="91425" anchor="ctr" anchorCtr="0">
            <a:noAutofit/>
          </a:bodyPr>
          <a:lstStyle/>
          <a:p>
            <a:pPr lvl="0">
              <a:spcBef>
                <a:spcPts val="0"/>
              </a:spcBef>
              <a:buNone/>
            </a:pPr>
            <a:endParaRPr/>
          </a:p>
        </p:txBody>
      </p:sp>
      <p:sp>
        <p:nvSpPr>
          <p:cNvPr id="45" name="Shape 45"/>
          <p:cNvSpPr/>
          <p:nvPr/>
        </p:nvSpPr>
        <p:spPr>
          <a:xfrm>
            <a:off x="0" y="3691500"/>
            <a:ext cx="247200" cy="1451999"/>
          </a:xfrm>
          <a:prstGeom prst="rect">
            <a:avLst/>
          </a:prstGeom>
          <a:solidFill>
            <a:srgbClr val="94BF6E"/>
          </a:solidFill>
          <a:ln>
            <a:noFill/>
          </a:ln>
        </p:spPr>
        <p:txBody>
          <a:bodyPr lIns="91425" tIns="91425" rIns="91425" bIns="91425" anchor="ctr" anchorCtr="0">
            <a:noAutofit/>
          </a:bodyPr>
          <a:lstStyle/>
          <a:p>
            <a:pPr lvl="0">
              <a:spcBef>
                <a:spcPts val="0"/>
              </a:spcBef>
              <a:buNone/>
            </a:pPr>
            <a:endParaRPr/>
          </a:p>
        </p:txBody>
      </p:sp>
      <p:cxnSp>
        <p:nvCxnSpPr>
          <p:cNvPr id="46" name="Shape 46"/>
          <p:cNvCxnSpPr/>
          <p:nvPr/>
        </p:nvCxnSpPr>
        <p:spPr>
          <a:xfrm>
            <a:off x="1037450" y="809725"/>
            <a:ext cx="0" cy="470700"/>
          </a:xfrm>
          <a:prstGeom prst="straightConnector1">
            <a:avLst/>
          </a:prstGeom>
          <a:noFill/>
          <a:ln w="9525" cap="flat" cmpd="sng">
            <a:solidFill>
              <a:srgbClr val="18637B"/>
            </a:solidFill>
            <a:prstDash val="solid"/>
            <a:round/>
            <a:headEnd type="none" w="lg" len="lg"/>
            <a:tailEnd type="none" w="lg" len="lg"/>
          </a:ln>
        </p:spPr>
      </p:cxnSp>
      <p:sp>
        <p:nvSpPr>
          <p:cNvPr id="47" name="Shape 47"/>
          <p:cNvSpPr txBox="1">
            <a:spLocks noGrp="1"/>
          </p:cNvSpPr>
          <p:nvPr>
            <p:ph type="title"/>
          </p:nvPr>
        </p:nvSpPr>
        <p:spPr>
          <a:xfrm>
            <a:off x="1146025" y="530725"/>
            <a:ext cx="3208799" cy="10287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8" name="Shape 48"/>
          <p:cNvSpPr txBox="1">
            <a:spLocks noGrp="1"/>
          </p:cNvSpPr>
          <p:nvPr>
            <p:ph type="body" idx="1"/>
          </p:nvPr>
        </p:nvSpPr>
        <p:spPr>
          <a:xfrm>
            <a:off x="1146025" y="1767275"/>
            <a:ext cx="3660300" cy="3158699"/>
          </a:xfrm>
          <a:prstGeom prst="rect">
            <a:avLst/>
          </a:prstGeom>
        </p:spPr>
        <p:txBody>
          <a:bodyPr lIns="91425" tIns="91425" rIns="91425" bIns="91425" anchor="t" anchorCtr="0"/>
          <a:lstStyle>
            <a:lvl1pPr lvl="0">
              <a:spcBef>
                <a:spcPts val="0"/>
              </a:spcBef>
              <a:buSzPct val="100000"/>
              <a:defRPr sz="2000"/>
            </a:lvl1pPr>
            <a:lvl2pPr lvl="1">
              <a:spcBef>
                <a:spcPts val="0"/>
              </a:spcBef>
              <a:buSzPct val="100000"/>
              <a:defRPr sz="2000"/>
            </a:lvl2pPr>
            <a:lvl3pPr lvl="2">
              <a:spcBef>
                <a:spcPts val="0"/>
              </a:spcBef>
              <a:buSzPct val="100000"/>
              <a:defRPr sz="2000"/>
            </a:lvl3pPr>
            <a:lvl4pPr lvl="3">
              <a:spcBef>
                <a:spcPts val="0"/>
              </a:spcBef>
              <a:buSzPct val="100000"/>
              <a:defRPr sz="2000"/>
            </a:lvl4pPr>
            <a:lvl5pPr lvl="4">
              <a:spcBef>
                <a:spcPts val="0"/>
              </a:spcBef>
              <a:buSzPct val="100000"/>
              <a:defRPr sz="2000"/>
            </a:lvl5pPr>
            <a:lvl6pPr lvl="5">
              <a:spcBef>
                <a:spcPts val="0"/>
              </a:spcBef>
              <a:buSzPct val="100000"/>
              <a:defRPr sz="2000"/>
            </a:lvl6pPr>
            <a:lvl7pPr lvl="6">
              <a:spcBef>
                <a:spcPts val="0"/>
              </a:spcBef>
              <a:buSzPct val="100000"/>
              <a:defRPr sz="2000"/>
            </a:lvl7pPr>
            <a:lvl8pPr lvl="7">
              <a:spcBef>
                <a:spcPts val="0"/>
              </a:spcBef>
              <a:buSzPct val="100000"/>
              <a:defRPr sz="2000"/>
            </a:lvl8pPr>
            <a:lvl9pPr lvl="8">
              <a:spcBef>
                <a:spcPts val="0"/>
              </a:spcBef>
              <a:buSzPct val="100000"/>
              <a:defRPr sz="2000"/>
            </a:lvl9pPr>
          </a:lstStyle>
          <a:p>
            <a:endParaRPr/>
          </a:p>
        </p:txBody>
      </p:sp>
      <p:sp>
        <p:nvSpPr>
          <p:cNvPr id="49" name="Shape 49"/>
          <p:cNvSpPr txBox="1">
            <a:spLocks noGrp="1"/>
          </p:cNvSpPr>
          <p:nvPr>
            <p:ph type="body" idx="2"/>
          </p:nvPr>
        </p:nvSpPr>
        <p:spPr>
          <a:xfrm>
            <a:off x="5026623" y="1767275"/>
            <a:ext cx="3660300" cy="3158699"/>
          </a:xfrm>
          <a:prstGeom prst="rect">
            <a:avLst/>
          </a:prstGeom>
        </p:spPr>
        <p:txBody>
          <a:bodyPr lIns="91425" tIns="91425" rIns="91425" bIns="91425" anchor="t" anchorCtr="0"/>
          <a:lstStyle>
            <a:lvl1pPr lvl="0">
              <a:spcBef>
                <a:spcPts val="0"/>
              </a:spcBef>
              <a:buSzPct val="100000"/>
              <a:defRPr sz="2000"/>
            </a:lvl1pPr>
            <a:lvl2pPr lvl="1">
              <a:spcBef>
                <a:spcPts val="0"/>
              </a:spcBef>
              <a:buSzPct val="100000"/>
              <a:defRPr sz="2000"/>
            </a:lvl2pPr>
            <a:lvl3pPr lvl="2">
              <a:spcBef>
                <a:spcPts val="0"/>
              </a:spcBef>
              <a:buSzPct val="100000"/>
              <a:defRPr sz="2000"/>
            </a:lvl3pPr>
            <a:lvl4pPr lvl="3">
              <a:spcBef>
                <a:spcPts val="0"/>
              </a:spcBef>
              <a:buSzPct val="100000"/>
              <a:defRPr sz="2000"/>
            </a:lvl4pPr>
            <a:lvl5pPr lvl="4">
              <a:spcBef>
                <a:spcPts val="0"/>
              </a:spcBef>
              <a:buSzPct val="100000"/>
              <a:defRPr sz="2000"/>
            </a:lvl5pPr>
            <a:lvl6pPr lvl="5">
              <a:spcBef>
                <a:spcPts val="0"/>
              </a:spcBef>
              <a:buSzPct val="100000"/>
              <a:defRPr sz="2000"/>
            </a:lvl6pPr>
            <a:lvl7pPr lvl="6">
              <a:spcBef>
                <a:spcPts val="0"/>
              </a:spcBef>
              <a:buSzPct val="100000"/>
              <a:defRPr sz="2000"/>
            </a:lvl7pPr>
            <a:lvl8pPr lvl="7">
              <a:spcBef>
                <a:spcPts val="0"/>
              </a:spcBef>
              <a:buSzPct val="100000"/>
              <a:defRPr sz="2000"/>
            </a:lvl8pPr>
            <a:lvl9pPr lvl="8">
              <a:spcBef>
                <a:spcPts val="0"/>
              </a:spcBef>
              <a:buSzPct val="100000"/>
              <a:defRPr sz="20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Blank style B">
    <p:spTree>
      <p:nvGrpSpPr>
        <p:cNvPr id="1" name="Shape 88"/>
        <p:cNvGrpSpPr/>
        <p:nvPr/>
      </p:nvGrpSpPr>
      <p:grpSpPr>
        <a:xfrm>
          <a:off x="0" y="0"/>
          <a:ext cx="0" cy="0"/>
          <a:chOff x="0" y="0"/>
          <a:chExt cx="0" cy="0"/>
        </a:xfrm>
      </p:grpSpPr>
      <p:sp>
        <p:nvSpPr>
          <p:cNvPr id="89" name="Shape 89"/>
          <p:cNvSpPr/>
          <p:nvPr/>
        </p:nvSpPr>
        <p:spPr>
          <a:xfrm>
            <a:off x="0" y="4294550"/>
            <a:ext cx="9144000" cy="241199"/>
          </a:xfrm>
          <a:prstGeom prst="rect">
            <a:avLst/>
          </a:prstGeom>
          <a:solidFill>
            <a:srgbClr val="165751"/>
          </a:solidFill>
          <a:ln>
            <a:noFill/>
          </a:ln>
        </p:spPr>
        <p:txBody>
          <a:bodyPr lIns="91425" tIns="91425" rIns="91425" bIns="91425" anchor="ctr" anchorCtr="0">
            <a:noAutofit/>
          </a:bodyPr>
          <a:lstStyle/>
          <a:p>
            <a:pPr lvl="0">
              <a:spcBef>
                <a:spcPts val="0"/>
              </a:spcBef>
              <a:buNone/>
            </a:pPr>
            <a:endParaRPr/>
          </a:p>
        </p:txBody>
      </p:sp>
      <p:sp>
        <p:nvSpPr>
          <p:cNvPr id="90" name="Shape 90"/>
          <p:cNvSpPr/>
          <p:nvPr/>
        </p:nvSpPr>
        <p:spPr>
          <a:xfrm>
            <a:off x="0" y="0"/>
            <a:ext cx="9144000" cy="530699"/>
          </a:xfrm>
          <a:prstGeom prst="rect">
            <a:avLst/>
          </a:prstGeom>
          <a:solidFill>
            <a:srgbClr val="18637B"/>
          </a:solidFill>
          <a:ln>
            <a:noFill/>
          </a:ln>
        </p:spPr>
        <p:txBody>
          <a:bodyPr lIns="91425" tIns="91425" rIns="91425" bIns="91425" anchor="ctr" anchorCtr="0">
            <a:noAutofit/>
          </a:bodyPr>
          <a:lstStyle/>
          <a:p>
            <a:pPr lvl="0" rtl="0">
              <a:spcBef>
                <a:spcPts val="0"/>
              </a:spcBef>
              <a:buNone/>
            </a:pPr>
            <a:endParaRPr>
              <a:solidFill>
                <a:srgbClr val="114454"/>
              </a:solidFill>
            </a:endParaRPr>
          </a:p>
        </p:txBody>
      </p:sp>
      <p:sp>
        <p:nvSpPr>
          <p:cNvPr id="91" name="Shape 91"/>
          <p:cNvSpPr/>
          <p:nvPr/>
        </p:nvSpPr>
        <p:spPr>
          <a:xfrm>
            <a:off x="0" y="500625"/>
            <a:ext cx="9144000" cy="3824100"/>
          </a:xfrm>
          <a:prstGeom prst="rect">
            <a:avLst/>
          </a:prstGeom>
          <a:solidFill>
            <a:srgbClr val="124057"/>
          </a:solidFill>
          <a:ln>
            <a:noFill/>
          </a:ln>
        </p:spPr>
        <p:txBody>
          <a:bodyPr lIns="91425" tIns="91425" rIns="91425" bIns="91425" anchor="ctr" anchorCtr="0">
            <a:noAutofit/>
          </a:bodyPr>
          <a:lstStyle/>
          <a:p>
            <a:pPr lvl="0">
              <a:spcBef>
                <a:spcPts val="0"/>
              </a:spcBef>
              <a:buNone/>
            </a:pPr>
            <a:endParaRPr/>
          </a:p>
        </p:txBody>
      </p:sp>
      <p:sp>
        <p:nvSpPr>
          <p:cNvPr id="92" name="Shape 92"/>
          <p:cNvSpPr/>
          <p:nvPr/>
        </p:nvSpPr>
        <p:spPr>
          <a:xfrm>
            <a:off x="0" y="4493604"/>
            <a:ext cx="9144000" cy="118200"/>
          </a:xfrm>
          <a:prstGeom prst="rect">
            <a:avLst/>
          </a:prstGeom>
          <a:solidFill>
            <a:srgbClr val="3B8D61"/>
          </a:solidFill>
          <a:ln>
            <a:noFill/>
          </a:ln>
        </p:spPr>
        <p:txBody>
          <a:bodyPr lIns="91425" tIns="91425" rIns="91425" bIns="91425" anchor="ctr" anchorCtr="0">
            <a:noAutofit/>
          </a:bodyPr>
          <a:lstStyle/>
          <a:p>
            <a:pPr lvl="0">
              <a:spcBef>
                <a:spcPts val="0"/>
              </a:spcBef>
              <a:buNone/>
            </a:pPr>
            <a:endParaRPr/>
          </a:p>
        </p:txBody>
      </p:sp>
      <p:sp>
        <p:nvSpPr>
          <p:cNvPr id="93" name="Shape 93"/>
          <p:cNvSpPr/>
          <p:nvPr/>
        </p:nvSpPr>
        <p:spPr>
          <a:xfrm>
            <a:off x="0" y="4584075"/>
            <a:ext cx="9144000" cy="559499"/>
          </a:xfrm>
          <a:prstGeom prst="rect">
            <a:avLst/>
          </a:prstGeom>
          <a:solidFill>
            <a:srgbClr val="94BF6E"/>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1146025" y="530725"/>
            <a:ext cx="3208799" cy="1028700"/>
          </a:xfrm>
          <a:prstGeom prst="rect">
            <a:avLst/>
          </a:prstGeom>
          <a:noFill/>
          <a:ln>
            <a:noFill/>
          </a:ln>
        </p:spPr>
        <p:txBody>
          <a:bodyPr lIns="91425" tIns="91425" rIns="91425" bIns="91425" anchor="ctr" anchorCtr="0"/>
          <a:lstStyle>
            <a:lvl1pPr lvl="0">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1pPr>
            <a:lvl2pPr lvl="1">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2pPr>
            <a:lvl3pPr lvl="2">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3pPr>
            <a:lvl4pPr lvl="3">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4pPr>
            <a:lvl5pPr lvl="4">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5pPr>
            <a:lvl6pPr lvl="5">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6pPr>
            <a:lvl7pPr lvl="6">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7pPr>
            <a:lvl8pPr lvl="7">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8pPr>
            <a:lvl9pPr lvl="8">
              <a:spcBef>
                <a:spcPts val="0"/>
              </a:spcBef>
              <a:buClr>
                <a:srgbClr val="FFFFFF"/>
              </a:buClr>
              <a:buSzPct val="100000"/>
              <a:buFont typeface="Roboto Slab"/>
              <a:buNone/>
              <a:defRPr sz="1800" b="1">
                <a:solidFill>
                  <a:srgbClr val="FFFFFF"/>
                </a:solidFill>
                <a:latin typeface="Roboto Slab"/>
                <a:ea typeface="Roboto Slab"/>
                <a:cs typeface="Roboto Slab"/>
                <a:sym typeface="Roboto Slab"/>
              </a:defRPr>
            </a:lvl9pPr>
          </a:lstStyle>
          <a:p>
            <a:endParaRPr/>
          </a:p>
        </p:txBody>
      </p:sp>
      <p:sp>
        <p:nvSpPr>
          <p:cNvPr id="7" name="Shape 7"/>
          <p:cNvSpPr txBox="1">
            <a:spLocks noGrp="1"/>
          </p:cNvSpPr>
          <p:nvPr>
            <p:ph type="body" idx="1"/>
          </p:nvPr>
        </p:nvSpPr>
        <p:spPr>
          <a:xfrm>
            <a:off x="1146025" y="1767275"/>
            <a:ext cx="7540800" cy="3158699"/>
          </a:xfrm>
          <a:prstGeom prst="rect">
            <a:avLst/>
          </a:prstGeom>
          <a:noFill/>
          <a:ln>
            <a:noFill/>
          </a:ln>
        </p:spPr>
        <p:txBody>
          <a:bodyPr lIns="91425" tIns="91425" rIns="91425" bIns="91425" anchor="t" anchorCtr="0"/>
          <a:lstStyle>
            <a:lvl1pPr lvl="0">
              <a:spcBef>
                <a:spcPts val="600"/>
              </a:spcBef>
              <a:buClr>
                <a:srgbClr val="114454"/>
              </a:buClr>
              <a:buSzPct val="100000"/>
              <a:buFont typeface="Nixie One"/>
              <a:buChar char="▪"/>
              <a:defRPr sz="3000">
                <a:solidFill>
                  <a:srgbClr val="114454"/>
                </a:solidFill>
                <a:latin typeface="Nixie One"/>
                <a:ea typeface="Nixie One"/>
                <a:cs typeface="Nixie One"/>
                <a:sym typeface="Nixie One"/>
              </a:defRPr>
            </a:lvl1pPr>
            <a:lvl2pPr lvl="1">
              <a:spcBef>
                <a:spcPts val="480"/>
              </a:spcBef>
              <a:buClr>
                <a:srgbClr val="114454"/>
              </a:buClr>
              <a:buSzPct val="100000"/>
              <a:buFont typeface="Nixie One"/>
              <a:buChar char="▫"/>
              <a:defRPr sz="2400">
                <a:solidFill>
                  <a:srgbClr val="114454"/>
                </a:solidFill>
                <a:latin typeface="Nixie One"/>
                <a:ea typeface="Nixie One"/>
                <a:cs typeface="Nixie One"/>
                <a:sym typeface="Nixie One"/>
              </a:defRPr>
            </a:lvl2pPr>
            <a:lvl3pPr lvl="2">
              <a:spcBef>
                <a:spcPts val="480"/>
              </a:spcBef>
              <a:buClr>
                <a:srgbClr val="114454"/>
              </a:buClr>
              <a:buSzPct val="100000"/>
              <a:buFont typeface="Nixie One"/>
              <a:defRPr sz="2400">
                <a:solidFill>
                  <a:srgbClr val="114454"/>
                </a:solidFill>
                <a:latin typeface="Nixie One"/>
                <a:ea typeface="Nixie One"/>
                <a:cs typeface="Nixie One"/>
                <a:sym typeface="Nixie One"/>
              </a:defRPr>
            </a:lvl3pPr>
            <a:lvl4pPr lvl="3">
              <a:spcBef>
                <a:spcPts val="360"/>
              </a:spcBef>
              <a:buClr>
                <a:srgbClr val="114454"/>
              </a:buClr>
              <a:buSzPct val="100000"/>
              <a:buFont typeface="Nixie One"/>
              <a:defRPr sz="1800">
                <a:solidFill>
                  <a:srgbClr val="114454"/>
                </a:solidFill>
                <a:latin typeface="Nixie One"/>
                <a:ea typeface="Nixie One"/>
                <a:cs typeface="Nixie One"/>
                <a:sym typeface="Nixie One"/>
              </a:defRPr>
            </a:lvl4pPr>
            <a:lvl5pPr lvl="4">
              <a:spcBef>
                <a:spcPts val="360"/>
              </a:spcBef>
              <a:buClr>
                <a:srgbClr val="114454"/>
              </a:buClr>
              <a:buSzPct val="100000"/>
              <a:buFont typeface="Nixie One"/>
              <a:defRPr sz="1800">
                <a:solidFill>
                  <a:srgbClr val="114454"/>
                </a:solidFill>
                <a:latin typeface="Nixie One"/>
                <a:ea typeface="Nixie One"/>
                <a:cs typeface="Nixie One"/>
                <a:sym typeface="Nixie One"/>
              </a:defRPr>
            </a:lvl5pPr>
            <a:lvl6pPr lvl="5">
              <a:spcBef>
                <a:spcPts val="360"/>
              </a:spcBef>
              <a:buClr>
                <a:srgbClr val="114454"/>
              </a:buClr>
              <a:buSzPct val="100000"/>
              <a:buFont typeface="Nixie One"/>
              <a:defRPr sz="1800">
                <a:solidFill>
                  <a:srgbClr val="114454"/>
                </a:solidFill>
                <a:latin typeface="Nixie One"/>
                <a:ea typeface="Nixie One"/>
                <a:cs typeface="Nixie One"/>
                <a:sym typeface="Nixie One"/>
              </a:defRPr>
            </a:lvl6pPr>
            <a:lvl7pPr lvl="6">
              <a:spcBef>
                <a:spcPts val="360"/>
              </a:spcBef>
              <a:buClr>
                <a:srgbClr val="114454"/>
              </a:buClr>
              <a:buSzPct val="100000"/>
              <a:buFont typeface="Nixie One"/>
              <a:defRPr sz="1800">
                <a:solidFill>
                  <a:srgbClr val="114454"/>
                </a:solidFill>
                <a:latin typeface="Nixie One"/>
                <a:ea typeface="Nixie One"/>
                <a:cs typeface="Nixie One"/>
                <a:sym typeface="Nixie One"/>
              </a:defRPr>
            </a:lvl7pPr>
            <a:lvl8pPr lvl="7">
              <a:spcBef>
                <a:spcPts val="360"/>
              </a:spcBef>
              <a:buClr>
                <a:srgbClr val="114454"/>
              </a:buClr>
              <a:buSzPct val="100000"/>
              <a:buFont typeface="Nixie One"/>
              <a:defRPr sz="1800">
                <a:solidFill>
                  <a:srgbClr val="114454"/>
                </a:solidFill>
                <a:latin typeface="Nixie One"/>
                <a:ea typeface="Nixie One"/>
                <a:cs typeface="Nixie One"/>
                <a:sym typeface="Nixie One"/>
              </a:defRPr>
            </a:lvl8pPr>
            <a:lvl9pPr lvl="8">
              <a:spcBef>
                <a:spcPts val="360"/>
              </a:spcBef>
              <a:buClr>
                <a:srgbClr val="114454"/>
              </a:buClr>
              <a:buSzPct val="100000"/>
              <a:buFont typeface="Nixie One"/>
              <a:defRPr sz="1800">
                <a:solidFill>
                  <a:srgbClr val="114454"/>
                </a:solidFill>
                <a:latin typeface="Nixie One"/>
                <a:ea typeface="Nixie One"/>
                <a:cs typeface="Nixie One"/>
                <a:sym typeface="Nixie One"/>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8"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98" name="Shape 98"/>
          <p:cNvSpPr txBox="1">
            <a:spLocks noGrp="1"/>
          </p:cNvSpPr>
          <p:nvPr>
            <p:ph type="ctrTitle"/>
          </p:nvPr>
        </p:nvSpPr>
        <p:spPr>
          <a:xfrm>
            <a:off x="1146049" y="1759925"/>
            <a:ext cx="7656576" cy="1159799"/>
          </a:xfrm>
          <a:prstGeom prst="rect">
            <a:avLst/>
          </a:prstGeom>
        </p:spPr>
        <p:txBody>
          <a:bodyPr lIns="91425" tIns="91425" rIns="91425" bIns="91425" anchor="b" anchorCtr="0">
            <a:noAutofit/>
          </a:bodyPr>
          <a:lstStyle/>
          <a:p>
            <a:pPr lvl="0" algn="ctr">
              <a:spcBef>
                <a:spcPts val="0"/>
              </a:spcBef>
              <a:buNone/>
            </a:pPr>
            <a:r>
              <a:rPr lang="en" dirty="0">
                <a:latin typeface="Rockwell" charset="0"/>
                <a:ea typeface="Rockwell" charset="0"/>
                <a:cs typeface="Rockwell" charset="0"/>
              </a:rPr>
              <a:t>Tree Canopy</a:t>
            </a:r>
          </a:p>
        </p:txBody>
      </p:sp>
      <p:pic>
        <p:nvPicPr>
          <p:cNvPr id="11" name="Picture 15"/>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bwMode="auto">
          <a:xfrm>
            <a:off x="274511" y="536448"/>
            <a:ext cx="1743075" cy="1341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p:nvSpPr>
        <p:spPr>
          <a:xfrm>
            <a:off x="5196114" y="3334252"/>
            <a:ext cx="3785961" cy="646331"/>
          </a:xfrm>
          <a:prstGeom prst="rect">
            <a:avLst/>
          </a:prstGeom>
        </p:spPr>
        <p:txBody>
          <a:bodyPr wrap="square">
            <a:spAutoFit/>
          </a:bodyPr>
          <a:lstStyle/>
          <a:p>
            <a:r>
              <a:rPr lang="en-US" sz="1800" i="1" dirty="0">
                <a:solidFill>
                  <a:schemeClr val="bg1"/>
                </a:solidFill>
                <a:latin typeface="Rockwell" charset="0"/>
                <a:ea typeface="Rockwell" charset="0"/>
                <a:cs typeface="Rockwell" charset="0"/>
              </a:rPr>
              <a:t>Rebecca </a:t>
            </a:r>
            <a:r>
              <a:rPr lang="en-US" sz="1800" i="1" dirty="0" err="1">
                <a:solidFill>
                  <a:schemeClr val="bg1"/>
                </a:solidFill>
                <a:latin typeface="Rockwell" charset="0"/>
                <a:ea typeface="Rockwell" charset="0"/>
                <a:cs typeface="Rockwell" charset="0"/>
              </a:rPr>
              <a:t>Hanmer</a:t>
            </a:r>
            <a:endParaRPr lang="en-US" sz="1800" i="1" dirty="0">
              <a:solidFill>
                <a:schemeClr val="bg1"/>
              </a:solidFill>
              <a:latin typeface="Rockwell" charset="0"/>
              <a:ea typeface="Rockwell" charset="0"/>
              <a:cs typeface="Rockwell" charset="0"/>
            </a:endParaRPr>
          </a:p>
          <a:p>
            <a:r>
              <a:rPr lang="en-US" sz="1800" i="1" dirty="0">
                <a:solidFill>
                  <a:schemeClr val="bg1"/>
                </a:solidFill>
                <a:latin typeface="Rockwell" charset="0"/>
                <a:ea typeface="Rockwell" charset="0"/>
                <a:cs typeface="Rockwell" charset="0"/>
              </a:rPr>
              <a:t>Forestry Workgroup Chair</a:t>
            </a:r>
            <a:endParaRPr lang="en-US" dirty="0">
              <a:solidFill>
                <a:schemeClr val="bg1"/>
              </a:solidFill>
            </a:endParaRPr>
          </a:p>
        </p:txBody>
      </p:sp>
      <p:sp>
        <p:nvSpPr>
          <p:cNvPr id="5" name="Rectangle 4"/>
          <p:cNvSpPr/>
          <p:nvPr/>
        </p:nvSpPr>
        <p:spPr>
          <a:xfrm>
            <a:off x="0" y="135255"/>
            <a:ext cx="9143999" cy="369332"/>
          </a:xfrm>
          <a:prstGeom prst="rect">
            <a:avLst/>
          </a:prstGeom>
        </p:spPr>
        <p:txBody>
          <a:bodyPr wrap="square">
            <a:spAutoFit/>
          </a:bodyPr>
          <a:lstStyle/>
          <a:p>
            <a:pPr algn="ctr"/>
            <a:r>
              <a:rPr lang="en-US" sz="1800" dirty="0">
                <a:solidFill>
                  <a:schemeClr val="bg1"/>
                </a:solidFill>
                <a:latin typeface="Rockwell" charset="0"/>
                <a:ea typeface="Rockwell" charset="0"/>
                <a:cs typeface="Rockwell" charset="0"/>
              </a:rPr>
              <a:t>Quarterly Progress Meeting - </a:t>
            </a:r>
            <a:r>
              <a:rPr lang="en-US" sz="1800" dirty="0">
                <a:solidFill>
                  <a:schemeClr val="bg1"/>
                </a:solidFill>
                <a:latin typeface="Rockwell" charset="0"/>
                <a:ea typeface="Rockwell" charset="0"/>
              </a:rPr>
              <a:t>November</a:t>
            </a:r>
            <a:r>
              <a:rPr lang="en-US" sz="1800" dirty="0">
                <a:solidFill>
                  <a:schemeClr val="bg1"/>
                </a:solidFill>
                <a:latin typeface="Rockwell" charset="0"/>
              </a:rPr>
              <a:t> 2018</a:t>
            </a:r>
            <a:endParaRPr lang="en-US" dirty="0">
              <a:solidFill>
                <a:schemeClr val="bg1"/>
              </a:solidFill>
            </a:endParaRPr>
          </a:p>
        </p:txBody>
      </p:sp>
      <p:sp>
        <p:nvSpPr>
          <p:cNvPr id="3" name="TextBox 2"/>
          <p:cNvSpPr txBox="1"/>
          <p:nvPr/>
        </p:nvSpPr>
        <p:spPr>
          <a:xfrm>
            <a:off x="2017586" y="1207166"/>
            <a:ext cx="7351787" cy="954107"/>
          </a:xfrm>
          <a:prstGeom prst="rect">
            <a:avLst/>
          </a:prstGeom>
          <a:solidFill>
            <a:srgbClr val="FFFF00"/>
          </a:solidFill>
        </p:spPr>
        <p:txBody>
          <a:bodyPr wrap="square" rtlCol="0">
            <a:spAutoFit/>
          </a:bodyPr>
          <a:lstStyle/>
          <a:p>
            <a:r>
              <a:rPr lang="en-US" b="1" dirty="0">
                <a:solidFill>
                  <a:srgbClr val="FF0000"/>
                </a:solidFill>
              </a:rPr>
              <a:t>DISCLAIMER!: </a:t>
            </a:r>
            <a:r>
              <a:rPr lang="en-US" dirty="0"/>
              <a:t>THIS IS A ROUGH DISCUSSION DRAFT VERSION TO GET INPUT ON THE MAIN IDEAS/MESSAGES WE WANT TO CONVEY; AND ESPECIALLY ON SECTION 4 PRIORITY ACTIONS AND MANAGEMENT BOARD ASKS. FUTURE VERSIONS WILL HAVE PARED DOWN/REFINED TEXT AND SUPPORTING GRAPHICS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9925"/>
            <a:ext cx="8466364" cy="4678204"/>
          </a:xfrm>
          <a:prstGeom prst="rect">
            <a:avLst/>
          </a:prstGeom>
        </p:spPr>
        <p:txBody>
          <a:bodyPr wrap="square">
            <a:spAutoFit/>
          </a:bodyPr>
          <a:lstStyle/>
          <a:p>
            <a:pPr marL="285750" indent="-285750">
              <a:buClr>
                <a:schemeClr val="bg1"/>
              </a:buClr>
              <a:buSzPct val="138000"/>
              <a:buFont typeface="Arial" panose="020B0604020202020204" pitchFamily="34" charset="0"/>
              <a:buChar char="•"/>
            </a:pPr>
            <a:br>
              <a:rPr lang="en-US" dirty="0">
                <a:solidFill>
                  <a:schemeClr val="bg1"/>
                </a:solidFill>
                <a:latin typeface="Times New Roman" panose="02020603050405020304" pitchFamily="18" charset="0"/>
                <a:ea typeface="Times New Roman" panose="02020603050405020304" pitchFamily="18" charset="0"/>
              </a:rPr>
            </a:br>
            <a:br>
              <a:rPr lang="en-US" sz="2000" dirty="0">
                <a:solidFill>
                  <a:schemeClr val="bg1"/>
                </a:solidFill>
                <a:latin typeface="Rockwell" panose="02060603020205020403" pitchFamily="18" charset="0"/>
                <a:ea typeface="Times New Roman" panose="02020603050405020304" pitchFamily="18" charset="0"/>
              </a:rPr>
            </a:br>
            <a:br>
              <a:rPr lang="en-US" sz="2000" dirty="0">
                <a:solidFill>
                  <a:schemeClr val="bg1"/>
                </a:solidFill>
                <a:latin typeface="Rockwell" panose="02060603020205020403" pitchFamily="18" charset="0"/>
                <a:ea typeface="Times New Roman" panose="02020603050405020304" pitchFamily="18" charset="0"/>
              </a:rPr>
            </a:br>
            <a:r>
              <a:rPr lang="en-US" sz="2000" u="sng" dirty="0">
                <a:solidFill>
                  <a:schemeClr val="bg1"/>
                </a:solidFill>
                <a:latin typeface="Rockwell" panose="02060603020205020403" pitchFamily="18" charset="0"/>
                <a:ea typeface="Times New Roman" panose="02020603050405020304" pitchFamily="18" charset="0"/>
              </a:rPr>
              <a:t>Funding &amp; Partnerships</a:t>
            </a:r>
          </a:p>
          <a:p>
            <a:pPr marL="285750" indent="-285750">
              <a:buClr>
                <a:schemeClr val="bg1"/>
              </a:buClr>
              <a:buSzPct val="138000"/>
              <a:buFont typeface="Arial" panose="020B0604020202020204" pitchFamily="34" charset="0"/>
              <a:buChar char="•"/>
            </a:pPr>
            <a:endParaRPr lang="en-US" sz="2000" dirty="0">
              <a:solidFill>
                <a:schemeClr val="bg1"/>
              </a:solidFill>
              <a:latin typeface="Rockwell" panose="02060603020205020403" pitchFamily="18" charset="0"/>
              <a:ea typeface="Times New Roman" panose="02020603050405020304" pitchFamily="18" charset="0"/>
            </a:endParaRPr>
          </a:p>
          <a:p>
            <a:pPr marL="285750" indent="-285750">
              <a:buClr>
                <a:schemeClr val="bg1"/>
              </a:buClr>
              <a:buSzPct val="138000"/>
              <a:buFont typeface="Arial" panose="020B0604020202020204" pitchFamily="34" charset="0"/>
              <a:buChar char="•"/>
            </a:pPr>
            <a:r>
              <a:rPr lang="en-US" sz="2000" dirty="0">
                <a:solidFill>
                  <a:schemeClr val="bg1"/>
                </a:solidFill>
                <a:latin typeface="Rockwell" panose="02060603020205020403" pitchFamily="18" charset="0"/>
                <a:ea typeface="Times New Roman" panose="02020603050405020304" pitchFamily="18" charset="0"/>
              </a:rPr>
              <a:t>State urban forestry programs – grants, regulations, and technical assistance – are the most important driver of the progress we are able to track to date; these are critical to maintain and grow</a:t>
            </a:r>
          </a:p>
          <a:p>
            <a:pPr marL="285750" indent="-285750">
              <a:buClr>
                <a:schemeClr val="bg1"/>
              </a:buClr>
              <a:buSzPct val="138000"/>
              <a:buFont typeface="Arial" panose="020B0604020202020204" pitchFamily="34" charset="0"/>
              <a:buChar char="•"/>
            </a:pPr>
            <a:r>
              <a:rPr lang="en-US" sz="2000" dirty="0">
                <a:solidFill>
                  <a:schemeClr val="bg1"/>
                </a:solidFill>
                <a:latin typeface="Rockwell" panose="02060603020205020403" pitchFamily="18" charset="0"/>
                <a:ea typeface="Times New Roman" panose="02020603050405020304" pitchFamily="18" charset="0"/>
              </a:rPr>
              <a:t>Working with UMD Environmental Finance Center, Alliance for the Chesapeake Bay, MWCOG and other partners to develop a Tree Canopy Financing Guide and training workshop – will be launched in next couple months</a:t>
            </a:r>
          </a:p>
          <a:p>
            <a:pPr marL="285750" indent="-285750">
              <a:buClr>
                <a:schemeClr val="bg1"/>
              </a:buClr>
              <a:buSzPct val="138000"/>
              <a:buFont typeface="Arial" panose="020B0604020202020204" pitchFamily="34" charset="0"/>
              <a:buChar char="•"/>
            </a:pPr>
            <a:endParaRPr lang="en-US" dirty="0">
              <a:solidFill>
                <a:schemeClr val="bg1"/>
              </a:solidFill>
              <a:latin typeface="Times New Roman" panose="02020603050405020304" pitchFamily="18" charset="0"/>
              <a:ea typeface="Times New Roman" panose="02020603050405020304" pitchFamily="18" charset="0"/>
            </a:endParaRPr>
          </a:p>
          <a:p>
            <a:pPr>
              <a:buClr>
                <a:schemeClr val="bg1"/>
              </a:buClr>
              <a:buSzPct val="138000"/>
            </a:pPr>
            <a:endParaRPr lang="en-US" dirty="0">
              <a:solidFill>
                <a:schemeClr val="bg1"/>
              </a:solidFill>
              <a:latin typeface="Times New Roman" panose="02020603050405020304" pitchFamily="18" charset="0"/>
              <a:ea typeface="Times New Roman" panose="02020603050405020304" pitchFamily="18" charset="0"/>
            </a:endParaRPr>
          </a:p>
          <a:p>
            <a:pPr>
              <a:buClr>
                <a:schemeClr val="bg1"/>
              </a:buClr>
              <a:buSzPct val="138000"/>
            </a:pPr>
            <a:r>
              <a:rPr lang="en-US" sz="1800" dirty="0">
                <a:latin typeface="Times New Roman" panose="02020603050405020304" pitchFamily="18" charset="0"/>
                <a:ea typeface="Times New Roman" panose="02020603050405020304" pitchFamily="18" charset="0"/>
              </a:rPr>
              <a:t>f</a:t>
            </a:r>
            <a:br>
              <a:rPr lang="en-US" sz="1800" dirty="0">
                <a:latin typeface="Times New Roman" panose="02020603050405020304" pitchFamily="18" charset="0"/>
                <a:ea typeface="Times New Roman" panose="02020603050405020304" pitchFamily="18" charset="0"/>
              </a:rPr>
            </a:br>
            <a:endParaRPr lang="en-US" sz="1800" dirty="0"/>
          </a:p>
        </p:txBody>
      </p:sp>
      <p:sp>
        <p:nvSpPr>
          <p:cNvPr id="3" name="Rectangle 2"/>
          <p:cNvSpPr/>
          <p:nvPr/>
        </p:nvSpPr>
        <p:spPr>
          <a:xfrm>
            <a:off x="0" y="0"/>
            <a:ext cx="9144000" cy="523220"/>
          </a:xfrm>
          <a:prstGeom prst="rect">
            <a:avLst/>
          </a:prstGeom>
          <a:solidFill>
            <a:schemeClr val="accent1"/>
          </a:solidFill>
        </p:spPr>
        <p:txBody>
          <a:bodyPr wrap="square">
            <a:spAutoFit/>
          </a:bodyPr>
          <a:lstStyle/>
          <a:p>
            <a:r>
              <a:rPr lang="en-US" sz="2800" dirty="0">
                <a:solidFill>
                  <a:schemeClr val="bg1"/>
                </a:solidFill>
                <a:latin typeface="Times New Roman" panose="02020603050405020304" pitchFamily="18" charset="0"/>
                <a:ea typeface="Times New Roman" panose="02020603050405020304" pitchFamily="18" charset="0"/>
              </a:rPr>
              <a:t>What Has Been Done to Support the Outcome?</a:t>
            </a:r>
            <a:endParaRPr lang="en-US" sz="2800" dirty="0"/>
          </a:p>
        </p:txBody>
      </p:sp>
    </p:spTree>
    <p:extLst>
      <p:ext uri="{BB962C8B-B14F-4D97-AF65-F5344CB8AC3E}">
        <p14:creationId xmlns:p14="http://schemas.microsoft.com/office/powerpoint/2010/main" val="3361440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9925"/>
            <a:ext cx="8466364" cy="5539978"/>
          </a:xfrm>
          <a:prstGeom prst="rect">
            <a:avLst/>
          </a:prstGeom>
        </p:spPr>
        <p:txBody>
          <a:bodyPr wrap="square">
            <a:spAutoFit/>
          </a:bodyPr>
          <a:lstStyle/>
          <a:p>
            <a:pPr marL="285750" indent="-285750">
              <a:buClr>
                <a:schemeClr val="bg1"/>
              </a:buClr>
              <a:buSzPct val="138000"/>
              <a:buFont typeface="Arial" panose="020B0604020202020204" pitchFamily="34" charset="0"/>
              <a:buChar char="•"/>
            </a:pPr>
            <a:br>
              <a:rPr lang="en-US" dirty="0">
                <a:solidFill>
                  <a:schemeClr val="bg1"/>
                </a:solidFill>
                <a:latin typeface="Times New Roman" panose="02020603050405020304" pitchFamily="18" charset="0"/>
                <a:ea typeface="Times New Roman" panose="02020603050405020304" pitchFamily="18" charset="0"/>
              </a:rPr>
            </a:br>
            <a:br>
              <a:rPr lang="en-US" dirty="0">
                <a:solidFill>
                  <a:schemeClr val="bg1"/>
                </a:solidFill>
                <a:latin typeface="Times New Roman" panose="02020603050405020304" pitchFamily="18" charset="0"/>
                <a:ea typeface="Times New Roman" panose="02020603050405020304" pitchFamily="18" charset="0"/>
              </a:rPr>
            </a:br>
            <a:br>
              <a:rPr lang="en-US" dirty="0">
                <a:solidFill>
                  <a:schemeClr val="bg1"/>
                </a:solidFill>
                <a:latin typeface="Times New Roman" panose="02020603050405020304" pitchFamily="18" charset="0"/>
                <a:ea typeface="Times New Roman" panose="02020603050405020304" pitchFamily="18" charset="0"/>
              </a:rPr>
            </a:br>
            <a:r>
              <a:rPr lang="en-US" sz="2000" u="sng" dirty="0">
                <a:solidFill>
                  <a:schemeClr val="bg1"/>
                </a:solidFill>
                <a:latin typeface="Rockwell" panose="02060603020205020403" pitchFamily="18" charset="0"/>
                <a:ea typeface="Times New Roman" panose="02020603050405020304" pitchFamily="18" charset="0"/>
              </a:rPr>
              <a:t>Technical Capacity</a:t>
            </a:r>
          </a:p>
          <a:p>
            <a:pPr>
              <a:buClr>
                <a:schemeClr val="bg1"/>
              </a:buClr>
              <a:buSzPct val="138000"/>
            </a:pPr>
            <a:endParaRPr lang="en-US" sz="2000" dirty="0">
              <a:solidFill>
                <a:schemeClr val="bg1"/>
              </a:solidFill>
              <a:latin typeface="Rockwell" panose="02060603020205020403" pitchFamily="18" charset="0"/>
              <a:ea typeface="Times New Roman" panose="02020603050405020304" pitchFamily="18" charset="0"/>
            </a:endParaRPr>
          </a:p>
          <a:p>
            <a:pPr marL="285750" indent="-285750">
              <a:buClr>
                <a:schemeClr val="bg1"/>
              </a:buClr>
              <a:buSzPct val="138000"/>
              <a:buFont typeface="Arial" panose="020B0604020202020204" pitchFamily="34" charset="0"/>
              <a:buChar char="•"/>
            </a:pPr>
            <a:r>
              <a:rPr lang="en-US" sz="2000" dirty="0">
                <a:solidFill>
                  <a:schemeClr val="bg1"/>
                </a:solidFill>
                <a:latin typeface="Rockwell" panose="02060603020205020403" pitchFamily="18" charset="0"/>
                <a:ea typeface="Times New Roman" panose="02020603050405020304" pitchFamily="18" charset="0"/>
              </a:rPr>
              <a:t>Tree Canopy Land Use/Land cover slide –huge accomplishment forming basis of our Indicator</a:t>
            </a:r>
          </a:p>
          <a:p>
            <a:pPr marL="285750" indent="-285750">
              <a:buClr>
                <a:schemeClr val="bg1"/>
              </a:buClr>
              <a:buSzPct val="138000"/>
              <a:buFont typeface="Arial" panose="020B0604020202020204" pitchFamily="34" charset="0"/>
              <a:buChar char="•"/>
            </a:pPr>
            <a:r>
              <a:rPr lang="en-US" sz="2000" dirty="0">
                <a:solidFill>
                  <a:schemeClr val="bg1"/>
                </a:solidFill>
                <a:latin typeface="Rockwell" panose="02060603020205020403" pitchFamily="18" charset="0"/>
                <a:ea typeface="Times New Roman" panose="02020603050405020304" pitchFamily="18" charset="0"/>
              </a:rPr>
              <a:t>Continued investments in land cover updates and good methodology/analysis to track tree canopy change will be critical</a:t>
            </a:r>
          </a:p>
          <a:p>
            <a:pPr marL="285750" indent="-285750">
              <a:buClr>
                <a:schemeClr val="bg1"/>
              </a:buClr>
              <a:buSzPct val="138000"/>
              <a:buFont typeface="Arial" panose="020B0604020202020204" pitchFamily="34" charset="0"/>
              <a:buChar char="•"/>
            </a:pPr>
            <a:r>
              <a:rPr lang="en-US" sz="2000" dirty="0">
                <a:solidFill>
                  <a:schemeClr val="bg1"/>
                </a:solidFill>
                <a:latin typeface="Rockwell" panose="02060603020205020403" pitchFamily="18" charset="0"/>
                <a:ea typeface="Times New Roman" panose="02020603050405020304" pitchFamily="18" charset="0"/>
              </a:rPr>
              <a:t>Each time the land cover is updated, we will get a more accurate assessment of the change in canopy over time, since it will reflect both gains and losses</a:t>
            </a:r>
          </a:p>
          <a:p>
            <a:pPr marL="285750" indent="-285750">
              <a:buClr>
                <a:schemeClr val="bg1"/>
              </a:buClr>
              <a:buSzPct val="138000"/>
              <a:buFont typeface="Arial" panose="020B0604020202020204" pitchFamily="34" charset="0"/>
              <a:buChar char="•"/>
            </a:pPr>
            <a:r>
              <a:rPr lang="en-US" sz="2000" dirty="0">
                <a:solidFill>
                  <a:schemeClr val="bg1"/>
                </a:solidFill>
                <a:latin typeface="Rockwell" panose="02060603020205020403" pitchFamily="18" charset="0"/>
                <a:ea typeface="Times New Roman" panose="02020603050405020304" pitchFamily="18" charset="0"/>
              </a:rPr>
              <a:t>Taken steps to make data freely available to the public, as well as through </a:t>
            </a:r>
            <a:r>
              <a:rPr lang="en-US" sz="2000" dirty="0" err="1">
                <a:solidFill>
                  <a:schemeClr val="bg1"/>
                </a:solidFill>
                <a:latin typeface="Rockwell" panose="02060603020205020403" pitchFamily="18" charset="0"/>
                <a:ea typeface="Times New Roman" panose="02020603050405020304" pitchFamily="18" charset="0"/>
              </a:rPr>
              <a:t>i</a:t>
            </a:r>
            <a:r>
              <a:rPr lang="en-US" sz="2000" dirty="0">
                <a:solidFill>
                  <a:schemeClr val="bg1"/>
                </a:solidFill>
                <a:latin typeface="Rockwell" panose="02060603020205020403" pitchFamily="18" charset="0"/>
                <a:ea typeface="Times New Roman" panose="02020603050405020304" pitchFamily="18" charset="0"/>
              </a:rPr>
              <a:t>-Tree Landscape tool</a:t>
            </a:r>
          </a:p>
          <a:p>
            <a:pPr>
              <a:buClr>
                <a:schemeClr val="bg1"/>
              </a:buClr>
              <a:buSzPct val="138000"/>
            </a:pPr>
            <a:endParaRPr lang="en-US" dirty="0">
              <a:solidFill>
                <a:schemeClr val="bg1"/>
              </a:solidFill>
              <a:latin typeface="Times New Roman" panose="02020603050405020304" pitchFamily="18" charset="0"/>
              <a:ea typeface="Times New Roman" panose="02020603050405020304" pitchFamily="18" charset="0"/>
            </a:endParaRPr>
          </a:p>
          <a:p>
            <a:pPr>
              <a:buClr>
                <a:schemeClr val="bg1"/>
              </a:buClr>
              <a:buSzPct val="138000"/>
            </a:pPr>
            <a:endParaRPr lang="en-US" dirty="0">
              <a:solidFill>
                <a:schemeClr val="bg1"/>
              </a:solidFill>
              <a:latin typeface="Times New Roman" panose="02020603050405020304" pitchFamily="18" charset="0"/>
              <a:ea typeface="Times New Roman" panose="02020603050405020304" pitchFamily="18" charset="0"/>
            </a:endParaRPr>
          </a:p>
          <a:p>
            <a:pPr marL="285750" indent="-285750">
              <a:buClr>
                <a:schemeClr val="bg1"/>
              </a:buClr>
              <a:buSzPct val="138000"/>
              <a:buFont typeface="Arial" panose="020B0604020202020204" pitchFamily="34" charset="0"/>
              <a:buChar char="•"/>
            </a:pPr>
            <a:endParaRPr lang="en-US" dirty="0">
              <a:solidFill>
                <a:schemeClr val="bg1"/>
              </a:solidFill>
              <a:latin typeface="Times New Roman" panose="02020603050405020304" pitchFamily="18" charset="0"/>
              <a:ea typeface="Times New Roman" panose="02020603050405020304" pitchFamily="18" charset="0"/>
            </a:endParaRPr>
          </a:p>
          <a:p>
            <a:pPr>
              <a:buClr>
                <a:schemeClr val="bg1"/>
              </a:buClr>
              <a:buSzPct val="138000"/>
            </a:pPr>
            <a:endParaRPr lang="en-US" dirty="0">
              <a:solidFill>
                <a:schemeClr val="bg1"/>
              </a:solidFill>
              <a:latin typeface="Times New Roman" panose="02020603050405020304" pitchFamily="18" charset="0"/>
              <a:ea typeface="Times New Roman" panose="02020603050405020304" pitchFamily="18" charset="0"/>
            </a:endParaRPr>
          </a:p>
          <a:p>
            <a:pPr>
              <a:buClr>
                <a:schemeClr val="bg1"/>
              </a:buClr>
              <a:buSzPct val="138000"/>
            </a:pPr>
            <a:br>
              <a:rPr lang="en-US" sz="1800" dirty="0">
                <a:latin typeface="Times New Roman" panose="02020603050405020304" pitchFamily="18" charset="0"/>
                <a:ea typeface="Times New Roman" panose="02020603050405020304" pitchFamily="18" charset="0"/>
              </a:rPr>
            </a:br>
            <a:endParaRPr lang="en-US" sz="1800" dirty="0"/>
          </a:p>
        </p:txBody>
      </p:sp>
      <p:sp>
        <p:nvSpPr>
          <p:cNvPr id="3" name="Rectangle 2"/>
          <p:cNvSpPr/>
          <p:nvPr/>
        </p:nvSpPr>
        <p:spPr>
          <a:xfrm>
            <a:off x="0" y="0"/>
            <a:ext cx="9144000" cy="523220"/>
          </a:xfrm>
          <a:prstGeom prst="rect">
            <a:avLst/>
          </a:prstGeom>
          <a:solidFill>
            <a:schemeClr val="accent1"/>
          </a:solidFill>
        </p:spPr>
        <p:txBody>
          <a:bodyPr wrap="square">
            <a:spAutoFit/>
          </a:bodyPr>
          <a:lstStyle/>
          <a:p>
            <a:r>
              <a:rPr lang="en-US" sz="2800" dirty="0">
                <a:solidFill>
                  <a:schemeClr val="bg1"/>
                </a:solidFill>
                <a:latin typeface="Times New Roman" panose="02020603050405020304" pitchFamily="18" charset="0"/>
                <a:ea typeface="Times New Roman" panose="02020603050405020304" pitchFamily="18" charset="0"/>
              </a:rPr>
              <a:t>What Has Been Done to Support the Outcome?</a:t>
            </a:r>
            <a:endParaRPr lang="en-US" sz="2800" dirty="0"/>
          </a:p>
        </p:txBody>
      </p:sp>
    </p:spTree>
    <p:extLst>
      <p:ext uri="{BB962C8B-B14F-4D97-AF65-F5344CB8AC3E}">
        <p14:creationId xmlns:p14="http://schemas.microsoft.com/office/powerpoint/2010/main" val="41173023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9925"/>
            <a:ext cx="8466364" cy="5324535"/>
          </a:xfrm>
          <a:prstGeom prst="rect">
            <a:avLst/>
          </a:prstGeom>
        </p:spPr>
        <p:txBody>
          <a:bodyPr wrap="square">
            <a:spAutoFit/>
          </a:bodyPr>
          <a:lstStyle/>
          <a:p>
            <a:pPr marL="285750" indent="-285750">
              <a:buClr>
                <a:schemeClr val="bg1"/>
              </a:buClr>
              <a:buSzPct val="138000"/>
              <a:buFont typeface="Arial" panose="020B0604020202020204" pitchFamily="34" charset="0"/>
              <a:buChar char="•"/>
            </a:pPr>
            <a:br>
              <a:rPr lang="en-US" dirty="0">
                <a:solidFill>
                  <a:schemeClr val="bg1"/>
                </a:solidFill>
                <a:latin typeface="Times New Roman" panose="02020603050405020304" pitchFamily="18" charset="0"/>
                <a:ea typeface="Times New Roman" panose="02020603050405020304" pitchFamily="18" charset="0"/>
              </a:rPr>
            </a:br>
            <a:br>
              <a:rPr lang="en-US" dirty="0">
                <a:solidFill>
                  <a:schemeClr val="bg1"/>
                </a:solidFill>
                <a:latin typeface="Times New Roman" panose="02020603050405020304" pitchFamily="18" charset="0"/>
                <a:ea typeface="Times New Roman" panose="02020603050405020304" pitchFamily="18" charset="0"/>
              </a:rPr>
            </a:br>
            <a:br>
              <a:rPr lang="en-US" dirty="0">
                <a:solidFill>
                  <a:schemeClr val="bg1"/>
                </a:solidFill>
                <a:latin typeface="Times New Roman" panose="02020603050405020304" pitchFamily="18" charset="0"/>
                <a:ea typeface="Times New Roman" panose="02020603050405020304" pitchFamily="18" charset="0"/>
              </a:rPr>
            </a:br>
            <a:r>
              <a:rPr lang="en-US" sz="2000" u="sng" dirty="0">
                <a:solidFill>
                  <a:schemeClr val="bg1"/>
                </a:solidFill>
                <a:latin typeface="Rockwell" panose="02060603020205020403" pitchFamily="18" charset="0"/>
                <a:ea typeface="Times New Roman" panose="02020603050405020304" pitchFamily="18" charset="0"/>
              </a:rPr>
              <a:t>Policy &amp; Ordinances </a:t>
            </a:r>
          </a:p>
          <a:p>
            <a:pPr>
              <a:buClr>
                <a:schemeClr val="bg1"/>
              </a:buClr>
              <a:buSzPct val="138000"/>
            </a:pPr>
            <a:endParaRPr lang="en-US" sz="2000" u="sng" dirty="0">
              <a:solidFill>
                <a:schemeClr val="bg1"/>
              </a:solidFill>
              <a:latin typeface="Rockwell" panose="02060603020205020403" pitchFamily="18" charset="0"/>
              <a:ea typeface="Times New Roman" panose="02020603050405020304" pitchFamily="18" charset="0"/>
            </a:endParaRPr>
          </a:p>
          <a:p>
            <a:pPr marL="285750" indent="-285750">
              <a:buClr>
                <a:schemeClr val="bg1"/>
              </a:buClr>
              <a:buSzPct val="138000"/>
              <a:buFont typeface="Arial" panose="020B0604020202020204" pitchFamily="34" charset="0"/>
              <a:buChar char="•"/>
            </a:pPr>
            <a:r>
              <a:rPr lang="en-US" sz="2000" dirty="0">
                <a:solidFill>
                  <a:schemeClr val="bg1"/>
                </a:solidFill>
                <a:latin typeface="Rockwell" panose="02060603020205020403" pitchFamily="18" charset="0"/>
                <a:ea typeface="Times New Roman" panose="02020603050405020304" pitchFamily="18" charset="0"/>
              </a:rPr>
              <a:t>Crediting Tree Canopy in TMDL/WIP efforts – developed Tree Canopy land uses/loading rates in CB Model, so that there is a “credit” attached to existing canopy as well as new canopy</a:t>
            </a:r>
          </a:p>
          <a:p>
            <a:pPr marL="285750" indent="-285750">
              <a:buClr>
                <a:schemeClr val="bg1"/>
              </a:buClr>
              <a:buSzPct val="138000"/>
              <a:buFont typeface="Arial" panose="020B0604020202020204" pitchFamily="34" charset="0"/>
              <a:buChar char="•"/>
            </a:pPr>
            <a:r>
              <a:rPr lang="en-US" sz="2000" dirty="0">
                <a:solidFill>
                  <a:schemeClr val="bg1"/>
                </a:solidFill>
                <a:latin typeface="Rockwell" panose="02060603020205020403" pitchFamily="18" charset="0"/>
                <a:ea typeface="Times New Roman" panose="02020603050405020304" pitchFamily="18" charset="0"/>
              </a:rPr>
              <a:t>BMP Expert Panel – revamped credit for urban tree planting; second BMP credit for urban forest planting also established</a:t>
            </a:r>
          </a:p>
          <a:p>
            <a:pPr marL="285750" indent="-285750">
              <a:buClr>
                <a:schemeClr val="bg1"/>
              </a:buClr>
              <a:buSzPct val="138000"/>
              <a:buFont typeface="Arial" panose="020B0604020202020204" pitchFamily="34" charset="0"/>
              <a:buChar char="•"/>
            </a:pPr>
            <a:r>
              <a:rPr lang="en-US" sz="2000" dirty="0">
                <a:solidFill>
                  <a:schemeClr val="bg1"/>
                </a:solidFill>
                <a:latin typeface="Rockwell" panose="02060603020205020403" pitchFamily="18" charset="0"/>
                <a:ea typeface="Times New Roman" panose="02020603050405020304" pitchFamily="18" charset="0"/>
              </a:rPr>
              <a:t>So for our Tree Canopy Indicator, we will now start using the BMP progress data submitted by states for 1) urban tree planting, 2) urban forest planting, and 3) urban forest buffers to track annual progress towards the tree canopy targets</a:t>
            </a:r>
          </a:p>
          <a:p>
            <a:pPr marL="285750" indent="-285750">
              <a:buClr>
                <a:schemeClr val="bg1"/>
              </a:buClr>
              <a:buSzPct val="138000"/>
              <a:buFont typeface="Arial" panose="020B0604020202020204" pitchFamily="34" charset="0"/>
              <a:buChar char="•"/>
            </a:pPr>
            <a:endParaRPr lang="en-US" dirty="0">
              <a:solidFill>
                <a:schemeClr val="bg1"/>
              </a:solidFill>
              <a:latin typeface="Times New Roman" panose="02020603050405020304" pitchFamily="18" charset="0"/>
              <a:ea typeface="Times New Roman" panose="02020603050405020304" pitchFamily="18" charset="0"/>
            </a:endParaRPr>
          </a:p>
          <a:p>
            <a:pPr marL="285750" indent="-285750">
              <a:buClr>
                <a:schemeClr val="bg1"/>
              </a:buClr>
              <a:buSzPct val="138000"/>
              <a:buFont typeface="Arial" panose="020B0604020202020204" pitchFamily="34" charset="0"/>
              <a:buChar char="•"/>
            </a:pPr>
            <a:endParaRPr lang="en-US" dirty="0">
              <a:solidFill>
                <a:schemeClr val="bg1"/>
              </a:solidFill>
              <a:latin typeface="Times New Roman" panose="02020603050405020304" pitchFamily="18" charset="0"/>
              <a:ea typeface="Times New Roman" panose="02020603050405020304" pitchFamily="18" charset="0"/>
            </a:endParaRPr>
          </a:p>
          <a:p>
            <a:pPr>
              <a:buClr>
                <a:schemeClr val="bg1"/>
              </a:buClr>
              <a:buSzPct val="138000"/>
            </a:pPr>
            <a:endParaRPr lang="en-US" dirty="0">
              <a:solidFill>
                <a:schemeClr val="bg1"/>
              </a:solidFill>
              <a:latin typeface="Times New Roman" panose="02020603050405020304" pitchFamily="18" charset="0"/>
              <a:ea typeface="Times New Roman" panose="02020603050405020304" pitchFamily="18" charset="0"/>
            </a:endParaRPr>
          </a:p>
          <a:p>
            <a:pPr>
              <a:buClr>
                <a:schemeClr val="bg1"/>
              </a:buClr>
              <a:buSzPct val="138000"/>
            </a:pPr>
            <a:br>
              <a:rPr lang="en-US" sz="1800" dirty="0">
                <a:latin typeface="Times New Roman" panose="02020603050405020304" pitchFamily="18" charset="0"/>
                <a:ea typeface="Times New Roman" panose="02020603050405020304" pitchFamily="18" charset="0"/>
              </a:rPr>
            </a:br>
            <a:endParaRPr lang="en-US" sz="1800" dirty="0"/>
          </a:p>
        </p:txBody>
      </p:sp>
      <p:sp>
        <p:nvSpPr>
          <p:cNvPr id="3" name="Rectangle 2"/>
          <p:cNvSpPr/>
          <p:nvPr/>
        </p:nvSpPr>
        <p:spPr>
          <a:xfrm>
            <a:off x="0" y="0"/>
            <a:ext cx="9144000" cy="523220"/>
          </a:xfrm>
          <a:prstGeom prst="rect">
            <a:avLst/>
          </a:prstGeom>
          <a:solidFill>
            <a:schemeClr val="accent1"/>
          </a:solidFill>
        </p:spPr>
        <p:txBody>
          <a:bodyPr wrap="square">
            <a:spAutoFit/>
          </a:bodyPr>
          <a:lstStyle/>
          <a:p>
            <a:r>
              <a:rPr lang="en-US" sz="2800" dirty="0">
                <a:solidFill>
                  <a:schemeClr val="bg1"/>
                </a:solidFill>
                <a:latin typeface="Times New Roman" panose="02020603050405020304" pitchFamily="18" charset="0"/>
                <a:ea typeface="Times New Roman" panose="02020603050405020304" pitchFamily="18" charset="0"/>
              </a:rPr>
              <a:t>What Has Been Done to Support the Outcome?</a:t>
            </a:r>
            <a:endParaRPr lang="en-US" sz="2800" dirty="0"/>
          </a:p>
        </p:txBody>
      </p:sp>
    </p:spTree>
    <p:extLst>
      <p:ext uri="{BB962C8B-B14F-4D97-AF65-F5344CB8AC3E}">
        <p14:creationId xmlns:p14="http://schemas.microsoft.com/office/powerpoint/2010/main" val="17432630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9925"/>
            <a:ext cx="8466364" cy="4124206"/>
          </a:xfrm>
          <a:prstGeom prst="rect">
            <a:avLst/>
          </a:prstGeom>
        </p:spPr>
        <p:txBody>
          <a:bodyPr wrap="square">
            <a:spAutoFit/>
          </a:bodyPr>
          <a:lstStyle/>
          <a:p>
            <a:pPr marL="285750" indent="-285750">
              <a:buClr>
                <a:schemeClr val="bg1"/>
              </a:buClr>
              <a:buSzPct val="138000"/>
              <a:buFont typeface="Arial" panose="020B0604020202020204" pitchFamily="34" charset="0"/>
              <a:buChar char="•"/>
            </a:pPr>
            <a:br>
              <a:rPr lang="en-US" dirty="0">
                <a:solidFill>
                  <a:schemeClr val="bg1"/>
                </a:solidFill>
                <a:latin typeface="Times New Roman" panose="02020603050405020304" pitchFamily="18" charset="0"/>
                <a:ea typeface="Times New Roman" panose="02020603050405020304" pitchFamily="18" charset="0"/>
              </a:rPr>
            </a:br>
            <a:br>
              <a:rPr lang="en-US" dirty="0">
                <a:solidFill>
                  <a:schemeClr val="bg1"/>
                </a:solidFill>
                <a:latin typeface="Times New Roman" panose="02020603050405020304" pitchFamily="18" charset="0"/>
                <a:ea typeface="Times New Roman" panose="02020603050405020304" pitchFamily="18" charset="0"/>
              </a:rPr>
            </a:br>
            <a:br>
              <a:rPr lang="en-US" dirty="0">
                <a:solidFill>
                  <a:schemeClr val="bg1"/>
                </a:solidFill>
                <a:latin typeface="Times New Roman" panose="02020603050405020304" pitchFamily="18" charset="0"/>
                <a:ea typeface="Times New Roman" panose="02020603050405020304" pitchFamily="18" charset="0"/>
              </a:rPr>
            </a:br>
            <a:r>
              <a:rPr lang="en-US" sz="2000" u="sng" dirty="0">
                <a:solidFill>
                  <a:schemeClr val="bg1"/>
                </a:solidFill>
                <a:latin typeface="Rockwell" panose="02060603020205020403" pitchFamily="18" charset="0"/>
                <a:ea typeface="Times New Roman" panose="02020603050405020304" pitchFamily="18" charset="0"/>
              </a:rPr>
              <a:t>Education and Outreach</a:t>
            </a:r>
          </a:p>
          <a:p>
            <a:pPr marL="285750" indent="-285750">
              <a:buClr>
                <a:schemeClr val="bg1"/>
              </a:buClr>
              <a:buSzPct val="138000"/>
              <a:buFont typeface="Arial" panose="020B0604020202020204" pitchFamily="34" charset="0"/>
              <a:buChar char="•"/>
            </a:pPr>
            <a:endParaRPr lang="en-US" sz="2000" dirty="0">
              <a:solidFill>
                <a:schemeClr val="bg1"/>
              </a:solidFill>
              <a:latin typeface="Rockwell" panose="02060603020205020403" pitchFamily="18" charset="0"/>
              <a:ea typeface="Times New Roman" panose="02020603050405020304" pitchFamily="18" charset="0"/>
            </a:endParaRPr>
          </a:p>
          <a:p>
            <a:pPr marL="285750" indent="-285750">
              <a:buClr>
                <a:schemeClr val="bg1"/>
              </a:buClr>
              <a:buSzPct val="138000"/>
              <a:buFont typeface="Arial" panose="020B0604020202020204" pitchFamily="34" charset="0"/>
              <a:buChar char="•"/>
            </a:pPr>
            <a:r>
              <a:rPr lang="en-US" sz="2000" dirty="0">
                <a:solidFill>
                  <a:schemeClr val="bg1"/>
                </a:solidFill>
                <a:latin typeface="Rockwell" panose="02060603020205020403" pitchFamily="18" charset="0"/>
                <a:ea typeface="Times New Roman" panose="02020603050405020304" pitchFamily="18" charset="0"/>
              </a:rPr>
              <a:t>Chesapeake Tree Canopy Network website and e-news launched as hub of resources, best practices, community stories </a:t>
            </a:r>
          </a:p>
          <a:p>
            <a:pPr marL="285750" indent="-285750">
              <a:buClr>
                <a:schemeClr val="bg1"/>
              </a:buClr>
              <a:buSzPct val="138000"/>
              <a:buFont typeface="Arial" panose="020B0604020202020204" pitchFamily="34" charset="0"/>
              <a:buChar char="•"/>
            </a:pPr>
            <a:r>
              <a:rPr lang="en-US" sz="2000" dirty="0">
                <a:solidFill>
                  <a:schemeClr val="bg1"/>
                </a:solidFill>
                <a:latin typeface="Rockwell" panose="02060603020205020403" pitchFamily="18" charset="0"/>
                <a:ea typeface="Times New Roman" panose="02020603050405020304" pitchFamily="18" charset="0"/>
              </a:rPr>
              <a:t>Tree Canopy, Environmental Justice, and Community Engagement project – 2017 held 2-day CB workshop with national and regional speakers, pilot community efforts in Anacostia watershed – case studies and workshop materials will be shared online</a:t>
            </a:r>
          </a:p>
          <a:p>
            <a:pPr marL="285750" indent="-285750">
              <a:buClr>
                <a:schemeClr val="bg1"/>
              </a:buClr>
              <a:buSzPct val="138000"/>
              <a:buFont typeface="Arial" panose="020B0604020202020204" pitchFamily="34" charset="0"/>
              <a:buChar char="•"/>
            </a:pPr>
            <a:endParaRPr lang="en-US" dirty="0">
              <a:solidFill>
                <a:schemeClr val="bg1"/>
              </a:solidFill>
              <a:latin typeface="Times New Roman" panose="02020603050405020304" pitchFamily="18" charset="0"/>
              <a:ea typeface="Times New Roman" panose="02020603050405020304" pitchFamily="18" charset="0"/>
            </a:endParaRPr>
          </a:p>
          <a:p>
            <a:pPr marL="285750" indent="-285750">
              <a:buClr>
                <a:schemeClr val="bg1"/>
              </a:buClr>
              <a:buSzPct val="138000"/>
              <a:buFont typeface="Arial" panose="020B0604020202020204" pitchFamily="34" charset="0"/>
              <a:buChar char="•"/>
            </a:pPr>
            <a:endParaRPr lang="en-US" dirty="0">
              <a:solidFill>
                <a:schemeClr val="bg1"/>
              </a:solidFill>
              <a:latin typeface="Times New Roman" panose="02020603050405020304" pitchFamily="18" charset="0"/>
              <a:ea typeface="Times New Roman" panose="02020603050405020304" pitchFamily="18" charset="0"/>
            </a:endParaRPr>
          </a:p>
          <a:p>
            <a:pPr>
              <a:buClr>
                <a:schemeClr val="bg1"/>
              </a:buClr>
              <a:buSzPct val="138000"/>
            </a:pPr>
            <a:endParaRPr lang="en-US" dirty="0">
              <a:solidFill>
                <a:schemeClr val="bg1"/>
              </a:solidFill>
              <a:latin typeface="Times New Roman" panose="02020603050405020304" pitchFamily="18" charset="0"/>
              <a:ea typeface="Times New Roman" panose="02020603050405020304" pitchFamily="18" charset="0"/>
            </a:endParaRPr>
          </a:p>
          <a:p>
            <a:pPr>
              <a:buClr>
                <a:schemeClr val="bg1"/>
              </a:buClr>
              <a:buSzPct val="138000"/>
            </a:pPr>
            <a:endParaRPr lang="en-US" sz="1800" dirty="0"/>
          </a:p>
        </p:txBody>
      </p:sp>
      <p:sp>
        <p:nvSpPr>
          <p:cNvPr id="3" name="Rectangle 2"/>
          <p:cNvSpPr/>
          <p:nvPr/>
        </p:nvSpPr>
        <p:spPr>
          <a:xfrm>
            <a:off x="0" y="0"/>
            <a:ext cx="9144000" cy="523220"/>
          </a:xfrm>
          <a:prstGeom prst="rect">
            <a:avLst/>
          </a:prstGeom>
          <a:solidFill>
            <a:schemeClr val="accent1"/>
          </a:solidFill>
        </p:spPr>
        <p:txBody>
          <a:bodyPr wrap="square">
            <a:spAutoFit/>
          </a:bodyPr>
          <a:lstStyle/>
          <a:p>
            <a:r>
              <a:rPr lang="en-US" sz="2800" dirty="0">
                <a:solidFill>
                  <a:schemeClr val="bg1"/>
                </a:solidFill>
                <a:latin typeface="Times New Roman" panose="02020603050405020304" pitchFamily="18" charset="0"/>
                <a:ea typeface="Times New Roman" panose="02020603050405020304" pitchFamily="18" charset="0"/>
              </a:rPr>
              <a:t>What Has Been Done to Support the Outcome?</a:t>
            </a:r>
            <a:endParaRPr lang="en-US" sz="2800" dirty="0"/>
          </a:p>
        </p:txBody>
      </p:sp>
    </p:spTree>
    <p:extLst>
      <p:ext uri="{BB962C8B-B14F-4D97-AF65-F5344CB8AC3E}">
        <p14:creationId xmlns:p14="http://schemas.microsoft.com/office/powerpoint/2010/main" val="7425945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586561231"/>
              </p:ext>
            </p:extLst>
          </p:nvPr>
        </p:nvGraphicFramePr>
        <p:xfrm>
          <a:off x="715735" y="735693"/>
          <a:ext cx="4729844" cy="3484880"/>
        </p:xfrm>
        <a:graphic>
          <a:graphicData uri="http://schemas.openxmlformats.org/drawingml/2006/table">
            <a:tbl>
              <a:tblPr firstRow="1" bandRow="1">
                <a:tableStyleId>{F5AB1C69-6EDB-4FF4-983F-18BD219EF322}</a:tableStyleId>
              </a:tblPr>
              <a:tblGrid>
                <a:gridCol w="2032000">
                  <a:extLst>
                    <a:ext uri="{9D8B030D-6E8A-4147-A177-3AD203B41FA5}">
                      <a16:colId xmlns:a16="http://schemas.microsoft.com/office/drawing/2014/main" val="20000"/>
                    </a:ext>
                  </a:extLst>
                </a:gridCol>
                <a:gridCol w="1416051">
                  <a:extLst>
                    <a:ext uri="{9D8B030D-6E8A-4147-A177-3AD203B41FA5}">
                      <a16:colId xmlns:a16="http://schemas.microsoft.com/office/drawing/2014/main" val="20001"/>
                    </a:ext>
                  </a:extLst>
                </a:gridCol>
                <a:gridCol w="1281793">
                  <a:extLst>
                    <a:ext uri="{9D8B030D-6E8A-4147-A177-3AD203B41FA5}">
                      <a16:colId xmlns:a16="http://schemas.microsoft.com/office/drawing/2014/main" val="20002"/>
                    </a:ext>
                  </a:extLst>
                </a:gridCol>
              </a:tblGrid>
              <a:tr h="370840">
                <a:tc>
                  <a:txBody>
                    <a:bodyPr/>
                    <a:lstStyle/>
                    <a:p>
                      <a:r>
                        <a:rPr lang="en-US" dirty="0"/>
                        <a:t>Jurisdiction</a:t>
                      </a:r>
                    </a:p>
                  </a:txBody>
                  <a:tcPr/>
                </a:tc>
                <a:tc>
                  <a:txBody>
                    <a:bodyPr/>
                    <a:lstStyle/>
                    <a:p>
                      <a:r>
                        <a:rPr lang="en-US" dirty="0"/>
                        <a:t>Annual Target </a:t>
                      </a:r>
                    </a:p>
                    <a:p>
                      <a:r>
                        <a:rPr lang="en-US" dirty="0"/>
                        <a:t>(New Acres)</a:t>
                      </a:r>
                    </a:p>
                  </a:txBody>
                  <a:tcPr/>
                </a:tc>
                <a:tc>
                  <a:txBody>
                    <a:bodyPr/>
                    <a:lstStyle/>
                    <a:p>
                      <a:r>
                        <a:rPr lang="en-US" dirty="0"/>
                        <a:t>2025 Target</a:t>
                      </a:r>
                    </a:p>
                    <a:p>
                      <a:r>
                        <a:rPr lang="en-US" dirty="0"/>
                        <a:t>(New Acres)</a:t>
                      </a:r>
                    </a:p>
                  </a:txBody>
                  <a:tcPr/>
                </a:tc>
                <a:extLst>
                  <a:ext uri="{0D108BD9-81ED-4DB2-BD59-A6C34878D82A}">
                    <a16:rowId xmlns:a16="http://schemas.microsoft.com/office/drawing/2014/main" val="10000"/>
                  </a:ext>
                </a:extLst>
              </a:tr>
              <a:tr h="370840">
                <a:tc>
                  <a:txBody>
                    <a:bodyPr/>
                    <a:lstStyle/>
                    <a:p>
                      <a:r>
                        <a:rPr lang="en-US" dirty="0"/>
                        <a:t>Delaware</a:t>
                      </a:r>
                    </a:p>
                  </a:txBody>
                  <a:tcPr/>
                </a:tc>
                <a:tc>
                  <a:txBody>
                    <a:bodyPr/>
                    <a:lstStyle/>
                    <a:p>
                      <a:pPr algn="ctr"/>
                      <a:r>
                        <a:rPr lang="en-US" dirty="0"/>
                        <a:t>5</a:t>
                      </a:r>
                    </a:p>
                  </a:txBody>
                  <a:tcPr/>
                </a:tc>
                <a:tc>
                  <a:txBody>
                    <a:bodyPr/>
                    <a:lstStyle/>
                    <a:p>
                      <a:pPr algn="ctr"/>
                      <a:r>
                        <a:rPr lang="en-US" dirty="0"/>
                        <a:t>60</a:t>
                      </a:r>
                    </a:p>
                  </a:txBody>
                  <a:tcPr/>
                </a:tc>
                <a:extLst>
                  <a:ext uri="{0D108BD9-81ED-4DB2-BD59-A6C34878D82A}">
                    <a16:rowId xmlns:a16="http://schemas.microsoft.com/office/drawing/2014/main" val="10001"/>
                  </a:ext>
                </a:extLst>
              </a:tr>
              <a:tr h="370840">
                <a:tc>
                  <a:txBody>
                    <a:bodyPr/>
                    <a:lstStyle/>
                    <a:p>
                      <a:r>
                        <a:rPr lang="en-US" dirty="0"/>
                        <a:t>DC</a:t>
                      </a:r>
                    </a:p>
                  </a:txBody>
                  <a:tcPr/>
                </a:tc>
                <a:tc>
                  <a:txBody>
                    <a:bodyPr/>
                    <a:lstStyle/>
                    <a:p>
                      <a:pPr algn="ctr"/>
                      <a:r>
                        <a:rPr lang="en-US" dirty="0"/>
                        <a:t>40</a:t>
                      </a:r>
                    </a:p>
                  </a:txBody>
                  <a:tcPr/>
                </a:tc>
                <a:tc>
                  <a:txBody>
                    <a:bodyPr/>
                    <a:lstStyle/>
                    <a:p>
                      <a:pPr algn="ctr"/>
                      <a:r>
                        <a:rPr lang="en-US" dirty="0"/>
                        <a:t>480</a:t>
                      </a:r>
                    </a:p>
                  </a:txBody>
                  <a:tcPr/>
                </a:tc>
                <a:extLst>
                  <a:ext uri="{0D108BD9-81ED-4DB2-BD59-A6C34878D82A}">
                    <a16:rowId xmlns:a16="http://schemas.microsoft.com/office/drawing/2014/main" val="10002"/>
                  </a:ext>
                </a:extLst>
              </a:tr>
              <a:tr h="370840">
                <a:tc>
                  <a:txBody>
                    <a:bodyPr/>
                    <a:lstStyle/>
                    <a:p>
                      <a:r>
                        <a:rPr lang="en-US" dirty="0"/>
                        <a:t>Maryland</a:t>
                      </a:r>
                    </a:p>
                  </a:txBody>
                  <a:tcPr/>
                </a:tc>
                <a:tc>
                  <a:txBody>
                    <a:bodyPr/>
                    <a:lstStyle/>
                    <a:p>
                      <a:pPr algn="ctr"/>
                      <a:r>
                        <a:rPr lang="en-US" dirty="0"/>
                        <a:t>45</a:t>
                      </a:r>
                    </a:p>
                  </a:txBody>
                  <a:tcPr/>
                </a:tc>
                <a:tc>
                  <a:txBody>
                    <a:bodyPr/>
                    <a:lstStyle/>
                    <a:p>
                      <a:pPr algn="ctr"/>
                      <a:r>
                        <a:rPr lang="en-US" dirty="0"/>
                        <a:t>540</a:t>
                      </a:r>
                    </a:p>
                  </a:txBody>
                  <a:tcPr/>
                </a:tc>
                <a:extLst>
                  <a:ext uri="{0D108BD9-81ED-4DB2-BD59-A6C34878D82A}">
                    <a16:rowId xmlns:a16="http://schemas.microsoft.com/office/drawing/2014/main" val="10003"/>
                  </a:ext>
                </a:extLst>
              </a:tr>
              <a:tr h="370840">
                <a:tc>
                  <a:txBody>
                    <a:bodyPr/>
                    <a:lstStyle/>
                    <a:p>
                      <a:r>
                        <a:rPr lang="en-US" dirty="0"/>
                        <a:t>New York</a:t>
                      </a:r>
                    </a:p>
                  </a:txBody>
                  <a:tcPr/>
                </a:tc>
                <a:tc>
                  <a:txBody>
                    <a:bodyPr/>
                    <a:lstStyle/>
                    <a:p>
                      <a:pPr algn="ctr"/>
                      <a:r>
                        <a:rPr lang="en-US" dirty="0"/>
                        <a:t>5</a:t>
                      </a:r>
                    </a:p>
                  </a:txBody>
                  <a:tcPr/>
                </a:tc>
                <a:tc>
                  <a:txBody>
                    <a:bodyPr/>
                    <a:lstStyle/>
                    <a:p>
                      <a:pPr algn="ctr"/>
                      <a:r>
                        <a:rPr lang="en-US" dirty="0"/>
                        <a:t>60</a:t>
                      </a:r>
                    </a:p>
                  </a:txBody>
                  <a:tcPr/>
                </a:tc>
                <a:extLst>
                  <a:ext uri="{0D108BD9-81ED-4DB2-BD59-A6C34878D82A}">
                    <a16:rowId xmlns:a16="http://schemas.microsoft.com/office/drawing/2014/main" val="10004"/>
                  </a:ext>
                </a:extLst>
              </a:tr>
              <a:tr h="370840">
                <a:tc>
                  <a:txBody>
                    <a:bodyPr/>
                    <a:lstStyle/>
                    <a:p>
                      <a:r>
                        <a:rPr lang="en-US" dirty="0"/>
                        <a:t>Pennsylvania</a:t>
                      </a:r>
                    </a:p>
                  </a:txBody>
                  <a:tcPr/>
                </a:tc>
                <a:tc>
                  <a:txBody>
                    <a:bodyPr/>
                    <a:lstStyle/>
                    <a:p>
                      <a:pPr algn="ctr"/>
                      <a:r>
                        <a:rPr lang="en-US" dirty="0"/>
                        <a:t>60</a:t>
                      </a:r>
                    </a:p>
                  </a:txBody>
                  <a:tcPr/>
                </a:tc>
                <a:tc>
                  <a:txBody>
                    <a:bodyPr/>
                    <a:lstStyle/>
                    <a:p>
                      <a:pPr algn="ctr"/>
                      <a:r>
                        <a:rPr lang="en-US" dirty="0"/>
                        <a:t>720</a:t>
                      </a:r>
                    </a:p>
                  </a:txBody>
                  <a:tcPr/>
                </a:tc>
                <a:extLst>
                  <a:ext uri="{0D108BD9-81ED-4DB2-BD59-A6C34878D82A}">
                    <a16:rowId xmlns:a16="http://schemas.microsoft.com/office/drawing/2014/main" val="10005"/>
                  </a:ext>
                </a:extLst>
              </a:tr>
              <a:tr h="370840">
                <a:tc>
                  <a:txBody>
                    <a:bodyPr/>
                    <a:lstStyle/>
                    <a:p>
                      <a:r>
                        <a:rPr lang="en-US" dirty="0"/>
                        <a:t>Virginia</a:t>
                      </a:r>
                    </a:p>
                  </a:txBody>
                  <a:tcPr/>
                </a:tc>
                <a:tc>
                  <a:txBody>
                    <a:bodyPr/>
                    <a:lstStyle/>
                    <a:p>
                      <a:pPr algn="ctr"/>
                      <a:r>
                        <a:rPr lang="en-US" dirty="0"/>
                        <a:t>40</a:t>
                      </a:r>
                    </a:p>
                  </a:txBody>
                  <a:tcPr/>
                </a:tc>
                <a:tc>
                  <a:txBody>
                    <a:bodyPr/>
                    <a:lstStyle/>
                    <a:p>
                      <a:pPr algn="ctr"/>
                      <a:r>
                        <a:rPr lang="en-US" dirty="0"/>
                        <a:t>480</a:t>
                      </a:r>
                    </a:p>
                  </a:txBody>
                  <a:tcPr/>
                </a:tc>
                <a:extLst>
                  <a:ext uri="{0D108BD9-81ED-4DB2-BD59-A6C34878D82A}">
                    <a16:rowId xmlns:a16="http://schemas.microsoft.com/office/drawing/2014/main" val="10006"/>
                  </a:ext>
                </a:extLst>
              </a:tr>
              <a:tr h="370840">
                <a:tc>
                  <a:txBody>
                    <a:bodyPr/>
                    <a:lstStyle/>
                    <a:p>
                      <a:r>
                        <a:rPr lang="en-US" dirty="0"/>
                        <a:t>West Virginia</a:t>
                      </a:r>
                    </a:p>
                  </a:txBody>
                  <a:tcPr/>
                </a:tc>
                <a:tc>
                  <a:txBody>
                    <a:bodyPr/>
                    <a:lstStyle/>
                    <a:p>
                      <a:pPr algn="ctr"/>
                      <a:r>
                        <a:rPr lang="en-US" dirty="0"/>
                        <a:t>10</a:t>
                      </a:r>
                    </a:p>
                  </a:txBody>
                  <a:tcPr/>
                </a:tc>
                <a:tc>
                  <a:txBody>
                    <a:bodyPr/>
                    <a:lstStyle/>
                    <a:p>
                      <a:pPr algn="ctr"/>
                      <a:r>
                        <a:rPr lang="en-US" dirty="0"/>
                        <a:t>120</a:t>
                      </a:r>
                    </a:p>
                  </a:txBody>
                  <a:tcPr/>
                </a:tc>
                <a:extLst>
                  <a:ext uri="{0D108BD9-81ED-4DB2-BD59-A6C34878D82A}">
                    <a16:rowId xmlns:a16="http://schemas.microsoft.com/office/drawing/2014/main" val="10007"/>
                  </a:ext>
                </a:extLst>
              </a:tr>
              <a:tr h="370840">
                <a:tc>
                  <a:txBody>
                    <a:bodyPr/>
                    <a:lstStyle/>
                    <a:p>
                      <a:r>
                        <a:rPr lang="en-US" b="1" dirty="0"/>
                        <a:t>TOTAL</a:t>
                      </a:r>
                    </a:p>
                  </a:txBody>
                  <a:tcPr/>
                </a:tc>
                <a:tc>
                  <a:txBody>
                    <a:bodyPr/>
                    <a:lstStyle/>
                    <a:p>
                      <a:pPr algn="ctr"/>
                      <a:r>
                        <a:rPr lang="en-US" b="1" dirty="0"/>
                        <a:t>205</a:t>
                      </a:r>
                    </a:p>
                  </a:txBody>
                  <a:tcPr/>
                </a:tc>
                <a:tc>
                  <a:txBody>
                    <a:bodyPr/>
                    <a:lstStyle/>
                    <a:p>
                      <a:pPr algn="ctr"/>
                      <a:r>
                        <a:rPr lang="en-US" b="1" dirty="0"/>
                        <a:t>2460</a:t>
                      </a:r>
                    </a:p>
                  </a:txBody>
                  <a:tcPr/>
                </a:tc>
                <a:extLst>
                  <a:ext uri="{0D108BD9-81ED-4DB2-BD59-A6C34878D82A}">
                    <a16:rowId xmlns:a16="http://schemas.microsoft.com/office/drawing/2014/main" val="10008"/>
                  </a:ext>
                </a:extLst>
              </a:tr>
            </a:tbl>
          </a:graphicData>
        </a:graphic>
      </p:graphicFrame>
      <p:sp>
        <p:nvSpPr>
          <p:cNvPr id="4" name="Rectangle 3"/>
          <p:cNvSpPr/>
          <p:nvPr/>
        </p:nvSpPr>
        <p:spPr>
          <a:xfrm>
            <a:off x="0" y="0"/>
            <a:ext cx="9144000" cy="523220"/>
          </a:xfrm>
          <a:prstGeom prst="rect">
            <a:avLst/>
          </a:prstGeom>
          <a:solidFill>
            <a:schemeClr val="accent1"/>
          </a:solidFill>
        </p:spPr>
        <p:txBody>
          <a:bodyPr wrap="square">
            <a:spAutoFit/>
          </a:bodyPr>
          <a:lstStyle/>
          <a:p>
            <a:r>
              <a:rPr lang="en-US" sz="2800" dirty="0">
                <a:solidFill>
                  <a:schemeClr val="bg1"/>
                </a:solidFill>
                <a:latin typeface="Times New Roman" panose="02020603050405020304" pitchFamily="18" charset="0"/>
                <a:ea typeface="Times New Roman" panose="02020603050405020304" pitchFamily="18" charset="0"/>
              </a:rPr>
              <a:t>State Targets set in Management Strategy</a:t>
            </a:r>
            <a:endParaRPr lang="en-US" sz="2800" dirty="0"/>
          </a:p>
        </p:txBody>
      </p:sp>
    </p:spTree>
    <p:extLst>
      <p:ext uri="{BB962C8B-B14F-4D97-AF65-F5344CB8AC3E}">
        <p14:creationId xmlns:p14="http://schemas.microsoft.com/office/powerpoint/2010/main" val="32005940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859487083"/>
              </p:ext>
            </p:extLst>
          </p:nvPr>
        </p:nvGraphicFramePr>
        <p:xfrm>
          <a:off x="715735" y="735693"/>
          <a:ext cx="5913664" cy="3484880"/>
        </p:xfrm>
        <a:graphic>
          <a:graphicData uri="http://schemas.openxmlformats.org/drawingml/2006/table">
            <a:tbl>
              <a:tblPr firstRow="1" bandRow="1">
                <a:tableStyleId>{F5AB1C69-6EDB-4FF4-983F-18BD219EF322}</a:tableStyleId>
              </a:tblPr>
              <a:tblGrid>
                <a:gridCol w="1998884">
                  <a:extLst>
                    <a:ext uri="{9D8B030D-6E8A-4147-A177-3AD203B41FA5}">
                      <a16:colId xmlns:a16="http://schemas.microsoft.com/office/drawing/2014/main" val="20000"/>
                    </a:ext>
                  </a:extLst>
                </a:gridCol>
                <a:gridCol w="1392974">
                  <a:extLst>
                    <a:ext uri="{9D8B030D-6E8A-4147-A177-3AD203B41FA5}">
                      <a16:colId xmlns:a16="http://schemas.microsoft.com/office/drawing/2014/main" val="20001"/>
                    </a:ext>
                  </a:extLst>
                </a:gridCol>
                <a:gridCol w="1260903">
                  <a:extLst>
                    <a:ext uri="{9D8B030D-6E8A-4147-A177-3AD203B41FA5}">
                      <a16:colId xmlns:a16="http://schemas.microsoft.com/office/drawing/2014/main" val="20002"/>
                    </a:ext>
                  </a:extLst>
                </a:gridCol>
                <a:gridCol w="1260903">
                  <a:extLst>
                    <a:ext uri="{9D8B030D-6E8A-4147-A177-3AD203B41FA5}">
                      <a16:colId xmlns:a16="http://schemas.microsoft.com/office/drawing/2014/main" val="20003"/>
                    </a:ext>
                  </a:extLst>
                </a:gridCol>
              </a:tblGrid>
              <a:tr h="370840">
                <a:tc>
                  <a:txBody>
                    <a:bodyPr/>
                    <a:lstStyle/>
                    <a:p>
                      <a:r>
                        <a:rPr lang="en-US" dirty="0"/>
                        <a:t>Jurisdiction</a:t>
                      </a:r>
                    </a:p>
                  </a:txBody>
                  <a:tcPr/>
                </a:tc>
                <a:tc>
                  <a:txBody>
                    <a:bodyPr/>
                    <a:lstStyle/>
                    <a:p>
                      <a:r>
                        <a:rPr lang="en-US" dirty="0"/>
                        <a:t>Annual Target </a:t>
                      </a:r>
                    </a:p>
                    <a:p>
                      <a:r>
                        <a:rPr lang="en-US" dirty="0"/>
                        <a:t>(New Acres)</a:t>
                      </a:r>
                    </a:p>
                  </a:txBody>
                  <a:tcPr/>
                </a:tc>
                <a:tc>
                  <a:txBody>
                    <a:bodyPr/>
                    <a:lstStyle/>
                    <a:p>
                      <a:r>
                        <a:rPr lang="en-US" dirty="0"/>
                        <a:t>2025 Target</a:t>
                      </a:r>
                    </a:p>
                    <a:p>
                      <a:r>
                        <a:rPr lang="en-US" dirty="0"/>
                        <a:t>(New Acres</a:t>
                      </a:r>
                    </a:p>
                  </a:txBody>
                  <a:tcPr/>
                </a:tc>
                <a:tc>
                  <a:txBody>
                    <a:bodyPr/>
                    <a:lstStyle/>
                    <a:p>
                      <a:r>
                        <a:rPr lang="en-US" dirty="0"/>
                        <a:t>2010-2017 Progress</a:t>
                      </a:r>
                    </a:p>
                  </a:txBody>
                  <a:tcPr>
                    <a:solidFill>
                      <a:schemeClr val="accent2"/>
                    </a:solidFill>
                  </a:tcPr>
                </a:tc>
                <a:extLst>
                  <a:ext uri="{0D108BD9-81ED-4DB2-BD59-A6C34878D82A}">
                    <a16:rowId xmlns:a16="http://schemas.microsoft.com/office/drawing/2014/main" val="10000"/>
                  </a:ext>
                </a:extLst>
              </a:tr>
              <a:tr h="370840">
                <a:tc>
                  <a:txBody>
                    <a:bodyPr/>
                    <a:lstStyle/>
                    <a:p>
                      <a:r>
                        <a:rPr lang="en-US" dirty="0"/>
                        <a:t>Delaware</a:t>
                      </a:r>
                    </a:p>
                  </a:txBody>
                  <a:tcPr/>
                </a:tc>
                <a:tc>
                  <a:txBody>
                    <a:bodyPr/>
                    <a:lstStyle/>
                    <a:p>
                      <a:pPr algn="ctr"/>
                      <a:r>
                        <a:rPr lang="en-US" dirty="0"/>
                        <a:t>5</a:t>
                      </a:r>
                    </a:p>
                  </a:txBody>
                  <a:tcPr/>
                </a:tc>
                <a:tc>
                  <a:txBody>
                    <a:bodyPr/>
                    <a:lstStyle/>
                    <a:p>
                      <a:pPr algn="ctr"/>
                      <a:r>
                        <a:rPr lang="en-US" dirty="0"/>
                        <a:t>60</a:t>
                      </a:r>
                    </a:p>
                  </a:txBody>
                  <a:tcPr/>
                </a:tc>
                <a:tc>
                  <a:txBody>
                    <a:bodyPr/>
                    <a:lstStyle/>
                    <a:p>
                      <a:pPr algn="ctr"/>
                      <a:r>
                        <a:rPr lang="en-US" dirty="0"/>
                        <a:t>3</a:t>
                      </a:r>
                    </a:p>
                  </a:txBody>
                  <a:tcPr/>
                </a:tc>
                <a:extLst>
                  <a:ext uri="{0D108BD9-81ED-4DB2-BD59-A6C34878D82A}">
                    <a16:rowId xmlns:a16="http://schemas.microsoft.com/office/drawing/2014/main" val="10001"/>
                  </a:ext>
                </a:extLst>
              </a:tr>
              <a:tr h="370840">
                <a:tc>
                  <a:txBody>
                    <a:bodyPr/>
                    <a:lstStyle/>
                    <a:p>
                      <a:r>
                        <a:rPr lang="en-US" dirty="0"/>
                        <a:t>DC</a:t>
                      </a:r>
                    </a:p>
                  </a:txBody>
                  <a:tcPr/>
                </a:tc>
                <a:tc>
                  <a:txBody>
                    <a:bodyPr/>
                    <a:lstStyle/>
                    <a:p>
                      <a:pPr algn="ctr"/>
                      <a:r>
                        <a:rPr lang="en-US" dirty="0"/>
                        <a:t>40</a:t>
                      </a:r>
                    </a:p>
                  </a:txBody>
                  <a:tcPr/>
                </a:tc>
                <a:tc>
                  <a:txBody>
                    <a:bodyPr/>
                    <a:lstStyle/>
                    <a:p>
                      <a:pPr algn="ctr"/>
                      <a:r>
                        <a:rPr lang="en-US" dirty="0"/>
                        <a:t>480</a:t>
                      </a:r>
                    </a:p>
                  </a:txBody>
                  <a:tcPr/>
                </a:tc>
                <a:tc>
                  <a:txBody>
                    <a:bodyPr/>
                    <a:lstStyle/>
                    <a:p>
                      <a:pPr algn="ctr"/>
                      <a:r>
                        <a:rPr lang="en-US" dirty="0"/>
                        <a:t>272</a:t>
                      </a:r>
                    </a:p>
                  </a:txBody>
                  <a:tcPr/>
                </a:tc>
                <a:extLst>
                  <a:ext uri="{0D108BD9-81ED-4DB2-BD59-A6C34878D82A}">
                    <a16:rowId xmlns:a16="http://schemas.microsoft.com/office/drawing/2014/main" val="10002"/>
                  </a:ext>
                </a:extLst>
              </a:tr>
              <a:tr h="370840">
                <a:tc>
                  <a:txBody>
                    <a:bodyPr/>
                    <a:lstStyle/>
                    <a:p>
                      <a:r>
                        <a:rPr lang="en-US" dirty="0"/>
                        <a:t>Maryland</a:t>
                      </a:r>
                    </a:p>
                  </a:txBody>
                  <a:tcPr/>
                </a:tc>
                <a:tc>
                  <a:txBody>
                    <a:bodyPr/>
                    <a:lstStyle/>
                    <a:p>
                      <a:pPr algn="ctr"/>
                      <a:r>
                        <a:rPr lang="en-US" dirty="0"/>
                        <a:t>45</a:t>
                      </a:r>
                    </a:p>
                  </a:txBody>
                  <a:tcPr/>
                </a:tc>
                <a:tc>
                  <a:txBody>
                    <a:bodyPr/>
                    <a:lstStyle/>
                    <a:p>
                      <a:pPr algn="ctr"/>
                      <a:r>
                        <a:rPr lang="en-US" dirty="0"/>
                        <a:t>540</a:t>
                      </a:r>
                    </a:p>
                  </a:txBody>
                  <a:tcPr/>
                </a:tc>
                <a:tc>
                  <a:txBody>
                    <a:bodyPr/>
                    <a:lstStyle/>
                    <a:p>
                      <a:pPr algn="ctr"/>
                      <a:r>
                        <a:rPr lang="en-US" dirty="0"/>
                        <a:t>4983</a:t>
                      </a:r>
                    </a:p>
                  </a:txBody>
                  <a:tcPr/>
                </a:tc>
                <a:extLst>
                  <a:ext uri="{0D108BD9-81ED-4DB2-BD59-A6C34878D82A}">
                    <a16:rowId xmlns:a16="http://schemas.microsoft.com/office/drawing/2014/main" val="10003"/>
                  </a:ext>
                </a:extLst>
              </a:tr>
              <a:tr h="370840">
                <a:tc>
                  <a:txBody>
                    <a:bodyPr/>
                    <a:lstStyle/>
                    <a:p>
                      <a:r>
                        <a:rPr lang="en-US" dirty="0"/>
                        <a:t>New York</a:t>
                      </a:r>
                    </a:p>
                  </a:txBody>
                  <a:tcPr/>
                </a:tc>
                <a:tc>
                  <a:txBody>
                    <a:bodyPr/>
                    <a:lstStyle/>
                    <a:p>
                      <a:pPr algn="ctr"/>
                      <a:r>
                        <a:rPr lang="en-US" dirty="0"/>
                        <a:t>5</a:t>
                      </a:r>
                    </a:p>
                  </a:txBody>
                  <a:tcPr/>
                </a:tc>
                <a:tc>
                  <a:txBody>
                    <a:bodyPr/>
                    <a:lstStyle/>
                    <a:p>
                      <a:pPr algn="ctr"/>
                      <a:r>
                        <a:rPr lang="en-US" dirty="0"/>
                        <a:t>60</a:t>
                      </a:r>
                    </a:p>
                  </a:txBody>
                  <a:tcPr/>
                </a:tc>
                <a:tc>
                  <a:txBody>
                    <a:bodyPr/>
                    <a:lstStyle/>
                    <a:p>
                      <a:pPr algn="ctr"/>
                      <a:r>
                        <a:rPr lang="en-US" dirty="0"/>
                        <a:t>?</a:t>
                      </a:r>
                    </a:p>
                  </a:txBody>
                  <a:tcPr/>
                </a:tc>
                <a:extLst>
                  <a:ext uri="{0D108BD9-81ED-4DB2-BD59-A6C34878D82A}">
                    <a16:rowId xmlns:a16="http://schemas.microsoft.com/office/drawing/2014/main" val="10004"/>
                  </a:ext>
                </a:extLst>
              </a:tr>
              <a:tr h="370840">
                <a:tc>
                  <a:txBody>
                    <a:bodyPr/>
                    <a:lstStyle/>
                    <a:p>
                      <a:r>
                        <a:rPr lang="en-US" dirty="0"/>
                        <a:t>Pennsylvania</a:t>
                      </a:r>
                    </a:p>
                  </a:txBody>
                  <a:tcPr/>
                </a:tc>
                <a:tc>
                  <a:txBody>
                    <a:bodyPr/>
                    <a:lstStyle/>
                    <a:p>
                      <a:pPr algn="ctr"/>
                      <a:r>
                        <a:rPr lang="en-US" dirty="0"/>
                        <a:t>60</a:t>
                      </a:r>
                    </a:p>
                  </a:txBody>
                  <a:tcPr/>
                </a:tc>
                <a:tc>
                  <a:txBody>
                    <a:bodyPr/>
                    <a:lstStyle/>
                    <a:p>
                      <a:pPr algn="ctr"/>
                      <a:r>
                        <a:rPr lang="en-US" dirty="0"/>
                        <a:t>720</a:t>
                      </a:r>
                    </a:p>
                  </a:txBody>
                  <a:tcPr/>
                </a:tc>
                <a:tc>
                  <a:txBody>
                    <a:bodyPr/>
                    <a:lstStyle/>
                    <a:p>
                      <a:pPr algn="ctr"/>
                      <a:r>
                        <a:rPr lang="en-US" dirty="0"/>
                        <a:t>10+</a:t>
                      </a:r>
                    </a:p>
                  </a:txBody>
                  <a:tcPr/>
                </a:tc>
                <a:extLst>
                  <a:ext uri="{0D108BD9-81ED-4DB2-BD59-A6C34878D82A}">
                    <a16:rowId xmlns:a16="http://schemas.microsoft.com/office/drawing/2014/main" val="10005"/>
                  </a:ext>
                </a:extLst>
              </a:tr>
              <a:tr h="370840">
                <a:tc>
                  <a:txBody>
                    <a:bodyPr/>
                    <a:lstStyle/>
                    <a:p>
                      <a:r>
                        <a:rPr lang="en-US" dirty="0"/>
                        <a:t>Virginia</a:t>
                      </a:r>
                    </a:p>
                  </a:txBody>
                  <a:tcPr/>
                </a:tc>
                <a:tc>
                  <a:txBody>
                    <a:bodyPr/>
                    <a:lstStyle/>
                    <a:p>
                      <a:pPr algn="ctr"/>
                      <a:r>
                        <a:rPr lang="en-US" dirty="0"/>
                        <a:t>40</a:t>
                      </a:r>
                    </a:p>
                  </a:txBody>
                  <a:tcPr/>
                </a:tc>
                <a:tc>
                  <a:txBody>
                    <a:bodyPr/>
                    <a:lstStyle/>
                    <a:p>
                      <a:pPr algn="ctr"/>
                      <a:r>
                        <a:rPr lang="en-US" dirty="0"/>
                        <a:t>480</a:t>
                      </a:r>
                    </a:p>
                  </a:txBody>
                  <a:tcPr/>
                </a:tc>
                <a:tc>
                  <a:txBody>
                    <a:bodyPr/>
                    <a:lstStyle/>
                    <a:p>
                      <a:pPr algn="ctr"/>
                      <a:r>
                        <a:rPr lang="en-US" dirty="0"/>
                        <a:t>143</a:t>
                      </a:r>
                    </a:p>
                  </a:txBody>
                  <a:tcPr/>
                </a:tc>
                <a:extLst>
                  <a:ext uri="{0D108BD9-81ED-4DB2-BD59-A6C34878D82A}">
                    <a16:rowId xmlns:a16="http://schemas.microsoft.com/office/drawing/2014/main" val="10006"/>
                  </a:ext>
                </a:extLst>
              </a:tr>
              <a:tr h="370840">
                <a:tc>
                  <a:txBody>
                    <a:bodyPr/>
                    <a:lstStyle/>
                    <a:p>
                      <a:r>
                        <a:rPr lang="en-US" dirty="0"/>
                        <a:t>West Virginia</a:t>
                      </a:r>
                    </a:p>
                  </a:txBody>
                  <a:tcPr/>
                </a:tc>
                <a:tc>
                  <a:txBody>
                    <a:bodyPr/>
                    <a:lstStyle/>
                    <a:p>
                      <a:pPr algn="ctr"/>
                      <a:r>
                        <a:rPr lang="en-US" dirty="0"/>
                        <a:t>10</a:t>
                      </a:r>
                    </a:p>
                  </a:txBody>
                  <a:tcPr/>
                </a:tc>
                <a:tc>
                  <a:txBody>
                    <a:bodyPr/>
                    <a:lstStyle/>
                    <a:p>
                      <a:pPr algn="ctr"/>
                      <a:r>
                        <a:rPr lang="en-US" dirty="0"/>
                        <a:t>120</a:t>
                      </a:r>
                    </a:p>
                  </a:txBody>
                  <a:tcPr/>
                </a:tc>
                <a:tc>
                  <a:txBody>
                    <a:bodyPr/>
                    <a:lstStyle/>
                    <a:p>
                      <a:pPr algn="ctr"/>
                      <a:r>
                        <a:rPr lang="en-US" dirty="0"/>
                        <a:t>30</a:t>
                      </a:r>
                    </a:p>
                  </a:txBody>
                  <a:tcPr/>
                </a:tc>
                <a:extLst>
                  <a:ext uri="{0D108BD9-81ED-4DB2-BD59-A6C34878D82A}">
                    <a16:rowId xmlns:a16="http://schemas.microsoft.com/office/drawing/2014/main" val="10007"/>
                  </a:ext>
                </a:extLst>
              </a:tr>
              <a:tr h="370840">
                <a:tc>
                  <a:txBody>
                    <a:bodyPr/>
                    <a:lstStyle/>
                    <a:p>
                      <a:r>
                        <a:rPr lang="en-US" b="1" dirty="0"/>
                        <a:t>TOTAL</a:t>
                      </a:r>
                    </a:p>
                  </a:txBody>
                  <a:tcPr/>
                </a:tc>
                <a:tc>
                  <a:txBody>
                    <a:bodyPr/>
                    <a:lstStyle/>
                    <a:p>
                      <a:pPr algn="ctr"/>
                      <a:r>
                        <a:rPr lang="en-US" b="1" dirty="0"/>
                        <a:t>205</a:t>
                      </a:r>
                    </a:p>
                  </a:txBody>
                  <a:tcPr/>
                </a:tc>
                <a:tc>
                  <a:txBody>
                    <a:bodyPr/>
                    <a:lstStyle/>
                    <a:p>
                      <a:pPr algn="ctr"/>
                      <a:r>
                        <a:rPr lang="en-US" b="1" dirty="0"/>
                        <a:t>2460</a:t>
                      </a:r>
                    </a:p>
                  </a:txBody>
                  <a:tcPr/>
                </a:tc>
                <a:tc>
                  <a:txBody>
                    <a:bodyPr/>
                    <a:lstStyle/>
                    <a:p>
                      <a:pPr algn="ctr"/>
                      <a:endParaRPr lang="en-US" b="1" dirty="0"/>
                    </a:p>
                  </a:txBody>
                  <a:tcPr/>
                </a:tc>
                <a:extLst>
                  <a:ext uri="{0D108BD9-81ED-4DB2-BD59-A6C34878D82A}">
                    <a16:rowId xmlns:a16="http://schemas.microsoft.com/office/drawing/2014/main" val="10008"/>
                  </a:ext>
                </a:extLst>
              </a:tr>
            </a:tbl>
          </a:graphicData>
        </a:graphic>
      </p:graphicFrame>
      <p:sp>
        <p:nvSpPr>
          <p:cNvPr id="4" name="Rectangle 3"/>
          <p:cNvSpPr/>
          <p:nvPr/>
        </p:nvSpPr>
        <p:spPr>
          <a:xfrm>
            <a:off x="0" y="0"/>
            <a:ext cx="9144000" cy="523220"/>
          </a:xfrm>
          <a:prstGeom prst="rect">
            <a:avLst/>
          </a:prstGeom>
          <a:solidFill>
            <a:schemeClr val="accent1"/>
          </a:solidFill>
        </p:spPr>
        <p:txBody>
          <a:bodyPr wrap="square">
            <a:spAutoFit/>
          </a:bodyPr>
          <a:lstStyle/>
          <a:p>
            <a:r>
              <a:rPr lang="en-US" sz="2800" dirty="0">
                <a:solidFill>
                  <a:schemeClr val="bg1"/>
                </a:solidFill>
                <a:latin typeface="Times New Roman" panose="02020603050405020304" pitchFamily="18" charset="0"/>
                <a:ea typeface="Times New Roman" panose="02020603050405020304" pitchFamily="18" charset="0"/>
              </a:rPr>
              <a:t>State Targets and Progress Data Available</a:t>
            </a:r>
            <a:endParaRPr lang="en-US" sz="2800" dirty="0"/>
          </a:p>
        </p:txBody>
      </p:sp>
      <p:sp>
        <p:nvSpPr>
          <p:cNvPr id="2" name="TextBox 1"/>
          <p:cNvSpPr txBox="1"/>
          <p:nvPr/>
        </p:nvSpPr>
        <p:spPr>
          <a:xfrm>
            <a:off x="6972301" y="1796143"/>
            <a:ext cx="1763486" cy="1169551"/>
          </a:xfrm>
          <a:prstGeom prst="rect">
            <a:avLst/>
          </a:prstGeom>
          <a:noFill/>
        </p:spPr>
        <p:txBody>
          <a:bodyPr wrap="square" rtlCol="0">
            <a:spAutoFit/>
          </a:bodyPr>
          <a:lstStyle/>
          <a:p>
            <a:r>
              <a:rPr lang="en-US" dirty="0">
                <a:solidFill>
                  <a:schemeClr val="bg1"/>
                </a:solidFill>
              </a:rPr>
              <a:t>Note: These numbers are incomplete, final numbers will be inserted by 10/18</a:t>
            </a:r>
          </a:p>
        </p:txBody>
      </p:sp>
    </p:spTree>
    <p:extLst>
      <p:ext uri="{BB962C8B-B14F-4D97-AF65-F5344CB8AC3E}">
        <p14:creationId xmlns:p14="http://schemas.microsoft.com/office/powerpoint/2010/main" val="6480947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ctrTitle"/>
          </p:nvPr>
        </p:nvSpPr>
        <p:spPr>
          <a:xfrm>
            <a:off x="3474720" y="1609344"/>
            <a:ext cx="5669280" cy="1480198"/>
          </a:xfrm>
          <a:prstGeom prst="rect">
            <a:avLst/>
          </a:prstGeom>
        </p:spPr>
        <p:txBody>
          <a:bodyPr lIns="91425" tIns="91425" rIns="91425" bIns="91425" anchor="b" anchorCtr="0">
            <a:noAutofit/>
          </a:bodyPr>
          <a:lstStyle/>
          <a:p>
            <a:pPr lvl="0"/>
            <a:r>
              <a:rPr lang="en-US" dirty="0">
                <a:latin typeface="Rockwell" charset="0"/>
                <a:ea typeface="Rockwell" charset="0"/>
                <a:cs typeface="Rockwell" charset="0"/>
              </a:rPr>
              <a:t>Challenges:</a:t>
            </a:r>
            <a:br>
              <a:rPr lang="en-US" dirty="0">
                <a:latin typeface="Rockwell" charset="0"/>
                <a:ea typeface="Rockwell" charset="0"/>
                <a:cs typeface="Rockwell" charset="0"/>
              </a:rPr>
            </a:br>
            <a:r>
              <a:rPr lang="en-US" sz="2200" i="1" dirty="0">
                <a:latin typeface="Rockwell" charset="0"/>
                <a:ea typeface="Rockwell" charset="0"/>
                <a:cs typeface="Rockwell" charset="0"/>
              </a:rPr>
              <a:t>Are our actions having the expected effect?</a:t>
            </a:r>
            <a:endParaRPr lang="en" sz="2200" dirty="0">
              <a:latin typeface="Rockwell" charset="0"/>
              <a:ea typeface="Rockwell" charset="0"/>
              <a:cs typeface="Rockwell" charset="0"/>
            </a:endParaRPr>
          </a:p>
        </p:txBody>
      </p:sp>
      <p:sp>
        <p:nvSpPr>
          <p:cNvPr id="136" name="Shape 136"/>
          <p:cNvSpPr txBox="1"/>
          <p:nvPr/>
        </p:nvSpPr>
        <p:spPr>
          <a:xfrm>
            <a:off x="0" y="503350"/>
            <a:ext cx="3471299" cy="3818699"/>
          </a:xfrm>
          <a:prstGeom prst="rect">
            <a:avLst/>
          </a:prstGeom>
          <a:noFill/>
          <a:ln>
            <a:noFill/>
          </a:ln>
        </p:spPr>
        <p:txBody>
          <a:bodyPr lIns="91425" tIns="91425" rIns="91425" bIns="91425" anchor="ctr" anchorCtr="0">
            <a:noAutofit/>
          </a:bodyPr>
          <a:lstStyle/>
          <a:p>
            <a:pPr lvl="0" algn="ctr">
              <a:spcBef>
                <a:spcPts val="0"/>
              </a:spcBef>
              <a:buNone/>
            </a:pPr>
            <a:r>
              <a:rPr lang="en-US" sz="20000" dirty="0">
                <a:solidFill>
                  <a:srgbClr val="18637B"/>
                </a:solidFill>
                <a:latin typeface="Rockwell" charset="0"/>
                <a:ea typeface="Rockwell" charset="0"/>
                <a:cs typeface="Rockwell" charset="0"/>
                <a:sym typeface="Roboto Slab"/>
              </a:rPr>
              <a:t>3</a:t>
            </a:r>
            <a:endParaRPr lang="en" sz="20000" dirty="0">
              <a:solidFill>
                <a:srgbClr val="18637B"/>
              </a:solidFill>
              <a:latin typeface="Rockwell" charset="0"/>
              <a:ea typeface="Rockwell" charset="0"/>
              <a:cs typeface="Rockwell" charset="0"/>
              <a:sym typeface="Roboto Slab"/>
            </a:endParaRPr>
          </a:p>
        </p:txBody>
      </p:sp>
    </p:spTree>
    <p:extLst>
      <p:ext uri="{BB962C8B-B14F-4D97-AF65-F5344CB8AC3E}">
        <p14:creationId xmlns:p14="http://schemas.microsoft.com/office/powerpoint/2010/main" val="20023171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7" name="Shape 177"/>
          <p:cNvSpPr txBox="1">
            <a:spLocks noGrp="1"/>
          </p:cNvSpPr>
          <p:nvPr>
            <p:ph type="title"/>
          </p:nvPr>
        </p:nvSpPr>
        <p:spPr>
          <a:prstGeom prst="rect">
            <a:avLst/>
          </a:prstGeom>
        </p:spPr>
        <p:txBody>
          <a:bodyPr lIns="91425" tIns="91425" rIns="91425" bIns="91425" anchor="ctr" anchorCtr="0">
            <a:noAutofit/>
          </a:bodyPr>
          <a:lstStyle/>
          <a:p>
            <a:pPr lvl="0">
              <a:spcBef>
                <a:spcPts val="0"/>
              </a:spcBef>
              <a:buNone/>
            </a:pPr>
            <a:r>
              <a:rPr lang="en-US" dirty="0">
                <a:latin typeface="Rockwell" charset="0"/>
                <a:ea typeface="Rockwell" charset="0"/>
                <a:cs typeface="Rockwell" charset="0"/>
              </a:rPr>
              <a:t>Challenges</a:t>
            </a:r>
            <a:endParaRPr lang="en" dirty="0">
              <a:latin typeface="Rockwell" charset="0"/>
              <a:ea typeface="Rockwell" charset="0"/>
              <a:cs typeface="Rockwell" charset="0"/>
            </a:endParaRPr>
          </a:p>
        </p:txBody>
      </p:sp>
      <p:sp>
        <p:nvSpPr>
          <p:cNvPr id="176" name="Shape 176"/>
          <p:cNvSpPr txBox="1">
            <a:spLocks noGrp="1"/>
          </p:cNvSpPr>
          <p:nvPr>
            <p:ph type="body" idx="1"/>
          </p:nvPr>
        </p:nvSpPr>
        <p:spPr>
          <a:xfrm>
            <a:off x="750839" y="800903"/>
            <a:ext cx="7858473" cy="3999697"/>
          </a:xfrm>
          <a:prstGeom prst="rect">
            <a:avLst/>
          </a:prstGeom>
        </p:spPr>
        <p:txBody>
          <a:bodyPr lIns="91425" tIns="91425" rIns="91425" bIns="91425" anchor="t" anchorCtr="0">
            <a:noAutofit/>
          </a:bodyPr>
          <a:lstStyle/>
          <a:p>
            <a:pPr>
              <a:buNone/>
            </a:pPr>
            <a:r>
              <a:rPr lang="en-US" sz="2000" dirty="0">
                <a:solidFill>
                  <a:schemeClr val="accent6">
                    <a:lumMod val="50000"/>
                  </a:schemeClr>
                </a:solidFill>
                <a:latin typeface="Rockwell" charset="0"/>
                <a:ea typeface="Rockwell" charset="0"/>
                <a:cs typeface="Rockwell" charset="0"/>
              </a:rPr>
              <a:t>					</a:t>
            </a:r>
          </a:p>
          <a:p>
            <a:pPr>
              <a:buNone/>
            </a:pPr>
            <a:endParaRPr lang="en-US" sz="2000" dirty="0">
              <a:solidFill>
                <a:schemeClr val="accent6">
                  <a:lumMod val="50000"/>
                </a:schemeClr>
              </a:solidFill>
              <a:latin typeface="Rockwell" charset="0"/>
              <a:ea typeface="Rockwell" charset="0"/>
              <a:cs typeface="Rockwell" charset="0"/>
            </a:endParaRPr>
          </a:p>
          <a:p>
            <a:pPr>
              <a:buNone/>
            </a:pPr>
            <a:endParaRPr lang="en-US" sz="2000" dirty="0">
              <a:solidFill>
                <a:schemeClr val="accent6">
                  <a:lumMod val="50000"/>
                </a:schemeClr>
              </a:solidFill>
              <a:latin typeface="Rockwell" charset="0"/>
              <a:ea typeface="Rockwell" charset="0"/>
              <a:cs typeface="Rockwell" charset="0"/>
            </a:endParaRPr>
          </a:p>
          <a:p>
            <a:pPr marL="285750" indent="-285750">
              <a:buFont typeface="Wingdings" panose="05000000000000000000" pitchFamily="2" charset="2"/>
              <a:buChar char="ü"/>
            </a:pPr>
            <a:r>
              <a:rPr lang="en-US" sz="1800" dirty="0">
                <a:solidFill>
                  <a:schemeClr val="accent1">
                    <a:lumMod val="50000"/>
                  </a:schemeClr>
                </a:solidFill>
                <a:latin typeface="Rockwell" charset="0"/>
                <a:ea typeface="Rockwell" charset="0"/>
                <a:cs typeface="Rockwell" charset="0"/>
              </a:rPr>
              <a:t>We’re just getting started, still so much to be done!</a:t>
            </a:r>
          </a:p>
          <a:p>
            <a:pPr marL="285750" indent="-285750">
              <a:buFont typeface="Wingdings" panose="05000000000000000000" pitchFamily="2" charset="2"/>
              <a:buChar char="ü"/>
            </a:pPr>
            <a:r>
              <a:rPr lang="en-US" sz="1800" dirty="0">
                <a:solidFill>
                  <a:schemeClr val="accent1">
                    <a:lumMod val="50000"/>
                  </a:schemeClr>
                </a:solidFill>
                <a:latin typeface="Rockwell" charset="0"/>
                <a:ea typeface="Rockwell" charset="0"/>
                <a:cs typeface="Rockwell" charset="0"/>
              </a:rPr>
              <a:t>This is one of the goals where local action is fundamental/critical; funding – we need to expand our reach beyond our “inner circle” of CBP partners</a:t>
            </a:r>
          </a:p>
          <a:p>
            <a:pPr marL="285750" indent="-285750">
              <a:buFont typeface="Wingdings" panose="05000000000000000000" pitchFamily="2" charset="2"/>
              <a:buChar char="ü"/>
            </a:pPr>
            <a:r>
              <a:rPr lang="en-US" sz="1800" dirty="0">
                <a:solidFill>
                  <a:schemeClr val="accent1">
                    <a:lumMod val="50000"/>
                  </a:schemeClr>
                </a:solidFill>
                <a:latin typeface="Rockwell" charset="0"/>
                <a:ea typeface="Rockwell" charset="0"/>
                <a:cs typeface="Rockwell" charset="0"/>
              </a:rPr>
              <a:t>Funding/policy – still highest needs locally, lot of capacity building needed – especially for preserving tree canopy and maintenance costs</a:t>
            </a:r>
          </a:p>
          <a:p>
            <a:pPr marL="285750" indent="-285750">
              <a:buFont typeface="Wingdings" panose="05000000000000000000" pitchFamily="2" charset="2"/>
              <a:buChar char="ü"/>
            </a:pPr>
            <a:r>
              <a:rPr lang="en-US" sz="1800" dirty="0">
                <a:solidFill>
                  <a:schemeClr val="accent1">
                    <a:lumMod val="50000"/>
                  </a:schemeClr>
                </a:solidFill>
                <a:latin typeface="Rockwell" charset="0"/>
                <a:ea typeface="Rockwell" charset="0"/>
                <a:cs typeface="Rockwell" charset="0"/>
              </a:rPr>
              <a:t>More </a:t>
            </a:r>
            <a:r>
              <a:rPr lang="en-US" sz="1800" dirty="0" err="1">
                <a:solidFill>
                  <a:schemeClr val="accent1">
                    <a:lumMod val="50000"/>
                  </a:schemeClr>
                </a:solidFill>
                <a:latin typeface="Rockwell" charset="0"/>
                <a:ea typeface="Rockwell" charset="0"/>
                <a:cs typeface="Rockwell" charset="0"/>
              </a:rPr>
              <a:t>Stormwater</a:t>
            </a:r>
            <a:r>
              <a:rPr lang="en-US" sz="1800" dirty="0">
                <a:solidFill>
                  <a:schemeClr val="accent1">
                    <a:lumMod val="50000"/>
                  </a:schemeClr>
                </a:solidFill>
                <a:latin typeface="Rockwell" charset="0"/>
                <a:ea typeface="Rockwell" charset="0"/>
                <a:cs typeface="Rockwell" charset="0"/>
              </a:rPr>
              <a:t>/WIP integration is needed to help drive implementation and tracking</a:t>
            </a:r>
          </a:p>
          <a:p>
            <a:pPr marL="285750" indent="-285750">
              <a:buFont typeface="Wingdings" panose="05000000000000000000" pitchFamily="2" charset="2"/>
              <a:buChar char="ü"/>
            </a:pPr>
            <a:r>
              <a:rPr lang="en-US" sz="1800" dirty="0">
                <a:solidFill>
                  <a:schemeClr val="accent1">
                    <a:lumMod val="50000"/>
                  </a:schemeClr>
                </a:solidFill>
                <a:latin typeface="Rockwell" charset="0"/>
                <a:ea typeface="Rockwell" charset="0"/>
                <a:cs typeface="Rockwell" charset="0"/>
              </a:rPr>
              <a:t>Need state tracking and reporting systems for urban tree BMPs that capture local implementation</a:t>
            </a:r>
          </a:p>
          <a:p>
            <a:pPr>
              <a:buNone/>
            </a:pPr>
            <a:endParaRPr lang="en-US" sz="1800" dirty="0">
              <a:solidFill>
                <a:schemeClr val="accent1">
                  <a:lumMod val="50000"/>
                </a:schemeClr>
              </a:solidFill>
              <a:latin typeface="Rockwell" charset="0"/>
              <a:ea typeface="Rockwell" charset="0"/>
              <a:cs typeface="Rockwell" charset="0"/>
            </a:endParaRPr>
          </a:p>
          <a:p>
            <a:pPr>
              <a:buNone/>
            </a:pPr>
            <a:endParaRPr lang="en-US" sz="1800" dirty="0">
              <a:solidFill>
                <a:schemeClr val="accent1">
                  <a:lumMod val="50000"/>
                </a:schemeClr>
              </a:solidFill>
              <a:latin typeface="Rockwell" charset="0"/>
              <a:ea typeface="Rockwell" charset="0"/>
              <a:cs typeface="Rockwell" charset="0"/>
            </a:endParaRPr>
          </a:p>
          <a:p>
            <a:pPr marL="285750" indent="-285750">
              <a:buFont typeface="Arial" panose="020B0604020202020204" pitchFamily="34" charset="0"/>
              <a:buChar char="•"/>
            </a:pPr>
            <a:endParaRPr lang="en-US" sz="2400" dirty="0">
              <a:solidFill>
                <a:schemeClr val="accent6">
                  <a:lumMod val="50000"/>
                </a:schemeClr>
              </a:solidFill>
              <a:latin typeface="Rockwell" charset="0"/>
              <a:ea typeface="Rockwell" charset="0"/>
              <a:cs typeface="Rockwell" charset="0"/>
            </a:endParaRPr>
          </a:p>
        </p:txBody>
      </p:sp>
      <p:grpSp>
        <p:nvGrpSpPr>
          <p:cNvPr id="12" name="Shape 636"/>
          <p:cNvGrpSpPr/>
          <p:nvPr/>
        </p:nvGrpSpPr>
        <p:grpSpPr>
          <a:xfrm>
            <a:off x="333039" y="806801"/>
            <a:ext cx="495313" cy="480379"/>
            <a:chOff x="5292575" y="3681900"/>
            <a:chExt cx="420150" cy="373275"/>
          </a:xfrm>
        </p:grpSpPr>
        <p:sp>
          <p:nvSpPr>
            <p:cNvPr id="13" name="Shape 637"/>
            <p:cNvSpPr/>
            <p:nvPr/>
          </p:nvSpPr>
          <p:spPr>
            <a:xfrm>
              <a:off x="5292575" y="3706875"/>
              <a:ext cx="420150" cy="266700"/>
            </a:xfrm>
            <a:custGeom>
              <a:avLst/>
              <a:gdLst/>
              <a:ahLst/>
              <a:cxnLst/>
              <a:rect l="0" t="0" r="0" b="0"/>
              <a:pathLst>
                <a:path w="16806" h="10668" fill="none" extrusionOk="0">
                  <a:moveTo>
                    <a:pt x="16319" y="0"/>
                  </a:moveTo>
                  <a:lnTo>
                    <a:pt x="488" y="0"/>
                  </a:lnTo>
                  <a:lnTo>
                    <a:pt x="488" y="0"/>
                  </a:lnTo>
                  <a:lnTo>
                    <a:pt x="390" y="0"/>
                  </a:lnTo>
                  <a:lnTo>
                    <a:pt x="293" y="25"/>
                  </a:lnTo>
                  <a:lnTo>
                    <a:pt x="196" y="73"/>
                  </a:lnTo>
                  <a:lnTo>
                    <a:pt x="123" y="146"/>
                  </a:lnTo>
                  <a:lnTo>
                    <a:pt x="74" y="219"/>
                  </a:lnTo>
                  <a:lnTo>
                    <a:pt x="25" y="292"/>
                  </a:lnTo>
                  <a:lnTo>
                    <a:pt x="1" y="390"/>
                  </a:lnTo>
                  <a:lnTo>
                    <a:pt x="1" y="487"/>
                  </a:lnTo>
                  <a:lnTo>
                    <a:pt x="1" y="10181"/>
                  </a:lnTo>
                  <a:lnTo>
                    <a:pt x="1" y="10181"/>
                  </a:lnTo>
                  <a:lnTo>
                    <a:pt x="1" y="10278"/>
                  </a:lnTo>
                  <a:lnTo>
                    <a:pt x="25" y="10375"/>
                  </a:lnTo>
                  <a:lnTo>
                    <a:pt x="74" y="10448"/>
                  </a:lnTo>
                  <a:lnTo>
                    <a:pt x="123" y="10522"/>
                  </a:lnTo>
                  <a:lnTo>
                    <a:pt x="196" y="10570"/>
                  </a:lnTo>
                  <a:lnTo>
                    <a:pt x="293" y="10619"/>
                  </a:lnTo>
                  <a:lnTo>
                    <a:pt x="390" y="10643"/>
                  </a:lnTo>
                  <a:lnTo>
                    <a:pt x="488" y="10668"/>
                  </a:lnTo>
                  <a:lnTo>
                    <a:pt x="16319" y="10668"/>
                  </a:lnTo>
                  <a:lnTo>
                    <a:pt x="16319" y="10668"/>
                  </a:lnTo>
                  <a:lnTo>
                    <a:pt x="16416" y="10643"/>
                  </a:lnTo>
                  <a:lnTo>
                    <a:pt x="16513" y="10619"/>
                  </a:lnTo>
                  <a:lnTo>
                    <a:pt x="16611" y="10570"/>
                  </a:lnTo>
                  <a:lnTo>
                    <a:pt x="16684" y="10522"/>
                  </a:lnTo>
                  <a:lnTo>
                    <a:pt x="16733" y="10448"/>
                  </a:lnTo>
                  <a:lnTo>
                    <a:pt x="16781" y="10375"/>
                  </a:lnTo>
                  <a:lnTo>
                    <a:pt x="16806" y="10278"/>
                  </a:lnTo>
                  <a:lnTo>
                    <a:pt x="16806" y="10181"/>
                  </a:lnTo>
                  <a:lnTo>
                    <a:pt x="16806" y="487"/>
                  </a:lnTo>
                  <a:lnTo>
                    <a:pt x="16806" y="487"/>
                  </a:lnTo>
                  <a:lnTo>
                    <a:pt x="16806" y="390"/>
                  </a:lnTo>
                  <a:lnTo>
                    <a:pt x="16781" y="292"/>
                  </a:lnTo>
                  <a:lnTo>
                    <a:pt x="16733" y="219"/>
                  </a:lnTo>
                  <a:lnTo>
                    <a:pt x="16684" y="146"/>
                  </a:lnTo>
                  <a:lnTo>
                    <a:pt x="16611" y="73"/>
                  </a:lnTo>
                  <a:lnTo>
                    <a:pt x="16513" y="25"/>
                  </a:lnTo>
                  <a:lnTo>
                    <a:pt x="16416" y="0"/>
                  </a:lnTo>
                  <a:lnTo>
                    <a:pt x="16319" y="0"/>
                  </a:lnTo>
                  <a:lnTo>
                    <a:pt x="16319" y="0"/>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 name="Shape 638"/>
            <p:cNvSpPr/>
            <p:nvPr/>
          </p:nvSpPr>
          <p:spPr>
            <a:xfrm>
              <a:off x="5490475" y="3681900"/>
              <a:ext cx="24375" cy="25000"/>
            </a:xfrm>
            <a:custGeom>
              <a:avLst/>
              <a:gdLst/>
              <a:ahLst/>
              <a:cxnLst/>
              <a:rect l="0" t="0" r="0" b="0"/>
              <a:pathLst>
                <a:path w="975" h="1000" fill="none" extrusionOk="0">
                  <a:moveTo>
                    <a:pt x="974" y="999"/>
                  </a:moveTo>
                  <a:lnTo>
                    <a:pt x="974" y="488"/>
                  </a:lnTo>
                  <a:lnTo>
                    <a:pt x="974" y="488"/>
                  </a:lnTo>
                  <a:lnTo>
                    <a:pt x="974" y="390"/>
                  </a:lnTo>
                  <a:lnTo>
                    <a:pt x="926" y="293"/>
                  </a:lnTo>
                  <a:lnTo>
                    <a:pt x="901" y="220"/>
                  </a:lnTo>
                  <a:lnTo>
                    <a:pt x="828" y="147"/>
                  </a:lnTo>
                  <a:lnTo>
                    <a:pt x="755" y="74"/>
                  </a:lnTo>
                  <a:lnTo>
                    <a:pt x="682" y="49"/>
                  </a:lnTo>
                  <a:lnTo>
                    <a:pt x="585" y="1"/>
                  </a:lnTo>
                  <a:lnTo>
                    <a:pt x="487" y="1"/>
                  </a:lnTo>
                  <a:lnTo>
                    <a:pt x="487" y="1"/>
                  </a:lnTo>
                  <a:lnTo>
                    <a:pt x="390" y="1"/>
                  </a:lnTo>
                  <a:lnTo>
                    <a:pt x="292" y="49"/>
                  </a:lnTo>
                  <a:lnTo>
                    <a:pt x="219" y="74"/>
                  </a:lnTo>
                  <a:lnTo>
                    <a:pt x="146" y="147"/>
                  </a:lnTo>
                  <a:lnTo>
                    <a:pt x="73" y="220"/>
                  </a:lnTo>
                  <a:lnTo>
                    <a:pt x="49" y="293"/>
                  </a:lnTo>
                  <a:lnTo>
                    <a:pt x="0" y="390"/>
                  </a:lnTo>
                  <a:lnTo>
                    <a:pt x="0" y="488"/>
                  </a:lnTo>
                  <a:lnTo>
                    <a:pt x="0" y="999"/>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 name="Shape 639"/>
            <p:cNvSpPr/>
            <p:nvPr/>
          </p:nvSpPr>
          <p:spPr>
            <a:xfrm>
              <a:off x="5358350" y="3973550"/>
              <a:ext cx="60900" cy="81625"/>
            </a:xfrm>
            <a:custGeom>
              <a:avLst/>
              <a:gdLst/>
              <a:ahLst/>
              <a:cxnLst/>
              <a:rect l="0" t="0" r="0" b="0"/>
              <a:pathLst>
                <a:path w="2436" h="3265" fill="none" extrusionOk="0">
                  <a:moveTo>
                    <a:pt x="1340" y="1"/>
                  </a:moveTo>
                  <a:lnTo>
                    <a:pt x="49" y="2558"/>
                  </a:lnTo>
                  <a:lnTo>
                    <a:pt x="49" y="2558"/>
                  </a:lnTo>
                  <a:lnTo>
                    <a:pt x="24" y="2631"/>
                  </a:lnTo>
                  <a:lnTo>
                    <a:pt x="0" y="2728"/>
                  </a:lnTo>
                  <a:lnTo>
                    <a:pt x="0" y="2826"/>
                  </a:lnTo>
                  <a:lnTo>
                    <a:pt x="24" y="2923"/>
                  </a:lnTo>
                  <a:lnTo>
                    <a:pt x="73" y="2996"/>
                  </a:lnTo>
                  <a:lnTo>
                    <a:pt x="122" y="3094"/>
                  </a:lnTo>
                  <a:lnTo>
                    <a:pt x="195" y="3142"/>
                  </a:lnTo>
                  <a:lnTo>
                    <a:pt x="268" y="3215"/>
                  </a:lnTo>
                  <a:lnTo>
                    <a:pt x="268" y="3215"/>
                  </a:lnTo>
                  <a:lnTo>
                    <a:pt x="390" y="3240"/>
                  </a:lnTo>
                  <a:lnTo>
                    <a:pt x="487" y="3264"/>
                  </a:lnTo>
                  <a:lnTo>
                    <a:pt x="487" y="3264"/>
                  </a:lnTo>
                  <a:lnTo>
                    <a:pt x="633" y="3240"/>
                  </a:lnTo>
                  <a:lnTo>
                    <a:pt x="755" y="3191"/>
                  </a:lnTo>
                  <a:lnTo>
                    <a:pt x="853" y="3094"/>
                  </a:lnTo>
                  <a:lnTo>
                    <a:pt x="926" y="2996"/>
                  </a:lnTo>
                  <a:lnTo>
                    <a:pt x="2436"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 name="Shape 640"/>
            <p:cNvSpPr/>
            <p:nvPr/>
          </p:nvSpPr>
          <p:spPr>
            <a:xfrm>
              <a:off x="5586050" y="3973550"/>
              <a:ext cx="60925" cy="81625"/>
            </a:xfrm>
            <a:custGeom>
              <a:avLst/>
              <a:gdLst/>
              <a:ahLst/>
              <a:cxnLst/>
              <a:rect l="0" t="0" r="0" b="0"/>
              <a:pathLst>
                <a:path w="2437" h="3265" fill="none" extrusionOk="0">
                  <a:moveTo>
                    <a:pt x="1" y="1"/>
                  </a:moveTo>
                  <a:lnTo>
                    <a:pt x="1511" y="2996"/>
                  </a:lnTo>
                  <a:lnTo>
                    <a:pt x="1511" y="2996"/>
                  </a:lnTo>
                  <a:lnTo>
                    <a:pt x="1584" y="3094"/>
                  </a:lnTo>
                  <a:lnTo>
                    <a:pt x="1681" y="3191"/>
                  </a:lnTo>
                  <a:lnTo>
                    <a:pt x="1803" y="3240"/>
                  </a:lnTo>
                  <a:lnTo>
                    <a:pt x="1949" y="3264"/>
                  </a:lnTo>
                  <a:lnTo>
                    <a:pt x="1949" y="3264"/>
                  </a:lnTo>
                  <a:lnTo>
                    <a:pt x="2047" y="3240"/>
                  </a:lnTo>
                  <a:lnTo>
                    <a:pt x="2168" y="3215"/>
                  </a:lnTo>
                  <a:lnTo>
                    <a:pt x="2168" y="3215"/>
                  </a:lnTo>
                  <a:lnTo>
                    <a:pt x="2241" y="3142"/>
                  </a:lnTo>
                  <a:lnTo>
                    <a:pt x="2315" y="3094"/>
                  </a:lnTo>
                  <a:lnTo>
                    <a:pt x="2363" y="2996"/>
                  </a:lnTo>
                  <a:lnTo>
                    <a:pt x="2412" y="2923"/>
                  </a:lnTo>
                  <a:lnTo>
                    <a:pt x="2436" y="2826"/>
                  </a:lnTo>
                  <a:lnTo>
                    <a:pt x="2436" y="2728"/>
                  </a:lnTo>
                  <a:lnTo>
                    <a:pt x="2412" y="2631"/>
                  </a:lnTo>
                  <a:lnTo>
                    <a:pt x="2388" y="2558"/>
                  </a:lnTo>
                  <a:lnTo>
                    <a:pt x="1097" y="1"/>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7" name="Shape 641"/>
            <p:cNvSpPr/>
            <p:nvPr/>
          </p:nvSpPr>
          <p:spPr>
            <a:xfrm>
              <a:off x="5316925" y="3731225"/>
              <a:ext cx="371450" cy="218000"/>
            </a:xfrm>
            <a:custGeom>
              <a:avLst/>
              <a:gdLst/>
              <a:ahLst/>
              <a:cxnLst/>
              <a:rect l="0" t="0" r="0" b="0"/>
              <a:pathLst>
                <a:path w="14858" h="8720" fill="none" extrusionOk="0">
                  <a:moveTo>
                    <a:pt x="1" y="0"/>
                  </a:moveTo>
                  <a:lnTo>
                    <a:pt x="1" y="8719"/>
                  </a:lnTo>
                  <a:lnTo>
                    <a:pt x="14857" y="8719"/>
                  </a:lnTo>
                  <a:lnTo>
                    <a:pt x="14857" y="0"/>
                  </a:lnTo>
                  <a:lnTo>
                    <a:pt x="1" y="0"/>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8" name="Shape 642"/>
            <p:cNvSpPr/>
            <p:nvPr/>
          </p:nvSpPr>
          <p:spPr>
            <a:xfrm>
              <a:off x="5380250" y="3784800"/>
              <a:ext cx="230200" cy="115725"/>
            </a:xfrm>
            <a:custGeom>
              <a:avLst/>
              <a:gdLst/>
              <a:ahLst/>
              <a:cxnLst/>
              <a:rect l="0" t="0" r="0" b="0"/>
              <a:pathLst>
                <a:path w="9208" h="4629" fill="none" extrusionOk="0">
                  <a:moveTo>
                    <a:pt x="9207" y="1"/>
                  </a:moveTo>
                  <a:lnTo>
                    <a:pt x="5213" y="3995"/>
                  </a:lnTo>
                  <a:lnTo>
                    <a:pt x="5213" y="3995"/>
                  </a:lnTo>
                  <a:lnTo>
                    <a:pt x="5140" y="4044"/>
                  </a:lnTo>
                  <a:lnTo>
                    <a:pt x="5067" y="4092"/>
                  </a:lnTo>
                  <a:lnTo>
                    <a:pt x="4969" y="4117"/>
                  </a:lnTo>
                  <a:lnTo>
                    <a:pt x="4872" y="4141"/>
                  </a:lnTo>
                  <a:lnTo>
                    <a:pt x="4774" y="4117"/>
                  </a:lnTo>
                  <a:lnTo>
                    <a:pt x="4677" y="4092"/>
                  </a:lnTo>
                  <a:lnTo>
                    <a:pt x="4604" y="4044"/>
                  </a:lnTo>
                  <a:lnTo>
                    <a:pt x="4531" y="3995"/>
                  </a:lnTo>
                  <a:lnTo>
                    <a:pt x="2582" y="2046"/>
                  </a:lnTo>
                  <a:lnTo>
                    <a:pt x="1" y="4628"/>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9" name="Shape 643"/>
            <p:cNvSpPr/>
            <p:nvPr/>
          </p:nvSpPr>
          <p:spPr>
            <a:xfrm>
              <a:off x="5547700" y="3779925"/>
              <a:ext cx="68825" cy="68825"/>
            </a:xfrm>
            <a:custGeom>
              <a:avLst/>
              <a:gdLst/>
              <a:ahLst/>
              <a:cxnLst/>
              <a:rect l="0" t="0" r="0" b="0"/>
              <a:pathLst>
                <a:path w="2753" h="2753" fill="none" extrusionOk="0">
                  <a:moveTo>
                    <a:pt x="0" y="1"/>
                  </a:moveTo>
                  <a:lnTo>
                    <a:pt x="2265" y="1"/>
                  </a:lnTo>
                  <a:lnTo>
                    <a:pt x="2265" y="1"/>
                  </a:lnTo>
                  <a:lnTo>
                    <a:pt x="2363" y="1"/>
                  </a:lnTo>
                  <a:lnTo>
                    <a:pt x="2460" y="25"/>
                  </a:lnTo>
                  <a:lnTo>
                    <a:pt x="2533" y="74"/>
                  </a:lnTo>
                  <a:lnTo>
                    <a:pt x="2606" y="147"/>
                  </a:lnTo>
                  <a:lnTo>
                    <a:pt x="2680" y="220"/>
                  </a:lnTo>
                  <a:lnTo>
                    <a:pt x="2728" y="293"/>
                  </a:lnTo>
                  <a:lnTo>
                    <a:pt x="2753" y="390"/>
                  </a:lnTo>
                  <a:lnTo>
                    <a:pt x="2753" y="488"/>
                  </a:lnTo>
                  <a:lnTo>
                    <a:pt x="2753" y="2753"/>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extLst>
      <p:ext uri="{BB962C8B-B14F-4D97-AF65-F5344CB8AC3E}">
        <p14:creationId xmlns:p14="http://schemas.microsoft.com/office/powerpoint/2010/main" val="366130739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ctrTitle"/>
          </p:nvPr>
        </p:nvSpPr>
        <p:spPr>
          <a:xfrm>
            <a:off x="3474720" y="1609344"/>
            <a:ext cx="5669280" cy="1481328"/>
          </a:xfrm>
          <a:prstGeom prst="rect">
            <a:avLst/>
          </a:prstGeom>
        </p:spPr>
        <p:txBody>
          <a:bodyPr lIns="91425" tIns="91425" rIns="91425" bIns="91425" anchor="b" anchorCtr="0">
            <a:noAutofit/>
          </a:bodyPr>
          <a:lstStyle/>
          <a:p>
            <a:pPr lvl="0"/>
            <a:r>
              <a:rPr lang="en-US" dirty="0">
                <a:latin typeface="Rockwell" charset="0"/>
                <a:ea typeface="Rockwell" charset="0"/>
                <a:cs typeface="Rockwell" charset="0"/>
              </a:rPr>
              <a:t>Adaptations:</a:t>
            </a:r>
            <a:br>
              <a:rPr lang="en-US" dirty="0">
                <a:latin typeface="Rockwell" charset="0"/>
                <a:ea typeface="Rockwell" charset="0"/>
                <a:cs typeface="Rockwell" charset="0"/>
              </a:rPr>
            </a:br>
            <a:r>
              <a:rPr lang="en-US" sz="2200" i="1" dirty="0">
                <a:latin typeface="Rockwell" charset="0"/>
                <a:ea typeface="Rockwell" charset="0"/>
                <a:cs typeface="Rockwell" charset="0"/>
              </a:rPr>
              <a:t>How should we adapt?</a:t>
            </a:r>
            <a:endParaRPr lang="en" dirty="0">
              <a:latin typeface="Rockwell" charset="0"/>
              <a:ea typeface="Rockwell" charset="0"/>
              <a:cs typeface="Rockwell" charset="0"/>
            </a:endParaRPr>
          </a:p>
        </p:txBody>
      </p:sp>
      <p:sp>
        <p:nvSpPr>
          <p:cNvPr id="136" name="Shape 136"/>
          <p:cNvSpPr txBox="1"/>
          <p:nvPr/>
        </p:nvSpPr>
        <p:spPr>
          <a:xfrm>
            <a:off x="0" y="503350"/>
            <a:ext cx="3471299" cy="3818699"/>
          </a:xfrm>
          <a:prstGeom prst="rect">
            <a:avLst/>
          </a:prstGeom>
          <a:noFill/>
          <a:ln>
            <a:noFill/>
          </a:ln>
        </p:spPr>
        <p:txBody>
          <a:bodyPr lIns="91425" tIns="91425" rIns="91425" bIns="91425" anchor="ctr" anchorCtr="0">
            <a:noAutofit/>
          </a:bodyPr>
          <a:lstStyle/>
          <a:p>
            <a:pPr lvl="0" algn="ctr">
              <a:spcBef>
                <a:spcPts val="0"/>
              </a:spcBef>
              <a:buNone/>
            </a:pPr>
            <a:r>
              <a:rPr lang="en-US" sz="20000" dirty="0">
                <a:solidFill>
                  <a:srgbClr val="18637B"/>
                </a:solidFill>
                <a:latin typeface="Rockwell" charset="0"/>
                <a:ea typeface="Rockwell" charset="0"/>
                <a:cs typeface="Rockwell" charset="0"/>
                <a:sym typeface="Roboto Slab"/>
              </a:rPr>
              <a:t>4</a:t>
            </a:r>
            <a:endParaRPr lang="en" sz="20000" dirty="0">
              <a:solidFill>
                <a:srgbClr val="18637B"/>
              </a:solidFill>
              <a:latin typeface="Rockwell" charset="0"/>
              <a:ea typeface="Rockwell" charset="0"/>
              <a:cs typeface="Rockwell" charset="0"/>
              <a:sym typeface="Roboto Slab"/>
            </a:endParaRPr>
          </a:p>
        </p:txBody>
      </p:sp>
    </p:spTree>
    <p:extLst>
      <p:ext uri="{BB962C8B-B14F-4D97-AF65-F5344CB8AC3E}">
        <p14:creationId xmlns:p14="http://schemas.microsoft.com/office/powerpoint/2010/main" val="15423005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1076495" y="530725"/>
            <a:ext cx="3487414" cy="1028700"/>
          </a:xfrm>
          <a:prstGeom prst="rect">
            <a:avLst/>
          </a:prstGeom>
        </p:spPr>
        <p:txBody>
          <a:bodyPr lIns="91425" tIns="91425" rIns="91425" bIns="91425" anchor="ctr" anchorCtr="0">
            <a:noAutofit/>
          </a:bodyPr>
          <a:lstStyle/>
          <a:p>
            <a:pPr lvl="0" rtl="0">
              <a:spcBef>
                <a:spcPts val="0"/>
              </a:spcBef>
              <a:buNone/>
            </a:pPr>
            <a:r>
              <a:rPr lang="en-US" dirty="0">
                <a:latin typeface="Rockwell" charset="0"/>
                <a:ea typeface="Rockwell" charset="0"/>
                <a:cs typeface="Rockwell" charset="0"/>
              </a:rPr>
              <a:t>Based on what we’ve learned, we plan to</a:t>
            </a:r>
            <a:r>
              <a:rPr lang="mr-IN" dirty="0">
                <a:latin typeface="Rockwell" charset="0"/>
                <a:ea typeface="Rockwell" charset="0"/>
                <a:cs typeface="Rockwell" charset="0"/>
              </a:rPr>
              <a:t>…</a:t>
            </a:r>
            <a:endParaRPr lang="en" dirty="0">
              <a:latin typeface="Rockwell" charset="0"/>
              <a:ea typeface="Rockwell" charset="0"/>
              <a:cs typeface="Rockwell" charset="0"/>
            </a:endParaRPr>
          </a:p>
        </p:txBody>
      </p:sp>
      <p:sp>
        <p:nvSpPr>
          <p:cNvPr id="206" name="Shape 206"/>
          <p:cNvSpPr txBox="1">
            <a:spLocks noGrp="1"/>
          </p:cNvSpPr>
          <p:nvPr>
            <p:ph type="body" idx="1"/>
          </p:nvPr>
        </p:nvSpPr>
        <p:spPr>
          <a:xfrm>
            <a:off x="571074" y="1549981"/>
            <a:ext cx="8487450" cy="3158699"/>
          </a:xfrm>
          <a:prstGeom prst="rect">
            <a:avLst/>
          </a:prstGeom>
        </p:spPr>
        <p:txBody>
          <a:bodyPr lIns="91425" tIns="91425" rIns="91425" bIns="91425" anchor="t" anchorCtr="0">
            <a:noAutofit/>
          </a:bodyPr>
          <a:lstStyle/>
          <a:p>
            <a:pPr lvl="0">
              <a:buNone/>
            </a:pPr>
            <a:r>
              <a:rPr lang="en-US" sz="2000" b="1" dirty="0"/>
              <a:t>Build local capacity through new funding and policy strategies</a:t>
            </a:r>
          </a:p>
          <a:p>
            <a:pPr marL="342900" lvl="0" indent="-342900">
              <a:buFont typeface="Wingdings" panose="05000000000000000000" pitchFamily="2" charset="2"/>
              <a:buChar char="ü"/>
            </a:pPr>
            <a:r>
              <a:rPr lang="en-US" sz="2000" dirty="0">
                <a:latin typeface="Rockwell" panose="02060603020205020403" pitchFamily="18" charset="0"/>
              </a:rPr>
              <a:t>Use forthcoming Tree Canopy Financing Guide as a platform for new strategies and local capacity building</a:t>
            </a:r>
          </a:p>
          <a:p>
            <a:pPr marL="342900" lvl="0" indent="-342900">
              <a:buFont typeface="Wingdings" panose="05000000000000000000" pitchFamily="2" charset="2"/>
              <a:buChar char="ü"/>
            </a:pPr>
            <a:r>
              <a:rPr lang="en-US" sz="2000" dirty="0">
                <a:latin typeface="Rockwell" panose="02060603020205020403" pitchFamily="18" charset="0"/>
              </a:rPr>
              <a:t>Build demand through compelling messaging/outreach materials highlighting latest research on tree canopy co-benefits</a:t>
            </a:r>
          </a:p>
          <a:p>
            <a:pPr lvl="0">
              <a:buNone/>
            </a:pPr>
            <a:endParaRPr lang="en-US" sz="2000" dirty="0">
              <a:latin typeface="Rockwell" panose="02060603020205020403" pitchFamily="18" charset="0"/>
            </a:endParaRPr>
          </a:p>
          <a:p>
            <a:pPr marL="342900" lvl="0" indent="-342900">
              <a:buFont typeface="Wingdings" panose="05000000000000000000" pitchFamily="2" charset="2"/>
              <a:buChar char="ü"/>
            </a:pPr>
            <a:r>
              <a:rPr lang="en-US" sz="2000" dirty="0">
                <a:latin typeface="Rockwell" panose="02060603020205020403" pitchFamily="18" charset="0"/>
              </a:rPr>
              <a:t>MB Ask: support of task force on tree canopy funding and policy strategies with high level state representation; report recommendations to Executive Council</a:t>
            </a:r>
          </a:p>
          <a:p>
            <a:pPr lvl="0"/>
            <a:endParaRPr lang="en-US" sz="1800" dirty="0"/>
          </a:p>
          <a:p>
            <a:pPr lvl="0">
              <a:buNone/>
            </a:pPr>
            <a:endParaRPr lang="en-US" sz="1800" b="1" dirty="0"/>
          </a:p>
          <a:p>
            <a:pPr marL="342900" indent="-342900">
              <a:buFont typeface="Arial" panose="020B0604020202020204" pitchFamily="34" charset="0"/>
              <a:buChar char="•"/>
            </a:pPr>
            <a:endParaRPr lang="en" sz="2400" dirty="0">
              <a:solidFill>
                <a:schemeClr val="accent4">
                  <a:lumMod val="50000"/>
                </a:schemeClr>
              </a:solidFill>
              <a:latin typeface="Rockwell" charset="0"/>
              <a:ea typeface="Rockwell" charset="0"/>
              <a:cs typeface="Rockwell" charset="0"/>
            </a:endParaRPr>
          </a:p>
          <a:p>
            <a:pPr marL="342900" indent="-342900"/>
            <a:endParaRPr lang="en" sz="2400" dirty="0">
              <a:latin typeface="Rockwell" charset="0"/>
              <a:ea typeface="Rockwell" charset="0"/>
              <a:cs typeface="Rockwell" charset="0"/>
            </a:endParaRPr>
          </a:p>
        </p:txBody>
      </p:sp>
      <p:grpSp>
        <p:nvGrpSpPr>
          <p:cNvPr id="11" name="Shape 457"/>
          <p:cNvGrpSpPr/>
          <p:nvPr/>
        </p:nvGrpSpPr>
        <p:grpSpPr>
          <a:xfrm>
            <a:off x="256214" y="773236"/>
            <a:ext cx="567570" cy="586007"/>
            <a:chOff x="4630125" y="278900"/>
            <a:chExt cx="400675" cy="456675"/>
          </a:xfrm>
        </p:grpSpPr>
        <p:sp>
          <p:nvSpPr>
            <p:cNvPr id="12" name="Shape 458"/>
            <p:cNvSpPr/>
            <p:nvPr/>
          </p:nvSpPr>
          <p:spPr>
            <a:xfrm>
              <a:off x="4659350" y="328825"/>
              <a:ext cx="371450" cy="96850"/>
            </a:xfrm>
            <a:custGeom>
              <a:avLst/>
              <a:gdLst/>
              <a:ahLst/>
              <a:cxnLst/>
              <a:rect l="0" t="0" r="0" b="0"/>
              <a:pathLst>
                <a:path w="14858" h="3874" fill="none" extrusionOk="0">
                  <a:moveTo>
                    <a:pt x="12763" y="1"/>
                  </a:moveTo>
                  <a:lnTo>
                    <a:pt x="926" y="1"/>
                  </a:lnTo>
                  <a:lnTo>
                    <a:pt x="926" y="1"/>
                  </a:lnTo>
                  <a:lnTo>
                    <a:pt x="731" y="25"/>
                  </a:lnTo>
                  <a:lnTo>
                    <a:pt x="561" y="74"/>
                  </a:lnTo>
                  <a:lnTo>
                    <a:pt x="390" y="171"/>
                  </a:lnTo>
                  <a:lnTo>
                    <a:pt x="269" y="269"/>
                  </a:lnTo>
                  <a:lnTo>
                    <a:pt x="147" y="415"/>
                  </a:lnTo>
                  <a:lnTo>
                    <a:pt x="74" y="561"/>
                  </a:lnTo>
                  <a:lnTo>
                    <a:pt x="1" y="732"/>
                  </a:lnTo>
                  <a:lnTo>
                    <a:pt x="1" y="926"/>
                  </a:lnTo>
                  <a:lnTo>
                    <a:pt x="1" y="2948"/>
                  </a:lnTo>
                  <a:lnTo>
                    <a:pt x="1" y="2948"/>
                  </a:lnTo>
                  <a:lnTo>
                    <a:pt x="1" y="3143"/>
                  </a:lnTo>
                  <a:lnTo>
                    <a:pt x="74" y="3313"/>
                  </a:lnTo>
                  <a:lnTo>
                    <a:pt x="147" y="3459"/>
                  </a:lnTo>
                  <a:lnTo>
                    <a:pt x="269" y="3605"/>
                  </a:lnTo>
                  <a:lnTo>
                    <a:pt x="390" y="3727"/>
                  </a:lnTo>
                  <a:lnTo>
                    <a:pt x="561" y="3800"/>
                  </a:lnTo>
                  <a:lnTo>
                    <a:pt x="731" y="3849"/>
                  </a:lnTo>
                  <a:lnTo>
                    <a:pt x="926" y="3873"/>
                  </a:lnTo>
                  <a:lnTo>
                    <a:pt x="12763" y="3873"/>
                  </a:lnTo>
                  <a:lnTo>
                    <a:pt x="14857" y="1949"/>
                  </a:lnTo>
                  <a:lnTo>
                    <a:pt x="12763" y="1"/>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 name="Shape 459"/>
            <p:cNvSpPr/>
            <p:nvPr/>
          </p:nvSpPr>
          <p:spPr>
            <a:xfrm>
              <a:off x="4630125" y="452425"/>
              <a:ext cx="371450" cy="96850"/>
            </a:xfrm>
            <a:custGeom>
              <a:avLst/>
              <a:gdLst/>
              <a:ahLst/>
              <a:cxnLst/>
              <a:rect l="0" t="0" r="0" b="0"/>
              <a:pathLst>
                <a:path w="14858" h="3874" fill="none" extrusionOk="0">
                  <a:moveTo>
                    <a:pt x="2095" y="1"/>
                  </a:moveTo>
                  <a:lnTo>
                    <a:pt x="13932" y="1"/>
                  </a:lnTo>
                  <a:lnTo>
                    <a:pt x="13932" y="1"/>
                  </a:lnTo>
                  <a:lnTo>
                    <a:pt x="14126" y="25"/>
                  </a:lnTo>
                  <a:lnTo>
                    <a:pt x="14297" y="74"/>
                  </a:lnTo>
                  <a:lnTo>
                    <a:pt x="14467" y="147"/>
                  </a:lnTo>
                  <a:lnTo>
                    <a:pt x="14589" y="269"/>
                  </a:lnTo>
                  <a:lnTo>
                    <a:pt x="14711" y="415"/>
                  </a:lnTo>
                  <a:lnTo>
                    <a:pt x="14784" y="561"/>
                  </a:lnTo>
                  <a:lnTo>
                    <a:pt x="14857" y="732"/>
                  </a:lnTo>
                  <a:lnTo>
                    <a:pt x="14857" y="926"/>
                  </a:lnTo>
                  <a:lnTo>
                    <a:pt x="14857" y="2948"/>
                  </a:lnTo>
                  <a:lnTo>
                    <a:pt x="14857" y="2948"/>
                  </a:lnTo>
                  <a:lnTo>
                    <a:pt x="14857" y="3143"/>
                  </a:lnTo>
                  <a:lnTo>
                    <a:pt x="14784" y="3313"/>
                  </a:lnTo>
                  <a:lnTo>
                    <a:pt x="14711" y="3459"/>
                  </a:lnTo>
                  <a:lnTo>
                    <a:pt x="14589" y="3605"/>
                  </a:lnTo>
                  <a:lnTo>
                    <a:pt x="14467" y="3703"/>
                  </a:lnTo>
                  <a:lnTo>
                    <a:pt x="14297" y="3800"/>
                  </a:lnTo>
                  <a:lnTo>
                    <a:pt x="14126" y="3849"/>
                  </a:lnTo>
                  <a:lnTo>
                    <a:pt x="13932" y="3873"/>
                  </a:lnTo>
                  <a:lnTo>
                    <a:pt x="2095" y="3873"/>
                  </a:lnTo>
                  <a:lnTo>
                    <a:pt x="1" y="1925"/>
                  </a:lnTo>
                  <a:lnTo>
                    <a:pt x="2095" y="1"/>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 name="Shape 460"/>
            <p:cNvSpPr/>
            <p:nvPr/>
          </p:nvSpPr>
          <p:spPr>
            <a:xfrm>
              <a:off x="4808525" y="278900"/>
              <a:ext cx="43875" cy="49950"/>
            </a:xfrm>
            <a:custGeom>
              <a:avLst/>
              <a:gdLst/>
              <a:ahLst/>
              <a:cxnLst/>
              <a:rect l="0" t="0" r="0" b="0"/>
              <a:pathLst>
                <a:path w="1755" h="1998" fill="none" extrusionOk="0">
                  <a:moveTo>
                    <a:pt x="1754" y="1998"/>
                  </a:moveTo>
                  <a:lnTo>
                    <a:pt x="1754" y="585"/>
                  </a:lnTo>
                  <a:lnTo>
                    <a:pt x="1754" y="585"/>
                  </a:lnTo>
                  <a:lnTo>
                    <a:pt x="1754" y="464"/>
                  </a:lnTo>
                  <a:lnTo>
                    <a:pt x="1730" y="366"/>
                  </a:lnTo>
                  <a:lnTo>
                    <a:pt x="1657" y="269"/>
                  </a:lnTo>
                  <a:lnTo>
                    <a:pt x="1584" y="171"/>
                  </a:lnTo>
                  <a:lnTo>
                    <a:pt x="1511" y="98"/>
                  </a:lnTo>
                  <a:lnTo>
                    <a:pt x="1413" y="49"/>
                  </a:lnTo>
                  <a:lnTo>
                    <a:pt x="1291" y="25"/>
                  </a:lnTo>
                  <a:lnTo>
                    <a:pt x="1194" y="1"/>
                  </a:lnTo>
                  <a:lnTo>
                    <a:pt x="561" y="1"/>
                  </a:lnTo>
                  <a:lnTo>
                    <a:pt x="561" y="1"/>
                  </a:lnTo>
                  <a:lnTo>
                    <a:pt x="463" y="25"/>
                  </a:lnTo>
                  <a:lnTo>
                    <a:pt x="342" y="49"/>
                  </a:lnTo>
                  <a:lnTo>
                    <a:pt x="244" y="98"/>
                  </a:lnTo>
                  <a:lnTo>
                    <a:pt x="171" y="171"/>
                  </a:lnTo>
                  <a:lnTo>
                    <a:pt x="98" y="269"/>
                  </a:lnTo>
                  <a:lnTo>
                    <a:pt x="25" y="366"/>
                  </a:lnTo>
                  <a:lnTo>
                    <a:pt x="1" y="464"/>
                  </a:lnTo>
                  <a:lnTo>
                    <a:pt x="1" y="585"/>
                  </a:lnTo>
                  <a:lnTo>
                    <a:pt x="1" y="1998"/>
                  </a:lnTo>
                  <a:lnTo>
                    <a:pt x="1754" y="1998"/>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 name="Shape 461"/>
            <p:cNvSpPr/>
            <p:nvPr/>
          </p:nvSpPr>
          <p:spPr>
            <a:xfrm>
              <a:off x="4808525" y="549250"/>
              <a:ext cx="43875" cy="186325"/>
            </a:xfrm>
            <a:custGeom>
              <a:avLst/>
              <a:gdLst/>
              <a:ahLst/>
              <a:cxnLst/>
              <a:rect l="0" t="0" r="0" b="0"/>
              <a:pathLst>
                <a:path w="1755" h="7453" fill="none" extrusionOk="0">
                  <a:moveTo>
                    <a:pt x="1" y="0"/>
                  </a:moveTo>
                  <a:lnTo>
                    <a:pt x="1" y="7453"/>
                  </a:lnTo>
                  <a:lnTo>
                    <a:pt x="1754" y="7453"/>
                  </a:lnTo>
                  <a:lnTo>
                    <a:pt x="1754" y="0"/>
                  </a:lnTo>
                  <a:lnTo>
                    <a:pt x="1" y="0"/>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pic>
        <p:nvPicPr>
          <p:cNvPr id="10" name="Picture 2" descr="https://thumbs.dreamstime.com/t/wooden-numbers-1-2-3-17019251.jpg"/>
          <p:cNvPicPr>
            <a:picLocks noChangeAspect="1" noChangeArrowheads="1"/>
          </p:cNvPicPr>
          <p:nvPr/>
        </p:nvPicPr>
        <p:blipFill rotWithShape="1">
          <a:blip r:embed="rId3">
            <a:extLst>
              <a:ext uri="{28A0092B-C50C-407E-A947-70E740481C1C}">
                <a14:useLocalDpi xmlns:a14="http://schemas.microsoft.com/office/drawing/2010/main" val="0"/>
              </a:ext>
            </a:extLst>
          </a:blip>
          <a:srcRect t="18603" r="68908"/>
          <a:stretch/>
        </p:blipFill>
        <p:spPr bwMode="auto">
          <a:xfrm>
            <a:off x="7125990" y="295656"/>
            <a:ext cx="899663" cy="12404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60550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Shape 141"/>
          <p:cNvSpPr txBox="1">
            <a:spLocks noGrp="1"/>
          </p:cNvSpPr>
          <p:nvPr>
            <p:ph type="body" idx="1"/>
          </p:nvPr>
        </p:nvSpPr>
        <p:spPr>
          <a:xfrm>
            <a:off x="3045274" y="909412"/>
            <a:ext cx="5964254" cy="3497943"/>
          </a:xfrm>
          <a:prstGeom prst="rect">
            <a:avLst/>
          </a:prstGeom>
        </p:spPr>
        <p:txBody>
          <a:bodyPr lIns="91425" tIns="91425" rIns="91425" bIns="91425" anchor="ctr" anchorCtr="0">
            <a:noAutofit/>
          </a:bodyPr>
          <a:lstStyle/>
          <a:p>
            <a:pPr lvl="0" algn="l">
              <a:spcBef>
                <a:spcPts val="0"/>
              </a:spcBef>
              <a:buNone/>
            </a:pPr>
            <a:r>
              <a:rPr lang="en" sz="2400" u="sng" dirty="0">
                <a:latin typeface="Rockwell" panose="02060603020205020403" pitchFamily="18" charset="0"/>
                <a:ea typeface="Rockwell" charset="0"/>
                <a:cs typeface="Rockwell" charset="0"/>
              </a:rPr>
              <a:t>Vital Habitats Goal</a:t>
            </a:r>
          </a:p>
          <a:p>
            <a:pPr lvl="0" algn="l">
              <a:spcBef>
                <a:spcPts val="0"/>
              </a:spcBef>
              <a:buNone/>
            </a:pPr>
            <a:endParaRPr lang="en" sz="2400" u="sng" dirty="0">
              <a:latin typeface="Rockwell" panose="02060603020205020403" pitchFamily="18" charset="0"/>
              <a:ea typeface="Rockwell" charset="0"/>
              <a:cs typeface="Rockwell" charset="0"/>
            </a:endParaRPr>
          </a:p>
          <a:p>
            <a:pPr lvl="0" algn="l">
              <a:spcBef>
                <a:spcPts val="0"/>
              </a:spcBef>
              <a:buNone/>
            </a:pPr>
            <a:r>
              <a:rPr lang="en-US" b="1" dirty="0">
                <a:latin typeface="Rockwell" panose="02060603020205020403" pitchFamily="18" charset="0"/>
                <a:ea typeface="Rockwell" charset="0"/>
                <a:cs typeface="Rockwell" charset="0"/>
              </a:rPr>
              <a:t>Tree Canopy Outcome</a:t>
            </a:r>
            <a:r>
              <a:rPr lang="en-US" b="1" i="1" dirty="0">
                <a:latin typeface="Rockwell" panose="02060603020205020403" pitchFamily="18" charset="0"/>
                <a:ea typeface="Rockwell" charset="0"/>
                <a:cs typeface="Rockwell" charset="0"/>
              </a:rPr>
              <a:t>: </a:t>
            </a:r>
            <a:r>
              <a:rPr lang="en-US" dirty="0">
                <a:latin typeface="Rockwell" panose="02060603020205020403" pitchFamily="18" charset="0"/>
              </a:rPr>
              <a:t>Continually increase urban tree canopy capacity to provide air quality, water quality and habitat benefits throughout the watershed. </a:t>
            </a:r>
            <a:r>
              <a:rPr lang="en-US" b="1" dirty="0">
                <a:latin typeface="Rockwell" panose="02060603020205020403" pitchFamily="18" charset="0"/>
              </a:rPr>
              <a:t>Expand urban tree canopy by 2,400 acres by 2025. </a:t>
            </a:r>
            <a:endParaRPr lang="en" b="1" i="1" dirty="0">
              <a:latin typeface="Rockwell" panose="02060603020205020403" pitchFamily="18" charset="0"/>
              <a:ea typeface="Rockwell" charset="0"/>
              <a:cs typeface="Rockwell" charset="0"/>
            </a:endParaRPr>
          </a:p>
        </p:txBody>
      </p:sp>
      <p:sp>
        <p:nvSpPr>
          <p:cNvPr id="3" name="TextBox 2"/>
          <p:cNvSpPr txBox="1"/>
          <p:nvPr/>
        </p:nvSpPr>
        <p:spPr>
          <a:xfrm>
            <a:off x="0" y="709113"/>
            <a:ext cx="9144000" cy="307777"/>
          </a:xfrm>
          <a:prstGeom prst="rect">
            <a:avLst/>
          </a:prstGeom>
          <a:noFill/>
        </p:spPr>
        <p:txBody>
          <a:bodyPr wrap="square" rtlCol="0">
            <a:spAutoFit/>
          </a:bodyPr>
          <a:lstStyle/>
          <a:p>
            <a:pPr algn="ctr"/>
            <a:r>
              <a:rPr lang="en-US" i="1" dirty="0">
                <a:solidFill>
                  <a:schemeClr val="bg1"/>
                </a:solidFill>
                <a:latin typeface="Rockwell" charset="0"/>
                <a:ea typeface="Rockwell" charset="0"/>
                <a:cs typeface="Rockwell" charset="0"/>
              </a:rPr>
              <a:t>Through the </a:t>
            </a:r>
            <a:r>
              <a:rPr lang="en-US" dirty="0">
                <a:solidFill>
                  <a:schemeClr val="bg1"/>
                </a:solidFill>
                <a:latin typeface="Rockwell" charset="0"/>
                <a:ea typeface="Rockwell" charset="0"/>
                <a:cs typeface="Rockwell" charset="0"/>
              </a:rPr>
              <a:t>Chesapeake Bay Watershed Agreement</a:t>
            </a:r>
            <a:r>
              <a:rPr lang="en-US" i="1" dirty="0">
                <a:solidFill>
                  <a:schemeClr val="bg1"/>
                </a:solidFill>
                <a:latin typeface="Rockwell" charset="0"/>
                <a:ea typeface="Rockwell" charset="0"/>
                <a:cs typeface="Rockwell" charset="0"/>
              </a:rPr>
              <a:t>, the Chesapeake Bay Program has committed to</a:t>
            </a:r>
            <a:r>
              <a:rPr lang="mr-IN" i="1" dirty="0">
                <a:solidFill>
                  <a:schemeClr val="bg1"/>
                </a:solidFill>
                <a:latin typeface="Rockwell" charset="0"/>
                <a:ea typeface="Rockwell" charset="0"/>
                <a:cs typeface="Rockwell" charset="0"/>
              </a:rPr>
              <a:t>…</a:t>
            </a:r>
            <a:endParaRPr lang="en-US" i="1" dirty="0">
              <a:solidFill>
                <a:schemeClr val="bg1"/>
              </a:solidFill>
              <a:latin typeface="Rockwell" charset="0"/>
              <a:ea typeface="Rockwell" charset="0"/>
              <a:cs typeface="Rockwell" charset="0"/>
            </a:endParaRPr>
          </a:p>
        </p:txBody>
      </p:sp>
      <p:pic>
        <p:nvPicPr>
          <p:cNvPr id="6" name="Picture 5"/>
          <p:cNvPicPr>
            <a:picLocks noChangeAspect="1"/>
          </p:cNvPicPr>
          <p:nvPr/>
        </p:nvPicPr>
        <p:blipFill>
          <a:blip r:embed="rId3"/>
          <a:stretch>
            <a:fillRect/>
          </a:stretch>
        </p:blipFill>
        <p:spPr>
          <a:xfrm>
            <a:off x="0" y="1498913"/>
            <a:ext cx="3045274" cy="2318943"/>
          </a:xfrm>
          <a:prstGeom prst="rect">
            <a:avLst/>
          </a:prstGeom>
        </p:spPr>
      </p:pic>
      <p:pic>
        <p:nvPicPr>
          <p:cNvPr id="7" name="Picture 6"/>
          <p:cNvPicPr>
            <a:picLocks noChangeAspect="1"/>
          </p:cNvPicPr>
          <p:nvPr/>
        </p:nvPicPr>
        <p:blipFill>
          <a:blip r:embed="rId4"/>
          <a:stretch>
            <a:fillRect/>
          </a:stretch>
        </p:blipFill>
        <p:spPr>
          <a:xfrm>
            <a:off x="2397574" y="1498913"/>
            <a:ext cx="647700" cy="55245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1146025" y="530725"/>
            <a:ext cx="3208799" cy="1028700"/>
          </a:xfrm>
          <a:prstGeom prst="rect">
            <a:avLst/>
          </a:prstGeom>
        </p:spPr>
        <p:txBody>
          <a:bodyPr lIns="91425" tIns="91425" rIns="91425" bIns="91425" anchor="ctr" anchorCtr="0">
            <a:noAutofit/>
          </a:bodyPr>
          <a:lstStyle/>
          <a:p>
            <a:pPr lvl="0" rtl="0">
              <a:spcBef>
                <a:spcPts val="0"/>
              </a:spcBef>
              <a:buNone/>
            </a:pPr>
            <a:r>
              <a:rPr lang="en" dirty="0">
                <a:latin typeface="Rockwell" charset="0"/>
                <a:ea typeface="Rockwell" charset="0"/>
                <a:cs typeface="Rockwell" charset="0"/>
              </a:rPr>
              <a:t> </a:t>
            </a:r>
          </a:p>
        </p:txBody>
      </p:sp>
      <p:sp>
        <p:nvSpPr>
          <p:cNvPr id="206" name="Shape 206"/>
          <p:cNvSpPr txBox="1">
            <a:spLocks noGrp="1"/>
          </p:cNvSpPr>
          <p:nvPr>
            <p:ph type="body" idx="1"/>
          </p:nvPr>
        </p:nvSpPr>
        <p:spPr>
          <a:xfrm>
            <a:off x="738355" y="1769568"/>
            <a:ext cx="8011198" cy="3259459"/>
          </a:xfrm>
          <a:prstGeom prst="rect">
            <a:avLst/>
          </a:prstGeom>
        </p:spPr>
        <p:txBody>
          <a:bodyPr lIns="91425" tIns="91425" rIns="91425" bIns="91425" anchor="t" anchorCtr="0">
            <a:noAutofit/>
          </a:bodyPr>
          <a:lstStyle/>
          <a:p>
            <a:pPr lvl="0">
              <a:buNone/>
            </a:pPr>
            <a:r>
              <a:rPr lang="en-US" sz="2200" b="1" dirty="0">
                <a:latin typeface="Rockwell" charset="0"/>
                <a:ea typeface="Rockwell" charset="0"/>
                <a:cs typeface="Rockwell" charset="0"/>
              </a:rPr>
              <a:t>Promote tree canopy more vigorously through state and local </a:t>
            </a:r>
            <a:r>
              <a:rPr lang="en-US" sz="2200" b="1" dirty="0" err="1">
                <a:latin typeface="Rockwell" charset="0"/>
                <a:ea typeface="Rockwell" charset="0"/>
                <a:cs typeface="Rockwell" charset="0"/>
              </a:rPr>
              <a:t>stormwater</a:t>
            </a:r>
            <a:r>
              <a:rPr lang="en-US" sz="2200" b="1" dirty="0">
                <a:latin typeface="Rockwell" charset="0"/>
                <a:ea typeface="Rockwell" charset="0"/>
                <a:cs typeface="Rockwell" charset="0"/>
              </a:rPr>
              <a:t> programs and WIP efforts</a:t>
            </a:r>
            <a:r>
              <a:rPr lang="en" sz="1200" b="1" dirty="0">
                <a:latin typeface="Rockwell" charset="0"/>
                <a:ea typeface="Rockwell" charset="0"/>
                <a:cs typeface="Rockwell" charset="0"/>
              </a:rPr>
              <a:t> </a:t>
            </a:r>
          </a:p>
          <a:p>
            <a:pPr lvl="0">
              <a:buNone/>
            </a:pPr>
            <a:endParaRPr lang="en-US" sz="2000" dirty="0">
              <a:latin typeface="Rockwell" panose="02060603020205020403" pitchFamily="18" charset="0"/>
            </a:endParaRPr>
          </a:p>
          <a:p>
            <a:pPr marL="342900" lvl="0" indent="-342900">
              <a:buFont typeface="Wingdings" panose="05000000000000000000" pitchFamily="2" charset="2"/>
              <a:buChar char="ü"/>
            </a:pPr>
            <a:r>
              <a:rPr lang="en-US" sz="2000" dirty="0">
                <a:latin typeface="Rockwell" panose="02060603020205020403" pitchFamily="18" charset="0"/>
              </a:rPr>
              <a:t>Include tree canopy BMPs in WIP planning efforts and consider adapting state outcome targets to align with updated WIP goals</a:t>
            </a:r>
          </a:p>
          <a:p>
            <a:pPr marL="342900" lvl="0" indent="-342900">
              <a:buFont typeface="Wingdings" panose="05000000000000000000" pitchFamily="2" charset="2"/>
              <a:buChar char="ü"/>
            </a:pPr>
            <a:r>
              <a:rPr lang="en-US" sz="2000" dirty="0">
                <a:latin typeface="Rockwell" panose="02060603020205020403" pitchFamily="18" charset="0"/>
              </a:rPr>
              <a:t>MB Ask: support to bolster agency collaboration in integrating tree canopy goals in </a:t>
            </a:r>
            <a:r>
              <a:rPr lang="en-US" sz="2000" dirty="0" err="1">
                <a:latin typeface="Rockwell" panose="02060603020205020403" pitchFamily="18" charset="0"/>
              </a:rPr>
              <a:t>stormwater</a:t>
            </a:r>
            <a:r>
              <a:rPr lang="en-US" sz="2000" dirty="0">
                <a:latin typeface="Rockwell" panose="02060603020205020403" pitchFamily="18" charset="0"/>
              </a:rPr>
              <a:t> program delivery and WIP planning</a:t>
            </a:r>
          </a:p>
          <a:p>
            <a:pPr>
              <a:buNone/>
            </a:pPr>
            <a:endParaRPr lang="en" sz="2000" dirty="0">
              <a:latin typeface="Rockwell" charset="0"/>
              <a:ea typeface="Rockwell" charset="0"/>
              <a:cs typeface="Rockwell" charset="0"/>
            </a:endParaRPr>
          </a:p>
          <a:p>
            <a:pPr>
              <a:buNone/>
            </a:pPr>
            <a:endParaRPr lang="en" sz="800" dirty="0">
              <a:latin typeface="Rockwell" charset="0"/>
              <a:ea typeface="Rockwell" charset="0"/>
              <a:cs typeface="Rockwell" charset="0"/>
            </a:endParaRPr>
          </a:p>
        </p:txBody>
      </p:sp>
      <p:grpSp>
        <p:nvGrpSpPr>
          <p:cNvPr id="11" name="Shape 531"/>
          <p:cNvGrpSpPr/>
          <p:nvPr/>
        </p:nvGrpSpPr>
        <p:grpSpPr>
          <a:xfrm>
            <a:off x="422732" y="890735"/>
            <a:ext cx="326065" cy="308680"/>
            <a:chOff x="6618700" y="1635475"/>
            <a:chExt cx="456675" cy="432325"/>
          </a:xfrm>
        </p:grpSpPr>
        <p:sp>
          <p:nvSpPr>
            <p:cNvPr id="12" name="Shape 532"/>
            <p:cNvSpPr/>
            <p:nvPr/>
          </p:nvSpPr>
          <p:spPr>
            <a:xfrm>
              <a:off x="6663775" y="1904000"/>
              <a:ext cx="117525" cy="163800"/>
            </a:xfrm>
            <a:custGeom>
              <a:avLst/>
              <a:gdLst/>
              <a:ahLst/>
              <a:cxnLst/>
              <a:rect l="0" t="0" r="0" b="0"/>
              <a:pathLst>
                <a:path w="4701" h="6552" fill="none" extrusionOk="0">
                  <a:moveTo>
                    <a:pt x="0" y="0"/>
                  </a:moveTo>
                  <a:lnTo>
                    <a:pt x="512" y="6016"/>
                  </a:lnTo>
                  <a:lnTo>
                    <a:pt x="512" y="6016"/>
                  </a:lnTo>
                  <a:lnTo>
                    <a:pt x="536" y="6138"/>
                  </a:lnTo>
                  <a:lnTo>
                    <a:pt x="585" y="6235"/>
                  </a:lnTo>
                  <a:lnTo>
                    <a:pt x="633" y="6332"/>
                  </a:lnTo>
                  <a:lnTo>
                    <a:pt x="706" y="6406"/>
                  </a:lnTo>
                  <a:lnTo>
                    <a:pt x="804" y="6454"/>
                  </a:lnTo>
                  <a:lnTo>
                    <a:pt x="877" y="6503"/>
                  </a:lnTo>
                  <a:lnTo>
                    <a:pt x="999" y="6552"/>
                  </a:lnTo>
                  <a:lnTo>
                    <a:pt x="1096" y="6552"/>
                  </a:lnTo>
                  <a:lnTo>
                    <a:pt x="4116" y="6552"/>
                  </a:lnTo>
                  <a:lnTo>
                    <a:pt x="4116" y="6552"/>
                  </a:lnTo>
                  <a:lnTo>
                    <a:pt x="4238" y="6527"/>
                  </a:lnTo>
                  <a:lnTo>
                    <a:pt x="4360" y="6503"/>
                  </a:lnTo>
                  <a:lnTo>
                    <a:pt x="4457" y="6430"/>
                  </a:lnTo>
                  <a:lnTo>
                    <a:pt x="4554" y="6332"/>
                  </a:lnTo>
                  <a:lnTo>
                    <a:pt x="4554" y="6332"/>
                  </a:lnTo>
                  <a:lnTo>
                    <a:pt x="4628" y="6235"/>
                  </a:lnTo>
                  <a:lnTo>
                    <a:pt x="4676" y="6113"/>
                  </a:lnTo>
                  <a:lnTo>
                    <a:pt x="4701" y="5991"/>
                  </a:lnTo>
                  <a:lnTo>
                    <a:pt x="4676" y="5845"/>
                  </a:lnTo>
                  <a:lnTo>
                    <a:pt x="3678" y="98"/>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 name="Shape 533"/>
            <p:cNvSpPr/>
            <p:nvPr/>
          </p:nvSpPr>
          <p:spPr>
            <a:xfrm>
              <a:off x="7046125" y="1775525"/>
              <a:ext cx="29250" cy="99275"/>
            </a:xfrm>
            <a:custGeom>
              <a:avLst/>
              <a:gdLst/>
              <a:ahLst/>
              <a:cxnLst/>
              <a:rect l="0" t="0" r="0" b="0"/>
              <a:pathLst>
                <a:path w="1170" h="3971" fill="none" extrusionOk="0">
                  <a:moveTo>
                    <a:pt x="1" y="3970"/>
                  </a:moveTo>
                  <a:lnTo>
                    <a:pt x="1" y="3970"/>
                  </a:lnTo>
                  <a:lnTo>
                    <a:pt x="245" y="3824"/>
                  </a:lnTo>
                  <a:lnTo>
                    <a:pt x="488" y="3629"/>
                  </a:lnTo>
                  <a:lnTo>
                    <a:pt x="683" y="3410"/>
                  </a:lnTo>
                  <a:lnTo>
                    <a:pt x="853" y="3166"/>
                  </a:lnTo>
                  <a:lnTo>
                    <a:pt x="1000" y="2898"/>
                  </a:lnTo>
                  <a:lnTo>
                    <a:pt x="1097" y="2606"/>
                  </a:lnTo>
                  <a:lnTo>
                    <a:pt x="1170" y="2314"/>
                  </a:lnTo>
                  <a:lnTo>
                    <a:pt x="1170" y="1997"/>
                  </a:lnTo>
                  <a:lnTo>
                    <a:pt x="1170" y="1997"/>
                  </a:lnTo>
                  <a:lnTo>
                    <a:pt x="1170" y="1681"/>
                  </a:lnTo>
                  <a:lnTo>
                    <a:pt x="1097" y="1364"/>
                  </a:lnTo>
                  <a:lnTo>
                    <a:pt x="1000" y="1096"/>
                  </a:lnTo>
                  <a:lnTo>
                    <a:pt x="853" y="828"/>
                  </a:lnTo>
                  <a:lnTo>
                    <a:pt x="683" y="585"/>
                  </a:lnTo>
                  <a:lnTo>
                    <a:pt x="488" y="366"/>
                  </a:lnTo>
                  <a:lnTo>
                    <a:pt x="245" y="171"/>
                  </a:lnTo>
                  <a:lnTo>
                    <a:pt x="1" y="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 name="Shape 534"/>
            <p:cNvSpPr/>
            <p:nvPr/>
          </p:nvSpPr>
          <p:spPr>
            <a:xfrm>
              <a:off x="6618700" y="1751775"/>
              <a:ext cx="96850" cy="146750"/>
            </a:xfrm>
            <a:custGeom>
              <a:avLst/>
              <a:gdLst/>
              <a:ahLst/>
              <a:cxnLst/>
              <a:rect l="0" t="0" r="0" b="0"/>
              <a:pathLst>
                <a:path w="3874" h="5870" fill="none" extrusionOk="0">
                  <a:moveTo>
                    <a:pt x="3873" y="0"/>
                  </a:moveTo>
                  <a:lnTo>
                    <a:pt x="3873" y="0"/>
                  </a:lnTo>
                  <a:lnTo>
                    <a:pt x="2704" y="0"/>
                  </a:lnTo>
                  <a:lnTo>
                    <a:pt x="1730" y="0"/>
                  </a:lnTo>
                  <a:lnTo>
                    <a:pt x="1730" y="0"/>
                  </a:lnTo>
                  <a:lnTo>
                    <a:pt x="1560" y="25"/>
                  </a:lnTo>
                  <a:lnTo>
                    <a:pt x="1413" y="49"/>
                  </a:lnTo>
                  <a:lnTo>
                    <a:pt x="1243" y="98"/>
                  </a:lnTo>
                  <a:lnTo>
                    <a:pt x="1097" y="147"/>
                  </a:lnTo>
                  <a:lnTo>
                    <a:pt x="926" y="244"/>
                  </a:lnTo>
                  <a:lnTo>
                    <a:pt x="780" y="317"/>
                  </a:lnTo>
                  <a:lnTo>
                    <a:pt x="658" y="439"/>
                  </a:lnTo>
                  <a:lnTo>
                    <a:pt x="537" y="536"/>
                  </a:lnTo>
                  <a:lnTo>
                    <a:pt x="415" y="682"/>
                  </a:lnTo>
                  <a:lnTo>
                    <a:pt x="293" y="804"/>
                  </a:lnTo>
                  <a:lnTo>
                    <a:pt x="220" y="950"/>
                  </a:lnTo>
                  <a:lnTo>
                    <a:pt x="147" y="1096"/>
                  </a:lnTo>
                  <a:lnTo>
                    <a:pt x="74" y="1267"/>
                  </a:lnTo>
                  <a:lnTo>
                    <a:pt x="25" y="1437"/>
                  </a:lnTo>
                  <a:lnTo>
                    <a:pt x="1" y="1583"/>
                  </a:lnTo>
                  <a:lnTo>
                    <a:pt x="1" y="1754"/>
                  </a:lnTo>
                  <a:lnTo>
                    <a:pt x="1" y="4092"/>
                  </a:lnTo>
                  <a:lnTo>
                    <a:pt x="1" y="4092"/>
                  </a:lnTo>
                  <a:lnTo>
                    <a:pt x="1" y="4263"/>
                  </a:lnTo>
                  <a:lnTo>
                    <a:pt x="25" y="4433"/>
                  </a:lnTo>
                  <a:lnTo>
                    <a:pt x="74" y="4579"/>
                  </a:lnTo>
                  <a:lnTo>
                    <a:pt x="147" y="4750"/>
                  </a:lnTo>
                  <a:lnTo>
                    <a:pt x="220" y="4896"/>
                  </a:lnTo>
                  <a:lnTo>
                    <a:pt x="293" y="5042"/>
                  </a:lnTo>
                  <a:lnTo>
                    <a:pt x="415" y="5188"/>
                  </a:lnTo>
                  <a:lnTo>
                    <a:pt x="537" y="5310"/>
                  </a:lnTo>
                  <a:lnTo>
                    <a:pt x="658" y="5407"/>
                  </a:lnTo>
                  <a:lnTo>
                    <a:pt x="780" y="5529"/>
                  </a:lnTo>
                  <a:lnTo>
                    <a:pt x="926" y="5626"/>
                  </a:lnTo>
                  <a:lnTo>
                    <a:pt x="1097" y="5699"/>
                  </a:lnTo>
                  <a:lnTo>
                    <a:pt x="1243" y="5748"/>
                  </a:lnTo>
                  <a:lnTo>
                    <a:pt x="1413" y="5797"/>
                  </a:lnTo>
                  <a:lnTo>
                    <a:pt x="1560" y="5821"/>
                  </a:lnTo>
                  <a:lnTo>
                    <a:pt x="1730" y="5846"/>
                  </a:lnTo>
                  <a:lnTo>
                    <a:pt x="1730" y="5846"/>
                  </a:lnTo>
                  <a:lnTo>
                    <a:pt x="2704" y="5846"/>
                  </a:lnTo>
                  <a:lnTo>
                    <a:pt x="3873" y="587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 name="Shape 535"/>
            <p:cNvSpPr/>
            <p:nvPr/>
          </p:nvSpPr>
          <p:spPr>
            <a:xfrm>
              <a:off x="6721600" y="1660450"/>
              <a:ext cx="278900" cy="329425"/>
            </a:xfrm>
            <a:custGeom>
              <a:avLst/>
              <a:gdLst/>
              <a:ahLst/>
              <a:cxnLst/>
              <a:rect l="0" t="0" r="0" b="0"/>
              <a:pathLst>
                <a:path w="11156" h="13177" fill="none" extrusionOk="0">
                  <a:moveTo>
                    <a:pt x="11155" y="0"/>
                  </a:moveTo>
                  <a:lnTo>
                    <a:pt x="11155" y="0"/>
                  </a:lnTo>
                  <a:lnTo>
                    <a:pt x="10766" y="317"/>
                  </a:lnTo>
                  <a:lnTo>
                    <a:pt x="10352" y="609"/>
                  </a:lnTo>
                  <a:lnTo>
                    <a:pt x="9938" y="901"/>
                  </a:lnTo>
                  <a:lnTo>
                    <a:pt x="9524" y="1169"/>
                  </a:lnTo>
                  <a:lnTo>
                    <a:pt x="9085" y="1413"/>
                  </a:lnTo>
                  <a:lnTo>
                    <a:pt x="8671" y="1632"/>
                  </a:lnTo>
                  <a:lnTo>
                    <a:pt x="7843" y="2046"/>
                  </a:lnTo>
                  <a:lnTo>
                    <a:pt x="7015" y="2387"/>
                  </a:lnTo>
                  <a:lnTo>
                    <a:pt x="6211" y="2679"/>
                  </a:lnTo>
                  <a:lnTo>
                    <a:pt x="5456" y="2898"/>
                  </a:lnTo>
                  <a:lnTo>
                    <a:pt x="4774" y="3093"/>
                  </a:lnTo>
                  <a:lnTo>
                    <a:pt x="4774" y="3093"/>
                  </a:lnTo>
                  <a:lnTo>
                    <a:pt x="4239" y="3215"/>
                  </a:lnTo>
                  <a:lnTo>
                    <a:pt x="3678" y="3312"/>
                  </a:lnTo>
                  <a:lnTo>
                    <a:pt x="3070" y="3410"/>
                  </a:lnTo>
                  <a:lnTo>
                    <a:pt x="2461" y="3459"/>
                  </a:lnTo>
                  <a:lnTo>
                    <a:pt x="1219" y="3580"/>
                  </a:lnTo>
                  <a:lnTo>
                    <a:pt x="1" y="3629"/>
                  </a:lnTo>
                  <a:lnTo>
                    <a:pt x="1" y="9523"/>
                  </a:lnTo>
                  <a:lnTo>
                    <a:pt x="1" y="9523"/>
                  </a:lnTo>
                  <a:lnTo>
                    <a:pt x="1219" y="9596"/>
                  </a:lnTo>
                  <a:lnTo>
                    <a:pt x="2461" y="9693"/>
                  </a:lnTo>
                  <a:lnTo>
                    <a:pt x="3070" y="9767"/>
                  </a:lnTo>
                  <a:lnTo>
                    <a:pt x="3678" y="9840"/>
                  </a:lnTo>
                  <a:lnTo>
                    <a:pt x="4239" y="9937"/>
                  </a:lnTo>
                  <a:lnTo>
                    <a:pt x="4774" y="10059"/>
                  </a:lnTo>
                  <a:lnTo>
                    <a:pt x="4774" y="10059"/>
                  </a:lnTo>
                  <a:lnTo>
                    <a:pt x="5456" y="10254"/>
                  </a:lnTo>
                  <a:lnTo>
                    <a:pt x="6211" y="10497"/>
                  </a:lnTo>
                  <a:lnTo>
                    <a:pt x="7015" y="10765"/>
                  </a:lnTo>
                  <a:lnTo>
                    <a:pt x="7843" y="11130"/>
                  </a:lnTo>
                  <a:lnTo>
                    <a:pt x="8671" y="11520"/>
                  </a:lnTo>
                  <a:lnTo>
                    <a:pt x="9085" y="11764"/>
                  </a:lnTo>
                  <a:lnTo>
                    <a:pt x="9524" y="12007"/>
                  </a:lnTo>
                  <a:lnTo>
                    <a:pt x="9938" y="12251"/>
                  </a:lnTo>
                  <a:lnTo>
                    <a:pt x="10352" y="12543"/>
                  </a:lnTo>
                  <a:lnTo>
                    <a:pt x="10766" y="12835"/>
                  </a:lnTo>
                  <a:lnTo>
                    <a:pt x="11155" y="13176"/>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 name="Shape 536"/>
            <p:cNvSpPr/>
            <p:nvPr/>
          </p:nvSpPr>
          <p:spPr>
            <a:xfrm>
              <a:off x="7006550" y="1635475"/>
              <a:ext cx="34750" cy="378750"/>
            </a:xfrm>
            <a:custGeom>
              <a:avLst/>
              <a:gdLst/>
              <a:ahLst/>
              <a:cxnLst/>
              <a:rect l="0" t="0" r="0" b="0"/>
              <a:pathLst>
                <a:path w="1390" h="15150" fill="none" extrusionOk="0">
                  <a:moveTo>
                    <a:pt x="1024" y="49"/>
                  </a:moveTo>
                  <a:lnTo>
                    <a:pt x="1024" y="49"/>
                  </a:lnTo>
                  <a:lnTo>
                    <a:pt x="902" y="1"/>
                  </a:lnTo>
                  <a:lnTo>
                    <a:pt x="805" y="1"/>
                  </a:lnTo>
                  <a:lnTo>
                    <a:pt x="805" y="1"/>
                  </a:lnTo>
                  <a:lnTo>
                    <a:pt x="683" y="1"/>
                  </a:lnTo>
                  <a:lnTo>
                    <a:pt x="585" y="49"/>
                  </a:lnTo>
                  <a:lnTo>
                    <a:pt x="464" y="98"/>
                  </a:lnTo>
                  <a:lnTo>
                    <a:pt x="391" y="171"/>
                  </a:lnTo>
                  <a:lnTo>
                    <a:pt x="391" y="171"/>
                  </a:lnTo>
                  <a:lnTo>
                    <a:pt x="1" y="536"/>
                  </a:lnTo>
                  <a:lnTo>
                    <a:pt x="1" y="14638"/>
                  </a:lnTo>
                  <a:lnTo>
                    <a:pt x="1" y="14638"/>
                  </a:lnTo>
                  <a:lnTo>
                    <a:pt x="391" y="14979"/>
                  </a:lnTo>
                  <a:lnTo>
                    <a:pt x="391" y="14979"/>
                  </a:lnTo>
                  <a:lnTo>
                    <a:pt x="464" y="15052"/>
                  </a:lnTo>
                  <a:lnTo>
                    <a:pt x="585" y="15101"/>
                  </a:lnTo>
                  <a:lnTo>
                    <a:pt x="683" y="15149"/>
                  </a:lnTo>
                  <a:lnTo>
                    <a:pt x="805" y="15149"/>
                  </a:lnTo>
                  <a:lnTo>
                    <a:pt x="805" y="15149"/>
                  </a:lnTo>
                  <a:lnTo>
                    <a:pt x="902" y="15149"/>
                  </a:lnTo>
                  <a:lnTo>
                    <a:pt x="1024" y="15101"/>
                  </a:lnTo>
                  <a:lnTo>
                    <a:pt x="1024" y="15101"/>
                  </a:lnTo>
                  <a:lnTo>
                    <a:pt x="1170" y="15028"/>
                  </a:lnTo>
                  <a:lnTo>
                    <a:pt x="1292" y="14906"/>
                  </a:lnTo>
                  <a:lnTo>
                    <a:pt x="1365" y="14735"/>
                  </a:lnTo>
                  <a:lnTo>
                    <a:pt x="1389" y="14565"/>
                  </a:lnTo>
                  <a:lnTo>
                    <a:pt x="1389" y="585"/>
                  </a:lnTo>
                  <a:lnTo>
                    <a:pt x="1389" y="585"/>
                  </a:lnTo>
                  <a:lnTo>
                    <a:pt x="1365" y="415"/>
                  </a:lnTo>
                  <a:lnTo>
                    <a:pt x="1292" y="269"/>
                  </a:lnTo>
                  <a:lnTo>
                    <a:pt x="1170" y="122"/>
                  </a:lnTo>
                  <a:lnTo>
                    <a:pt x="1024" y="49"/>
                  </a:lnTo>
                  <a:lnTo>
                    <a:pt x="1024" y="49"/>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3" name="Rectangle 2"/>
          <p:cNvSpPr/>
          <p:nvPr/>
        </p:nvSpPr>
        <p:spPr>
          <a:xfrm>
            <a:off x="1066834" y="667565"/>
            <a:ext cx="2598788" cy="646331"/>
          </a:xfrm>
          <a:prstGeom prst="rect">
            <a:avLst/>
          </a:prstGeom>
        </p:spPr>
        <p:txBody>
          <a:bodyPr wrap="none">
            <a:spAutoFit/>
          </a:bodyPr>
          <a:lstStyle/>
          <a:p>
            <a:r>
              <a:rPr lang="en-US" sz="1800" b="1" dirty="0">
                <a:solidFill>
                  <a:schemeClr val="bg1"/>
                </a:solidFill>
                <a:latin typeface="Rockwell" charset="0"/>
                <a:ea typeface="Rockwell" charset="0"/>
                <a:cs typeface="Rockwell" charset="0"/>
              </a:rPr>
              <a:t>Based on what we’ve </a:t>
            </a:r>
          </a:p>
          <a:p>
            <a:r>
              <a:rPr lang="en-US" sz="1800" b="1" dirty="0">
                <a:solidFill>
                  <a:schemeClr val="bg1"/>
                </a:solidFill>
                <a:latin typeface="Rockwell" charset="0"/>
                <a:ea typeface="Rockwell" charset="0"/>
                <a:cs typeface="Rockwell" charset="0"/>
              </a:rPr>
              <a:t>learned, we plan to</a:t>
            </a:r>
            <a:r>
              <a:rPr lang="mr-IN" sz="1800" b="1" dirty="0">
                <a:solidFill>
                  <a:schemeClr val="bg1"/>
                </a:solidFill>
                <a:latin typeface="Rockwell" charset="0"/>
                <a:ea typeface="Rockwell" charset="0"/>
                <a:cs typeface="Rockwell" charset="0"/>
              </a:rPr>
              <a:t>…</a:t>
            </a:r>
            <a:endParaRPr lang="en-US" sz="1800" b="1" dirty="0">
              <a:solidFill>
                <a:schemeClr val="bg1"/>
              </a:solidFill>
            </a:endParaRPr>
          </a:p>
        </p:txBody>
      </p:sp>
      <p:grpSp>
        <p:nvGrpSpPr>
          <p:cNvPr id="18" name="Shape 457"/>
          <p:cNvGrpSpPr/>
          <p:nvPr/>
        </p:nvGrpSpPr>
        <p:grpSpPr>
          <a:xfrm>
            <a:off x="256214" y="773236"/>
            <a:ext cx="567570" cy="586007"/>
            <a:chOff x="4630125" y="278900"/>
            <a:chExt cx="400675" cy="456675"/>
          </a:xfrm>
        </p:grpSpPr>
        <p:sp>
          <p:nvSpPr>
            <p:cNvPr id="19" name="Shape 458"/>
            <p:cNvSpPr/>
            <p:nvPr/>
          </p:nvSpPr>
          <p:spPr>
            <a:xfrm>
              <a:off x="4659350" y="328825"/>
              <a:ext cx="371450" cy="96850"/>
            </a:xfrm>
            <a:custGeom>
              <a:avLst/>
              <a:gdLst/>
              <a:ahLst/>
              <a:cxnLst/>
              <a:rect l="0" t="0" r="0" b="0"/>
              <a:pathLst>
                <a:path w="14858" h="3874" fill="none" extrusionOk="0">
                  <a:moveTo>
                    <a:pt x="12763" y="1"/>
                  </a:moveTo>
                  <a:lnTo>
                    <a:pt x="926" y="1"/>
                  </a:lnTo>
                  <a:lnTo>
                    <a:pt x="926" y="1"/>
                  </a:lnTo>
                  <a:lnTo>
                    <a:pt x="731" y="25"/>
                  </a:lnTo>
                  <a:lnTo>
                    <a:pt x="561" y="74"/>
                  </a:lnTo>
                  <a:lnTo>
                    <a:pt x="390" y="171"/>
                  </a:lnTo>
                  <a:lnTo>
                    <a:pt x="269" y="269"/>
                  </a:lnTo>
                  <a:lnTo>
                    <a:pt x="147" y="415"/>
                  </a:lnTo>
                  <a:lnTo>
                    <a:pt x="74" y="561"/>
                  </a:lnTo>
                  <a:lnTo>
                    <a:pt x="1" y="732"/>
                  </a:lnTo>
                  <a:lnTo>
                    <a:pt x="1" y="926"/>
                  </a:lnTo>
                  <a:lnTo>
                    <a:pt x="1" y="2948"/>
                  </a:lnTo>
                  <a:lnTo>
                    <a:pt x="1" y="2948"/>
                  </a:lnTo>
                  <a:lnTo>
                    <a:pt x="1" y="3143"/>
                  </a:lnTo>
                  <a:lnTo>
                    <a:pt x="74" y="3313"/>
                  </a:lnTo>
                  <a:lnTo>
                    <a:pt x="147" y="3459"/>
                  </a:lnTo>
                  <a:lnTo>
                    <a:pt x="269" y="3605"/>
                  </a:lnTo>
                  <a:lnTo>
                    <a:pt x="390" y="3727"/>
                  </a:lnTo>
                  <a:lnTo>
                    <a:pt x="561" y="3800"/>
                  </a:lnTo>
                  <a:lnTo>
                    <a:pt x="731" y="3849"/>
                  </a:lnTo>
                  <a:lnTo>
                    <a:pt x="926" y="3873"/>
                  </a:lnTo>
                  <a:lnTo>
                    <a:pt x="12763" y="3873"/>
                  </a:lnTo>
                  <a:lnTo>
                    <a:pt x="14857" y="1949"/>
                  </a:lnTo>
                  <a:lnTo>
                    <a:pt x="12763" y="1"/>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0" name="Shape 459"/>
            <p:cNvSpPr/>
            <p:nvPr/>
          </p:nvSpPr>
          <p:spPr>
            <a:xfrm>
              <a:off x="4630125" y="452425"/>
              <a:ext cx="371450" cy="96850"/>
            </a:xfrm>
            <a:custGeom>
              <a:avLst/>
              <a:gdLst/>
              <a:ahLst/>
              <a:cxnLst/>
              <a:rect l="0" t="0" r="0" b="0"/>
              <a:pathLst>
                <a:path w="14858" h="3874" fill="none" extrusionOk="0">
                  <a:moveTo>
                    <a:pt x="2095" y="1"/>
                  </a:moveTo>
                  <a:lnTo>
                    <a:pt x="13932" y="1"/>
                  </a:lnTo>
                  <a:lnTo>
                    <a:pt x="13932" y="1"/>
                  </a:lnTo>
                  <a:lnTo>
                    <a:pt x="14126" y="25"/>
                  </a:lnTo>
                  <a:lnTo>
                    <a:pt x="14297" y="74"/>
                  </a:lnTo>
                  <a:lnTo>
                    <a:pt x="14467" y="147"/>
                  </a:lnTo>
                  <a:lnTo>
                    <a:pt x="14589" y="269"/>
                  </a:lnTo>
                  <a:lnTo>
                    <a:pt x="14711" y="415"/>
                  </a:lnTo>
                  <a:lnTo>
                    <a:pt x="14784" y="561"/>
                  </a:lnTo>
                  <a:lnTo>
                    <a:pt x="14857" y="732"/>
                  </a:lnTo>
                  <a:lnTo>
                    <a:pt x="14857" y="926"/>
                  </a:lnTo>
                  <a:lnTo>
                    <a:pt x="14857" y="2948"/>
                  </a:lnTo>
                  <a:lnTo>
                    <a:pt x="14857" y="2948"/>
                  </a:lnTo>
                  <a:lnTo>
                    <a:pt x="14857" y="3143"/>
                  </a:lnTo>
                  <a:lnTo>
                    <a:pt x="14784" y="3313"/>
                  </a:lnTo>
                  <a:lnTo>
                    <a:pt x="14711" y="3459"/>
                  </a:lnTo>
                  <a:lnTo>
                    <a:pt x="14589" y="3605"/>
                  </a:lnTo>
                  <a:lnTo>
                    <a:pt x="14467" y="3703"/>
                  </a:lnTo>
                  <a:lnTo>
                    <a:pt x="14297" y="3800"/>
                  </a:lnTo>
                  <a:lnTo>
                    <a:pt x="14126" y="3849"/>
                  </a:lnTo>
                  <a:lnTo>
                    <a:pt x="13932" y="3873"/>
                  </a:lnTo>
                  <a:lnTo>
                    <a:pt x="2095" y="3873"/>
                  </a:lnTo>
                  <a:lnTo>
                    <a:pt x="1" y="1925"/>
                  </a:lnTo>
                  <a:lnTo>
                    <a:pt x="2095" y="1"/>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1" name="Shape 460"/>
            <p:cNvSpPr/>
            <p:nvPr/>
          </p:nvSpPr>
          <p:spPr>
            <a:xfrm>
              <a:off x="4808525" y="278900"/>
              <a:ext cx="43875" cy="49950"/>
            </a:xfrm>
            <a:custGeom>
              <a:avLst/>
              <a:gdLst/>
              <a:ahLst/>
              <a:cxnLst/>
              <a:rect l="0" t="0" r="0" b="0"/>
              <a:pathLst>
                <a:path w="1755" h="1998" fill="none" extrusionOk="0">
                  <a:moveTo>
                    <a:pt x="1754" y="1998"/>
                  </a:moveTo>
                  <a:lnTo>
                    <a:pt x="1754" y="585"/>
                  </a:lnTo>
                  <a:lnTo>
                    <a:pt x="1754" y="585"/>
                  </a:lnTo>
                  <a:lnTo>
                    <a:pt x="1754" y="464"/>
                  </a:lnTo>
                  <a:lnTo>
                    <a:pt x="1730" y="366"/>
                  </a:lnTo>
                  <a:lnTo>
                    <a:pt x="1657" y="269"/>
                  </a:lnTo>
                  <a:lnTo>
                    <a:pt x="1584" y="171"/>
                  </a:lnTo>
                  <a:lnTo>
                    <a:pt x="1511" y="98"/>
                  </a:lnTo>
                  <a:lnTo>
                    <a:pt x="1413" y="49"/>
                  </a:lnTo>
                  <a:lnTo>
                    <a:pt x="1291" y="25"/>
                  </a:lnTo>
                  <a:lnTo>
                    <a:pt x="1194" y="1"/>
                  </a:lnTo>
                  <a:lnTo>
                    <a:pt x="561" y="1"/>
                  </a:lnTo>
                  <a:lnTo>
                    <a:pt x="561" y="1"/>
                  </a:lnTo>
                  <a:lnTo>
                    <a:pt x="463" y="25"/>
                  </a:lnTo>
                  <a:lnTo>
                    <a:pt x="342" y="49"/>
                  </a:lnTo>
                  <a:lnTo>
                    <a:pt x="244" y="98"/>
                  </a:lnTo>
                  <a:lnTo>
                    <a:pt x="171" y="171"/>
                  </a:lnTo>
                  <a:lnTo>
                    <a:pt x="98" y="269"/>
                  </a:lnTo>
                  <a:lnTo>
                    <a:pt x="25" y="366"/>
                  </a:lnTo>
                  <a:lnTo>
                    <a:pt x="1" y="464"/>
                  </a:lnTo>
                  <a:lnTo>
                    <a:pt x="1" y="585"/>
                  </a:lnTo>
                  <a:lnTo>
                    <a:pt x="1" y="1998"/>
                  </a:lnTo>
                  <a:lnTo>
                    <a:pt x="1754" y="1998"/>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2" name="Shape 461"/>
            <p:cNvSpPr/>
            <p:nvPr/>
          </p:nvSpPr>
          <p:spPr>
            <a:xfrm>
              <a:off x="4808525" y="549250"/>
              <a:ext cx="43875" cy="186325"/>
            </a:xfrm>
            <a:custGeom>
              <a:avLst/>
              <a:gdLst/>
              <a:ahLst/>
              <a:cxnLst/>
              <a:rect l="0" t="0" r="0" b="0"/>
              <a:pathLst>
                <a:path w="1755" h="7453" fill="none" extrusionOk="0">
                  <a:moveTo>
                    <a:pt x="1" y="0"/>
                  </a:moveTo>
                  <a:lnTo>
                    <a:pt x="1" y="7453"/>
                  </a:lnTo>
                  <a:lnTo>
                    <a:pt x="1754" y="7453"/>
                  </a:lnTo>
                  <a:lnTo>
                    <a:pt x="1754" y="0"/>
                  </a:lnTo>
                  <a:lnTo>
                    <a:pt x="1" y="0"/>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pic>
        <p:nvPicPr>
          <p:cNvPr id="23" name="Picture 4" descr="https://thumbs.dreamstime.com/t/wooden-numbers-1-2-3-17019251.jpg"/>
          <p:cNvPicPr>
            <a:picLocks noChangeAspect="1" noChangeArrowheads="1"/>
          </p:cNvPicPr>
          <p:nvPr/>
        </p:nvPicPr>
        <p:blipFill rotWithShape="1">
          <a:blip r:embed="rId3">
            <a:extLst>
              <a:ext uri="{28A0092B-C50C-407E-A947-70E740481C1C}">
                <a14:useLocalDpi xmlns:a14="http://schemas.microsoft.com/office/drawing/2010/main" val="0"/>
              </a:ext>
            </a:extLst>
          </a:blip>
          <a:srcRect l="26646" t="10774" r="33477" b="18790"/>
          <a:stretch/>
        </p:blipFill>
        <p:spPr bwMode="auto">
          <a:xfrm>
            <a:off x="6564556" y="178495"/>
            <a:ext cx="1028701" cy="10795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72186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1146025" y="530725"/>
            <a:ext cx="3208799" cy="1028700"/>
          </a:xfrm>
          <a:prstGeom prst="rect">
            <a:avLst/>
          </a:prstGeom>
        </p:spPr>
        <p:txBody>
          <a:bodyPr lIns="91425" tIns="91425" rIns="91425" bIns="91425" anchor="ctr" anchorCtr="0">
            <a:noAutofit/>
          </a:bodyPr>
          <a:lstStyle/>
          <a:p>
            <a:pPr lvl="0" rtl="0">
              <a:spcBef>
                <a:spcPts val="0"/>
              </a:spcBef>
              <a:buNone/>
            </a:pPr>
            <a:r>
              <a:rPr lang="en" dirty="0">
                <a:latin typeface="Rockwell" charset="0"/>
                <a:ea typeface="Rockwell" charset="0"/>
                <a:cs typeface="Rockwell" charset="0"/>
              </a:rPr>
              <a:t> </a:t>
            </a:r>
          </a:p>
        </p:txBody>
      </p:sp>
      <p:sp>
        <p:nvSpPr>
          <p:cNvPr id="206" name="Shape 206"/>
          <p:cNvSpPr txBox="1">
            <a:spLocks noGrp="1"/>
          </p:cNvSpPr>
          <p:nvPr>
            <p:ph type="body" idx="1"/>
          </p:nvPr>
        </p:nvSpPr>
        <p:spPr>
          <a:xfrm>
            <a:off x="738355" y="1769568"/>
            <a:ext cx="8011198" cy="3259459"/>
          </a:xfrm>
          <a:prstGeom prst="rect">
            <a:avLst/>
          </a:prstGeom>
        </p:spPr>
        <p:txBody>
          <a:bodyPr lIns="91425" tIns="91425" rIns="91425" bIns="91425" anchor="t" anchorCtr="0">
            <a:noAutofit/>
          </a:bodyPr>
          <a:lstStyle/>
          <a:p>
            <a:pPr lvl="0">
              <a:buNone/>
            </a:pPr>
            <a:r>
              <a:rPr lang="en-US" sz="2200" b="1" dirty="0">
                <a:latin typeface="Rockwell" charset="0"/>
                <a:ea typeface="Rockwell" charset="0"/>
                <a:cs typeface="Rockwell" charset="0"/>
              </a:rPr>
              <a:t>Increase local and partner engagement in tree canopy strategies and tracking progress</a:t>
            </a:r>
          </a:p>
          <a:p>
            <a:pPr marL="342900" lvl="0" indent="-342900">
              <a:buFont typeface="Wingdings" panose="05000000000000000000" pitchFamily="2" charset="2"/>
              <a:buChar char="ü"/>
            </a:pPr>
            <a:r>
              <a:rPr lang="en-US" sz="2000" dirty="0">
                <a:latin typeface="Rockwell" panose="02060603020205020403" pitchFamily="18" charset="0"/>
              </a:rPr>
              <a:t>Develop user-friendly Tree Tracking tool to capture local/partner efforts not currently reported</a:t>
            </a:r>
          </a:p>
          <a:p>
            <a:pPr marL="342900" lvl="0" indent="-342900">
              <a:buFont typeface="Wingdings" panose="05000000000000000000" pitchFamily="2" charset="2"/>
              <a:buChar char="ü"/>
            </a:pPr>
            <a:r>
              <a:rPr lang="en-US" sz="2000" dirty="0">
                <a:latin typeface="Rockwell" panose="02060603020205020403" pitchFamily="18" charset="0"/>
              </a:rPr>
              <a:t>Hold Chesapeake Tree Canopy Summit 2.0 to engage local partners in latest tools, data, and strategies</a:t>
            </a:r>
          </a:p>
          <a:p>
            <a:pPr marL="342900" lvl="0" indent="-342900">
              <a:buFont typeface="Wingdings" panose="05000000000000000000" pitchFamily="2" charset="2"/>
              <a:buChar char="ü"/>
            </a:pPr>
            <a:endParaRPr lang="en-US" sz="2000" dirty="0">
              <a:latin typeface="Rockwell" panose="02060603020205020403" pitchFamily="18" charset="0"/>
            </a:endParaRPr>
          </a:p>
          <a:p>
            <a:pPr marL="342900" indent="-342900">
              <a:buFont typeface="Wingdings" panose="05000000000000000000" pitchFamily="2" charset="2"/>
              <a:buChar char="ü"/>
            </a:pPr>
            <a:r>
              <a:rPr lang="en-US" sz="2000" dirty="0">
                <a:latin typeface="Rockwell" panose="02060603020205020403" pitchFamily="18" charset="0"/>
              </a:rPr>
              <a:t>MB Ask: encourage full participation in these collective actions by your state and help identify possible funding to support</a:t>
            </a:r>
            <a:endParaRPr lang="en" sz="2000" dirty="0">
              <a:latin typeface="Rockwell" charset="0"/>
              <a:ea typeface="Rockwell" charset="0"/>
              <a:cs typeface="Rockwell" charset="0"/>
            </a:endParaRPr>
          </a:p>
          <a:p>
            <a:pPr>
              <a:buNone/>
            </a:pPr>
            <a:endParaRPr lang="en" sz="800" dirty="0">
              <a:latin typeface="Rockwell" charset="0"/>
              <a:ea typeface="Rockwell" charset="0"/>
              <a:cs typeface="Rockwell" charset="0"/>
            </a:endParaRPr>
          </a:p>
        </p:txBody>
      </p:sp>
      <p:grpSp>
        <p:nvGrpSpPr>
          <p:cNvPr id="11" name="Shape 531"/>
          <p:cNvGrpSpPr/>
          <p:nvPr/>
        </p:nvGrpSpPr>
        <p:grpSpPr>
          <a:xfrm>
            <a:off x="422732" y="890735"/>
            <a:ext cx="326065" cy="308680"/>
            <a:chOff x="6618700" y="1635475"/>
            <a:chExt cx="456675" cy="432325"/>
          </a:xfrm>
        </p:grpSpPr>
        <p:sp>
          <p:nvSpPr>
            <p:cNvPr id="12" name="Shape 532"/>
            <p:cNvSpPr/>
            <p:nvPr/>
          </p:nvSpPr>
          <p:spPr>
            <a:xfrm>
              <a:off x="6663775" y="1904000"/>
              <a:ext cx="117525" cy="163800"/>
            </a:xfrm>
            <a:custGeom>
              <a:avLst/>
              <a:gdLst/>
              <a:ahLst/>
              <a:cxnLst/>
              <a:rect l="0" t="0" r="0" b="0"/>
              <a:pathLst>
                <a:path w="4701" h="6552" fill="none" extrusionOk="0">
                  <a:moveTo>
                    <a:pt x="0" y="0"/>
                  </a:moveTo>
                  <a:lnTo>
                    <a:pt x="512" y="6016"/>
                  </a:lnTo>
                  <a:lnTo>
                    <a:pt x="512" y="6016"/>
                  </a:lnTo>
                  <a:lnTo>
                    <a:pt x="536" y="6138"/>
                  </a:lnTo>
                  <a:lnTo>
                    <a:pt x="585" y="6235"/>
                  </a:lnTo>
                  <a:lnTo>
                    <a:pt x="633" y="6332"/>
                  </a:lnTo>
                  <a:lnTo>
                    <a:pt x="706" y="6406"/>
                  </a:lnTo>
                  <a:lnTo>
                    <a:pt x="804" y="6454"/>
                  </a:lnTo>
                  <a:lnTo>
                    <a:pt x="877" y="6503"/>
                  </a:lnTo>
                  <a:lnTo>
                    <a:pt x="999" y="6552"/>
                  </a:lnTo>
                  <a:lnTo>
                    <a:pt x="1096" y="6552"/>
                  </a:lnTo>
                  <a:lnTo>
                    <a:pt x="4116" y="6552"/>
                  </a:lnTo>
                  <a:lnTo>
                    <a:pt x="4116" y="6552"/>
                  </a:lnTo>
                  <a:lnTo>
                    <a:pt x="4238" y="6527"/>
                  </a:lnTo>
                  <a:lnTo>
                    <a:pt x="4360" y="6503"/>
                  </a:lnTo>
                  <a:lnTo>
                    <a:pt x="4457" y="6430"/>
                  </a:lnTo>
                  <a:lnTo>
                    <a:pt x="4554" y="6332"/>
                  </a:lnTo>
                  <a:lnTo>
                    <a:pt x="4554" y="6332"/>
                  </a:lnTo>
                  <a:lnTo>
                    <a:pt x="4628" y="6235"/>
                  </a:lnTo>
                  <a:lnTo>
                    <a:pt x="4676" y="6113"/>
                  </a:lnTo>
                  <a:lnTo>
                    <a:pt x="4701" y="5991"/>
                  </a:lnTo>
                  <a:lnTo>
                    <a:pt x="4676" y="5845"/>
                  </a:lnTo>
                  <a:lnTo>
                    <a:pt x="3678" y="98"/>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 name="Shape 533"/>
            <p:cNvSpPr/>
            <p:nvPr/>
          </p:nvSpPr>
          <p:spPr>
            <a:xfrm>
              <a:off x="7046125" y="1775525"/>
              <a:ext cx="29250" cy="99275"/>
            </a:xfrm>
            <a:custGeom>
              <a:avLst/>
              <a:gdLst/>
              <a:ahLst/>
              <a:cxnLst/>
              <a:rect l="0" t="0" r="0" b="0"/>
              <a:pathLst>
                <a:path w="1170" h="3971" fill="none" extrusionOk="0">
                  <a:moveTo>
                    <a:pt x="1" y="3970"/>
                  </a:moveTo>
                  <a:lnTo>
                    <a:pt x="1" y="3970"/>
                  </a:lnTo>
                  <a:lnTo>
                    <a:pt x="245" y="3824"/>
                  </a:lnTo>
                  <a:lnTo>
                    <a:pt x="488" y="3629"/>
                  </a:lnTo>
                  <a:lnTo>
                    <a:pt x="683" y="3410"/>
                  </a:lnTo>
                  <a:lnTo>
                    <a:pt x="853" y="3166"/>
                  </a:lnTo>
                  <a:lnTo>
                    <a:pt x="1000" y="2898"/>
                  </a:lnTo>
                  <a:lnTo>
                    <a:pt x="1097" y="2606"/>
                  </a:lnTo>
                  <a:lnTo>
                    <a:pt x="1170" y="2314"/>
                  </a:lnTo>
                  <a:lnTo>
                    <a:pt x="1170" y="1997"/>
                  </a:lnTo>
                  <a:lnTo>
                    <a:pt x="1170" y="1997"/>
                  </a:lnTo>
                  <a:lnTo>
                    <a:pt x="1170" y="1681"/>
                  </a:lnTo>
                  <a:lnTo>
                    <a:pt x="1097" y="1364"/>
                  </a:lnTo>
                  <a:lnTo>
                    <a:pt x="1000" y="1096"/>
                  </a:lnTo>
                  <a:lnTo>
                    <a:pt x="853" y="828"/>
                  </a:lnTo>
                  <a:lnTo>
                    <a:pt x="683" y="585"/>
                  </a:lnTo>
                  <a:lnTo>
                    <a:pt x="488" y="366"/>
                  </a:lnTo>
                  <a:lnTo>
                    <a:pt x="245" y="171"/>
                  </a:lnTo>
                  <a:lnTo>
                    <a:pt x="1" y="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 name="Shape 534"/>
            <p:cNvSpPr/>
            <p:nvPr/>
          </p:nvSpPr>
          <p:spPr>
            <a:xfrm>
              <a:off x="6618700" y="1751775"/>
              <a:ext cx="96850" cy="146750"/>
            </a:xfrm>
            <a:custGeom>
              <a:avLst/>
              <a:gdLst/>
              <a:ahLst/>
              <a:cxnLst/>
              <a:rect l="0" t="0" r="0" b="0"/>
              <a:pathLst>
                <a:path w="3874" h="5870" fill="none" extrusionOk="0">
                  <a:moveTo>
                    <a:pt x="3873" y="0"/>
                  </a:moveTo>
                  <a:lnTo>
                    <a:pt x="3873" y="0"/>
                  </a:lnTo>
                  <a:lnTo>
                    <a:pt x="2704" y="0"/>
                  </a:lnTo>
                  <a:lnTo>
                    <a:pt x="1730" y="0"/>
                  </a:lnTo>
                  <a:lnTo>
                    <a:pt x="1730" y="0"/>
                  </a:lnTo>
                  <a:lnTo>
                    <a:pt x="1560" y="25"/>
                  </a:lnTo>
                  <a:lnTo>
                    <a:pt x="1413" y="49"/>
                  </a:lnTo>
                  <a:lnTo>
                    <a:pt x="1243" y="98"/>
                  </a:lnTo>
                  <a:lnTo>
                    <a:pt x="1097" y="147"/>
                  </a:lnTo>
                  <a:lnTo>
                    <a:pt x="926" y="244"/>
                  </a:lnTo>
                  <a:lnTo>
                    <a:pt x="780" y="317"/>
                  </a:lnTo>
                  <a:lnTo>
                    <a:pt x="658" y="439"/>
                  </a:lnTo>
                  <a:lnTo>
                    <a:pt x="537" y="536"/>
                  </a:lnTo>
                  <a:lnTo>
                    <a:pt x="415" y="682"/>
                  </a:lnTo>
                  <a:lnTo>
                    <a:pt x="293" y="804"/>
                  </a:lnTo>
                  <a:lnTo>
                    <a:pt x="220" y="950"/>
                  </a:lnTo>
                  <a:lnTo>
                    <a:pt x="147" y="1096"/>
                  </a:lnTo>
                  <a:lnTo>
                    <a:pt x="74" y="1267"/>
                  </a:lnTo>
                  <a:lnTo>
                    <a:pt x="25" y="1437"/>
                  </a:lnTo>
                  <a:lnTo>
                    <a:pt x="1" y="1583"/>
                  </a:lnTo>
                  <a:lnTo>
                    <a:pt x="1" y="1754"/>
                  </a:lnTo>
                  <a:lnTo>
                    <a:pt x="1" y="4092"/>
                  </a:lnTo>
                  <a:lnTo>
                    <a:pt x="1" y="4092"/>
                  </a:lnTo>
                  <a:lnTo>
                    <a:pt x="1" y="4263"/>
                  </a:lnTo>
                  <a:lnTo>
                    <a:pt x="25" y="4433"/>
                  </a:lnTo>
                  <a:lnTo>
                    <a:pt x="74" y="4579"/>
                  </a:lnTo>
                  <a:lnTo>
                    <a:pt x="147" y="4750"/>
                  </a:lnTo>
                  <a:lnTo>
                    <a:pt x="220" y="4896"/>
                  </a:lnTo>
                  <a:lnTo>
                    <a:pt x="293" y="5042"/>
                  </a:lnTo>
                  <a:lnTo>
                    <a:pt x="415" y="5188"/>
                  </a:lnTo>
                  <a:lnTo>
                    <a:pt x="537" y="5310"/>
                  </a:lnTo>
                  <a:lnTo>
                    <a:pt x="658" y="5407"/>
                  </a:lnTo>
                  <a:lnTo>
                    <a:pt x="780" y="5529"/>
                  </a:lnTo>
                  <a:lnTo>
                    <a:pt x="926" y="5626"/>
                  </a:lnTo>
                  <a:lnTo>
                    <a:pt x="1097" y="5699"/>
                  </a:lnTo>
                  <a:lnTo>
                    <a:pt x="1243" y="5748"/>
                  </a:lnTo>
                  <a:lnTo>
                    <a:pt x="1413" y="5797"/>
                  </a:lnTo>
                  <a:lnTo>
                    <a:pt x="1560" y="5821"/>
                  </a:lnTo>
                  <a:lnTo>
                    <a:pt x="1730" y="5846"/>
                  </a:lnTo>
                  <a:lnTo>
                    <a:pt x="1730" y="5846"/>
                  </a:lnTo>
                  <a:lnTo>
                    <a:pt x="2704" y="5846"/>
                  </a:lnTo>
                  <a:lnTo>
                    <a:pt x="3873" y="587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 name="Shape 535"/>
            <p:cNvSpPr/>
            <p:nvPr/>
          </p:nvSpPr>
          <p:spPr>
            <a:xfrm>
              <a:off x="6721600" y="1660450"/>
              <a:ext cx="278900" cy="329425"/>
            </a:xfrm>
            <a:custGeom>
              <a:avLst/>
              <a:gdLst/>
              <a:ahLst/>
              <a:cxnLst/>
              <a:rect l="0" t="0" r="0" b="0"/>
              <a:pathLst>
                <a:path w="11156" h="13177" fill="none" extrusionOk="0">
                  <a:moveTo>
                    <a:pt x="11155" y="0"/>
                  </a:moveTo>
                  <a:lnTo>
                    <a:pt x="11155" y="0"/>
                  </a:lnTo>
                  <a:lnTo>
                    <a:pt x="10766" y="317"/>
                  </a:lnTo>
                  <a:lnTo>
                    <a:pt x="10352" y="609"/>
                  </a:lnTo>
                  <a:lnTo>
                    <a:pt x="9938" y="901"/>
                  </a:lnTo>
                  <a:lnTo>
                    <a:pt x="9524" y="1169"/>
                  </a:lnTo>
                  <a:lnTo>
                    <a:pt x="9085" y="1413"/>
                  </a:lnTo>
                  <a:lnTo>
                    <a:pt x="8671" y="1632"/>
                  </a:lnTo>
                  <a:lnTo>
                    <a:pt x="7843" y="2046"/>
                  </a:lnTo>
                  <a:lnTo>
                    <a:pt x="7015" y="2387"/>
                  </a:lnTo>
                  <a:lnTo>
                    <a:pt x="6211" y="2679"/>
                  </a:lnTo>
                  <a:lnTo>
                    <a:pt x="5456" y="2898"/>
                  </a:lnTo>
                  <a:lnTo>
                    <a:pt x="4774" y="3093"/>
                  </a:lnTo>
                  <a:lnTo>
                    <a:pt x="4774" y="3093"/>
                  </a:lnTo>
                  <a:lnTo>
                    <a:pt x="4239" y="3215"/>
                  </a:lnTo>
                  <a:lnTo>
                    <a:pt x="3678" y="3312"/>
                  </a:lnTo>
                  <a:lnTo>
                    <a:pt x="3070" y="3410"/>
                  </a:lnTo>
                  <a:lnTo>
                    <a:pt x="2461" y="3459"/>
                  </a:lnTo>
                  <a:lnTo>
                    <a:pt x="1219" y="3580"/>
                  </a:lnTo>
                  <a:lnTo>
                    <a:pt x="1" y="3629"/>
                  </a:lnTo>
                  <a:lnTo>
                    <a:pt x="1" y="9523"/>
                  </a:lnTo>
                  <a:lnTo>
                    <a:pt x="1" y="9523"/>
                  </a:lnTo>
                  <a:lnTo>
                    <a:pt x="1219" y="9596"/>
                  </a:lnTo>
                  <a:lnTo>
                    <a:pt x="2461" y="9693"/>
                  </a:lnTo>
                  <a:lnTo>
                    <a:pt x="3070" y="9767"/>
                  </a:lnTo>
                  <a:lnTo>
                    <a:pt x="3678" y="9840"/>
                  </a:lnTo>
                  <a:lnTo>
                    <a:pt x="4239" y="9937"/>
                  </a:lnTo>
                  <a:lnTo>
                    <a:pt x="4774" y="10059"/>
                  </a:lnTo>
                  <a:lnTo>
                    <a:pt x="4774" y="10059"/>
                  </a:lnTo>
                  <a:lnTo>
                    <a:pt x="5456" y="10254"/>
                  </a:lnTo>
                  <a:lnTo>
                    <a:pt x="6211" y="10497"/>
                  </a:lnTo>
                  <a:lnTo>
                    <a:pt x="7015" y="10765"/>
                  </a:lnTo>
                  <a:lnTo>
                    <a:pt x="7843" y="11130"/>
                  </a:lnTo>
                  <a:lnTo>
                    <a:pt x="8671" y="11520"/>
                  </a:lnTo>
                  <a:lnTo>
                    <a:pt x="9085" y="11764"/>
                  </a:lnTo>
                  <a:lnTo>
                    <a:pt x="9524" y="12007"/>
                  </a:lnTo>
                  <a:lnTo>
                    <a:pt x="9938" y="12251"/>
                  </a:lnTo>
                  <a:lnTo>
                    <a:pt x="10352" y="12543"/>
                  </a:lnTo>
                  <a:lnTo>
                    <a:pt x="10766" y="12835"/>
                  </a:lnTo>
                  <a:lnTo>
                    <a:pt x="11155" y="13176"/>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 name="Shape 536"/>
            <p:cNvSpPr/>
            <p:nvPr/>
          </p:nvSpPr>
          <p:spPr>
            <a:xfrm>
              <a:off x="7006550" y="1635475"/>
              <a:ext cx="34750" cy="378750"/>
            </a:xfrm>
            <a:custGeom>
              <a:avLst/>
              <a:gdLst/>
              <a:ahLst/>
              <a:cxnLst/>
              <a:rect l="0" t="0" r="0" b="0"/>
              <a:pathLst>
                <a:path w="1390" h="15150" fill="none" extrusionOk="0">
                  <a:moveTo>
                    <a:pt x="1024" y="49"/>
                  </a:moveTo>
                  <a:lnTo>
                    <a:pt x="1024" y="49"/>
                  </a:lnTo>
                  <a:lnTo>
                    <a:pt x="902" y="1"/>
                  </a:lnTo>
                  <a:lnTo>
                    <a:pt x="805" y="1"/>
                  </a:lnTo>
                  <a:lnTo>
                    <a:pt x="805" y="1"/>
                  </a:lnTo>
                  <a:lnTo>
                    <a:pt x="683" y="1"/>
                  </a:lnTo>
                  <a:lnTo>
                    <a:pt x="585" y="49"/>
                  </a:lnTo>
                  <a:lnTo>
                    <a:pt x="464" y="98"/>
                  </a:lnTo>
                  <a:lnTo>
                    <a:pt x="391" y="171"/>
                  </a:lnTo>
                  <a:lnTo>
                    <a:pt x="391" y="171"/>
                  </a:lnTo>
                  <a:lnTo>
                    <a:pt x="1" y="536"/>
                  </a:lnTo>
                  <a:lnTo>
                    <a:pt x="1" y="14638"/>
                  </a:lnTo>
                  <a:lnTo>
                    <a:pt x="1" y="14638"/>
                  </a:lnTo>
                  <a:lnTo>
                    <a:pt x="391" y="14979"/>
                  </a:lnTo>
                  <a:lnTo>
                    <a:pt x="391" y="14979"/>
                  </a:lnTo>
                  <a:lnTo>
                    <a:pt x="464" y="15052"/>
                  </a:lnTo>
                  <a:lnTo>
                    <a:pt x="585" y="15101"/>
                  </a:lnTo>
                  <a:lnTo>
                    <a:pt x="683" y="15149"/>
                  </a:lnTo>
                  <a:lnTo>
                    <a:pt x="805" y="15149"/>
                  </a:lnTo>
                  <a:lnTo>
                    <a:pt x="805" y="15149"/>
                  </a:lnTo>
                  <a:lnTo>
                    <a:pt x="902" y="15149"/>
                  </a:lnTo>
                  <a:lnTo>
                    <a:pt x="1024" y="15101"/>
                  </a:lnTo>
                  <a:lnTo>
                    <a:pt x="1024" y="15101"/>
                  </a:lnTo>
                  <a:lnTo>
                    <a:pt x="1170" y="15028"/>
                  </a:lnTo>
                  <a:lnTo>
                    <a:pt x="1292" y="14906"/>
                  </a:lnTo>
                  <a:lnTo>
                    <a:pt x="1365" y="14735"/>
                  </a:lnTo>
                  <a:lnTo>
                    <a:pt x="1389" y="14565"/>
                  </a:lnTo>
                  <a:lnTo>
                    <a:pt x="1389" y="585"/>
                  </a:lnTo>
                  <a:lnTo>
                    <a:pt x="1389" y="585"/>
                  </a:lnTo>
                  <a:lnTo>
                    <a:pt x="1365" y="415"/>
                  </a:lnTo>
                  <a:lnTo>
                    <a:pt x="1292" y="269"/>
                  </a:lnTo>
                  <a:lnTo>
                    <a:pt x="1170" y="122"/>
                  </a:lnTo>
                  <a:lnTo>
                    <a:pt x="1024" y="49"/>
                  </a:lnTo>
                  <a:lnTo>
                    <a:pt x="1024" y="49"/>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3" name="Rectangle 2"/>
          <p:cNvSpPr/>
          <p:nvPr/>
        </p:nvSpPr>
        <p:spPr>
          <a:xfrm>
            <a:off x="1066834" y="667565"/>
            <a:ext cx="2598788" cy="646331"/>
          </a:xfrm>
          <a:prstGeom prst="rect">
            <a:avLst/>
          </a:prstGeom>
        </p:spPr>
        <p:txBody>
          <a:bodyPr wrap="none">
            <a:spAutoFit/>
          </a:bodyPr>
          <a:lstStyle/>
          <a:p>
            <a:r>
              <a:rPr lang="en-US" sz="1800" b="1" dirty="0">
                <a:solidFill>
                  <a:schemeClr val="bg1"/>
                </a:solidFill>
                <a:latin typeface="Rockwell" charset="0"/>
                <a:ea typeface="Rockwell" charset="0"/>
                <a:cs typeface="Rockwell" charset="0"/>
              </a:rPr>
              <a:t>Based on what we’ve </a:t>
            </a:r>
          </a:p>
          <a:p>
            <a:r>
              <a:rPr lang="en-US" sz="1800" b="1" dirty="0">
                <a:solidFill>
                  <a:schemeClr val="bg1"/>
                </a:solidFill>
                <a:latin typeface="Rockwell" charset="0"/>
                <a:ea typeface="Rockwell" charset="0"/>
                <a:cs typeface="Rockwell" charset="0"/>
              </a:rPr>
              <a:t>learned, we plan to</a:t>
            </a:r>
            <a:r>
              <a:rPr lang="mr-IN" sz="1800" b="1" dirty="0">
                <a:solidFill>
                  <a:schemeClr val="bg1"/>
                </a:solidFill>
                <a:latin typeface="Rockwell" charset="0"/>
                <a:ea typeface="Rockwell" charset="0"/>
                <a:cs typeface="Rockwell" charset="0"/>
              </a:rPr>
              <a:t>…</a:t>
            </a:r>
            <a:endParaRPr lang="en-US" sz="1800" b="1" dirty="0">
              <a:solidFill>
                <a:schemeClr val="bg1"/>
              </a:solidFill>
            </a:endParaRPr>
          </a:p>
        </p:txBody>
      </p:sp>
      <p:grpSp>
        <p:nvGrpSpPr>
          <p:cNvPr id="18" name="Shape 457"/>
          <p:cNvGrpSpPr/>
          <p:nvPr/>
        </p:nvGrpSpPr>
        <p:grpSpPr>
          <a:xfrm>
            <a:off x="256214" y="773236"/>
            <a:ext cx="567570" cy="586007"/>
            <a:chOff x="4630125" y="278900"/>
            <a:chExt cx="400675" cy="456675"/>
          </a:xfrm>
        </p:grpSpPr>
        <p:sp>
          <p:nvSpPr>
            <p:cNvPr id="19" name="Shape 458"/>
            <p:cNvSpPr/>
            <p:nvPr/>
          </p:nvSpPr>
          <p:spPr>
            <a:xfrm>
              <a:off x="4659350" y="328825"/>
              <a:ext cx="371450" cy="96850"/>
            </a:xfrm>
            <a:custGeom>
              <a:avLst/>
              <a:gdLst/>
              <a:ahLst/>
              <a:cxnLst/>
              <a:rect l="0" t="0" r="0" b="0"/>
              <a:pathLst>
                <a:path w="14858" h="3874" fill="none" extrusionOk="0">
                  <a:moveTo>
                    <a:pt x="12763" y="1"/>
                  </a:moveTo>
                  <a:lnTo>
                    <a:pt x="926" y="1"/>
                  </a:lnTo>
                  <a:lnTo>
                    <a:pt x="926" y="1"/>
                  </a:lnTo>
                  <a:lnTo>
                    <a:pt x="731" y="25"/>
                  </a:lnTo>
                  <a:lnTo>
                    <a:pt x="561" y="74"/>
                  </a:lnTo>
                  <a:lnTo>
                    <a:pt x="390" y="171"/>
                  </a:lnTo>
                  <a:lnTo>
                    <a:pt x="269" y="269"/>
                  </a:lnTo>
                  <a:lnTo>
                    <a:pt x="147" y="415"/>
                  </a:lnTo>
                  <a:lnTo>
                    <a:pt x="74" y="561"/>
                  </a:lnTo>
                  <a:lnTo>
                    <a:pt x="1" y="732"/>
                  </a:lnTo>
                  <a:lnTo>
                    <a:pt x="1" y="926"/>
                  </a:lnTo>
                  <a:lnTo>
                    <a:pt x="1" y="2948"/>
                  </a:lnTo>
                  <a:lnTo>
                    <a:pt x="1" y="2948"/>
                  </a:lnTo>
                  <a:lnTo>
                    <a:pt x="1" y="3143"/>
                  </a:lnTo>
                  <a:lnTo>
                    <a:pt x="74" y="3313"/>
                  </a:lnTo>
                  <a:lnTo>
                    <a:pt x="147" y="3459"/>
                  </a:lnTo>
                  <a:lnTo>
                    <a:pt x="269" y="3605"/>
                  </a:lnTo>
                  <a:lnTo>
                    <a:pt x="390" y="3727"/>
                  </a:lnTo>
                  <a:lnTo>
                    <a:pt x="561" y="3800"/>
                  </a:lnTo>
                  <a:lnTo>
                    <a:pt x="731" y="3849"/>
                  </a:lnTo>
                  <a:lnTo>
                    <a:pt x="926" y="3873"/>
                  </a:lnTo>
                  <a:lnTo>
                    <a:pt x="12763" y="3873"/>
                  </a:lnTo>
                  <a:lnTo>
                    <a:pt x="14857" y="1949"/>
                  </a:lnTo>
                  <a:lnTo>
                    <a:pt x="12763" y="1"/>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0" name="Shape 459"/>
            <p:cNvSpPr/>
            <p:nvPr/>
          </p:nvSpPr>
          <p:spPr>
            <a:xfrm>
              <a:off x="4630125" y="452425"/>
              <a:ext cx="371450" cy="96850"/>
            </a:xfrm>
            <a:custGeom>
              <a:avLst/>
              <a:gdLst/>
              <a:ahLst/>
              <a:cxnLst/>
              <a:rect l="0" t="0" r="0" b="0"/>
              <a:pathLst>
                <a:path w="14858" h="3874" fill="none" extrusionOk="0">
                  <a:moveTo>
                    <a:pt x="2095" y="1"/>
                  </a:moveTo>
                  <a:lnTo>
                    <a:pt x="13932" y="1"/>
                  </a:lnTo>
                  <a:lnTo>
                    <a:pt x="13932" y="1"/>
                  </a:lnTo>
                  <a:lnTo>
                    <a:pt x="14126" y="25"/>
                  </a:lnTo>
                  <a:lnTo>
                    <a:pt x="14297" y="74"/>
                  </a:lnTo>
                  <a:lnTo>
                    <a:pt x="14467" y="147"/>
                  </a:lnTo>
                  <a:lnTo>
                    <a:pt x="14589" y="269"/>
                  </a:lnTo>
                  <a:lnTo>
                    <a:pt x="14711" y="415"/>
                  </a:lnTo>
                  <a:lnTo>
                    <a:pt x="14784" y="561"/>
                  </a:lnTo>
                  <a:lnTo>
                    <a:pt x="14857" y="732"/>
                  </a:lnTo>
                  <a:lnTo>
                    <a:pt x="14857" y="926"/>
                  </a:lnTo>
                  <a:lnTo>
                    <a:pt x="14857" y="2948"/>
                  </a:lnTo>
                  <a:lnTo>
                    <a:pt x="14857" y="2948"/>
                  </a:lnTo>
                  <a:lnTo>
                    <a:pt x="14857" y="3143"/>
                  </a:lnTo>
                  <a:lnTo>
                    <a:pt x="14784" y="3313"/>
                  </a:lnTo>
                  <a:lnTo>
                    <a:pt x="14711" y="3459"/>
                  </a:lnTo>
                  <a:lnTo>
                    <a:pt x="14589" y="3605"/>
                  </a:lnTo>
                  <a:lnTo>
                    <a:pt x="14467" y="3703"/>
                  </a:lnTo>
                  <a:lnTo>
                    <a:pt x="14297" y="3800"/>
                  </a:lnTo>
                  <a:lnTo>
                    <a:pt x="14126" y="3849"/>
                  </a:lnTo>
                  <a:lnTo>
                    <a:pt x="13932" y="3873"/>
                  </a:lnTo>
                  <a:lnTo>
                    <a:pt x="2095" y="3873"/>
                  </a:lnTo>
                  <a:lnTo>
                    <a:pt x="1" y="1925"/>
                  </a:lnTo>
                  <a:lnTo>
                    <a:pt x="2095" y="1"/>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1" name="Shape 460"/>
            <p:cNvSpPr/>
            <p:nvPr/>
          </p:nvSpPr>
          <p:spPr>
            <a:xfrm>
              <a:off x="4808525" y="278900"/>
              <a:ext cx="43875" cy="49950"/>
            </a:xfrm>
            <a:custGeom>
              <a:avLst/>
              <a:gdLst/>
              <a:ahLst/>
              <a:cxnLst/>
              <a:rect l="0" t="0" r="0" b="0"/>
              <a:pathLst>
                <a:path w="1755" h="1998" fill="none" extrusionOk="0">
                  <a:moveTo>
                    <a:pt x="1754" y="1998"/>
                  </a:moveTo>
                  <a:lnTo>
                    <a:pt x="1754" y="585"/>
                  </a:lnTo>
                  <a:lnTo>
                    <a:pt x="1754" y="585"/>
                  </a:lnTo>
                  <a:lnTo>
                    <a:pt x="1754" y="464"/>
                  </a:lnTo>
                  <a:lnTo>
                    <a:pt x="1730" y="366"/>
                  </a:lnTo>
                  <a:lnTo>
                    <a:pt x="1657" y="269"/>
                  </a:lnTo>
                  <a:lnTo>
                    <a:pt x="1584" y="171"/>
                  </a:lnTo>
                  <a:lnTo>
                    <a:pt x="1511" y="98"/>
                  </a:lnTo>
                  <a:lnTo>
                    <a:pt x="1413" y="49"/>
                  </a:lnTo>
                  <a:lnTo>
                    <a:pt x="1291" y="25"/>
                  </a:lnTo>
                  <a:lnTo>
                    <a:pt x="1194" y="1"/>
                  </a:lnTo>
                  <a:lnTo>
                    <a:pt x="561" y="1"/>
                  </a:lnTo>
                  <a:lnTo>
                    <a:pt x="561" y="1"/>
                  </a:lnTo>
                  <a:lnTo>
                    <a:pt x="463" y="25"/>
                  </a:lnTo>
                  <a:lnTo>
                    <a:pt x="342" y="49"/>
                  </a:lnTo>
                  <a:lnTo>
                    <a:pt x="244" y="98"/>
                  </a:lnTo>
                  <a:lnTo>
                    <a:pt x="171" y="171"/>
                  </a:lnTo>
                  <a:lnTo>
                    <a:pt x="98" y="269"/>
                  </a:lnTo>
                  <a:lnTo>
                    <a:pt x="25" y="366"/>
                  </a:lnTo>
                  <a:lnTo>
                    <a:pt x="1" y="464"/>
                  </a:lnTo>
                  <a:lnTo>
                    <a:pt x="1" y="585"/>
                  </a:lnTo>
                  <a:lnTo>
                    <a:pt x="1" y="1998"/>
                  </a:lnTo>
                  <a:lnTo>
                    <a:pt x="1754" y="1998"/>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2" name="Shape 461"/>
            <p:cNvSpPr/>
            <p:nvPr/>
          </p:nvSpPr>
          <p:spPr>
            <a:xfrm>
              <a:off x="4808525" y="549250"/>
              <a:ext cx="43875" cy="186325"/>
            </a:xfrm>
            <a:custGeom>
              <a:avLst/>
              <a:gdLst/>
              <a:ahLst/>
              <a:cxnLst/>
              <a:rect l="0" t="0" r="0" b="0"/>
              <a:pathLst>
                <a:path w="1755" h="7453" fill="none" extrusionOk="0">
                  <a:moveTo>
                    <a:pt x="1" y="0"/>
                  </a:moveTo>
                  <a:lnTo>
                    <a:pt x="1" y="7453"/>
                  </a:lnTo>
                  <a:lnTo>
                    <a:pt x="1754" y="7453"/>
                  </a:lnTo>
                  <a:lnTo>
                    <a:pt x="1754" y="0"/>
                  </a:lnTo>
                  <a:lnTo>
                    <a:pt x="1" y="0"/>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pic>
        <p:nvPicPr>
          <p:cNvPr id="17" name="Picture 6" descr="https://thumbs.dreamstime.com/t/wooden-numbers-1-2-3-17019251.jpg"/>
          <p:cNvPicPr>
            <a:picLocks noChangeAspect="1" noChangeArrowheads="1"/>
          </p:cNvPicPr>
          <p:nvPr/>
        </p:nvPicPr>
        <p:blipFill rotWithShape="1">
          <a:blip r:embed="rId3">
            <a:extLst>
              <a:ext uri="{28A0092B-C50C-407E-A947-70E740481C1C}">
                <a14:useLocalDpi xmlns:a14="http://schemas.microsoft.com/office/drawing/2010/main" val="0"/>
              </a:ext>
            </a:extLst>
          </a:blip>
          <a:srcRect l="63177" t="-454" b="37121"/>
          <a:stretch/>
        </p:blipFill>
        <p:spPr bwMode="auto">
          <a:xfrm>
            <a:off x="6757812" y="296433"/>
            <a:ext cx="971550" cy="1188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84754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6025" y="530725"/>
            <a:ext cx="3208799" cy="1028700"/>
          </a:xfrm>
        </p:spPr>
        <p:txBody>
          <a:bodyPr/>
          <a:lstStyle/>
          <a:p>
            <a:r>
              <a:rPr lang="en-US" dirty="0">
                <a:latin typeface="Rockwell" panose="02060603020205020403" pitchFamily="18" charset="0"/>
              </a:rPr>
              <a:t>Cross-Outcome </a:t>
            </a:r>
            <a:br>
              <a:rPr lang="en-US" dirty="0">
                <a:latin typeface="Rockwell" panose="02060603020205020403" pitchFamily="18" charset="0"/>
              </a:rPr>
            </a:br>
            <a:r>
              <a:rPr lang="en-US" dirty="0">
                <a:latin typeface="Rockwell" panose="02060603020205020403" pitchFamily="18" charset="0"/>
              </a:rPr>
              <a:t>Considerations</a:t>
            </a:r>
          </a:p>
        </p:txBody>
      </p:sp>
      <p:sp>
        <p:nvSpPr>
          <p:cNvPr id="3" name="Text Placeholder 2"/>
          <p:cNvSpPr>
            <a:spLocks noGrp="1"/>
          </p:cNvSpPr>
          <p:nvPr>
            <p:ph type="body" idx="1"/>
          </p:nvPr>
        </p:nvSpPr>
        <p:spPr>
          <a:xfrm>
            <a:off x="1146025" y="1672483"/>
            <a:ext cx="4431815" cy="3158699"/>
          </a:xfrm>
        </p:spPr>
        <p:txBody>
          <a:bodyPr/>
          <a:lstStyle/>
          <a:p>
            <a:pPr>
              <a:buNone/>
            </a:pPr>
            <a:r>
              <a:rPr lang="en-US" sz="2000" dirty="0">
                <a:latin typeface="Rockwell" panose="02060603020205020403" pitchFamily="18" charset="0"/>
              </a:rPr>
              <a:t>Diversity &amp; Environmental Justice</a:t>
            </a:r>
          </a:p>
          <a:p>
            <a:pPr>
              <a:buNone/>
            </a:pPr>
            <a:r>
              <a:rPr lang="en-US" sz="2000" dirty="0">
                <a:latin typeface="Rockwell" panose="02060603020205020403" pitchFamily="18" charset="0"/>
              </a:rPr>
              <a:t>Local Leadership &amp; LGAC</a:t>
            </a:r>
          </a:p>
          <a:p>
            <a:pPr>
              <a:buNone/>
            </a:pPr>
            <a:r>
              <a:rPr lang="en-US" sz="2000" dirty="0">
                <a:latin typeface="Rockwell" panose="02060603020205020403" pitchFamily="18" charset="0"/>
              </a:rPr>
              <a:t>Green Schools</a:t>
            </a:r>
          </a:p>
          <a:p>
            <a:pPr>
              <a:buNone/>
            </a:pPr>
            <a:r>
              <a:rPr lang="en-US" sz="2000" dirty="0">
                <a:latin typeface="Rockwell" panose="02060603020205020403" pitchFamily="18" charset="0"/>
              </a:rPr>
              <a:t>Citizen Stewardship</a:t>
            </a:r>
          </a:p>
          <a:p>
            <a:pPr>
              <a:buNone/>
            </a:pPr>
            <a:r>
              <a:rPr lang="en-US" sz="2000" dirty="0">
                <a:latin typeface="Rockwell" panose="02060603020205020403" pitchFamily="18" charset="0"/>
              </a:rPr>
              <a:t>Climate Resilience</a:t>
            </a:r>
          </a:p>
          <a:p>
            <a:pPr>
              <a:buNone/>
            </a:pPr>
            <a:endParaRPr lang="en-US" sz="2000" dirty="0">
              <a:latin typeface="Rockwell" panose="02060603020205020403" pitchFamily="18" charset="0"/>
            </a:endParaRPr>
          </a:p>
          <a:p>
            <a:pPr>
              <a:buNone/>
            </a:pPr>
            <a:endParaRPr lang="en-US" sz="2000" dirty="0">
              <a:latin typeface="Rockwell" panose="02060603020205020403" pitchFamily="18" charset="0"/>
            </a:endParaRPr>
          </a:p>
        </p:txBody>
      </p:sp>
      <p:grpSp>
        <p:nvGrpSpPr>
          <p:cNvPr id="6" name="Shape 505"/>
          <p:cNvGrpSpPr/>
          <p:nvPr/>
        </p:nvGrpSpPr>
        <p:grpSpPr>
          <a:xfrm>
            <a:off x="506555" y="867976"/>
            <a:ext cx="313892" cy="313892"/>
            <a:chOff x="2594050" y="1631825"/>
            <a:chExt cx="439625" cy="439625"/>
          </a:xfrm>
        </p:grpSpPr>
        <p:sp>
          <p:nvSpPr>
            <p:cNvPr id="7" name="Shape 506"/>
            <p:cNvSpPr/>
            <p:nvPr/>
          </p:nvSpPr>
          <p:spPr>
            <a:xfrm>
              <a:off x="2594050" y="1883300"/>
              <a:ext cx="188175" cy="188150"/>
            </a:xfrm>
            <a:custGeom>
              <a:avLst/>
              <a:gdLst/>
              <a:ahLst/>
              <a:cxnLst/>
              <a:rect l="0" t="0" r="0" b="0"/>
              <a:pathLst>
                <a:path w="7527" h="7526" fill="none" extrusionOk="0">
                  <a:moveTo>
                    <a:pt x="5992" y="0"/>
                  </a:moveTo>
                  <a:lnTo>
                    <a:pt x="537" y="6430"/>
                  </a:lnTo>
                  <a:lnTo>
                    <a:pt x="1" y="7526"/>
                  </a:lnTo>
                  <a:lnTo>
                    <a:pt x="1097" y="6990"/>
                  </a:lnTo>
                  <a:lnTo>
                    <a:pt x="7526" y="1534"/>
                  </a:lnTo>
                  <a:lnTo>
                    <a:pt x="5992" y="0"/>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8" name="Shape 507"/>
            <p:cNvSpPr/>
            <p:nvPr/>
          </p:nvSpPr>
          <p:spPr>
            <a:xfrm>
              <a:off x="2857700" y="1631825"/>
              <a:ext cx="175975" cy="176000"/>
            </a:xfrm>
            <a:custGeom>
              <a:avLst/>
              <a:gdLst/>
              <a:ahLst/>
              <a:cxnLst/>
              <a:rect l="0" t="0" r="0" b="0"/>
              <a:pathLst>
                <a:path w="7039" h="7040" fill="none" extrusionOk="0">
                  <a:moveTo>
                    <a:pt x="268" y="2704"/>
                  </a:moveTo>
                  <a:lnTo>
                    <a:pt x="4336" y="6771"/>
                  </a:lnTo>
                  <a:lnTo>
                    <a:pt x="4336" y="6771"/>
                  </a:lnTo>
                  <a:lnTo>
                    <a:pt x="4336" y="6771"/>
                  </a:lnTo>
                  <a:lnTo>
                    <a:pt x="4652" y="6917"/>
                  </a:lnTo>
                  <a:lnTo>
                    <a:pt x="4993" y="7015"/>
                  </a:lnTo>
                  <a:lnTo>
                    <a:pt x="5310" y="7039"/>
                  </a:lnTo>
                  <a:lnTo>
                    <a:pt x="5651" y="7039"/>
                  </a:lnTo>
                  <a:lnTo>
                    <a:pt x="5992" y="6966"/>
                  </a:lnTo>
                  <a:lnTo>
                    <a:pt x="6308" y="6844"/>
                  </a:lnTo>
                  <a:lnTo>
                    <a:pt x="6454" y="6747"/>
                  </a:lnTo>
                  <a:lnTo>
                    <a:pt x="6601" y="6674"/>
                  </a:lnTo>
                  <a:lnTo>
                    <a:pt x="6747" y="6552"/>
                  </a:lnTo>
                  <a:lnTo>
                    <a:pt x="6893" y="6430"/>
                  </a:lnTo>
                  <a:lnTo>
                    <a:pt x="6893" y="6430"/>
                  </a:lnTo>
                  <a:lnTo>
                    <a:pt x="6942" y="6357"/>
                  </a:lnTo>
                  <a:lnTo>
                    <a:pt x="7015" y="6260"/>
                  </a:lnTo>
                  <a:lnTo>
                    <a:pt x="7039" y="6138"/>
                  </a:lnTo>
                  <a:lnTo>
                    <a:pt x="7039" y="6041"/>
                  </a:lnTo>
                  <a:lnTo>
                    <a:pt x="7039" y="6041"/>
                  </a:lnTo>
                  <a:lnTo>
                    <a:pt x="7039" y="5943"/>
                  </a:lnTo>
                  <a:lnTo>
                    <a:pt x="7015" y="5846"/>
                  </a:lnTo>
                  <a:lnTo>
                    <a:pt x="6942" y="5748"/>
                  </a:lnTo>
                  <a:lnTo>
                    <a:pt x="6893" y="5651"/>
                  </a:lnTo>
                  <a:lnTo>
                    <a:pt x="1389" y="147"/>
                  </a:lnTo>
                  <a:lnTo>
                    <a:pt x="1389" y="147"/>
                  </a:lnTo>
                  <a:lnTo>
                    <a:pt x="1291" y="98"/>
                  </a:lnTo>
                  <a:lnTo>
                    <a:pt x="1194" y="25"/>
                  </a:lnTo>
                  <a:lnTo>
                    <a:pt x="1096" y="0"/>
                  </a:lnTo>
                  <a:lnTo>
                    <a:pt x="999" y="0"/>
                  </a:lnTo>
                  <a:lnTo>
                    <a:pt x="999" y="0"/>
                  </a:lnTo>
                  <a:lnTo>
                    <a:pt x="902" y="0"/>
                  </a:lnTo>
                  <a:lnTo>
                    <a:pt x="780" y="25"/>
                  </a:lnTo>
                  <a:lnTo>
                    <a:pt x="682" y="98"/>
                  </a:lnTo>
                  <a:lnTo>
                    <a:pt x="609" y="147"/>
                  </a:lnTo>
                  <a:lnTo>
                    <a:pt x="609" y="147"/>
                  </a:lnTo>
                  <a:lnTo>
                    <a:pt x="487" y="293"/>
                  </a:lnTo>
                  <a:lnTo>
                    <a:pt x="366" y="439"/>
                  </a:lnTo>
                  <a:lnTo>
                    <a:pt x="293" y="585"/>
                  </a:lnTo>
                  <a:lnTo>
                    <a:pt x="195" y="731"/>
                  </a:lnTo>
                  <a:lnTo>
                    <a:pt x="73" y="1048"/>
                  </a:lnTo>
                  <a:lnTo>
                    <a:pt x="0" y="1389"/>
                  </a:lnTo>
                  <a:lnTo>
                    <a:pt x="0" y="1730"/>
                  </a:lnTo>
                  <a:lnTo>
                    <a:pt x="25" y="2046"/>
                  </a:lnTo>
                  <a:lnTo>
                    <a:pt x="122" y="2387"/>
                  </a:lnTo>
                  <a:lnTo>
                    <a:pt x="268" y="2704"/>
                  </a:lnTo>
                  <a:lnTo>
                    <a:pt x="268" y="2704"/>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9" name="Shape 508"/>
            <p:cNvSpPr/>
            <p:nvPr/>
          </p:nvSpPr>
          <p:spPr>
            <a:xfrm>
              <a:off x="2662850" y="1699400"/>
              <a:ext cx="303250" cy="303250"/>
            </a:xfrm>
            <a:custGeom>
              <a:avLst/>
              <a:gdLst/>
              <a:ahLst/>
              <a:cxnLst/>
              <a:rect l="0" t="0" r="0" b="0"/>
              <a:pathLst>
                <a:path w="12130" h="12130" fill="none" extrusionOk="0">
                  <a:moveTo>
                    <a:pt x="8038" y="1"/>
                  </a:moveTo>
                  <a:lnTo>
                    <a:pt x="4872" y="3191"/>
                  </a:lnTo>
                  <a:lnTo>
                    <a:pt x="4872" y="3191"/>
                  </a:lnTo>
                  <a:lnTo>
                    <a:pt x="4628" y="3094"/>
                  </a:lnTo>
                  <a:lnTo>
                    <a:pt x="4385" y="2997"/>
                  </a:lnTo>
                  <a:lnTo>
                    <a:pt x="4092" y="2899"/>
                  </a:lnTo>
                  <a:lnTo>
                    <a:pt x="3800" y="2850"/>
                  </a:lnTo>
                  <a:lnTo>
                    <a:pt x="3484" y="2777"/>
                  </a:lnTo>
                  <a:lnTo>
                    <a:pt x="3167" y="2729"/>
                  </a:lnTo>
                  <a:lnTo>
                    <a:pt x="2850" y="2704"/>
                  </a:lnTo>
                  <a:lnTo>
                    <a:pt x="2534" y="2704"/>
                  </a:lnTo>
                  <a:lnTo>
                    <a:pt x="2534" y="2704"/>
                  </a:lnTo>
                  <a:lnTo>
                    <a:pt x="2241" y="2704"/>
                  </a:lnTo>
                  <a:lnTo>
                    <a:pt x="1949" y="2729"/>
                  </a:lnTo>
                  <a:lnTo>
                    <a:pt x="1633" y="2777"/>
                  </a:lnTo>
                  <a:lnTo>
                    <a:pt x="1316" y="2850"/>
                  </a:lnTo>
                  <a:lnTo>
                    <a:pt x="999" y="2972"/>
                  </a:lnTo>
                  <a:lnTo>
                    <a:pt x="707" y="3094"/>
                  </a:lnTo>
                  <a:lnTo>
                    <a:pt x="415" y="3289"/>
                  </a:lnTo>
                  <a:lnTo>
                    <a:pt x="147" y="3508"/>
                  </a:lnTo>
                  <a:lnTo>
                    <a:pt x="147" y="3508"/>
                  </a:lnTo>
                  <a:lnTo>
                    <a:pt x="74" y="3581"/>
                  </a:lnTo>
                  <a:lnTo>
                    <a:pt x="25" y="3678"/>
                  </a:lnTo>
                  <a:lnTo>
                    <a:pt x="1" y="3776"/>
                  </a:lnTo>
                  <a:lnTo>
                    <a:pt x="1" y="3898"/>
                  </a:lnTo>
                  <a:lnTo>
                    <a:pt x="1" y="3898"/>
                  </a:lnTo>
                  <a:lnTo>
                    <a:pt x="1" y="3995"/>
                  </a:lnTo>
                  <a:lnTo>
                    <a:pt x="25" y="4093"/>
                  </a:lnTo>
                  <a:lnTo>
                    <a:pt x="74" y="4190"/>
                  </a:lnTo>
                  <a:lnTo>
                    <a:pt x="147" y="4287"/>
                  </a:lnTo>
                  <a:lnTo>
                    <a:pt x="7843" y="11984"/>
                  </a:lnTo>
                  <a:lnTo>
                    <a:pt x="7843" y="11984"/>
                  </a:lnTo>
                  <a:lnTo>
                    <a:pt x="7941" y="12057"/>
                  </a:lnTo>
                  <a:lnTo>
                    <a:pt x="8038" y="12105"/>
                  </a:lnTo>
                  <a:lnTo>
                    <a:pt x="8135" y="12130"/>
                  </a:lnTo>
                  <a:lnTo>
                    <a:pt x="8233" y="12130"/>
                  </a:lnTo>
                  <a:lnTo>
                    <a:pt x="8233" y="12130"/>
                  </a:lnTo>
                  <a:lnTo>
                    <a:pt x="8355" y="12130"/>
                  </a:lnTo>
                  <a:lnTo>
                    <a:pt x="8452" y="12105"/>
                  </a:lnTo>
                  <a:lnTo>
                    <a:pt x="8549" y="12057"/>
                  </a:lnTo>
                  <a:lnTo>
                    <a:pt x="8622" y="11984"/>
                  </a:lnTo>
                  <a:lnTo>
                    <a:pt x="8622" y="11984"/>
                  </a:lnTo>
                  <a:lnTo>
                    <a:pt x="8842" y="11716"/>
                  </a:lnTo>
                  <a:lnTo>
                    <a:pt x="9036" y="11423"/>
                  </a:lnTo>
                  <a:lnTo>
                    <a:pt x="9158" y="11131"/>
                  </a:lnTo>
                  <a:lnTo>
                    <a:pt x="9280" y="10814"/>
                  </a:lnTo>
                  <a:lnTo>
                    <a:pt x="9353" y="10498"/>
                  </a:lnTo>
                  <a:lnTo>
                    <a:pt x="9402" y="10181"/>
                  </a:lnTo>
                  <a:lnTo>
                    <a:pt x="9426" y="9889"/>
                  </a:lnTo>
                  <a:lnTo>
                    <a:pt x="9426" y="9597"/>
                  </a:lnTo>
                  <a:lnTo>
                    <a:pt x="9426" y="9597"/>
                  </a:lnTo>
                  <a:lnTo>
                    <a:pt x="9426" y="9280"/>
                  </a:lnTo>
                  <a:lnTo>
                    <a:pt x="9402" y="8964"/>
                  </a:lnTo>
                  <a:lnTo>
                    <a:pt x="9353" y="8647"/>
                  </a:lnTo>
                  <a:lnTo>
                    <a:pt x="9280" y="8330"/>
                  </a:lnTo>
                  <a:lnTo>
                    <a:pt x="9231" y="8038"/>
                  </a:lnTo>
                  <a:lnTo>
                    <a:pt x="9134" y="7746"/>
                  </a:lnTo>
                  <a:lnTo>
                    <a:pt x="9036" y="7502"/>
                  </a:lnTo>
                  <a:lnTo>
                    <a:pt x="8939" y="7259"/>
                  </a:lnTo>
                  <a:lnTo>
                    <a:pt x="12130" y="4093"/>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0" name="Shape 509"/>
            <p:cNvSpPr/>
            <p:nvPr/>
          </p:nvSpPr>
          <p:spPr>
            <a:xfrm>
              <a:off x="2801675" y="1740825"/>
              <a:ext cx="49950" cy="49950"/>
            </a:xfrm>
            <a:custGeom>
              <a:avLst/>
              <a:gdLst/>
              <a:ahLst/>
              <a:cxnLst/>
              <a:rect l="0" t="0" r="0" b="0"/>
              <a:pathLst>
                <a:path w="1998" h="1998" fill="none" extrusionOk="0">
                  <a:moveTo>
                    <a:pt x="1" y="1997"/>
                  </a:moveTo>
                  <a:lnTo>
                    <a:pt x="1998" y="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Tree>
    <p:extLst>
      <p:ext uri="{BB962C8B-B14F-4D97-AF65-F5344CB8AC3E}">
        <p14:creationId xmlns:p14="http://schemas.microsoft.com/office/powerpoint/2010/main" val="17209546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1146025" y="530725"/>
            <a:ext cx="3208799" cy="1028700"/>
          </a:xfrm>
          <a:prstGeom prst="rect">
            <a:avLst/>
          </a:prstGeom>
        </p:spPr>
        <p:txBody>
          <a:bodyPr lIns="91425" tIns="91425" rIns="91425" bIns="91425" anchor="ctr" anchorCtr="0">
            <a:noAutofit/>
          </a:bodyPr>
          <a:lstStyle/>
          <a:p>
            <a:pPr lvl="0" rtl="0">
              <a:spcBef>
                <a:spcPts val="0"/>
              </a:spcBef>
              <a:buNone/>
            </a:pPr>
            <a:r>
              <a:rPr lang="en" dirty="0">
                <a:latin typeface="Rockwell" charset="0"/>
                <a:ea typeface="Rockwell" charset="0"/>
                <a:cs typeface="Rockwell" charset="0"/>
              </a:rPr>
              <a:t>What We Want</a:t>
            </a:r>
          </a:p>
        </p:txBody>
      </p:sp>
      <p:sp>
        <p:nvSpPr>
          <p:cNvPr id="206" name="Shape 206"/>
          <p:cNvSpPr txBox="1">
            <a:spLocks noGrp="1"/>
          </p:cNvSpPr>
          <p:nvPr>
            <p:ph type="body" idx="1"/>
          </p:nvPr>
        </p:nvSpPr>
        <p:spPr>
          <a:xfrm>
            <a:off x="3436979" y="2048764"/>
            <a:ext cx="4246760" cy="2135853"/>
          </a:xfrm>
          <a:prstGeom prst="rect">
            <a:avLst/>
          </a:prstGeom>
        </p:spPr>
        <p:txBody>
          <a:bodyPr lIns="91425" tIns="91425" rIns="91425" bIns="91425" anchor="t" anchorCtr="0">
            <a:noAutofit/>
          </a:bodyPr>
          <a:lstStyle/>
          <a:p>
            <a:pPr lvl="0">
              <a:buNone/>
            </a:pPr>
            <a:r>
              <a:rPr lang="en-US" sz="2400" b="1" dirty="0">
                <a:solidFill>
                  <a:schemeClr val="tx1"/>
                </a:solidFill>
                <a:latin typeface="+mj-lt"/>
              </a:rPr>
              <a:t>Promote tree canopy through state and local </a:t>
            </a:r>
            <a:r>
              <a:rPr lang="en-US" sz="2400" b="1" dirty="0" err="1">
                <a:solidFill>
                  <a:schemeClr val="tx1"/>
                </a:solidFill>
                <a:latin typeface="+mj-lt"/>
              </a:rPr>
              <a:t>stormwater</a:t>
            </a:r>
            <a:r>
              <a:rPr lang="en-US" sz="2400" b="1" dirty="0">
                <a:solidFill>
                  <a:schemeClr val="tx1"/>
                </a:solidFill>
                <a:latin typeface="+mj-lt"/>
              </a:rPr>
              <a:t> programs and WIP efforts</a:t>
            </a:r>
          </a:p>
          <a:p>
            <a:pPr>
              <a:buNone/>
            </a:pPr>
            <a:endParaRPr lang="en" sz="800" dirty="0">
              <a:latin typeface="Rockwell" charset="0"/>
              <a:ea typeface="Rockwell" charset="0"/>
              <a:cs typeface="Rockwell" charset="0"/>
            </a:endParaRPr>
          </a:p>
        </p:txBody>
      </p:sp>
      <p:grpSp>
        <p:nvGrpSpPr>
          <p:cNvPr id="11" name="Shape 531"/>
          <p:cNvGrpSpPr/>
          <p:nvPr/>
        </p:nvGrpSpPr>
        <p:grpSpPr>
          <a:xfrm>
            <a:off x="422732" y="890735"/>
            <a:ext cx="326065" cy="308680"/>
            <a:chOff x="6618700" y="1635475"/>
            <a:chExt cx="456675" cy="432325"/>
          </a:xfrm>
        </p:grpSpPr>
        <p:sp>
          <p:nvSpPr>
            <p:cNvPr id="12" name="Shape 532"/>
            <p:cNvSpPr/>
            <p:nvPr/>
          </p:nvSpPr>
          <p:spPr>
            <a:xfrm>
              <a:off x="6663775" y="1904000"/>
              <a:ext cx="117525" cy="163800"/>
            </a:xfrm>
            <a:custGeom>
              <a:avLst/>
              <a:gdLst/>
              <a:ahLst/>
              <a:cxnLst/>
              <a:rect l="0" t="0" r="0" b="0"/>
              <a:pathLst>
                <a:path w="4701" h="6552" fill="none" extrusionOk="0">
                  <a:moveTo>
                    <a:pt x="0" y="0"/>
                  </a:moveTo>
                  <a:lnTo>
                    <a:pt x="512" y="6016"/>
                  </a:lnTo>
                  <a:lnTo>
                    <a:pt x="512" y="6016"/>
                  </a:lnTo>
                  <a:lnTo>
                    <a:pt x="536" y="6138"/>
                  </a:lnTo>
                  <a:lnTo>
                    <a:pt x="585" y="6235"/>
                  </a:lnTo>
                  <a:lnTo>
                    <a:pt x="633" y="6332"/>
                  </a:lnTo>
                  <a:lnTo>
                    <a:pt x="706" y="6406"/>
                  </a:lnTo>
                  <a:lnTo>
                    <a:pt x="804" y="6454"/>
                  </a:lnTo>
                  <a:lnTo>
                    <a:pt x="877" y="6503"/>
                  </a:lnTo>
                  <a:lnTo>
                    <a:pt x="999" y="6552"/>
                  </a:lnTo>
                  <a:lnTo>
                    <a:pt x="1096" y="6552"/>
                  </a:lnTo>
                  <a:lnTo>
                    <a:pt x="4116" y="6552"/>
                  </a:lnTo>
                  <a:lnTo>
                    <a:pt x="4116" y="6552"/>
                  </a:lnTo>
                  <a:lnTo>
                    <a:pt x="4238" y="6527"/>
                  </a:lnTo>
                  <a:lnTo>
                    <a:pt x="4360" y="6503"/>
                  </a:lnTo>
                  <a:lnTo>
                    <a:pt x="4457" y="6430"/>
                  </a:lnTo>
                  <a:lnTo>
                    <a:pt x="4554" y="6332"/>
                  </a:lnTo>
                  <a:lnTo>
                    <a:pt x="4554" y="6332"/>
                  </a:lnTo>
                  <a:lnTo>
                    <a:pt x="4628" y="6235"/>
                  </a:lnTo>
                  <a:lnTo>
                    <a:pt x="4676" y="6113"/>
                  </a:lnTo>
                  <a:lnTo>
                    <a:pt x="4701" y="5991"/>
                  </a:lnTo>
                  <a:lnTo>
                    <a:pt x="4676" y="5845"/>
                  </a:lnTo>
                  <a:lnTo>
                    <a:pt x="3678" y="98"/>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 name="Shape 533"/>
            <p:cNvSpPr/>
            <p:nvPr/>
          </p:nvSpPr>
          <p:spPr>
            <a:xfrm>
              <a:off x="7046125" y="1775525"/>
              <a:ext cx="29250" cy="99275"/>
            </a:xfrm>
            <a:custGeom>
              <a:avLst/>
              <a:gdLst/>
              <a:ahLst/>
              <a:cxnLst/>
              <a:rect l="0" t="0" r="0" b="0"/>
              <a:pathLst>
                <a:path w="1170" h="3971" fill="none" extrusionOk="0">
                  <a:moveTo>
                    <a:pt x="1" y="3970"/>
                  </a:moveTo>
                  <a:lnTo>
                    <a:pt x="1" y="3970"/>
                  </a:lnTo>
                  <a:lnTo>
                    <a:pt x="245" y="3824"/>
                  </a:lnTo>
                  <a:lnTo>
                    <a:pt x="488" y="3629"/>
                  </a:lnTo>
                  <a:lnTo>
                    <a:pt x="683" y="3410"/>
                  </a:lnTo>
                  <a:lnTo>
                    <a:pt x="853" y="3166"/>
                  </a:lnTo>
                  <a:lnTo>
                    <a:pt x="1000" y="2898"/>
                  </a:lnTo>
                  <a:lnTo>
                    <a:pt x="1097" y="2606"/>
                  </a:lnTo>
                  <a:lnTo>
                    <a:pt x="1170" y="2314"/>
                  </a:lnTo>
                  <a:lnTo>
                    <a:pt x="1170" y="1997"/>
                  </a:lnTo>
                  <a:lnTo>
                    <a:pt x="1170" y="1997"/>
                  </a:lnTo>
                  <a:lnTo>
                    <a:pt x="1170" y="1681"/>
                  </a:lnTo>
                  <a:lnTo>
                    <a:pt x="1097" y="1364"/>
                  </a:lnTo>
                  <a:lnTo>
                    <a:pt x="1000" y="1096"/>
                  </a:lnTo>
                  <a:lnTo>
                    <a:pt x="853" y="828"/>
                  </a:lnTo>
                  <a:lnTo>
                    <a:pt x="683" y="585"/>
                  </a:lnTo>
                  <a:lnTo>
                    <a:pt x="488" y="366"/>
                  </a:lnTo>
                  <a:lnTo>
                    <a:pt x="245" y="171"/>
                  </a:lnTo>
                  <a:lnTo>
                    <a:pt x="1" y="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 name="Shape 534"/>
            <p:cNvSpPr/>
            <p:nvPr/>
          </p:nvSpPr>
          <p:spPr>
            <a:xfrm>
              <a:off x="6618700" y="1751775"/>
              <a:ext cx="96850" cy="146750"/>
            </a:xfrm>
            <a:custGeom>
              <a:avLst/>
              <a:gdLst/>
              <a:ahLst/>
              <a:cxnLst/>
              <a:rect l="0" t="0" r="0" b="0"/>
              <a:pathLst>
                <a:path w="3874" h="5870" fill="none" extrusionOk="0">
                  <a:moveTo>
                    <a:pt x="3873" y="0"/>
                  </a:moveTo>
                  <a:lnTo>
                    <a:pt x="3873" y="0"/>
                  </a:lnTo>
                  <a:lnTo>
                    <a:pt x="2704" y="0"/>
                  </a:lnTo>
                  <a:lnTo>
                    <a:pt x="1730" y="0"/>
                  </a:lnTo>
                  <a:lnTo>
                    <a:pt x="1730" y="0"/>
                  </a:lnTo>
                  <a:lnTo>
                    <a:pt x="1560" y="25"/>
                  </a:lnTo>
                  <a:lnTo>
                    <a:pt x="1413" y="49"/>
                  </a:lnTo>
                  <a:lnTo>
                    <a:pt x="1243" y="98"/>
                  </a:lnTo>
                  <a:lnTo>
                    <a:pt x="1097" y="147"/>
                  </a:lnTo>
                  <a:lnTo>
                    <a:pt x="926" y="244"/>
                  </a:lnTo>
                  <a:lnTo>
                    <a:pt x="780" y="317"/>
                  </a:lnTo>
                  <a:lnTo>
                    <a:pt x="658" y="439"/>
                  </a:lnTo>
                  <a:lnTo>
                    <a:pt x="537" y="536"/>
                  </a:lnTo>
                  <a:lnTo>
                    <a:pt x="415" y="682"/>
                  </a:lnTo>
                  <a:lnTo>
                    <a:pt x="293" y="804"/>
                  </a:lnTo>
                  <a:lnTo>
                    <a:pt x="220" y="950"/>
                  </a:lnTo>
                  <a:lnTo>
                    <a:pt x="147" y="1096"/>
                  </a:lnTo>
                  <a:lnTo>
                    <a:pt x="74" y="1267"/>
                  </a:lnTo>
                  <a:lnTo>
                    <a:pt x="25" y="1437"/>
                  </a:lnTo>
                  <a:lnTo>
                    <a:pt x="1" y="1583"/>
                  </a:lnTo>
                  <a:lnTo>
                    <a:pt x="1" y="1754"/>
                  </a:lnTo>
                  <a:lnTo>
                    <a:pt x="1" y="4092"/>
                  </a:lnTo>
                  <a:lnTo>
                    <a:pt x="1" y="4092"/>
                  </a:lnTo>
                  <a:lnTo>
                    <a:pt x="1" y="4263"/>
                  </a:lnTo>
                  <a:lnTo>
                    <a:pt x="25" y="4433"/>
                  </a:lnTo>
                  <a:lnTo>
                    <a:pt x="74" y="4579"/>
                  </a:lnTo>
                  <a:lnTo>
                    <a:pt x="147" y="4750"/>
                  </a:lnTo>
                  <a:lnTo>
                    <a:pt x="220" y="4896"/>
                  </a:lnTo>
                  <a:lnTo>
                    <a:pt x="293" y="5042"/>
                  </a:lnTo>
                  <a:lnTo>
                    <a:pt x="415" y="5188"/>
                  </a:lnTo>
                  <a:lnTo>
                    <a:pt x="537" y="5310"/>
                  </a:lnTo>
                  <a:lnTo>
                    <a:pt x="658" y="5407"/>
                  </a:lnTo>
                  <a:lnTo>
                    <a:pt x="780" y="5529"/>
                  </a:lnTo>
                  <a:lnTo>
                    <a:pt x="926" y="5626"/>
                  </a:lnTo>
                  <a:lnTo>
                    <a:pt x="1097" y="5699"/>
                  </a:lnTo>
                  <a:lnTo>
                    <a:pt x="1243" y="5748"/>
                  </a:lnTo>
                  <a:lnTo>
                    <a:pt x="1413" y="5797"/>
                  </a:lnTo>
                  <a:lnTo>
                    <a:pt x="1560" y="5821"/>
                  </a:lnTo>
                  <a:lnTo>
                    <a:pt x="1730" y="5846"/>
                  </a:lnTo>
                  <a:lnTo>
                    <a:pt x="1730" y="5846"/>
                  </a:lnTo>
                  <a:lnTo>
                    <a:pt x="2704" y="5846"/>
                  </a:lnTo>
                  <a:lnTo>
                    <a:pt x="3873" y="587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 name="Shape 535"/>
            <p:cNvSpPr/>
            <p:nvPr/>
          </p:nvSpPr>
          <p:spPr>
            <a:xfrm>
              <a:off x="6721600" y="1660450"/>
              <a:ext cx="278900" cy="329425"/>
            </a:xfrm>
            <a:custGeom>
              <a:avLst/>
              <a:gdLst/>
              <a:ahLst/>
              <a:cxnLst/>
              <a:rect l="0" t="0" r="0" b="0"/>
              <a:pathLst>
                <a:path w="11156" h="13177" fill="none" extrusionOk="0">
                  <a:moveTo>
                    <a:pt x="11155" y="0"/>
                  </a:moveTo>
                  <a:lnTo>
                    <a:pt x="11155" y="0"/>
                  </a:lnTo>
                  <a:lnTo>
                    <a:pt x="10766" y="317"/>
                  </a:lnTo>
                  <a:lnTo>
                    <a:pt x="10352" y="609"/>
                  </a:lnTo>
                  <a:lnTo>
                    <a:pt x="9938" y="901"/>
                  </a:lnTo>
                  <a:lnTo>
                    <a:pt x="9524" y="1169"/>
                  </a:lnTo>
                  <a:lnTo>
                    <a:pt x="9085" y="1413"/>
                  </a:lnTo>
                  <a:lnTo>
                    <a:pt x="8671" y="1632"/>
                  </a:lnTo>
                  <a:lnTo>
                    <a:pt x="7843" y="2046"/>
                  </a:lnTo>
                  <a:lnTo>
                    <a:pt x="7015" y="2387"/>
                  </a:lnTo>
                  <a:lnTo>
                    <a:pt x="6211" y="2679"/>
                  </a:lnTo>
                  <a:lnTo>
                    <a:pt x="5456" y="2898"/>
                  </a:lnTo>
                  <a:lnTo>
                    <a:pt x="4774" y="3093"/>
                  </a:lnTo>
                  <a:lnTo>
                    <a:pt x="4774" y="3093"/>
                  </a:lnTo>
                  <a:lnTo>
                    <a:pt x="4239" y="3215"/>
                  </a:lnTo>
                  <a:lnTo>
                    <a:pt x="3678" y="3312"/>
                  </a:lnTo>
                  <a:lnTo>
                    <a:pt x="3070" y="3410"/>
                  </a:lnTo>
                  <a:lnTo>
                    <a:pt x="2461" y="3459"/>
                  </a:lnTo>
                  <a:lnTo>
                    <a:pt x="1219" y="3580"/>
                  </a:lnTo>
                  <a:lnTo>
                    <a:pt x="1" y="3629"/>
                  </a:lnTo>
                  <a:lnTo>
                    <a:pt x="1" y="9523"/>
                  </a:lnTo>
                  <a:lnTo>
                    <a:pt x="1" y="9523"/>
                  </a:lnTo>
                  <a:lnTo>
                    <a:pt x="1219" y="9596"/>
                  </a:lnTo>
                  <a:lnTo>
                    <a:pt x="2461" y="9693"/>
                  </a:lnTo>
                  <a:lnTo>
                    <a:pt x="3070" y="9767"/>
                  </a:lnTo>
                  <a:lnTo>
                    <a:pt x="3678" y="9840"/>
                  </a:lnTo>
                  <a:lnTo>
                    <a:pt x="4239" y="9937"/>
                  </a:lnTo>
                  <a:lnTo>
                    <a:pt x="4774" y="10059"/>
                  </a:lnTo>
                  <a:lnTo>
                    <a:pt x="4774" y="10059"/>
                  </a:lnTo>
                  <a:lnTo>
                    <a:pt x="5456" y="10254"/>
                  </a:lnTo>
                  <a:lnTo>
                    <a:pt x="6211" y="10497"/>
                  </a:lnTo>
                  <a:lnTo>
                    <a:pt x="7015" y="10765"/>
                  </a:lnTo>
                  <a:lnTo>
                    <a:pt x="7843" y="11130"/>
                  </a:lnTo>
                  <a:lnTo>
                    <a:pt x="8671" y="11520"/>
                  </a:lnTo>
                  <a:lnTo>
                    <a:pt x="9085" y="11764"/>
                  </a:lnTo>
                  <a:lnTo>
                    <a:pt x="9524" y="12007"/>
                  </a:lnTo>
                  <a:lnTo>
                    <a:pt x="9938" y="12251"/>
                  </a:lnTo>
                  <a:lnTo>
                    <a:pt x="10352" y="12543"/>
                  </a:lnTo>
                  <a:lnTo>
                    <a:pt x="10766" y="12835"/>
                  </a:lnTo>
                  <a:lnTo>
                    <a:pt x="11155" y="13176"/>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 name="Shape 536"/>
            <p:cNvSpPr/>
            <p:nvPr/>
          </p:nvSpPr>
          <p:spPr>
            <a:xfrm>
              <a:off x="7006550" y="1635475"/>
              <a:ext cx="34750" cy="378750"/>
            </a:xfrm>
            <a:custGeom>
              <a:avLst/>
              <a:gdLst/>
              <a:ahLst/>
              <a:cxnLst/>
              <a:rect l="0" t="0" r="0" b="0"/>
              <a:pathLst>
                <a:path w="1390" h="15150" fill="none" extrusionOk="0">
                  <a:moveTo>
                    <a:pt x="1024" y="49"/>
                  </a:moveTo>
                  <a:lnTo>
                    <a:pt x="1024" y="49"/>
                  </a:lnTo>
                  <a:lnTo>
                    <a:pt x="902" y="1"/>
                  </a:lnTo>
                  <a:lnTo>
                    <a:pt x="805" y="1"/>
                  </a:lnTo>
                  <a:lnTo>
                    <a:pt x="805" y="1"/>
                  </a:lnTo>
                  <a:lnTo>
                    <a:pt x="683" y="1"/>
                  </a:lnTo>
                  <a:lnTo>
                    <a:pt x="585" y="49"/>
                  </a:lnTo>
                  <a:lnTo>
                    <a:pt x="464" y="98"/>
                  </a:lnTo>
                  <a:lnTo>
                    <a:pt x="391" y="171"/>
                  </a:lnTo>
                  <a:lnTo>
                    <a:pt x="391" y="171"/>
                  </a:lnTo>
                  <a:lnTo>
                    <a:pt x="1" y="536"/>
                  </a:lnTo>
                  <a:lnTo>
                    <a:pt x="1" y="14638"/>
                  </a:lnTo>
                  <a:lnTo>
                    <a:pt x="1" y="14638"/>
                  </a:lnTo>
                  <a:lnTo>
                    <a:pt x="391" y="14979"/>
                  </a:lnTo>
                  <a:lnTo>
                    <a:pt x="391" y="14979"/>
                  </a:lnTo>
                  <a:lnTo>
                    <a:pt x="464" y="15052"/>
                  </a:lnTo>
                  <a:lnTo>
                    <a:pt x="585" y="15101"/>
                  </a:lnTo>
                  <a:lnTo>
                    <a:pt x="683" y="15149"/>
                  </a:lnTo>
                  <a:lnTo>
                    <a:pt x="805" y="15149"/>
                  </a:lnTo>
                  <a:lnTo>
                    <a:pt x="805" y="15149"/>
                  </a:lnTo>
                  <a:lnTo>
                    <a:pt x="902" y="15149"/>
                  </a:lnTo>
                  <a:lnTo>
                    <a:pt x="1024" y="15101"/>
                  </a:lnTo>
                  <a:lnTo>
                    <a:pt x="1024" y="15101"/>
                  </a:lnTo>
                  <a:lnTo>
                    <a:pt x="1170" y="15028"/>
                  </a:lnTo>
                  <a:lnTo>
                    <a:pt x="1292" y="14906"/>
                  </a:lnTo>
                  <a:lnTo>
                    <a:pt x="1365" y="14735"/>
                  </a:lnTo>
                  <a:lnTo>
                    <a:pt x="1389" y="14565"/>
                  </a:lnTo>
                  <a:lnTo>
                    <a:pt x="1389" y="585"/>
                  </a:lnTo>
                  <a:lnTo>
                    <a:pt x="1389" y="585"/>
                  </a:lnTo>
                  <a:lnTo>
                    <a:pt x="1365" y="415"/>
                  </a:lnTo>
                  <a:lnTo>
                    <a:pt x="1292" y="269"/>
                  </a:lnTo>
                  <a:lnTo>
                    <a:pt x="1170" y="122"/>
                  </a:lnTo>
                  <a:lnTo>
                    <a:pt x="1024" y="49"/>
                  </a:lnTo>
                  <a:lnTo>
                    <a:pt x="1024" y="49"/>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3" name="TextBox 2"/>
          <p:cNvSpPr txBox="1"/>
          <p:nvPr/>
        </p:nvSpPr>
        <p:spPr>
          <a:xfrm>
            <a:off x="5490092" y="512108"/>
            <a:ext cx="3555937" cy="1200329"/>
          </a:xfrm>
          <a:prstGeom prst="rect">
            <a:avLst/>
          </a:prstGeom>
          <a:noFill/>
        </p:spPr>
        <p:txBody>
          <a:bodyPr wrap="square" rtlCol="0">
            <a:spAutoFit/>
          </a:bodyPr>
          <a:lstStyle/>
          <a:p>
            <a:pPr lvl="0"/>
            <a:r>
              <a:rPr lang="en-US" sz="2400" b="1" dirty="0"/>
              <a:t>Build local capacity through new funding and policy approaches</a:t>
            </a:r>
          </a:p>
        </p:txBody>
      </p:sp>
      <p:sp>
        <p:nvSpPr>
          <p:cNvPr id="4" name="Rectangle 3"/>
          <p:cNvSpPr/>
          <p:nvPr/>
        </p:nvSpPr>
        <p:spPr>
          <a:xfrm>
            <a:off x="1146025" y="4010374"/>
            <a:ext cx="7100508" cy="830997"/>
          </a:xfrm>
          <a:prstGeom prst="rect">
            <a:avLst/>
          </a:prstGeom>
        </p:spPr>
        <p:txBody>
          <a:bodyPr wrap="square">
            <a:spAutoFit/>
          </a:bodyPr>
          <a:lstStyle/>
          <a:p>
            <a:pPr lvl="0"/>
            <a:r>
              <a:rPr lang="en-US" sz="2400" b="1" dirty="0"/>
              <a:t>Increase local engagement in tree canopy strategies and tracking</a:t>
            </a:r>
          </a:p>
        </p:txBody>
      </p:sp>
      <p:pic>
        <p:nvPicPr>
          <p:cNvPr id="1026" name="Picture 2" descr="https://thumbs.dreamstime.com/t/wooden-numbers-1-2-3-17019251.jpg"/>
          <p:cNvPicPr>
            <a:picLocks noChangeAspect="1" noChangeArrowheads="1"/>
          </p:cNvPicPr>
          <p:nvPr/>
        </p:nvPicPr>
        <p:blipFill rotWithShape="1">
          <a:blip r:embed="rId3">
            <a:extLst>
              <a:ext uri="{28A0092B-C50C-407E-A947-70E740481C1C}">
                <a14:useLocalDpi xmlns:a14="http://schemas.microsoft.com/office/drawing/2010/main" val="0"/>
              </a:ext>
            </a:extLst>
          </a:blip>
          <a:srcRect t="18603" r="68908"/>
          <a:stretch/>
        </p:blipFill>
        <p:spPr bwMode="auto">
          <a:xfrm>
            <a:off x="4660696" y="303555"/>
            <a:ext cx="899663" cy="124048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thumbs.dreamstime.com/t/wooden-numbers-1-2-3-17019251.jpg"/>
          <p:cNvPicPr>
            <a:picLocks noChangeAspect="1" noChangeArrowheads="1"/>
          </p:cNvPicPr>
          <p:nvPr/>
        </p:nvPicPr>
        <p:blipFill rotWithShape="1">
          <a:blip r:embed="rId3">
            <a:extLst>
              <a:ext uri="{28A0092B-C50C-407E-A947-70E740481C1C}">
                <a14:useLocalDpi xmlns:a14="http://schemas.microsoft.com/office/drawing/2010/main" val="0"/>
              </a:ext>
            </a:extLst>
          </a:blip>
          <a:srcRect l="26646" t="10774" r="33477" b="18790"/>
          <a:stretch/>
        </p:blipFill>
        <p:spPr bwMode="auto">
          <a:xfrm>
            <a:off x="2236073" y="2128972"/>
            <a:ext cx="1028701" cy="10795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thumbs.dreamstime.com/t/wooden-numbers-1-2-3-17019251.jpg"/>
          <p:cNvPicPr>
            <a:picLocks noChangeAspect="1" noChangeArrowheads="1"/>
          </p:cNvPicPr>
          <p:nvPr/>
        </p:nvPicPr>
        <p:blipFill rotWithShape="1">
          <a:blip r:embed="rId3">
            <a:extLst>
              <a:ext uri="{28A0092B-C50C-407E-A947-70E740481C1C}">
                <a14:useLocalDpi xmlns:a14="http://schemas.microsoft.com/office/drawing/2010/main" val="0"/>
              </a:ext>
            </a:extLst>
          </a:blip>
          <a:srcRect l="63177" t="-454" b="37121"/>
          <a:stretch/>
        </p:blipFill>
        <p:spPr bwMode="auto">
          <a:xfrm>
            <a:off x="263022" y="3791988"/>
            <a:ext cx="971550" cy="1188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329701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05"/>
        <p:cNvGrpSpPr/>
        <p:nvPr/>
      </p:nvGrpSpPr>
      <p:grpSpPr>
        <a:xfrm>
          <a:off x="0" y="0"/>
          <a:ext cx="0" cy="0"/>
          <a:chOff x="0" y="0"/>
          <a:chExt cx="0" cy="0"/>
        </a:xfrm>
      </p:grpSpPr>
      <p:sp>
        <p:nvSpPr>
          <p:cNvPr id="2" name="TextBox 1"/>
          <p:cNvSpPr txBox="1"/>
          <p:nvPr/>
        </p:nvSpPr>
        <p:spPr>
          <a:xfrm>
            <a:off x="685800" y="4866501"/>
            <a:ext cx="4235116" cy="276999"/>
          </a:xfrm>
          <a:prstGeom prst="rect">
            <a:avLst/>
          </a:prstGeom>
          <a:noFill/>
        </p:spPr>
        <p:txBody>
          <a:bodyPr wrap="square" rtlCol="0">
            <a:spAutoFit/>
          </a:bodyPr>
          <a:lstStyle/>
          <a:p>
            <a:r>
              <a:rPr lang="en-US" sz="1200" dirty="0">
                <a:solidFill>
                  <a:srgbClr val="FFFFFF"/>
                </a:solidFill>
                <a:latin typeface="Rockwell" charset="0"/>
                <a:ea typeface="Rockwell" charset="0"/>
                <a:cs typeface="Rockwell" charset="0"/>
              </a:rPr>
              <a:t>Presentation template by </a:t>
            </a:r>
            <a:r>
              <a:rPr lang="en-US" sz="1200" dirty="0" err="1">
                <a:solidFill>
                  <a:srgbClr val="FFFFFF"/>
                </a:solidFill>
                <a:latin typeface="Rockwell" charset="0"/>
                <a:ea typeface="Rockwell" charset="0"/>
                <a:cs typeface="Rockwell" charset="0"/>
              </a:rPr>
              <a:t>SlidesCarnival</a:t>
            </a:r>
            <a:r>
              <a:rPr lang="en-US" sz="1200" dirty="0">
                <a:solidFill>
                  <a:srgbClr val="FFFFFF"/>
                </a:solidFill>
                <a:latin typeface="Rockwell" charset="0"/>
                <a:ea typeface="Rockwell" charset="0"/>
                <a:cs typeface="Rockwell" charset="0"/>
              </a:rPr>
              <a:t>.</a:t>
            </a:r>
            <a:endParaRPr lang="en-US" sz="1200" dirty="0"/>
          </a:p>
        </p:txBody>
      </p:sp>
      <p:sp>
        <p:nvSpPr>
          <p:cNvPr id="3" name="Title 2"/>
          <p:cNvSpPr>
            <a:spLocks noGrp="1"/>
          </p:cNvSpPr>
          <p:nvPr>
            <p:ph type="ctrTitle"/>
          </p:nvPr>
        </p:nvSpPr>
        <p:spPr/>
        <p:txBody>
          <a:bodyPr/>
          <a:lstStyle/>
          <a:p>
            <a:r>
              <a:rPr lang="en-US" dirty="0">
                <a:latin typeface="Rockwell" panose="02060603020205020403" pitchFamily="18" charset="0"/>
              </a:rPr>
              <a:t>Discussion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C:\Users\jmawhorter\AppData\Local\Microsoft\Windows\Temporary Internet Files\Content.Outlook\H40VQBUU\conceptual framework for UTC.jp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878401" y="1680733"/>
            <a:ext cx="7726680" cy="14859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0" y="709113"/>
            <a:ext cx="9144000" cy="523220"/>
          </a:xfrm>
          <a:prstGeom prst="rect">
            <a:avLst/>
          </a:prstGeom>
          <a:noFill/>
        </p:spPr>
        <p:txBody>
          <a:bodyPr wrap="square" rtlCol="0">
            <a:spAutoFit/>
          </a:bodyPr>
          <a:lstStyle/>
          <a:p>
            <a:pPr algn="ctr"/>
            <a:r>
              <a:rPr lang="en-US" sz="2800" i="1" dirty="0">
                <a:solidFill>
                  <a:schemeClr val="bg1"/>
                </a:solidFill>
                <a:latin typeface="Rockwell" charset="0"/>
                <a:ea typeface="Rockwell" charset="0"/>
                <a:cs typeface="Rockwell" charset="0"/>
              </a:rPr>
              <a:t>It’s not just about planting…</a:t>
            </a:r>
          </a:p>
        </p:txBody>
      </p:sp>
      <p:sp>
        <p:nvSpPr>
          <p:cNvPr id="2" name="Rectangle 1"/>
          <p:cNvSpPr/>
          <p:nvPr/>
        </p:nvSpPr>
        <p:spPr>
          <a:xfrm>
            <a:off x="5119007" y="1943100"/>
            <a:ext cx="3396343" cy="1094014"/>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561951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1146025" y="530725"/>
            <a:ext cx="3208799" cy="1028700"/>
          </a:xfrm>
          <a:prstGeom prst="rect">
            <a:avLst/>
          </a:prstGeom>
        </p:spPr>
        <p:txBody>
          <a:bodyPr lIns="91425" tIns="91425" rIns="91425" bIns="91425" anchor="ctr" anchorCtr="0">
            <a:noAutofit/>
          </a:bodyPr>
          <a:lstStyle/>
          <a:p>
            <a:pPr lvl="0" rtl="0">
              <a:spcBef>
                <a:spcPts val="0"/>
              </a:spcBef>
              <a:buNone/>
            </a:pPr>
            <a:r>
              <a:rPr lang="en" dirty="0">
                <a:latin typeface="Rockwell" charset="0"/>
                <a:ea typeface="Rockwell" charset="0"/>
                <a:cs typeface="Rockwell" charset="0"/>
              </a:rPr>
              <a:t>What We Want</a:t>
            </a:r>
          </a:p>
        </p:txBody>
      </p:sp>
      <p:sp>
        <p:nvSpPr>
          <p:cNvPr id="206" name="Shape 206"/>
          <p:cNvSpPr txBox="1">
            <a:spLocks noGrp="1"/>
          </p:cNvSpPr>
          <p:nvPr>
            <p:ph type="body" idx="1"/>
          </p:nvPr>
        </p:nvSpPr>
        <p:spPr>
          <a:xfrm>
            <a:off x="3436979" y="2048764"/>
            <a:ext cx="4246760" cy="2135853"/>
          </a:xfrm>
          <a:prstGeom prst="rect">
            <a:avLst/>
          </a:prstGeom>
        </p:spPr>
        <p:txBody>
          <a:bodyPr lIns="91425" tIns="91425" rIns="91425" bIns="91425" anchor="t" anchorCtr="0">
            <a:noAutofit/>
          </a:bodyPr>
          <a:lstStyle/>
          <a:p>
            <a:pPr lvl="0">
              <a:buNone/>
            </a:pPr>
            <a:r>
              <a:rPr lang="en-US" sz="2400" b="1" dirty="0">
                <a:solidFill>
                  <a:schemeClr val="tx1"/>
                </a:solidFill>
                <a:latin typeface="+mj-lt"/>
              </a:rPr>
              <a:t>Promote tree canopy through state and local </a:t>
            </a:r>
            <a:r>
              <a:rPr lang="en-US" sz="2400" b="1" dirty="0" err="1">
                <a:solidFill>
                  <a:schemeClr val="tx1"/>
                </a:solidFill>
                <a:latin typeface="+mj-lt"/>
              </a:rPr>
              <a:t>stormwater</a:t>
            </a:r>
            <a:r>
              <a:rPr lang="en-US" sz="2400" b="1" dirty="0">
                <a:solidFill>
                  <a:schemeClr val="tx1"/>
                </a:solidFill>
                <a:latin typeface="+mj-lt"/>
              </a:rPr>
              <a:t> programs and WIP efforts</a:t>
            </a:r>
          </a:p>
          <a:p>
            <a:pPr>
              <a:buNone/>
            </a:pPr>
            <a:endParaRPr lang="en" sz="800" dirty="0">
              <a:latin typeface="Rockwell" charset="0"/>
              <a:ea typeface="Rockwell" charset="0"/>
              <a:cs typeface="Rockwell" charset="0"/>
            </a:endParaRPr>
          </a:p>
        </p:txBody>
      </p:sp>
      <p:grpSp>
        <p:nvGrpSpPr>
          <p:cNvPr id="11" name="Shape 531"/>
          <p:cNvGrpSpPr/>
          <p:nvPr/>
        </p:nvGrpSpPr>
        <p:grpSpPr>
          <a:xfrm>
            <a:off x="422732" y="890735"/>
            <a:ext cx="326065" cy="308680"/>
            <a:chOff x="6618700" y="1635475"/>
            <a:chExt cx="456675" cy="432325"/>
          </a:xfrm>
        </p:grpSpPr>
        <p:sp>
          <p:nvSpPr>
            <p:cNvPr id="12" name="Shape 532"/>
            <p:cNvSpPr/>
            <p:nvPr/>
          </p:nvSpPr>
          <p:spPr>
            <a:xfrm>
              <a:off x="6663775" y="1904000"/>
              <a:ext cx="117525" cy="163800"/>
            </a:xfrm>
            <a:custGeom>
              <a:avLst/>
              <a:gdLst/>
              <a:ahLst/>
              <a:cxnLst/>
              <a:rect l="0" t="0" r="0" b="0"/>
              <a:pathLst>
                <a:path w="4701" h="6552" fill="none" extrusionOk="0">
                  <a:moveTo>
                    <a:pt x="0" y="0"/>
                  </a:moveTo>
                  <a:lnTo>
                    <a:pt x="512" y="6016"/>
                  </a:lnTo>
                  <a:lnTo>
                    <a:pt x="512" y="6016"/>
                  </a:lnTo>
                  <a:lnTo>
                    <a:pt x="536" y="6138"/>
                  </a:lnTo>
                  <a:lnTo>
                    <a:pt x="585" y="6235"/>
                  </a:lnTo>
                  <a:lnTo>
                    <a:pt x="633" y="6332"/>
                  </a:lnTo>
                  <a:lnTo>
                    <a:pt x="706" y="6406"/>
                  </a:lnTo>
                  <a:lnTo>
                    <a:pt x="804" y="6454"/>
                  </a:lnTo>
                  <a:lnTo>
                    <a:pt x="877" y="6503"/>
                  </a:lnTo>
                  <a:lnTo>
                    <a:pt x="999" y="6552"/>
                  </a:lnTo>
                  <a:lnTo>
                    <a:pt x="1096" y="6552"/>
                  </a:lnTo>
                  <a:lnTo>
                    <a:pt x="4116" y="6552"/>
                  </a:lnTo>
                  <a:lnTo>
                    <a:pt x="4116" y="6552"/>
                  </a:lnTo>
                  <a:lnTo>
                    <a:pt x="4238" y="6527"/>
                  </a:lnTo>
                  <a:lnTo>
                    <a:pt x="4360" y="6503"/>
                  </a:lnTo>
                  <a:lnTo>
                    <a:pt x="4457" y="6430"/>
                  </a:lnTo>
                  <a:lnTo>
                    <a:pt x="4554" y="6332"/>
                  </a:lnTo>
                  <a:lnTo>
                    <a:pt x="4554" y="6332"/>
                  </a:lnTo>
                  <a:lnTo>
                    <a:pt x="4628" y="6235"/>
                  </a:lnTo>
                  <a:lnTo>
                    <a:pt x="4676" y="6113"/>
                  </a:lnTo>
                  <a:lnTo>
                    <a:pt x="4701" y="5991"/>
                  </a:lnTo>
                  <a:lnTo>
                    <a:pt x="4676" y="5845"/>
                  </a:lnTo>
                  <a:lnTo>
                    <a:pt x="3678" y="98"/>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3" name="Shape 533"/>
            <p:cNvSpPr/>
            <p:nvPr/>
          </p:nvSpPr>
          <p:spPr>
            <a:xfrm>
              <a:off x="7046125" y="1775525"/>
              <a:ext cx="29250" cy="99275"/>
            </a:xfrm>
            <a:custGeom>
              <a:avLst/>
              <a:gdLst/>
              <a:ahLst/>
              <a:cxnLst/>
              <a:rect l="0" t="0" r="0" b="0"/>
              <a:pathLst>
                <a:path w="1170" h="3971" fill="none" extrusionOk="0">
                  <a:moveTo>
                    <a:pt x="1" y="3970"/>
                  </a:moveTo>
                  <a:lnTo>
                    <a:pt x="1" y="3970"/>
                  </a:lnTo>
                  <a:lnTo>
                    <a:pt x="245" y="3824"/>
                  </a:lnTo>
                  <a:lnTo>
                    <a:pt x="488" y="3629"/>
                  </a:lnTo>
                  <a:lnTo>
                    <a:pt x="683" y="3410"/>
                  </a:lnTo>
                  <a:lnTo>
                    <a:pt x="853" y="3166"/>
                  </a:lnTo>
                  <a:lnTo>
                    <a:pt x="1000" y="2898"/>
                  </a:lnTo>
                  <a:lnTo>
                    <a:pt x="1097" y="2606"/>
                  </a:lnTo>
                  <a:lnTo>
                    <a:pt x="1170" y="2314"/>
                  </a:lnTo>
                  <a:lnTo>
                    <a:pt x="1170" y="1997"/>
                  </a:lnTo>
                  <a:lnTo>
                    <a:pt x="1170" y="1997"/>
                  </a:lnTo>
                  <a:lnTo>
                    <a:pt x="1170" y="1681"/>
                  </a:lnTo>
                  <a:lnTo>
                    <a:pt x="1097" y="1364"/>
                  </a:lnTo>
                  <a:lnTo>
                    <a:pt x="1000" y="1096"/>
                  </a:lnTo>
                  <a:lnTo>
                    <a:pt x="853" y="828"/>
                  </a:lnTo>
                  <a:lnTo>
                    <a:pt x="683" y="585"/>
                  </a:lnTo>
                  <a:lnTo>
                    <a:pt x="488" y="366"/>
                  </a:lnTo>
                  <a:lnTo>
                    <a:pt x="245" y="171"/>
                  </a:lnTo>
                  <a:lnTo>
                    <a:pt x="1" y="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4" name="Shape 534"/>
            <p:cNvSpPr/>
            <p:nvPr/>
          </p:nvSpPr>
          <p:spPr>
            <a:xfrm>
              <a:off x="6618700" y="1751775"/>
              <a:ext cx="96850" cy="146750"/>
            </a:xfrm>
            <a:custGeom>
              <a:avLst/>
              <a:gdLst/>
              <a:ahLst/>
              <a:cxnLst/>
              <a:rect l="0" t="0" r="0" b="0"/>
              <a:pathLst>
                <a:path w="3874" h="5870" fill="none" extrusionOk="0">
                  <a:moveTo>
                    <a:pt x="3873" y="0"/>
                  </a:moveTo>
                  <a:lnTo>
                    <a:pt x="3873" y="0"/>
                  </a:lnTo>
                  <a:lnTo>
                    <a:pt x="2704" y="0"/>
                  </a:lnTo>
                  <a:lnTo>
                    <a:pt x="1730" y="0"/>
                  </a:lnTo>
                  <a:lnTo>
                    <a:pt x="1730" y="0"/>
                  </a:lnTo>
                  <a:lnTo>
                    <a:pt x="1560" y="25"/>
                  </a:lnTo>
                  <a:lnTo>
                    <a:pt x="1413" y="49"/>
                  </a:lnTo>
                  <a:lnTo>
                    <a:pt x="1243" y="98"/>
                  </a:lnTo>
                  <a:lnTo>
                    <a:pt x="1097" y="147"/>
                  </a:lnTo>
                  <a:lnTo>
                    <a:pt x="926" y="244"/>
                  </a:lnTo>
                  <a:lnTo>
                    <a:pt x="780" y="317"/>
                  </a:lnTo>
                  <a:lnTo>
                    <a:pt x="658" y="439"/>
                  </a:lnTo>
                  <a:lnTo>
                    <a:pt x="537" y="536"/>
                  </a:lnTo>
                  <a:lnTo>
                    <a:pt x="415" y="682"/>
                  </a:lnTo>
                  <a:lnTo>
                    <a:pt x="293" y="804"/>
                  </a:lnTo>
                  <a:lnTo>
                    <a:pt x="220" y="950"/>
                  </a:lnTo>
                  <a:lnTo>
                    <a:pt x="147" y="1096"/>
                  </a:lnTo>
                  <a:lnTo>
                    <a:pt x="74" y="1267"/>
                  </a:lnTo>
                  <a:lnTo>
                    <a:pt x="25" y="1437"/>
                  </a:lnTo>
                  <a:lnTo>
                    <a:pt x="1" y="1583"/>
                  </a:lnTo>
                  <a:lnTo>
                    <a:pt x="1" y="1754"/>
                  </a:lnTo>
                  <a:lnTo>
                    <a:pt x="1" y="4092"/>
                  </a:lnTo>
                  <a:lnTo>
                    <a:pt x="1" y="4092"/>
                  </a:lnTo>
                  <a:lnTo>
                    <a:pt x="1" y="4263"/>
                  </a:lnTo>
                  <a:lnTo>
                    <a:pt x="25" y="4433"/>
                  </a:lnTo>
                  <a:lnTo>
                    <a:pt x="74" y="4579"/>
                  </a:lnTo>
                  <a:lnTo>
                    <a:pt x="147" y="4750"/>
                  </a:lnTo>
                  <a:lnTo>
                    <a:pt x="220" y="4896"/>
                  </a:lnTo>
                  <a:lnTo>
                    <a:pt x="293" y="5042"/>
                  </a:lnTo>
                  <a:lnTo>
                    <a:pt x="415" y="5188"/>
                  </a:lnTo>
                  <a:lnTo>
                    <a:pt x="537" y="5310"/>
                  </a:lnTo>
                  <a:lnTo>
                    <a:pt x="658" y="5407"/>
                  </a:lnTo>
                  <a:lnTo>
                    <a:pt x="780" y="5529"/>
                  </a:lnTo>
                  <a:lnTo>
                    <a:pt x="926" y="5626"/>
                  </a:lnTo>
                  <a:lnTo>
                    <a:pt x="1097" y="5699"/>
                  </a:lnTo>
                  <a:lnTo>
                    <a:pt x="1243" y="5748"/>
                  </a:lnTo>
                  <a:lnTo>
                    <a:pt x="1413" y="5797"/>
                  </a:lnTo>
                  <a:lnTo>
                    <a:pt x="1560" y="5821"/>
                  </a:lnTo>
                  <a:lnTo>
                    <a:pt x="1730" y="5846"/>
                  </a:lnTo>
                  <a:lnTo>
                    <a:pt x="1730" y="5846"/>
                  </a:lnTo>
                  <a:lnTo>
                    <a:pt x="2704" y="5846"/>
                  </a:lnTo>
                  <a:lnTo>
                    <a:pt x="3873" y="5870"/>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5" name="Shape 535"/>
            <p:cNvSpPr/>
            <p:nvPr/>
          </p:nvSpPr>
          <p:spPr>
            <a:xfrm>
              <a:off x="6721600" y="1660450"/>
              <a:ext cx="278900" cy="329425"/>
            </a:xfrm>
            <a:custGeom>
              <a:avLst/>
              <a:gdLst/>
              <a:ahLst/>
              <a:cxnLst/>
              <a:rect l="0" t="0" r="0" b="0"/>
              <a:pathLst>
                <a:path w="11156" h="13177" fill="none" extrusionOk="0">
                  <a:moveTo>
                    <a:pt x="11155" y="0"/>
                  </a:moveTo>
                  <a:lnTo>
                    <a:pt x="11155" y="0"/>
                  </a:lnTo>
                  <a:lnTo>
                    <a:pt x="10766" y="317"/>
                  </a:lnTo>
                  <a:lnTo>
                    <a:pt x="10352" y="609"/>
                  </a:lnTo>
                  <a:lnTo>
                    <a:pt x="9938" y="901"/>
                  </a:lnTo>
                  <a:lnTo>
                    <a:pt x="9524" y="1169"/>
                  </a:lnTo>
                  <a:lnTo>
                    <a:pt x="9085" y="1413"/>
                  </a:lnTo>
                  <a:lnTo>
                    <a:pt x="8671" y="1632"/>
                  </a:lnTo>
                  <a:lnTo>
                    <a:pt x="7843" y="2046"/>
                  </a:lnTo>
                  <a:lnTo>
                    <a:pt x="7015" y="2387"/>
                  </a:lnTo>
                  <a:lnTo>
                    <a:pt x="6211" y="2679"/>
                  </a:lnTo>
                  <a:lnTo>
                    <a:pt x="5456" y="2898"/>
                  </a:lnTo>
                  <a:lnTo>
                    <a:pt x="4774" y="3093"/>
                  </a:lnTo>
                  <a:lnTo>
                    <a:pt x="4774" y="3093"/>
                  </a:lnTo>
                  <a:lnTo>
                    <a:pt x="4239" y="3215"/>
                  </a:lnTo>
                  <a:lnTo>
                    <a:pt x="3678" y="3312"/>
                  </a:lnTo>
                  <a:lnTo>
                    <a:pt x="3070" y="3410"/>
                  </a:lnTo>
                  <a:lnTo>
                    <a:pt x="2461" y="3459"/>
                  </a:lnTo>
                  <a:lnTo>
                    <a:pt x="1219" y="3580"/>
                  </a:lnTo>
                  <a:lnTo>
                    <a:pt x="1" y="3629"/>
                  </a:lnTo>
                  <a:lnTo>
                    <a:pt x="1" y="9523"/>
                  </a:lnTo>
                  <a:lnTo>
                    <a:pt x="1" y="9523"/>
                  </a:lnTo>
                  <a:lnTo>
                    <a:pt x="1219" y="9596"/>
                  </a:lnTo>
                  <a:lnTo>
                    <a:pt x="2461" y="9693"/>
                  </a:lnTo>
                  <a:lnTo>
                    <a:pt x="3070" y="9767"/>
                  </a:lnTo>
                  <a:lnTo>
                    <a:pt x="3678" y="9840"/>
                  </a:lnTo>
                  <a:lnTo>
                    <a:pt x="4239" y="9937"/>
                  </a:lnTo>
                  <a:lnTo>
                    <a:pt x="4774" y="10059"/>
                  </a:lnTo>
                  <a:lnTo>
                    <a:pt x="4774" y="10059"/>
                  </a:lnTo>
                  <a:lnTo>
                    <a:pt x="5456" y="10254"/>
                  </a:lnTo>
                  <a:lnTo>
                    <a:pt x="6211" y="10497"/>
                  </a:lnTo>
                  <a:lnTo>
                    <a:pt x="7015" y="10765"/>
                  </a:lnTo>
                  <a:lnTo>
                    <a:pt x="7843" y="11130"/>
                  </a:lnTo>
                  <a:lnTo>
                    <a:pt x="8671" y="11520"/>
                  </a:lnTo>
                  <a:lnTo>
                    <a:pt x="9085" y="11764"/>
                  </a:lnTo>
                  <a:lnTo>
                    <a:pt x="9524" y="12007"/>
                  </a:lnTo>
                  <a:lnTo>
                    <a:pt x="9938" y="12251"/>
                  </a:lnTo>
                  <a:lnTo>
                    <a:pt x="10352" y="12543"/>
                  </a:lnTo>
                  <a:lnTo>
                    <a:pt x="10766" y="12835"/>
                  </a:lnTo>
                  <a:lnTo>
                    <a:pt x="11155" y="13176"/>
                  </a:lnTo>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16" name="Shape 536"/>
            <p:cNvSpPr/>
            <p:nvPr/>
          </p:nvSpPr>
          <p:spPr>
            <a:xfrm>
              <a:off x="7006550" y="1635475"/>
              <a:ext cx="34750" cy="378750"/>
            </a:xfrm>
            <a:custGeom>
              <a:avLst/>
              <a:gdLst/>
              <a:ahLst/>
              <a:cxnLst/>
              <a:rect l="0" t="0" r="0" b="0"/>
              <a:pathLst>
                <a:path w="1390" h="15150" fill="none" extrusionOk="0">
                  <a:moveTo>
                    <a:pt x="1024" y="49"/>
                  </a:moveTo>
                  <a:lnTo>
                    <a:pt x="1024" y="49"/>
                  </a:lnTo>
                  <a:lnTo>
                    <a:pt x="902" y="1"/>
                  </a:lnTo>
                  <a:lnTo>
                    <a:pt x="805" y="1"/>
                  </a:lnTo>
                  <a:lnTo>
                    <a:pt x="805" y="1"/>
                  </a:lnTo>
                  <a:lnTo>
                    <a:pt x="683" y="1"/>
                  </a:lnTo>
                  <a:lnTo>
                    <a:pt x="585" y="49"/>
                  </a:lnTo>
                  <a:lnTo>
                    <a:pt x="464" y="98"/>
                  </a:lnTo>
                  <a:lnTo>
                    <a:pt x="391" y="171"/>
                  </a:lnTo>
                  <a:lnTo>
                    <a:pt x="391" y="171"/>
                  </a:lnTo>
                  <a:lnTo>
                    <a:pt x="1" y="536"/>
                  </a:lnTo>
                  <a:lnTo>
                    <a:pt x="1" y="14638"/>
                  </a:lnTo>
                  <a:lnTo>
                    <a:pt x="1" y="14638"/>
                  </a:lnTo>
                  <a:lnTo>
                    <a:pt x="391" y="14979"/>
                  </a:lnTo>
                  <a:lnTo>
                    <a:pt x="391" y="14979"/>
                  </a:lnTo>
                  <a:lnTo>
                    <a:pt x="464" y="15052"/>
                  </a:lnTo>
                  <a:lnTo>
                    <a:pt x="585" y="15101"/>
                  </a:lnTo>
                  <a:lnTo>
                    <a:pt x="683" y="15149"/>
                  </a:lnTo>
                  <a:lnTo>
                    <a:pt x="805" y="15149"/>
                  </a:lnTo>
                  <a:lnTo>
                    <a:pt x="805" y="15149"/>
                  </a:lnTo>
                  <a:lnTo>
                    <a:pt x="902" y="15149"/>
                  </a:lnTo>
                  <a:lnTo>
                    <a:pt x="1024" y="15101"/>
                  </a:lnTo>
                  <a:lnTo>
                    <a:pt x="1024" y="15101"/>
                  </a:lnTo>
                  <a:lnTo>
                    <a:pt x="1170" y="15028"/>
                  </a:lnTo>
                  <a:lnTo>
                    <a:pt x="1292" y="14906"/>
                  </a:lnTo>
                  <a:lnTo>
                    <a:pt x="1365" y="14735"/>
                  </a:lnTo>
                  <a:lnTo>
                    <a:pt x="1389" y="14565"/>
                  </a:lnTo>
                  <a:lnTo>
                    <a:pt x="1389" y="585"/>
                  </a:lnTo>
                  <a:lnTo>
                    <a:pt x="1389" y="585"/>
                  </a:lnTo>
                  <a:lnTo>
                    <a:pt x="1365" y="415"/>
                  </a:lnTo>
                  <a:lnTo>
                    <a:pt x="1292" y="269"/>
                  </a:lnTo>
                  <a:lnTo>
                    <a:pt x="1170" y="122"/>
                  </a:lnTo>
                  <a:lnTo>
                    <a:pt x="1024" y="49"/>
                  </a:lnTo>
                  <a:lnTo>
                    <a:pt x="1024" y="49"/>
                  </a:lnTo>
                  <a:close/>
                </a:path>
              </a:pathLst>
            </a:custGeom>
            <a:noFill/>
            <a:ln w="9525" cap="rnd" cmpd="sng">
              <a:solidFill>
                <a:srgbClr val="FFFFFF"/>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grpSp>
      <p:sp>
        <p:nvSpPr>
          <p:cNvPr id="3" name="TextBox 2"/>
          <p:cNvSpPr txBox="1"/>
          <p:nvPr/>
        </p:nvSpPr>
        <p:spPr>
          <a:xfrm>
            <a:off x="5490092" y="512108"/>
            <a:ext cx="3555937" cy="1200329"/>
          </a:xfrm>
          <a:prstGeom prst="rect">
            <a:avLst/>
          </a:prstGeom>
          <a:noFill/>
        </p:spPr>
        <p:txBody>
          <a:bodyPr wrap="square" rtlCol="0">
            <a:spAutoFit/>
          </a:bodyPr>
          <a:lstStyle/>
          <a:p>
            <a:pPr lvl="0"/>
            <a:r>
              <a:rPr lang="en-US" sz="2400" b="1" dirty="0"/>
              <a:t>Build local capacity through new funding and policy approaches</a:t>
            </a:r>
          </a:p>
        </p:txBody>
      </p:sp>
      <p:sp>
        <p:nvSpPr>
          <p:cNvPr id="4" name="Rectangle 3"/>
          <p:cNvSpPr/>
          <p:nvPr/>
        </p:nvSpPr>
        <p:spPr>
          <a:xfrm>
            <a:off x="1146025" y="4010374"/>
            <a:ext cx="7100508" cy="830997"/>
          </a:xfrm>
          <a:prstGeom prst="rect">
            <a:avLst/>
          </a:prstGeom>
        </p:spPr>
        <p:txBody>
          <a:bodyPr wrap="square">
            <a:spAutoFit/>
          </a:bodyPr>
          <a:lstStyle/>
          <a:p>
            <a:pPr lvl="0"/>
            <a:r>
              <a:rPr lang="en-US" sz="2400" b="1" dirty="0"/>
              <a:t>Increase local engagement in tree canopy strategies and tracking</a:t>
            </a:r>
          </a:p>
        </p:txBody>
      </p:sp>
      <p:pic>
        <p:nvPicPr>
          <p:cNvPr id="1026" name="Picture 2" descr="https://thumbs.dreamstime.com/t/wooden-numbers-1-2-3-17019251.jpg"/>
          <p:cNvPicPr>
            <a:picLocks noChangeAspect="1" noChangeArrowheads="1"/>
          </p:cNvPicPr>
          <p:nvPr/>
        </p:nvPicPr>
        <p:blipFill rotWithShape="1">
          <a:blip r:embed="rId3">
            <a:extLst>
              <a:ext uri="{28A0092B-C50C-407E-A947-70E740481C1C}">
                <a14:useLocalDpi xmlns:a14="http://schemas.microsoft.com/office/drawing/2010/main" val="0"/>
              </a:ext>
            </a:extLst>
          </a:blip>
          <a:srcRect t="18603" r="68908"/>
          <a:stretch/>
        </p:blipFill>
        <p:spPr bwMode="auto">
          <a:xfrm>
            <a:off x="4660696" y="303555"/>
            <a:ext cx="899663" cy="124048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thumbs.dreamstime.com/t/wooden-numbers-1-2-3-17019251.jpg"/>
          <p:cNvPicPr>
            <a:picLocks noChangeAspect="1" noChangeArrowheads="1"/>
          </p:cNvPicPr>
          <p:nvPr/>
        </p:nvPicPr>
        <p:blipFill rotWithShape="1">
          <a:blip r:embed="rId3">
            <a:extLst>
              <a:ext uri="{28A0092B-C50C-407E-A947-70E740481C1C}">
                <a14:useLocalDpi xmlns:a14="http://schemas.microsoft.com/office/drawing/2010/main" val="0"/>
              </a:ext>
            </a:extLst>
          </a:blip>
          <a:srcRect l="26646" t="10774" r="33477" b="18790"/>
          <a:stretch/>
        </p:blipFill>
        <p:spPr bwMode="auto">
          <a:xfrm>
            <a:off x="2236073" y="2128972"/>
            <a:ext cx="1028701" cy="107950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s://thumbs.dreamstime.com/t/wooden-numbers-1-2-3-17019251.jpg"/>
          <p:cNvPicPr>
            <a:picLocks noChangeAspect="1" noChangeArrowheads="1"/>
          </p:cNvPicPr>
          <p:nvPr/>
        </p:nvPicPr>
        <p:blipFill rotWithShape="1">
          <a:blip r:embed="rId3">
            <a:extLst>
              <a:ext uri="{28A0092B-C50C-407E-A947-70E740481C1C}">
                <a14:useLocalDpi xmlns:a14="http://schemas.microsoft.com/office/drawing/2010/main" val="0"/>
              </a:ext>
            </a:extLst>
          </a:blip>
          <a:srcRect l="63177" t="-454" b="37121"/>
          <a:stretch/>
        </p:blipFill>
        <p:spPr bwMode="auto">
          <a:xfrm>
            <a:off x="263022" y="3791988"/>
            <a:ext cx="971550" cy="11886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35547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ctrTitle"/>
          </p:nvPr>
        </p:nvSpPr>
        <p:spPr>
          <a:xfrm>
            <a:off x="3471299" y="1612900"/>
            <a:ext cx="5672701" cy="1481328"/>
          </a:xfrm>
          <a:prstGeom prst="rect">
            <a:avLst/>
          </a:prstGeom>
        </p:spPr>
        <p:txBody>
          <a:bodyPr lIns="91425" tIns="91425" rIns="91425" bIns="91425" anchor="b" anchorCtr="0">
            <a:noAutofit/>
          </a:bodyPr>
          <a:lstStyle/>
          <a:p>
            <a:pPr lvl="0"/>
            <a:r>
              <a:rPr lang="en" dirty="0">
                <a:latin typeface="Rockwell" charset="0"/>
                <a:ea typeface="Rockwell" charset="0"/>
                <a:cs typeface="Rockwell" charset="0"/>
              </a:rPr>
              <a:t>Setting the Stage:</a:t>
            </a:r>
            <a:br>
              <a:rPr lang="en" sz="3600" dirty="0">
                <a:latin typeface="Rockwell" charset="0"/>
                <a:ea typeface="Rockwell" charset="0"/>
                <a:cs typeface="Rockwell" charset="0"/>
              </a:rPr>
            </a:br>
            <a:r>
              <a:rPr lang="en" sz="2200" i="1" dirty="0">
                <a:latin typeface="Rockwell" charset="0"/>
                <a:ea typeface="Rockwell" charset="0"/>
                <a:cs typeface="Rockwell" charset="0"/>
              </a:rPr>
              <a:t>What are our assumptions?</a:t>
            </a:r>
            <a:endParaRPr lang="en" sz="2200" b="0" dirty="0">
              <a:latin typeface="Rockwell" charset="0"/>
              <a:ea typeface="Rockwell" charset="0"/>
              <a:cs typeface="Rockwell" charset="0"/>
            </a:endParaRPr>
          </a:p>
        </p:txBody>
      </p:sp>
      <p:sp>
        <p:nvSpPr>
          <p:cNvPr id="136" name="Shape 136"/>
          <p:cNvSpPr txBox="1"/>
          <p:nvPr/>
        </p:nvSpPr>
        <p:spPr>
          <a:xfrm>
            <a:off x="0" y="503350"/>
            <a:ext cx="3471299" cy="3818699"/>
          </a:xfrm>
          <a:prstGeom prst="rect">
            <a:avLst/>
          </a:prstGeom>
          <a:noFill/>
          <a:ln>
            <a:noFill/>
          </a:ln>
        </p:spPr>
        <p:txBody>
          <a:bodyPr lIns="91425" tIns="91425" rIns="91425" bIns="91425" anchor="ctr" anchorCtr="0">
            <a:noAutofit/>
          </a:bodyPr>
          <a:lstStyle/>
          <a:p>
            <a:pPr lvl="0" algn="ctr">
              <a:spcBef>
                <a:spcPts val="0"/>
              </a:spcBef>
              <a:buNone/>
            </a:pPr>
            <a:r>
              <a:rPr lang="en" sz="20000" dirty="0">
                <a:solidFill>
                  <a:srgbClr val="18637B"/>
                </a:solidFill>
                <a:latin typeface="Rockwell" charset="0"/>
                <a:ea typeface="Rockwell" charset="0"/>
                <a:cs typeface="Rockwell" charset="0"/>
                <a:sym typeface="Roboto Slab"/>
              </a:rPr>
              <a:t>1</a:t>
            </a:r>
          </a:p>
        </p:txBody>
      </p:sp>
    </p:spTree>
    <p:extLst>
      <p:ext uri="{BB962C8B-B14F-4D97-AF65-F5344CB8AC3E}">
        <p14:creationId xmlns:p14="http://schemas.microsoft.com/office/powerpoint/2010/main" val="4626862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3635" y="-577"/>
            <a:ext cx="8327646" cy="2831544"/>
          </a:xfrm>
          <a:prstGeom prst="rect">
            <a:avLst/>
          </a:prstGeom>
        </p:spPr>
        <p:txBody>
          <a:bodyPr wrap="square">
            <a:spAutoFit/>
          </a:bodyPr>
          <a:lstStyle/>
          <a:p>
            <a:r>
              <a:rPr lang="en-US" sz="2400" dirty="0">
                <a:solidFill>
                  <a:schemeClr val="bg1"/>
                </a:solidFill>
                <a:latin typeface="Times New Roman" panose="02020603050405020304" pitchFamily="18" charset="0"/>
                <a:ea typeface="Times New Roman" panose="02020603050405020304" pitchFamily="18" charset="0"/>
              </a:rPr>
              <a:t>Why is Tree Canopy So Important?</a:t>
            </a:r>
            <a:br>
              <a:rPr lang="en-US" sz="1800" dirty="0">
                <a:solidFill>
                  <a:schemeClr val="bg1"/>
                </a:solidFill>
                <a:latin typeface="Times New Roman" panose="02020603050405020304" pitchFamily="18" charset="0"/>
                <a:ea typeface="Times New Roman" panose="02020603050405020304" pitchFamily="18" charset="0"/>
              </a:rPr>
            </a:br>
            <a:br>
              <a:rPr lang="en-US" dirty="0">
                <a:solidFill>
                  <a:schemeClr val="bg1"/>
                </a:solidFill>
                <a:latin typeface="Times New Roman" panose="02020603050405020304" pitchFamily="18" charset="0"/>
                <a:ea typeface="Times New Roman" panose="02020603050405020304" pitchFamily="18" charset="0"/>
              </a:rPr>
            </a:br>
            <a:br>
              <a:rPr lang="en-US" dirty="0">
                <a:solidFill>
                  <a:schemeClr val="bg1"/>
                </a:solidFill>
                <a:latin typeface="Times New Roman" panose="02020603050405020304" pitchFamily="18" charset="0"/>
                <a:ea typeface="Times New Roman" panose="02020603050405020304" pitchFamily="18" charset="0"/>
              </a:rPr>
            </a:br>
            <a:r>
              <a:rPr lang="en-US" dirty="0">
                <a:solidFill>
                  <a:schemeClr val="bg1"/>
                </a:solidFill>
                <a:latin typeface="Times New Roman" panose="02020603050405020304" pitchFamily="18" charset="0"/>
                <a:ea typeface="Times New Roman" panose="02020603050405020304" pitchFamily="18" charset="0"/>
              </a:rPr>
              <a:t>Graphics heavy slide emphasizing all the co-benefits of tree canopy at local level </a:t>
            </a:r>
          </a:p>
          <a:p>
            <a:endParaRPr lang="en-US" dirty="0">
              <a:solidFill>
                <a:schemeClr val="bg1"/>
              </a:solidFill>
              <a:latin typeface="Times New Roman" panose="02020603050405020304" pitchFamily="18" charset="0"/>
              <a:ea typeface="Times New Roman" panose="02020603050405020304" pitchFamily="18" charset="0"/>
            </a:endParaRPr>
          </a:p>
          <a:p>
            <a:r>
              <a:rPr lang="en-US" dirty="0">
                <a:solidFill>
                  <a:schemeClr val="bg1"/>
                </a:solidFill>
                <a:latin typeface="Times New Roman" panose="02020603050405020304" pitchFamily="18" charset="0"/>
                <a:ea typeface="Times New Roman" panose="02020603050405020304" pitchFamily="18" charset="0"/>
              </a:rPr>
              <a:t>Air Quality</a:t>
            </a:r>
          </a:p>
          <a:p>
            <a:r>
              <a:rPr lang="en-US" dirty="0">
                <a:solidFill>
                  <a:schemeClr val="bg1"/>
                </a:solidFill>
                <a:latin typeface="Times New Roman" panose="02020603050405020304" pitchFamily="18" charset="0"/>
                <a:ea typeface="Times New Roman" panose="02020603050405020304" pitchFamily="18" charset="0"/>
              </a:rPr>
              <a:t>Water Quality and Flooding</a:t>
            </a:r>
          </a:p>
          <a:p>
            <a:r>
              <a:rPr lang="en-US" dirty="0">
                <a:solidFill>
                  <a:schemeClr val="bg1"/>
                </a:solidFill>
                <a:latin typeface="Times New Roman" panose="02020603050405020304" pitchFamily="18" charset="0"/>
                <a:ea typeface="Times New Roman" panose="02020603050405020304" pitchFamily="18" charset="0"/>
              </a:rPr>
              <a:t>Public Health/Well-being</a:t>
            </a:r>
          </a:p>
          <a:p>
            <a:r>
              <a:rPr lang="en-US" dirty="0">
                <a:solidFill>
                  <a:schemeClr val="bg1"/>
                </a:solidFill>
                <a:latin typeface="Times New Roman" panose="02020603050405020304" pitchFamily="18" charset="0"/>
                <a:ea typeface="Times New Roman" panose="02020603050405020304" pitchFamily="18" charset="0"/>
              </a:rPr>
              <a:t>Urban Heat Island/Climate Change Mitigation</a:t>
            </a:r>
          </a:p>
          <a:p>
            <a:r>
              <a:rPr lang="en-US" dirty="0">
                <a:solidFill>
                  <a:schemeClr val="bg1"/>
                </a:solidFill>
                <a:latin typeface="Times New Roman" panose="02020603050405020304" pitchFamily="18" charset="0"/>
                <a:ea typeface="Times New Roman" panose="02020603050405020304" pitchFamily="18" charset="0"/>
              </a:rPr>
              <a:t>Crime Reduction</a:t>
            </a:r>
          </a:p>
          <a:p>
            <a:r>
              <a:rPr lang="en-US" dirty="0">
                <a:solidFill>
                  <a:schemeClr val="bg1"/>
                </a:solidFill>
                <a:latin typeface="Times New Roman" panose="02020603050405020304" pitchFamily="18" charset="0"/>
                <a:ea typeface="Times New Roman" panose="02020603050405020304" pitchFamily="18" charset="0"/>
              </a:rPr>
              <a:t>Property Values</a:t>
            </a:r>
          </a:p>
          <a:p>
            <a:r>
              <a:rPr lang="en-US" dirty="0">
                <a:solidFill>
                  <a:schemeClr val="bg1"/>
                </a:solidFill>
                <a:latin typeface="Times New Roman" panose="02020603050405020304" pitchFamily="18" charset="0"/>
                <a:ea typeface="Times New Roman" panose="02020603050405020304" pitchFamily="18" charset="0"/>
              </a:rPr>
              <a:t>ETC – cite Vibrant Cities Lab for latest research </a:t>
            </a:r>
            <a:endParaRPr lang="en-US" dirty="0">
              <a:solidFill>
                <a:schemeClr val="bg1"/>
              </a:solidFill>
            </a:endParaRPr>
          </a:p>
        </p:txBody>
      </p:sp>
      <p:sp>
        <p:nvSpPr>
          <p:cNvPr id="3" name="Rectangle 2"/>
          <p:cNvSpPr/>
          <p:nvPr/>
        </p:nvSpPr>
        <p:spPr>
          <a:xfrm>
            <a:off x="1" y="4620280"/>
            <a:ext cx="9144000" cy="307777"/>
          </a:xfrm>
          <a:prstGeom prst="rect">
            <a:avLst/>
          </a:prstGeom>
        </p:spPr>
        <p:txBody>
          <a:bodyPr wrap="square">
            <a:spAutoFit/>
          </a:bodyPr>
          <a:lstStyle/>
          <a:p>
            <a:pPr algn="ctr"/>
            <a:endParaRPr lang="en-US" dirty="0">
              <a:solidFill>
                <a:schemeClr val="tx1"/>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817915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3635" y="-577"/>
            <a:ext cx="8327646" cy="3693319"/>
          </a:xfrm>
          <a:prstGeom prst="rect">
            <a:avLst/>
          </a:prstGeom>
        </p:spPr>
        <p:txBody>
          <a:bodyPr wrap="square">
            <a:spAutoFit/>
          </a:bodyPr>
          <a:lstStyle/>
          <a:p>
            <a:r>
              <a:rPr lang="en-US" sz="2400" dirty="0">
                <a:solidFill>
                  <a:schemeClr val="bg1"/>
                </a:solidFill>
                <a:latin typeface="Times New Roman" panose="02020603050405020304" pitchFamily="18" charset="0"/>
                <a:ea typeface="Times New Roman" panose="02020603050405020304" pitchFamily="18" charset="0"/>
              </a:rPr>
              <a:t>Why is Growing our Tree Canopy such a Challenge?</a:t>
            </a:r>
            <a:br>
              <a:rPr lang="en-US" sz="1800" dirty="0">
                <a:solidFill>
                  <a:schemeClr val="bg1"/>
                </a:solidFill>
                <a:latin typeface="Times New Roman" panose="02020603050405020304" pitchFamily="18" charset="0"/>
                <a:ea typeface="Times New Roman" panose="02020603050405020304" pitchFamily="18" charset="0"/>
              </a:rPr>
            </a:br>
            <a:br>
              <a:rPr lang="en-US" dirty="0">
                <a:solidFill>
                  <a:schemeClr val="bg1"/>
                </a:solidFill>
                <a:latin typeface="Times New Roman" panose="02020603050405020304" pitchFamily="18" charset="0"/>
                <a:ea typeface="Times New Roman" panose="02020603050405020304" pitchFamily="18" charset="0"/>
              </a:rPr>
            </a:br>
            <a:br>
              <a:rPr lang="en-US" dirty="0">
                <a:solidFill>
                  <a:schemeClr val="bg1"/>
                </a:solidFill>
                <a:latin typeface="Times New Roman" panose="02020603050405020304" pitchFamily="18" charset="0"/>
                <a:ea typeface="Times New Roman" panose="02020603050405020304" pitchFamily="18" charset="0"/>
              </a:rPr>
            </a:br>
            <a:r>
              <a:rPr lang="en-US" dirty="0">
                <a:solidFill>
                  <a:schemeClr val="bg1"/>
                </a:solidFill>
                <a:latin typeface="Times New Roman" panose="02020603050405020304" pitchFamily="18" charset="0"/>
                <a:ea typeface="Times New Roman" panose="02020603050405020304" pitchFamily="18" charset="0"/>
              </a:rPr>
              <a:t>ADD GRAPHICS</a:t>
            </a:r>
          </a:p>
          <a:p>
            <a:endParaRPr lang="en-US" dirty="0">
              <a:solidFill>
                <a:schemeClr val="bg1"/>
              </a:solidFill>
              <a:latin typeface="Times New Roman" panose="02020603050405020304" pitchFamily="18" charset="0"/>
            </a:endParaRPr>
          </a:p>
          <a:p>
            <a:r>
              <a:rPr lang="en-US" dirty="0">
                <a:solidFill>
                  <a:schemeClr val="bg1"/>
                </a:solidFill>
                <a:latin typeface="Times New Roman" panose="02020603050405020304" pitchFamily="18" charset="0"/>
              </a:rPr>
              <a:t>Inadequate/patchy funding</a:t>
            </a:r>
          </a:p>
          <a:p>
            <a:endParaRPr lang="en-US" dirty="0">
              <a:solidFill>
                <a:schemeClr val="bg1"/>
              </a:solidFill>
              <a:latin typeface="Times New Roman" panose="02020603050405020304" pitchFamily="18" charset="0"/>
            </a:endParaRPr>
          </a:p>
          <a:p>
            <a:r>
              <a:rPr lang="en-US" dirty="0">
                <a:solidFill>
                  <a:schemeClr val="bg1"/>
                </a:solidFill>
                <a:latin typeface="Times New Roman" panose="02020603050405020304" pitchFamily="18" charset="0"/>
              </a:rPr>
              <a:t>Weak or nonexistent local ordinances and staffing</a:t>
            </a:r>
          </a:p>
          <a:p>
            <a:endParaRPr lang="en-US" dirty="0">
              <a:solidFill>
                <a:schemeClr val="bg1"/>
              </a:solidFill>
              <a:latin typeface="Times New Roman" panose="02020603050405020304" pitchFamily="18" charset="0"/>
            </a:endParaRPr>
          </a:p>
          <a:p>
            <a:r>
              <a:rPr lang="en-US" dirty="0">
                <a:solidFill>
                  <a:schemeClr val="bg1"/>
                </a:solidFill>
                <a:latin typeface="Times New Roman" panose="02020603050405020304" pitchFamily="18" charset="0"/>
              </a:rPr>
              <a:t>So many drivers of loss – development (incentives towards clearing and putting in </a:t>
            </a:r>
            <a:r>
              <a:rPr lang="en-US" dirty="0" err="1">
                <a:solidFill>
                  <a:schemeClr val="bg1"/>
                </a:solidFill>
                <a:latin typeface="Times New Roman" panose="02020603050405020304" pitchFamily="18" charset="0"/>
              </a:rPr>
              <a:t>stormwater</a:t>
            </a:r>
            <a:r>
              <a:rPr lang="en-US" dirty="0">
                <a:solidFill>
                  <a:schemeClr val="bg1"/>
                </a:solidFill>
                <a:latin typeface="Times New Roman" panose="02020603050405020304" pitchFamily="18" charset="0"/>
              </a:rPr>
              <a:t> BMPs instead of preserving canopy), storms, pests/diseases, etc. </a:t>
            </a:r>
          </a:p>
          <a:p>
            <a:endParaRPr lang="en-US" dirty="0">
              <a:solidFill>
                <a:schemeClr val="bg1"/>
              </a:solidFill>
              <a:latin typeface="Times New Roman" panose="02020603050405020304" pitchFamily="18" charset="0"/>
            </a:endParaRPr>
          </a:p>
          <a:p>
            <a:r>
              <a:rPr lang="en-US" dirty="0">
                <a:solidFill>
                  <a:schemeClr val="bg1"/>
                </a:solidFill>
                <a:latin typeface="Times New Roman" panose="02020603050405020304" pitchFamily="18" charset="0"/>
              </a:rPr>
              <a:t>People take trees for granted and sometimes focus on negatives (storm damage, maintenance concerns)</a:t>
            </a:r>
          </a:p>
          <a:p>
            <a:endParaRPr lang="en-US" dirty="0">
              <a:solidFill>
                <a:schemeClr val="bg1"/>
              </a:solidFill>
              <a:latin typeface="Times New Roman" panose="02020603050405020304" pitchFamily="18" charset="0"/>
            </a:endParaRPr>
          </a:p>
          <a:p>
            <a:r>
              <a:rPr lang="en-US" dirty="0">
                <a:solidFill>
                  <a:schemeClr val="bg1"/>
                </a:solidFill>
              </a:rPr>
              <a:t>“</a:t>
            </a:r>
            <a:r>
              <a:rPr lang="en-US" dirty="0">
                <a:solidFill>
                  <a:schemeClr val="bg1"/>
                </a:solidFill>
                <a:latin typeface="Times New Roman" panose="02020603050405020304" pitchFamily="18" charset="0"/>
                <a:ea typeface="Times New Roman" panose="02020603050405020304" pitchFamily="18" charset="0"/>
              </a:rPr>
              <a:t>How do we get people to think of trees as more than just window dressing?”</a:t>
            </a:r>
          </a:p>
          <a:p>
            <a:endParaRPr lang="en-US" dirty="0">
              <a:solidFill>
                <a:schemeClr val="bg1"/>
              </a:solidFill>
            </a:endParaRPr>
          </a:p>
        </p:txBody>
      </p:sp>
      <p:sp>
        <p:nvSpPr>
          <p:cNvPr id="3" name="Rectangle 2"/>
          <p:cNvSpPr/>
          <p:nvPr/>
        </p:nvSpPr>
        <p:spPr>
          <a:xfrm>
            <a:off x="1" y="4620280"/>
            <a:ext cx="9144000" cy="307777"/>
          </a:xfrm>
          <a:prstGeom prst="rect">
            <a:avLst/>
          </a:prstGeom>
        </p:spPr>
        <p:txBody>
          <a:bodyPr wrap="square">
            <a:spAutoFit/>
          </a:bodyPr>
          <a:lstStyle/>
          <a:p>
            <a:pPr algn="ctr"/>
            <a:endParaRPr lang="en-US" dirty="0">
              <a:solidFill>
                <a:schemeClr val="tx1"/>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33339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433442" y="212017"/>
            <a:ext cx="6020551" cy="4244741"/>
          </a:xfrm>
          <a:prstGeom prst="rect">
            <a:avLst/>
          </a:prstGeom>
        </p:spPr>
      </p:pic>
    </p:spTree>
    <p:extLst>
      <p:ext uri="{BB962C8B-B14F-4D97-AF65-F5344CB8AC3E}">
        <p14:creationId xmlns:p14="http://schemas.microsoft.com/office/powerpoint/2010/main" val="27511359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Shape 134"/>
          <p:cNvSpPr txBox="1">
            <a:spLocks noGrp="1"/>
          </p:cNvSpPr>
          <p:nvPr>
            <p:ph type="ctrTitle"/>
          </p:nvPr>
        </p:nvSpPr>
        <p:spPr>
          <a:xfrm>
            <a:off x="3474720" y="1609344"/>
            <a:ext cx="5669280" cy="1481328"/>
          </a:xfrm>
          <a:prstGeom prst="rect">
            <a:avLst/>
          </a:prstGeom>
        </p:spPr>
        <p:txBody>
          <a:bodyPr lIns="91425" tIns="91425" rIns="91425" bIns="91425" anchor="b" anchorCtr="0">
            <a:noAutofit/>
          </a:bodyPr>
          <a:lstStyle/>
          <a:p>
            <a:pPr lvl="0" rtl="0">
              <a:spcBef>
                <a:spcPts val="0"/>
              </a:spcBef>
              <a:buNone/>
            </a:pPr>
            <a:r>
              <a:rPr lang="en-US" dirty="0">
                <a:latin typeface="Rockwell" charset="0"/>
                <a:ea typeface="Rockwell" charset="0"/>
                <a:cs typeface="Rockwell" charset="0"/>
              </a:rPr>
              <a:t>Progress:</a:t>
            </a:r>
            <a:br>
              <a:rPr lang="en-US" dirty="0">
                <a:latin typeface="Rockwell" charset="0"/>
                <a:ea typeface="Rockwell" charset="0"/>
                <a:cs typeface="Rockwell" charset="0"/>
              </a:rPr>
            </a:br>
            <a:r>
              <a:rPr lang="en-US" sz="2200" i="1" dirty="0">
                <a:latin typeface="Rockwell" charset="0"/>
                <a:ea typeface="Rockwell" charset="0"/>
                <a:cs typeface="Rockwell" charset="0"/>
              </a:rPr>
              <a:t>Are we doing what we said we would do?</a:t>
            </a:r>
            <a:endParaRPr lang="en" sz="2200" b="0" dirty="0">
              <a:latin typeface="Rockwell" charset="0"/>
              <a:ea typeface="Rockwell" charset="0"/>
              <a:cs typeface="Rockwell" charset="0"/>
            </a:endParaRPr>
          </a:p>
        </p:txBody>
      </p:sp>
      <p:sp>
        <p:nvSpPr>
          <p:cNvPr id="136" name="Shape 136"/>
          <p:cNvSpPr txBox="1"/>
          <p:nvPr/>
        </p:nvSpPr>
        <p:spPr>
          <a:xfrm>
            <a:off x="0" y="503350"/>
            <a:ext cx="3471299" cy="3818699"/>
          </a:xfrm>
          <a:prstGeom prst="rect">
            <a:avLst/>
          </a:prstGeom>
          <a:noFill/>
          <a:ln>
            <a:noFill/>
          </a:ln>
        </p:spPr>
        <p:txBody>
          <a:bodyPr lIns="91425" tIns="91425" rIns="91425" bIns="91425" anchor="ctr" anchorCtr="0">
            <a:noAutofit/>
          </a:bodyPr>
          <a:lstStyle/>
          <a:p>
            <a:pPr lvl="0" algn="ctr">
              <a:spcBef>
                <a:spcPts val="0"/>
              </a:spcBef>
              <a:buNone/>
            </a:pPr>
            <a:r>
              <a:rPr lang="en" sz="20000" dirty="0">
                <a:solidFill>
                  <a:srgbClr val="18637B"/>
                </a:solidFill>
                <a:latin typeface="Rockwell" charset="0"/>
                <a:ea typeface="Rockwell" charset="0"/>
                <a:cs typeface="Rockwell" charset="0"/>
                <a:sym typeface="Roboto Slab"/>
              </a:rPr>
              <a:t>2</a:t>
            </a:r>
          </a:p>
        </p:txBody>
      </p:sp>
    </p:spTree>
    <p:extLst>
      <p:ext uri="{BB962C8B-B14F-4D97-AF65-F5344CB8AC3E}">
        <p14:creationId xmlns:p14="http://schemas.microsoft.com/office/powerpoint/2010/main" val="1016398853"/>
      </p:ext>
    </p:extLst>
  </p:cSld>
  <p:clrMapOvr>
    <a:masterClrMapping/>
  </p:clrMapOvr>
</p:sld>
</file>

<file path=ppt/theme/theme1.xml><?xml version="1.0" encoding="utf-8"?>
<a:theme xmlns:a="http://schemas.openxmlformats.org/drawingml/2006/main" name="Warwick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15.xml.rels><?xml version="1.0" encoding="UTF-8" standalone="yes"?>
<Relationships xmlns="http://schemas.openxmlformats.org/package/2006/relationships"><Relationship Id="rId1" Type="http://schemas.openxmlformats.org/officeDocument/2006/relationships/customXmlProps" Target="itemProps15.xml"/></Relationships>
</file>

<file path=customXml/_rels/item16.xml.rels><?xml version="1.0" encoding="UTF-8" standalone="yes"?>
<Relationships xmlns="http://schemas.openxmlformats.org/package/2006/relationships"><Relationship Id="rId1" Type="http://schemas.openxmlformats.org/officeDocument/2006/relationships/customXmlProps" Target="itemProps16.xml"/></Relationships>
</file>

<file path=customXml/_rels/item17.xml.rels><?xml version="1.0" encoding="UTF-8" standalone="yes"?>
<Relationships xmlns="http://schemas.openxmlformats.org/package/2006/relationships"><Relationship Id="rId1" Type="http://schemas.openxmlformats.org/officeDocument/2006/relationships/customXmlProps" Target="itemProps17.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15.xml><?xml version="1.0" encoding="utf-8"?>
<?mso-contentType ?>
<FormTemplates xmlns="http://schemas.microsoft.com/sharepoint/v3/contenttype/forms">
  <Display>DocumentLibraryForm</Display>
  <Edit>DocumentLibraryForm</Edit>
  <New>DocumentLibraryForm</New>
</FormTemplates>
</file>

<file path=customXml/item16.xml><?xml version="1.0" encoding="utf-8"?>
<EsriMapsInfo xmlns="ESRI.ArcGIS.Mapping.OfficeIntegration.PowerPointInfo">
  <Version>Version1</Version>
  <RequiresSignIn>False</RequiresSignIn>
</EsriMapsInfo>
</file>

<file path=customXml/item17.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4.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ct:contentTypeSchema xmlns:ct="http://schemas.microsoft.com/office/2006/metadata/contentType" xmlns:ma="http://schemas.microsoft.com/office/2006/metadata/properties/metaAttributes" ct:_="" ma:_="" ma:contentTypeName="Document" ma:contentTypeID="0x0101007299ACFDB1F7B243A8BE670D52864591" ma:contentTypeVersion="4" ma:contentTypeDescription="Create a new document." ma:contentTypeScope="" ma:versionID="bedc101f92e1a0c51ece9094e7d6ea51">
  <xsd:schema xmlns:xsd="http://www.w3.org/2001/XMLSchema" xmlns:xs="http://www.w3.org/2001/XMLSchema" xmlns:p="http://schemas.microsoft.com/office/2006/metadata/properties" xmlns:ns2="c2de63d9-61f2-4114-9950-8094353c4192" targetNamespace="http://schemas.microsoft.com/office/2006/metadata/properties" ma:root="true" ma:fieldsID="5bde11fa1469642d44d86ec58a7d9c72" ns2:_="">
    <xsd:import namespace="c2de63d9-61f2-4114-9950-8094353c4192"/>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de63d9-61f2-4114-9950-8094353c419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A474D4E0-64B2-495C-8D87-43DA111C7C28}">
  <ds:schemaRefs>
    <ds:schemaRef ds:uri="ESRI.ArcGIS.Mapping.OfficeIntegration.PowerPointInfo"/>
  </ds:schemaRefs>
</ds:datastoreItem>
</file>

<file path=customXml/itemProps10.xml><?xml version="1.0" encoding="utf-8"?>
<ds:datastoreItem xmlns:ds="http://schemas.openxmlformats.org/officeDocument/2006/customXml" ds:itemID="{4F6E9DD8-4E4E-4463-8C2B-1ABD78665744}">
  <ds:schemaRefs>
    <ds:schemaRef ds:uri="ESRI.ArcGIS.Mapping.OfficeIntegration.PowerPointInfo"/>
  </ds:schemaRefs>
</ds:datastoreItem>
</file>

<file path=customXml/itemProps11.xml><?xml version="1.0" encoding="utf-8"?>
<ds:datastoreItem xmlns:ds="http://schemas.openxmlformats.org/officeDocument/2006/customXml" ds:itemID="{95BA3650-AC55-4740-9A73-788C0241F052}">
  <ds:schemaRefs>
    <ds:schemaRef ds:uri="ESRI.ArcGIS.Mapping.OfficeIntegration.PowerPointInfo"/>
  </ds:schemaRefs>
</ds:datastoreItem>
</file>

<file path=customXml/itemProps12.xml><?xml version="1.0" encoding="utf-8"?>
<ds:datastoreItem xmlns:ds="http://schemas.openxmlformats.org/officeDocument/2006/customXml" ds:itemID="{8872A0B0-370F-4323-BF4E-D589DE50C5F6}">
  <ds:schemaRefs>
    <ds:schemaRef ds:uri="ESRI.ArcGIS.Mapping.OfficeIntegration.PowerPointInfo"/>
  </ds:schemaRefs>
</ds:datastoreItem>
</file>

<file path=customXml/itemProps13.xml><?xml version="1.0" encoding="utf-8"?>
<ds:datastoreItem xmlns:ds="http://schemas.openxmlformats.org/officeDocument/2006/customXml" ds:itemID="{EC738E43-9B1B-4E52-A67B-7CF5C8642CA3}">
  <ds:schemaRefs>
    <ds:schemaRef ds:uri="ESRI.ArcGIS.Mapping.OfficeIntegration.PowerPointInfo"/>
  </ds:schemaRefs>
</ds:datastoreItem>
</file>

<file path=customXml/itemProps14.xml><?xml version="1.0" encoding="utf-8"?>
<ds:datastoreItem xmlns:ds="http://schemas.openxmlformats.org/officeDocument/2006/customXml" ds:itemID="{264E8007-01B3-4757-ADB3-5F8B49977323}">
  <ds:schemaRefs>
    <ds:schemaRef ds:uri="ESRI.ArcGIS.Mapping.OfficeIntegration.PowerPointInfo"/>
  </ds:schemaRefs>
</ds:datastoreItem>
</file>

<file path=customXml/itemProps15.xml><?xml version="1.0" encoding="utf-8"?>
<ds:datastoreItem xmlns:ds="http://schemas.openxmlformats.org/officeDocument/2006/customXml" ds:itemID="{D193DC0A-DA83-4AC4-A3D0-E1DDA4E1CA29}">
  <ds:schemaRefs>
    <ds:schemaRef ds:uri="http://schemas.microsoft.com/sharepoint/v3/contenttype/forms"/>
  </ds:schemaRefs>
</ds:datastoreItem>
</file>

<file path=customXml/itemProps16.xml><?xml version="1.0" encoding="utf-8"?>
<ds:datastoreItem xmlns:ds="http://schemas.openxmlformats.org/officeDocument/2006/customXml" ds:itemID="{1FB39C2D-9676-41D1-9E56-3B60BBD4EDA0}">
  <ds:schemaRefs>
    <ds:schemaRef ds:uri="ESRI.ArcGIS.Mapping.OfficeIntegration.PowerPointInfo"/>
  </ds:schemaRefs>
</ds:datastoreItem>
</file>

<file path=customXml/itemProps17.xml><?xml version="1.0" encoding="utf-8"?>
<ds:datastoreItem xmlns:ds="http://schemas.openxmlformats.org/officeDocument/2006/customXml" ds:itemID="{7B5587FA-2CBF-4CE1-BFE0-C712953C7E84}">
  <ds:schemaRefs>
    <ds:schemaRef ds:uri="ESRI.ArcGIS.Mapping.OfficeIntegration.PowerPointInfo"/>
  </ds:schemaRefs>
</ds:datastoreItem>
</file>

<file path=customXml/itemProps2.xml><?xml version="1.0" encoding="utf-8"?>
<ds:datastoreItem xmlns:ds="http://schemas.openxmlformats.org/officeDocument/2006/customXml" ds:itemID="{909B1E89-D88D-4285-911D-1BED73DA985F}">
  <ds:schemaRefs>
    <ds:schemaRef ds:uri="ESRI.ArcGIS.Mapping.OfficeIntegration.PowerPointInfo"/>
  </ds:schemaRefs>
</ds:datastoreItem>
</file>

<file path=customXml/itemProps3.xml><?xml version="1.0" encoding="utf-8"?>
<ds:datastoreItem xmlns:ds="http://schemas.openxmlformats.org/officeDocument/2006/customXml" ds:itemID="{5B229134-EC8F-4234-BDBD-F6252274FB35}">
  <ds:schemaRefs>
    <ds:schemaRef ds:uri="http://www.w3.org/XML/1998/namespace"/>
    <ds:schemaRef ds:uri="http://schemas.microsoft.com/office/2006/documentManagement/types"/>
    <ds:schemaRef ds:uri="http://purl.org/dc/dcmitype/"/>
    <ds:schemaRef ds:uri="http://purl.org/dc/terms/"/>
    <ds:schemaRef ds:uri="http://schemas.microsoft.com/office/2006/metadata/properties"/>
    <ds:schemaRef ds:uri="http://purl.org/dc/elements/1.1/"/>
    <ds:schemaRef ds:uri="http://schemas.openxmlformats.org/package/2006/metadata/core-properties"/>
    <ds:schemaRef ds:uri="http://schemas.microsoft.com/office/infopath/2007/PartnerControls"/>
    <ds:schemaRef ds:uri="c2de63d9-61f2-4114-9950-8094353c4192"/>
  </ds:schemaRefs>
</ds:datastoreItem>
</file>

<file path=customXml/itemProps4.xml><?xml version="1.0" encoding="utf-8"?>
<ds:datastoreItem xmlns:ds="http://schemas.openxmlformats.org/officeDocument/2006/customXml" ds:itemID="{8ED37029-9C88-4C42-AFDF-C1ED0D3B3F66}">
  <ds:schemaRefs>
    <ds:schemaRef ds:uri="ESRI.ArcGIS.Mapping.OfficeIntegration.PowerPointInfo"/>
  </ds:schemaRefs>
</ds:datastoreItem>
</file>

<file path=customXml/itemProps5.xml><?xml version="1.0" encoding="utf-8"?>
<ds:datastoreItem xmlns:ds="http://schemas.openxmlformats.org/officeDocument/2006/customXml" ds:itemID="{571267E0-A1A7-4733-96AA-41775714C2CF}">
  <ds:schemaRefs>
    <ds:schemaRef ds:uri="ESRI.ArcGIS.Mapping.OfficeIntegration.PowerPointInfo"/>
  </ds:schemaRefs>
</ds:datastoreItem>
</file>

<file path=customXml/itemProps6.xml><?xml version="1.0" encoding="utf-8"?>
<ds:datastoreItem xmlns:ds="http://schemas.openxmlformats.org/officeDocument/2006/customXml" ds:itemID="{D23F5A4E-D19D-44BE-9A14-B641A118331B}">
  <ds:schemaRefs>
    <ds:schemaRef ds:uri="ESRI.ArcGIS.Mapping.OfficeIntegration.PowerPointInfo"/>
  </ds:schemaRefs>
</ds:datastoreItem>
</file>

<file path=customXml/itemProps7.xml><?xml version="1.0" encoding="utf-8"?>
<ds:datastoreItem xmlns:ds="http://schemas.openxmlformats.org/officeDocument/2006/customXml" ds:itemID="{17A23024-511E-4A74-BF2C-6516326581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2de63d9-61f2-4114-9950-8094353c419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8.xml><?xml version="1.0" encoding="utf-8"?>
<ds:datastoreItem xmlns:ds="http://schemas.openxmlformats.org/officeDocument/2006/customXml" ds:itemID="{B703ED97-4220-49F5-97F8-75A4AC4FFC4C}">
  <ds:schemaRefs>
    <ds:schemaRef ds:uri="ESRI.ArcGIS.Mapping.OfficeIntegration.PowerPointInfo"/>
  </ds:schemaRefs>
</ds:datastoreItem>
</file>

<file path=customXml/itemProps9.xml><?xml version="1.0" encoding="utf-8"?>
<ds:datastoreItem xmlns:ds="http://schemas.openxmlformats.org/officeDocument/2006/customXml" ds:itemID="{4275E6C4-E755-4DDE-B477-A58B28879AFF}">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otalTime>12908</TotalTime>
  <Words>2262</Words>
  <Application>Microsoft Office PowerPoint</Application>
  <PresentationFormat>On-screen Show (16:9)</PresentationFormat>
  <Paragraphs>257</Paragraphs>
  <Slides>24</Slides>
  <Notes>23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24</vt:i4>
      </vt:variant>
    </vt:vector>
  </HeadingPairs>
  <TitlesOfParts>
    <vt:vector size="33" baseType="lpstr">
      <vt:lpstr>Arial</vt:lpstr>
      <vt:lpstr>Calibri</vt:lpstr>
      <vt:lpstr>Impact</vt:lpstr>
      <vt:lpstr>Nixie One</vt:lpstr>
      <vt:lpstr>Roboto Slab</vt:lpstr>
      <vt:lpstr>Rockwell</vt:lpstr>
      <vt:lpstr>Times New Roman</vt:lpstr>
      <vt:lpstr>Wingdings</vt:lpstr>
      <vt:lpstr>Warwick template</vt:lpstr>
      <vt:lpstr>Tree Canopy</vt:lpstr>
      <vt:lpstr>PowerPoint Presentation</vt:lpstr>
      <vt:lpstr>PowerPoint Presentation</vt:lpstr>
      <vt:lpstr>What We Want</vt:lpstr>
      <vt:lpstr>Setting the Stage: What are our assumptions?</vt:lpstr>
      <vt:lpstr>PowerPoint Presentation</vt:lpstr>
      <vt:lpstr>PowerPoint Presentation</vt:lpstr>
      <vt:lpstr>PowerPoint Presentation</vt:lpstr>
      <vt:lpstr>Progress: Are we doing what we said we would do?</vt:lpstr>
      <vt:lpstr>PowerPoint Presentation</vt:lpstr>
      <vt:lpstr>PowerPoint Presentation</vt:lpstr>
      <vt:lpstr>PowerPoint Presentation</vt:lpstr>
      <vt:lpstr>PowerPoint Presentation</vt:lpstr>
      <vt:lpstr>PowerPoint Presentation</vt:lpstr>
      <vt:lpstr>PowerPoint Presentation</vt:lpstr>
      <vt:lpstr>Challenges: Are our actions having the expected effect?</vt:lpstr>
      <vt:lpstr>Challenges</vt:lpstr>
      <vt:lpstr>Adaptations: How should we adapt?</vt:lpstr>
      <vt:lpstr>Based on what we’ve learned, we plan to…</vt:lpstr>
      <vt:lpstr> </vt:lpstr>
      <vt:lpstr> </vt:lpstr>
      <vt:lpstr>Cross-Outcome  Considerations</vt:lpstr>
      <vt:lpstr>What We Want</vt:lpstr>
      <vt:lpstr>Discussion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This is your presentation title</dc:title>
  <dc:creator>Free, Laura</dc:creator>
  <cp:lastModifiedBy>Katherine Wares</cp:lastModifiedBy>
  <cp:revision>197</cp:revision>
  <cp:lastPrinted>2018-04-24T13:53:34Z</cp:lastPrinted>
  <dcterms:modified xsi:type="dcterms:W3CDTF">2018-10-03T12:22:23Z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0x0101007299ACFDB1F7B243A8BE670D52864591</vt:lpwstr>
  </property>
</Properties>
</file>