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8"/>
  </p:sldMasterIdLst>
  <p:notesMasterIdLst>
    <p:notesMasterId r:id="rId39"/>
  </p:notesMasterIdLst>
  <p:sldIdLst>
    <p:sldId id="256" r:id="rId19"/>
    <p:sldId id="260" r:id="rId20"/>
    <p:sldId id="316" r:id="rId21"/>
    <p:sldId id="291" r:id="rId22"/>
    <p:sldId id="309" r:id="rId23"/>
    <p:sldId id="285" r:id="rId24"/>
    <p:sldId id="319" r:id="rId25"/>
    <p:sldId id="321" r:id="rId26"/>
    <p:sldId id="313" r:id="rId27"/>
    <p:sldId id="323" r:id="rId28"/>
    <p:sldId id="322" r:id="rId29"/>
    <p:sldId id="324" r:id="rId30"/>
    <p:sldId id="290" r:id="rId31"/>
    <p:sldId id="304" r:id="rId32"/>
    <p:sldId id="306" r:id="rId33"/>
    <p:sldId id="265" r:id="rId34"/>
    <p:sldId id="314" r:id="rId35"/>
    <p:sldId id="293" r:id="rId36"/>
    <p:sldId id="318" r:id="rId37"/>
    <p:sldId id="280" r:id="rId38"/>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0"/>
    <p:restoredTop sz="62601" autoAdjust="0"/>
  </p:normalViewPr>
  <p:slideViewPr>
    <p:cSldViewPr snapToGrid="0" snapToObjects="1">
      <p:cViewPr varScale="1">
        <p:scale>
          <a:sx n="96" d="100"/>
          <a:sy n="96" d="100"/>
        </p:scale>
        <p:origin x="201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2" y="4560570"/>
            <a:ext cx="5852159" cy="4320540"/>
          </a:xfrm>
          <a:prstGeom prst="rect">
            <a:avLst/>
          </a:prstGeom>
          <a:noFill/>
          <a:ln>
            <a:noFill/>
          </a:ln>
        </p:spPr>
        <p:txBody>
          <a:bodyPr lIns="96637" tIns="96637" rIns="96637" bIns="96637"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19248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BACKGROUND:</a:t>
            </a:r>
            <a:r>
              <a:rPr lang="en-US" baseline="0" dirty="0"/>
              <a:t>  </a:t>
            </a:r>
            <a:r>
              <a:rPr lang="en-US" dirty="0"/>
              <a:t>The</a:t>
            </a:r>
            <a:r>
              <a:rPr lang="en-US" baseline="0" dirty="0"/>
              <a:t> Strategic Review System is the Chesapeake Bay Partnership's committed adaptive management process to regularly review progress at meeting our Watershed Agreement Outcomes and make appropriate changes.  In recognition of the fact that our Outcomes vary considerably, there is no single review process that will fit all Outcomes.  However, there is value in ensuring some level of consistency in how we review and discuss our Outcomes.  The “Guide to your Quarterly Progress Meeting” and this powerpoint template are intended to provide that level of consistency, while also providing the necessary level of flexibility to adapt the process to your specific Outcome’s needs.  The “Guide” provides specific instructions that we expect the Outcome’s lead GIT or Workgroup to follow in conducting the review.  This powerpoint template provides a consistent format for presenting only </a:t>
            </a:r>
            <a:r>
              <a:rPr lang="en-US" u="sng" baseline="0" dirty="0"/>
              <a:t>the most important issues</a:t>
            </a:r>
            <a:r>
              <a:rPr lang="en-US" baseline="0" dirty="0"/>
              <a:t> resulting from that review to the Management Board at the Quarterly Progress Meeting.  </a:t>
            </a:r>
          </a:p>
          <a:p>
            <a:endParaRPr lang="en-US" baseline="0" dirty="0"/>
          </a:p>
          <a:p>
            <a:r>
              <a:rPr lang="en-US" baseline="0" dirty="0"/>
              <a:t>Both documents address four basic questions:</a:t>
            </a:r>
          </a:p>
          <a:p>
            <a:pPr marL="685800" lvl="1" indent="-228600">
              <a:buFont typeface="+mj-lt"/>
              <a:buAutoNum type="arabicPeriod"/>
            </a:pPr>
            <a:r>
              <a:rPr lang="en-US" baseline="0" dirty="0"/>
              <a:t>What are our assumptions?</a:t>
            </a:r>
          </a:p>
          <a:p>
            <a:pPr marL="685800" lvl="1" indent="-228600">
              <a:buFont typeface="+mj-lt"/>
              <a:buAutoNum type="arabicPeriod"/>
            </a:pPr>
            <a:r>
              <a:rPr lang="en-US" baseline="0" dirty="0"/>
              <a:t>Are we doing what we said we would do?</a:t>
            </a:r>
          </a:p>
          <a:p>
            <a:pPr marL="685800" lvl="1" indent="-228600">
              <a:buFont typeface="+mj-lt"/>
              <a:buAutoNum type="arabicPeriod"/>
            </a:pPr>
            <a:r>
              <a:rPr lang="en-US" baseline="0" dirty="0"/>
              <a:t>Are our actions having the expected effect?</a:t>
            </a:r>
          </a:p>
          <a:p>
            <a:pPr marL="685800" lvl="1" indent="-228600">
              <a:buFont typeface="+mj-lt"/>
              <a:buAutoNum type="arabicPeriod"/>
            </a:pPr>
            <a:r>
              <a:rPr lang="en-US" baseline="0" dirty="0"/>
              <a:t>How should we adapt?</a:t>
            </a:r>
          </a:p>
          <a:p>
            <a:pPr marL="0" indent="0">
              <a:buFont typeface="+mj-lt"/>
              <a:buNone/>
            </a:pPr>
            <a:r>
              <a:rPr lang="en-US" dirty="0"/>
              <a:t>We understand</a:t>
            </a:r>
            <a:r>
              <a:rPr lang="en-US" baseline="0" dirty="0"/>
              <a:t> that you could spend your entire allotted time to any one of these questions.  Please keep in mind that the Management Board is trusting that your GIT or Workgroup followed the process outlined in the Guide, and that the issues that you present in this powerpoint are limited to only those high points from that review that you need to bring to the Management Board’s attention and get their feedback. </a:t>
            </a:r>
            <a:endParaRPr lang="en-US" dirty="0"/>
          </a:p>
          <a:p>
            <a:endParaRPr lang="en-US" dirty="0"/>
          </a:p>
          <a:p>
            <a:r>
              <a:rPr lang="en-US" dirty="0"/>
              <a:t>INSTRUCTIONS:</a:t>
            </a:r>
            <a:r>
              <a:rPr lang="en-US" baseline="0" dirty="0"/>
              <a:t> </a:t>
            </a:r>
            <a:r>
              <a:rPr lang="en-US" dirty="0"/>
              <a:t>Use this presentation to highlight</a:t>
            </a:r>
            <a:r>
              <a:rPr lang="en-US" baseline="0" dirty="0"/>
              <a:t> important AND, BUT, THEREFORE stories that the Management Board should hear, based on GIT analysis using the provided materials. </a:t>
            </a:r>
          </a:p>
          <a:p>
            <a:endParaRPr lang="en-US" baseline="0" dirty="0"/>
          </a:p>
          <a:p>
            <a:r>
              <a:rPr lang="en-US" baseline="0" dirty="0"/>
              <a:t>Find photos </a:t>
            </a:r>
            <a:r>
              <a:rPr lang="en-US" dirty="0"/>
              <a:t>on our Flickr</a:t>
            </a:r>
            <a:r>
              <a:rPr lang="en-US" baseline="0" dirty="0"/>
              <a:t> site: https://www.flickr.com/photos/29388462@N06/sets/ </a:t>
            </a:r>
          </a:p>
          <a:p>
            <a:r>
              <a:rPr lang="en-US" baseline="0" dirty="0"/>
              <a:t>You can also browse photos by category on our website: http://www.chesapeakebay.net/photos </a:t>
            </a:r>
          </a:p>
          <a:p>
            <a:endParaRPr lang="en-US" baseline="0" dirty="0"/>
          </a:p>
          <a:p>
            <a:r>
              <a:rPr lang="en-US" baseline="0" dirty="0"/>
              <a:t>Find charts and data at ChesapeakeProgress.com. </a:t>
            </a:r>
          </a:p>
          <a:p>
            <a:endParaRPr dirty="0"/>
          </a:p>
        </p:txBody>
      </p:sp>
    </p:spTree>
    <p:extLst>
      <p:ext uri="{BB962C8B-B14F-4D97-AF65-F5344CB8AC3E}">
        <p14:creationId xmlns:p14="http://schemas.microsoft.com/office/powerpoint/2010/main" val="215769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smtClean="0"/>
              <a:t>Nearly</a:t>
            </a:r>
            <a:r>
              <a:rPr lang="en-US" baseline="0" dirty="0" smtClean="0"/>
              <a:t> 25,000 miles opened for passage or partial passage (i.e. via ladders) since 1989.</a:t>
            </a:r>
          </a:p>
          <a:p>
            <a:endParaRPr lang="en-US" dirty="0"/>
          </a:p>
        </p:txBody>
      </p:sp>
    </p:spTree>
    <p:extLst>
      <p:ext uri="{BB962C8B-B14F-4D97-AF65-F5344CB8AC3E}">
        <p14:creationId xmlns:p14="http://schemas.microsoft.com/office/powerpoint/2010/main" val="1582958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INSTRUCTIONS: This optional graphic was provided to coordinators and staffers (email sent by Emily Freeman on March 24) as Annotated Process Graphic PowerPoint</a:t>
            </a:r>
            <a:r>
              <a:rPr lang="en-US" baseline="0" dirty="0"/>
              <a:t> file. You can edit the graph in that file and include here. Alternatively, you can leave this out of the presentation and include other charts, pictures, maps, or information to answer the questions below. </a:t>
            </a:r>
          </a:p>
          <a:p>
            <a:endParaRPr lang="en-US" baseline="0" dirty="0"/>
          </a:p>
          <a:p>
            <a:r>
              <a:rPr lang="en-US" baseline="0" dirty="0"/>
              <a:t>Talking Points:</a:t>
            </a:r>
          </a:p>
          <a:p>
            <a:r>
              <a:rPr lang="en-US" baseline="0" dirty="0"/>
              <a:t>Discussion Question 1 (continued)</a:t>
            </a:r>
          </a:p>
          <a:p>
            <a:pPr marL="296408" lvl="8" indent="-296408">
              <a:buFont typeface="Wingdings" panose="05000000000000000000" pitchFamily="2" charset="2"/>
              <a:buChar char="§"/>
            </a:pPr>
            <a:r>
              <a:rPr lang="en-US" sz="1900" dirty="0">
                <a:latin typeface="Rockwell" charset="0"/>
                <a:ea typeface="Rockwell" charset="0"/>
                <a:cs typeface="Rockwell" charset="0"/>
              </a:rPr>
              <a:t>What is your anticipated deadline? What is your anticipated trajectory? </a:t>
            </a:r>
          </a:p>
          <a:p>
            <a:pPr marL="296408" lvl="8" indent="-296408">
              <a:buFont typeface="Wingdings" panose="05000000000000000000" pitchFamily="2" charset="2"/>
              <a:buChar char="§"/>
            </a:pPr>
            <a:r>
              <a:rPr lang="en-US" sz="1900" dirty="0">
                <a:latin typeface="Rockwell" charset="0"/>
                <a:ea typeface="Rockwell" charset="0"/>
                <a:cs typeface="Rockwell" charset="0"/>
              </a:rPr>
              <a:t>What actual progress has been made thus far? </a:t>
            </a:r>
          </a:p>
          <a:p>
            <a:pPr marL="296408" lvl="8" indent="-296408">
              <a:buFont typeface="Wingdings" panose="05000000000000000000" pitchFamily="2" charset="2"/>
              <a:buChar char="§"/>
            </a:pPr>
            <a:r>
              <a:rPr lang="en-US" sz="1900" dirty="0">
                <a:latin typeface="Rockwell" charset="0"/>
                <a:ea typeface="Rockwell" charset="0"/>
                <a:cs typeface="Rockwell" charset="0"/>
              </a:rPr>
              <a:t>What could explain any existing gap(s) between your actual progress and anticipated trajectory?</a:t>
            </a:r>
          </a:p>
          <a:p>
            <a:endParaRPr lang="en-US" dirty="0"/>
          </a:p>
        </p:txBody>
      </p:sp>
    </p:spTree>
    <p:extLst>
      <p:ext uri="{BB962C8B-B14F-4D97-AF65-F5344CB8AC3E}">
        <p14:creationId xmlns:p14="http://schemas.microsoft.com/office/powerpoint/2010/main" val="3111621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dirty="0">
                <a:latin typeface="Rockwell" charset="0"/>
                <a:ea typeface="Rockwell" charset="0"/>
                <a:cs typeface="Rockwell" charset="0"/>
              </a:rPr>
              <a:t>INSTRUCTIONS: </a:t>
            </a:r>
            <a:r>
              <a:rPr lang="en-US" dirty="0"/>
              <a:t>consider these questions and include those that are most relevant to your outcome. </a:t>
            </a:r>
          </a:p>
          <a:p>
            <a:pPr>
              <a:buNone/>
            </a:pPr>
            <a:endParaRPr lang="en-US" dirty="0">
              <a:latin typeface="Rockwell" charset="0"/>
              <a:ea typeface="Rockwell" charset="0"/>
              <a:cs typeface="Rockwell" charset="0"/>
            </a:endParaRPr>
          </a:p>
          <a:p>
            <a:endParaRPr lang="en-US" baseline="0" dirty="0">
              <a:latin typeface="Rockwell" charset="0"/>
            </a:endParaRPr>
          </a:p>
        </p:txBody>
      </p:sp>
    </p:spTree>
    <p:extLst>
      <p:ext uri="{BB962C8B-B14F-4D97-AF65-F5344CB8AC3E}">
        <p14:creationId xmlns:p14="http://schemas.microsoft.com/office/powerpoint/2010/main" val="96202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[section header,</a:t>
            </a:r>
            <a:r>
              <a:rPr lang="en-US" baseline="0" dirty="0"/>
              <a:t> no action required] </a:t>
            </a:r>
            <a:r>
              <a:rPr lang="en-US" dirty="0"/>
              <a:t>This second section provides the BUT part of the AND, BUT, THEREFORE story structure. This section provides an opportunity to talk about your challenges, based on your analysis</a:t>
            </a:r>
            <a:r>
              <a:rPr lang="en-US" baseline="0" dirty="0"/>
              <a:t> using the logic table and the discussion questions in the SRS Quarterly Meeting Guide</a:t>
            </a:r>
            <a:r>
              <a:rPr lang="en-US" dirty="0"/>
              <a:t>. </a:t>
            </a:r>
            <a:endParaRPr dirty="0"/>
          </a:p>
        </p:txBody>
      </p:sp>
    </p:spTree>
    <p:extLst>
      <p:ext uri="{BB962C8B-B14F-4D97-AF65-F5344CB8AC3E}">
        <p14:creationId xmlns:p14="http://schemas.microsoft.com/office/powerpoint/2010/main" val="187617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baseline="0" dirty="0">
                <a:latin typeface="Rockwell" charset="0"/>
              </a:rPr>
              <a:t>INSTRUCTIONS: This is the BUT part of the story. Consider the questions above and share something about a challenge encountered, or new information gathered, or a new approach identified, that calls for a change to the existing approach or strategy. </a:t>
            </a:r>
            <a:r>
              <a:rPr lang="en" dirty="0">
                <a:latin typeface="Rockwell" charset="0"/>
                <a:ea typeface="Rockwell" charset="0"/>
                <a:cs typeface="Rockwell" charset="0"/>
              </a:rPr>
              <a:t>You can discuss </a:t>
            </a:r>
            <a:r>
              <a:rPr lang="en-US" dirty="0">
                <a:latin typeface="Rockwell" charset="0"/>
                <a:ea typeface="Rockwell" charset="0"/>
                <a:cs typeface="Rockwell" charset="0"/>
              </a:rPr>
              <a:t>your </a:t>
            </a:r>
            <a:r>
              <a:rPr lang="en" dirty="0">
                <a:latin typeface="Rockwell" charset="0"/>
                <a:ea typeface="Rockwell" charset="0"/>
                <a:cs typeface="Rockwell" charset="0"/>
              </a:rPr>
              <a:t>plans to address this challenge, or </a:t>
            </a:r>
            <a:r>
              <a:rPr lang="en-US" dirty="0">
                <a:latin typeface="Rockwell" charset="0"/>
                <a:ea typeface="Rockwell" charset="0"/>
                <a:cs typeface="Rockwell" charset="0"/>
              </a:rPr>
              <a:t>you can </a:t>
            </a:r>
            <a:r>
              <a:rPr lang="en" dirty="0">
                <a:latin typeface="Rockwell" charset="0"/>
                <a:ea typeface="Rockwell" charset="0"/>
                <a:cs typeface="Rockwell" charset="0"/>
              </a:rPr>
              <a:t>talk more broadly about how </a:t>
            </a:r>
            <a:r>
              <a:rPr lang="en-US" dirty="0">
                <a:latin typeface="Rockwell" charset="0"/>
                <a:ea typeface="Rockwell" charset="0"/>
                <a:cs typeface="Rockwell" charset="0"/>
              </a:rPr>
              <a:t>your </a:t>
            </a:r>
            <a:r>
              <a:rPr lang="en" dirty="0">
                <a:latin typeface="Rockwell" charset="0"/>
                <a:ea typeface="Rockwell" charset="0"/>
                <a:cs typeface="Rockwell" charset="0"/>
              </a:rPr>
              <a:t>workgroup </a:t>
            </a:r>
            <a:r>
              <a:rPr lang="en-US" dirty="0">
                <a:latin typeface="Rockwell" charset="0"/>
                <a:ea typeface="Rockwell" charset="0"/>
                <a:cs typeface="Rockwell" charset="0"/>
              </a:rPr>
              <a:t>or GIT </a:t>
            </a:r>
            <a:r>
              <a:rPr lang="en" dirty="0">
                <a:latin typeface="Rockwell" charset="0"/>
                <a:ea typeface="Rockwell" charset="0"/>
                <a:cs typeface="Rockwell" charset="0"/>
              </a:rPr>
              <a:t>will </a:t>
            </a:r>
            <a:r>
              <a:rPr lang="en-US" dirty="0">
                <a:latin typeface="Rockwell" charset="0"/>
                <a:ea typeface="Rockwell" charset="0"/>
                <a:cs typeface="Rockwell" charset="0"/>
              </a:rPr>
              <a:t>work to </a:t>
            </a:r>
            <a:r>
              <a:rPr lang="en" dirty="0">
                <a:latin typeface="Rockwell" charset="0"/>
                <a:ea typeface="Rockwell" charset="0"/>
                <a:cs typeface="Rockwell" charset="0"/>
              </a:rPr>
              <a:t>determine how to address the challenge.</a:t>
            </a:r>
          </a:p>
          <a:p>
            <a:pPr defTabSz="966529">
              <a:defRPr/>
            </a:pPr>
            <a:endParaRPr lang="en" baseline="0" dirty="0">
              <a:latin typeface="Rockwell" charset="0"/>
            </a:endParaRPr>
          </a:p>
          <a:p>
            <a:pPr defTabSz="966529">
              <a:defRPr/>
            </a:pPr>
            <a:r>
              <a:rPr lang="en" baseline="0" dirty="0">
                <a:latin typeface="Rockwell" charset="0"/>
              </a:rPr>
              <a:t>Keep in mind – we are not asking you to paste your Logic Table into this slide!  The Logic Table provided in the “Guide” is intended to lead you through a standardized thought process that ensures all Outcomes are reviewed similarly.  The Management Board is trusting that your GIT or Workgroup went through that process.  All they are looking for here is a presentation of your most important conclusions from that process.</a:t>
            </a:r>
            <a:endParaRPr lang="en-US" baseline="0" dirty="0">
              <a:latin typeface="Rockwell" charset="0"/>
            </a:endParaRPr>
          </a:p>
          <a:p>
            <a:endParaRPr lang="en-US" baseline="0" dirty="0">
              <a:latin typeface="Rockwell" charset="0"/>
            </a:endParaRPr>
          </a:p>
          <a:p>
            <a:endParaRPr dirty="0"/>
          </a:p>
        </p:txBody>
      </p:sp>
    </p:spTree>
    <p:extLst>
      <p:ext uri="{BB962C8B-B14F-4D97-AF65-F5344CB8AC3E}">
        <p14:creationId xmlns:p14="http://schemas.microsoft.com/office/powerpoint/2010/main" val="1583086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[section header,</a:t>
            </a:r>
            <a:r>
              <a:rPr lang="en-US" baseline="0" dirty="0"/>
              <a:t> no action required] </a:t>
            </a:r>
            <a:r>
              <a:rPr lang="en-US" dirty="0"/>
              <a:t>This second section provides the THEREFORE part of the AND, BUT, THEREFORE story structure. This section provides an opportunity to talk about your adaptations and next steps, based on your analysis</a:t>
            </a:r>
            <a:r>
              <a:rPr lang="en-US" baseline="0" dirty="0"/>
              <a:t> using the logic table and the discussion questions in the SRS Quarterly Meeting Guide</a:t>
            </a:r>
            <a:r>
              <a:rPr lang="en-US" dirty="0"/>
              <a:t>. </a:t>
            </a:r>
          </a:p>
          <a:p>
            <a:endParaRPr dirty="0"/>
          </a:p>
        </p:txBody>
      </p:sp>
    </p:spTree>
    <p:extLst>
      <p:ext uri="{BB962C8B-B14F-4D97-AF65-F5344CB8AC3E}">
        <p14:creationId xmlns:p14="http://schemas.microsoft.com/office/powerpoint/2010/main" val="165096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baseline="0" dirty="0"/>
              <a:t>INSTRUCTIONS: This is the THEREFORE piece of the story! Tell the Management Board what you’re going to do with the new information, research, resources, understanding of factors, etc. Refer back to the logic table that you competed—this content could come from the Adaptation column, if you got that far in the table, or it could be a realization that you gained working within the first columns of factors, gaps, approaches, actions and responsible parties. </a:t>
            </a:r>
          </a:p>
          <a:p>
            <a:pPr defTabSz="966529">
              <a:defRPr/>
            </a:pPr>
            <a:endParaRPr lang="en-US" baseline="0" dirty="0"/>
          </a:p>
        </p:txBody>
      </p:sp>
    </p:spTree>
    <p:extLst>
      <p:ext uri="{BB962C8B-B14F-4D97-AF65-F5344CB8AC3E}">
        <p14:creationId xmlns:p14="http://schemas.microsoft.com/office/powerpoint/2010/main" val="1972255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1" u="sng" baseline="0" dirty="0">
                <a:solidFill>
                  <a:srgbClr val="FF0000"/>
                </a:solidFill>
              </a:rPr>
              <a:t>Optional slide if you think it contributes to your message</a:t>
            </a:r>
            <a:endParaRPr lang="en-US" b="1" i="1" u="sng" dirty="0">
              <a:solidFill>
                <a:srgbClr val="FF0000"/>
              </a:solidFill>
            </a:endParaRPr>
          </a:p>
          <a:p>
            <a:endParaRPr lang="en-US" dirty="0"/>
          </a:p>
          <a:p>
            <a:r>
              <a:rPr lang="en-US" dirty="0"/>
              <a:t>INSTRUCTIONS: Highlight with bold green text the outcomes which impact your outcome, or which your outcome impacts. (taken from Bruce Vogt’s March 2017 PSC presentation on oysters)</a:t>
            </a:r>
            <a:endParaRPr dirty="0"/>
          </a:p>
        </p:txBody>
      </p:sp>
    </p:spTree>
    <p:extLst>
      <p:ext uri="{BB962C8B-B14F-4D97-AF65-F5344CB8AC3E}">
        <p14:creationId xmlns:p14="http://schemas.microsoft.com/office/powerpoint/2010/main" val="3623836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INSTRUCTIONS: Highlight your past</a:t>
            </a:r>
            <a:r>
              <a:rPr lang="en-US" baseline="0" dirty="0"/>
              <a:t> collabora</a:t>
            </a:r>
            <a:r>
              <a:rPr lang="en-US" sz="1100" kern="1200" baseline="0" dirty="0">
                <a:solidFill>
                  <a:schemeClr val="tx1"/>
                </a:solidFill>
                <a:latin typeface="+mn-lt"/>
                <a:ea typeface="+mn-ea"/>
                <a:cs typeface="+mn-cs"/>
              </a:rPr>
              <a:t>tion and future opportunities to collaborate across GITs. </a:t>
            </a:r>
            <a:endParaRPr lang="en-US" sz="1100" kern="1200" dirty="0">
              <a:solidFill>
                <a:schemeClr val="tx1"/>
              </a:solidFill>
              <a:latin typeface="+mn-lt"/>
              <a:ea typeface="+mn-ea"/>
              <a:cs typeface="+mn-cs"/>
            </a:endParaRPr>
          </a:p>
          <a:p>
            <a:endParaRPr lang="en-US" baseline="0" dirty="0"/>
          </a:p>
          <a:p>
            <a:r>
              <a:rPr lang="en-US" baseline="0" dirty="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mj-lt"/>
              </a:rPr>
              <a:t>Discussion Question 6: What opportunities exist to collaborate across GITs? Can we target conservation or restoration work to yield co-benefits that would address multiple factors or support multiple actions across outcomes</a:t>
            </a:r>
            <a:r>
              <a:rPr lang="en-US" sz="1100" dirty="0" smtClean="0">
                <a:latin typeface="+mj-l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latin typeface="+mj-lt"/>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100" dirty="0" smtClean="0">
                <a:latin typeface="+mj-lt"/>
              </a:rPr>
              <a:t>Brook Trout</a:t>
            </a:r>
            <a:r>
              <a:rPr lang="en-US" sz="1100" baseline="0" dirty="0" smtClean="0">
                <a:latin typeface="+mj-lt"/>
              </a:rPr>
              <a:t> priorities have been incorporated into the Fish Passage Tool to help identify brook trout priority fish blockages and dam removals.  You will see the priorities for the diadromous fish and brook trout generally don’t overlap largely due to the metrics used to prioritize.  For diadromous fish – first blockages a fish sees swimming upstream from the Chesapeake rank the highest.  In the case of Brook Trout – high quality habitat with brook trout presence dictate higher priority removals.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100" baseline="0" dirty="0" smtClean="0">
              <a:latin typeface="+mj-lt"/>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100" baseline="0" dirty="0" smtClean="0">
                <a:latin typeface="+mj-lt"/>
              </a:rPr>
              <a:t>Water quality improvements in all watersheds will have a corresponding benefit to all fish – diadromous, brook trout and resident species since water quality tends to be a significant factor in fish presence and abundance.</a:t>
            </a:r>
            <a:endParaRPr lang="en-US" sz="1100" dirty="0">
              <a:latin typeface="+mj-lt"/>
            </a:endParaRPr>
          </a:p>
        </p:txBody>
      </p:sp>
    </p:spTree>
    <p:extLst>
      <p:ext uri="{BB962C8B-B14F-4D97-AF65-F5344CB8AC3E}">
        <p14:creationId xmlns:p14="http://schemas.microsoft.com/office/powerpoint/2010/main" val="372713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28625" y="708025"/>
            <a:ext cx="6297613" cy="35417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15618" y="4485807"/>
            <a:ext cx="5724938" cy="4249711"/>
          </a:xfrm>
          <a:prstGeom prst="rect">
            <a:avLst/>
          </a:prstGeom>
        </p:spPr>
        <p:txBody>
          <a:bodyPr lIns="94835" tIns="94835" rIns="94835" bIns="94835" anchor="t" anchorCtr="0">
            <a:noAutofit/>
          </a:bodyPr>
          <a:lstStyle/>
          <a:p>
            <a:r>
              <a:rPr lang="en-US" dirty="0"/>
              <a:t>INSTRUCTIONS:</a:t>
            </a:r>
            <a:r>
              <a:rPr lang="en-US" baseline="0" dirty="0"/>
              <a:t> Reiterate the ask for the Management Board. If you don’t necessarily have an ask, identify a few key points you want the Management Board to walk away with. </a:t>
            </a:r>
          </a:p>
          <a:p>
            <a:endParaRPr lang="en-US" baseline="0" dirty="0"/>
          </a:p>
          <a:p>
            <a:r>
              <a:rPr lang="en-US" baseline="0" dirty="0"/>
              <a:t>Talking Points:</a:t>
            </a:r>
          </a:p>
          <a:p>
            <a:pPr defTabSz="948507"/>
            <a:r>
              <a:rPr lang="en-US" dirty="0">
                <a:latin typeface="Rockwell" panose="02060603020205020403" pitchFamily="18" charset="0"/>
              </a:rPr>
              <a:t>Discussion Question 7: What is needed from the Management Board to continue or accelerate your progress? (Multiple asks of the Management Board should be prioritized where possible. )</a:t>
            </a:r>
          </a:p>
          <a:p>
            <a:endParaRPr dirty="0"/>
          </a:p>
        </p:txBody>
      </p:sp>
    </p:spTree>
    <p:extLst>
      <p:ext uri="{BB962C8B-B14F-4D97-AF65-F5344CB8AC3E}">
        <p14:creationId xmlns:p14="http://schemas.microsoft.com/office/powerpoint/2010/main" val="152597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INSTRUCTIONS:</a:t>
            </a:r>
            <a:r>
              <a:rPr lang="en-US" baseline="0" dirty="0"/>
              <a:t> Add the title of your goal, the language of your outcome from the 2014 Agreement (copy and paste), and a relevant photo, if it all fits. If desired, talking points could include more contextual information, e.g. the importance of the outcome, historic trends, partners, etc.</a:t>
            </a:r>
            <a:endParaRPr dirty="0"/>
          </a:p>
        </p:txBody>
      </p:sp>
    </p:spTree>
    <p:extLst>
      <p:ext uri="{BB962C8B-B14F-4D97-AF65-F5344CB8AC3E}">
        <p14:creationId xmlns:p14="http://schemas.microsoft.com/office/powerpoint/2010/main" val="328247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[time for discussion at the end of the presentation, before the next outcome presentation]</a:t>
            </a:r>
            <a:endParaRPr dirty="0"/>
          </a:p>
        </p:txBody>
      </p:sp>
    </p:spTree>
    <p:extLst>
      <p:ext uri="{BB962C8B-B14F-4D97-AF65-F5344CB8AC3E}">
        <p14:creationId xmlns:p14="http://schemas.microsoft.com/office/powerpoint/2010/main" val="315892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28625" y="708025"/>
            <a:ext cx="6297613" cy="35417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15618" y="4485807"/>
            <a:ext cx="5724938" cy="4249711"/>
          </a:xfrm>
          <a:prstGeom prst="rect">
            <a:avLst/>
          </a:prstGeom>
        </p:spPr>
        <p:txBody>
          <a:bodyPr lIns="94835" tIns="94835" rIns="94835" bIns="94835" anchor="t" anchorCtr="0">
            <a:noAutofit/>
          </a:bodyPr>
          <a:lstStyle/>
          <a:p>
            <a:r>
              <a:rPr lang="en-US" dirty="0"/>
              <a:t>INSTRUCTIONS:</a:t>
            </a:r>
            <a:r>
              <a:rPr lang="en-US" baseline="0" dirty="0"/>
              <a:t> Identify the ask(s) for the Management Board up front, or clue them in to what you will be asking them later. All of the information in your presentation should support this. If you don’t necessarily have an ask, identify a few key points you want the Management Board to walk away with, and structure your presentation around those points. </a:t>
            </a:r>
            <a:endParaRPr dirty="0"/>
          </a:p>
        </p:txBody>
      </p:sp>
    </p:spTree>
    <p:extLst>
      <p:ext uri="{BB962C8B-B14F-4D97-AF65-F5344CB8AC3E}">
        <p14:creationId xmlns:p14="http://schemas.microsoft.com/office/powerpoint/2010/main" val="42934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[section header, no action required]</a:t>
            </a:r>
            <a:r>
              <a:rPr lang="en-US" baseline="0" dirty="0"/>
              <a:t> </a:t>
            </a:r>
            <a:r>
              <a:rPr lang="en-US" dirty="0"/>
              <a:t>The section that follows should provide some brief historical context for the Bay Program’s work toward this outcome. Add slides as needed while being mindful of the time you have. </a:t>
            </a:r>
            <a:endParaRPr dirty="0"/>
          </a:p>
        </p:txBody>
      </p:sp>
    </p:spTree>
    <p:extLst>
      <p:ext uri="{BB962C8B-B14F-4D97-AF65-F5344CB8AC3E}">
        <p14:creationId xmlns:p14="http://schemas.microsoft.com/office/powerpoint/2010/main" val="262250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smtClean="0"/>
              <a:t>The</a:t>
            </a:r>
            <a:r>
              <a:rPr lang="en-US" baseline="0" dirty="0" smtClean="0"/>
              <a:t> FPWG has a prioritized list of dam removal projects; however, there is a lack of interest on the owner side to remove outdated structures.  </a:t>
            </a:r>
          </a:p>
          <a:p>
            <a:endParaRPr lang="en-US" baseline="0" dirty="0" smtClean="0"/>
          </a:p>
          <a:p>
            <a:r>
              <a:rPr lang="en-US" baseline="0" dirty="0" smtClean="0"/>
              <a:t>The majority of these structures have no useful purpose (not hydropower, not water storage, no longer functioning mill structure) and many owners are not aware of the risk and liability associated with owning a structure</a:t>
            </a:r>
          </a:p>
          <a:p>
            <a:endParaRPr lang="en-US" baseline="0" dirty="0" smtClean="0"/>
          </a:p>
          <a:p>
            <a:r>
              <a:rPr lang="en-US" baseline="0" dirty="0" smtClean="0"/>
              <a:t>The FPWG began efforts a number of year ago in sending letters to dam owners who would have the most significant upstream habitat or are first blockages in river systems to offer assistance with dam removal.  In addition to the letters, the FPWG also conducted a couple dam removal workshops.  Riverkeepers were made aware of the prioritization tool and the number and location of fish blockages in their watersheds.  Owners who did attend learned more about dam removal options and the restoration of the historic river channel.</a:t>
            </a:r>
          </a:p>
          <a:p>
            <a:endParaRPr lang="en-US" baseline="0" dirty="0" smtClean="0"/>
          </a:p>
          <a:p>
            <a:r>
              <a:rPr lang="en-US" baseline="0" dirty="0" smtClean="0"/>
              <a:t>However, it became clear these options were not enough and more is needed to incentivize high priority removals. </a:t>
            </a:r>
            <a:endParaRPr lang="en-US" dirty="0"/>
          </a:p>
        </p:txBody>
      </p:sp>
    </p:spTree>
    <p:extLst>
      <p:ext uri="{BB962C8B-B14F-4D97-AF65-F5344CB8AC3E}">
        <p14:creationId xmlns:p14="http://schemas.microsoft.com/office/powerpoint/2010/main" val="131278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[section header,</a:t>
            </a:r>
            <a:r>
              <a:rPr lang="en-US" baseline="0" dirty="0"/>
              <a:t> no action required] </a:t>
            </a:r>
            <a:r>
              <a:rPr lang="en-US" dirty="0"/>
              <a:t>This second section provides the AND part of the AND, BUT, THEREFORE story structure. This section provides an opportunity to talk about your progress. Use indicator data and charts from ChesapeakeProgress.com where available. If you do not have an indicator, fill in with other relevant information, charts, tables, etc. about your management</a:t>
            </a:r>
            <a:r>
              <a:rPr lang="en-US" baseline="0" dirty="0"/>
              <a:t> approaches and workplan actions. </a:t>
            </a:r>
            <a:endParaRPr dirty="0"/>
          </a:p>
        </p:txBody>
      </p:sp>
    </p:spTree>
    <p:extLst>
      <p:ext uri="{BB962C8B-B14F-4D97-AF65-F5344CB8AC3E}">
        <p14:creationId xmlns:p14="http://schemas.microsoft.com/office/powerpoint/2010/main" val="400654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baseline="0" dirty="0" smtClean="0"/>
              <a:t>Simkins Dam removal before and after</a:t>
            </a:r>
          </a:p>
          <a:p>
            <a:endParaRPr lang="en-US" baseline="0" dirty="0" smtClean="0"/>
          </a:p>
          <a:p>
            <a:r>
              <a:rPr lang="en-US" baseline="0" dirty="0" smtClean="0"/>
              <a:t>Map showing fish passage for anadromous species pre-1989.</a:t>
            </a:r>
          </a:p>
          <a:p>
            <a:endParaRPr lang="en-US" baseline="0" dirty="0"/>
          </a:p>
        </p:txBody>
      </p:sp>
    </p:spTree>
    <p:extLst>
      <p:ext uri="{BB962C8B-B14F-4D97-AF65-F5344CB8AC3E}">
        <p14:creationId xmlns:p14="http://schemas.microsoft.com/office/powerpoint/2010/main" val="267403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baseline="0" dirty="0" smtClean="0"/>
              <a:t>Dark blue are miles opened from dam removal activities</a:t>
            </a:r>
          </a:p>
          <a:p>
            <a:r>
              <a:rPr lang="en-US" baseline="0" dirty="0" smtClean="0"/>
              <a:t>Light blue are miles opened to fish passage (via ladder, elevator, etc)</a:t>
            </a:r>
          </a:p>
          <a:p>
            <a:endParaRPr lang="en-US" baseline="0" dirty="0" smtClean="0"/>
          </a:p>
          <a:p>
            <a:r>
              <a:rPr lang="en-US" baseline="0" dirty="0" smtClean="0"/>
              <a:t>Significant progress has been made nearly 25,000 miles opened to fish passage since 1989</a:t>
            </a:r>
            <a:endParaRPr lang="en-US" baseline="0" dirty="0"/>
          </a:p>
        </p:txBody>
      </p:sp>
    </p:spTree>
    <p:extLst>
      <p:ext uri="{BB962C8B-B14F-4D97-AF65-F5344CB8AC3E}">
        <p14:creationId xmlns:p14="http://schemas.microsoft.com/office/powerpoint/2010/main" val="246856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lvl="8" indent="0">
              <a:buFont typeface="Wingdings" panose="05000000000000000000" pitchFamily="2" charset="2"/>
              <a:buNone/>
            </a:pPr>
            <a:r>
              <a:rPr lang="en-US" sz="1100" kern="1200" dirty="0" smtClean="0">
                <a:solidFill>
                  <a:schemeClr val="tx1"/>
                </a:solidFill>
                <a:effectLst/>
                <a:latin typeface="+mn-lt"/>
                <a:ea typeface="+mn-ea"/>
                <a:cs typeface="+mn-cs"/>
              </a:rPr>
              <a:t>The Fish Passage “Opening Rivers to Migratory Fish” Indicator is part of tracking the restoration and protection efforts at the Chesapeake Bay Program. It is the indicator that measures progress toward the Fish Passage outcome in the Executive Order to “during the period of 2011-2025, restore historical fish migratory routes by opening 1,000 additional stream miles, with restoration success indicated by the presence of blueback herring, alewife, American shad, Hickory shad, Brook Trout and/or American eel.”   This goal was</a:t>
            </a:r>
            <a:r>
              <a:rPr lang="en-US" sz="1100" kern="1200" baseline="0" dirty="0" smtClean="0">
                <a:solidFill>
                  <a:schemeClr val="tx1"/>
                </a:solidFill>
                <a:effectLst/>
                <a:latin typeface="+mn-lt"/>
                <a:ea typeface="+mn-ea"/>
                <a:cs typeface="+mn-cs"/>
              </a:rPr>
              <a:t> established based on our previous method for calculating miles opened.  Fish passage has been an outcome in every bay program agreement.</a:t>
            </a:r>
            <a:endParaRPr lang="en-US" sz="1900" dirty="0">
              <a:latin typeface="Rockwell" charset="0"/>
              <a:ea typeface="Rockwell" charset="0"/>
              <a:cs typeface="Rockwell" charset="0"/>
            </a:endParaRPr>
          </a:p>
          <a:p>
            <a:endParaRPr lang="en-US" dirty="0" smtClean="0"/>
          </a:p>
          <a:p>
            <a:r>
              <a:rPr lang="en-US" sz="1100" kern="1200" dirty="0" smtClean="0">
                <a:solidFill>
                  <a:schemeClr val="tx1"/>
                </a:solidFill>
                <a:effectLst/>
                <a:latin typeface="+mn-lt"/>
                <a:ea typeface="+mn-ea"/>
                <a:cs typeface="+mn-cs"/>
              </a:rPr>
              <a:t>Historically, state fish passage coordinators only counted American shad river miles as opened by fish passage projects towards achieving the previous goal. These miles were calculated by hand using USGS topographic maps where only the order stream plus the next lowest order were used in the calculation. For example, if the barrier was on a second order stream -- the miles opened would be calculated as the second order stream miles opened to the next barrier plus all the first order stream miles to the next barrier. Unfortunately, there are no historical records of these calculations which affect the validity of the data set and the indicator that is reported to the public.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updated Fish Passage outcome includes a number of additional diadromous species including American eel and river herring as additional target species. When a dam is removed or a fishway is constructed, the entire upstream habitat (not just mainstem miles) is potential habitat for these species. Therefore, the adoption of a new methodology that measures the entire upstream network of functional miles is applicable. The functional network is defined by those sections of river that a fish could theoretically access from any other point within that upstream functional network (Figure 1). Its terminal ends are barriers and headwaters. The Fish Passage Prioritization Tool has the ability to measure the functional network mileage when a new project is implemented. The tool is web accessible and all state fish passage coordinators are able to use the tool to ensure annual data reporting is consistent and comparable. Using the tool to calculate the mileage reported through the indicator creates a more reliable, consistent data set that will continue to support the integrity of the indicator in the future.   Miles</a:t>
            </a:r>
            <a:r>
              <a:rPr lang="en-US" sz="1100" kern="1200" baseline="0" dirty="0" smtClean="0">
                <a:solidFill>
                  <a:schemeClr val="tx1"/>
                </a:solidFill>
                <a:effectLst/>
                <a:latin typeface="+mn-lt"/>
                <a:ea typeface="+mn-ea"/>
                <a:cs typeface="+mn-cs"/>
              </a:rPr>
              <a:t> opened can also be mapped as seen in the previous slides.</a:t>
            </a:r>
            <a:endParaRPr lang="en-US" dirty="0"/>
          </a:p>
        </p:txBody>
      </p:sp>
    </p:spTree>
    <p:extLst>
      <p:ext uri="{BB962C8B-B14F-4D97-AF65-F5344CB8AC3E}">
        <p14:creationId xmlns:p14="http://schemas.microsoft.com/office/powerpoint/2010/main" val="169704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dirty="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dirty="0"/>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dirty="0">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dirty="0"/>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B841C61-79D3-4598-A2F1-CCC0AA584C6A}" type="datetimeFigureOut">
              <a:rPr lang="en-US" smtClean="0">
                <a:solidFill>
                  <a:prstClr val="black">
                    <a:tint val="75000"/>
                  </a:prstClr>
                </a:solidFill>
              </a:rPr>
              <a:pPr/>
              <a:t>4/28/2017</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91A7F48-8656-4821-B352-C2D0D06B69C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3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8"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1146049" y="1759925"/>
            <a:ext cx="7656576" cy="1159799"/>
          </a:xfrm>
          <a:prstGeom prst="rect">
            <a:avLst/>
          </a:prstGeom>
        </p:spPr>
        <p:txBody>
          <a:bodyPr lIns="91425" tIns="91425" rIns="91425" bIns="91425" anchor="b" anchorCtr="0">
            <a:noAutofit/>
          </a:bodyPr>
          <a:lstStyle/>
          <a:p>
            <a:pPr lvl="0">
              <a:spcBef>
                <a:spcPts val="0"/>
              </a:spcBef>
              <a:buNone/>
            </a:pPr>
            <a:r>
              <a:rPr lang="en-US" dirty="0" smtClean="0">
                <a:latin typeface="Rockwell" charset="0"/>
                <a:ea typeface="Rockwell" charset="0"/>
                <a:cs typeface="Rockwell" charset="0"/>
              </a:rPr>
              <a:t>Fish Passage</a:t>
            </a:r>
            <a:r>
              <a:rPr lang="en" dirty="0" smtClean="0">
                <a:latin typeface="Rockwell" charset="0"/>
                <a:ea typeface="Rockwell" charset="0"/>
                <a:cs typeface="Rockwell" charset="0"/>
              </a:rPr>
              <a:t> </a:t>
            </a:r>
            <a:r>
              <a:rPr lang="en" dirty="0">
                <a:latin typeface="Rockwell" charset="0"/>
                <a:ea typeface="Rockwell" charset="0"/>
                <a:cs typeface="Rockwell" charset="0"/>
              </a:rPr>
              <a:t>Outcome</a:t>
            </a:r>
          </a:p>
        </p:txBody>
      </p:sp>
      <p:pic>
        <p:nvPicPr>
          <p:cNvPr id="11"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511" y="536448"/>
            <a:ext cx="17430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888" y="3334252"/>
            <a:ext cx="4718188" cy="923330"/>
          </a:xfrm>
          <a:prstGeom prst="rect">
            <a:avLst/>
          </a:prstGeom>
        </p:spPr>
        <p:txBody>
          <a:bodyPr wrap="square">
            <a:spAutoFit/>
          </a:bodyPr>
          <a:lstStyle/>
          <a:p>
            <a:r>
              <a:rPr lang="en-US" sz="1800" i="1" dirty="0" smtClean="0">
                <a:solidFill>
                  <a:schemeClr val="bg1"/>
                </a:solidFill>
                <a:latin typeface="Rockwell" charset="0"/>
                <a:ea typeface="Rockwell" charset="0"/>
                <a:cs typeface="Rockwell" charset="0"/>
              </a:rPr>
              <a:t>Julie Devers (Presenter) and Mary Andrews, </a:t>
            </a:r>
            <a:endParaRPr lang="en-US" sz="1800" i="1" dirty="0">
              <a:solidFill>
                <a:schemeClr val="bg1"/>
              </a:solidFill>
              <a:latin typeface="Rockwell" charset="0"/>
              <a:ea typeface="Rockwell" charset="0"/>
              <a:cs typeface="Rockwell" charset="0"/>
            </a:endParaRPr>
          </a:p>
          <a:p>
            <a:r>
              <a:rPr lang="en-US" sz="1800" i="1" dirty="0" smtClean="0">
                <a:solidFill>
                  <a:schemeClr val="bg1"/>
                </a:solidFill>
                <a:latin typeface="Rockwell" charset="0"/>
                <a:ea typeface="Rockwell" charset="0"/>
                <a:cs typeface="Rockwell" charset="0"/>
              </a:rPr>
              <a:t>USFWS </a:t>
            </a:r>
            <a:r>
              <a:rPr lang="en-US" sz="1800" i="1" dirty="0">
                <a:solidFill>
                  <a:schemeClr val="bg1"/>
                </a:solidFill>
                <a:latin typeface="Rockwell" charset="0"/>
                <a:ea typeface="Rockwell" charset="0"/>
                <a:cs typeface="Rockwell" charset="0"/>
              </a:rPr>
              <a:t>and </a:t>
            </a:r>
            <a:r>
              <a:rPr lang="en-US" sz="1800" i="1" dirty="0" smtClean="0">
                <a:solidFill>
                  <a:schemeClr val="bg1"/>
                </a:solidFill>
                <a:latin typeface="Rockwell" charset="0"/>
                <a:ea typeface="Rockwell" charset="0"/>
                <a:cs typeface="Rockwell" charset="0"/>
              </a:rPr>
              <a:t>NOAA</a:t>
            </a:r>
            <a:endParaRPr lang="en-US" sz="1800" i="1" dirty="0">
              <a:solidFill>
                <a:schemeClr val="bg1"/>
              </a:solidFill>
              <a:latin typeface="Rockwell" charset="0"/>
              <a:ea typeface="Rockwell" charset="0"/>
              <a:cs typeface="Rockwell" charset="0"/>
            </a:endParaRPr>
          </a:p>
          <a:p>
            <a:r>
              <a:rPr lang="en-US" sz="1800" i="1" dirty="0" smtClean="0">
                <a:solidFill>
                  <a:schemeClr val="bg1"/>
                </a:solidFill>
                <a:latin typeface="Rockwell" charset="0"/>
                <a:ea typeface="Rockwell" charset="0"/>
                <a:cs typeface="Rockwell" charset="0"/>
              </a:rPr>
              <a:t>Fish Passage Work Group</a:t>
            </a:r>
            <a:endParaRPr lang="en-US" dirty="0">
              <a:solidFill>
                <a:schemeClr val="bg1"/>
              </a:solidFill>
            </a:endParaRPr>
          </a:p>
        </p:txBody>
      </p:sp>
      <p:sp>
        <p:nvSpPr>
          <p:cNvPr id="5" name="Rectangle 4"/>
          <p:cNvSpPr/>
          <p:nvPr/>
        </p:nvSpPr>
        <p:spPr>
          <a:xfrm>
            <a:off x="0" y="71755"/>
            <a:ext cx="9143999" cy="369332"/>
          </a:xfrm>
          <a:prstGeom prst="rect">
            <a:avLst/>
          </a:prstGeom>
        </p:spPr>
        <p:txBody>
          <a:bodyPr wrap="square">
            <a:spAutoFit/>
          </a:bodyPr>
          <a:lstStyle/>
          <a:p>
            <a:pPr algn="ctr"/>
            <a:r>
              <a:rPr lang="en-US" sz="1800" dirty="0">
                <a:solidFill>
                  <a:schemeClr val="bg1"/>
                </a:solidFill>
                <a:latin typeface="Rockwell" charset="0"/>
                <a:ea typeface="Rockwell" charset="0"/>
                <a:cs typeface="Rockwell" charset="0"/>
              </a:rPr>
              <a:t>Quarterly Progress Meeting - </a:t>
            </a:r>
            <a:r>
              <a:rPr lang="en-US" sz="1800" dirty="0">
                <a:solidFill>
                  <a:schemeClr val="bg1"/>
                </a:solidFill>
                <a:latin typeface="Rockwell" charset="0"/>
              </a:rPr>
              <a:t>May 2017</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ckwell" panose="02060603020205020403" pitchFamily="18" charset="0"/>
              </a:rPr>
              <a:t>Are we on track?</a:t>
            </a:r>
          </a:p>
        </p:txBody>
      </p:sp>
      <p:grpSp>
        <p:nvGrpSpPr>
          <p:cNvPr id="5" name="Shape 633"/>
          <p:cNvGrpSpPr/>
          <p:nvPr/>
        </p:nvGrpSpPr>
        <p:grpSpPr>
          <a:xfrm>
            <a:off x="437199" y="931165"/>
            <a:ext cx="313892" cy="227819"/>
            <a:chOff x="4604550" y="3714775"/>
            <a:chExt cx="439625" cy="319075"/>
          </a:xfrm>
        </p:grpSpPr>
        <p:sp>
          <p:nvSpPr>
            <p:cNvPr id="6"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7"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9" name="Picture 8"/>
          <p:cNvPicPr>
            <a:picLocks noChangeAspect="1"/>
          </p:cNvPicPr>
          <p:nvPr/>
        </p:nvPicPr>
        <p:blipFill>
          <a:blip r:embed="rId3"/>
          <a:stretch>
            <a:fillRect/>
          </a:stretch>
        </p:blipFill>
        <p:spPr>
          <a:xfrm>
            <a:off x="1023937" y="419100"/>
            <a:ext cx="7096125" cy="4305300"/>
          </a:xfrm>
          <a:prstGeom prst="rect">
            <a:avLst/>
          </a:prstGeom>
        </p:spPr>
      </p:pic>
    </p:spTree>
    <p:extLst>
      <p:ext uri="{BB962C8B-B14F-4D97-AF65-F5344CB8AC3E}">
        <p14:creationId xmlns:p14="http://schemas.microsoft.com/office/powerpoint/2010/main" val="961289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Rockwell" panose="02060603020205020403" pitchFamily="18" charset="0"/>
              </a:rPr>
              <a:t>Analysis</a:t>
            </a:r>
            <a:endParaRPr lang="en-US"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4941234" y="43605"/>
            <a:ext cx="3745566" cy="5099895"/>
          </a:xfrm>
          <a:prstGeom prst="rect">
            <a:avLst/>
          </a:prstGeom>
        </p:spPr>
      </p:pic>
      <p:sp>
        <p:nvSpPr>
          <p:cNvPr id="9" name="Rectangle 8"/>
          <p:cNvSpPr/>
          <p:nvPr/>
        </p:nvSpPr>
        <p:spPr>
          <a:xfrm>
            <a:off x="594145" y="1854888"/>
            <a:ext cx="4216394" cy="2893100"/>
          </a:xfrm>
          <a:prstGeom prst="rect">
            <a:avLst/>
          </a:prstGeom>
        </p:spPr>
        <p:txBody>
          <a:bodyPr wrap="square">
            <a:spAutoFit/>
          </a:bodyPr>
          <a:lstStyle/>
          <a:p>
            <a:r>
              <a:rPr lang="en-US" dirty="0" smtClean="0">
                <a:solidFill>
                  <a:srgbClr val="0070C0"/>
                </a:solidFill>
              </a:rPr>
              <a:t>Chesapeake Fish Passage Prioritization Tool</a:t>
            </a:r>
          </a:p>
          <a:p>
            <a:endParaRPr lang="en-US" dirty="0" smtClean="0">
              <a:solidFill>
                <a:srgbClr val="0070C0"/>
              </a:solidFill>
            </a:endParaRPr>
          </a:p>
          <a:p>
            <a:pPr marL="285750" indent="-285750">
              <a:buFont typeface="Arial" panose="020B0604020202020204" pitchFamily="34" charset="0"/>
              <a:buChar char="•"/>
            </a:pPr>
            <a:r>
              <a:rPr lang="en-US" dirty="0" smtClean="0"/>
              <a:t>Consensus based tool ranking the existing fish blockages (mostly dams) in the Chesapeake Bay watershed</a:t>
            </a:r>
          </a:p>
          <a:p>
            <a:pPr marL="285750" indent="-285750">
              <a:buFont typeface="Arial" panose="020B0604020202020204" pitchFamily="34" charset="0"/>
              <a:buChar char="•"/>
            </a:pPr>
            <a:r>
              <a:rPr lang="en-US" dirty="0" smtClean="0"/>
              <a:t>Generally, priority blockages are first blockages in bay tributaries that block anadromous fish</a:t>
            </a:r>
          </a:p>
          <a:p>
            <a:pPr marL="285750" indent="-285750">
              <a:buFont typeface="Arial" panose="020B0604020202020204" pitchFamily="34" charset="0"/>
              <a:buChar char="•"/>
            </a:pPr>
            <a:r>
              <a:rPr lang="en-US" dirty="0" smtClean="0"/>
              <a:t>Over 5000 blockages still exist in the watershed and the current map does not include possible fish blockages due to culverts and road crossings</a:t>
            </a:r>
          </a:p>
          <a:p>
            <a:endParaRPr lang="en-US" dirty="0"/>
          </a:p>
          <a:p>
            <a:r>
              <a:rPr lang="en-US" dirty="0" smtClean="0"/>
              <a:t>http</a:t>
            </a:r>
            <a:r>
              <a:rPr lang="en-US" dirty="0"/>
              <a:t>://maps.tnc.org/EROF_ChesapeakeFPP/</a:t>
            </a:r>
          </a:p>
        </p:txBody>
      </p:sp>
      <p:grpSp>
        <p:nvGrpSpPr>
          <p:cNvPr id="10" name="Shape 636"/>
          <p:cNvGrpSpPr/>
          <p:nvPr/>
        </p:nvGrpSpPr>
        <p:grpSpPr>
          <a:xfrm>
            <a:off x="333039" y="806801"/>
            <a:ext cx="495313" cy="480379"/>
            <a:chOff x="5292575" y="3681900"/>
            <a:chExt cx="420150" cy="373275"/>
          </a:xfrm>
        </p:grpSpPr>
        <p:sp>
          <p:nvSpPr>
            <p:cNvPr id="11"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2"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3"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4"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6"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7"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Tree>
    <p:extLst>
      <p:ext uri="{BB962C8B-B14F-4D97-AF65-F5344CB8AC3E}">
        <p14:creationId xmlns:p14="http://schemas.microsoft.com/office/powerpoint/2010/main" val="122222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Rockwell" charset="0"/>
                <a:ea typeface="Rockwell" charset="0"/>
                <a:cs typeface="Rockwell" charset="0"/>
              </a:rPr>
              <a:t>Analysis</a:t>
            </a:r>
            <a:endParaRPr lang="en" dirty="0">
              <a:latin typeface="Rockwell" charset="0"/>
              <a:ea typeface="Rockwell" charset="0"/>
              <a:cs typeface="Rockwell" charset="0"/>
            </a:endParaRPr>
          </a:p>
        </p:txBody>
      </p:sp>
      <p:sp>
        <p:nvSpPr>
          <p:cNvPr id="176" name="Shape 176"/>
          <p:cNvSpPr txBox="1">
            <a:spLocks noGrp="1"/>
          </p:cNvSpPr>
          <p:nvPr>
            <p:ph type="body" idx="1"/>
          </p:nvPr>
        </p:nvSpPr>
        <p:spPr>
          <a:xfrm>
            <a:off x="1146025" y="1637802"/>
            <a:ext cx="7540800" cy="3158699"/>
          </a:xfrm>
          <a:prstGeom prst="rect">
            <a:avLst/>
          </a:prstGeom>
        </p:spPr>
        <p:txBody>
          <a:bodyPr lIns="91425" tIns="91425" rIns="91425" bIns="91425" anchor="t" anchorCtr="0">
            <a:noAutofit/>
          </a:bodyPr>
          <a:lstStyle/>
          <a:p>
            <a:pPr>
              <a:buNone/>
            </a:pPr>
            <a:r>
              <a:rPr lang="en-US" sz="1800" dirty="0" smtClean="0">
                <a:latin typeface="Rockwell" charset="0"/>
                <a:ea typeface="Rockwell" charset="0"/>
                <a:cs typeface="Rockwell" charset="0"/>
              </a:rPr>
              <a:t>Which </a:t>
            </a:r>
            <a:r>
              <a:rPr lang="en-US" sz="1800" dirty="0">
                <a:latin typeface="Rockwell" charset="0"/>
                <a:ea typeface="Rockwell" charset="0"/>
                <a:cs typeface="Rockwell" charset="0"/>
              </a:rPr>
              <a:t>actions were most critical in progress thus far? </a:t>
            </a:r>
            <a:r>
              <a:rPr lang="en-US" sz="1800" dirty="0" smtClean="0">
                <a:latin typeface="Rockwell" charset="0"/>
                <a:ea typeface="Rockwell" charset="0"/>
                <a:cs typeface="Rockwell" charset="0"/>
              </a:rPr>
              <a:t>And will be carried forward</a:t>
            </a:r>
          </a:p>
          <a:p>
            <a:pPr marL="285750" indent="-285750"/>
            <a:r>
              <a:rPr lang="en-US" sz="1800" dirty="0" smtClean="0">
                <a:latin typeface="Rockwell" charset="0"/>
                <a:ea typeface="Rockwell" charset="0"/>
                <a:cs typeface="Rockwell" charset="0"/>
              </a:rPr>
              <a:t>Identification of priority fish passage projects</a:t>
            </a:r>
          </a:p>
          <a:p>
            <a:pPr marL="285750" indent="-285750"/>
            <a:r>
              <a:rPr lang="en-US" sz="1800" dirty="0" smtClean="0">
                <a:latin typeface="Rockwell" charset="0"/>
                <a:ea typeface="Rockwell" charset="0"/>
                <a:cs typeface="Rockwell" charset="0"/>
              </a:rPr>
              <a:t>Continue dam removal and culverts assessment activities</a:t>
            </a:r>
          </a:p>
          <a:p>
            <a:pPr marL="285750" indent="-285750"/>
            <a:r>
              <a:rPr lang="en-US" sz="1800" dirty="0" smtClean="0">
                <a:latin typeface="Rockwell" charset="0"/>
                <a:ea typeface="Rockwell" charset="0"/>
                <a:cs typeface="Rockwell" charset="0"/>
              </a:rPr>
              <a:t>Continue </a:t>
            </a:r>
            <a:r>
              <a:rPr lang="en-US" sz="1800" dirty="0" smtClean="0">
                <a:latin typeface="Rockwell" charset="0"/>
                <a:ea typeface="Rockwell" charset="0"/>
                <a:cs typeface="Rockwell" charset="0"/>
              </a:rPr>
              <a:t>developing incentives</a:t>
            </a:r>
            <a:r>
              <a:rPr lang="en-US" sz="1800" dirty="0" smtClean="0">
                <a:latin typeface="Rockwell" charset="0"/>
                <a:ea typeface="Rockwell" charset="0"/>
                <a:cs typeface="Rockwell" charset="0"/>
              </a:rPr>
              <a:t> for dam </a:t>
            </a:r>
            <a:r>
              <a:rPr lang="en-US" sz="1800" dirty="0" smtClean="0">
                <a:latin typeface="Rockwell" charset="0"/>
                <a:ea typeface="Rockwell" charset="0"/>
                <a:cs typeface="Rockwell" charset="0"/>
              </a:rPr>
              <a:t>removals</a:t>
            </a:r>
          </a:p>
          <a:p>
            <a:pPr marL="285750" indent="-285750"/>
            <a:r>
              <a:rPr lang="en-US" sz="1800" dirty="0" smtClean="0">
                <a:latin typeface="Rockwell" charset="0"/>
                <a:ea typeface="Rockwell" charset="0"/>
                <a:cs typeface="Rockwell" charset="0"/>
              </a:rPr>
              <a:t>Monitoring dam removal effectiveness for fish passage, stream function and increasing target fish populations</a:t>
            </a:r>
            <a:endParaRPr lang="en-US" sz="1800" dirty="0">
              <a:latin typeface="Rockwell" charset="0"/>
              <a:ea typeface="Rockwell" charset="0"/>
              <a:cs typeface="Rockwell" charset="0"/>
            </a:endParaRPr>
          </a:p>
          <a:p>
            <a:pPr>
              <a:buNone/>
            </a:pPr>
            <a:r>
              <a:rPr lang="en-US" sz="1800" dirty="0">
                <a:latin typeface="Rockwell" charset="0"/>
                <a:ea typeface="Rockwell" charset="0"/>
                <a:cs typeface="Rockwell" charset="0"/>
              </a:rPr>
              <a:t>What gaps have been filled, and how will we build on this in the future</a:t>
            </a:r>
            <a:r>
              <a:rPr lang="en-US" sz="1800" dirty="0" smtClean="0">
                <a:latin typeface="Rockwell" charset="0"/>
                <a:ea typeface="Rockwell" charset="0"/>
                <a:cs typeface="Rockwell" charset="0"/>
              </a:rPr>
              <a:t>?</a:t>
            </a:r>
          </a:p>
          <a:p>
            <a:pPr marL="285750" indent="-285750"/>
            <a:r>
              <a:rPr lang="en-US" sz="1800" dirty="0" smtClean="0">
                <a:latin typeface="Rockwell" charset="0"/>
                <a:ea typeface="Rockwell" charset="0"/>
                <a:cs typeface="Rockwell" charset="0"/>
              </a:rPr>
              <a:t>Coordinate dam removal activities with state Dam Safety Programs</a:t>
            </a:r>
          </a:p>
          <a:p>
            <a:pPr marL="285750" indent="-285750"/>
            <a:r>
              <a:rPr lang="en-US" sz="1800" dirty="0" smtClean="0">
                <a:latin typeface="Rockwell" charset="0"/>
                <a:ea typeface="Rockwell" charset="0"/>
                <a:cs typeface="Rockwell" charset="0"/>
              </a:rPr>
              <a:t>Continue efforts to assess culverts as potential fish blockages and develop future culvert replacement projects</a:t>
            </a:r>
          </a:p>
          <a:p>
            <a:pPr marL="285750" indent="-285750"/>
            <a:endParaRPr lang="en-US" sz="1800" dirty="0" smtClean="0">
              <a:latin typeface="Rockwell" charset="0"/>
              <a:ea typeface="Rockwell" charset="0"/>
              <a:cs typeface="Rockwell" charset="0"/>
            </a:endParaRPr>
          </a:p>
          <a:p>
            <a:pPr marL="285750" indent="-285750"/>
            <a:endParaRPr lang="en-US" sz="1800" dirty="0" smtClean="0">
              <a:latin typeface="Rockwell" charset="0"/>
              <a:ea typeface="Rockwell" charset="0"/>
              <a:cs typeface="Rockwell" charset="0"/>
            </a:endParaRPr>
          </a:p>
          <a:p>
            <a:pPr>
              <a:buNone/>
            </a:pPr>
            <a:endParaRPr lang="en-US" sz="1800" dirty="0" smtClean="0">
              <a:latin typeface="Rockwell" charset="0"/>
              <a:ea typeface="Rockwell" charset="0"/>
              <a:cs typeface="Rockwell" charset="0"/>
            </a:endParaRPr>
          </a:p>
          <a:p>
            <a:pPr>
              <a:buNone/>
            </a:pPr>
            <a:endParaRPr lang="en-US" sz="1800" dirty="0">
              <a:latin typeface="Rockwell"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Tree>
    <p:extLst>
      <p:ext uri="{BB962C8B-B14F-4D97-AF65-F5344CB8AC3E}">
        <p14:creationId xmlns:p14="http://schemas.microsoft.com/office/powerpoint/2010/main" val="410657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0198"/>
          </a:xfrm>
          <a:prstGeom prst="rect">
            <a:avLst/>
          </a:prstGeom>
        </p:spPr>
        <p:txBody>
          <a:bodyPr lIns="91425" tIns="91425" rIns="91425" bIns="91425" anchor="b" anchorCtr="0">
            <a:noAutofit/>
          </a:bodyPr>
          <a:lstStyle/>
          <a:p>
            <a:pPr lvl="0"/>
            <a:r>
              <a:rPr lang="en-US" dirty="0">
                <a:latin typeface="Rockwell" charset="0"/>
                <a:ea typeface="Rockwell" charset="0"/>
                <a:cs typeface="Rockwell" charset="0"/>
              </a:rPr>
              <a:t>Challenges:</a:t>
            </a:r>
            <a:br>
              <a:rPr lang="en-US" dirty="0">
                <a:latin typeface="Rockwell" charset="0"/>
                <a:ea typeface="Rockwell" charset="0"/>
                <a:cs typeface="Rockwell" charset="0"/>
              </a:rPr>
            </a:br>
            <a:r>
              <a:rPr lang="en-US" sz="2200" i="1" dirty="0">
                <a:latin typeface="Rockwell" charset="0"/>
                <a:ea typeface="Rockwell" charset="0"/>
                <a:cs typeface="Rockwell" charset="0"/>
              </a:rPr>
              <a:t>Are our actions having the expected effect?</a:t>
            </a:r>
            <a:endParaRPr lang="en" sz="220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3</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200231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Rockwell" charset="0"/>
                <a:ea typeface="Rockwell" charset="0"/>
                <a:cs typeface="Rockwell" charset="0"/>
              </a:rPr>
              <a:t>Challenges</a:t>
            </a:r>
            <a:endParaRPr lang="en" dirty="0">
              <a:latin typeface="Rockwell" charset="0"/>
              <a:ea typeface="Rockwell" charset="0"/>
              <a:cs typeface="Rockwell" charset="0"/>
            </a:endParaRPr>
          </a:p>
        </p:txBody>
      </p:sp>
      <p:sp>
        <p:nvSpPr>
          <p:cNvPr id="178" name="Shape 178"/>
          <p:cNvSpPr txBox="1">
            <a:spLocks noGrp="1"/>
          </p:cNvSpPr>
          <p:nvPr>
            <p:ph type="body" idx="1"/>
          </p:nvPr>
        </p:nvSpPr>
        <p:spPr>
          <a:xfrm>
            <a:off x="1146025" y="1529177"/>
            <a:ext cx="7540800" cy="3158699"/>
          </a:xfrm>
          <a:prstGeom prst="rect">
            <a:avLst/>
          </a:prstGeom>
        </p:spPr>
        <p:txBody>
          <a:bodyPr lIns="91425" tIns="91425" rIns="91425" bIns="91425" anchor="t" anchorCtr="0">
            <a:noAutofit/>
          </a:bodyPr>
          <a:lstStyle/>
          <a:p>
            <a:pPr marL="342900" indent="-342900"/>
            <a:r>
              <a:rPr lang="en-US" sz="2000" dirty="0" smtClean="0">
                <a:latin typeface="Rockwell" charset="0"/>
                <a:ea typeface="Rockwell" charset="0"/>
                <a:cs typeface="Rockwell" charset="0"/>
              </a:rPr>
              <a:t>Private owners not willing to remove dams</a:t>
            </a:r>
          </a:p>
          <a:p>
            <a:pPr marL="342900" indent="-342900"/>
            <a:r>
              <a:rPr lang="en-US" sz="2000" dirty="0" smtClean="0">
                <a:latin typeface="Rockwell" charset="0"/>
                <a:ea typeface="Rockwell" charset="0"/>
                <a:cs typeface="Rockwell" charset="0"/>
              </a:rPr>
              <a:t>Overall shrinking pool of dam removal projects due to work group success! Low hanging fruit gone - Harder more costly dam </a:t>
            </a:r>
            <a:r>
              <a:rPr lang="en-US" sz="2000" dirty="0" smtClean="0">
                <a:latin typeface="Rockwell" charset="0"/>
                <a:ea typeface="Rockwell" charset="0"/>
                <a:cs typeface="Rockwell" charset="0"/>
              </a:rPr>
              <a:t>removal projects </a:t>
            </a:r>
            <a:r>
              <a:rPr lang="en-US" sz="2000" dirty="0" smtClean="0">
                <a:latin typeface="Rockwell" charset="0"/>
                <a:ea typeface="Rockwell" charset="0"/>
                <a:cs typeface="Rockwell" charset="0"/>
              </a:rPr>
              <a:t>remain</a:t>
            </a:r>
          </a:p>
          <a:p>
            <a:pPr marL="342900" indent="-342900"/>
            <a:r>
              <a:rPr lang="en-US" sz="2000" dirty="0" smtClean="0">
                <a:latin typeface="Rockwell" charset="0"/>
                <a:ea typeface="Rockwell" charset="0"/>
                <a:cs typeface="Rockwell" charset="0"/>
              </a:rPr>
              <a:t>Lack of Resources</a:t>
            </a:r>
          </a:p>
          <a:p>
            <a:pPr>
              <a:buNone/>
            </a:pPr>
            <a:endParaRPr lang="en-US" sz="2000" dirty="0" smtClean="0">
              <a:latin typeface="Rockwell" charset="0"/>
              <a:ea typeface="Rockwell" charset="0"/>
              <a:cs typeface="Rockwell" charset="0"/>
            </a:endParaRPr>
          </a:p>
          <a:p>
            <a:pPr marL="342900" indent="-342900"/>
            <a:endParaRPr lang="en-US" sz="2000" dirty="0">
              <a:latin typeface="Rockwell" panose="02060603020205020403" pitchFamily="18" charset="0"/>
              <a:ea typeface="Rockwell" charset="0"/>
              <a:cs typeface="Rockwell" charset="0"/>
            </a:endParaRPr>
          </a:p>
          <a:p>
            <a:pPr>
              <a:buNone/>
            </a:pPr>
            <a:endParaRPr lang="en" sz="1600" dirty="0">
              <a:latin typeface="Rockwell" charset="0"/>
              <a:ea typeface="Rockwell" charset="0"/>
              <a:cs typeface="Rockwell" charset="0"/>
            </a:endParaRPr>
          </a:p>
          <a:p>
            <a:pPr lvl="0">
              <a:spcBef>
                <a:spcPts val="0"/>
              </a:spcBef>
              <a:buNone/>
            </a:pPr>
            <a:endParaRPr lang="en-US" sz="1600" dirty="0">
              <a:latin typeface="Rockwell" charset="0"/>
              <a:ea typeface="Rockwell" charset="0"/>
              <a:cs typeface="Rockwell" charset="0"/>
            </a:endParaRPr>
          </a:p>
        </p:txBody>
      </p:sp>
      <p:grpSp>
        <p:nvGrpSpPr>
          <p:cNvPr id="21" name="Shape 511"/>
          <p:cNvGrpSpPr/>
          <p:nvPr/>
        </p:nvGrpSpPr>
        <p:grpSpPr>
          <a:xfrm>
            <a:off x="491557" y="864656"/>
            <a:ext cx="254773" cy="360837"/>
            <a:chOff x="3979850" y="1598950"/>
            <a:chExt cx="356825" cy="505375"/>
          </a:xfrm>
        </p:grpSpPr>
        <p:sp>
          <p:nvSpPr>
            <p:cNvPr id="22" name="Shape 512"/>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23" name="Shape 513"/>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9" name="Picture 8"/>
          <p:cNvPicPr>
            <a:picLocks noChangeAspect="1"/>
          </p:cNvPicPr>
          <p:nvPr/>
        </p:nvPicPr>
        <p:blipFill>
          <a:blip r:embed="rId3"/>
          <a:stretch>
            <a:fillRect/>
          </a:stretch>
        </p:blipFill>
        <p:spPr>
          <a:xfrm>
            <a:off x="3513777" y="3225731"/>
            <a:ext cx="1680878" cy="1883801"/>
          </a:xfrm>
          <a:prstGeom prst="rect">
            <a:avLst/>
          </a:prstGeom>
        </p:spPr>
      </p:pic>
      <p:pic>
        <p:nvPicPr>
          <p:cNvPr id="10" name="Picture 9"/>
          <p:cNvPicPr>
            <a:picLocks noChangeAspect="1"/>
          </p:cNvPicPr>
          <p:nvPr/>
        </p:nvPicPr>
        <p:blipFill>
          <a:blip r:embed="rId4"/>
          <a:stretch>
            <a:fillRect/>
          </a:stretch>
        </p:blipFill>
        <p:spPr>
          <a:xfrm>
            <a:off x="1719473" y="3221117"/>
            <a:ext cx="1679710" cy="1888416"/>
          </a:xfrm>
          <a:prstGeom prst="rect">
            <a:avLst/>
          </a:prstGeom>
        </p:spPr>
      </p:pic>
      <p:pic>
        <p:nvPicPr>
          <p:cNvPr id="11" name="Picture 10"/>
          <p:cNvPicPr>
            <a:picLocks noChangeAspect="1"/>
          </p:cNvPicPr>
          <p:nvPr/>
        </p:nvPicPr>
        <p:blipFill>
          <a:blip r:embed="rId5"/>
          <a:stretch>
            <a:fillRect/>
          </a:stretch>
        </p:blipFill>
        <p:spPr>
          <a:xfrm>
            <a:off x="5315115" y="2874907"/>
            <a:ext cx="3071508" cy="2234625"/>
          </a:xfrm>
          <a:prstGeom prst="rect">
            <a:avLst/>
          </a:prstGeom>
        </p:spPr>
      </p:pic>
    </p:spTree>
    <p:extLst>
      <p:ext uri="{BB962C8B-B14F-4D97-AF65-F5344CB8AC3E}">
        <p14:creationId xmlns:p14="http://schemas.microsoft.com/office/powerpoint/2010/main" val="397566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1328"/>
          </a:xfrm>
          <a:prstGeom prst="rect">
            <a:avLst/>
          </a:prstGeom>
        </p:spPr>
        <p:txBody>
          <a:bodyPr lIns="91425" tIns="91425" rIns="91425" bIns="91425" anchor="b" anchorCtr="0">
            <a:noAutofit/>
          </a:bodyPr>
          <a:lstStyle/>
          <a:p>
            <a:pPr lvl="0"/>
            <a:r>
              <a:rPr lang="en-US" dirty="0">
                <a:latin typeface="Rockwell" charset="0"/>
                <a:ea typeface="Rockwell" charset="0"/>
                <a:cs typeface="Rockwell" charset="0"/>
              </a:rPr>
              <a:t>Adaptations:</a:t>
            </a:r>
            <a:br>
              <a:rPr lang="en-US" dirty="0">
                <a:latin typeface="Rockwell" charset="0"/>
                <a:ea typeface="Rockwell" charset="0"/>
                <a:cs typeface="Rockwell" charset="0"/>
              </a:rPr>
            </a:br>
            <a:r>
              <a:rPr lang="en-US" sz="2200" i="1" dirty="0">
                <a:latin typeface="Rockwell" charset="0"/>
                <a:ea typeface="Rockwell" charset="0"/>
                <a:cs typeface="Rockwell" charset="0"/>
              </a:rPr>
              <a:t>How should we adapt?</a:t>
            </a:r>
            <a:endParaRPr lang="en"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4</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154230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076495" y="530725"/>
            <a:ext cx="3487414" cy="1028700"/>
          </a:xfrm>
          <a:prstGeom prst="rect">
            <a:avLst/>
          </a:prstGeom>
        </p:spPr>
        <p:txBody>
          <a:bodyPr lIns="91425" tIns="91425" rIns="91425" bIns="91425" anchor="ctr" anchorCtr="0">
            <a:noAutofit/>
          </a:bodyPr>
          <a:lstStyle/>
          <a:p>
            <a:pPr lvl="0" rtl="0">
              <a:spcBef>
                <a:spcPts val="0"/>
              </a:spcBef>
              <a:buNone/>
            </a:pPr>
            <a:r>
              <a:rPr lang="en-US" dirty="0">
                <a:latin typeface="Rockwell" charset="0"/>
                <a:ea typeface="Rockwell" charset="0"/>
                <a:cs typeface="Rockwell" charset="0"/>
              </a:rPr>
              <a:t>Based on what we’ve learned, we plan to</a:t>
            </a:r>
            <a:r>
              <a:rPr lang="mr-IN" dirty="0">
                <a:latin typeface="Rockwell" charset="0"/>
                <a:ea typeface="Rockwell" charset="0"/>
                <a:cs typeface="Rockwell" charset="0"/>
              </a:rPr>
              <a:t>…</a:t>
            </a:r>
            <a:endParaRPr lang="en" dirty="0">
              <a:latin typeface="Rockwell" charset="0"/>
              <a:ea typeface="Rockwell" charset="0"/>
              <a:cs typeface="Rockwell" charset="0"/>
            </a:endParaRPr>
          </a:p>
        </p:txBody>
      </p:sp>
      <p:sp>
        <p:nvSpPr>
          <p:cNvPr id="206" name="Shape 206"/>
          <p:cNvSpPr txBox="1">
            <a:spLocks noGrp="1"/>
          </p:cNvSpPr>
          <p:nvPr>
            <p:ph type="body" idx="1"/>
          </p:nvPr>
        </p:nvSpPr>
        <p:spPr>
          <a:prstGeom prst="rect">
            <a:avLst/>
          </a:prstGeom>
        </p:spPr>
        <p:txBody>
          <a:bodyPr lIns="91425" tIns="91425" rIns="91425" bIns="91425" anchor="t" anchorCtr="0">
            <a:noAutofit/>
          </a:bodyPr>
          <a:lstStyle/>
          <a:p>
            <a:pPr marL="342900" indent="-342900"/>
            <a:r>
              <a:rPr lang="en-US" sz="2400" dirty="0" smtClean="0">
                <a:latin typeface="Rockwell" charset="0"/>
                <a:ea typeface="Rockwell" charset="0"/>
                <a:cs typeface="Rockwell" charset="0"/>
              </a:rPr>
              <a:t>Shift some working group attention and resources to road crossings/culverts (infrastructure)</a:t>
            </a:r>
          </a:p>
          <a:p>
            <a:pPr marL="342900" indent="-342900"/>
            <a:r>
              <a:rPr lang="en-US" sz="2400" dirty="0" smtClean="0">
                <a:latin typeface="Rockwell" charset="0"/>
                <a:ea typeface="Rockwell" charset="0"/>
                <a:cs typeface="Rockwell" charset="0"/>
              </a:rPr>
              <a:t>Coordinate higher level meetings in MD and VA to discuss more effective ways for state coordination on dam removals</a:t>
            </a:r>
          </a:p>
          <a:p>
            <a:pPr marL="342900" indent="-342900"/>
            <a:r>
              <a:rPr lang="en-US" sz="2400" dirty="0" smtClean="0">
                <a:latin typeface="Rockwell" charset="0"/>
                <a:ea typeface="Rockwell" charset="0"/>
                <a:cs typeface="Rockwell" charset="0"/>
              </a:rPr>
              <a:t>Determine ways to encourage private dam owners to remove dams (incentives)</a:t>
            </a:r>
          </a:p>
          <a:p>
            <a:pPr marL="342900" indent="-342900"/>
            <a:endParaRPr lang="en" sz="2400" dirty="0">
              <a:latin typeface="Rockwell" charset="0"/>
              <a:ea typeface="Rockwell" charset="0"/>
              <a:cs typeface="Rockwell" charset="0"/>
            </a:endParaRPr>
          </a:p>
        </p:txBody>
      </p:sp>
      <p:grpSp>
        <p:nvGrpSpPr>
          <p:cNvPr id="11" name="Shape 457"/>
          <p:cNvGrpSpPr/>
          <p:nvPr/>
        </p:nvGrpSpPr>
        <p:grpSpPr>
          <a:xfrm>
            <a:off x="256214" y="773236"/>
            <a:ext cx="567570" cy="586007"/>
            <a:chOff x="4630125" y="278900"/>
            <a:chExt cx="400675" cy="456675"/>
          </a:xfrm>
        </p:grpSpPr>
        <p:sp>
          <p:nvSpPr>
            <p:cNvPr id="12" name="Shape 458"/>
            <p:cNvSpPr/>
            <p:nvPr/>
          </p:nvSpPr>
          <p:spPr>
            <a:xfrm>
              <a:off x="4659350" y="328825"/>
              <a:ext cx="371450" cy="96850"/>
            </a:xfrm>
            <a:custGeom>
              <a:avLst/>
              <a:gdLst/>
              <a:ahLst/>
              <a:cxnLst/>
              <a:rect l="0" t="0" r="0" b="0"/>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3" name="Shape 459"/>
            <p:cNvSpPr/>
            <p:nvPr/>
          </p:nvSpPr>
          <p:spPr>
            <a:xfrm>
              <a:off x="4630125" y="452425"/>
              <a:ext cx="371450" cy="96850"/>
            </a:xfrm>
            <a:custGeom>
              <a:avLst/>
              <a:gdLst/>
              <a:ahLst/>
              <a:cxnLst/>
              <a:rect l="0" t="0" r="0" b="0"/>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4" name="Shape 460"/>
            <p:cNvSpPr/>
            <p:nvPr/>
          </p:nvSpPr>
          <p:spPr>
            <a:xfrm>
              <a:off x="4808525" y="278900"/>
              <a:ext cx="43875" cy="49950"/>
            </a:xfrm>
            <a:custGeom>
              <a:avLst/>
              <a:gdLst/>
              <a:ahLst/>
              <a:cxnLst/>
              <a:rect l="0" t="0" r="0" b="0"/>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461"/>
            <p:cNvSpPr/>
            <p:nvPr/>
          </p:nvSpPr>
          <p:spPr>
            <a:xfrm>
              <a:off x="4808525" y="549250"/>
              <a:ext cx="43875" cy="186325"/>
            </a:xfrm>
            <a:custGeom>
              <a:avLst/>
              <a:gdLst/>
              <a:ahLst/>
              <a:cxnLst/>
              <a:rect l="0" t="0" r="0" b="0"/>
              <a:pathLst>
                <a:path w="1755" h="7453" fill="none" extrusionOk="0">
                  <a:moveTo>
                    <a:pt x="1" y="0"/>
                  </a:moveTo>
                  <a:lnTo>
                    <a:pt x="1" y="7453"/>
                  </a:lnTo>
                  <a:lnTo>
                    <a:pt x="1754" y="7453"/>
                  </a:lnTo>
                  <a:lnTo>
                    <a:pt x="1754"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59308" y="697909"/>
            <a:ext cx="1942555"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Su</a:t>
            </a:r>
            <a:r>
              <a:rPr sz="975" b="1" spc="-9" dirty="0">
                <a:solidFill>
                  <a:srgbClr val="1E4E82"/>
                </a:solidFill>
                <a:latin typeface="Rockwell" panose="02060603020205020403" pitchFamily="18" charset="0"/>
                <a:cs typeface="Calibri"/>
              </a:rPr>
              <a:t>st</a:t>
            </a:r>
            <a:r>
              <a:rPr sz="975" b="1" spc="4" dirty="0">
                <a:solidFill>
                  <a:srgbClr val="1E4E82"/>
                </a:solidFill>
                <a:latin typeface="Rockwell" panose="02060603020205020403" pitchFamily="18" charset="0"/>
                <a:cs typeface="Calibri"/>
              </a:rPr>
              <a:t>ainab</a:t>
            </a:r>
            <a:r>
              <a:rPr sz="975" b="1" spc="-2" dirty="0">
                <a:solidFill>
                  <a:srgbClr val="1E4E82"/>
                </a:solidFill>
                <a:latin typeface="Rockwell" panose="02060603020205020403" pitchFamily="18" charset="0"/>
                <a:cs typeface="Calibri"/>
              </a:rPr>
              <a:t>l</a:t>
            </a:r>
            <a:r>
              <a:rPr sz="975" b="1" spc="4" dirty="0">
                <a:solidFill>
                  <a:srgbClr val="1E4E82"/>
                </a:solidFill>
                <a:latin typeface="Rockwell" panose="02060603020205020403" pitchFamily="18" charset="0"/>
                <a:cs typeface="Calibri"/>
              </a:rPr>
              <a:t>e</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Fisherie</a:t>
            </a:r>
            <a:r>
              <a:rPr lang="en-US" sz="975" b="1" spc="4" dirty="0">
                <a:solidFill>
                  <a:srgbClr val="1E4E82"/>
                </a:solidFill>
                <a:latin typeface="Rockwell" panose="02060603020205020403" pitchFamily="18" charset="0"/>
                <a:cs typeface="Calibri"/>
              </a:rPr>
              <a:t>s</a:t>
            </a:r>
            <a:endParaRPr sz="975" dirty="0">
              <a:latin typeface="Rockwell" panose="02060603020205020403" pitchFamily="18" charset="0"/>
              <a:cs typeface="Calibri"/>
            </a:endParaRPr>
          </a:p>
        </p:txBody>
      </p:sp>
      <p:sp>
        <p:nvSpPr>
          <p:cNvPr id="4" name="object 4"/>
          <p:cNvSpPr txBox="1"/>
          <p:nvPr/>
        </p:nvSpPr>
        <p:spPr>
          <a:xfrm>
            <a:off x="2342424" y="1898337"/>
            <a:ext cx="1432131" cy="150041"/>
          </a:xfrm>
          <a:prstGeom prst="rect">
            <a:avLst/>
          </a:prstGeom>
        </p:spPr>
        <p:txBody>
          <a:bodyPr vert="horz" wrap="square" lIns="0" tIns="0" rIns="0" bIns="0" rtlCol="0">
            <a:spAutoFit/>
          </a:bodyPr>
          <a:lstStyle/>
          <a:p>
            <a:pPr marL="4562"/>
            <a:r>
              <a:rPr sz="975" b="1" spc="-28" dirty="0">
                <a:solidFill>
                  <a:srgbClr val="1E4E82"/>
                </a:solidFill>
                <a:latin typeface="Rockwell" panose="02060603020205020403" pitchFamily="18" charset="0"/>
                <a:cs typeface="Calibri"/>
              </a:rPr>
              <a:t>W</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er</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Quality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5" name="object 5"/>
          <p:cNvSpPr txBox="1"/>
          <p:nvPr/>
        </p:nvSpPr>
        <p:spPr>
          <a:xfrm>
            <a:off x="2413866" y="2103428"/>
            <a:ext cx="1963168" cy="584006"/>
          </a:xfrm>
          <a:prstGeom prst="rect">
            <a:avLst/>
          </a:prstGeom>
        </p:spPr>
        <p:txBody>
          <a:bodyPr vert="horz" wrap="square" lIns="0" tIns="0" rIns="0" bIns="0" rtlCol="0">
            <a:spAutoFit/>
          </a:bodyPr>
          <a:lstStyle/>
          <a:p>
            <a:pPr marL="153267" marR="1825" indent="-148706">
              <a:lnSpc>
                <a:spcPct val="102400"/>
              </a:lnSpc>
              <a:buSzPct val="65853"/>
              <a:buFont typeface="Symbol"/>
              <a:buChar char=""/>
              <a:tabLst>
                <a:tab pos="79370" algn="l"/>
              </a:tabLst>
            </a:pPr>
            <a:r>
              <a:rPr sz="750" b="1" dirty="0">
                <a:solidFill>
                  <a:srgbClr val="00B050"/>
                </a:solidFill>
                <a:latin typeface="Rockwell" panose="02060603020205020403" pitchFamily="18" charset="0"/>
                <a:cs typeface="Calibri"/>
              </a:rPr>
              <a:t>2017 </a:t>
            </a:r>
            <a:r>
              <a:rPr sz="750" b="1" spc="-28" dirty="0">
                <a:solidFill>
                  <a:srgbClr val="00B050"/>
                </a:solidFill>
                <a:latin typeface="Rockwell" panose="02060603020205020403" pitchFamily="18" charset="0"/>
                <a:cs typeface="Calibri"/>
              </a:rPr>
              <a:t>W</a:t>
            </a:r>
            <a:r>
              <a:rPr sz="750" b="1" dirty="0">
                <a:solidFill>
                  <a:srgbClr val="00B050"/>
                </a:solidFill>
                <a:latin typeface="Rockwell" panose="02060603020205020403" pitchFamily="18" charset="0"/>
                <a:cs typeface="Calibri"/>
              </a:rPr>
              <a:t>a</a:t>
            </a:r>
            <a:r>
              <a:rPr sz="750" b="1" spc="-8"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ershed Implem</a:t>
            </a:r>
            <a:r>
              <a:rPr sz="750" b="1" spc="-4" dirty="0">
                <a:solidFill>
                  <a:srgbClr val="00B050"/>
                </a:solidFill>
                <a:latin typeface="Rockwell" panose="02060603020205020403" pitchFamily="18" charset="0"/>
                <a:cs typeface="Calibri"/>
              </a:rPr>
              <a:t>e</a:t>
            </a:r>
            <a:r>
              <a:rPr sz="750" b="1" spc="-8" dirty="0">
                <a:solidFill>
                  <a:srgbClr val="00B050"/>
                </a:solidFill>
                <a:latin typeface="Rockwell" panose="02060603020205020403" pitchFamily="18" charset="0"/>
                <a:cs typeface="Calibri"/>
              </a:rPr>
              <a:t>n</a:t>
            </a:r>
            <a:r>
              <a:rPr sz="750" b="1" spc="-9"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ation Plans (WIP) </a:t>
            </a:r>
            <a:endParaRPr lang="en-US" sz="750" b="1" dirty="0">
              <a:solidFill>
                <a:srgbClr val="00B050"/>
              </a:solidFill>
              <a:latin typeface="Rockwell" panose="02060603020205020403" pitchFamily="18" charset="0"/>
              <a:cs typeface="Calibri"/>
            </a:endParaRPr>
          </a:p>
          <a:p>
            <a:pPr marL="153267" marR="1825" indent="-148706">
              <a:lnSpc>
                <a:spcPct val="102400"/>
              </a:lnSpc>
              <a:buSzPct val="65853"/>
              <a:buFont typeface="Symbol"/>
              <a:buChar char=""/>
              <a:tabLst>
                <a:tab pos="79370" algn="l"/>
              </a:tabLst>
            </a:pPr>
            <a:r>
              <a:rPr lang="en-US" sz="750" b="1" dirty="0">
                <a:solidFill>
                  <a:srgbClr val="00B050"/>
                </a:solidFill>
                <a:latin typeface="Rockwell" panose="02060603020205020403" pitchFamily="18" charset="0"/>
                <a:cs typeface="Calibri"/>
              </a:rPr>
              <a:t>2</a:t>
            </a:r>
            <a:r>
              <a:rPr sz="750" b="1" dirty="0">
                <a:solidFill>
                  <a:srgbClr val="00B050"/>
                </a:solidFill>
                <a:latin typeface="Rockwell" panose="02060603020205020403" pitchFamily="18" charset="0"/>
                <a:cs typeface="Calibri"/>
              </a:rPr>
              <a:t>025 WIP</a:t>
            </a:r>
          </a:p>
          <a:p>
            <a:pPr marL="132056" marR="159881" indent="-127495">
              <a:lnSpc>
                <a:spcPts val="905"/>
              </a:lnSpc>
              <a:spcBef>
                <a:spcPts val="31"/>
              </a:spcBef>
              <a:buSzPct val="65853"/>
              <a:buFont typeface="Symbol"/>
              <a:buChar char=""/>
              <a:tabLst>
                <a:tab pos="79370" algn="l"/>
              </a:tabLst>
            </a:pPr>
            <a:r>
              <a:rPr sz="750" b="1" spc="-27" dirty="0">
                <a:solidFill>
                  <a:srgbClr val="00B050"/>
                </a:solidFill>
                <a:latin typeface="Rockwell" panose="02060603020205020403" pitchFamily="18" charset="0"/>
                <a:cs typeface="Calibri"/>
              </a:rPr>
              <a:t>W</a:t>
            </a:r>
            <a:r>
              <a:rPr sz="750" b="1" dirty="0">
                <a:solidFill>
                  <a:srgbClr val="00B050"/>
                </a:solidFill>
                <a:latin typeface="Rockwell" panose="02060603020205020403" pitchFamily="18" charset="0"/>
                <a:cs typeface="Calibri"/>
              </a:rPr>
              <a:t>a</a:t>
            </a:r>
            <a:r>
              <a:rPr sz="750" b="1" spc="-9"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er Quality S</a:t>
            </a:r>
            <a:r>
              <a:rPr sz="750" b="1" spc="-11"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andards </a:t>
            </a:r>
            <a:r>
              <a:rPr sz="750" b="1" spc="-23" dirty="0">
                <a:solidFill>
                  <a:srgbClr val="00B050"/>
                </a:solidFill>
                <a:latin typeface="Rockwell" panose="02060603020205020403" pitchFamily="18" charset="0"/>
                <a:cs typeface="Calibri"/>
              </a:rPr>
              <a:t>A</a:t>
            </a:r>
            <a:r>
              <a:rPr sz="750" b="1" spc="-14" dirty="0">
                <a:solidFill>
                  <a:srgbClr val="00B050"/>
                </a:solidFill>
                <a:latin typeface="Rockwell" panose="02060603020205020403" pitchFamily="18" charset="0"/>
                <a:cs typeface="Calibri"/>
              </a:rPr>
              <a:t>t</a:t>
            </a:r>
            <a:r>
              <a:rPr sz="750" b="1" spc="-23"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ainme</a:t>
            </a:r>
            <a:r>
              <a:rPr sz="750" b="1" spc="-9" dirty="0">
                <a:solidFill>
                  <a:srgbClr val="00B050"/>
                </a:solidFill>
                <a:latin typeface="Rockwell" panose="02060603020205020403" pitchFamily="18" charset="0"/>
                <a:cs typeface="Calibri"/>
              </a:rPr>
              <a:t>n</a:t>
            </a:r>
            <a:r>
              <a:rPr sz="750" b="1" dirty="0">
                <a:solidFill>
                  <a:srgbClr val="00B050"/>
                </a:solidFill>
                <a:latin typeface="Rockwell" panose="02060603020205020403" pitchFamily="18" charset="0"/>
                <a:cs typeface="Calibri"/>
              </a:rPr>
              <a:t>t </a:t>
            </a:r>
            <a:r>
              <a:rPr lang="en-US" sz="750" b="1" dirty="0">
                <a:solidFill>
                  <a:srgbClr val="00B050"/>
                </a:solidFill>
                <a:latin typeface="Rockwell" panose="02060603020205020403" pitchFamily="18" charset="0"/>
                <a:cs typeface="Calibri"/>
              </a:rPr>
              <a:t>and</a:t>
            </a:r>
            <a:r>
              <a:rPr sz="750" b="1" dirty="0">
                <a:solidFill>
                  <a:srgbClr val="00B050"/>
                </a:solidFill>
                <a:latin typeface="Rockwell" panose="02060603020205020403" pitchFamily="18" charset="0"/>
                <a:cs typeface="Calibri"/>
              </a:rPr>
              <a:t> Moni</a:t>
            </a:r>
            <a:r>
              <a:rPr sz="750" b="1" spc="-9"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oring</a:t>
            </a:r>
          </a:p>
        </p:txBody>
      </p:sp>
      <p:sp>
        <p:nvSpPr>
          <p:cNvPr id="6" name="object 6"/>
          <p:cNvSpPr txBox="1"/>
          <p:nvPr/>
        </p:nvSpPr>
        <p:spPr>
          <a:xfrm>
            <a:off x="2374162" y="2836633"/>
            <a:ext cx="1887258"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Healt</a:t>
            </a:r>
            <a:r>
              <a:rPr sz="975" b="1" spc="-17" dirty="0">
                <a:solidFill>
                  <a:srgbClr val="1E4E82"/>
                </a:solidFill>
                <a:latin typeface="Rockwell" panose="02060603020205020403" pitchFamily="18" charset="0"/>
                <a:cs typeface="Calibri"/>
              </a:rPr>
              <a:t>h</a:t>
            </a:r>
            <a:r>
              <a:rPr sz="975" b="1" spc="4" dirty="0">
                <a:solidFill>
                  <a:srgbClr val="1E4E82"/>
                </a:solidFill>
                <a:latin typeface="Rockwell" panose="02060603020205020403" pitchFamily="18" charset="0"/>
                <a:cs typeface="Calibri"/>
              </a:rPr>
              <a:t>y</a:t>
            </a:r>
            <a:r>
              <a:rPr sz="975" b="1" spc="2" dirty="0">
                <a:solidFill>
                  <a:srgbClr val="1E4E82"/>
                </a:solidFill>
                <a:latin typeface="Rockwell" panose="02060603020205020403" pitchFamily="18" charset="0"/>
                <a:cs typeface="Calibri"/>
              </a:rPr>
              <a:t> </a:t>
            </a:r>
            <a:r>
              <a:rPr sz="975" b="1" spc="-27" dirty="0">
                <a:solidFill>
                  <a:srgbClr val="1E4E82"/>
                </a:solidFill>
                <a:latin typeface="Rockwell" panose="02060603020205020403" pitchFamily="18" charset="0"/>
                <a:cs typeface="Calibri"/>
              </a:rPr>
              <a:t>W</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9"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sheds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7" name="object 7"/>
          <p:cNvSpPr txBox="1"/>
          <p:nvPr/>
        </p:nvSpPr>
        <p:spPr>
          <a:xfrm>
            <a:off x="2479892" y="3042083"/>
            <a:ext cx="1524727" cy="115416"/>
          </a:xfrm>
          <a:prstGeom prst="rect">
            <a:avLst/>
          </a:prstGeom>
        </p:spPr>
        <p:txBody>
          <a:bodyPr vert="horz" wrap="square" lIns="0" tIns="0" rIns="0" bIns="0" rtlCol="0">
            <a:spAutoFit/>
          </a:bodyPr>
          <a:lstStyle/>
          <a:p>
            <a:pPr marL="79142" indent="-74581">
              <a:buSzPct val="65853"/>
              <a:buFont typeface="Symbol"/>
              <a:buChar char=""/>
              <a:tabLst>
                <a:tab pos="79370" algn="l"/>
              </a:tabLst>
            </a:pPr>
            <a:r>
              <a:rPr sz="750" b="1" dirty="0">
                <a:solidFill>
                  <a:srgbClr val="00B050"/>
                </a:solidFill>
                <a:latin typeface="Rockwell" panose="02060603020205020403" pitchFamily="18" charset="0"/>
                <a:cs typeface="Calibri"/>
              </a:rPr>
              <a:t>Healt</a:t>
            </a:r>
            <a:r>
              <a:rPr sz="750" b="1" spc="-13" dirty="0">
                <a:solidFill>
                  <a:srgbClr val="00B050"/>
                </a:solidFill>
                <a:latin typeface="Rockwell" panose="02060603020205020403" pitchFamily="18" charset="0"/>
                <a:cs typeface="Calibri"/>
              </a:rPr>
              <a:t>h</a:t>
            </a:r>
            <a:r>
              <a:rPr sz="750" b="1" dirty="0">
                <a:solidFill>
                  <a:srgbClr val="00B050"/>
                </a:solidFill>
                <a:latin typeface="Rockwell" panose="02060603020205020403" pitchFamily="18" charset="0"/>
                <a:cs typeface="Calibri"/>
              </a:rPr>
              <a:t>y </a:t>
            </a:r>
            <a:r>
              <a:rPr sz="750" b="1" spc="-28" dirty="0">
                <a:solidFill>
                  <a:srgbClr val="00B050"/>
                </a:solidFill>
                <a:latin typeface="Rockwell" panose="02060603020205020403" pitchFamily="18" charset="0"/>
                <a:cs typeface="Calibri"/>
              </a:rPr>
              <a:t>W</a:t>
            </a:r>
            <a:r>
              <a:rPr sz="750" b="1" dirty="0">
                <a:solidFill>
                  <a:srgbClr val="00B050"/>
                </a:solidFill>
                <a:latin typeface="Rockwell" panose="02060603020205020403" pitchFamily="18" charset="0"/>
                <a:cs typeface="Calibri"/>
              </a:rPr>
              <a:t>a</a:t>
            </a:r>
            <a:r>
              <a:rPr sz="750" b="1" spc="-9"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ers</a:t>
            </a:r>
            <a:endParaRPr sz="750" dirty="0">
              <a:solidFill>
                <a:srgbClr val="00B050"/>
              </a:solidFill>
              <a:latin typeface="Rockwell" panose="02060603020205020403" pitchFamily="18" charset="0"/>
              <a:cs typeface="Calibri"/>
            </a:endParaRPr>
          </a:p>
        </p:txBody>
      </p:sp>
      <p:sp>
        <p:nvSpPr>
          <p:cNvPr id="8" name="object 8"/>
          <p:cNvSpPr txBox="1"/>
          <p:nvPr/>
        </p:nvSpPr>
        <p:spPr>
          <a:xfrm>
            <a:off x="2342425" y="3601100"/>
            <a:ext cx="1768814"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Land</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Conse</a:t>
            </a:r>
            <a:r>
              <a:rPr sz="975" b="1" spc="9" dirty="0">
                <a:solidFill>
                  <a:srgbClr val="1E4E82"/>
                </a:solidFill>
                <a:latin typeface="Rockwell" panose="02060603020205020403" pitchFamily="18" charset="0"/>
                <a:cs typeface="Calibri"/>
              </a:rPr>
              <a:t>r</a:t>
            </a:r>
            <a:r>
              <a:rPr sz="975" b="1" spc="-13" dirty="0">
                <a:solidFill>
                  <a:srgbClr val="1E4E82"/>
                </a:solidFill>
                <a:latin typeface="Rockwell" panose="02060603020205020403" pitchFamily="18" charset="0"/>
                <a:cs typeface="Calibri"/>
              </a:rPr>
              <a:t>v</a:t>
            </a:r>
            <a:r>
              <a:rPr sz="975" b="1" spc="-8" dirty="0">
                <a:solidFill>
                  <a:srgbClr val="1E4E82"/>
                </a:solidFill>
                <a:latin typeface="Rockwell" panose="02060603020205020403" pitchFamily="18" charset="0"/>
                <a:cs typeface="Calibri"/>
              </a:rPr>
              <a:t>a</a:t>
            </a:r>
            <a:r>
              <a:rPr sz="975" b="1" dirty="0">
                <a:solidFill>
                  <a:srgbClr val="1E4E82"/>
                </a:solidFill>
                <a:latin typeface="Rockwell" panose="02060603020205020403" pitchFamily="18" charset="0"/>
                <a:cs typeface="Calibri"/>
              </a:rPr>
              <a:t>tion</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9" name="object 9"/>
          <p:cNvSpPr txBox="1"/>
          <p:nvPr/>
        </p:nvSpPr>
        <p:spPr>
          <a:xfrm>
            <a:off x="2413865" y="3741745"/>
            <a:ext cx="1931103" cy="461665"/>
          </a:xfrm>
          <a:prstGeom prst="rect">
            <a:avLst/>
          </a:prstGeom>
        </p:spPr>
        <p:txBody>
          <a:bodyPr vert="horz" wrap="square" lIns="0" tIns="0" rIns="0" bIns="0" rtlCol="0">
            <a:spAutoFit/>
          </a:bodyPr>
          <a:lstStyle/>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Pro</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ec</a:t>
            </a:r>
            <a:r>
              <a:rPr sz="750" b="1" spc="-8"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ed Lands</a:t>
            </a:r>
            <a:r>
              <a:rPr sz="750" b="1" spc="-2" dirty="0">
                <a:solidFill>
                  <a:schemeClr val="tx1">
                    <a:lumMod val="95000"/>
                    <a:lumOff val="5000"/>
                  </a:schemeClr>
                </a:solidFill>
                <a:latin typeface="Rockwell" panose="02060603020205020403" pitchFamily="18" charset="0"/>
                <a:cs typeface="Calibri"/>
              </a:rPr>
              <a:t> </a:t>
            </a:r>
            <a:endParaRPr lang="en-US" sz="750" b="1" spc="-2" dirty="0">
              <a:solidFill>
                <a:schemeClr val="tx1">
                  <a:lumMod val="95000"/>
                  <a:lumOff val="5000"/>
                </a:schemeClr>
              </a:solidFill>
              <a:latin typeface="Rockwell" panose="02060603020205020403" pitchFamily="18" charset="0"/>
              <a:cs typeface="Calibri"/>
            </a:endParaRPr>
          </a:p>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Land Use M</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thods and</a:t>
            </a:r>
            <a:endParaRPr sz="750" dirty="0">
              <a:solidFill>
                <a:schemeClr val="tx1">
                  <a:lumMod val="95000"/>
                  <a:lumOff val="5000"/>
                </a:schemeClr>
              </a:solidFill>
              <a:latin typeface="Rockwell" panose="02060603020205020403" pitchFamily="18" charset="0"/>
              <a:cs typeface="Calibri"/>
            </a:endParaRPr>
          </a:p>
          <a:p>
            <a:pPr marL="132056">
              <a:spcBef>
                <a:spcPts val="20"/>
              </a:spcBef>
            </a:pPr>
            <a:r>
              <a:rPr sz="750" b="1" dirty="0">
                <a:solidFill>
                  <a:schemeClr val="tx1">
                    <a:lumMod val="95000"/>
                    <a:lumOff val="5000"/>
                  </a:schemeClr>
                </a:solidFill>
                <a:latin typeface="Rockwell" panose="02060603020205020403" pitchFamily="18" charset="0"/>
                <a:cs typeface="Calibri"/>
              </a:rPr>
              <a:t>M</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trics</a:t>
            </a:r>
            <a:r>
              <a:rPr sz="750" b="1" spc="-2" dirty="0">
                <a:solidFill>
                  <a:schemeClr val="tx1">
                    <a:lumMod val="95000"/>
                    <a:lumOff val="5000"/>
                  </a:schemeClr>
                </a:solidFill>
                <a:latin typeface="Rockwell" panose="02060603020205020403" pitchFamily="18" charset="0"/>
                <a:cs typeface="Calibri"/>
              </a:rPr>
              <a:t> </a:t>
            </a:r>
            <a:r>
              <a:rPr sz="750" b="1" dirty="0">
                <a:solidFill>
                  <a:schemeClr val="tx1">
                    <a:lumMod val="95000"/>
                    <a:lumOff val="5000"/>
                  </a:schemeClr>
                </a:solidFill>
                <a:latin typeface="Rockwell" panose="02060603020205020403" pitchFamily="18" charset="0"/>
                <a:cs typeface="Calibri"/>
              </a:rPr>
              <a:t>D</a:t>
            </a:r>
            <a:r>
              <a:rPr sz="750" b="1" spc="-8"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velopme</a:t>
            </a:r>
            <a:r>
              <a:rPr sz="750" b="1" spc="-8"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endParaRPr lang="en-US" sz="750" b="1" dirty="0">
              <a:solidFill>
                <a:schemeClr val="tx1">
                  <a:lumMod val="95000"/>
                  <a:lumOff val="5000"/>
                </a:schemeClr>
              </a:solidFill>
              <a:latin typeface="Rockwell" panose="02060603020205020403" pitchFamily="18" charset="0"/>
              <a:cs typeface="Calibri"/>
            </a:endParaRPr>
          </a:p>
          <a:p>
            <a:pPr marL="132056">
              <a:spcBef>
                <a:spcPts val="20"/>
              </a:spcBef>
            </a:pPr>
            <a:r>
              <a:rPr sz="750" b="1" dirty="0">
                <a:solidFill>
                  <a:schemeClr val="tx1">
                    <a:lumMod val="95000"/>
                    <a:lumOff val="5000"/>
                  </a:schemeClr>
                </a:solidFill>
                <a:latin typeface="Rockwell" panose="02060603020205020403" pitchFamily="18" charset="0"/>
                <a:cs typeface="Calibri"/>
              </a:rPr>
              <a:t>Land Use O</a:t>
            </a:r>
            <a:r>
              <a:rPr sz="750" b="1" spc="-5" dirty="0">
                <a:solidFill>
                  <a:schemeClr val="tx1">
                    <a:lumMod val="95000"/>
                    <a:lumOff val="5000"/>
                  </a:schemeClr>
                </a:solidFill>
                <a:latin typeface="Rockwell" panose="02060603020205020403" pitchFamily="18" charset="0"/>
                <a:cs typeface="Calibri"/>
              </a:rPr>
              <a:t>p</a:t>
            </a:r>
            <a:r>
              <a:rPr sz="750" b="1" dirty="0">
                <a:solidFill>
                  <a:schemeClr val="tx1">
                    <a:lumMod val="95000"/>
                    <a:lumOff val="5000"/>
                  </a:schemeClr>
                </a:solidFill>
                <a:latin typeface="Rockwell" panose="02060603020205020403" pitchFamily="18" charset="0"/>
                <a:cs typeface="Calibri"/>
              </a:rPr>
              <a:t>tions </a:t>
            </a:r>
            <a:r>
              <a:rPr sz="750" b="1" spc="-20"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valuation</a:t>
            </a:r>
            <a:endParaRPr sz="750" dirty="0">
              <a:solidFill>
                <a:schemeClr val="tx1">
                  <a:lumMod val="95000"/>
                  <a:lumOff val="5000"/>
                </a:schemeClr>
              </a:solidFill>
              <a:latin typeface="Rockwell" panose="02060603020205020403" pitchFamily="18" charset="0"/>
              <a:cs typeface="Calibri"/>
            </a:endParaRPr>
          </a:p>
        </p:txBody>
      </p:sp>
      <p:sp>
        <p:nvSpPr>
          <p:cNvPr id="10" name="object 10"/>
          <p:cNvSpPr txBox="1"/>
          <p:nvPr/>
        </p:nvSpPr>
        <p:spPr>
          <a:xfrm>
            <a:off x="2376714" y="4316822"/>
            <a:ext cx="2096336"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E</a:t>
            </a:r>
            <a:r>
              <a:rPr sz="975" b="1" spc="-11" dirty="0">
                <a:solidFill>
                  <a:srgbClr val="1E4E82"/>
                </a:solidFill>
                <a:latin typeface="Rockwell" panose="02060603020205020403" pitchFamily="18" charset="0"/>
                <a:cs typeface="Calibri"/>
              </a:rPr>
              <a:t>n</a:t>
            </a:r>
            <a:r>
              <a:rPr sz="975" b="1" spc="2" dirty="0">
                <a:solidFill>
                  <a:srgbClr val="1E4E82"/>
                </a:solidFill>
                <a:latin typeface="Rockwell" panose="02060603020205020403" pitchFamily="18" charset="0"/>
                <a:cs typeface="Calibri"/>
              </a:rPr>
              <a:t>vi</a:t>
            </a:r>
            <a:r>
              <a:rPr sz="975" b="1" spc="-9" dirty="0">
                <a:solidFill>
                  <a:srgbClr val="1E4E82"/>
                </a:solidFill>
                <a:latin typeface="Rockwell" panose="02060603020205020403" pitchFamily="18" charset="0"/>
                <a:cs typeface="Calibri"/>
              </a:rPr>
              <a:t>r</a:t>
            </a:r>
            <a:r>
              <a:rPr sz="975" b="1" spc="5" dirty="0">
                <a:solidFill>
                  <a:srgbClr val="1E4E82"/>
                </a:solidFill>
                <a:latin typeface="Rockwell" panose="02060603020205020403" pitchFamily="18" charset="0"/>
                <a:cs typeface="Calibri"/>
              </a:rPr>
              <a:t>onme</a:t>
            </a:r>
            <a:r>
              <a:rPr sz="975" b="1" spc="-5" dirty="0">
                <a:solidFill>
                  <a:srgbClr val="1E4E82"/>
                </a:solidFill>
                <a:latin typeface="Rockwell" panose="02060603020205020403" pitchFamily="18" charset="0"/>
                <a:cs typeface="Calibri"/>
              </a:rPr>
              <a:t>n</a:t>
            </a:r>
            <a:r>
              <a:rPr sz="975" b="1" spc="-9"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al</a:t>
            </a:r>
            <a:r>
              <a:rPr sz="975" b="1" spc="2" dirty="0">
                <a:solidFill>
                  <a:srgbClr val="1E4E82"/>
                </a:solidFill>
                <a:latin typeface="Rockwell" panose="02060603020205020403" pitchFamily="18" charset="0"/>
                <a:cs typeface="Calibri"/>
              </a:rPr>
              <a:t> Li</a:t>
            </a:r>
            <a:r>
              <a:rPr sz="975" b="1" spc="-13"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20"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acy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11" name="object 11"/>
          <p:cNvSpPr txBox="1"/>
          <p:nvPr/>
        </p:nvSpPr>
        <p:spPr>
          <a:xfrm>
            <a:off x="2448155" y="4470646"/>
            <a:ext cx="1754744" cy="466281"/>
          </a:xfrm>
          <a:prstGeom prst="rect">
            <a:avLst/>
          </a:prstGeom>
        </p:spPr>
        <p:txBody>
          <a:bodyPr vert="horz" wrap="square" lIns="0" tIns="0" rIns="0" bIns="0" rtlCol="0">
            <a:spAutoFit/>
          </a:bodyPr>
          <a:lstStyle/>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Stude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endParaRPr lang="en-US" sz="750" b="1" dirty="0">
              <a:solidFill>
                <a:schemeClr val="tx1">
                  <a:lumMod val="95000"/>
                  <a:lumOff val="5000"/>
                </a:schemeClr>
              </a:solidFill>
              <a:latin typeface="Rockwell" panose="02060603020205020403" pitchFamily="18" charset="0"/>
              <a:cs typeface="Calibri"/>
            </a:endParaRPr>
          </a:p>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Su</a:t>
            </a:r>
            <a:r>
              <a:rPr sz="750" b="1" spc="-9" dirty="0">
                <a:solidFill>
                  <a:schemeClr val="tx1">
                    <a:lumMod val="95000"/>
                    <a:lumOff val="5000"/>
                  </a:schemeClr>
                </a:solidFill>
                <a:latin typeface="Rockwell" panose="02060603020205020403" pitchFamily="18" charset="0"/>
                <a:cs typeface="Calibri"/>
              </a:rPr>
              <a:t>st</a:t>
            </a:r>
            <a:r>
              <a:rPr sz="750" b="1" dirty="0">
                <a:solidFill>
                  <a:schemeClr val="tx1">
                    <a:lumMod val="95000"/>
                    <a:lumOff val="5000"/>
                  </a:schemeClr>
                </a:solidFill>
                <a:latin typeface="Rockwell" panose="02060603020205020403" pitchFamily="18" charset="0"/>
                <a:cs typeface="Calibri"/>
              </a:rPr>
              <a:t>ainab</a:t>
            </a:r>
            <a:r>
              <a:rPr sz="750" b="1" spc="-4" dirty="0">
                <a:solidFill>
                  <a:schemeClr val="tx1">
                    <a:lumMod val="95000"/>
                    <a:lumOff val="5000"/>
                  </a:schemeClr>
                </a:solidFill>
                <a:latin typeface="Rockwell" panose="02060603020205020403" pitchFamily="18" charset="0"/>
                <a:cs typeface="Calibri"/>
              </a:rPr>
              <a:t>l</a:t>
            </a:r>
            <a:r>
              <a:rPr sz="750" b="1" dirty="0">
                <a:solidFill>
                  <a:schemeClr val="tx1">
                    <a:lumMod val="95000"/>
                    <a:lumOff val="5000"/>
                  </a:schemeClr>
                </a:solidFill>
                <a:latin typeface="Rockwell" panose="02060603020205020403" pitchFamily="18" charset="0"/>
                <a:cs typeface="Calibri"/>
              </a:rPr>
              <a:t>e Schools </a:t>
            </a:r>
            <a:endParaRPr sz="750" dirty="0">
              <a:solidFill>
                <a:schemeClr val="tx1">
                  <a:lumMod val="95000"/>
                  <a:lumOff val="5000"/>
                </a:schemeClr>
              </a:solidFill>
              <a:latin typeface="Rockwell" panose="02060603020205020403" pitchFamily="18" charset="0"/>
              <a:cs typeface="Calibri"/>
            </a:endParaRPr>
          </a:p>
          <a:p>
            <a:pPr marL="132056" marR="244726" indent="-127495">
              <a:lnSpc>
                <a:spcPct val="102400"/>
              </a:lnSpc>
              <a:buSzPct val="65853"/>
              <a:buFont typeface="Symbol"/>
              <a:buChar char=""/>
              <a:tabLst>
                <a:tab pos="79370" algn="l"/>
              </a:tabLst>
            </a:pPr>
            <a:r>
              <a:rPr sz="750" b="1" spc="-5" dirty="0">
                <a:solidFill>
                  <a:schemeClr val="tx1">
                    <a:lumMod val="95000"/>
                    <a:lumOff val="5000"/>
                  </a:schemeClr>
                </a:solidFill>
                <a:latin typeface="Rockwell" panose="02060603020205020403" pitchFamily="18" charset="0"/>
                <a:cs typeface="Calibri"/>
              </a:rPr>
              <a:t>E</a:t>
            </a:r>
            <a:r>
              <a:rPr sz="750" b="1" spc="-11"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viro</a:t>
            </a:r>
            <a:r>
              <a:rPr sz="750" b="1" spc="-4"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me</a:t>
            </a:r>
            <a:r>
              <a:rPr sz="750" b="1" spc="-9" dirty="0">
                <a:solidFill>
                  <a:schemeClr val="tx1">
                    <a:lumMod val="95000"/>
                    <a:lumOff val="5000"/>
                  </a:schemeClr>
                </a:solidFill>
                <a:latin typeface="Rockwell" panose="02060603020205020403" pitchFamily="18" charset="0"/>
                <a:cs typeface="Calibri"/>
              </a:rPr>
              <a:t>nt</a:t>
            </a:r>
            <a:r>
              <a:rPr sz="750" b="1" dirty="0">
                <a:solidFill>
                  <a:schemeClr val="tx1">
                    <a:lumMod val="95000"/>
                    <a:lumOff val="5000"/>
                  </a:schemeClr>
                </a:solidFill>
                <a:latin typeface="Rockwell" panose="02060603020205020403" pitchFamily="18" charset="0"/>
                <a:cs typeface="Calibri"/>
              </a:rPr>
              <a:t>al Li</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eracy Planning</a:t>
            </a:r>
            <a:endParaRPr sz="750" dirty="0">
              <a:solidFill>
                <a:schemeClr val="tx1">
                  <a:lumMod val="95000"/>
                  <a:lumOff val="5000"/>
                </a:schemeClr>
              </a:solidFill>
              <a:latin typeface="Rockwell" panose="02060603020205020403" pitchFamily="18" charset="0"/>
              <a:cs typeface="Calibri"/>
            </a:endParaRPr>
          </a:p>
        </p:txBody>
      </p:sp>
      <p:sp>
        <p:nvSpPr>
          <p:cNvPr id="12" name="object 12"/>
          <p:cNvSpPr/>
          <p:nvPr/>
        </p:nvSpPr>
        <p:spPr>
          <a:xfrm>
            <a:off x="1248304" y="801909"/>
            <a:ext cx="711680" cy="39607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14" name="object 14"/>
          <p:cNvSpPr/>
          <p:nvPr/>
        </p:nvSpPr>
        <p:spPr>
          <a:xfrm>
            <a:off x="1273515" y="2953235"/>
            <a:ext cx="701323" cy="33656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19" name="object 19"/>
          <p:cNvSpPr/>
          <p:nvPr/>
        </p:nvSpPr>
        <p:spPr>
          <a:xfrm>
            <a:off x="1229268" y="2010930"/>
            <a:ext cx="713833" cy="33732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21" name="object 21"/>
          <p:cNvSpPr txBox="1"/>
          <p:nvPr/>
        </p:nvSpPr>
        <p:spPr>
          <a:xfrm>
            <a:off x="5586409" y="698027"/>
            <a:ext cx="1397776"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Vi</a:t>
            </a:r>
            <a:r>
              <a:rPr sz="975" b="1" spc="-9"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al</a:t>
            </a:r>
            <a:r>
              <a:rPr sz="975" b="1" spc="2" dirty="0">
                <a:solidFill>
                  <a:srgbClr val="1E4E82"/>
                </a:solidFill>
                <a:latin typeface="Rockwell" panose="02060603020205020403" pitchFamily="18" charset="0"/>
                <a:cs typeface="Calibri"/>
              </a:rPr>
              <a:t> </a:t>
            </a:r>
            <a:r>
              <a:rPr sz="975" b="1" spc="5" dirty="0">
                <a:solidFill>
                  <a:srgbClr val="1E4E82"/>
                </a:solidFill>
                <a:latin typeface="Rockwell" panose="02060603020205020403" pitchFamily="18" charset="0"/>
                <a:cs typeface="Calibri"/>
              </a:rPr>
              <a:t>Hab</a:t>
            </a:r>
            <a:r>
              <a:rPr sz="975" b="1" spc="-2" dirty="0">
                <a:solidFill>
                  <a:srgbClr val="1E4E82"/>
                </a:solidFill>
                <a:latin typeface="Rockwell" panose="02060603020205020403" pitchFamily="18" charset="0"/>
                <a:cs typeface="Calibri"/>
              </a:rPr>
              <a:t>i</a:t>
            </a:r>
            <a:r>
              <a:rPr sz="975" b="1" spc="-8" dirty="0">
                <a:solidFill>
                  <a:srgbClr val="1E4E82"/>
                </a:solidFill>
                <a:latin typeface="Rockwell" panose="02060603020205020403" pitchFamily="18" charset="0"/>
                <a:cs typeface="Calibri"/>
              </a:rPr>
              <a:t>ta</a:t>
            </a:r>
            <a:r>
              <a:rPr sz="975" b="1" spc="4" dirty="0">
                <a:solidFill>
                  <a:srgbClr val="1E4E82"/>
                </a:solidFill>
                <a:latin typeface="Rockwell" panose="02060603020205020403" pitchFamily="18" charset="0"/>
                <a:cs typeface="Calibri"/>
              </a:rPr>
              <a:t>ts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22" name="object 22"/>
          <p:cNvSpPr txBox="1"/>
          <p:nvPr/>
        </p:nvSpPr>
        <p:spPr>
          <a:xfrm>
            <a:off x="5645873" y="864400"/>
            <a:ext cx="2009376" cy="925638"/>
          </a:xfrm>
          <a:prstGeom prst="rect">
            <a:avLst/>
          </a:prstGeom>
        </p:spPr>
        <p:txBody>
          <a:bodyPr vert="horz" wrap="square" lIns="0" tIns="0" rIns="0" bIns="0" rtlCol="0">
            <a:spAutoFit/>
          </a:bodyPr>
          <a:lstStyle/>
          <a:p>
            <a:pPr marL="174706" indent="-170144">
              <a:buSzPct val="65853"/>
              <a:buFont typeface="Symbol"/>
              <a:buChar char=""/>
              <a:tabLst>
                <a:tab pos="79370" algn="l"/>
              </a:tabLst>
            </a:pPr>
            <a:r>
              <a:rPr sz="750" b="1" spc="-31" dirty="0">
                <a:solidFill>
                  <a:schemeClr val="tx1">
                    <a:lumMod val="95000"/>
                    <a:lumOff val="5000"/>
                  </a:schemeClr>
                </a:solidFill>
                <a:latin typeface="Rockwell" panose="02060603020205020403" pitchFamily="18" charset="0"/>
                <a:cs typeface="Calibri"/>
              </a:rPr>
              <a:t>W</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tlan</a:t>
            </a:r>
            <a:r>
              <a:rPr sz="750" b="1" spc="-4" dirty="0">
                <a:solidFill>
                  <a:schemeClr val="tx1">
                    <a:lumMod val="95000"/>
                    <a:lumOff val="5000"/>
                  </a:schemeClr>
                </a:solidFill>
                <a:latin typeface="Rockwell" panose="02060603020205020403" pitchFamily="18" charset="0"/>
                <a:cs typeface="Calibri"/>
              </a:rPr>
              <a:t>d</a:t>
            </a:r>
            <a:r>
              <a:rPr sz="750" b="1" dirty="0">
                <a:solidFill>
                  <a:schemeClr val="tx1">
                    <a:lumMod val="95000"/>
                    <a:lumOff val="5000"/>
                  </a:schemeClr>
                </a:solidFill>
                <a:latin typeface="Rockwell" panose="02060603020205020403" pitchFamily="18" charset="0"/>
                <a:cs typeface="Calibri"/>
              </a:rPr>
              <a:t>s </a:t>
            </a:r>
            <a:endParaRPr lang="en-US" sz="750" b="1" dirty="0">
              <a:solidFill>
                <a:schemeClr val="tx1">
                  <a:lumMod val="95000"/>
                  <a:lumOff val="5000"/>
                </a:schemeClr>
              </a:solidFill>
              <a:latin typeface="Rockwell" panose="02060603020205020403" pitchFamily="18" charset="0"/>
              <a:cs typeface="Calibri"/>
            </a:endParaRPr>
          </a:p>
          <a:p>
            <a:pPr marL="174706" indent="-170144">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Black Duck </a:t>
            </a:r>
          </a:p>
          <a:p>
            <a:pPr marL="174706" indent="-170144">
              <a:buSzPct val="65853"/>
              <a:buFont typeface="Symbol"/>
              <a:buChar char=""/>
              <a:tabLst>
                <a:tab pos="79370" algn="l"/>
              </a:tabLst>
            </a:pPr>
            <a:r>
              <a:rPr sz="750" b="1" dirty="0">
                <a:solidFill>
                  <a:srgbClr val="00B050"/>
                </a:solidFill>
                <a:latin typeface="Rockwell" panose="02060603020205020403" pitchFamily="18" charset="0"/>
                <a:cs typeface="Calibri"/>
              </a:rPr>
              <a:t>Stream Health </a:t>
            </a:r>
            <a:endParaRPr lang="en-US" sz="750" b="1" dirty="0">
              <a:solidFill>
                <a:srgbClr val="00B050"/>
              </a:solidFill>
              <a:latin typeface="Rockwell" panose="02060603020205020403" pitchFamily="18" charset="0"/>
              <a:cs typeface="Calibri"/>
            </a:endParaRPr>
          </a:p>
          <a:p>
            <a:pPr marL="174706" indent="-170144">
              <a:buSzPct val="65853"/>
              <a:buFont typeface="Symbol"/>
              <a:buChar char=""/>
              <a:tabLst>
                <a:tab pos="79370" algn="l"/>
              </a:tabLst>
            </a:pPr>
            <a:r>
              <a:rPr sz="750" b="1" dirty="0">
                <a:solidFill>
                  <a:srgbClr val="00B050"/>
                </a:solidFill>
                <a:latin typeface="Rockwell" panose="02060603020205020403" pitchFamily="18" charset="0"/>
                <a:cs typeface="Calibri"/>
              </a:rPr>
              <a:t>Brook </a:t>
            </a:r>
            <a:r>
              <a:rPr sz="750" b="1" spc="-28"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rout</a:t>
            </a:r>
            <a:r>
              <a:rPr lang="en-US" sz="750" b="1" dirty="0">
                <a:solidFill>
                  <a:srgbClr val="00B050"/>
                </a:solidFill>
                <a:latin typeface="Rockwell" panose="02060603020205020403" pitchFamily="18" charset="0"/>
                <a:cs typeface="Calibri"/>
              </a:rPr>
              <a:t> </a:t>
            </a:r>
          </a:p>
          <a:p>
            <a:pPr marL="174706" indent="-170144">
              <a:buSzPct val="65853"/>
              <a:buFont typeface="Symbol"/>
              <a:buChar char=""/>
              <a:tabLst>
                <a:tab pos="79370" algn="l"/>
              </a:tabLst>
            </a:pPr>
            <a:r>
              <a:rPr sz="750" b="1" dirty="0">
                <a:solidFill>
                  <a:srgbClr val="00B050"/>
                </a:solidFill>
                <a:latin typeface="Rockwell" panose="02060603020205020403" pitchFamily="18" charset="0"/>
                <a:cs typeface="Calibri"/>
              </a:rPr>
              <a:t>Fish </a:t>
            </a:r>
            <a:r>
              <a:rPr sz="750" b="1" spc="-11" dirty="0">
                <a:solidFill>
                  <a:srgbClr val="00B050"/>
                </a:solidFill>
                <a:latin typeface="Rockwell" panose="02060603020205020403" pitchFamily="18" charset="0"/>
                <a:cs typeface="Calibri"/>
              </a:rPr>
              <a:t>P</a:t>
            </a:r>
            <a:r>
              <a:rPr sz="750" b="1" dirty="0">
                <a:solidFill>
                  <a:srgbClr val="00B050"/>
                </a:solidFill>
                <a:latin typeface="Rockwell" panose="02060603020205020403" pitchFamily="18" charset="0"/>
                <a:cs typeface="Calibri"/>
              </a:rPr>
              <a:t>assage</a:t>
            </a:r>
            <a:r>
              <a:rPr sz="750" b="1" dirty="0">
                <a:solidFill>
                  <a:schemeClr val="tx1">
                    <a:lumMod val="95000"/>
                    <a:lumOff val="5000"/>
                  </a:schemeClr>
                </a:solidFill>
                <a:latin typeface="Rockwell" panose="02060603020205020403" pitchFamily="18" charset="0"/>
                <a:cs typeface="Calibri"/>
              </a:rPr>
              <a:t> </a:t>
            </a:r>
            <a:endParaRPr lang="en-US" sz="750" b="1" dirty="0">
              <a:solidFill>
                <a:schemeClr val="tx1">
                  <a:lumMod val="95000"/>
                  <a:lumOff val="5000"/>
                </a:schemeClr>
              </a:solidFill>
              <a:latin typeface="Rockwell" panose="02060603020205020403" pitchFamily="18" charset="0"/>
              <a:cs typeface="Calibri"/>
            </a:endParaRPr>
          </a:p>
          <a:p>
            <a:pPr marL="174706" indent="-170144">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Submerged Aqu</a:t>
            </a:r>
            <a:r>
              <a:rPr sz="750" b="1" spc="-4" dirty="0">
                <a:solidFill>
                  <a:schemeClr val="tx1">
                    <a:lumMod val="95000"/>
                    <a:lumOff val="5000"/>
                  </a:schemeClr>
                </a:solidFill>
                <a:latin typeface="Rockwell" panose="02060603020205020403" pitchFamily="18" charset="0"/>
                <a:cs typeface="Calibri"/>
              </a:rPr>
              <a:t>atic</a:t>
            </a:r>
            <a:r>
              <a:rPr sz="750" b="1" dirty="0">
                <a:solidFill>
                  <a:schemeClr val="tx1">
                    <a:lumMod val="95000"/>
                    <a:lumOff val="5000"/>
                  </a:schemeClr>
                </a:solidFill>
                <a:latin typeface="Rockwell" panose="02060603020205020403" pitchFamily="18" charset="0"/>
                <a:cs typeface="Calibri"/>
              </a:rPr>
              <a:t> </a:t>
            </a:r>
            <a:r>
              <a:rPr sz="750" b="1" spc="-40" dirty="0">
                <a:solidFill>
                  <a:schemeClr val="tx1">
                    <a:lumMod val="95000"/>
                    <a:lumOff val="5000"/>
                  </a:schemeClr>
                </a:solidFill>
                <a:latin typeface="Rockwell" panose="02060603020205020403" pitchFamily="18" charset="0"/>
                <a:cs typeface="Calibri"/>
              </a:rPr>
              <a:t>V</a:t>
            </a:r>
            <a:r>
              <a:rPr sz="750" b="1" dirty="0">
                <a:solidFill>
                  <a:schemeClr val="tx1">
                    <a:lumMod val="95000"/>
                    <a:lumOff val="5000"/>
                  </a:schemeClr>
                </a:solidFill>
                <a:latin typeface="Rockwell" panose="02060603020205020403" pitchFamily="18" charset="0"/>
                <a:cs typeface="Calibri"/>
              </a:rPr>
              <a:t>eg</a:t>
            </a:r>
            <a:r>
              <a:rPr sz="750" b="1" spc="-5" dirty="0">
                <a:solidFill>
                  <a:schemeClr val="tx1">
                    <a:lumMod val="95000"/>
                    <a:lumOff val="5000"/>
                  </a:schemeClr>
                </a:solidFill>
                <a:latin typeface="Rockwell" panose="02060603020205020403" pitchFamily="18" charset="0"/>
                <a:cs typeface="Calibri"/>
              </a:rPr>
              <a:t>e</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ation (</a:t>
            </a:r>
            <a:r>
              <a:rPr sz="750" b="1" spc="-5" dirty="0">
                <a:solidFill>
                  <a:schemeClr val="tx1">
                    <a:lumMod val="95000"/>
                    <a:lumOff val="5000"/>
                  </a:schemeClr>
                </a:solidFill>
                <a:latin typeface="Rockwell" panose="02060603020205020403" pitchFamily="18" charset="0"/>
                <a:cs typeface="Calibri"/>
              </a:rPr>
              <a:t>S</a:t>
            </a:r>
            <a:r>
              <a:rPr sz="750" b="1" spc="-52" dirty="0">
                <a:solidFill>
                  <a:schemeClr val="tx1">
                    <a:lumMod val="95000"/>
                    <a:lumOff val="5000"/>
                  </a:schemeClr>
                </a:solidFill>
                <a:latin typeface="Rockwell" panose="02060603020205020403" pitchFamily="18" charset="0"/>
                <a:cs typeface="Calibri"/>
              </a:rPr>
              <a:t>A</a:t>
            </a:r>
            <a:r>
              <a:rPr sz="750" b="1" dirty="0">
                <a:solidFill>
                  <a:schemeClr val="tx1">
                    <a:lumMod val="95000"/>
                    <a:lumOff val="5000"/>
                  </a:schemeClr>
                </a:solidFill>
                <a:latin typeface="Rockwell" panose="02060603020205020403" pitchFamily="18" charset="0"/>
                <a:cs typeface="Calibri"/>
              </a:rPr>
              <a:t>V) </a:t>
            </a:r>
            <a:endParaRPr lang="en-US" sz="750" b="1" dirty="0">
              <a:solidFill>
                <a:schemeClr val="tx1">
                  <a:lumMod val="95000"/>
                  <a:lumOff val="5000"/>
                </a:schemeClr>
              </a:solidFill>
              <a:latin typeface="Rockwell" panose="02060603020205020403" pitchFamily="18" charset="0"/>
              <a:cs typeface="Calibri"/>
            </a:endParaRPr>
          </a:p>
          <a:p>
            <a:pPr marL="174706" indent="-170144">
              <a:buSzPct val="65853"/>
              <a:buFont typeface="Symbol"/>
              <a:buChar char=""/>
              <a:tabLst>
                <a:tab pos="79370" algn="l"/>
              </a:tabLst>
            </a:pPr>
            <a:r>
              <a:rPr sz="750" b="1" spc="-13" dirty="0">
                <a:solidFill>
                  <a:schemeClr val="tx1">
                    <a:lumMod val="95000"/>
                    <a:lumOff val="5000"/>
                  </a:schemeClr>
                </a:solidFill>
                <a:latin typeface="Rockwell" panose="02060603020205020403" pitchFamily="18" charset="0"/>
                <a:cs typeface="Calibri"/>
              </a:rPr>
              <a:t>F</a:t>
            </a:r>
            <a:r>
              <a:rPr sz="750" b="1" dirty="0">
                <a:solidFill>
                  <a:schemeClr val="tx1">
                    <a:lumMod val="95000"/>
                    <a:lumOff val="5000"/>
                  </a:schemeClr>
                </a:solidFill>
                <a:latin typeface="Rockwell" panose="02060603020205020403" pitchFamily="18" charset="0"/>
                <a:cs typeface="Calibri"/>
              </a:rPr>
              <a:t>ore</a:t>
            </a:r>
            <a:r>
              <a:rPr sz="750" b="1" spc="-9" dirty="0">
                <a:solidFill>
                  <a:schemeClr val="tx1">
                    <a:lumMod val="95000"/>
                    <a:lumOff val="5000"/>
                  </a:schemeClr>
                </a:solidFill>
                <a:latin typeface="Rockwell" panose="02060603020205020403" pitchFamily="18" charset="0"/>
                <a:cs typeface="Calibri"/>
              </a:rPr>
              <a:t>s</a:t>
            </a:r>
            <a:r>
              <a:rPr sz="750" b="1" dirty="0">
                <a:solidFill>
                  <a:schemeClr val="tx1">
                    <a:lumMod val="95000"/>
                    <a:lumOff val="5000"/>
                  </a:schemeClr>
                </a:solidFill>
                <a:latin typeface="Rockwell" panose="02060603020205020403" pitchFamily="18" charset="0"/>
                <a:cs typeface="Calibri"/>
              </a:rPr>
              <a:t>t </a:t>
            </a:r>
            <a:r>
              <a:rPr sz="750" b="1" spc="-8" dirty="0">
                <a:solidFill>
                  <a:schemeClr val="tx1">
                    <a:lumMod val="95000"/>
                    <a:lumOff val="5000"/>
                  </a:schemeClr>
                </a:solidFill>
                <a:latin typeface="Rockwell" panose="02060603020205020403" pitchFamily="18" charset="0"/>
                <a:cs typeface="Calibri"/>
              </a:rPr>
              <a:t>Buf</a:t>
            </a:r>
            <a:r>
              <a:rPr sz="750" b="1" spc="-17" dirty="0">
                <a:solidFill>
                  <a:schemeClr val="tx1">
                    <a:lumMod val="95000"/>
                    <a:lumOff val="5000"/>
                  </a:schemeClr>
                </a:solidFill>
                <a:latin typeface="Rockwell" panose="02060603020205020403" pitchFamily="18" charset="0"/>
                <a:cs typeface="Calibri"/>
              </a:rPr>
              <a:t>f</a:t>
            </a:r>
            <a:r>
              <a:rPr sz="750" b="1" dirty="0">
                <a:solidFill>
                  <a:schemeClr val="tx1">
                    <a:lumMod val="95000"/>
                    <a:lumOff val="5000"/>
                  </a:schemeClr>
                </a:solidFill>
                <a:latin typeface="Rockwell" panose="02060603020205020403" pitchFamily="18" charset="0"/>
                <a:cs typeface="Calibri"/>
              </a:rPr>
              <a:t>er </a:t>
            </a:r>
            <a:endParaRPr lang="en-US" sz="750" b="1" dirty="0">
              <a:solidFill>
                <a:schemeClr val="tx1">
                  <a:lumMod val="95000"/>
                  <a:lumOff val="5000"/>
                </a:schemeClr>
              </a:solidFill>
              <a:latin typeface="Rockwell" panose="02060603020205020403" pitchFamily="18" charset="0"/>
              <a:cs typeface="Calibri"/>
            </a:endParaRPr>
          </a:p>
          <a:p>
            <a:pPr marL="174706" marR="1825" indent="-170144">
              <a:lnSpc>
                <a:spcPct val="102400"/>
              </a:lnSpc>
              <a:buSzPct val="65853"/>
              <a:buFont typeface="Symbol"/>
              <a:buChar char=""/>
              <a:tabLst>
                <a:tab pos="79370" algn="l"/>
              </a:tabLst>
            </a:pPr>
            <a:r>
              <a:rPr sz="750" b="1" spc="-27"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ree Cano</a:t>
            </a:r>
            <a:r>
              <a:rPr sz="750" b="1" spc="-5" dirty="0">
                <a:solidFill>
                  <a:schemeClr val="tx1">
                    <a:lumMod val="95000"/>
                    <a:lumOff val="5000"/>
                  </a:schemeClr>
                </a:solidFill>
                <a:latin typeface="Rockwell" panose="02060603020205020403" pitchFamily="18" charset="0"/>
                <a:cs typeface="Calibri"/>
              </a:rPr>
              <a:t>p</a:t>
            </a:r>
            <a:r>
              <a:rPr sz="750" b="1" dirty="0">
                <a:solidFill>
                  <a:schemeClr val="tx1">
                    <a:lumMod val="95000"/>
                    <a:lumOff val="5000"/>
                  </a:schemeClr>
                </a:solidFill>
                <a:latin typeface="Rockwell" panose="02060603020205020403" pitchFamily="18" charset="0"/>
                <a:cs typeface="Calibri"/>
              </a:rPr>
              <a:t>y</a:t>
            </a:r>
            <a:endParaRPr sz="750" dirty="0">
              <a:solidFill>
                <a:schemeClr val="tx1">
                  <a:lumMod val="95000"/>
                  <a:lumOff val="5000"/>
                </a:schemeClr>
              </a:solidFill>
              <a:latin typeface="Rockwell" panose="02060603020205020403" pitchFamily="18" charset="0"/>
              <a:cs typeface="Calibri"/>
            </a:endParaRPr>
          </a:p>
        </p:txBody>
      </p:sp>
      <p:sp>
        <p:nvSpPr>
          <p:cNvPr id="23" name="object 23"/>
          <p:cNvSpPr txBox="1"/>
          <p:nvPr/>
        </p:nvSpPr>
        <p:spPr>
          <a:xfrm>
            <a:off x="5569526" y="1896208"/>
            <a:ext cx="1835889" cy="150041"/>
          </a:xfrm>
          <a:prstGeom prst="rect">
            <a:avLst/>
          </a:prstGeom>
        </p:spPr>
        <p:txBody>
          <a:bodyPr vert="horz" wrap="square" lIns="0" tIns="0" rIns="0" bIns="0" rtlCol="0">
            <a:spAutoFit/>
          </a:bodyPr>
          <a:lstStyle/>
          <a:p>
            <a:pPr marL="4562"/>
            <a:r>
              <a:rPr sz="975" b="1" spc="-83" dirty="0">
                <a:solidFill>
                  <a:srgbClr val="1E4E82"/>
                </a:solidFill>
                <a:latin typeface="Rockwell" panose="02060603020205020403" pitchFamily="18" charset="0"/>
                <a:cs typeface="Calibri"/>
              </a:rPr>
              <a:t>T</a:t>
            </a:r>
            <a:r>
              <a:rPr sz="975" b="1" spc="-17" dirty="0">
                <a:solidFill>
                  <a:srgbClr val="1E4E82"/>
                </a:solidFill>
                <a:latin typeface="Rockwell" panose="02060603020205020403" pitchFamily="18" charset="0"/>
                <a:cs typeface="Calibri"/>
              </a:rPr>
              <a:t>o</a:t>
            </a:r>
            <a:r>
              <a:rPr sz="975" b="1" spc="4" dirty="0">
                <a:solidFill>
                  <a:srgbClr val="1E4E82"/>
                </a:solidFill>
                <a:latin typeface="Rockwell" panose="02060603020205020403" pitchFamily="18" charset="0"/>
                <a:cs typeface="Calibri"/>
              </a:rPr>
              <a:t>xic</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Co</a:t>
            </a:r>
            <a:r>
              <a:rPr sz="975" b="1" spc="-8" dirty="0">
                <a:solidFill>
                  <a:srgbClr val="1E4E82"/>
                </a:solidFill>
                <a:latin typeface="Rockwell" panose="02060603020205020403" pitchFamily="18" charset="0"/>
                <a:cs typeface="Calibri"/>
              </a:rPr>
              <a:t>nt</a:t>
            </a:r>
            <a:r>
              <a:rPr sz="975" b="1" spc="4" dirty="0">
                <a:solidFill>
                  <a:srgbClr val="1E4E82"/>
                </a:solidFill>
                <a:latin typeface="Rockwell" panose="02060603020205020403" pitchFamily="18" charset="0"/>
                <a:cs typeface="Calibri"/>
              </a:rPr>
              <a:t>amina</a:t>
            </a:r>
            <a:r>
              <a:rPr sz="975" b="1" spc="-8" dirty="0">
                <a:solidFill>
                  <a:srgbClr val="1E4E82"/>
                </a:solidFill>
                <a:latin typeface="Rockwell" panose="02060603020205020403" pitchFamily="18" charset="0"/>
                <a:cs typeface="Calibri"/>
              </a:rPr>
              <a:t>n</a:t>
            </a:r>
            <a:r>
              <a:rPr sz="975" b="1" spc="4" dirty="0">
                <a:solidFill>
                  <a:srgbClr val="1E4E82"/>
                </a:solidFill>
                <a:latin typeface="Rockwell" panose="02060603020205020403" pitchFamily="18" charset="0"/>
                <a:cs typeface="Calibri"/>
              </a:rPr>
              <a:t>ts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24" name="object 24"/>
          <p:cNvSpPr txBox="1"/>
          <p:nvPr/>
        </p:nvSpPr>
        <p:spPr>
          <a:xfrm>
            <a:off x="5640967" y="2088599"/>
            <a:ext cx="1809386" cy="353174"/>
          </a:xfrm>
          <a:prstGeom prst="rect">
            <a:avLst/>
          </a:prstGeom>
        </p:spPr>
        <p:txBody>
          <a:bodyPr vert="horz" wrap="square" lIns="0" tIns="0" rIns="0" bIns="0" rtlCol="0">
            <a:spAutoFit/>
          </a:bodyPr>
          <a:lstStyle/>
          <a:p>
            <a:pPr marL="174706" marR="47212" indent="-170144">
              <a:lnSpc>
                <a:spcPct val="102400"/>
              </a:lnSpc>
              <a:buSzPct val="65853"/>
              <a:buFont typeface="Symbol"/>
              <a:buChar char=""/>
              <a:tabLst>
                <a:tab pos="79370" algn="l"/>
              </a:tabLst>
            </a:pPr>
            <a:r>
              <a:rPr sz="750" b="1" spc="-56" dirty="0">
                <a:solidFill>
                  <a:srgbClr val="00B050"/>
                </a:solidFill>
                <a:latin typeface="Rockwell" panose="02060603020205020403" pitchFamily="18" charset="0"/>
                <a:cs typeface="Calibri"/>
              </a:rPr>
              <a:t>T</a:t>
            </a:r>
            <a:r>
              <a:rPr sz="750" b="1" spc="-17" dirty="0">
                <a:solidFill>
                  <a:srgbClr val="00B050"/>
                </a:solidFill>
                <a:latin typeface="Rockwell" panose="02060603020205020403" pitchFamily="18" charset="0"/>
                <a:cs typeface="Calibri"/>
              </a:rPr>
              <a:t>o</a:t>
            </a:r>
            <a:r>
              <a:rPr sz="750" b="1" dirty="0">
                <a:solidFill>
                  <a:srgbClr val="00B050"/>
                </a:solidFill>
                <a:latin typeface="Rockwell" panose="02060603020205020403" pitchFamily="18" charset="0"/>
                <a:cs typeface="Calibri"/>
              </a:rPr>
              <a:t>xic </a:t>
            </a:r>
            <a:r>
              <a:rPr sz="750" b="1" spc="-4" dirty="0">
                <a:solidFill>
                  <a:srgbClr val="00B050"/>
                </a:solidFill>
                <a:latin typeface="Rockwell" panose="02060603020205020403" pitchFamily="18" charset="0"/>
                <a:cs typeface="Calibri"/>
              </a:rPr>
              <a:t>C</a:t>
            </a:r>
            <a:r>
              <a:rPr sz="750" b="1" dirty="0">
                <a:solidFill>
                  <a:srgbClr val="00B050"/>
                </a:solidFill>
                <a:latin typeface="Rockwell" panose="02060603020205020403" pitchFamily="18" charset="0"/>
                <a:cs typeface="Calibri"/>
              </a:rPr>
              <a:t>o</a:t>
            </a:r>
            <a:r>
              <a:rPr sz="750" b="1" spc="-8" dirty="0">
                <a:solidFill>
                  <a:srgbClr val="00B050"/>
                </a:solidFill>
                <a:latin typeface="Rockwell" panose="02060603020205020403" pitchFamily="18" charset="0"/>
                <a:cs typeface="Calibri"/>
              </a:rPr>
              <a:t>n</a:t>
            </a:r>
            <a:r>
              <a:rPr sz="750" b="1" spc="-9"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amina</a:t>
            </a:r>
            <a:r>
              <a:rPr sz="750" b="1" spc="-9" dirty="0">
                <a:solidFill>
                  <a:srgbClr val="00B050"/>
                </a:solidFill>
                <a:latin typeface="Rockwell" panose="02060603020205020403" pitchFamily="18" charset="0"/>
                <a:cs typeface="Calibri"/>
              </a:rPr>
              <a:t>n</a:t>
            </a:r>
            <a:r>
              <a:rPr sz="750" b="1" dirty="0">
                <a:solidFill>
                  <a:srgbClr val="00B050"/>
                </a:solidFill>
                <a:latin typeface="Rockwell" panose="02060603020205020403" pitchFamily="18" charset="0"/>
                <a:cs typeface="Calibri"/>
              </a:rPr>
              <a:t>ts </a:t>
            </a:r>
            <a:r>
              <a:rPr sz="750" b="1" spc="-13" dirty="0">
                <a:solidFill>
                  <a:srgbClr val="00B050"/>
                </a:solidFill>
                <a:latin typeface="Rockwell" panose="02060603020205020403" pitchFamily="18" charset="0"/>
                <a:cs typeface="Calibri"/>
              </a:rPr>
              <a:t>R</a:t>
            </a:r>
            <a:r>
              <a:rPr sz="750" b="1" dirty="0">
                <a:solidFill>
                  <a:srgbClr val="00B050"/>
                </a:solidFill>
                <a:latin typeface="Rockwell" panose="02060603020205020403" pitchFamily="18" charset="0"/>
                <a:cs typeface="Calibri"/>
              </a:rPr>
              <a:t>esearch </a:t>
            </a:r>
            <a:r>
              <a:rPr sz="750" b="1" spc="-56" dirty="0">
                <a:solidFill>
                  <a:srgbClr val="00B050"/>
                </a:solidFill>
                <a:latin typeface="Rockwell" panose="02060603020205020403" pitchFamily="18" charset="0"/>
                <a:cs typeface="Calibri"/>
              </a:rPr>
              <a:t>T</a:t>
            </a:r>
            <a:r>
              <a:rPr sz="750" b="1" spc="-17" dirty="0">
                <a:solidFill>
                  <a:srgbClr val="00B050"/>
                </a:solidFill>
                <a:latin typeface="Rockwell" panose="02060603020205020403" pitchFamily="18" charset="0"/>
                <a:cs typeface="Calibri"/>
              </a:rPr>
              <a:t>o</a:t>
            </a:r>
            <a:r>
              <a:rPr sz="750" b="1" dirty="0">
                <a:solidFill>
                  <a:srgbClr val="00B050"/>
                </a:solidFill>
                <a:latin typeface="Rockwell" panose="02060603020205020403" pitchFamily="18" charset="0"/>
                <a:cs typeface="Calibri"/>
              </a:rPr>
              <a:t>xic </a:t>
            </a:r>
            <a:r>
              <a:rPr sz="750" b="1" spc="-4" dirty="0">
                <a:solidFill>
                  <a:srgbClr val="00B050"/>
                </a:solidFill>
                <a:latin typeface="Rockwell" panose="02060603020205020403" pitchFamily="18" charset="0"/>
                <a:cs typeface="Calibri"/>
              </a:rPr>
              <a:t>C</a:t>
            </a:r>
            <a:r>
              <a:rPr sz="750" b="1" dirty="0">
                <a:solidFill>
                  <a:srgbClr val="00B050"/>
                </a:solidFill>
                <a:latin typeface="Rockwell" panose="02060603020205020403" pitchFamily="18" charset="0"/>
                <a:cs typeface="Calibri"/>
              </a:rPr>
              <a:t>o</a:t>
            </a:r>
            <a:r>
              <a:rPr sz="750" b="1" spc="-8" dirty="0">
                <a:solidFill>
                  <a:srgbClr val="00B050"/>
                </a:solidFill>
                <a:latin typeface="Rockwell" panose="02060603020205020403" pitchFamily="18" charset="0"/>
                <a:cs typeface="Calibri"/>
              </a:rPr>
              <a:t>n</a:t>
            </a:r>
            <a:r>
              <a:rPr sz="750" b="1" spc="-9" dirty="0">
                <a:solidFill>
                  <a:srgbClr val="00B050"/>
                </a:solidFill>
                <a:latin typeface="Rockwell" panose="02060603020205020403" pitchFamily="18" charset="0"/>
                <a:cs typeface="Calibri"/>
              </a:rPr>
              <a:t>t</a:t>
            </a:r>
            <a:r>
              <a:rPr sz="750" b="1" dirty="0">
                <a:solidFill>
                  <a:srgbClr val="00B050"/>
                </a:solidFill>
                <a:latin typeface="Rockwell" panose="02060603020205020403" pitchFamily="18" charset="0"/>
                <a:cs typeface="Calibri"/>
              </a:rPr>
              <a:t>amina</a:t>
            </a:r>
            <a:r>
              <a:rPr sz="750" b="1" spc="-9" dirty="0">
                <a:solidFill>
                  <a:srgbClr val="00B050"/>
                </a:solidFill>
                <a:latin typeface="Rockwell" panose="02060603020205020403" pitchFamily="18" charset="0"/>
                <a:cs typeface="Calibri"/>
              </a:rPr>
              <a:t>n</a:t>
            </a:r>
            <a:r>
              <a:rPr sz="750" b="1" dirty="0">
                <a:solidFill>
                  <a:srgbClr val="00B050"/>
                </a:solidFill>
                <a:latin typeface="Rockwell" panose="02060603020205020403" pitchFamily="18" charset="0"/>
                <a:cs typeface="Calibri"/>
              </a:rPr>
              <a:t>ts </a:t>
            </a:r>
            <a:r>
              <a:rPr sz="750" b="1" spc="-14" dirty="0">
                <a:solidFill>
                  <a:srgbClr val="00B050"/>
                </a:solidFill>
                <a:latin typeface="Rockwell" panose="02060603020205020403" pitchFamily="18" charset="0"/>
                <a:cs typeface="Calibri"/>
              </a:rPr>
              <a:t>P</a:t>
            </a:r>
            <a:r>
              <a:rPr sz="750" b="1" dirty="0">
                <a:solidFill>
                  <a:srgbClr val="00B050"/>
                </a:solidFill>
                <a:latin typeface="Rockwell" panose="02060603020205020403" pitchFamily="18" charset="0"/>
                <a:cs typeface="Calibri"/>
              </a:rPr>
              <a:t>olicy and Pr</a:t>
            </a:r>
            <a:r>
              <a:rPr sz="750" b="1" spc="-8" dirty="0">
                <a:solidFill>
                  <a:srgbClr val="00B050"/>
                </a:solidFill>
                <a:latin typeface="Rockwell" panose="02060603020205020403" pitchFamily="18" charset="0"/>
                <a:cs typeface="Calibri"/>
              </a:rPr>
              <a:t>e</a:t>
            </a:r>
            <a:r>
              <a:rPr sz="750" b="1" dirty="0">
                <a:solidFill>
                  <a:srgbClr val="00B050"/>
                </a:solidFill>
                <a:latin typeface="Rockwell" panose="02060603020205020403" pitchFamily="18" charset="0"/>
                <a:cs typeface="Calibri"/>
              </a:rPr>
              <a:t>ve</a:t>
            </a:r>
            <a:r>
              <a:rPr sz="750" b="1" spc="-8" dirty="0">
                <a:solidFill>
                  <a:srgbClr val="00B050"/>
                </a:solidFill>
                <a:latin typeface="Rockwell" panose="02060603020205020403" pitchFamily="18" charset="0"/>
                <a:cs typeface="Calibri"/>
              </a:rPr>
              <a:t>n</a:t>
            </a:r>
            <a:r>
              <a:rPr sz="750" b="1" dirty="0">
                <a:solidFill>
                  <a:srgbClr val="00B050"/>
                </a:solidFill>
                <a:latin typeface="Rockwell" panose="02060603020205020403" pitchFamily="18" charset="0"/>
                <a:cs typeface="Calibri"/>
              </a:rPr>
              <a:t>tion</a:t>
            </a:r>
            <a:endParaRPr sz="750" dirty="0">
              <a:solidFill>
                <a:srgbClr val="00B050"/>
              </a:solidFill>
              <a:latin typeface="Rockwell" panose="02060603020205020403" pitchFamily="18" charset="0"/>
              <a:cs typeface="Calibri"/>
            </a:endParaRPr>
          </a:p>
        </p:txBody>
      </p:sp>
      <p:sp>
        <p:nvSpPr>
          <p:cNvPr id="25" name="object 25"/>
          <p:cNvSpPr txBox="1"/>
          <p:nvPr/>
        </p:nvSpPr>
        <p:spPr>
          <a:xfrm>
            <a:off x="5601262" y="2840062"/>
            <a:ext cx="1311724"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S</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ew</a:t>
            </a:r>
            <a:r>
              <a:rPr sz="975" b="1" spc="4"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dsh</a:t>
            </a:r>
            <a:r>
              <a:rPr sz="975" b="1" spc="-2" dirty="0">
                <a:solidFill>
                  <a:srgbClr val="1E4E82"/>
                </a:solidFill>
                <a:latin typeface="Rockwell" panose="02060603020205020403" pitchFamily="18" charset="0"/>
                <a:cs typeface="Calibri"/>
              </a:rPr>
              <a:t>i</a:t>
            </a:r>
            <a:r>
              <a:rPr sz="975" b="1" spc="4" dirty="0">
                <a:solidFill>
                  <a:srgbClr val="1E4E82"/>
                </a:solidFill>
                <a:latin typeface="Rockwell" panose="02060603020205020403" pitchFamily="18" charset="0"/>
                <a:cs typeface="Calibri"/>
              </a:rPr>
              <a:t>p</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26" name="object 26"/>
          <p:cNvSpPr txBox="1"/>
          <p:nvPr/>
        </p:nvSpPr>
        <p:spPr>
          <a:xfrm>
            <a:off x="5640966" y="3029241"/>
            <a:ext cx="1753109" cy="346249"/>
          </a:xfrm>
          <a:prstGeom prst="rect">
            <a:avLst/>
          </a:prstGeom>
        </p:spPr>
        <p:txBody>
          <a:bodyPr vert="horz" wrap="square" lIns="0" tIns="0" rIns="0" bIns="0" rtlCol="0">
            <a:spAutoFit/>
          </a:bodyPr>
          <a:lstStyle/>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Citi</a:t>
            </a:r>
            <a:r>
              <a:rPr sz="750" b="1" spc="-9" dirty="0">
                <a:solidFill>
                  <a:schemeClr val="tx1">
                    <a:lumMod val="95000"/>
                    <a:lumOff val="5000"/>
                  </a:schemeClr>
                </a:solidFill>
                <a:latin typeface="Rockwell" panose="02060603020205020403" pitchFamily="18" charset="0"/>
                <a:cs typeface="Calibri"/>
              </a:rPr>
              <a:t>z</a:t>
            </a:r>
            <a:r>
              <a:rPr sz="750" b="1" dirty="0">
                <a:solidFill>
                  <a:schemeClr val="tx1">
                    <a:lumMod val="95000"/>
                    <a:lumOff val="5000"/>
                  </a:schemeClr>
                </a:solidFill>
                <a:latin typeface="Rockwell" panose="02060603020205020403" pitchFamily="18" charset="0"/>
                <a:cs typeface="Calibri"/>
              </a:rPr>
              <a:t>en S</a:t>
            </a:r>
            <a:r>
              <a:rPr sz="750" b="1" spc="-9" dirty="0">
                <a:solidFill>
                  <a:schemeClr val="tx1">
                    <a:lumMod val="95000"/>
                    <a:lumOff val="5000"/>
                  </a:schemeClr>
                </a:solidFill>
                <a:latin typeface="Rockwell" panose="02060603020205020403" pitchFamily="18" charset="0"/>
                <a:cs typeface="Calibri"/>
              </a:rPr>
              <a:t>t</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wardship</a:t>
            </a:r>
            <a:r>
              <a:rPr sz="750" b="1" spc="-2" dirty="0">
                <a:solidFill>
                  <a:schemeClr val="tx1">
                    <a:lumMod val="95000"/>
                    <a:lumOff val="5000"/>
                  </a:schemeClr>
                </a:solidFill>
                <a:latin typeface="Rockwell" panose="02060603020205020403" pitchFamily="18" charset="0"/>
                <a:cs typeface="Calibri"/>
              </a:rPr>
              <a:t> </a:t>
            </a:r>
            <a:endParaRPr lang="en-US" sz="750" b="1" spc="-2" dirty="0">
              <a:solidFill>
                <a:schemeClr val="tx1">
                  <a:lumMod val="95000"/>
                  <a:lumOff val="5000"/>
                </a:schemeClr>
              </a:solidFill>
              <a:latin typeface="Rockwell" panose="02060603020205020403" pitchFamily="18" charset="0"/>
              <a:cs typeface="Calibri"/>
            </a:endParaRPr>
          </a:p>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Lo</a:t>
            </a:r>
            <a:r>
              <a:rPr sz="750" b="1" spc="-8"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al Leadership</a:t>
            </a:r>
            <a:r>
              <a:rPr sz="750" b="1" spc="-4" dirty="0">
                <a:solidFill>
                  <a:schemeClr val="tx1">
                    <a:lumMod val="95000"/>
                    <a:lumOff val="5000"/>
                  </a:schemeClr>
                </a:solidFill>
                <a:latin typeface="Rockwell" panose="02060603020205020403" pitchFamily="18" charset="0"/>
                <a:cs typeface="Calibri"/>
              </a:rPr>
              <a:t> </a:t>
            </a:r>
            <a:endParaRPr lang="en-US" sz="750" b="1" spc="-4" dirty="0">
              <a:solidFill>
                <a:schemeClr val="tx1">
                  <a:lumMod val="95000"/>
                  <a:lumOff val="5000"/>
                </a:schemeClr>
              </a:solidFill>
              <a:latin typeface="Rockwell" panose="02060603020205020403" pitchFamily="18" charset="0"/>
              <a:cs typeface="Calibri"/>
            </a:endParaRPr>
          </a:p>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Diversity</a:t>
            </a:r>
          </a:p>
        </p:txBody>
      </p:sp>
      <p:sp>
        <p:nvSpPr>
          <p:cNvPr id="27" name="object 27"/>
          <p:cNvSpPr txBox="1"/>
          <p:nvPr/>
        </p:nvSpPr>
        <p:spPr>
          <a:xfrm>
            <a:off x="5569525" y="3600154"/>
            <a:ext cx="1375199"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Public</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Access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28" name="object 28"/>
          <p:cNvSpPr txBox="1"/>
          <p:nvPr/>
        </p:nvSpPr>
        <p:spPr>
          <a:xfrm>
            <a:off x="5640966" y="3741745"/>
            <a:ext cx="1866318" cy="117725"/>
          </a:xfrm>
          <a:prstGeom prst="rect">
            <a:avLst/>
          </a:prstGeom>
        </p:spPr>
        <p:txBody>
          <a:bodyPr vert="horz" wrap="square" lIns="0" tIns="0" rIns="0" bIns="0" rtlCol="0">
            <a:spAutoFit/>
          </a:bodyPr>
          <a:lstStyle/>
          <a:p>
            <a:pPr marL="132056" marR="1825" indent="-127495">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Public A</a:t>
            </a:r>
            <a:r>
              <a:rPr sz="750" b="1" spc="-11" dirty="0">
                <a:solidFill>
                  <a:schemeClr val="tx1">
                    <a:lumMod val="95000"/>
                    <a:lumOff val="5000"/>
                  </a:schemeClr>
                </a:solidFill>
                <a:latin typeface="Rockwell" panose="02060603020205020403" pitchFamily="18" charset="0"/>
                <a:cs typeface="Calibri"/>
              </a:rPr>
              <a:t>c</a:t>
            </a:r>
            <a:r>
              <a:rPr sz="750" b="1" spc="-8"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ess Si</a:t>
            </a:r>
            <a:r>
              <a:rPr sz="750" b="1" spc="-8"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 D</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velopme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a:t>
            </a:r>
            <a:endParaRPr sz="750" dirty="0">
              <a:solidFill>
                <a:schemeClr val="tx1">
                  <a:lumMod val="95000"/>
                  <a:lumOff val="5000"/>
                </a:schemeClr>
              </a:solidFill>
              <a:latin typeface="Rockwell" panose="02060603020205020403" pitchFamily="18" charset="0"/>
              <a:cs typeface="Calibri"/>
            </a:endParaRPr>
          </a:p>
        </p:txBody>
      </p:sp>
      <p:sp>
        <p:nvSpPr>
          <p:cNvPr id="29" name="object 29"/>
          <p:cNvSpPr txBox="1"/>
          <p:nvPr/>
        </p:nvSpPr>
        <p:spPr>
          <a:xfrm>
            <a:off x="5569525" y="4320605"/>
            <a:ext cx="1735441"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Clim</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2" dirty="0">
                <a:solidFill>
                  <a:srgbClr val="1E4E82"/>
                </a:solidFill>
                <a:latin typeface="Rockwell" panose="02060603020205020403" pitchFamily="18" charset="0"/>
                <a:cs typeface="Calibri"/>
              </a:rPr>
              <a:t> </a:t>
            </a:r>
            <a:r>
              <a:rPr sz="975" b="1" spc="-11"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esiliency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30" name="object 30"/>
          <p:cNvSpPr txBox="1"/>
          <p:nvPr/>
        </p:nvSpPr>
        <p:spPr>
          <a:xfrm>
            <a:off x="5640966" y="4476573"/>
            <a:ext cx="1680472" cy="235449"/>
          </a:xfrm>
          <a:prstGeom prst="rect">
            <a:avLst/>
          </a:prstGeom>
        </p:spPr>
        <p:txBody>
          <a:bodyPr vert="horz" wrap="square" lIns="0" tIns="0" rIns="0" bIns="0" rtlCol="0">
            <a:spAutoFit/>
          </a:bodyPr>
          <a:lstStyle/>
          <a:p>
            <a:pPr marL="153495" marR="1825" indent="-148934">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Moni</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oring and</a:t>
            </a:r>
            <a:r>
              <a:rPr sz="750" b="1" spc="-2" dirty="0">
                <a:solidFill>
                  <a:schemeClr val="tx1">
                    <a:lumMod val="95000"/>
                    <a:lumOff val="5000"/>
                  </a:schemeClr>
                </a:solidFill>
                <a:latin typeface="Rockwell" panose="02060603020205020403" pitchFamily="18" charset="0"/>
                <a:cs typeface="Calibri"/>
              </a:rPr>
              <a:t> </a:t>
            </a:r>
            <a:r>
              <a:rPr sz="750" b="1" dirty="0">
                <a:solidFill>
                  <a:schemeClr val="tx1">
                    <a:lumMod val="95000"/>
                    <a:lumOff val="5000"/>
                  </a:schemeClr>
                </a:solidFill>
                <a:latin typeface="Rockwell" panose="02060603020205020403" pitchFamily="18" charset="0"/>
                <a:cs typeface="Calibri"/>
              </a:rPr>
              <a:t>Assessme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endParaRPr lang="en-US" sz="750" b="1" dirty="0">
              <a:solidFill>
                <a:schemeClr val="tx1">
                  <a:lumMod val="95000"/>
                  <a:lumOff val="5000"/>
                </a:schemeClr>
              </a:solidFill>
              <a:latin typeface="Rockwell" panose="02060603020205020403" pitchFamily="18" charset="0"/>
              <a:cs typeface="Calibri"/>
            </a:endParaRPr>
          </a:p>
          <a:p>
            <a:pPr marL="153495" marR="1825" indent="-148934">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Ada</a:t>
            </a:r>
            <a:r>
              <a:rPr sz="750" b="1" spc="-5" dirty="0">
                <a:solidFill>
                  <a:schemeClr val="tx1">
                    <a:lumMod val="95000"/>
                    <a:lumOff val="5000"/>
                  </a:schemeClr>
                </a:solidFill>
                <a:latin typeface="Rockwell" panose="02060603020205020403" pitchFamily="18" charset="0"/>
                <a:cs typeface="Calibri"/>
              </a:rPr>
              <a:t>p</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ation Ou</a:t>
            </a:r>
            <a:r>
              <a:rPr sz="750" b="1" spc="-11" dirty="0">
                <a:solidFill>
                  <a:schemeClr val="tx1">
                    <a:lumMod val="95000"/>
                    <a:lumOff val="5000"/>
                  </a:schemeClr>
                </a:solidFill>
                <a:latin typeface="Rockwell" panose="02060603020205020403" pitchFamily="18" charset="0"/>
                <a:cs typeface="Calibri"/>
              </a:rPr>
              <a:t>t</a:t>
            </a:r>
            <a:r>
              <a:rPr sz="750" b="1" spc="-9"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ome</a:t>
            </a:r>
          </a:p>
        </p:txBody>
      </p:sp>
      <p:sp>
        <p:nvSpPr>
          <p:cNvPr id="31" name="object 31"/>
          <p:cNvSpPr/>
          <p:nvPr/>
        </p:nvSpPr>
        <p:spPr>
          <a:xfrm>
            <a:off x="1241137" y="3708086"/>
            <a:ext cx="701964" cy="37707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33" name="object 33"/>
          <p:cNvSpPr/>
          <p:nvPr/>
        </p:nvSpPr>
        <p:spPr>
          <a:xfrm>
            <a:off x="1258975" y="4430644"/>
            <a:ext cx="718416" cy="37724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35" name="object 35"/>
          <p:cNvSpPr/>
          <p:nvPr/>
        </p:nvSpPr>
        <p:spPr>
          <a:xfrm>
            <a:off x="4440987" y="3714718"/>
            <a:ext cx="759665" cy="35845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37" name="object 37"/>
          <p:cNvSpPr/>
          <p:nvPr/>
        </p:nvSpPr>
        <p:spPr>
          <a:xfrm>
            <a:off x="4473558" y="2954587"/>
            <a:ext cx="758831" cy="37755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39" name="object 39"/>
          <p:cNvSpPr/>
          <p:nvPr/>
        </p:nvSpPr>
        <p:spPr>
          <a:xfrm>
            <a:off x="4478014" y="800846"/>
            <a:ext cx="739521" cy="39714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41" name="object 41"/>
          <p:cNvSpPr/>
          <p:nvPr/>
        </p:nvSpPr>
        <p:spPr>
          <a:xfrm>
            <a:off x="4461169" y="2013160"/>
            <a:ext cx="739482" cy="403071"/>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43" name="object 43"/>
          <p:cNvSpPr/>
          <p:nvPr/>
        </p:nvSpPr>
        <p:spPr>
          <a:xfrm>
            <a:off x="4478014" y="4429908"/>
            <a:ext cx="756926" cy="3791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latin typeface="Rockwell" panose="02060603020205020403" pitchFamily="18" charset="0"/>
            </a:endParaRPr>
          </a:p>
        </p:txBody>
      </p:sp>
      <p:sp>
        <p:nvSpPr>
          <p:cNvPr id="45" name="object 45"/>
          <p:cNvSpPr/>
          <p:nvPr/>
        </p:nvSpPr>
        <p:spPr>
          <a:xfrm>
            <a:off x="1273515" y="4249786"/>
            <a:ext cx="6678371" cy="1300"/>
          </a:xfrm>
          <a:custGeom>
            <a:avLst/>
            <a:gdLst/>
            <a:ahLst/>
            <a:cxnLst/>
            <a:rect l="l" t="t" r="r" b="b"/>
            <a:pathLst>
              <a:path w="12960985" h="5080">
                <a:moveTo>
                  <a:pt x="0" y="4583"/>
                </a:moveTo>
                <a:lnTo>
                  <a:pt x="12960511" y="0"/>
                </a:lnTo>
              </a:path>
            </a:pathLst>
          </a:custGeom>
          <a:ln w="11554">
            <a:solidFill>
              <a:srgbClr val="1E4E82"/>
            </a:solidFill>
          </a:ln>
        </p:spPr>
        <p:txBody>
          <a:bodyPr wrap="square" lIns="0" tIns="0" rIns="0" bIns="0" rtlCol="0"/>
          <a:lstStyle/>
          <a:p>
            <a:endParaRPr sz="1050" dirty="0">
              <a:latin typeface="Rockwell" panose="02060603020205020403" pitchFamily="18" charset="0"/>
            </a:endParaRPr>
          </a:p>
        </p:txBody>
      </p:sp>
      <p:sp>
        <p:nvSpPr>
          <p:cNvPr id="46" name="object 46"/>
          <p:cNvSpPr/>
          <p:nvPr/>
        </p:nvSpPr>
        <p:spPr>
          <a:xfrm>
            <a:off x="1206554" y="1829966"/>
            <a:ext cx="6678371" cy="1300"/>
          </a:xfrm>
          <a:custGeom>
            <a:avLst/>
            <a:gdLst/>
            <a:ahLst/>
            <a:cxnLst/>
            <a:rect l="l" t="t" r="r" b="b"/>
            <a:pathLst>
              <a:path w="12960985" h="5079">
                <a:moveTo>
                  <a:pt x="0" y="4583"/>
                </a:moveTo>
                <a:lnTo>
                  <a:pt x="12960546" y="0"/>
                </a:lnTo>
              </a:path>
            </a:pathLst>
          </a:custGeom>
          <a:ln w="11554">
            <a:solidFill>
              <a:srgbClr val="1E4E82"/>
            </a:solidFill>
          </a:ln>
        </p:spPr>
        <p:txBody>
          <a:bodyPr wrap="square" lIns="0" tIns="0" rIns="0" bIns="0" rtlCol="0"/>
          <a:lstStyle/>
          <a:p>
            <a:endParaRPr sz="1050" dirty="0">
              <a:latin typeface="Rockwell" panose="02060603020205020403" pitchFamily="18" charset="0"/>
            </a:endParaRPr>
          </a:p>
        </p:txBody>
      </p:sp>
      <p:sp>
        <p:nvSpPr>
          <p:cNvPr id="47" name="object 47"/>
          <p:cNvSpPr/>
          <p:nvPr/>
        </p:nvSpPr>
        <p:spPr>
          <a:xfrm>
            <a:off x="1197370" y="3464233"/>
            <a:ext cx="6678371" cy="1300"/>
          </a:xfrm>
          <a:custGeom>
            <a:avLst/>
            <a:gdLst/>
            <a:ahLst/>
            <a:cxnLst/>
            <a:rect l="l" t="t" r="r" b="b"/>
            <a:pathLst>
              <a:path w="12960985" h="5080">
                <a:moveTo>
                  <a:pt x="0" y="4583"/>
                </a:moveTo>
                <a:lnTo>
                  <a:pt x="12960527" y="0"/>
                </a:lnTo>
              </a:path>
            </a:pathLst>
          </a:custGeom>
          <a:ln w="11554">
            <a:solidFill>
              <a:srgbClr val="1E4E82"/>
            </a:solidFill>
          </a:ln>
        </p:spPr>
        <p:txBody>
          <a:bodyPr wrap="square" lIns="0" tIns="0" rIns="0" bIns="0" rtlCol="0"/>
          <a:lstStyle/>
          <a:p>
            <a:endParaRPr sz="1050" dirty="0">
              <a:latin typeface="Rockwell" panose="02060603020205020403" pitchFamily="18" charset="0"/>
            </a:endParaRPr>
          </a:p>
        </p:txBody>
      </p:sp>
      <p:sp>
        <p:nvSpPr>
          <p:cNvPr id="48" name="object 48"/>
          <p:cNvSpPr/>
          <p:nvPr/>
        </p:nvSpPr>
        <p:spPr>
          <a:xfrm>
            <a:off x="1258975" y="2756243"/>
            <a:ext cx="6678371" cy="1300"/>
          </a:xfrm>
          <a:custGeom>
            <a:avLst/>
            <a:gdLst/>
            <a:ahLst/>
            <a:cxnLst/>
            <a:rect l="l" t="t" r="r" b="b"/>
            <a:pathLst>
              <a:path w="12960985" h="5079">
                <a:moveTo>
                  <a:pt x="0" y="4544"/>
                </a:moveTo>
                <a:lnTo>
                  <a:pt x="12960519" y="0"/>
                </a:lnTo>
              </a:path>
            </a:pathLst>
          </a:custGeom>
          <a:ln w="11554">
            <a:solidFill>
              <a:srgbClr val="1E4E82"/>
            </a:solidFill>
          </a:ln>
        </p:spPr>
        <p:txBody>
          <a:bodyPr wrap="square" lIns="0" tIns="0" rIns="0" bIns="0" rtlCol="0"/>
          <a:lstStyle/>
          <a:p>
            <a:endParaRPr sz="1050" dirty="0">
              <a:latin typeface="Rockwell" panose="02060603020205020403" pitchFamily="18" charset="0"/>
            </a:endParaRPr>
          </a:p>
        </p:txBody>
      </p:sp>
      <p:sp>
        <p:nvSpPr>
          <p:cNvPr id="53" name="Title 52"/>
          <p:cNvSpPr>
            <a:spLocks noGrp="1"/>
          </p:cNvSpPr>
          <p:nvPr>
            <p:ph type="title"/>
          </p:nvPr>
        </p:nvSpPr>
        <p:spPr>
          <a:xfrm>
            <a:off x="1483049" y="-159341"/>
            <a:ext cx="6172200" cy="857250"/>
          </a:xfrm>
        </p:spPr>
        <p:txBody>
          <a:bodyPr>
            <a:normAutofit/>
          </a:bodyPr>
          <a:lstStyle/>
          <a:p>
            <a:r>
              <a:rPr lang="en-US" sz="2700" dirty="0">
                <a:solidFill>
                  <a:schemeClr val="tx1">
                    <a:lumMod val="95000"/>
                    <a:lumOff val="5000"/>
                  </a:schemeClr>
                </a:solidFill>
                <a:latin typeface="Rockwell" panose="02060603020205020403" pitchFamily="18" charset="0"/>
              </a:rPr>
              <a:t>Agreement Goals and Outcomes</a:t>
            </a:r>
          </a:p>
        </p:txBody>
      </p:sp>
      <p:sp>
        <p:nvSpPr>
          <p:cNvPr id="55" name="object 46"/>
          <p:cNvSpPr/>
          <p:nvPr/>
        </p:nvSpPr>
        <p:spPr>
          <a:xfrm>
            <a:off x="1077308" y="571500"/>
            <a:ext cx="6678371" cy="1300"/>
          </a:xfrm>
          <a:custGeom>
            <a:avLst/>
            <a:gdLst/>
            <a:ahLst/>
            <a:cxnLst/>
            <a:rect l="l" t="t" r="r" b="b"/>
            <a:pathLst>
              <a:path w="12960985" h="5079">
                <a:moveTo>
                  <a:pt x="0" y="4583"/>
                </a:moveTo>
                <a:lnTo>
                  <a:pt x="12960546" y="0"/>
                </a:lnTo>
              </a:path>
            </a:pathLst>
          </a:custGeom>
          <a:ln w="11554">
            <a:solidFill>
              <a:srgbClr val="1E4E82"/>
            </a:solidFill>
          </a:ln>
        </p:spPr>
        <p:txBody>
          <a:bodyPr wrap="square" lIns="0" tIns="0" rIns="0" bIns="0" rtlCol="0"/>
          <a:lstStyle/>
          <a:p>
            <a:endParaRPr sz="1050" dirty="0">
              <a:latin typeface="Rockwell" panose="02060603020205020403" pitchFamily="18" charset="0"/>
            </a:endParaRPr>
          </a:p>
        </p:txBody>
      </p:sp>
      <p:sp>
        <p:nvSpPr>
          <p:cNvPr id="40" name="object 5"/>
          <p:cNvSpPr txBox="1"/>
          <p:nvPr/>
        </p:nvSpPr>
        <p:spPr>
          <a:xfrm>
            <a:off x="2376714" y="900686"/>
            <a:ext cx="1963168" cy="588623"/>
          </a:xfrm>
          <a:prstGeom prst="rect">
            <a:avLst/>
          </a:prstGeom>
        </p:spPr>
        <p:txBody>
          <a:bodyPr vert="horz" wrap="square" lIns="0" tIns="0" rIns="0" bIns="0" rtlCol="0">
            <a:spAutoFit/>
          </a:bodyPr>
          <a:lstStyle/>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Blue Crab Abundance</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Blue Crab Management</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Oyster </a:t>
            </a:r>
          </a:p>
          <a:p>
            <a:pPr marL="153267" marR="1825" indent="-148706">
              <a:lnSpc>
                <a:spcPct val="102400"/>
              </a:lnSpc>
              <a:buSzPct val="65853"/>
              <a:buFont typeface="Symbol"/>
              <a:buChar char=""/>
              <a:tabLst>
                <a:tab pos="79370" algn="l"/>
              </a:tabLst>
            </a:pPr>
            <a:r>
              <a:rPr lang="en-US" sz="750" b="1" dirty="0">
                <a:solidFill>
                  <a:srgbClr val="00B050"/>
                </a:solidFill>
                <a:latin typeface="Rockwell" panose="02060603020205020403" pitchFamily="18" charset="0"/>
                <a:cs typeface="Calibri"/>
              </a:rPr>
              <a:t>Forage Fish</a:t>
            </a:r>
          </a:p>
          <a:p>
            <a:pPr marL="153267" marR="1825" indent="-148706">
              <a:lnSpc>
                <a:spcPct val="102400"/>
              </a:lnSpc>
              <a:buSzPct val="65853"/>
              <a:buFont typeface="Symbol"/>
              <a:buChar char=""/>
              <a:tabLst>
                <a:tab pos="79370" algn="l"/>
              </a:tabLst>
            </a:pPr>
            <a:r>
              <a:rPr lang="en-US" sz="750" b="1" dirty="0">
                <a:solidFill>
                  <a:srgbClr val="00B050"/>
                </a:solidFill>
                <a:latin typeface="Rockwell" panose="02060603020205020403" pitchFamily="18" charset="0"/>
                <a:cs typeface="Calibri"/>
              </a:rPr>
              <a:t>Fish Habitat</a:t>
            </a:r>
          </a:p>
        </p:txBody>
      </p:sp>
    </p:spTree>
    <p:extLst>
      <p:ext uri="{BB962C8B-B14F-4D97-AF65-F5344CB8AC3E}">
        <p14:creationId xmlns:p14="http://schemas.microsoft.com/office/powerpoint/2010/main" val="2302715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5" y="530725"/>
            <a:ext cx="3208799" cy="1028700"/>
          </a:xfrm>
        </p:spPr>
        <p:txBody>
          <a:bodyPr/>
          <a:lstStyle/>
          <a:p>
            <a:r>
              <a:rPr lang="en-US" dirty="0">
                <a:latin typeface="Rockwell" panose="02060603020205020403" pitchFamily="18" charset="0"/>
              </a:rPr>
              <a:t>Cross-Outcome </a:t>
            </a:r>
            <a:br>
              <a:rPr lang="en-US" dirty="0">
                <a:latin typeface="Rockwell" panose="02060603020205020403" pitchFamily="18" charset="0"/>
              </a:rPr>
            </a:br>
            <a:r>
              <a:rPr lang="en-US" dirty="0">
                <a:latin typeface="Rockwell" panose="02060603020205020403" pitchFamily="18" charset="0"/>
              </a:rPr>
              <a:t>Considerations</a:t>
            </a:r>
          </a:p>
        </p:txBody>
      </p:sp>
      <p:pic>
        <p:nvPicPr>
          <p:cNvPr id="11" name="Picture 10"/>
          <p:cNvPicPr>
            <a:picLocks noChangeAspect="1"/>
          </p:cNvPicPr>
          <p:nvPr/>
        </p:nvPicPr>
        <p:blipFill>
          <a:blip r:embed="rId3"/>
          <a:stretch>
            <a:fillRect/>
          </a:stretch>
        </p:blipFill>
        <p:spPr>
          <a:xfrm>
            <a:off x="4540111" y="1601199"/>
            <a:ext cx="4537613" cy="3301265"/>
          </a:xfrm>
          <a:prstGeom prst="rect">
            <a:avLst/>
          </a:prstGeom>
        </p:spPr>
      </p:pic>
      <p:pic>
        <p:nvPicPr>
          <p:cNvPr id="12" name="Picture 11"/>
          <p:cNvPicPr>
            <a:picLocks noChangeAspect="1"/>
          </p:cNvPicPr>
          <p:nvPr/>
        </p:nvPicPr>
        <p:blipFill>
          <a:blip r:embed="rId4"/>
          <a:stretch>
            <a:fillRect/>
          </a:stretch>
        </p:blipFill>
        <p:spPr>
          <a:xfrm>
            <a:off x="239284" y="1608102"/>
            <a:ext cx="4271010" cy="3276600"/>
          </a:xfrm>
          <a:prstGeom prst="rect">
            <a:avLst/>
          </a:prstGeom>
        </p:spPr>
      </p:pic>
      <p:sp>
        <p:nvSpPr>
          <p:cNvPr id="3" name="Text Placeholder 2"/>
          <p:cNvSpPr>
            <a:spLocks noGrp="1"/>
          </p:cNvSpPr>
          <p:nvPr>
            <p:ph type="body" idx="1"/>
          </p:nvPr>
        </p:nvSpPr>
        <p:spPr>
          <a:xfrm>
            <a:off x="630310" y="4713857"/>
            <a:ext cx="4431815" cy="3158699"/>
          </a:xfrm>
        </p:spPr>
        <p:txBody>
          <a:bodyPr/>
          <a:lstStyle/>
          <a:p>
            <a:pPr>
              <a:buNone/>
            </a:pPr>
            <a:r>
              <a:rPr lang="en-US" sz="2000" dirty="0" smtClean="0">
                <a:latin typeface="Rockwell" panose="02060603020205020403" pitchFamily="18" charset="0"/>
              </a:rPr>
              <a:t>Brook Trout Prioritization</a:t>
            </a:r>
            <a:endParaRPr lang="en-US" sz="2000" dirty="0">
              <a:latin typeface="Rockwell" panose="02060603020205020403" pitchFamily="18" charset="0"/>
            </a:endParaRPr>
          </a:p>
        </p:txBody>
      </p:sp>
      <p:grpSp>
        <p:nvGrpSpPr>
          <p:cNvPr id="6" name="Shape 505"/>
          <p:cNvGrpSpPr/>
          <p:nvPr/>
        </p:nvGrpSpPr>
        <p:grpSpPr>
          <a:xfrm>
            <a:off x="506555" y="867976"/>
            <a:ext cx="313892" cy="313892"/>
            <a:chOff x="2594050" y="1631825"/>
            <a:chExt cx="439625" cy="439625"/>
          </a:xfrm>
        </p:grpSpPr>
        <p:sp>
          <p:nvSpPr>
            <p:cNvPr id="7" name="Shape 506"/>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8" name="Shape 507"/>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9" name="Shape 508"/>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0" name="Shape 509"/>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
        <p:nvSpPr>
          <p:cNvPr id="14" name="Text Placeholder 2"/>
          <p:cNvSpPr txBox="1">
            <a:spLocks/>
          </p:cNvSpPr>
          <p:nvPr/>
        </p:nvSpPr>
        <p:spPr>
          <a:xfrm>
            <a:off x="4752033" y="4743674"/>
            <a:ext cx="4431815" cy="315869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buFont typeface="Nixie One"/>
              <a:buNone/>
            </a:pPr>
            <a:r>
              <a:rPr lang="en-US" sz="2000" dirty="0" smtClean="0">
                <a:latin typeface="Rockwell" panose="02060603020205020403" pitchFamily="18" charset="0"/>
              </a:rPr>
              <a:t>Diadromous Fish Prioritization</a:t>
            </a:r>
            <a:endParaRPr lang="en-US" sz="2000" dirty="0">
              <a:latin typeface="Rockwell" panose="02060603020205020403" pitchFamily="18" charset="0"/>
            </a:endParaRPr>
          </a:p>
        </p:txBody>
      </p:sp>
    </p:spTree>
    <p:extLst>
      <p:ext uri="{BB962C8B-B14F-4D97-AF65-F5344CB8AC3E}">
        <p14:creationId xmlns:p14="http://schemas.microsoft.com/office/powerpoint/2010/main" val="172095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What We Want</a:t>
            </a:r>
          </a:p>
        </p:txBody>
      </p:sp>
      <p:sp>
        <p:nvSpPr>
          <p:cNvPr id="206" name="Shape 206"/>
          <p:cNvSpPr txBox="1">
            <a:spLocks noGrp="1"/>
          </p:cNvSpPr>
          <p:nvPr>
            <p:ph type="body" idx="1"/>
          </p:nvPr>
        </p:nvSpPr>
        <p:spPr>
          <a:xfrm>
            <a:off x="5027850" y="354717"/>
            <a:ext cx="3658200" cy="3020699"/>
          </a:xfrm>
          <a:prstGeom prst="rect">
            <a:avLst/>
          </a:prstGeom>
        </p:spPr>
        <p:txBody>
          <a:bodyPr lIns="91425" tIns="91425" rIns="91425" bIns="91425" anchor="t" anchorCtr="0">
            <a:noAutofit/>
          </a:bodyPr>
          <a:lstStyle/>
          <a:p>
            <a:pPr lvl="0">
              <a:buNone/>
            </a:pPr>
            <a:r>
              <a:rPr lang="en" sz="2000" dirty="0">
                <a:latin typeface="Rockwell" charset="0"/>
                <a:ea typeface="Rockwell" charset="0"/>
                <a:cs typeface="Rockwell" charset="0"/>
              </a:rPr>
              <a:t>*Dam removal incentive programs such as tax deductions for dam owners that opt to remove dams that produce significant ecological benefits</a:t>
            </a:r>
          </a:p>
          <a:p>
            <a:pPr lvl="0">
              <a:buNone/>
            </a:pPr>
            <a:r>
              <a:rPr lang="en" sz="2000" dirty="0">
                <a:latin typeface="Rockwell" charset="0"/>
                <a:ea typeface="Rockwell" charset="0"/>
                <a:cs typeface="Rockwell" charset="0"/>
              </a:rPr>
              <a:t>* State dam safety offices to consider ecological harm/impacts due to dam failure in addition to public safety concerns; better coordination within state agencies to encourage removals </a:t>
            </a:r>
            <a:r>
              <a:rPr lang="en" sz="2000" dirty="0" smtClean="0">
                <a:latin typeface="Rockwell" charset="0"/>
                <a:ea typeface="Rockwell" charset="0"/>
                <a:cs typeface="Rockwell" charset="0"/>
              </a:rPr>
              <a:t>when </a:t>
            </a:r>
            <a:r>
              <a:rPr lang="en" sz="2000" dirty="0">
                <a:latin typeface="Rockwell" charset="0"/>
                <a:ea typeface="Rockwell" charset="0"/>
                <a:cs typeface="Rockwell" charset="0"/>
              </a:rPr>
              <a:t>appropriate</a:t>
            </a: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2" name="Picture 1"/>
          <p:cNvPicPr>
            <a:picLocks noChangeAspect="1"/>
          </p:cNvPicPr>
          <p:nvPr/>
        </p:nvPicPr>
        <p:blipFill>
          <a:blip r:embed="rId3"/>
          <a:stretch>
            <a:fillRect/>
          </a:stretch>
        </p:blipFill>
        <p:spPr>
          <a:xfrm>
            <a:off x="496202" y="1659421"/>
            <a:ext cx="3893382" cy="3407955"/>
          </a:xfrm>
          <a:prstGeom prst="rect">
            <a:avLst/>
          </a:prstGeom>
        </p:spPr>
      </p:pic>
    </p:spTree>
    <p:extLst>
      <p:ext uri="{BB962C8B-B14F-4D97-AF65-F5344CB8AC3E}">
        <p14:creationId xmlns:p14="http://schemas.microsoft.com/office/powerpoint/2010/main" val="44518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3583638" y="1652213"/>
            <a:ext cx="5263745" cy="2146852"/>
          </a:xfrm>
          <a:prstGeom prst="rect">
            <a:avLst/>
          </a:prstGeom>
        </p:spPr>
        <p:txBody>
          <a:bodyPr lIns="91425" tIns="91425" rIns="91425" bIns="91425" anchor="ctr" anchorCtr="0">
            <a:noAutofit/>
          </a:bodyPr>
          <a:lstStyle/>
          <a:p>
            <a:pPr lvl="0" algn="l">
              <a:spcBef>
                <a:spcPts val="0"/>
              </a:spcBef>
              <a:buNone/>
            </a:pPr>
            <a:r>
              <a:rPr lang="en" sz="3600" dirty="0">
                <a:latin typeface="Rockwell" charset="0"/>
                <a:ea typeface="Rockwell" charset="0"/>
                <a:cs typeface="Rockwell" charset="0"/>
              </a:rPr>
              <a:t>Goal: </a:t>
            </a:r>
            <a:r>
              <a:rPr lang="en" sz="3600" dirty="0" smtClean="0">
                <a:latin typeface="Rockwell" charset="0"/>
                <a:ea typeface="Rockwell" charset="0"/>
                <a:cs typeface="Rockwell" charset="0"/>
              </a:rPr>
              <a:t>Vital Habitats</a:t>
            </a:r>
            <a:endParaRPr lang="en" sz="2400" i="1" dirty="0">
              <a:latin typeface="Rockwell" charset="0"/>
              <a:ea typeface="Rockwell" charset="0"/>
              <a:cs typeface="Rockwell" charset="0"/>
            </a:endParaRPr>
          </a:p>
          <a:p>
            <a:pPr lvl="0" algn="l">
              <a:spcBef>
                <a:spcPts val="0"/>
              </a:spcBef>
              <a:buNone/>
            </a:pPr>
            <a:r>
              <a:rPr lang="en-US" sz="3600" dirty="0" smtClean="0">
                <a:latin typeface="Rockwell" charset="0"/>
                <a:ea typeface="Rockwell" charset="0"/>
                <a:cs typeface="Rockwell" charset="0"/>
              </a:rPr>
              <a:t>Outcome</a:t>
            </a:r>
            <a:r>
              <a:rPr lang="en-US" sz="3600" i="1" dirty="0">
                <a:latin typeface="Rockwell" charset="0"/>
                <a:ea typeface="Rockwell" charset="0"/>
                <a:cs typeface="Rockwell" charset="0"/>
              </a:rPr>
              <a:t>: </a:t>
            </a:r>
            <a:r>
              <a:rPr lang="en-US" dirty="0" smtClean="0"/>
              <a:t>By </a:t>
            </a:r>
            <a:r>
              <a:rPr lang="en-US" dirty="0"/>
              <a:t>2025, restore historical fish migratory routes by opening 1,000 additional stream miles, with restoration success indicated by the presence of Alewife, Blueback Herring, American Shad, Hickory Shad, American Eel and/or Brook Trout. </a:t>
            </a:r>
          </a:p>
        </p:txBody>
      </p:sp>
      <p:sp>
        <p:nvSpPr>
          <p:cNvPr id="3" name="TextBox 2"/>
          <p:cNvSpPr txBox="1"/>
          <p:nvPr/>
        </p:nvSpPr>
        <p:spPr>
          <a:xfrm>
            <a:off x="0" y="709113"/>
            <a:ext cx="9144000" cy="307777"/>
          </a:xfrm>
          <a:prstGeom prst="rect">
            <a:avLst/>
          </a:prstGeom>
          <a:noFill/>
        </p:spPr>
        <p:txBody>
          <a:bodyPr wrap="square" rtlCol="0">
            <a:spAutoFit/>
          </a:bodyPr>
          <a:lstStyle/>
          <a:p>
            <a:pPr algn="ctr"/>
            <a:r>
              <a:rPr lang="en-US" i="1" dirty="0">
                <a:solidFill>
                  <a:schemeClr val="bg1"/>
                </a:solidFill>
                <a:latin typeface="Rockwell" charset="0"/>
                <a:ea typeface="Rockwell" charset="0"/>
                <a:cs typeface="Rockwell" charset="0"/>
              </a:rPr>
              <a:t>Through the </a:t>
            </a:r>
            <a:r>
              <a:rPr lang="en-US" dirty="0">
                <a:solidFill>
                  <a:schemeClr val="bg1"/>
                </a:solidFill>
                <a:latin typeface="Rockwell" charset="0"/>
                <a:ea typeface="Rockwell" charset="0"/>
                <a:cs typeface="Rockwell" charset="0"/>
              </a:rPr>
              <a:t>Chesapeake Bay Watershed Agreement</a:t>
            </a:r>
            <a:r>
              <a:rPr lang="en-US" i="1" dirty="0">
                <a:solidFill>
                  <a:schemeClr val="bg1"/>
                </a:solidFill>
                <a:latin typeface="Rockwell" charset="0"/>
                <a:ea typeface="Rockwell" charset="0"/>
                <a:cs typeface="Rockwell" charset="0"/>
              </a:rPr>
              <a:t>, the Chesapeake Bay Program has committed to</a:t>
            </a:r>
            <a:r>
              <a:rPr lang="mr-IN" i="1" dirty="0">
                <a:solidFill>
                  <a:schemeClr val="bg1"/>
                </a:solidFill>
                <a:latin typeface="Rockwell" charset="0"/>
                <a:ea typeface="Rockwell" charset="0"/>
                <a:cs typeface="Rockwell" charset="0"/>
              </a:rPr>
              <a:t>…</a:t>
            </a:r>
            <a:endParaRPr lang="en-US" i="1"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9" y="1341448"/>
            <a:ext cx="3359426" cy="25195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Rockwell" panose="02060603020205020403" pitchFamily="18" charset="0"/>
              </a:rPr>
              <a:t>Discussion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What We Want</a:t>
            </a:r>
          </a:p>
        </p:txBody>
      </p:sp>
      <p:sp>
        <p:nvSpPr>
          <p:cNvPr id="206" name="Shape 206"/>
          <p:cNvSpPr txBox="1">
            <a:spLocks noGrp="1"/>
          </p:cNvSpPr>
          <p:nvPr>
            <p:ph type="body" idx="1"/>
          </p:nvPr>
        </p:nvSpPr>
        <p:spPr>
          <a:xfrm>
            <a:off x="5027850" y="795131"/>
            <a:ext cx="3658200" cy="5084948"/>
          </a:xfrm>
          <a:prstGeom prst="rect">
            <a:avLst/>
          </a:prstGeom>
        </p:spPr>
        <p:txBody>
          <a:bodyPr lIns="91425" tIns="91425" rIns="91425" bIns="91425" anchor="t" anchorCtr="0">
            <a:noAutofit/>
          </a:bodyPr>
          <a:lstStyle/>
          <a:p>
            <a:pPr lvl="0" rtl="0">
              <a:spcBef>
                <a:spcPts val="0"/>
              </a:spcBef>
              <a:buNone/>
            </a:pPr>
            <a:r>
              <a:rPr lang="en" sz="2000" dirty="0" smtClean="0">
                <a:latin typeface="Rockwell" charset="0"/>
                <a:ea typeface="Rockwell" charset="0"/>
                <a:cs typeface="Rockwell" charset="0"/>
              </a:rPr>
              <a:t>*</a:t>
            </a:r>
            <a:r>
              <a:rPr lang="en" sz="2000" b="1" dirty="0" smtClean="0">
                <a:latin typeface="Rockwell" charset="0"/>
                <a:ea typeface="Rockwell" charset="0"/>
                <a:cs typeface="Rockwell" charset="0"/>
              </a:rPr>
              <a:t>Dam removal incentive </a:t>
            </a:r>
            <a:r>
              <a:rPr lang="en" sz="2000" b="1" dirty="0">
                <a:latin typeface="Rockwell" charset="0"/>
                <a:ea typeface="Rockwell" charset="0"/>
                <a:cs typeface="Rockwell" charset="0"/>
              </a:rPr>
              <a:t>p</a:t>
            </a:r>
            <a:r>
              <a:rPr lang="en" sz="2000" b="1" dirty="0" smtClean="0">
                <a:latin typeface="Rockwell" charset="0"/>
                <a:ea typeface="Rockwell" charset="0"/>
                <a:cs typeface="Rockwell" charset="0"/>
              </a:rPr>
              <a:t>rograms </a:t>
            </a:r>
            <a:r>
              <a:rPr lang="en" sz="2000" dirty="0" smtClean="0">
                <a:latin typeface="Rockwell" charset="0"/>
                <a:ea typeface="Rockwell" charset="0"/>
                <a:cs typeface="Rockwell" charset="0"/>
              </a:rPr>
              <a:t>such as tax deductions for dam owners that opt to remove dams that produce significant ecological benefits</a:t>
            </a:r>
          </a:p>
          <a:p>
            <a:pPr lvl="0">
              <a:buNone/>
            </a:pPr>
            <a:r>
              <a:rPr lang="en" sz="2000" dirty="0" smtClean="0">
                <a:latin typeface="Rockwell" charset="0"/>
                <a:ea typeface="Rockwell" charset="0"/>
                <a:cs typeface="Rockwell" charset="0"/>
              </a:rPr>
              <a:t>* </a:t>
            </a:r>
            <a:r>
              <a:rPr lang="en" sz="2000" b="1" dirty="0" smtClean="0">
                <a:latin typeface="Rockwell" charset="0"/>
                <a:ea typeface="Rockwell" charset="0"/>
                <a:cs typeface="Rockwell" charset="0"/>
              </a:rPr>
              <a:t>State dam safety offices</a:t>
            </a:r>
            <a:r>
              <a:rPr lang="en" sz="2000" dirty="0" smtClean="0">
                <a:latin typeface="Rockwell" charset="0"/>
                <a:ea typeface="Rockwell" charset="0"/>
                <a:cs typeface="Rockwell" charset="0"/>
              </a:rPr>
              <a:t> to consider ecological harm/impacts due to dam failure in addition to public safety concerns</a:t>
            </a:r>
          </a:p>
          <a:p>
            <a:pPr lvl="0">
              <a:buNone/>
            </a:pPr>
            <a:endParaRPr lang="en" sz="2000" dirty="0" smtClean="0">
              <a:latin typeface="Rockwell" charset="0"/>
              <a:ea typeface="Rockwell" charset="0"/>
              <a:cs typeface="Rockwell" charset="0"/>
            </a:endParaRP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02" y="1772192"/>
            <a:ext cx="4174435" cy="3130826"/>
          </a:xfrm>
          <a:prstGeom prst="rect">
            <a:avLst/>
          </a:prstGeom>
        </p:spPr>
      </p:pic>
    </p:spTree>
    <p:extLst>
      <p:ext uri="{BB962C8B-B14F-4D97-AF65-F5344CB8AC3E}">
        <p14:creationId xmlns:p14="http://schemas.microsoft.com/office/powerpoint/2010/main" val="163554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1299" y="1612900"/>
            <a:ext cx="5672701" cy="1481328"/>
          </a:xfrm>
          <a:prstGeom prst="rect">
            <a:avLst/>
          </a:prstGeom>
        </p:spPr>
        <p:txBody>
          <a:bodyPr lIns="91425" tIns="91425" rIns="91425" bIns="91425" anchor="b" anchorCtr="0">
            <a:noAutofit/>
          </a:bodyPr>
          <a:lstStyle/>
          <a:p>
            <a:pPr lvl="0"/>
            <a:r>
              <a:rPr lang="en" dirty="0">
                <a:latin typeface="Rockwell" charset="0"/>
                <a:ea typeface="Rockwell" charset="0"/>
                <a:cs typeface="Rockwell" charset="0"/>
              </a:rPr>
              <a:t>Setting the Stage:</a:t>
            </a:r>
            <a:r>
              <a:rPr lang="en" sz="3600" dirty="0">
                <a:latin typeface="Rockwell" charset="0"/>
                <a:ea typeface="Rockwell" charset="0"/>
                <a:cs typeface="Rockwell" charset="0"/>
              </a:rPr>
              <a:t/>
            </a:r>
            <a:br>
              <a:rPr lang="en" sz="3600" dirty="0">
                <a:latin typeface="Rockwell" charset="0"/>
                <a:ea typeface="Rockwell" charset="0"/>
                <a:cs typeface="Rockwell" charset="0"/>
              </a:rPr>
            </a:br>
            <a:r>
              <a:rPr lang="en" sz="2200" i="1" dirty="0">
                <a:latin typeface="Rockwell" charset="0"/>
                <a:ea typeface="Rockwell" charset="0"/>
                <a:cs typeface="Rockwell" charset="0"/>
              </a:rPr>
              <a:t>What are our assumptions?</a:t>
            </a:r>
            <a:endParaRPr lang="en" sz="2200" b="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1</a:t>
            </a:r>
          </a:p>
        </p:txBody>
      </p:sp>
    </p:spTree>
    <p:extLst>
      <p:ext uri="{BB962C8B-B14F-4D97-AF65-F5344CB8AC3E}">
        <p14:creationId xmlns:p14="http://schemas.microsoft.com/office/powerpoint/2010/main" val="46268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Logic Behind Our Outcome</a:t>
            </a:r>
          </a:p>
        </p:txBody>
      </p:sp>
      <p:sp>
        <p:nvSpPr>
          <p:cNvPr id="344" name="Shape 344"/>
          <p:cNvSpPr/>
          <p:nvPr/>
        </p:nvSpPr>
        <p:spPr>
          <a:xfrm>
            <a:off x="1053050" y="2121287"/>
            <a:ext cx="2731800" cy="2010900"/>
          </a:xfrm>
          <a:prstGeom prst="homePlate">
            <a:avLst>
              <a:gd name="adj" fmla="val 30129"/>
            </a:avLst>
          </a:prstGeom>
          <a:solidFill>
            <a:srgbClr val="94BF6E"/>
          </a:solidFill>
          <a:ln>
            <a:noFill/>
          </a:ln>
        </p:spPr>
        <p:txBody>
          <a:bodyPr lIns="91425" tIns="91425" rIns="91425" bIns="91425" anchor="ctr" anchorCtr="0">
            <a:noAutofit/>
          </a:bodyPr>
          <a:lstStyle/>
          <a:p>
            <a:pPr lvl="0" algn="ctr">
              <a:spcBef>
                <a:spcPts val="0"/>
              </a:spcBef>
              <a:buNone/>
            </a:pPr>
            <a:r>
              <a:rPr lang="en" sz="2200" b="1" dirty="0">
                <a:solidFill>
                  <a:srgbClr val="FFFFFF"/>
                </a:solidFill>
                <a:latin typeface="Rockwell" charset="0"/>
                <a:ea typeface="Rockwell" charset="0"/>
                <a:cs typeface="Rockwell" charset="0"/>
                <a:sym typeface="Nixie One"/>
              </a:rPr>
              <a:t>Factors Influencing </a:t>
            </a:r>
            <a:r>
              <a:rPr lang="en" sz="2200" b="1" dirty="0" smtClean="0">
                <a:solidFill>
                  <a:srgbClr val="FFFFFF"/>
                </a:solidFill>
                <a:latin typeface="Rockwell" charset="0"/>
                <a:ea typeface="Rockwell" charset="0"/>
                <a:cs typeface="Rockwell" charset="0"/>
                <a:sym typeface="Nixie One"/>
              </a:rPr>
              <a:t>Success</a:t>
            </a:r>
          </a:p>
        </p:txBody>
      </p:sp>
      <p:sp>
        <p:nvSpPr>
          <p:cNvPr id="345" name="Shape 345"/>
          <p:cNvSpPr/>
          <p:nvPr/>
        </p:nvSpPr>
        <p:spPr>
          <a:xfrm>
            <a:off x="3202928" y="2131226"/>
            <a:ext cx="2909638" cy="2010900"/>
          </a:xfrm>
          <a:prstGeom prst="chevron">
            <a:avLst>
              <a:gd name="adj" fmla="val 29853"/>
            </a:avLst>
          </a:prstGeom>
          <a:solidFill>
            <a:srgbClr val="3B8D61"/>
          </a:solidFill>
          <a:ln>
            <a:noFill/>
          </a:ln>
        </p:spPr>
        <p:txBody>
          <a:bodyPr lIns="91425" tIns="91425" rIns="91425" bIns="91425" anchor="ctr" anchorCtr="0">
            <a:noAutofit/>
          </a:bodyPr>
          <a:lstStyle/>
          <a:p>
            <a:pPr lvl="0" algn="ctr">
              <a:spcBef>
                <a:spcPts val="0"/>
              </a:spcBef>
              <a:buNone/>
            </a:pPr>
            <a:r>
              <a:rPr lang="en" sz="2200" b="1" dirty="0">
                <a:solidFill>
                  <a:srgbClr val="FFFFFF"/>
                </a:solidFill>
                <a:latin typeface="Rockwell" charset="0"/>
                <a:ea typeface="Rockwell" charset="0"/>
                <a:cs typeface="Rockwell" charset="0"/>
                <a:sym typeface="Nixie One"/>
              </a:rPr>
              <a:t>Current Efforts and </a:t>
            </a:r>
            <a:r>
              <a:rPr lang="en" sz="2200" b="1" dirty="0" smtClean="0">
                <a:solidFill>
                  <a:srgbClr val="FFFFFF"/>
                </a:solidFill>
                <a:latin typeface="Rockwell" charset="0"/>
                <a:ea typeface="Rockwell" charset="0"/>
                <a:cs typeface="Rockwell" charset="0"/>
                <a:sym typeface="Nixie One"/>
              </a:rPr>
              <a:t>Gaps</a:t>
            </a:r>
          </a:p>
          <a:p>
            <a:pPr lvl="0" algn="ctr">
              <a:spcBef>
                <a:spcPts val="0"/>
              </a:spcBef>
              <a:buNone/>
            </a:pPr>
            <a:endParaRPr lang="en" sz="2200" b="1" dirty="0">
              <a:solidFill>
                <a:srgbClr val="FFFFFF"/>
              </a:solidFill>
              <a:latin typeface="Rockwell" charset="0"/>
              <a:ea typeface="Rockwell" charset="0"/>
              <a:cs typeface="Rockwell" charset="0"/>
              <a:sym typeface="Nixie One"/>
            </a:endParaRPr>
          </a:p>
        </p:txBody>
      </p:sp>
      <p:sp>
        <p:nvSpPr>
          <p:cNvPr id="346" name="Shape 346"/>
          <p:cNvSpPr/>
          <p:nvPr/>
        </p:nvSpPr>
        <p:spPr>
          <a:xfrm>
            <a:off x="5524608" y="2131226"/>
            <a:ext cx="3403492" cy="2010900"/>
          </a:xfrm>
          <a:prstGeom prst="chevron">
            <a:avLst>
              <a:gd name="adj" fmla="val 29853"/>
            </a:avLst>
          </a:prstGeom>
          <a:solidFill>
            <a:srgbClr val="165751"/>
          </a:solidFill>
          <a:ln>
            <a:noFill/>
          </a:ln>
        </p:spPr>
        <p:txBody>
          <a:bodyPr lIns="91425" tIns="91425" rIns="91425" bIns="91425" anchor="ctr" anchorCtr="0">
            <a:noAutofit/>
          </a:bodyPr>
          <a:lstStyle/>
          <a:p>
            <a:pPr lvl="0" algn="ctr">
              <a:spcBef>
                <a:spcPts val="0"/>
              </a:spcBef>
              <a:buNone/>
            </a:pPr>
            <a:r>
              <a:rPr lang="en" sz="2200" b="1" dirty="0">
                <a:solidFill>
                  <a:srgbClr val="FFFFFF"/>
                </a:solidFill>
                <a:latin typeface="Rockwell" charset="0"/>
                <a:ea typeface="Rockwell" charset="0"/>
                <a:cs typeface="Rockwell" charset="0"/>
                <a:sym typeface="Nixie One"/>
              </a:rPr>
              <a:t>Management Approaches</a:t>
            </a:r>
          </a:p>
        </p:txBody>
      </p:sp>
      <p:grpSp>
        <p:nvGrpSpPr>
          <p:cNvPr id="37" name="Shape 589"/>
          <p:cNvGrpSpPr/>
          <p:nvPr/>
        </p:nvGrpSpPr>
        <p:grpSpPr>
          <a:xfrm>
            <a:off x="433725" y="828939"/>
            <a:ext cx="369548" cy="274765"/>
            <a:chOff x="5247525" y="3007275"/>
            <a:chExt cx="517575" cy="384825"/>
          </a:xfrm>
        </p:grpSpPr>
        <p:sp>
          <p:nvSpPr>
            <p:cNvPr id="38" name="Shape 590"/>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39" name="Shape 591"/>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
        <p:nvSpPr>
          <p:cNvPr id="2" name="TextBox 1"/>
          <p:cNvSpPr txBox="1"/>
          <p:nvPr/>
        </p:nvSpPr>
        <p:spPr>
          <a:xfrm>
            <a:off x="1146025" y="1701800"/>
            <a:ext cx="4900536" cy="430887"/>
          </a:xfrm>
          <a:prstGeom prst="rect">
            <a:avLst/>
          </a:prstGeom>
          <a:noFill/>
        </p:spPr>
        <p:txBody>
          <a:bodyPr wrap="square" rtlCol="0">
            <a:spAutoFit/>
          </a:bodyPr>
          <a:lstStyle/>
          <a:p>
            <a:r>
              <a:rPr lang="en-US" sz="2000" b="1" dirty="0">
                <a:solidFill>
                  <a:schemeClr val="accent1">
                    <a:lumMod val="50000"/>
                  </a:schemeClr>
                </a:solidFill>
                <a:latin typeface="Rockwell" panose="02060603020205020403" pitchFamily="18" charset="0"/>
              </a:rPr>
              <a:t>Following the Decision Framework</a:t>
            </a:r>
            <a:r>
              <a:rPr lang="en-US" sz="2200" b="1" dirty="0">
                <a:solidFill>
                  <a:schemeClr val="accent1">
                    <a:lumMod val="50000"/>
                  </a:schemeClr>
                </a:solidFill>
                <a:latin typeface="Rockwell" panose="02060603020205020403" pitchFamily="18" charset="0"/>
              </a:rPr>
              <a:t>:</a:t>
            </a:r>
          </a:p>
        </p:txBody>
      </p:sp>
      <p:sp>
        <p:nvSpPr>
          <p:cNvPr id="3" name="TextBox 2"/>
          <p:cNvSpPr txBox="1"/>
          <p:nvPr/>
        </p:nvSpPr>
        <p:spPr>
          <a:xfrm>
            <a:off x="1053050" y="4165317"/>
            <a:ext cx="2209512" cy="954107"/>
          </a:xfrm>
          <a:prstGeom prst="rect">
            <a:avLst/>
          </a:prstGeom>
          <a:noFill/>
        </p:spPr>
        <p:txBody>
          <a:bodyPr wrap="square" rtlCol="0">
            <a:spAutoFit/>
          </a:bodyPr>
          <a:lstStyle/>
          <a:p>
            <a:r>
              <a:rPr lang="en" b="1" dirty="0" smtClean="0">
                <a:solidFill>
                  <a:srgbClr val="002060"/>
                </a:solidFill>
                <a:latin typeface="Rockwell" charset="0"/>
                <a:ea typeface="Rockwell" charset="0"/>
                <a:cs typeface="Rockwell" charset="0"/>
                <a:sym typeface="Nixie One"/>
              </a:rPr>
              <a:t>* Lack </a:t>
            </a:r>
            <a:r>
              <a:rPr lang="en" b="1" dirty="0">
                <a:solidFill>
                  <a:srgbClr val="002060"/>
                </a:solidFill>
                <a:latin typeface="Rockwell" charset="0"/>
                <a:ea typeface="Rockwell" charset="0"/>
                <a:cs typeface="Rockwell" charset="0"/>
                <a:sym typeface="Nixie One"/>
              </a:rPr>
              <a:t>of </a:t>
            </a:r>
            <a:r>
              <a:rPr lang="en" b="1" dirty="0" smtClean="0">
                <a:solidFill>
                  <a:srgbClr val="002060"/>
                </a:solidFill>
                <a:latin typeface="Rockwell" charset="0"/>
                <a:ea typeface="Rockwell" charset="0"/>
                <a:cs typeface="Rockwell" charset="0"/>
                <a:sym typeface="Nixie One"/>
              </a:rPr>
              <a:t>owner willingness to remove outdated structure</a:t>
            </a:r>
            <a:endParaRPr lang="en" b="1" dirty="0">
              <a:solidFill>
                <a:srgbClr val="002060"/>
              </a:solidFill>
              <a:latin typeface="Rockwell" charset="0"/>
              <a:ea typeface="Rockwell" charset="0"/>
              <a:cs typeface="Rockwell" charset="0"/>
              <a:sym typeface="Nixie One"/>
            </a:endParaRPr>
          </a:p>
          <a:p>
            <a:endParaRPr lang="en-US" dirty="0">
              <a:solidFill>
                <a:srgbClr val="002060"/>
              </a:solidFill>
            </a:endParaRPr>
          </a:p>
        </p:txBody>
      </p:sp>
      <p:sp>
        <p:nvSpPr>
          <p:cNvPr id="11" name="TextBox 10"/>
          <p:cNvSpPr txBox="1"/>
          <p:nvPr/>
        </p:nvSpPr>
        <p:spPr>
          <a:xfrm>
            <a:off x="3414962" y="4145439"/>
            <a:ext cx="2240404" cy="738664"/>
          </a:xfrm>
          <a:prstGeom prst="rect">
            <a:avLst/>
          </a:prstGeom>
          <a:noFill/>
        </p:spPr>
        <p:txBody>
          <a:bodyPr wrap="square" rtlCol="0">
            <a:spAutoFit/>
          </a:bodyPr>
          <a:lstStyle/>
          <a:p>
            <a:r>
              <a:rPr lang="en" b="1" dirty="0" smtClean="0">
                <a:solidFill>
                  <a:srgbClr val="002060"/>
                </a:solidFill>
                <a:latin typeface="Rockwell" charset="0"/>
                <a:ea typeface="Rockwell" charset="0"/>
                <a:cs typeface="Rockwell" charset="0"/>
                <a:sym typeface="Nixie One"/>
              </a:rPr>
              <a:t>* Letters to owners and dam </a:t>
            </a:r>
            <a:r>
              <a:rPr lang="en" b="1" dirty="0">
                <a:solidFill>
                  <a:srgbClr val="002060"/>
                </a:solidFill>
                <a:latin typeface="Rockwell" charset="0"/>
                <a:ea typeface="Rockwell" charset="0"/>
                <a:cs typeface="Rockwell" charset="0"/>
                <a:sym typeface="Nixie One"/>
              </a:rPr>
              <a:t>r</a:t>
            </a:r>
            <a:r>
              <a:rPr lang="en" b="1" dirty="0" smtClean="0">
                <a:solidFill>
                  <a:srgbClr val="002060"/>
                </a:solidFill>
                <a:latin typeface="Rockwell" charset="0"/>
                <a:ea typeface="Rockwell" charset="0"/>
                <a:cs typeface="Rockwell" charset="0"/>
                <a:sym typeface="Nixie One"/>
              </a:rPr>
              <a:t>emoval </a:t>
            </a:r>
            <a:r>
              <a:rPr lang="en" b="1" dirty="0" smtClean="0">
                <a:solidFill>
                  <a:srgbClr val="002060"/>
                </a:solidFill>
                <a:latin typeface="Rockwell" charset="0"/>
                <a:ea typeface="Rockwell" charset="0"/>
                <a:cs typeface="Rockwell" charset="0"/>
                <a:sym typeface="Nixie One"/>
              </a:rPr>
              <a:t>workshops</a:t>
            </a:r>
            <a:endParaRPr lang="en-US" dirty="0">
              <a:solidFill>
                <a:srgbClr val="002060"/>
              </a:solidFill>
            </a:endParaRPr>
          </a:p>
        </p:txBody>
      </p:sp>
      <p:sp>
        <p:nvSpPr>
          <p:cNvPr id="12" name="TextBox 11"/>
          <p:cNvSpPr txBox="1"/>
          <p:nvPr/>
        </p:nvSpPr>
        <p:spPr>
          <a:xfrm>
            <a:off x="5797827" y="4159513"/>
            <a:ext cx="2240404" cy="738664"/>
          </a:xfrm>
          <a:prstGeom prst="rect">
            <a:avLst/>
          </a:prstGeom>
          <a:noFill/>
        </p:spPr>
        <p:txBody>
          <a:bodyPr wrap="square" rtlCol="0">
            <a:spAutoFit/>
          </a:bodyPr>
          <a:lstStyle/>
          <a:p>
            <a:r>
              <a:rPr lang="en" b="1" dirty="0" smtClean="0">
                <a:solidFill>
                  <a:srgbClr val="002060"/>
                </a:solidFill>
                <a:latin typeface="Rockwell" charset="0"/>
                <a:ea typeface="Rockwell" charset="0"/>
                <a:cs typeface="Rockwell" charset="0"/>
                <a:sym typeface="Nixie One"/>
              </a:rPr>
              <a:t>* Other options – “the carrot and the stick” </a:t>
            </a:r>
            <a:endParaRPr lang="en" b="1" dirty="0">
              <a:solidFill>
                <a:srgbClr val="002060"/>
              </a:solidFill>
              <a:latin typeface="Rockwell" charset="0"/>
              <a:ea typeface="Rockwell" charset="0"/>
              <a:cs typeface="Rockwell" charset="0"/>
              <a:sym typeface="Nixie One"/>
            </a:endParaRPr>
          </a:p>
          <a:p>
            <a:endParaRPr lang="en-US" dirty="0">
              <a:solidFill>
                <a:srgbClr val="002060"/>
              </a:solidFill>
            </a:endParaRPr>
          </a:p>
        </p:txBody>
      </p:sp>
    </p:spTree>
    <p:extLst>
      <p:ext uri="{BB962C8B-B14F-4D97-AF65-F5344CB8AC3E}">
        <p14:creationId xmlns:p14="http://schemas.microsoft.com/office/powerpoint/2010/main" val="3863896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1328"/>
          </a:xfrm>
          <a:prstGeom prst="rect">
            <a:avLst/>
          </a:prstGeom>
        </p:spPr>
        <p:txBody>
          <a:bodyPr lIns="91425" tIns="91425" rIns="91425" bIns="91425" anchor="b" anchorCtr="0">
            <a:noAutofit/>
          </a:bodyPr>
          <a:lstStyle/>
          <a:p>
            <a:pPr lvl="0" rtl="0">
              <a:spcBef>
                <a:spcPts val="0"/>
              </a:spcBef>
              <a:buNone/>
            </a:pPr>
            <a:r>
              <a:rPr lang="en-US" dirty="0">
                <a:latin typeface="Rockwell" charset="0"/>
                <a:ea typeface="Rockwell" charset="0"/>
                <a:cs typeface="Rockwell" charset="0"/>
              </a:rPr>
              <a:t>Progress:</a:t>
            </a:r>
            <a:br>
              <a:rPr lang="en-US" dirty="0">
                <a:latin typeface="Rockwell" charset="0"/>
                <a:ea typeface="Rockwell" charset="0"/>
                <a:cs typeface="Rockwell" charset="0"/>
              </a:rPr>
            </a:br>
            <a:r>
              <a:rPr lang="en-US" sz="2200" i="1" dirty="0">
                <a:latin typeface="Rockwell" charset="0"/>
                <a:ea typeface="Rockwell" charset="0"/>
                <a:cs typeface="Rockwell" charset="0"/>
              </a:rPr>
              <a:t>Are we doing what we said we would do?</a:t>
            </a:r>
            <a:endParaRPr lang="en" sz="2200" b="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2</a:t>
            </a:r>
          </a:p>
        </p:txBody>
      </p:sp>
    </p:spTree>
    <p:extLst>
      <p:ext uri="{BB962C8B-B14F-4D97-AF65-F5344CB8AC3E}">
        <p14:creationId xmlns:p14="http://schemas.microsoft.com/office/powerpoint/2010/main" val="101639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en-US" dirty="0">
                <a:latin typeface="Rockwell" charset="0"/>
                <a:ea typeface="Rockwell" charset="0"/>
                <a:cs typeface="Rockwell" charset="0"/>
              </a:rPr>
              <a:t>What is our progress?</a:t>
            </a:r>
            <a:endParaRPr lang="en" dirty="0">
              <a:latin typeface="Rockwell"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2" name="Picture 1"/>
          <p:cNvPicPr>
            <a:picLocks noChangeAspect="1"/>
          </p:cNvPicPr>
          <p:nvPr/>
        </p:nvPicPr>
        <p:blipFill>
          <a:blip r:embed="rId3"/>
          <a:stretch>
            <a:fillRect/>
          </a:stretch>
        </p:blipFill>
        <p:spPr>
          <a:xfrm>
            <a:off x="1541593" y="1616686"/>
            <a:ext cx="3040346" cy="3418105"/>
          </a:xfrm>
          <a:prstGeom prst="rect">
            <a:avLst/>
          </a:prstGeom>
        </p:spPr>
      </p:pic>
      <p:pic>
        <p:nvPicPr>
          <p:cNvPr id="3" name="Picture 2"/>
          <p:cNvPicPr>
            <a:picLocks noChangeAspect="1"/>
          </p:cNvPicPr>
          <p:nvPr/>
        </p:nvPicPr>
        <p:blipFill>
          <a:blip r:embed="rId4"/>
          <a:stretch>
            <a:fillRect/>
          </a:stretch>
        </p:blipFill>
        <p:spPr>
          <a:xfrm>
            <a:off x="5295207" y="35862"/>
            <a:ext cx="2864819" cy="4998929"/>
          </a:xfrm>
          <a:prstGeom prst="rect">
            <a:avLst/>
          </a:prstGeom>
        </p:spPr>
      </p:pic>
    </p:spTree>
    <p:extLst>
      <p:ext uri="{BB962C8B-B14F-4D97-AF65-F5344CB8AC3E}">
        <p14:creationId xmlns:p14="http://schemas.microsoft.com/office/powerpoint/2010/main" val="74554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en-US" dirty="0">
                <a:latin typeface="Rockwell" charset="0"/>
                <a:ea typeface="Rockwell" charset="0"/>
                <a:cs typeface="Rockwell" charset="0"/>
              </a:rPr>
              <a:t>What is our progress?</a:t>
            </a:r>
            <a:endParaRPr lang="en" dirty="0">
              <a:latin typeface="Rockwell"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3" name="Picture 2"/>
          <p:cNvPicPr>
            <a:picLocks noChangeAspect="1"/>
          </p:cNvPicPr>
          <p:nvPr/>
        </p:nvPicPr>
        <p:blipFill>
          <a:blip r:embed="rId3"/>
          <a:stretch>
            <a:fillRect/>
          </a:stretch>
        </p:blipFill>
        <p:spPr>
          <a:xfrm>
            <a:off x="4636428" y="119270"/>
            <a:ext cx="4349993" cy="4875143"/>
          </a:xfrm>
          <a:prstGeom prst="rect">
            <a:avLst/>
          </a:prstGeom>
        </p:spPr>
      </p:pic>
      <p:pic>
        <p:nvPicPr>
          <p:cNvPr id="2" name="Picture 1"/>
          <p:cNvPicPr>
            <a:picLocks noChangeAspect="1"/>
          </p:cNvPicPr>
          <p:nvPr/>
        </p:nvPicPr>
        <p:blipFill>
          <a:blip r:embed="rId4"/>
          <a:stretch>
            <a:fillRect/>
          </a:stretch>
        </p:blipFill>
        <p:spPr>
          <a:xfrm>
            <a:off x="248479" y="119270"/>
            <a:ext cx="4323472" cy="4860670"/>
          </a:xfrm>
          <a:prstGeom prst="rect">
            <a:avLst/>
          </a:prstGeom>
        </p:spPr>
      </p:pic>
      <p:sp>
        <p:nvSpPr>
          <p:cNvPr id="8" name="Text Placeholder 2"/>
          <p:cNvSpPr txBox="1">
            <a:spLocks/>
          </p:cNvSpPr>
          <p:nvPr/>
        </p:nvSpPr>
        <p:spPr>
          <a:xfrm>
            <a:off x="3603595" y="3908787"/>
            <a:ext cx="751229" cy="314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000" dirty="0" smtClean="0">
                <a:latin typeface="Rockwell" panose="02060603020205020403" pitchFamily="18" charset="0"/>
              </a:rPr>
              <a:t>1989</a:t>
            </a:r>
            <a:endParaRPr lang="en-US" sz="2000" dirty="0">
              <a:latin typeface="Rockwell" panose="02060603020205020403" pitchFamily="18" charset="0"/>
            </a:endParaRPr>
          </a:p>
        </p:txBody>
      </p:sp>
      <p:sp>
        <p:nvSpPr>
          <p:cNvPr id="9" name="Text Placeholder 2"/>
          <p:cNvSpPr txBox="1">
            <a:spLocks/>
          </p:cNvSpPr>
          <p:nvPr/>
        </p:nvSpPr>
        <p:spPr>
          <a:xfrm>
            <a:off x="8029821" y="3909491"/>
            <a:ext cx="751229" cy="314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000" dirty="0" smtClean="0">
                <a:latin typeface="Rockwell" panose="02060603020205020403" pitchFamily="18" charset="0"/>
              </a:rPr>
              <a:t>2016</a:t>
            </a:r>
            <a:endParaRPr lang="en-US" sz="2000" dirty="0">
              <a:latin typeface="Rockwell" panose="02060603020205020403" pitchFamily="18" charset="0"/>
            </a:endParaRPr>
          </a:p>
        </p:txBody>
      </p:sp>
      <p:sp>
        <p:nvSpPr>
          <p:cNvPr id="4" name="TextBox 3"/>
          <p:cNvSpPr txBox="1"/>
          <p:nvPr/>
        </p:nvSpPr>
        <p:spPr>
          <a:xfrm>
            <a:off x="7891670" y="4542183"/>
            <a:ext cx="974034" cy="36774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5484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ckwell" panose="02060603020205020403" pitchFamily="18" charset="0"/>
              </a:rPr>
              <a:t>Are we on track?</a:t>
            </a:r>
          </a:p>
        </p:txBody>
      </p:sp>
      <p:grpSp>
        <p:nvGrpSpPr>
          <p:cNvPr id="5" name="Shape 633"/>
          <p:cNvGrpSpPr/>
          <p:nvPr/>
        </p:nvGrpSpPr>
        <p:grpSpPr>
          <a:xfrm>
            <a:off x="437199" y="931165"/>
            <a:ext cx="313892" cy="227819"/>
            <a:chOff x="4604550" y="3714775"/>
            <a:chExt cx="439625" cy="319075"/>
          </a:xfrm>
        </p:grpSpPr>
        <p:sp>
          <p:nvSpPr>
            <p:cNvPr id="6"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7"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8" name="Picture 7"/>
          <p:cNvPicPr>
            <a:picLocks noChangeAspect="1"/>
          </p:cNvPicPr>
          <p:nvPr/>
        </p:nvPicPr>
        <p:blipFill>
          <a:blip r:embed="rId3"/>
          <a:stretch>
            <a:fillRect/>
          </a:stretch>
        </p:blipFill>
        <p:spPr>
          <a:xfrm>
            <a:off x="437199" y="1805911"/>
            <a:ext cx="8614395" cy="2962913"/>
          </a:xfrm>
          <a:prstGeom prst="rect">
            <a:avLst/>
          </a:prstGeom>
        </p:spPr>
      </p:pic>
    </p:spTree>
    <p:extLst>
      <p:ext uri="{BB962C8B-B14F-4D97-AF65-F5344CB8AC3E}">
        <p14:creationId xmlns:p14="http://schemas.microsoft.com/office/powerpoint/2010/main" val="3579170433"/>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ct:contentTypeSchema xmlns:ct="http://schemas.microsoft.com/office/2006/metadata/contentType" xmlns:ma="http://schemas.microsoft.com/office/2006/metadata/properties/metaAttributes" ct:_="" ma:_="" ma:contentTypeName="Document" ma:contentTypeID="0x0101007299ACFDB1F7B243A8BE670D52864591" ma:contentTypeVersion="4" ma:contentTypeDescription="Create a new document." ma:contentTypeScope="" ma:versionID="bedc101f92e1a0c51ece9094e7d6ea51">
  <xsd:schema xmlns:xsd="http://www.w3.org/2001/XMLSchema" xmlns:xs="http://www.w3.org/2001/XMLSchema" xmlns:p="http://schemas.microsoft.com/office/2006/metadata/properties" xmlns:ns2="c2de63d9-61f2-4114-9950-8094353c4192" targetNamespace="http://schemas.microsoft.com/office/2006/metadata/properties" ma:root="true" ma:fieldsID="5bde11fa1469642d44d86ec58a7d9c72" ns2:_="">
    <xsd:import namespace="c2de63d9-61f2-4114-9950-8094353c41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e63d9-61f2-4114-9950-8094353c41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C9B51B2-B2F0-4BBF-9BBC-33FD39D681A6}">
  <ds:schemaRefs>
    <ds:schemaRef ds:uri="ESRI.ArcGIS.Mapping.OfficeIntegration.PowerPointInfo"/>
  </ds:schemaRefs>
</ds:datastoreItem>
</file>

<file path=customXml/itemProps10.xml><?xml version="1.0" encoding="utf-8"?>
<ds:datastoreItem xmlns:ds="http://schemas.openxmlformats.org/officeDocument/2006/customXml" ds:itemID="{1FB39C2D-9676-41D1-9E56-3B60BBD4EDA0}">
  <ds:schemaRefs>
    <ds:schemaRef ds:uri="ESRI.ArcGIS.Mapping.OfficeIntegration.PowerPointInfo"/>
  </ds:schemaRefs>
</ds:datastoreItem>
</file>

<file path=customXml/itemProps11.xml><?xml version="1.0" encoding="utf-8"?>
<ds:datastoreItem xmlns:ds="http://schemas.openxmlformats.org/officeDocument/2006/customXml" ds:itemID="{17A23024-511E-4A74-BF2C-651632658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e63d9-61f2-4114-9950-8094353c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2.xml><?xml version="1.0" encoding="utf-8"?>
<ds:datastoreItem xmlns:ds="http://schemas.openxmlformats.org/officeDocument/2006/customXml" ds:itemID="{7241AE0B-6E35-4A17-B2C2-249C94B15D5F}">
  <ds:schemaRefs>
    <ds:schemaRef ds:uri="ESRI.ArcGIS.Mapping.OfficeIntegration.PowerPointInfo"/>
  </ds:schemaRefs>
</ds:datastoreItem>
</file>

<file path=customXml/itemProps13.xml><?xml version="1.0" encoding="utf-8"?>
<ds:datastoreItem xmlns:ds="http://schemas.openxmlformats.org/officeDocument/2006/customXml" ds:itemID="{B703ED97-4220-49F5-97F8-75A4AC4FFC4C}">
  <ds:schemaRefs>
    <ds:schemaRef ds:uri="ESRI.ArcGIS.Mapping.OfficeIntegration.PowerPointInfo"/>
  </ds:schemaRefs>
</ds:datastoreItem>
</file>

<file path=customXml/itemProps14.xml><?xml version="1.0" encoding="utf-8"?>
<ds:datastoreItem xmlns:ds="http://schemas.openxmlformats.org/officeDocument/2006/customXml" ds:itemID="{4F6E9DD8-4E4E-4463-8C2B-1ABD78665744}">
  <ds:schemaRefs>
    <ds:schemaRef ds:uri="ESRI.ArcGIS.Mapping.OfficeIntegration.PowerPointInfo"/>
  </ds:schemaRefs>
</ds:datastoreItem>
</file>

<file path=customXml/itemProps15.xml><?xml version="1.0" encoding="utf-8"?>
<ds:datastoreItem xmlns:ds="http://schemas.openxmlformats.org/officeDocument/2006/customXml" ds:itemID="{4275E6C4-E755-4DDE-B477-A58B28879AFF}">
  <ds:schemaRefs>
    <ds:schemaRef ds:uri="ESRI.ArcGIS.Mapping.OfficeIntegration.PowerPointInfo"/>
  </ds:schemaRefs>
</ds:datastoreItem>
</file>

<file path=customXml/itemProps16.xml><?xml version="1.0" encoding="utf-8"?>
<ds:datastoreItem xmlns:ds="http://schemas.openxmlformats.org/officeDocument/2006/customXml" ds:itemID="{7B5587FA-2CBF-4CE1-BFE0-C712953C7E84}">
  <ds:schemaRefs>
    <ds:schemaRef ds:uri="ESRI.ArcGIS.Mapping.OfficeIntegration.PowerPointInfo"/>
  </ds:schemaRefs>
</ds:datastoreItem>
</file>

<file path=customXml/itemProps17.xml><?xml version="1.0" encoding="utf-8"?>
<ds:datastoreItem xmlns:ds="http://schemas.openxmlformats.org/officeDocument/2006/customXml" ds:itemID="{A474D4E0-64B2-495C-8D87-43DA111C7C28}">
  <ds:schemaRefs>
    <ds:schemaRef ds:uri="ESRI.ArcGIS.Mapping.OfficeIntegration.PowerPointInfo"/>
  </ds:schemaRefs>
</ds:datastoreItem>
</file>

<file path=customXml/itemProps2.xml><?xml version="1.0" encoding="utf-8"?>
<ds:datastoreItem xmlns:ds="http://schemas.openxmlformats.org/officeDocument/2006/customXml" ds:itemID="{909B1E89-D88D-4285-911D-1BED73DA985F}">
  <ds:schemaRefs>
    <ds:schemaRef ds:uri="ESRI.ArcGIS.Mapping.OfficeIntegration.PowerPointInfo"/>
  </ds:schemaRefs>
</ds:datastoreItem>
</file>

<file path=customXml/itemProps3.xml><?xml version="1.0" encoding="utf-8"?>
<ds:datastoreItem xmlns:ds="http://schemas.openxmlformats.org/officeDocument/2006/customXml" ds:itemID="{95BA3650-AC55-4740-9A73-788C0241F052}">
  <ds:schemaRefs>
    <ds:schemaRef ds:uri="ESRI.ArcGIS.Mapping.OfficeIntegration.PowerPointInfo"/>
  </ds:schemaRefs>
</ds:datastoreItem>
</file>

<file path=customXml/itemProps4.xml><?xml version="1.0" encoding="utf-8"?>
<ds:datastoreItem xmlns:ds="http://schemas.openxmlformats.org/officeDocument/2006/customXml" ds:itemID="{D193DC0A-DA83-4AC4-A3D0-E1DDA4E1CA29}">
  <ds:schemaRefs>
    <ds:schemaRef ds:uri="http://schemas.microsoft.com/sharepoint/v3/contenttype/forms"/>
  </ds:schemaRefs>
</ds:datastoreItem>
</file>

<file path=customXml/itemProps5.xml><?xml version="1.0" encoding="utf-8"?>
<ds:datastoreItem xmlns:ds="http://schemas.openxmlformats.org/officeDocument/2006/customXml" ds:itemID="{5B229134-EC8F-4234-BDBD-F6252274FB35}">
  <ds:schemaRefs>
    <ds:schemaRef ds:uri="http://schemas.microsoft.com/office/infopath/2007/PartnerControls"/>
    <ds:schemaRef ds:uri="http://schemas.microsoft.com/office/2006/documentManagement/types"/>
    <ds:schemaRef ds:uri="http://www.w3.org/XML/1998/namespace"/>
    <ds:schemaRef ds:uri="http://purl.org/dc/terms/"/>
    <ds:schemaRef ds:uri="http://purl.org/dc/dcmitype/"/>
    <ds:schemaRef ds:uri="http://purl.org/dc/elements/1.1/"/>
    <ds:schemaRef ds:uri="c2de63d9-61f2-4114-9950-8094353c4192"/>
    <ds:schemaRef ds:uri="http://schemas.openxmlformats.org/package/2006/metadata/core-properties"/>
    <ds:schemaRef ds:uri="http://schemas.microsoft.com/office/2006/metadata/properties"/>
  </ds:schemaRefs>
</ds:datastoreItem>
</file>

<file path=customXml/itemProps6.xml><?xml version="1.0" encoding="utf-8"?>
<ds:datastoreItem xmlns:ds="http://schemas.openxmlformats.org/officeDocument/2006/customXml" ds:itemID="{571267E0-A1A7-4733-96AA-41775714C2CF}">
  <ds:schemaRefs>
    <ds:schemaRef ds:uri="ESRI.ArcGIS.Mapping.OfficeIntegration.PowerPointInfo"/>
  </ds:schemaRefs>
</ds:datastoreItem>
</file>

<file path=customXml/itemProps7.xml><?xml version="1.0" encoding="utf-8"?>
<ds:datastoreItem xmlns:ds="http://schemas.openxmlformats.org/officeDocument/2006/customXml" ds:itemID="{8ED37029-9C88-4C42-AFDF-C1ED0D3B3F66}">
  <ds:schemaRefs>
    <ds:schemaRef ds:uri="ESRI.ArcGIS.Mapping.OfficeIntegration.PowerPointInfo"/>
  </ds:schemaRefs>
</ds:datastoreItem>
</file>

<file path=customXml/itemProps8.xml><?xml version="1.0" encoding="utf-8"?>
<ds:datastoreItem xmlns:ds="http://schemas.openxmlformats.org/officeDocument/2006/customXml" ds:itemID="{EC738E43-9B1B-4E52-A67B-7CF5C8642CA3}">
  <ds:schemaRefs>
    <ds:schemaRef ds:uri="ESRI.ArcGIS.Mapping.OfficeIntegration.PowerPointInfo"/>
  </ds:schemaRefs>
</ds:datastoreItem>
</file>

<file path=customXml/itemProps9.xml><?xml version="1.0" encoding="utf-8"?>
<ds:datastoreItem xmlns:ds="http://schemas.openxmlformats.org/officeDocument/2006/customXml" ds:itemID="{264E8007-01B3-4757-ADB3-5F8B4997732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9980</TotalTime>
  <Words>2690</Words>
  <Application>Microsoft Office PowerPoint</Application>
  <PresentationFormat>On-screen Show (16:9)</PresentationFormat>
  <Paragraphs>180</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Impact</vt:lpstr>
      <vt:lpstr>Nixie One</vt:lpstr>
      <vt:lpstr>Roboto Slab</vt:lpstr>
      <vt:lpstr>Rockwell</vt:lpstr>
      <vt:lpstr>Symbol</vt:lpstr>
      <vt:lpstr>Wingdings</vt:lpstr>
      <vt:lpstr>Warwick template</vt:lpstr>
      <vt:lpstr>Fish Passage Outcome</vt:lpstr>
      <vt:lpstr>PowerPoint Presentation</vt:lpstr>
      <vt:lpstr>What We Want</vt:lpstr>
      <vt:lpstr>Setting the Stage: What are our assumptions?</vt:lpstr>
      <vt:lpstr>Logic Behind Our Outcome</vt:lpstr>
      <vt:lpstr>Progress: Are we doing what we said we would do?</vt:lpstr>
      <vt:lpstr>What is our progress?</vt:lpstr>
      <vt:lpstr>What is our progress?</vt:lpstr>
      <vt:lpstr>Are we on track?</vt:lpstr>
      <vt:lpstr>Are we on track?</vt:lpstr>
      <vt:lpstr>Analysis</vt:lpstr>
      <vt:lpstr>Analysis</vt:lpstr>
      <vt:lpstr>Challenges: Are our actions having the expected effect?</vt:lpstr>
      <vt:lpstr>Challenges</vt:lpstr>
      <vt:lpstr>Adaptations: How should we adapt?</vt:lpstr>
      <vt:lpstr>Based on what we’ve learned, we plan to…</vt:lpstr>
      <vt:lpstr>Agreement Goals and Outcomes</vt:lpstr>
      <vt:lpstr>Cross-Outcome  Considerations</vt:lpstr>
      <vt:lpstr>What We Want</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Free, Laura</dc:creator>
  <cp:lastModifiedBy>Mary Andrews</cp:lastModifiedBy>
  <cp:revision>139</cp:revision>
  <cp:lastPrinted>2017-03-30T13:27:36Z</cp:lastPrinted>
  <dcterms:modified xsi:type="dcterms:W3CDTF">2017-04-28T13:28:07Z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0x0101007299ACFDB1F7B243A8BE670D52864591</vt:lpwstr>
  </property>
</Properties>
</file>