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35"/>
  </p:notesMasterIdLst>
  <p:sldIdLst>
    <p:sldId id="414" r:id="rId2"/>
    <p:sldId id="481" r:id="rId3"/>
    <p:sldId id="480" r:id="rId4"/>
    <p:sldId id="415" r:id="rId5"/>
    <p:sldId id="416" r:id="rId6"/>
    <p:sldId id="417" r:id="rId7"/>
    <p:sldId id="418" r:id="rId8"/>
    <p:sldId id="436" r:id="rId9"/>
    <p:sldId id="420" r:id="rId10"/>
    <p:sldId id="449" r:id="rId11"/>
    <p:sldId id="438" r:id="rId12"/>
    <p:sldId id="457" r:id="rId13"/>
    <p:sldId id="456" r:id="rId14"/>
    <p:sldId id="455" r:id="rId15"/>
    <p:sldId id="458" r:id="rId16"/>
    <p:sldId id="448" r:id="rId17"/>
    <p:sldId id="460" r:id="rId18"/>
    <p:sldId id="450" r:id="rId19"/>
    <p:sldId id="426" r:id="rId20"/>
    <p:sldId id="484" r:id="rId21"/>
    <p:sldId id="441" r:id="rId22"/>
    <p:sldId id="452" r:id="rId23"/>
    <p:sldId id="446" r:id="rId24"/>
    <p:sldId id="461" r:id="rId25"/>
    <p:sldId id="462" r:id="rId26"/>
    <p:sldId id="470" r:id="rId27"/>
    <p:sldId id="478" r:id="rId28"/>
    <p:sldId id="476" r:id="rId29"/>
    <p:sldId id="469" r:id="rId30"/>
    <p:sldId id="479" r:id="rId31"/>
    <p:sldId id="471" r:id="rId32"/>
    <p:sldId id="482" r:id="rId33"/>
    <p:sldId id="483"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1" charset="0"/>
        <a:ea typeface="+mn-ea"/>
        <a:cs typeface="+mn-cs"/>
      </a:defRPr>
    </a:lvl1pPr>
    <a:lvl2pPr marL="457200" algn="l" rtl="0" fontAlgn="base">
      <a:spcBef>
        <a:spcPct val="0"/>
      </a:spcBef>
      <a:spcAft>
        <a:spcPct val="0"/>
      </a:spcAft>
      <a:defRPr kern="1200">
        <a:solidFill>
          <a:schemeClr val="tx1"/>
        </a:solidFill>
        <a:latin typeface="Arial" pitchFamily="31" charset="0"/>
        <a:ea typeface="+mn-ea"/>
        <a:cs typeface="+mn-cs"/>
      </a:defRPr>
    </a:lvl2pPr>
    <a:lvl3pPr marL="914400" algn="l" rtl="0" fontAlgn="base">
      <a:spcBef>
        <a:spcPct val="0"/>
      </a:spcBef>
      <a:spcAft>
        <a:spcPct val="0"/>
      </a:spcAft>
      <a:defRPr kern="1200">
        <a:solidFill>
          <a:schemeClr val="tx1"/>
        </a:solidFill>
        <a:latin typeface="Arial" pitchFamily="31" charset="0"/>
        <a:ea typeface="+mn-ea"/>
        <a:cs typeface="+mn-cs"/>
      </a:defRPr>
    </a:lvl3pPr>
    <a:lvl4pPr marL="1371600" algn="l" rtl="0" fontAlgn="base">
      <a:spcBef>
        <a:spcPct val="0"/>
      </a:spcBef>
      <a:spcAft>
        <a:spcPct val="0"/>
      </a:spcAft>
      <a:defRPr kern="1200">
        <a:solidFill>
          <a:schemeClr val="tx1"/>
        </a:solidFill>
        <a:latin typeface="Arial" pitchFamily="31" charset="0"/>
        <a:ea typeface="+mn-ea"/>
        <a:cs typeface="+mn-cs"/>
      </a:defRPr>
    </a:lvl4pPr>
    <a:lvl5pPr marL="1828800" algn="l" rtl="0" fontAlgn="base">
      <a:spcBef>
        <a:spcPct val="0"/>
      </a:spcBef>
      <a:spcAft>
        <a:spcPct val="0"/>
      </a:spcAft>
      <a:defRPr kern="1200">
        <a:solidFill>
          <a:schemeClr val="tx1"/>
        </a:solidFill>
        <a:latin typeface="Arial" pitchFamily="31" charset="0"/>
        <a:ea typeface="+mn-ea"/>
        <a:cs typeface="+mn-cs"/>
      </a:defRPr>
    </a:lvl5pPr>
    <a:lvl6pPr marL="2286000" algn="l" defTabSz="457200" rtl="0" eaLnBrk="1" latinLnBrk="0" hangingPunct="1">
      <a:defRPr kern="1200">
        <a:solidFill>
          <a:schemeClr val="tx1"/>
        </a:solidFill>
        <a:latin typeface="Arial" pitchFamily="31" charset="0"/>
        <a:ea typeface="+mn-ea"/>
        <a:cs typeface="+mn-cs"/>
      </a:defRPr>
    </a:lvl6pPr>
    <a:lvl7pPr marL="2743200" algn="l" defTabSz="457200" rtl="0" eaLnBrk="1" latinLnBrk="0" hangingPunct="1">
      <a:defRPr kern="1200">
        <a:solidFill>
          <a:schemeClr val="tx1"/>
        </a:solidFill>
        <a:latin typeface="Arial" pitchFamily="31" charset="0"/>
        <a:ea typeface="+mn-ea"/>
        <a:cs typeface="+mn-cs"/>
      </a:defRPr>
    </a:lvl7pPr>
    <a:lvl8pPr marL="3200400" algn="l" defTabSz="457200" rtl="0" eaLnBrk="1" latinLnBrk="0" hangingPunct="1">
      <a:defRPr kern="1200">
        <a:solidFill>
          <a:schemeClr val="tx1"/>
        </a:solidFill>
        <a:latin typeface="Arial" pitchFamily="31" charset="0"/>
        <a:ea typeface="+mn-ea"/>
        <a:cs typeface="+mn-cs"/>
      </a:defRPr>
    </a:lvl8pPr>
    <a:lvl9pPr marL="3657600" algn="l" defTabSz="457200" rtl="0" eaLnBrk="1" latinLnBrk="0" hangingPunct="1">
      <a:defRPr kern="1200">
        <a:solidFill>
          <a:schemeClr val="tx1"/>
        </a:solidFill>
        <a:latin typeface="Arial" pitchFamily="3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B5B5D1"/>
    <a:srgbClr val="FF2008"/>
    <a:srgbClr val="E0E0E0"/>
    <a:srgbClr val="F7FEFF"/>
    <a:srgbClr val="FFFFDD"/>
    <a:srgbClr val="E1FFFF"/>
    <a:srgbClr val="FFFFCC"/>
    <a:srgbClr val="FF5050"/>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16" autoAdjust="0"/>
    <p:restoredTop sz="93905" autoAdjust="0"/>
  </p:normalViewPr>
  <p:slideViewPr>
    <p:cSldViewPr snapToGrid="0">
      <p:cViewPr>
        <p:scale>
          <a:sx n="100" d="100"/>
          <a:sy n="100" d="100"/>
        </p:scale>
        <p:origin x="-7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04"/>
    </p:cViewPr>
  </p:sorterViewPr>
  <p:notesViewPr>
    <p:cSldViewPr snapToGrid="0">
      <p:cViewPr varScale="1">
        <p:scale>
          <a:sx n="99" d="100"/>
          <a:sy n="99" d="100"/>
        </p:scale>
        <p:origin x="-1448"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68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68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1B3941C-43B0-AC40-8142-AC667860EFE9}" type="slidenum">
              <a:rPr lang="en-US"/>
              <a:pPr>
                <a:defRPr/>
              </a:pPr>
              <a:t>‹#›</a:t>
            </a:fld>
            <a:endParaRPr lang="en-US"/>
          </a:p>
        </p:txBody>
      </p:sp>
    </p:spTree>
    <p:extLst>
      <p:ext uri="{BB962C8B-B14F-4D97-AF65-F5344CB8AC3E}">
        <p14:creationId xmlns:p14="http://schemas.microsoft.com/office/powerpoint/2010/main" xmlns="" val="23638344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1" charset="0"/>
        <a:ea typeface="ＭＳ Ｐゴシック" pitchFamily="31" charset="-128"/>
        <a:cs typeface="ＭＳ Ｐゴシック" pitchFamily="31" charset="-128"/>
      </a:defRPr>
    </a:lvl1pPr>
    <a:lvl2pPr marL="457200" algn="l" rtl="0" eaLnBrk="0" fontAlgn="base" hangingPunct="0">
      <a:spcBef>
        <a:spcPct val="30000"/>
      </a:spcBef>
      <a:spcAft>
        <a:spcPct val="0"/>
      </a:spcAft>
      <a:defRPr sz="1200" kern="1200">
        <a:solidFill>
          <a:schemeClr val="tx1"/>
        </a:solidFill>
        <a:latin typeface="Arial" pitchFamily="31" charset="0"/>
        <a:ea typeface="ＭＳ Ｐゴシック" pitchFamily="31" charset="-128"/>
        <a:cs typeface="+mn-cs"/>
      </a:defRPr>
    </a:lvl2pPr>
    <a:lvl3pPr marL="914400" algn="l" rtl="0" eaLnBrk="0" fontAlgn="base" hangingPunct="0">
      <a:spcBef>
        <a:spcPct val="30000"/>
      </a:spcBef>
      <a:spcAft>
        <a:spcPct val="0"/>
      </a:spcAft>
      <a:defRPr sz="1200" kern="1200">
        <a:solidFill>
          <a:schemeClr val="tx1"/>
        </a:solidFill>
        <a:latin typeface="Arial" pitchFamily="31" charset="0"/>
        <a:ea typeface="ＭＳ Ｐゴシック" pitchFamily="31" charset="-128"/>
        <a:cs typeface="+mn-cs"/>
      </a:defRPr>
    </a:lvl3pPr>
    <a:lvl4pPr marL="1371600" algn="l" rtl="0" eaLnBrk="0" fontAlgn="base" hangingPunct="0">
      <a:spcBef>
        <a:spcPct val="30000"/>
      </a:spcBef>
      <a:spcAft>
        <a:spcPct val="0"/>
      </a:spcAft>
      <a:defRPr sz="1200" kern="1200">
        <a:solidFill>
          <a:schemeClr val="tx1"/>
        </a:solidFill>
        <a:latin typeface="Arial" pitchFamily="31" charset="0"/>
        <a:ea typeface="ＭＳ Ｐゴシック" pitchFamily="31" charset="-128"/>
        <a:cs typeface="+mn-cs"/>
      </a:defRPr>
    </a:lvl4pPr>
    <a:lvl5pPr marL="1828800" algn="l" rtl="0" eaLnBrk="0" fontAlgn="base" hangingPunct="0">
      <a:spcBef>
        <a:spcPct val="30000"/>
      </a:spcBef>
      <a:spcAft>
        <a:spcPct val="0"/>
      </a:spcAft>
      <a:defRPr sz="1200" kern="1200">
        <a:solidFill>
          <a:schemeClr val="tx1"/>
        </a:solidFill>
        <a:latin typeface="Arial" pitchFamily="31" charset="0"/>
        <a:ea typeface="ＭＳ Ｐゴシック" pitchFamily="3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1</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10</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12</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18436" name="Slide Number Placeholder 3"/>
          <p:cNvSpPr>
            <a:spLocks noGrp="1"/>
          </p:cNvSpPr>
          <p:nvPr>
            <p:ph type="sldNum" sz="quarter" idx="5"/>
          </p:nvPr>
        </p:nvSpPr>
        <p:spPr bwMode="auto">
          <a:noFill/>
          <a:ln>
            <a:miter lim="800000"/>
            <a:headEnd/>
            <a:tailEnd/>
          </a:ln>
        </p:spPr>
        <p:txBody>
          <a:bodyPr/>
          <a:lstStyle/>
          <a:p>
            <a:fld id="{BFFE8B9F-B06C-DF4D-A790-2D0D4946462C}" type="slidenum">
              <a:rPr lang="en-US" smtClean="0">
                <a:latin typeface="Arial" pitchFamily="-107" charset="0"/>
              </a:rPr>
              <a:pPr/>
              <a:t>13</a:t>
            </a:fld>
            <a:endParaRPr lang="en-US" smtClean="0">
              <a:latin typeface="Arial" pitchFamily="-107"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18436" name="Slide Number Placeholder 3"/>
          <p:cNvSpPr>
            <a:spLocks noGrp="1"/>
          </p:cNvSpPr>
          <p:nvPr>
            <p:ph type="sldNum" sz="quarter" idx="5"/>
          </p:nvPr>
        </p:nvSpPr>
        <p:spPr bwMode="auto">
          <a:noFill/>
          <a:ln>
            <a:miter lim="800000"/>
            <a:headEnd/>
            <a:tailEnd/>
          </a:ln>
        </p:spPr>
        <p:txBody>
          <a:bodyPr/>
          <a:lstStyle/>
          <a:p>
            <a:fld id="{BFFE8B9F-B06C-DF4D-A790-2D0D4946462C}" type="slidenum">
              <a:rPr lang="en-US" smtClean="0">
                <a:latin typeface="Arial" pitchFamily="-107" charset="0"/>
              </a:rPr>
              <a:pPr/>
              <a:t>14</a:t>
            </a:fld>
            <a:endParaRPr lang="en-US" smtClean="0">
              <a:latin typeface="Arial" pitchFamily="-107"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15</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16</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17</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18</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19</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20</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2</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smtClean="0"/>
              <a:t>Before talking about the workshop specifics,</a:t>
            </a:r>
            <a:r>
              <a:rPr lang="en-US" baseline="0" dirty="0" smtClean="0"/>
              <a:t> I thought I’d just include this slide of the TMDL modeling framework, to emphasize again the portion of this framework that this workshop was focusing on. In our STAC meetings, I find we hear a lot about the watershed model and the </a:t>
            </a:r>
            <a:r>
              <a:rPr lang="en-US" baseline="0" dirty="0" err="1" smtClean="0"/>
              <a:t>airshed</a:t>
            </a:r>
            <a:r>
              <a:rPr lang="en-US" baseline="0" dirty="0" smtClean="0"/>
              <a:t> and land use change models that go into the watershed model, but we hear somewhat less about the CB model, which is what I’m going to be talking about today.</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21</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smtClean="0"/>
              <a:t>Learn a lot from comparing model skill; learn a lot from sensitivity</a:t>
            </a:r>
            <a:r>
              <a:rPr lang="en-US" baseline="0" dirty="0" smtClean="0"/>
              <a:t> experiments like this, and it’s really a problem that we can’t do these kind of experiments with CH3D. Why can we do these with ROMS? Not only can anyone get the code, but it is a community model, meaning lots of folks are running the model, so we have lots of people doing these experiments simultaneously, lots of support, documentation, etc.. More than just putting the code on a site and allowing folks to download it.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22</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smtClean="0"/>
              <a:t>Learn a lot from comparing model skill; learn a lot from sensitivity</a:t>
            </a:r>
            <a:r>
              <a:rPr lang="en-US" baseline="0" dirty="0" smtClean="0"/>
              <a:t> experiments like this, and it’s really a problem that we can’t do these kind of experiments with CH3D. Why can we do these with ROMS? Not only can anyone get the code, but it is a community model, meaning lots of folks are running the model, so we have lots of people doing these experiments simultaneously, lots of support, documentation, etc.. More than just putting the code on a site and allowing folks to download it.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23</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smtClean="0"/>
              <a:t>Multi-model average does best</a:t>
            </a:r>
          </a:p>
          <a:p>
            <a:pPr eaLnBrk="1" hangingPunct="1"/>
            <a:r>
              <a:rPr lang="en-US" dirty="0" smtClean="0"/>
              <a:t>Gives you uncertainties;</a:t>
            </a:r>
            <a:r>
              <a:rPr lang="en-US" baseline="0" dirty="0" smtClean="0"/>
              <a:t> scenario studies</a:t>
            </a:r>
            <a:endParaRPr lang="en-US" dirty="0" smtClean="0"/>
          </a:p>
          <a:p>
            <a:pPr eaLnBrk="1" hangingPunct="1"/>
            <a:r>
              <a:rPr lang="en-US" dirty="0" err="1" smtClean="0"/>
              <a:t>Limnotech</a:t>
            </a:r>
            <a:r>
              <a:rPr lang="en-US" baseline="0" dirty="0" smtClean="0"/>
              <a:t> example</a:t>
            </a:r>
          </a:p>
          <a:p>
            <a:pPr eaLnBrk="1" hangingPunct="1"/>
            <a:r>
              <a:rPr lang="en-US" baseline="0" dirty="0" smtClean="0"/>
              <a:t>CML is a logical mechanism for carrying out these recommendations; could build off the existing </a:t>
            </a:r>
            <a:r>
              <a:rPr lang="en-US" baseline="0" dirty="0" err="1" smtClean="0"/>
              <a:t>chesapeake</a:t>
            </a:r>
            <a:r>
              <a:rPr lang="en-US" baseline="0" dirty="0" smtClean="0"/>
              <a:t> community modeling program</a:t>
            </a:r>
          </a:p>
          <a:p>
            <a:pPr eaLnBrk="1" hangingPunct="1"/>
            <a:r>
              <a:rPr lang="en-US" baseline="0" dirty="0" smtClean="0"/>
              <a:t>Recommend forming an </a:t>
            </a:r>
            <a:r>
              <a:rPr lang="en-US" baseline="0" dirty="0" err="1" smtClean="0"/>
              <a:t>adhoc</a:t>
            </a:r>
            <a:r>
              <a:rPr lang="en-US" baseline="0" dirty="0" smtClean="0"/>
              <a:t> modeling advisory committee that is separate from, but sanctioned by the CBP, and this advisory committee would advise the CBP on future modeling activities and insure that these recommendations are </a:t>
            </a:r>
            <a:r>
              <a:rPr lang="en-US" baseline="0" dirty="0" err="1" smtClean="0"/>
              <a:t>consdidered</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24</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25</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26</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27</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smtClean="0"/>
              <a:t>Vision of how the inclusion of multiple models could</a:t>
            </a:r>
            <a:r>
              <a:rPr lang="en-US" baseline="0" dirty="0" smtClean="0"/>
              <a:t> be advantageous for the </a:t>
            </a:r>
            <a:r>
              <a:rPr lang="en-US" dirty="0" smtClean="0"/>
              <a:t>CBP modeling suite</a:t>
            </a:r>
            <a:r>
              <a:rPr lang="en-US" baseline="0" dirty="0" smtClean="0"/>
              <a:t> and the CBP itself</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28</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smtClean="0"/>
              <a:t>Vision of how the inclusion of multiple models could</a:t>
            </a:r>
            <a:r>
              <a:rPr lang="en-US" baseline="0" dirty="0" smtClean="0"/>
              <a:t> be advantageous for the </a:t>
            </a:r>
            <a:r>
              <a:rPr lang="en-US" dirty="0" smtClean="0"/>
              <a:t>CBP modeling suite</a:t>
            </a:r>
            <a:r>
              <a:rPr lang="en-US" baseline="0" dirty="0" smtClean="0"/>
              <a:t> and the </a:t>
            </a:r>
            <a:r>
              <a:rPr lang="en-US" baseline="0" smtClean="0"/>
              <a:t>CBP itself</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29</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smtClean="0"/>
              <a:t>Vision of how the inclusion of multiple models could</a:t>
            </a:r>
            <a:r>
              <a:rPr lang="en-US" baseline="0" dirty="0" smtClean="0"/>
              <a:t> be advantageous for the </a:t>
            </a:r>
            <a:r>
              <a:rPr lang="en-US" dirty="0" smtClean="0"/>
              <a:t>CBP modeling suite</a:t>
            </a:r>
            <a:r>
              <a:rPr lang="en-US" baseline="0" dirty="0" smtClean="0"/>
              <a:t> and the </a:t>
            </a:r>
            <a:r>
              <a:rPr lang="en-US" baseline="0" smtClean="0"/>
              <a:t>CBP itself</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30</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smtClean="0"/>
              <a:t>Vision of how the inclusion of multiple models could</a:t>
            </a:r>
            <a:r>
              <a:rPr lang="en-US" baseline="0" dirty="0" smtClean="0"/>
              <a:t> be advantageous for the </a:t>
            </a:r>
            <a:r>
              <a:rPr lang="en-US" dirty="0" smtClean="0"/>
              <a:t>CBP modeling suite</a:t>
            </a:r>
            <a:r>
              <a:rPr lang="en-US" baseline="0" dirty="0" smtClean="0"/>
              <a:t> and the CBP itself</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3</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31</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32</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1B3941C-43B0-AC40-8142-AC667860EFE9}" type="slidenum">
              <a:rPr lang="en-US" smtClean="0"/>
              <a:pPr>
                <a:defRPr/>
              </a:pPr>
              <a:t>33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4</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5</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6</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7</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8</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8BB944-722E-D246-9B32-D44659206CC4}" type="slidenum">
              <a:rPr lang="en-US"/>
              <a:pPr/>
              <a:t>9</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8D9AD72-676D-5341-9074-719F922DBD74}"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FAA13FD-E071-8644-B0E2-46B0F93C1D4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B3FB7A6-B5B6-AD46-8172-FA9A23537F3A}"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61FE834-3D0B-0040-8C28-BD4479FF5F2F}"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6462B92-2747-0347-8960-30BC536D6401}"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F0631DE-0E9F-2E46-9C20-08FD9DBF39DC}"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72F5EDB-327A-7D45-A9FA-3240E9A43900}"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C963F6-A4B0-8247-B675-90802F4029BF}"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8F5F39A-DE37-B846-AE33-6742B9B62035}"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34D4F22-CCF4-6D41-B60F-A304958614A9}"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7B2B9F9-CFD0-1F44-B1BC-1BE00ADEA645}"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84D71EC-E3B6-EB42-9EA8-03B1CEED44C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57839" y="2464119"/>
            <a:ext cx="8593465" cy="3843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Workshop Steering Committee: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Carl </a:t>
            </a:r>
            <a:r>
              <a:rPr kumimoji="0" lang="en-US" sz="1800" b="0" i="0" u="none" strike="noStrike" kern="0" cap="none" spc="0" normalizeH="0" baseline="0" noProof="0" dirty="0" err="1" smtClean="0">
                <a:ln>
                  <a:noFill/>
                </a:ln>
                <a:solidFill>
                  <a:schemeClr val="tx1"/>
                </a:solidFill>
                <a:effectLst/>
                <a:uLnTx/>
                <a:uFillTx/>
                <a:latin typeface="Arial"/>
                <a:ea typeface="ＭＳ Ｐゴシック" pitchFamily="31" charset="-128"/>
                <a:cs typeface="Arial"/>
              </a:rPr>
              <a:t>Cerco</a:t>
            </a:r>
            <a:endParaRPr kumimoji="0" lang="en-US" sz="18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Carl Friedrichs (STAC)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Marjy Friedrichs</a:t>
            </a:r>
            <a:r>
              <a:rPr kumimoji="0" lang="en-US" sz="1800" b="0" i="0" u="none" strike="noStrike" kern="0" cap="none" spc="0" normalizeH="0" noProof="0" dirty="0" smtClean="0">
                <a:ln>
                  <a:noFill/>
                </a:ln>
                <a:solidFill>
                  <a:schemeClr val="tx1"/>
                </a:solidFill>
                <a:effectLst/>
                <a:uLnTx/>
                <a:uFillTx/>
                <a:latin typeface="Arial"/>
                <a:ea typeface="ＭＳ Ｐゴシック" pitchFamily="31" charset="-128"/>
                <a:cs typeface="Arial"/>
              </a:rPr>
              <a:t> (STAC)</a:t>
            </a:r>
            <a:endParaRPr kumimoji="0" lang="en-US" sz="18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Raleigh Hood</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kern="0" dirty="0" smtClean="0">
                <a:latin typeface="Arial"/>
                <a:ea typeface="ＭＳ Ｐゴシック" pitchFamily="31" charset="-128"/>
                <a:cs typeface="Arial"/>
              </a:rPr>
              <a:t>David </a:t>
            </a:r>
            <a:r>
              <a:rPr lang="en-US" kern="0" dirty="0" err="1" smtClean="0">
                <a:latin typeface="Arial"/>
                <a:ea typeface="ＭＳ Ｐゴシック" pitchFamily="31" charset="-128"/>
                <a:cs typeface="Arial"/>
              </a:rPr>
              <a:t>Jasinski</a:t>
            </a:r>
            <a:endParaRPr kumimoji="0" lang="en-US" sz="18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err="1" smtClean="0">
                <a:ln>
                  <a:noFill/>
                </a:ln>
                <a:solidFill>
                  <a:schemeClr val="tx1"/>
                </a:solidFill>
                <a:effectLst/>
                <a:uLnTx/>
                <a:uFillTx/>
                <a:latin typeface="Arial"/>
                <a:ea typeface="ＭＳ Ｐゴシック" pitchFamily="31" charset="-128"/>
                <a:cs typeface="Arial"/>
              </a:rPr>
              <a:t>Wen</a:t>
            </a:r>
            <a:r>
              <a:rPr kumimoji="0" lang="en-US" sz="18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 Long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Kevin </a:t>
            </a:r>
            <a:r>
              <a:rPr kumimoji="0" lang="en-US" sz="1800" b="0" i="0" u="none" strike="noStrike" kern="0" cap="none" spc="0" normalizeH="0" baseline="0" noProof="0" dirty="0" err="1" smtClean="0">
                <a:ln>
                  <a:noFill/>
                </a:ln>
                <a:solidFill>
                  <a:schemeClr val="tx1"/>
                </a:solidFill>
                <a:effectLst/>
                <a:uLnTx/>
                <a:uFillTx/>
                <a:latin typeface="Arial"/>
                <a:ea typeface="ＭＳ Ｐゴシック" pitchFamily="31" charset="-128"/>
                <a:cs typeface="Arial"/>
              </a:rPr>
              <a:t>Sellner</a:t>
            </a:r>
            <a:r>
              <a:rPr kumimoji="0" lang="en-US" sz="18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 (STAC)</a:t>
            </a:r>
          </a:p>
          <a:p>
            <a:pPr algn="ctr"/>
            <a:endParaRPr lang="en-US" kern="0" dirty="0" smtClean="0">
              <a:latin typeface="Arial"/>
              <a:ea typeface="ＭＳ Ｐゴシック" pitchFamily="31" charset="-128"/>
              <a:cs typeface="Arial"/>
            </a:endParaRPr>
          </a:p>
          <a:p>
            <a:pPr lvl="0">
              <a:defRPr/>
            </a:pPr>
            <a:r>
              <a:rPr lang="en-US" sz="2400" b="1" kern="0" dirty="0" smtClean="0">
                <a:latin typeface="Arial"/>
                <a:ea typeface="ＭＳ Ｐゴシック" pitchFamily="31" charset="-128"/>
                <a:cs typeface="Arial"/>
              </a:rPr>
              <a:t>Time</a:t>
            </a:r>
            <a:r>
              <a:rPr lang="en-US" sz="2400" kern="0" dirty="0" smtClean="0">
                <a:latin typeface="Arial"/>
                <a:ea typeface="ＭＳ Ｐゴシック" pitchFamily="31" charset="-128"/>
                <a:cs typeface="Arial"/>
              </a:rPr>
              <a:t>:            </a:t>
            </a:r>
            <a:r>
              <a:rPr lang="en-US" kern="0" dirty="0" smtClean="0">
                <a:latin typeface="Arial"/>
                <a:ea typeface="ＭＳ Ｐゴシック" pitchFamily="31" charset="-128"/>
                <a:cs typeface="Arial"/>
              </a:rPr>
              <a:t>9-10 June 2011</a:t>
            </a:r>
          </a:p>
          <a:p>
            <a:r>
              <a:rPr lang="en-US" sz="2400" b="1" kern="0" dirty="0" smtClean="0">
                <a:latin typeface="Arial"/>
                <a:ea typeface="ＭＳ Ｐゴシック" pitchFamily="31" charset="-128"/>
                <a:cs typeface="Arial"/>
              </a:rPr>
              <a:t>Location</a:t>
            </a:r>
            <a:r>
              <a:rPr lang="en-US" sz="2400" kern="0" dirty="0" smtClean="0">
                <a:latin typeface="Arial"/>
                <a:ea typeface="ＭＳ Ｐゴシック" pitchFamily="31" charset="-128"/>
                <a:cs typeface="Arial"/>
              </a:rPr>
              <a:t>:     </a:t>
            </a:r>
            <a:r>
              <a:rPr lang="en-US" kern="0" dirty="0" smtClean="0">
                <a:latin typeface="Arial"/>
                <a:ea typeface="ＭＳ Ｐゴシック" pitchFamily="31" charset="-128"/>
                <a:cs typeface="Arial"/>
              </a:rPr>
              <a:t>Smithsonian Environmental Research Center</a:t>
            </a:r>
          </a:p>
          <a:p>
            <a:r>
              <a:rPr lang="en-US" kern="0" dirty="0" smtClean="0">
                <a:latin typeface="Arial"/>
                <a:ea typeface="ＭＳ Ｐゴシック" pitchFamily="31" charset="-128"/>
                <a:cs typeface="Arial"/>
              </a:rPr>
              <a:t>			Edgewater, Maryland</a:t>
            </a:r>
          </a:p>
          <a:p>
            <a:endParaRPr lang="en-US" kern="0" dirty="0" smtClean="0">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p:txBody>
      </p:sp>
      <p:sp>
        <p:nvSpPr>
          <p:cNvPr id="6" name="Rectangle 2"/>
          <p:cNvSpPr>
            <a:spLocks noGrp="1" noChangeArrowheads="1"/>
          </p:cNvSpPr>
          <p:nvPr>
            <p:ph type="title"/>
          </p:nvPr>
        </p:nvSpPr>
        <p:spPr>
          <a:xfrm>
            <a:off x="101600" y="300566"/>
            <a:ext cx="8915400" cy="1841501"/>
          </a:xfrm>
          <a:noFill/>
        </p:spPr>
        <p:txBody>
          <a:bodyPr>
            <a:noAutofit/>
          </a:bodyPr>
          <a:lstStyle/>
          <a:p>
            <a:pPr eaLnBrk="1" hangingPunct="1"/>
            <a:r>
              <a:rPr lang="en-US" sz="4000" b="1" dirty="0" smtClean="0">
                <a:solidFill>
                  <a:schemeClr val="accent2"/>
                </a:solidFill>
                <a:latin typeface="Arial"/>
                <a:cs typeface="Arial"/>
              </a:rPr>
              <a:t>Chesapeake Bay </a:t>
            </a:r>
            <a:br>
              <a:rPr lang="en-US" sz="4000" b="1" dirty="0" smtClean="0">
                <a:solidFill>
                  <a:schemeClr val="accent2"/>
                </a:solidFill>
                <a:latin typeface="Arial"/>
                <a:cs typeface="Arial"/>
              </a:rPr>
            </a:br>
            <a:r>
              <a:rPr lang="en-US" sz="4000" b="1" dirty="0" smtClean="0">
                <a:solidFill>
                  <a:schemeClr val="accent2"/>
                </a:solidFill>
                <a:latin typeface="Arial"/>
                <a:cs typeface="Arial"/>
              </a:rPr>
              <a:t>Hydrodynamic Modeling: </a:t>
            </a:r>
            <a:br>
              <a:rPr lang="en-US" sz="4000" b="1" dirty="0" smtClean="0">
                <a:solidFill>
                  <a:schemeClr val="accent2"/>
                </a:solidFill>
                <a:latin typeface="Arial"/>
                <a:cs typeface="Arial"/>
              </a:rPr>
            </a:br>
            <a:r>
              <a:rPr lang="en-US" sz="4000" b="1" dirty="0" smtClean="0">
                <a:solidFill>
                  <a:schemeClr val="accent2"/>
                </a:solidFill>
                <a:latin typeface="Arial"/>
                <a:cs typeface="Arial"/>
              </a:rPr>
              <a:t>A Proactive STAC Workshop</a:t>
            </a:r>
            <a:endParaRPr lang="en-US" sz="4000" b="1" dirty="0" smtClean="0">
              <a:solidFill>
                <a:schemeClr val="tx1"/>
              </a:solidFill>
              <a:latin typeface="Aria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7628466" y="5283200"/>
            <a:ext cx="1220893" cy="1220893"/>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7"/>
          <p:cNvSpPr>
            <a:spLocks noChangeArrowheads="1"/>
          </p:cNvSpPr>
          <p:nvPr/>
        </p:nvSpPr>
        <p:spPr bwMode="auto">
          <a:xfrm>
            <a:off x="1287971" y="991683"/>
            <a:ext cx="7144829" cy="4893647"/>
          </a:xfrm>
          <a:prstGeom prst="rect">
            <a:avLst/>
          </a:prstGeom>
          <a:noFill/>
          <a:ln w="9525">
            <a:noFill/>
            <a:miter lim="800000"/>
            <a:headEnd/>
            <a:tailEnd/>
          </a:ln>
        </p:spPr>
        <p:txBody>
          <a:bodyPr wrap="square">
            <a:prstTxWarp prst="textNoShape">
              <a:avLst/>
            </a:prstTxWarp>
            <a:spAutoFit/>
          </a:bodyPr>
          <a:lstStyle/>
          <a:p>
            <a:pPr algn="ctr" eaLnBrk="0" hangingPunct="0"/>
            <a:endParaRPr lang="en-US" sz="2800" dirty="0" smtClean="0">
              <a:solidFill>
                <a:srgbClr val="000000"/>
              </a:solidFill>
            </a:endParaRPr>
          </a:p>
          <a:p>
            <a:pPr eaLnBrk="0" hangingPunct="0"/>
            <a:endParaRPr lang="en-US" sz="2800" dirty="0" smtClean="0">
              <a:solidFill>
                <a:srgbClr val="000000"/>
              </a:solidFill>
            </a:endParaRPr>
          </a:p>
          <a:p>
            <a:pPr eaLnBrk="0" hangingPunct="0"/>
            <a:r>
              <a:rPr lang="en-US" sz="2800" b="1" dirty="0" smtClean="0">
                <a:solidFill>
                  <a:srgbClr val="000000"/>
                </a:solidFill>
              </a:rPr>
              <a:t>Configured for Chesapeake Bay:</a:t>
            </a:r>
          </a:p>
          <a:p>
            <a:pPr eaLnBrk="0" hangingPunct="0">
              <a:buFont typeface="Courier New"/>
              <a:buChar char="o"/>
            </a:pPr>
            <a:r>
              <a:rPr lang="en-US" sz="2400" dirty="0" smtClean="0">
                <a:solidFill>
                  <a:srgbClr val="000000"/>
                </a:solidFill>
              </a:rPr>
              <a:t>  CH3D</a:t>
            </a:r>
          </a:p>
          <a:p>
            <a:pPr eaLnBrk="0" hangingPunct="0">
              <a:buFont typeface="Courier New"/>
              <a:buChar char="o"/>
            </a:pPr>
            <a:r>
              <a:rPr lang="en-US" sz="2400" dirty="0" smtClean="0">
                <a:solidFill>
                  <a:srgbClr val="000000"/>
                </a:solidFill>
              </a:rPr>
              <a:t>  ROMS (three separate configurations)</a:t>
            </a:r>
          </a:p>
          <a:p>
            <a:pPr eaLnBrk="0" hangingPunct="0">
              <a:buFont typeface="Courier New"/>
              <a:buChar char="o"/>
            </a:pPr>
            <a:r>
              <a:rPr lang="en-US" sz="2400" dirty="0" smtClean="0">
                <a:solidFill>
                  <a:srgbClr val="000000"/>
                </a:solidFill>
              </a:rPr>
              <a:t>  EFDC </a:t>
            </a:r>
          </a:p>
          <a:p>
            <a:pPr eaLnBrk="0" hangingPunct="0">
              <a:buFont typeface="Courier New"/>
              <a:buChar char="o"/>
            </a:pPr>
            <a:endParaRPr lang="en-US" sz="2800" dirty="0" smtClean="0">
              <a:solidFill>
                <a:srgbClr val="000000"/>
              </a:solidFill>
            </a:endParaRPr>
          </a:p>
          <a:p>
            <a:pPr eaLnBrk="0" hangingPunct="0"/>
            <a:r>
              <a:rPr lang="en-US" sz="2800" b="1" dirty="0" smtClean="0">
                <a:solidFill>
                  <a:srgbClr val="A6A6A6"/>
                </a:solidFill>
              </a:rPr>
              <a:t>Not yet configured for Chesapeake Bay:</a:t>
            </a:r>
          </a:p>
          <a:p>
            <a:pPr lvl="0" eaLnBrk="0" hangingPunct="0">
              <a:buFont typeface="Courier New"/>
              <a:buChar char="o"/>
            </a:pPr>
            <a:r>
              <a:rPr lang="en-US" sz="2400" dirty="0" smtClean="0">
                <a:solidFill>
                  <a:srgbClr val="A6A6A6"/>
                </a:solidFill>
              </a:rPr>
              <a:t>  </a:t>
            </a:r>
            <a:r>
              <a:rPr lang="en-US" sz="2400" dirty="0" err="1" smtClean="0">
                <a:solidFill>
                  <a:srgbClr val="A6A6A6"/>
                </a:solidFill>
              </a:rPr>
              <a:t>sECOM</a:t>
            </a:r>
            <a:endParaRPr lang="en-US" sz="2400" dirty="0" smtClean="0">
              <a:solidFill>
                <a:srgbClr val="A6A6A6"/>
              </a:solidFill>
            </a:endParaRPr>
          </a:p>
          <a:p>
            <a:pPr lvl="0" eaLnBrk="0" hangingPunct="0">
              <a:buFont typeface="Courier New"/>
              <a:buChar char="o"/>
            </a:pPr>
            <a:r>
              <a:rPr lang="en-US" sz="2400" dirty="0" smtClean="0">
                <a:solidFill>
                  <a:srgbClr val="A6A6A6"/>
                </a:solidFill>
              </a:rPr>
              <a:t>  FVCOM</a:t>
            </a:r>
          </a:p>
          <a:p>
            <a:pPr eaLnBrk="0" hangingPunct="0">
              <a:buFont typeface="Courier New"/>
              <a:buChar char="o"/>
            </a:pPr>
            <a:r>
              <a:rPr lang="en-US" sz="2400" dirty="0" smtClean="0">
                <a:solidFill>
                  <a:srgbClr val="A6A6A6"/>
                </a:solidFill>
              </a:rPr>
              <a:t>  ADH  (only 2-D in Bay so far)</a:t>
            </a:r>
          </a:p>
          <a:p>
            <a:pPr eaLnBrk="0" hangingPunct="0">
              <a:buFont typeface="Courier New"/>
              <a:buChar char="o"/>
            </a:pPr>
            <a:endParaRPr lang="en-US" sz="2800" dirty="0">
              <a:solidFill>
                <a:srgbClr val="000000"/>
              </a:solidFill>
            </a:endParaRPr>
          </a:p>
        </p:txBody>
      </p:sp>
      <p:sp>
        <p:nvSpPr>
          <p:cNvPr id="7" name="Rectangle 2"/>
          <p:cNvSpPr>
            <a:spLocks noGrp="1" noChangeArrowheads="1"/>
          </p:cNvSpPr>
          <p:nvPr>
            <p:ph type="title"/>
          </p:nvPr>
        </p:nvSpPr>
        <p:spPr>
          <a:xfrm>
            <a:off x="85198" y="165100"/>
            <a:ext cx="8915400" cy="1252051"/>
          </a:xfrm>
          <a:noFill/>
        </p:spPr>
        <p:txBody>
          <a:bodyPr>
            <a:noAutofit/>
          </a:bodyPr>
          <a:lstStyle/>
          <a:p>
            <a:pPr eaLnBrk="1" hangingPunct="1"/>
            <a:r>
              <a:rPr lang="en-US" sz="4000" b="1" dirty="0" smtClean="0">
                <a:solidFill>
                  <a:schemeClr val="accent2"/>
                </a:solidFill>
                <a:latin typeface="Arial"/>
                <a:cs typeface="Arial"/>
              </a:rPr>
              <a:t>Six Distinct 3-D Estuarine </a:t>
            </a:r>
            <a:br>
              <a:rPr lang="en-US" sz="4000" b="1" dirty="0" smtClean="0">
                <a:solidFill>
                  <a:schemeClr val="accent2"/>
                </a:solidFill>
                <a:latin typeface="Arial"/>
                <a:cs typeface="Arial"/>
              </a:rPr>
            </a:br>
            <a:r>
              <a:rPr lang="en-US" sz="4000" b="1" dirty="0" smtClean="0">
                <a:solidFill>
                  <a:schemeClr val="accent2"/>
                </a:solidFill>
                <a:latin typeface="Arial"/>
                <a:cs typeface="Arial"/>
              </a:rPr>
              <a:t>Hydrodynamic Models</a:t>
            </a:r>
            <a:endParaRPr lang="en-US" sz="4000" b="1" dirty="0" smtClean="0">
              <a:solidFill>
                <a:schemeClr val="tx1"/>
              </a:solidFill>
              <a:latin typeface="Arial"/>
              <a:cs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85198" y="165100"/>
            <a:ext cx="8915400" cy="1252051"/>
          </a:xfrm>
          <a:noFill/>
        </p:spPr>
        <p:txBody>
          <a:bodyPr>
            <a:normAutofit fontScale="90000"/>
          </a:bodyPr>
          <a:lstStyle/>
          <a:p>
            <a:pPr eaLnBrk="1" hangingPunct="1"/>
            <a:r>
              <a:rPr lang="en-US" sz="4000" b="1" dirty="0" smtClean="0">
                <a:solidFill>
                  <a:schemeClr val="accent2"/>
                </a:solidFill>
                <a:latin typeface="Arial"/>
                <a:cs typeface="Arial"/>
              </a:rPr>
              <a:t>Five Hydrodynamic Models Configured for the Bay</a:t>
            </a:r>
            <a:endParaRPr lang="en-US" sz="4000" b="1" dirty="0" smtClean="0">
              <a:solidFill>
                <a:schemeClr val="tx1"/>
              </a:solidFill>
              <a:latin typeface="Arial"/>
              <a:cs typeface="Arial"/>
            </a:endParaRPr>
          </a:p>
        </p:txBody>
      </p:sp>
      <p:pic>
        <p:nvPicPr>
          <p:cNvPr id="6" name="Picture 5"/>
          <p:cNvPicPr>
            <a:picLocks noChangeAspect="1"/>
          </p:cNvPicPr>
          <p:nvPr/>
        </p:nvPicPr>
        <p:blipFill>
          <a:blip r:embed="rId2"/>
          <a:srcRect l="48526" t="15745" r="6602" b="6371"/>
          <a:stretch>
            <a:fillRect/>
          </a:stretch>
        </p:blipFill>
        <p:spPr>
          <a:xfrm>
            <a:off x="451164" y="1058331"/>
            <a:ext cx="2131169" cy="2775865"/>
          </a:xfrm>
          <a:prstGeom prst="rect">
            <a:avLst/>
          </a:prstGeom>
        </p:spPr>
      </p:pic>
      <p:pic>
        <p:nvPicPr>
          <p:cNvPr id="9" name="Picture 8"/>
          <p:cNvPicPr>
            <a:picLocks noChangeAspect="1"/>
          </p:cNvPicPr>
          <p:nvPr/>
        </p:nvPicPr>
        <p:blipFill>
          <a:blip r:embed="rId3"/>
          <a:srcRect l="69782" t="1755" r="1020" b="24578"/>
          <a:stretch>
            <a:fillRect/>
          </a:stretch>
        </p:blipFill>
        <p:spPr>
          <a:xfrm>
            <a:off x="6747417" y="844881"/>
            <a:ext cx="1753123" cy="2984057"/>
          </a:xfrm>
          <a:prstGeom prst="rect">
            <a:avLst/>
          </a:prstGeom>
        </p:spPr>
      </p:pic>
      <p:pic>
        <p:nvPicPr>
          <p:cNvPr id="10" name="Picture 9"/>
          <p:cNvPicPr>
            <a:picLocks noChangeAspect="1"/>
          </p:cNvPicPr>
          <p:nvPr/>
        </p:nvPicPr>
        <p:blipFill>
          <a:blip r:embed="rId4"/>
          <a:srcRect l="45746" t="15537" r="8252" b="31296"/>
          <a:stretch>
            <a:fillRect/>
          </a:stretch>
        </p:blipFill>
        <p:spPr>
          <a:xfrm>
            <a:off x="203200" y="4342678"/>
            <a:ext cx="2302323" cy="2312121"/>
          </a:xfrm>
          <a:prstGeom prst="rect">
            <a:avLst/>
          </a:prstGeom>
        </p:spPr>
      </p:pic>
      <p:pic>
        <p:nvPicPr>
          <p:cNvPr id="11" name="Picture 10"/>
          <p:cNvPicPr>
            <a:picLocks noChangeAspect="1"/>
          </p:cNvPicPr>
          <p:nvPr/>
        </p:nvPicPr>
        <p:blipFill>
          <a:blip r:embed="rId5"/>
          <a:srcRect l="6619" t="16027" r="53057" b="10745"/>
          <a:stretch>
            <a:fillRect/>
          </a:stretch>
        </p:blipFill>
        <p:spPr>
          <a:xfrm>
            <a:off x="3505201" y="3445934"/>
            <a:ext cx="2091266" cy="2835274"/>
          </a:xfrm>
          <a:prstGeom prst="rect">
            <a:avLst/>
          </a:prstGeom>
        </p:spPr>
      </p:pic>
      <p:pic>
        <p:nvPicPr>
          <p:cNvPr id="12" name="Picture 11"/>
          <p:cNvPicPr>
            <a:picLocks noChangeAspect="1"/>
          </p:cNvPicPr>
          <p:nvPr/>
        </p:nvPicPr>
        <p:blipFill>
          <a:blip r:embed="rId6"/>
          <a:srcRect l="13827" t="28167" r="54969" b="18527"/>
          <a:stretch>
            <a:fillRect/>
          </a:stretch>
        </p:blipFill>
        <p:spPr>
          <a:xfrm>
            <a:off x="6620932" y="3945467"/>
            <a:ext cx="2223533" cy="2850431"/>
          </a:xfrm>
          <a:prstGeom prst="rect">
            <a:avLst/>
          </a:prstGeom>
        </p:spPr>
      </p:pic>
      <p:sp>
        <p:nvSpPr>
          <p:cNvPr id="13" name="Rectangle 12"/>
          <p:cNvSpPr/>
          <p:nvPr/>
        </p:nvSpPr>
        <p:spPr>
          <a:xfrm>
            <a:off x="1565160" y="1280066"/>
            <a:ext cx="1753605" cy="923330"/>
          </a:xfrm>
          <a:prstGeom prst="rect">
            <a:avLst/>
          </a:prstGeom>
        </p:spPr>
        <p:txBody>
          <a:bodyPr wrap="none">
            <a:spAutoFit/>
          </a:bodyPr>
          <a:lstStyle/>
          <a:p>
            <a:pPr algn="ctr"/>
            <a:r>
              <a:rPr lang="en-US" b="1" dirty="0" smtClean="0">
                <a:solidFill>
                  <a:srgbClr val="000000"/>
                </a:solidFill>
              </a:rPr>
              <a:t>CH3D</a:t>
            </a:r>
          </a:p>
          <a:p>
            <a:pPr algn="ctr"/>
            <a:r>
              <a:rPr lang="en-US" b="1" dirty="0" err="1" smtClean="0">
                <a:solidFill>
                  <a:srgbClr val="000000"/>
                </a:solidFill>
              </a:rPr>
              <a:t>Cerco</a:t>
            </a:r>
            <a:r>
              <a:rPr lang="en-US" b="1" dirty="0" smtClean="0">
                <a:solidFill>
                  <a:srgbClr val="000000"/>
                </a:solidFill>
              </a:rPr>
              <a:t> &amp; Wang </a:t>
            </a:r>
          </a:p>
          <a:p>
            <a:pPr algn="ctr"/>
            <a:r>
              <a:rPr lang="en-US" b="1" dirty="0" smtClean="0">
                <a:solidFill>
                  <a:srgbClr val="000000"/>
                </a:solidFill>
              </a:rPr>
              <a:t>USACE</a:t>
            </a:r>
            <a:endParaRPr lang="en-US" dirty="0"/>
          </a:p>
        </p:txBody>
      </p:sp>
      <p:sp>
        <p:nvSpPr>
          <p:cNvPr id="14" name="Rectangle 13"/>
          <p:cNvSpPr/>
          <p:nvPr/>
        </p:nvSpPr>
        <p:spPr>
          <a:xfrm>
            <a:off x="1845045" y="4810666"/>
            <a:ext cx="1633342" cy="923330"/>
          </a:xfrm>
          <a:prstGeom prst="rect">
            <a:avLst/>
          </a:prstGeom>
        </p:spPr>
        <p:txBody>
          <a:bodyPr wrap="none">
            <a:spAutoFit/>
          </a:bodyPr>
          <a:lstStyle/>
          <a:p>
            <a:pPr algn="ctr"/>
            <a:r>
              <a:rPr lang="en-US" b="1" dirty="0" err="1" smtClean="0">
                <a:solidFill>
                  <a:srgbClr val="000000"/>
                </a:solidFill>
              </a:rPr>
              <a:t>ChesROMS</a:t>
            </a:r>
            <a:endParaRPr lang="en-US" b="1" dirty="0" smtClean="0">
              <a:solidFill>
                <a:srgbClr val="000000"/>
              </a:solidFill>
            </a:endParaRPr>
          </a:p>
          <a:p>
            <a:pPr algn="ctr"/>
            <a:r>
              <a:rPr lang="en-US" b="1" dirty="0" smtClean="0">
                <a:solidFill>
                  <a:srgbClr val="000000"/>
                </a:solidFill>
              </a:rPr>
              <a:t>Long &amp; Hood</a:t>
            </a:r>
          </a:p>
          <a:p>
            <a:pPr algn="ctr"/>
            <a:r>
              <a:rPr lang="en-US" b="1" dirty="0" smtClean="0">
                <a:solidFill>
                  <a:srgbClr val="000000"/>
                </a:solidFill>
              </a:rPr>
              <a:t>UMCES</a:t>
            </a:r>
            <a:endParaRPr lang="en-US" dirty="0"/>
          </a:p>
        </p:txBody>
      </p:sp>
      <p:sp>
        <p:nvSpPr>
          <p:cNvPr id="15" name="Rectangle 14"/>
          <p:cNvSpPr/>
          <p:nvPr/>
        </p:nvSpPr>
        <p:spPr>
          <a:xfrm>
            <a:off x="3555310" y="2346863"/>
            <a:ext cx="1787644" cy="923330"/>
          </a:xfrm>
          <a:prstGeom prst="rect">
            <a:avLst/>
          </a:prstGeom>
        </p:spPr>
        <p:txBody>
          <a:bodyPr wrap="none">
            <a:spAutoFit/>
          </a:bodyPr>
          <a:lstStyle/>
          <a:p>
            <a:pPr algn="ctr"/>
            <a:r>
              <a:rPr lang="en-US" b="1" dirty="0" smtClean="0">
                <a:solidFill>
                  <a:srgbClr val="000000"/>
                </a:solidFill>
              </a:rPr>
              <a:t>UMCES-ROMS</a:t>
            </a:r>
          </a:p>
          <a:p>
            <a:pPr algn="ctr"/>
            <a:r>
              <a:rPr lang="en-US" b="1" dirty="0" smtClean="0">
                <a:solidFill>
                  <a:srgbClr val="000000"/>
                </a:solidFill>
              </a:rPr>
              <a:t>Li &amp; Li</a:t>
            </a:r>
          </a:p>
          <a:p>
            <a:pPr algn="ctr"/>
            <a:r>
              <a:rPr lang="en-US" b="1" dirty="0" smtClean="0">
                <a:solidFill>
                  <a:srgbClr val="000000"/>
                </a:solidFill>
              </a:rPr>
              <a:t>UMCES</a:t>
            </a:r>
            <a:endParaRPr lang="en-US" dirty="0"/>
          </a:p>
        </p:txBody>
      </p:sp>
      <p:sp>
        <p:nvSpPr>
          <p:cNvPr id="16" name="Rectangle 15"/>
          <p:cNvSpPr/>
          <p:nvPr/>
        </p:nvSpPr>
        <p:spPr>
          <a:xfrm>
            <a:off x="5605350" y="3794657"/>
            <a:ext cx="1902947" cy="923330"/>
          </a:xfrm>
          <a:prstGeom prst="rect">
            <a:avLst/>
          </a:prstGeom>
        </p:spPr>
        <p:txBody>
          <a:bodyPr wrap="none">
            <a:spAutoFit/>
          </a:bodyPr>
          <a:lstStyle/>
          <a:p>
            <a:pPr algn="ctr"/>
            <a:r>
              <a:rPr lang="en-US" b="1" dirty="0" smtClean="0">
                <a:solidFill>
                  <a:srgbClr val="000000"/>
                </a:solidFill>
              </a:rPr>
              <a:t>CBOFS (ROMS)</a:t>
            </a:r>
          </a:p>
          <a:p>
            <a:pPr algn="ctr"/>
            <a:r>
              <a:rPr lang="en-US" b="1" dirty="0" err="1" smtClean="0">
                <a:solidFill>
                  <a:srgbClr val="000000"/>
                </a:solidFill>
              </a:rPr>
              <a:t>Lanerolle</a:t>
            </a:r>
            <a:r>
              <a:rPr lang="en-US" b="1" dirty="0" smtClean="0">
                <a:solidFill>
                  <a:srgbClr val="000000"/>
                </a:solidFill>
              </a:rPr>
              <a:t> &amp; </a:t>
            </a:r>
            <a:r>
              <a:rPr lang="en-US" b="1" dirty="0" err="1" smtClean="0">
                <a:solidFill>
                  <a:srgbClr val="000000"/>
                </a:solidFill>
              </a:rPr>
              <a:t>Xu</a:t>
            </a:r>
            <a:endParaRPr lang="en-US" b="1" dirty="0" smtClean="0">
              <a:solidFill>
                <a:srgbClr val="000000"/>
              </a:solidFill>
            </a:endParaRPr>
          </a:p>
          <a:p>
            <a:pPr algn="ctr"/>
            <a:r>
              <a:rPr lang="en-US" b="1" dirty="0" smtClean="0">
                <a:solidFill>
                  <a:srgbClr val="000000"/>
                </a:solidFill>
              </a:rPr>
              <a:t>NOAA</a:t>
            </a:r>
            <a:endParaRPr lang="en-US" dirty="0"/>
          </a:p>
        </p:txBody>
      </p:sp>
      <p:sp>
        <p:nvSpPr>
          <p:cNvPr id="17" name="Rectangle 16"/>
          <p:cNvSpPr/>
          <p:nvPr/>
        </p:nvSpPr>
        <p:spPr>
          <a:xfrm>
            <a:off x="6259008" y="1144592"/>
            <a:ext cx="813031" cy="923330"/>
          </a:xfrm>
          <a:prstGeom prst="rect">
            <a:avLst/>
          </a:prstGeom>
        </p:spPr>
        <p:txBody>
          <a:bodyPr wrap="none">
            <a:spAutoFit/>
          </a:bodyPr>
          <a:lstStyle/>
          <a:p>
            <a:pPr algn="ctr"/>
            <a:r>
              <a:rPr lang="en-US" b="1" dirty="0" smtClean="0">
                <a:solidFill>
                  <a:srgbClr val="000000"/>
                </a:solidFill>
              </a:rPr>
              <a:t>EFDC</a:t>
            </a:r>
          </a:p>
          <a:p>
            <a:pPr algn="ctr"/>
            <a:r>
              <a:rPr lang="en-US" b="1" dirty="0" err="1" smtClean="0">
                <a:solidFill>
                  <a:srgbClr val="000000"/>
                </a:solidFill>
              </a:rPr>
              <a:t>Shen</a:t>
            </a:r>
            <a:endParaRPr lang="en-US" b="1" dirty="0" smtClean="0">
              <a:solidFill>
                <a:srgbClr val="000000"/>
              </a:solidFill>
            </a:endParaRPr>
          </a:p>
          <a:p>
            <a:pPr algn="ctr"/>
            <a:r>
              <a:rPr lang="en-US" b="1" dirty="0" smtClean="0">
                <a:solidFill>
                  <a:srgbClr val="000000"/>
                </a:solidFill>
              </a:rPr>
              <a:t>VIMS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19088" y="165100"/>
            <a:ext cx="8596312" cy="790575"/>
          </a:xfrm>
          <a:noFill/>
        </p:spPr>
        <p:txBody>
          <a:bodyPr>
            <a:normAutofit/>
          </a:bodyPr>
          <a:lstStyle/>
          <a:p>
            <a:pPr eaLnBrk="1" hangingPunct="1"/>
            <a:r>
              <a:rPr lang="en-US" sz="4000" b="1" dirty="0" smtClean="0">
                <a:solidFill>
                  <a:schemeClr val="accent2"/>
                </a:solidFill>
                <a:latin typeface="Arial"/>
                <a:cs typeface="Arial"/>
              </a:rPr>
              <a:t>Hydrodynamic Model Skill </a:t>
            </a:r>
            <a:endParaRPr lang="en-US" sz="4000" b="1" dirty="0" smtClean="0">
              <a:solidFill>
                <a:schemeClr val="tx1"/>
              </a:solidFill>
              <a:latin typeface="Arial"/>
              <a:cs typeface="Arial"/>
            </a:endParaRPr>
          </a:p>
        </p:txBody>
      </p:sp>
      <p:sp>
        <p:nvSpPr>
          <p:cNvPr id="33796" name="Rectangle 7"/>
          <p:cNvSpPr>
            <a:spLocks noChangeArrowheads="1"/>
          </p:cNvSpPr>
          <p:nvPr/>
        </p:nvSpPr>
        <p:spPr bwMode="auto">
          <a:xfrm>
            <a:off x="613944" y="1762408"/>
            <a:ext cx="3455521" cy="2677656"/>
          </a:xfrm>
          <a:prstGeom prst="rect">
            <a:avLst/>
          </a:prstGeom>
          <a:noFill/>
          <a:ln w="9525">
            <a:noFill/>
            <a:miter lim="800000"/>
            <a:headEnd/>
            <a:tailEnd/>
          </a:ln>
        </p:spPr>
        <p:txBody>
          <a:bodyPr wrap="square">
            <a:prstTxWarp prst="textNoShape">
              <a:avLst/>
            </a:prstTxWarp>
            <a:spAutoFit/>
          </a:bodyPr>
          <a:lstStyle/>
          <a:p>
            <a:pPr algn="ctr" eaLnBrk="0" hangingPunct="0"/>
            <a:r>
              <a:rPr lang="en-US" sz="2400" dirty="0" smtClean="0">
                <a:solidFill>
                  <a:srgbClr val="000000"/>
                </a:solidFill>
              </a:rPr>
              <a:t>How well do the models represent the mean and variability of </a:t>
            </a:r>
            <a:r>
              <a:rPr lang="en-US" sz="2400" b="1" dirty="0" smtClean="0">
                <a:solidFill>
                  <a:srgbClr val="000000"/>
                </a:solidFill>
              </a:rPr>
              <a:t>stratification </a:t>
            </a:r>
            <a:r>
              <a:rPr lang="en-US" sz="2400" dirty="0">
                <a:solidFill>
                  <a:srgbClr val="000000"/>
                </a:solidFill>
              </a:rPr>
              <a:t>and </a:t>
            </a:r>
            <a:r>
              <a:rPr lang="en-US" sz="2400" b="1" dirty="0" smtClean="0">
                <a:solidFill>
                  <a:srgbClr val="000000"/>
                </a:solidFill>
              </a:rPr>
              <a:t>dissolved oxygen </a:t>
            </a:r>
            <a:r>
              <a:rPr lang="en-US" sz="2400" dirty="0" smtClean="0">
                <a:solidFill>
                  <a:srgbClr val="000000"/>
                </a:solidFill>
              </a:rPr>
              <a:t>at </a:t>
            </a:r>
          </a:p>
          <a:p>
            <a:pPr algn="ctr" eaLnBrk="0" hangingPunct="0"/>
            <a:r>
              <a:rPr lang="en-US" sz="2400" dirty="0" smtClean="0">
                <a:solidFill>
                  <a:srgbClr val="000000"/>
                </a:solidFill>
              </a:rPr>
              <a:t>~40 CBP stations </a:t>
            </a:r>
          </a:p>
          <a:p>
            <a:pPr algn="ctr" eaLnBrk="0" hangingPunct="0"/>
            <a:r>
              <a:rPr lang="en-US" sz="2400" dirty="0" smtClean="0">
                <a:solidFill>
                  <a:srgbClr val="000000"/>
                </a:solidFill>
              </a:rPr>
              <a:t>in 2004 and 2005?</a:t>
            </a:r>
            <a:endParaRPr lang="en-US" sz="2400" dirty="0">
              <a:solidFill>
                <a:srgbClr val="000000"/>
              </a:solidFill>
            </a:endParaRPr>
          </a:p>
        </p:txBody>
      </p:sp>
      <p:sp>
        <p:nvSpPr>
          <p:cNvPr id="35" name="Oval 34"/>
          <p:cNvSpPr>
            <a:spLocks noChangeAspect="1"/>
          </p:cNvSpPr>
          <p:nvPr/>
        </p:nvSpPr>
        <p:spPr>
          <a:xfrm>
            <a:off x="5212995" y="6353484"/>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5249886" y="6207780"/>
            <a:ext cx="2390035" cy="523220"/>
          </a:xfrm>
          <a:prstGeom prst="rect">
            <a:avLst/>
          </a:prstGeom>
        </p:spPr>
        <p:txBody>
          <a:bodyPr wrap="none">
            <a:spAutoFit/>
          </a:bodyPr>
          <a:lstStyle/>
          <a:p>
            <a:r>
              <a:rPr lang="en-US" sz="1400" dirty="0" smtClean="0">
                <a:solidFill>
                  <a:srgbClr val="000000"/>
                </a:solidFill>
              </a:rPr>
              <a:t>= ~40 CBP stations used in</a:t>
            </a:r>
          </a:p>
          <a:p>
            <a:r>
              <a:rPr lang="en-US" sz="1400" dirty="0" smtClean="0">
                <a:solidFill>
                  <a:srgbClr val="000000"/>
                </a:solidFill>
              </a:rPr>
              <a:t>this model-data comparison </a:t>
            </a:r>
          </a:p>
        </p:txBody>
      </p:sp>
      <p:grpSp>
        <p:nvGrpSpPr>
          <p:cNvPr id="52" name="Group 51"/>
          <p:cNvGrpSpPr/>
          <p:nvPr/>
        </p:nvGrpSpPr>
        <p:grpSpPr>
          <a:xfrm>
            <a:off x="5020456" y="812795"/>
            <a:ext cx="2658811" cy="5407697"/>
            <a:chOff x="4834189" y="1162762"/>
            <a:chExt cx="2701144" cy="5489535"/>
          </a:xfrm>
        </p:grpSpPr>
        <p:pic>
          <p:nvPicPr>
            <p:cNvPr id="53" name="Picture 52" descr="2004_July_dissolved_oxygen.jpg"/>
            <p:cNvPicPr>
              <a:picLocks noChangeAspect="1"/>
            </p:cNvPicPr>
            <p:nvPr/>
          </p:nvPicPr>
          <p:blipFill>
            <a:blip r:embed="rId3"/>
            <a:srcRect r="20942"/>
            <a:stretch>
              <a:fillRect/>
            </a:stretch>
          </p:blipFill>
          <p:spPr>
            <a:xfrm>
              <a:off x="4834189" y="1162762"/>
              <a:ext cx="2701144" cy="5489535"/>
            </a:xfrm>
            <a:prstGeom prst="rect">
              <a:avLst/>
            </a:prstGeom>
          </p:spPr>
        </p:pic>
        <p:sp>
          <p:nvSpPr>
            <p:cNvPr id="54" name="Oval 53"/>
            <p:cNvSpPr>
              <a:spLocks noChangeAspect="1"/>
            </p:cNvSpPr>
            <p:nvPr/>
          </p:nvSpPr>
          <p:spPr>
            <a:xfrm>
              <a:off x="6364950" y="1860582"/>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a:spLocks noChangeAspect="1"/>
            </p:cNvSpPr>
            <p:nvPr/>
          </p:nvSpPr>
          <p:spPr>
            <a:xfrm>
              <a:off x="6296152" y="2154394"/>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a:spLocks noChangeAspect="1"/>
            </p:cNvSpPr>
            <p:nvPr/>
          </p:nvSpPr>
          <p:spPr>
            <a:xfrm>
              <a:off x="6456380" y="2214873"/>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a:spLocks noChangeAspect="1"/>
            </p:cNvSpPr>
            <p:nvPr/>
          </p:nvSpPr>
          <p:spPr>
            <a:xfrm>
              <a:off x="6443680" y="2316474"/>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a:spLocks noChangeAspect="1"/>
            </p:cNvSpPr>
            <p:nvPr/>
          </p:nvSpPr>
          <p:spPr>
            <a:xfrm>
              <a:off x="6363249" y="2921827"/>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a:spLocks noChangeAspect="1"/>
            </p:cNvSpPr>
            <p:nvPr/>
          </p:nvSpPr>
          <p:spPr>
            <a:xfrm>
              <a:off x="5859478" y="2866795"/>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a:spLocks noChangeAspect="1"/>
            </p:cNvSpPr>
            <p:nvPr/>
          </p:nvSpPr>
          <p:spPr>
            <a:xfrm>
              <a:off x="6189678" y="2854095"/>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a:spLocks noChangeAspect="1"/>
            </p:cNvSpPr>
            <p:nvPr/>
          </p:nvSpPr>
          <p:spPr>
            <a:xfrm>
              <a:off x="6227778" y="2405377"/>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a:spLocks noChangeAspect="1"/>
            </p:cNvSpPr>
            <p:nvPr/>
          </p:nvSpPr>
          <p:spPr>
            <a:xfrm>
              <a:off x="6143112" y="4500873"/>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a:spLocks noChangeAspect="1"/>
            </p:cNvSpPr>
            <p:nvPr/>
          </p:nvSpPr>
          <p:spPr>
            <a:xfrm>
              <a:off x="6265879" y="5046973"/>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a:spLocks noChangeAspect="1"/>
            </p:cNvSpPr>
            <p:nvPr/>
          </p:nvSpPr>
          <p:spPr>
            <a:xfrm>
              <a:off x="6663812" y="5157040"/>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a:spLocks noChangeAspect="1"/>
            </p:cNvSpPr>
            <p:nvPr/>
          </p:nvSpPr>
          <p:spPr>
            <a:xfrm>
              <a:off x="6299745" y="5597308"/>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a:spLocks noChangeAspect="1"/>
            </p:cNvSpPr>
            <p:nvPr/>
          </p:nvSpPr>
          <p:spPr>
            <a:xfrm>
              <a:off x="6583380" y="5669274"/>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a:off x="5478479" y="3290140"/>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a:spLocks noChangeAspect="1"/>
            </p:cNvSpPr>
            <p:nvPr/>
          </p:nvSpPr>
          <p:spPr>
            <a:xfrm>
              <a:off x="6723080" y="4898808"/>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a:spLocks noChangeAspect="1"/>
            </p:cNvSpPr>
            <p:nvPr/>
          </p:nvSpPr>
          <p:spPr>
            <a:xfrm>
              <a:off x="6248948" y="3819308"/>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a:spLocks noChangeAspect="1"/>
            </p:cNvSpPr>
            <p:nvPr/>
          </p:nvSpPr>
          <p:spPr>
            <a:xfrm>
              <a:off x="6426746" y="4213006"/>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a:spLocks noChangeAspect="1"/>
            </p:cNvSpPr>
            <p:nvPr/>
          </p:nvSpPr>
          <p:spPr>
            <a:xfrm>
              <a:off x="6430979" y="3637273"/>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a:spLocks noChangeAspect="1"/>
            </p:cNvSpPr>
            <p:nvPr/>
          </p:nvSpPr>
          <p:spPr>
            <a:xfrm>
              <a:off x="6329379" y="4674440"/>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a:spLocks noChangeAspect="1"/>
            </p:cNvSpPr>
            <p:nvPr/>
          </p:nvSpPr>
          <p:spPr>
            <a:xfrm>
              <a:off x="6151579" y="3311307"/>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a:spLocks noChangeAspect="1"/>
            </p:cNvSpPr>
            <p:nvPr/>
          </p:nvSpPr>
          <p:spPr>
            <a:xfrm>
              <a:off x="6562212" y="4373874"/>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a:spLocks noChangeAspect="1"/>
            </p:cNvSpPr>
            <p:nvPr/>
          </p:nvSpPr>
          <p:spPr>
            <a:xfrm>
              <a:off x="6727313" y="4505107"/>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a:spLocks noChangeAspect="1"/>
            </p:cNvSpPr>
            <p:nvPr/>
          </p:nvSpPr>
          <p:spPr>
            <a:xfrm>
              <a:off x="6981307" y="4229940"/>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a:spLocks noChangeAspect="1"/>
            </p:cNvSpPr>
            <p:nvPr/>
          </p:nvSpPr>
          <p:spPr>
            <a:xfrm>
              <a:off x="6557979" y="4678674"/>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5944146" y="4280740"/>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a:spLocks noChangeAspect="1"/>
            </p:cNvSpPr>
            <p:nvPr/>
          </p:nvSpPr>
          <p:spPr>
            <a:xfrm>
              <a:off x="5914512" y="5021573"/>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6659579" y="5504173"/>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6223547" y="5258637"/>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a:spLocks noChangeAspect="1"/>
            </p:cNvSpPr>
            <p:nvPr/>
          </p:nvSpPr>
          <p:spPr>
            <a:xfrm>
              <a:off x="6528769" y="1640192"/>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a:spLocks noChangeAspect="1"/>
            </p:cNvSpPr>
            <p:nvPr/>
          </p:nvSpPr>
          <p:spPr>
            <a:xfrm>
              <a:off x="6354248" y="1555273"/>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a:spLocks noChangeAspect="1"/>
            </p:cNvSpPr>
            <p:nvPr/>
          </p:nvSpPr>
          <p:spPr>
            <a:xfrm>
              <a:off x="6170487" y="2425172"/>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a:spLocks noChangeAspect="1"/>
            </p:cNvSpPr>
            <p:nvPr/>
          </p:nvSpPr>
          <p:spPr>
            <a:xfrm>
              <a:off x="6221287" y="2746890"/>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a:spLocks noChangeAspect="1"/>
            </p:cNvSpPr>
            <p:nvPr/>
          </p:nvSpPr>
          <p:spPr>
            <a:xfrm>
              <a:off x="6060421" y="3208333"/>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a:spLocks noChangeAspect="1"/>
            </p:cNvSpPr>
            <p:nvPr/>
          </p:nvSpPr>
          <p:spPr>
            <a:xfrm>
              <a:off x="6246688" y="3301466"/>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a:spLocks noChangeAspect="1"/>
            </p:cNvSpPr>
            <p:nvPr/>
          </p:nvSpPr>
          <p:spPr>
            <a:xfrm>
              <a:off x="6864754" y="3403066"/>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a:spLocks noChangeAspect="1"/>
            </p:cNvSpPr>
            <p:nvPr/>
          </p:nvSpPr>
          <p:spPr>
            <a:xfrm>
              <a:off x="6105014" y="2841396"/>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a:spLocks noChangeAspect="1"/>
            </p:cNvSpPr>
            <p:nvPr/>
          </p:nvSpPr>
          <p:spPr>
            <a:xfrm>
              <a:off x="5690146" y="4014040"/>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a:spLocks noChangeAspect="1"/>
            </p:cNvSpPr>
            <p:nvPr/>
          </p:nvSpPr>
          <p:spPr>
            <a:xfrm>
              <a:off x="5999180" y="4445840"/>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a:spLocks noChangeAspect="1"/>
            </p:cNvSpPr>
            <p:nvPr/>
          </p:nvSpPr>
          <p:spPr>
            <a:xfrm>
              <a:off x="5664745" y="4661739"/>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a:spLocks noChangeAspect="1"/>
            </p:cNvSpPr>
            <p:nvPr/>
          </p:nvSpPr>
          <p:spPr>
            <a:xfrm>
              <a:off x="6447912" y="5165506"/>
              <a:ext cx="65977" cy="64279"/>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17891606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187805" y="2488685"/>
            <a:ext cx="6408016" cy="39995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2" name="Content Placeholder 12" descr="BlankTarget.png"/>
          <p:cNvPicPr>
            <a:picLocks noGrp="1" noChangeAspect="1"/>
          </p:cNvPicPr>
          <p:nvPr>
            <p:ph sz="half" idx="1"/>
          </p:nvPr>
        </p:nvPicPr>
        <p:blipFill>
          <a:blip r:embed="rId3"/>
          <a:srcRect l="37500" t="34140" r="36842" b="32234"/>
          <a:stretch>
            <a:fillRect/>
          </a:stretch>
        </p:blipFill>
        <p:spPr>
          <a:xfrm>
            <a:off x="1883161" y="3257713"/>
            <a:ext cx="3352800" cy="3295487"/>
          </a:xfrm>
        </p:spPr>
      </p:pic>
      <p:sp>
        <p:nvSpPr>
          <p:cNvPr id="14" name="TextBox 18"/>
          <p:cNvSpPr txBox="1">
            <a:spLocks noChangeArrowheads="1"/>
          </p:cNvSpPr>
          <p:nvPr/>
        </p:nvSpPr>
        <p:spPr bwMode="auto">
          <a:xfrm>
            <a:off x="3635761" y="2974975"/>
            <a:ext cx="269875" cy="276225"/>
          </a:xfrm>
          <a:prstGeom prst="rect">
            <a:avLst/>
          </a:prstGeom>
          <a:noFill/>
          <a:ln w="9525">
            <a:noFill/>
            <a:miter lim="800000"/>
            <a:headEnd/>
            <a:tailEnd/>
          </a:ln>
        </p:spPr>
        <p:txBody>
          <a:bodyPr wrap="none">
            <a:prstTxWarp prst="textNoShape">
              <a:avLst/>
            </a:prstTxWarp>
            <a:spAutoFit/>
          </a:bodyPr>
          <a:lstStyle/>
          <a:p>
            <a:r>
              <a:rPr lang="en-US" sz="1200" dirty="0"/>
              <a:t>1</a:t>
            </a:r>
          </a:p>
        </p:txBody>
      </p:sp>
      <p:sp>
        <p:nvSpPr>
          <p:cNvPr id="15" name="TextBox 18"/>
          <p:cNvSpPr txBox="1">
            <a:spLocks noChangeArrowheads="1"/>
          </p:cNvSpPr>
          <p:nvPr/>
        </p:nvSpPr>
        <p:spPr bwMode="auto">
          <a:xfrm>
            <a:off x="5083561" y="4470400"/>
            <a:ext cx="304800" cy="276999"/>
          </a:xfrm>
          <a:prstGeom prst="rect">
            <a:avLst/>
          </a:prstGeom>
          <a:noFill/>
          <a:ln w="9525">
            <a:noFill/>
            <a:miter lim="800000"/>
            <a:headEnd/>
            <a:tailEnd/>
          </a:ln>
        </p:spPr>
        <p:txBody>
          <a:bodyPr wrap="square">
            <a:prstTxWarp prst="textNoShape">
              <a:avLst/>
            </a:prstTxWarp>
            <a:spAutoFit/>
          </a:bodyPr>
          <a:lstStyle/>
          <a:p>
            <a:r>
              <a:rPr lang="en-US" sz="1200" dirty="0"/>
              <a:t>1</a:t>
            </a:r>
          </a:p>
        </p:txBody>
      </p:sp>
      <p:sp>
        <p:nvSpPr>
          <p:cNvPr id="16" name="TextBox 18"/>
          <p:cNvSpPr txBox="1">
            <a:spLocks noChangeArrowheads="1"/>
          </p:cNvSpPr>
          <p:nvPr/>
        </p:nvSpPr>
        <p:spPr bwMode="auto">
          <a:xfrm>
            <a:off x="3559561" y="6098401"/>
            <a:ext cx="321497" cy="276999"/>
          </a:xfrm>
          <a:prstGeom prst="rect">
            <a:avLst/>
          </a:prstGeom>
          <a:noFill/>
          <a:ln w="9525">
            <a:noFill/>
            <a:miter lim="800000"/>
            <a:headEnd/>
            <a:tailEnd/>
          </a:ln>
        </p:spPr>
        <p:txBody>
          <a:bodyPr wrap="none">
            <a:prstTxWarp prst="textNoShape">
              <a:avLst/>
            </a:prstTxWarp>
            <a:spAutoFit/>
          </a:bodyPr>
          <a:lstStyle/>
          <a:p>
            <a:r>
              <a:rPr lang="en-US" sz="1200" dirty="0" smtClean="0"/>
              <a:t>-1</a:t>
            </a:r>
            <a:endParaRPr lang="en-US" sz="1200" dirty="0"/>
          </a:p>
        </p:txBody>
      </p:sp>
      <p:sp>
        <p:nvSpPr>
          <p:cNvPr id="17" name="TextBox 18"/>
          <p:cNvSpPr txBox="1">
            <a:spLocks noChangeArrowheads="1"/>
          </p:cNvSpPr>
          <p:nvPr/>
        </p:nvSpPr>
        <p:spPr bwMode="auto">
          <a:xfrm>
            <a:off x="1959361" y="4498201"/>
            <a:ext cx="321497" cy="276999"/>
          </a:xfrm>
          <a:prstGeom prst="rect">
            <a:avLst/>
          </a:prstGeom>
          <a:noFill/>
          <a:ln w="9525">
            <a:noFill/>
            <a:miter lim="800000"/>
            <a:headEnd/>
            <a:tailEnd/>
          </a:ln>
        </p:spPr>
        <p:txBody>
          <a:bodyPr wrap="none">
            <a:prstTxWarp prst="textNoShape">
              <a:avLst/>
            </a:prstTxWarp>
            <a:spAutoFit/>
          </a:bodyPr>
          <a:lstStyle/>
          <a:p>
            <a:r>
              <a:rPr lang="en-US" sz="1200" dirty="0" smtClean="0"/>
              <a:t>-1</a:t>
            </a:r>
            <a:endParaRPr lang="en-US" sz="1200" dirty="0"/>
          </a:p>
        </p:txBody>
      </p:sp>
      <p:sp>
        <p:nvSpPr>
          <p:cNvPr id="19" name="TextBox 18"/>
          <p:cNvSpPr txBox="1">
            <a:spLocks noChangeArrowheads="1"/>
          </p:cNvSpPr>
          <p:nvPr/>
        </p:nvSpPr>
        <p:spPr bwMode="auto">
          <a:xfrm>
            <a:off x="5275546" y="4394200"/>
            <a:ext cx="1501909" cy="430887"/>
          </a:xfrm>
          <a:prstGeom prst="rect">
            <a:avLst/>
          </a:prstGeom>
          <a:noFill/>
          <a:ln w="9525">
            <a:noFill/>
            <a:miter lim="800000"/>
            <a:headEnd/>
            <a:tailEnd/>
          </a:ln>
        </p:spPr>
        <p:txBody>
          <a:bodyPr wrap="none">
            <a:prstTxWarp prst="textNoShape">
              <a:avLst/>
            </a:prstTxWarp>
            <a:spAutoFit/>
          </a:bodyPr>
          <a:lstStyle/>
          <a:p>
            <a:r>
              <a:rPr lang="en-US" sz="2200" b="1" dirty="0" smtClean="0"/>
              <a:t>variability</a:t>
            </a:r>
            <a:endParaRPr lang="en-US" sz="2200" b="1" dirty="0"/>
          </a:p>
        </p:txBody>
      </p:sp>
      <p:sp>
        <p:nvSpPr>
          <p:cNvPr id="20" name="TextBox 19"/>
          <p:cNvSpPr txBox="1">
            <a:spLocks noChangeArrowheads="1"/>
          </p:cNvSpPr>
          <p:nvPr/>
        </p:nvSpPr>
        <p:spPr bwMode="auto">
          <a:xfrm>
            <a:off x="3334193" y="2514600"/>
            <a:ext cx="749199" cy="430887"/>
          </a:xfrm>
          <a:prstGeom prst="rect">
            <a:avLst/>
          </a:prstGeom>
          <a:noFill/>
          <a:ln w="9525">
            <a:noFill/>
            <a:miter lim="800000"/>
            <a:headEnd/>
            <a:tailEnd/>
          </a:ln>
        </p:spPr>
        <p:txBody>
          <a:bodyPr wrap="none">
            <a:prstTxWarp prst="textNoShape">
              <a:avLst/>
            </a:prstTxWarp>
            <a:spAutoFit/>
          </a:bodyPr>
          <a:lstStyle/>
          <a:p>
            <a:r>
              <a:rPr lang="en-US" sz="2200" b="1" dirty="0"/>
              <a:t>b</a:t>
            </a:r>
            <a:r>
              <a:rPr lang="en-US" sz="2200" b="1" dirty="0" smtClean="0"/>
              <a:t>ias</a:t>
            </a:r>
            <a:endParaRPr lang="en-US" sz="2200" b="1" dirty="0"/>
          </a:p>
        </p:txBody>
      </p:sp>
      <p:sp>
        <p:nvSpPr>
          <p:cNvPr id="21" name="Rectangle 16"/>
          <p:cNvSpPr>
            <a:spLocks noChangeArrowheads="1"/>
          </p:cNvSpPr>
          <p:nvPr/>
        </p:nvSpPr>
        <p:spPr bwMode="auto">
          <a:xfrm>
            <a:off x="919784" y="1295400"/>
            <a:ext cx="7904728" cy="904863"/>
          </a:xfrm>
          <a:prstGeom prst="rect">
            <a:avLst/>
          </a:prstGeom>
          <a:noFill/>
          <a:ln w="9525">
            <a:noFill/>
            <a:miter lim="800000"/>
            <a:headEnd/>
            <a:tailEnd/>
          </a:ln>
          <a:effectLst/>
        </p:spPr>
        <p:txBody>
          <a:bodyPr wrap="none">
            <a:prstTxWarp prst="textNoShape">
              <a:avLst/>
            </a:prstTxWarp>
            <a:spAutoFit/>
          </a:bodyPr>
          <a:lstStyle/>
          <a:p>
            <a:pPr algn="ctr">
              <a:spcBef>
                <a:spcPct val="20000"/>
              </a:spcBef>
            </a:pPr>
            <a:r>
              <a:rPr lang="en-US" sz="2400" b="1" dirty="0" smtClean="0">
                <a:solidFill>
                  <a:srgbClr val="000099"/>
                </a:solidFill>
                <a:latin typeface="Arial" pitchFamily="-107" charset="0"/>
              </a:rPr>
              <a:t>Model skill </a:t>
            </a:r>
            <a:r>
              <a:rPr lang="en-US" sz="2400" b="1" dirty="0">
                <a:solidFill>
                  <a:srgbClr val="000099"/>
                </a:solidFill>
                <a:latin typeface="Arial" pitchFamily="-107" charset="0"/>
              </a:rPr>
              <a:t>=</a:t>
            </a:r>
            <a:r>
              <a:rPr lang="en-US" sz="2400" b="1" dirty="0" smtClean="0">
                <a:solidFill>
                  <a:srgbClr val="000099"/>
                </a:solidFill>
                <a:latin typeface="Arial" pitchFamily="-107" charset="0"/>
              </a:rPr>
              <a:t> Distance from Origin</a:t>
            </a:r>
          </a:p>
          <a:p>
            <a:pPr algn="ctr">
              <a:spcBef>
                <a:spcPct val="20000"/>
              </a:spcBef>
            </a:pPr>
            <a:r>
              <a:rPr lang="en-US" sz="2400" b="1" dirty="0">
                <a:solidFill>
                  <a:srgbClr val="000099"/>
                </a:solidFill>
                <a:latin typeface="Arial" pitchFamily="-107" charset="0"/>
              </a:rPr>
              <a:t>s</a:t>
            </a:r>
            <a:r>
              <a:rPr lang="en-US" sz="2400" b="1" dirty="0" smtClean="0">
                <a:solidFill>
                  <a:srgbClr val="000099"/>
                </a:solidFill>
                <a:latin typeface="Arial" pitchFamily="-107" charset="0"/>
              </a:rPr>
              <a:t>ymbol at origin </a:t>
            </a:r>
            <a:r>
              <a:rPr lang="en-US" sz="2400" b="1" dirty="0" smtClean="0">
                <a:solidFill>
                  <a:srgbClr val="000099"/>
                </a:solidFill>
                <a:latin typeface="Arial" pitchFamily="-107" charset="0"/>
                <a:sym typeface="Wingdings"/>
              </a:rPr>
              <a:t> model fits observations perfectly</a:t>
            </a:r>
            <a:endParaRPr lang="en-US" sz="2400" b="1" dirty="0">
              <a:latin typeface="Arial" pitchFamily="-107" charset="0"/>
            </a:endParaRPr>
          </a:p>
        </p:txBody>
      </p:sp>
      <p:sp>
        <p:nvSpPr>
          <p:cNvPr id="32" name="Rectangle 31"/>
          <p:cNvSpPr/>
          <p:nvPr/>
        </p:nvSpPr>
        <p:spPr>
          <a:xfrm>
            <a:off x="4632773" y="5562600"/>
            <a:ext cx="1621508" cy="923330"/>
          </a:xfrm>
          <a:prstGeom prst="rect">
            <a:avLst/>
          </a:prstGeom>
        </p:spPr>
        <p:txBody>
          <a:bodyPr wrap="none">
            <a:spAutoFit/>
          </a:bodyPr>
          <a:lstStyle/>
          <a:p>
            <a:pPr algn="ctr"/>
            <a:r>
              <a:rPr lang="en-US" dirty="0" err="1"/>
              <a:t>x</a:t>
            </a:r>
            <a:r>
              <a:rPr lang="en-US" dirty="0" smtClean="0"/>
              <a:t> &gt; 0</a:t>
            </a:r>
          </a:p>
          <a:p>
            <a:pPr algn="ctr"/>
            <a:r>
              <a:rPr lang="en-US" dirty="0" smtClean="0"/>
              <a:t>overestimates</a:t>
            </a:r>
          </a:p>
          <a:p>
            <a:pPr algn="ctr"/>
            <a:r>
              <a:rPr lang="en-US" dirty="0" smtClean="0"/>
              <a:t>variability</a:t>
            </a:r>
            <a:endParaRPr lang="en-US" dirty="0"/>
          </a:p>
        </p:txBody>
      </p:sp>
      <p:cxnSp>
        <p:nvCxnSpPr>
          <p:cNvPr id="34" name="Straight Arrow Connector 33"/>
          <p:cNvCxnSpPr/>
          <p:nvPr/>
        </p:nvCxnSpPr>
        <p:spPr>
          <a:xfrm>
            <a:off x="4092961" y="6096000"/>
            <a:ext cx="4572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198243" y="2971800"/>
            <a:ext cx="1621508" cy="923330"/>
          </a:xfrm>
          <a:prstGeom prst="rect">
            <a:avLst/>
          </a:prstGeom>
        </p:spPr>
        <p:txBody>
          <a:bodyPr wrap="none">
            <a:spAutoFit/>
          </a:bodyPr>
          <a:lstStyle/>
          <a:p>
            <a:pPr algn="ctr"/>
            <a:r>
              <a:rPr lang="en-US" dirty="0" err="1"/>
              <a:t>y</a:t>
            </a:r>
            <a:r>
              <a:rPr lang="en-US" dirty="0" smtClean="0"/>
              <a:t> &gt; 0: </a:t>
            </a:r>
          </a:p>
          <a:p>
            <a:pPr algn="ctr"/>
            <a:r>
              <a:rPr lang="en-US" dirty="0" smtClean="0"/>
              <a:t>overestimates</a:t>
            </a:r>
          </a:p>
          <a:p>
            <a:pPr algn="ctr"/>
            <a:r>
              <a:rPr lang="en-US" dirty="0" smtClean="0"/>
              <a:t>mean</a:t>
            </a:r>
            <a:endParaRPr lang="en-US" dirty="0"/>
          </a:p>
        </p:txBody>
      </p:sp>
      <p:cxnSp>
        <p:nvCxnSpPr>
          <p:cNvPr id="39" name="Straight Arrow Connector 38"/>
          <p:cNvCxnSpPr/>
          <p:nvPr/>
        </p:nvCxnSpPr>
        <p:spPr>
          <a:xfrm rot="5400000" flipH="1" flipV="1">
            <a:off x="1729967" y="4114800"/>
            <a:ext cx="458788"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Oval 39"/>
          <p:cNvSpPr/>
          <p:nvPr/>
        </p:nvSpPr>
        <p:spPr>
          <a:xfrm>
            <a:off x="3681661" y="4567912"/>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TextBox 18"/>
          <p:cNvSpPr txBox="1">
            <a:spLocks noChangeArrowheads="1"/>
          </p:cNvSpPr>
          <p:nvPr/>
        </p:nvSpPr>
        <p:spPr bwMode="auto">
          <a:xfrm>
            <a:off x="5087515" y="4466107"/>
            <a:ext cx="304800" cy="276999"/>
          </a:xfrm>
          <a:prstGeom prst="rect">
            <a:avLst/>
          </a:prstGeom>
          <a:noFill/>
          <a:ln w="9525">
            <a:noFill/>
            <a:miter lim="800000"/>
            <a:headEnd/>
            <a:tailEnd/>
          </a:ln>
        </p:spPr>
        <p:txBody>
          <a:bodyPr wrap="square">
            <a:prstTxWarp prst="textNoShape">
              <a:avLst/>
            </a:prstTxWarp>
            <a:spAutoFit/>
          </a:bodyPr>
          <a:lstStyle/>
          <a:p>
            <a:r>
              <a:rPr lang="en-US" sz="1200" dirty="0"/>
              <a:t>1</a:t>
            </a:r>
          </a:p>
        </p:txBody>
      </p:sp>
      <p:sp>
        <p:nvSpPr>
          <p:cNvPr id="45" name="TextBox 18"/>
          <p:cNvSpPr txBox="1">
            <a:spLocks noChangeArrowheads="1"/>
          </p:cNvSpPr>
          <p:nvPr/>
        </p:nvSpPr>
        <p:spPr bwMode="auto">
          <a:xfrm>
            <a:off x="3563515" y="6094108"/>
            <a:ext cx="321497" cy="276999"/>
          </a:xfrm>
          <a:prstGeom prst="rect">
            <a:avLst/>
          </a:prstGeom>
          <a:noFill/>
          <a:ln w="9525">
            <a:noFill/>
            <a:miter lim="800000"/>
            <a:headEnd/>
            <a:tailEnd/>
          </a:ln>
        </p:spPr>
        <p:txBody>
          <a:bodyPr wrap="none">
            <a:prstTxWarp prst="textNoShape">
              <a:avLst/>
            </a:prstTxWarp>
            <a:spAutoFit/>
          </a:bodyPr>
          <a:lstStyle/>
          <a:p>
            <a:r>
              <a:rPr lang="en-US" sz="1200" dirty="0" smtClean="0"/>
              <a:t>-1</a:t>
            </a:r>
            <a:endParaRPr lang="en-US" sz="1200" dirty="0"/>
          </a:p>
        </p:txBody>
      </p:sp>
      <p:sp>
        <p:nvSpPr>
          <p:cNvPr id="46" name="TextBox 18"/>
          <p:cNvSpPr txBox="1">
            <a:spLocks noChangeArrowheads="1"/>
          </p:cNvSpPr>
          <p:nvPr/>
        </p:nvSpPr>
        <p:spPr bwMode="auto">
          <a:xfrm>
            <a:off x="1963315" y="4493908"/>
            <a:ext cx="321497" cy="276999"/>
          </a:xfrm>
          <a:prstGeom prst="rect">
            <a:avLst/>
          </a:prstGeom>
          <a:noFill/>
          <a:ln w="9525">
            <a:noFill/>
            <a:miter lim="800000"/>
            <a:headEnd/>
            <a:tailEnd/>
          </a:ln>
        </p:spPr>
        <p:txBody>
          <a:bodyPr wrap="none">
            <a:prstTxWarp prst="textNoShape">
              <a:avLst/>
            </a:prstTxWarp>
            <a:spAutoFit/>
          </a:bodyPr>
          <a:lstStyle/>
          <a:p>
            <a:r>
              <a:rPr lang="en-US" sz="1200" dirty="0" smtClean="0"/>
              <a:t>-1</a:t>
            </a:r>
            <a:endParaRPr lang="en-US" sz="1200" dirty="0"/>
          </a:p>
        </p:txBody>
      </p:sp>
      <p:sp>
        <p:nvSpPr>
          <p:cNvPr id="37" name="Rectangle 36"/>
          <p:cNvSpPr/>
          <p:nvPr/>
        </p:nvSpPr>
        <p:spPr>
          <a:xfrm>
            <a:off x="7332286" y="6529903"/>
            <a:ext cx="1720743" cy="338554"/>
          </a:xfrm>
          <a:prstGeom prst="rect">
            <a:avLst/>
          </a:prstGeom>
        </p:spPr>
        <p:txBody>
          <a:bodyPr wrap="none">
            <a:spAutoFit/>
          </a:bodyPr>
          <a:lstStyle/>
          <a:p>
            <a:r>
              <a:rPr lang="en-US" sz="1600" dirty="0" err="1" smtClean="0"/>
              <a:t>Jolliff</a:t>
            </a:r>
            <a:r>
              <a:rPr lang="en-US" sz="1600" dirty="0" smtClean="0"/>
              <a:t> et al., 2009</a:t>
            </a:r>
            <a:endParaRPr lang="en-US" sz="1600" dirty="0"/>
          </a:p>
        </p:txBody>
      </p:sp>
      <p:sp>
        <p:nvSpPr>
          <p:cNvPr id="50" name="Rectangle 2"/>
          <p:cNvSpPr>
            <a:spLocks noGrp="1" noChangeArrowheads="1"/>
          </p:cNvSpPr>
          <p:nvPr>
            <p:ph type="title"/>
          </p:nvPr>
        </p:nvSpPr>
        <p:spPr>
          <a:xfrm>
            <a:off x="-160867" y="165100"/>
            <a:ext cx="9414934" cy="790575"/>
          </a:xfrm>
          <a:noFill/>
        </p:spPr>
        <p:txBody>
          <a:bodyPr>
            <a:noAutofit/>
          </a:bodyPr>
          <a:lstStyle/>
          <a:p>
            <a:pPr eaLnBrk="1" hangingPunct="1"/>
            <a:r>
              <a:rPr lang="en-US" sz="4000" b="1" dirty="0" smtClean="0">
                <a:solidFill>
                  <a:schemeClr val="accent2"/>
                </a:solidFill>
                <a:latin typeface="Arial"/>
                <a:cs typeface="Arial"/>
              </a:rPr>
              <a:t>Relative model skill: Target diagrams</a:t>
            </a:r>
            <a:endParaRPr lang="en-US" sz="4000" b="1" dirty="0" smtClean="0">
              <a:solidFill>
                <a:schemeClr val="tx1"/>
              </a:solidFill>
              <a:latin typeface="Arial"/>
              <a:cs typeface="Arial"/>
            </a:endParaRPr>
          </a:p>
        </p:txBody>
      </p:sp>
    </p:spTree>
    <p:extLst>
      <p:ext uri="{BB962C8B-B14F-4D97-AF65-F5344CB8AC3E}">
        <p14:creationId xmlns:p14="http://schemas.microsoft.com/office/powerpoint/2010/main" xmlns="" val="7634326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187805" y="2488685"/>
            <a:ext cx="6408016" cy="39995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2" name="Content Placeholder 12" descr="BlankTarget.png"/>
          <p:cNvPicPr>
            <a:picLocks noGrp="1" noChangeAspect="1"/>
          </p:cNvPicPr>
          <p:nvPr>
            <p:ph sz="half" idx="1"/>
          </p:nvPr>
        </p:nvPicPr>
        <p:blipFill>
          <a:blip r:embed="rId3"/>
          <a:srcRect l="37500" t="34140" r="36842" b="32234"/>
          <a:stretch>
            <a:fillRect/>
          </a:stretch>
        </p:blipFill>
        <p:spPr>
          <a:xfrm>
            <a:off x="1883161" y="3257713"/>
            <a:ext cx="3352800" cy="3295487"/>
          </a:xfrm>
        </p:spPr>
      </p:pic>
      <p:sp>
        <p:nvSpPr>
          <p:cNvPr id="14" name="TextBox 18"/>
          <p:cNvSpPr txBox="1">
            <a:spLocks noChangeArrowheads="1"/>
          </p:cNvSpPr>
          <p:nvPr/>
        </p:nvSpPr>
        <p:spPr bwMode="auto">
          <a:xfrm>
            <a:off x="3635761" y="2974975"/>
            <a:ext cx="269875" cy="276225"/>
          </a:xfrm>
          <a:prstGeom prst="rect">
            <a:avLst/>
          </a:prstGeom>
          <a:noFill/>
          <a:ln w="9525">
            <a:noFill/>
            <a:miter lim="800000"/>
            <a:headEnd/>
            <a:tailEnd/>
          </a:ln>
        </p:spPr>
        <p:txBody>
          <a:bodyPr wrap="none">
            <a:prstTxWarp prst="textNoShape">
              <a:avLst/>
            </a:prstTxWarp>
            <a:spAutoFit/>
          </a:bodyPr>
          <a:lstStyle/>
          <a:p>
            <a:r>
              <a:rPr lang="en-US" sz="1200" dirty="0"/>
              <a:t>1</a:t>
            </a:r>
          </a:p>
        </p:txBody>
      </p:sp>
      <p:sp>
        <p:nvSpPr>
          <p:cNvPr id="15" name="TextBox 18"/>
          <p:cNvSpPr txBox="1">
            <a:spLocks noChangeArrowheads="1"/>
          </p:cNvSpPr>
          <p:nvPr/>
        </p:nvSpPr>
        <p:spPr bwMode="auto">
          <a:xfrm>
            <a:off x="5083561" y="4470400"/>
            <a:ext cx="304800" cy="276999"/>
          </a:xfrm>
          <a:prstGeom prst="rect">
            <a:avLst/>
          </a:prstGeom>
          <a:noFill/>
          <a:ln w="9525">
            <a:noFill/>
            <a:miter lim="800000"/>
            <a:headEnd/>
            <a:tailEnd/>
          </a:ln>
        </p:spPr>
        <p:txBody>
          <a:bodyPr wrap="square">
            <a:prstTxWarp prst="textNoShape">
              <a:avLst/>
            </a:prstTxWarp>
            <a:spAutoFit/>
          </a:bodyPr>
          <a:lstStyle/>
          <a:p>
            <a:r>
              <a:rPr lang="en-US" sz="1200" dirty="0"/>
              <a:t>1</a:t>
            </a:r>
          </a:p>
        </p:txBody>
      </p:sp>
      <p:sp>
        <p:nvSpPr>
          <p:cNvPr id="16" name="TextBox 18"/>
          <p:cNvSpPr txBox="1">
            <a:spLocks noChangeArrowheads="1"/>
          </p:cNvSpPr>
          <p:nvPr/>
        </p:nvSpPr>
        <p:spPr bwMode="auto">
          <a:xfrm>
            <a:off x="3559561" y="6098401"/>
            <a:ext cx="321497" cy="276999"/>
          </a:xfrm>
          <a:prstGeom prst="rect">
            <a:avLst/>
          </a:prstGeom>
          <a:noFill/>
          <a:ln w="9525">
            <a:noFill/>
            <a:miter lim="800000"/>
            <a:headEnd/>
            <a:tailEnd/>
          </a:ln>
        </p:spPr>
        <p:txBody>
          <a:bodyPr wrap="none">
            <a:prstTxWarp prst="textNoShape">
              <a:avLst/>
            </a:prstTxWarp>
            <a:spAutoFit/>
          </a:bodyPr>
          <a:lstStyle/>
          <a:p>
            <a:r>
              <a:rPr lang="en-US" sz="1200" dirty="0" smtClean="0"/>
              <a:t>-1</a:t>
            </a:r>
            <a:endParaRPr lang="en-US" sz="1200" dirty="0"/>
          </a:p>
        </p:txBody>
      </p:sp>
      <p:sp>
        <p:nvSpPr>
          <p:cNvPr id="17" name="TextBox 18"/>
          <p:cNvSpPr txBox="1">
            <a:spLocks noChangeArrowheads="1"/>
          </p:cNvSpPr>
          <p:nvPr/>
        </p:nvSpPr>
        <p:spPr bwMode="auto">
          <a:xfrm>
            <a:off x="1959361" y="4498201"/>
            <a:ext cx="321497" cy="276999"/>
          </a:xfrm>
          <a:prstGeom prst="rect">
            <a:avLst/>
          </a:prstGeom>
          <a:noFill/>
          <a:ln w="9525">
            <a:noFill/>
            <a:miter lim="800000"/>
            <a:headEnd/>
            <a:tailEnd/>
          </a:ln>
        </p:spPr>
        <p:txBody>
          <a:bodyPr wrap="none">
            <a:prstTxWarp prst="textNoShape">
              <a:avLst/>
            </a:prstTxWarp>
            <a:spAutoFit/>
          </a:bodyPr>
          <a:lstStyle/>
          <a:p>
            <a:r>
              <a:rPr lang="en-US" sz="1200" dirty="0" smtClean="0"/>
              <a:t>-1</a:t>
            </a:r>
            <a:endParaRPr lang="en-US" sz="1200" dirty="0"/>
          </a:p>
        </p:txBody>
      </p:sp>
      <p:sp>
        <p:nvSpPr>
          <p:cNvPr id="19" name="TextBox 18"/>
          <p:cNvSpPr txBox="1">
            <a:spLocks noChangeArrowheads="1"/>
          </p:cNvSpPr>
          <p:nvPr/>
        </p:nvSpPr>
        <p:spPr bwMode="auto">
          <a:xfrm>
            <a:off x="5275546" y="4394200"/>
            <a:ext cx="1501909" cy="430887"/>
          </a:xfrm>
          <a:prstGeom prst="rect">
            <a:avLst/>
          </a:prstGeom>
          <a:noFill/>
          <a:ln w="9525">
            <a:noFill/>
            <a:miter lim="800000"/>
            <a:headEnd/>
            <a:tailEnd/>
          </a:ln>
        </p:spPr>
        <p:txBody>
          <a:bodyPr wrap="none">
            <a:prstTxWarp prst="textNoShape">
              <a:avLst/>
            </a:prstTxWarp>
            <a:spAutoFit/>
          </a:bodyPr>
          <a:lstStyle/>
          <a:p>
            <a:r>
              <a:rPr lang="en-US" sz="2200" b="1" dirty="0" smtClean="0"/>
              <a:t>variability</a:t>
            </a:r>
            <a:endParaRPr lang="en-US" sz="2200" b="1" dirty="0"/>
          </a:p>
        </p:txBody>
      </p:sp>
      <p:sp>
        <p:nvSpPr>
          <p:cNvPr id="20" name="TextBox 19"/>
          <p:cNvSpPr txBox="1">
            <a:spLocks noChangeArrowheads="1"/>
          </p:cNvSpPr>
          <p:nvPr/>
        </p:nvSpPr>
        <p:spPr bwMode="auto">
          <a:xfrm>
            <a:off x="3334193" y="2514600"/>
            <a:ext cx="749199" cy="430887"/>
          </a:xfrm>
          <a:prstGeom prst="rect">
            <a:avLst/>
          </a:prstGeom>
          <a:noFill/>
          <a:ln w="9525">
            <a:noFill/>
            <a:miter lim="800000"/>
            <a:headEnd/>
            <a:tailEnd/>
          </a:ln>
        </p:spPr>
        <p:txBody>
          <a:bodyPr wrap="none">
            <a:prstTxWarp prst="textNoShape">
              <a:avLst/>
            </a:prstTxWarp>
            <a:spAutoFit/>
          </a:bodyPr>
          <a:lstStyle/>
          <a:p>
            <a:r>
              <a:rPr lang="en-US" sz="2200" b="1" dirty="0"/>
              <a:t>b</a:t>
            </a:r>
            <a:r>
              <a:rPr lang="en-US" sz="2200" b="1" dirty="0" smtClean="0"/>
              <a:t>ias</a:t>
            </a:r>
            <a:endParaRPr lang="en-US" sz="2200" b="1" dirty="0"/>
          </a:p>
        </p:txBody>
      </p:sp>
      <p:sp>
        <p:nvSpPr>
          <p:cNvPr id="21" name="Rectangle 16"/>
          <p:cNvSpPr>
            <a:spLocks noChangeArrowheads="1"/>
          </p:cNvSpPr>
          <p:nvPr/>
        </p:nvSpPr>
        <p:spPr bwMode="auto">
          <a:xfrm>
            <a:off x="919784" y="1295400"/>
            <a:ext cx="7904728" cy="904863"/>
          </a:xfrm>
          <a:prstGeom prst="rect">
            <a:avLst/>
          </a:prstGeom>
          <a:noFill/>
          <a:ln w="9525">
            <a:noFill/>
            <a:miter lim="800000"/>
            <a:headEnd/>
            <a:tailEnd/>
          </a:ln>
          <a:effectLst/>
        </p:spPr>
        <p:txBody>
          <a:bodyPr wrap="none">
            <a:prstTxWarp prst="textNoShape">
              <a:avLst/>
            </a:prstTxWarp>
            <a:spAutoFit/>
          </a:bodyPr>
          <a:lstStyle/>
          <a:p>
            <a:pPr algn="ctr">
              <a:spcBef>
                <a:spcPct val="20000"/>
              </a:spcBef>
            </a:pPr>
            <a:r>
              <a:rPr lang="en-US" sz="2400" b="1" dirty="0" smtClean="0">
                <a:solidFill>
                  <a:srgbClr val="000099"/>
                </a:solidFill>
                <a:latin typeface="Arial" pitchFamily="-107" charset="0"/>
              </a:rPr>
              <a:t>Model skill </a:t>
            </a:r>
            <a:r>
              <a:rPr lang="en-US" sz="2400" b="1" dirty="0">
                <a:solidFill>
                  <a:srgbClr val="000099"/>
                </a:solidFill>
                <a:latin typeface="Arial" pitchFamily="-107" charset="0"/>
              </a:rPr>
              <a:t>=</a:t>
            </a:r>
            <a:r>
              <a:rPr lang="en-US" sz="2400" b="1" dirty="0" smtClean="0">
                <a:solidFill>
                  <a:srgbClr val="000099"/>
                </a:solidFill>
                <a:latin typeface="Arial" pitchFamily="-107" charset="0"/>
              </a:rPr>
              <a:t> Distance from Origin</a:t>
            </a:r>
          </a:p>
          <a:p>
            <a:pPr algn="ctr">
              <a:spcBef>
                <a:spcPct val="20000"/>
              </a:spcBef>
            </a:pPr>
            <a:r>
              <a:rPr lang="en-US" sz="2400" b="1" dirty="0">
                <a:solidFill>
                  <a:srgbClr val="000099"/>
                </a:solidFill>
                <a:latin typeface="Arial" pitchFamily="-107" charset="0"/>
              </a:rPr>
              <a:t>s</a:t>
            </a:r>
            <a:r>
              <a:rPr lang="en-US" sz="2400" b="1" dirty="0" smtClean="0">
                <a:solidFill>
                  <a:srgbClr val="000099"/>
                </a:solidFill>
                <a:latin typeface="Arial" pitchFamily="-107" charset="0"/>
              </a:rPr>
              <a:t>ymbol at origin </a:t>
            </a:r>
            <a:r>
              <a:rPr lang="en-US" sz="2400" b="1" dirty="0" smtClean="0">
                <a:solidFill>
                  <a:srgbClr val="000099"/>
                </a:solidFill>
                <a:latin typeface="Arial" pitchFamily="-107" charset="0"/>
                <a:sym typeface="Wingdings"/>
              </a:rPr>
              <a:t> model fits observations perfectly</a:t>
            </a:r>
            <a:endParaRPr lang="en-US" sz="2400" b="1" dirty="0">
              <a:latin typeface="Arial" pitchFamily="-107" charset="0"/>
            </a:endParaRPr>
          </a:p>
        </p:txBody>
      </p:sp>
      <p:sp>
        <p:nvSpPr>
          <p:cNvPr id="32" name="Rectangle 31"/>
          <p:cNvSpPr/>
          <p:nvPr/>
        </p:nvSpPr>
        <p:spPr>
          <a:xfrm>
            <a:off x="4632773" y="5562600"/>
            <a:ext cx="1621508" cy="923330"/>
          </a:xfrm>
          <a:prstGeom prst="rect">
            <a:avLst/>
          </a:prstGeom>
        </p:spPr>
        <p:txBody>
          <a:bodyPr wrap="none">
            <a:spAutoFit/>
          </a:bodyPr>
          <a:lstStyle/>
          <a:p>
            <a:pPr algn="ctr"/>
            <a:r>
              <a:rPr lang="en-US" dirty="0" err="1"/>
              <a:t>x</a:t>
            </a:r>
            <a:r>
              <a:rPr lang="en-US" dirty="0" smtClean="0"/>
              <a:t> &gt; 0</a:t>
            </a:r>
          </a:p>
          <a:p>
            <a:pPr algn="ctr"/>
            <a:r>
              <a:rPr lang="en-US" dirty="0" smtClean="0"/>
              <a:t>overestimates</a:t>
            </a:r>
          </a:p>
          <a:p>
            <a:pPr algn="ctr"/>
            <a:r>
              <a:rPr lang="en-US" dirty="0" smtClean="0"/>
              <a:t>variability</a:t>
            </a:r>
            <a:endParaRPr lang="en-US" dirty="0"/>
          </a:p>
        </p:txBody>
      </p:sp>
      <p:cxnSp>
        <p:nvCxnSpPr>
          <p:cNvPr id="34" name="Straight Arrow Connector 33"/>
          <p:cNvCxnSpPr/>
          <p:nvPr/>
        </p:nvCxnSpPr>
        <p:spPr>
          <a:xfrm>
            <a:off x="4092961" y="6096000"/>
            <a:ext cx="4572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198243" y="2971800"/>
            <a:ext cx="1621508" cy="923330"/>
          </a:xfrm>
          <a:prstGeom prst="rect">
            <a:avLst/>
          </a:prstGeom>
        </p:spPr>
        <p:txBody>
          <a:bodyPr wrap="none">
            <a:spAutoFit/>
          </a:bodyPr>
          <a:lstStyle/>
          <a:p>
            <a:pPr algn="ctr"/>
            <a:r>
              <a:rPr lang="en-US" dirty="0" err="1"/>
              <a:t>y</a:t>
            </a:r>
            <a:r>
              <a:rPr lang="en-US" dirty="0" smtClean="0"/>
              <a:t> &gt; 0: </a:t>
            </a:r>
          </a:p>
          <a:p>
            <a:pPr algn="ctr"/>
            <a:r>
              <a:rPr lang="en-US" dirty="0" smtClean="0"/>
              <a:t>overestimates</a:t>
            </a:r>
          </a:p>
          <a:p>
            <a:pPr algn="ctr"/>
            <a:r>
              <a:rPr lang="en-US" dirty="0" smtClean="0"/>
              <a:t>mean</a:t>
            </a:r>
            <a:endParaRPr lang="en-US" dirty="0"/>
          </a:p>
        </p:txBody>
      </p:sp>
      <p:cxnSp>
        <p:nvCxnSpPr>
          <p:cNvPr id="39" name="Straight Arrow Connector 38"/>
          <p:cNvCxnSpPr/>
          <p:nvPr/>
        </p:nvCxnSpPr>
        <p:spPr>
          <a:xfrm rot="5400000" flipH="1" flipV="1">
            <a:off x="1729967" y="4114800"/>
            <a:ext cx="458788"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4420526" y="3751292"/>
            <a:ext cx="152400" cy="152400"/>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a:xfrm>
            <a:off x="3165194" y="4567911"/>
            <a:ext cx="152400" cy="15240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TextBox 18"/>
          <p:cNvSpPr txBox="1">
            <a:spLocks noChangeArrowheads="1"/>
          </p:cNvSpPr>
          <p:nvPr/>
        </p:nvSpPr>
        <p:spPr bwMode="auto">
          <a:xfrm>
            <a:off x="5087515" y="4466107"/>
            <a:ext cx="304800" cy="276999"/>
          </a:xfrm>
          <a:prstGeom prst="rect">
            <a:avLst/>
          </a:prstGeom>
          <a:noFill/>
          <a:ln w="9525">
            <a:noFill/>
            <a:miter lim="800000"/>
            <a:headEnd/>
            <a:tailEnd/>
          </a:ln>
        </p:spPr>
        <p:txBody>
          <a:bodyPr wrap="square">
            <a:prstTxWarp prst="textNoShape">
              <a:avLst/>
            </a:prstTxWarp>
            <a:spAutoFit/>
          </a:bodyPr>
          <a:lstStyle/>
          <a:p>
            <a:r>
              <a:rPr lang="en-US" sz="1200" dirty="0"/>
              <a:t>1</a:t>
            </a:r>
          </a:p>
        </p:txBody>
      </p:sp>
      <p:sp>
        <p:nvSpPr>
          <p:cNvPr id="45" name="TextBox 18"/>
          <p:cNvSpPr txBox="1">
            <a:spLocks noChangeArrowheads="1"/>
          </p:cNvSpPr>
          <p:nvPr/>
        </p:nvSpPr>
        <p:spPr bwMode="auto">
          <a:xfrm>
            <a:off x="3563515" y="6094108"/>
            <a:ext cx="321497" cy="276999"/>
          </a:xfrm>
          <a:prstGeom prst="rect">
            <a:avLst/>
          </a:prstGeom>
          <a:noFill/>
          <a:ln w="9525">
            <a:noFill/>
            <a:miter lim="800000"/>
            <a:headEnd/>
            <a:tailEnd/>
          </a:ln>
        </p:spPr>
        <p:txBody>
          <a:bodyPr wrap="none">
            <a:prstTxWarp prst="textNoShape">
              <a:avLst/>
            </a:prstTxWarp>
            <a:spAutoFit/>
          </a:bodyPr>
          <a:lstStyle/>
          <a:p>
            <a:r>
              <a:rPr lang="en-US" sz="1200" dirty="0" smtClean="0"/>
              <a:t>-1</a:t>
            </a:r>
            <a:endParaRPr lang="en-US" sz="1200" dirty="0"/>
          </a:p>
        </p:txBody>
      </p:sp>
      <p:sp>
        <p:nvSpPr>
          <p:cNvPr id="46" name="TextBox 18"/>
          <p:cNvSpPr txBox="1">
            <a:spLocks noChangeArrowheads="1"/>
          </p:cNvSpPr>
          <p:nvPr/>
        </p:nvSpPr>
        <p:spPr bwMode="auto">
          <a:xfrm>
            <a:off x="1963315" y="4493908"/>
            <a:ext cx="321497" cy="276999"/>
          </a:xfrm>
          <a:prstGeom prst="rect">
            <a:avLst/>
          </a:prstGeom>
          <a:noFill/>
          <a:ln w="9525">
            <a:noFill/>
            <a:miter lim="800000"/>
            <a:headEnd/>
            <a:tailEnd/>
          </a:ln>
        </p:spPr>
        <p:txBody>
          <a:bodyPr wrap="none">
            <a:prstTxWarp prst="textNoShape">
              <a:avLst/>
            </a:prstTxWarp>
            <a:spAutoFit/>
          </a:bodyPr>
          <a:lstStyle/>
          <a:p>
            <a:r>
              <a:rPr lang="en-US" sz="1200" dirty="0" smtClean="0"/>
              <a:t>-1</a:t>
            </a:r>
            <a:endParaRPr lang="en-US" sz="1200" dirty="0"/>
          </a:p>
        </p:txBody>
      </p:sp>
      <p:sp>
        <p:nvSpPr>
          <p:cNvPr id="37" name="Rectangle 36"/>
          <p:cNvSpPr/>
          <p:nvPr/>
        </p:nvSpPr>
        <p:spPr>
          <a:xfrm>
            <a:off x="7332286" y="6529903"/>
            <a:ext cx="1720743" cy="338554"/>
          </a:xfrm>
          <a:prstGeom prst="rect">
            <a:avLst/>
          </a:prstGeom>
        </p:spPr>
        <p:txBody>
          <a:bodyPr wrap="none">
            <a:spAutoFit/>
          </a:bodyPr>
          <a:lstStyle/>
          <a:p>
            <a:r>
              <a:rPr lang="en-US" sz="1600" dirty="0" err="1" smtClean="0"/>
              <a:t>Jolliff</a:t>
            </a:r>
            <a:r>
              <a:rPr lang="en-US" sz="1600" dirty="0" smtClean="0"/>
              <a:t> et al., 2009</a:t>
            </a:r>
            <a:endParaRPr lang="en-US" sz="1600" dirty="0"/>
          </a:p>
        </p:txBody>
      </p:sp>
      <p:sp>
        <p:nvSpPr>
          <p:cNvPr id="50" name="Rectangle 2"/>
          <p:cNvSpPr>
            <a:spLocks noGrp="1" noChangeArrowheads="1"/>
          </p:cNvSpPr>
          <p:nvPr>
            <p:ph type="title"/>
          </p:nvPr>
        </p:nvSpPr>
        <p:spPr>
          <a:xfrm>
            <a:off x="-160867" y="165100"/>
            <a:ext cx="9414934" cy="790575"/>
          </a:xfrm>
          <a:noFill/>
        </p:spPr>
        <p:txBody>
          <a:bodyPr>
            <a:noAutofit/>
          </a:bodyPr>
          <a:lstStyle/>
          <a:p>
            <a:pPr eaLnBrk="1" hangingPunct="1"/>
            <a:r>
              <a:rPr lang="en-US" sz="4000" b="1" dirty="0" smtClean="0">
                <a:solidFill>
                  <a:schemeClr val="accent2"/>
                </a:solidFill>
                <a:latin typeface="Arial"/>
                <a:cs typeface="Arial"/>
              </a:rPr>
              <a:t>Relative model skill: Target diagrams</a:t>
            </a:r>
            <a:endParaRPr lang="en-US" sz="4000" b="1" dirty="0" smtClean="0">
              <a:solidFill>
                <a:schemeClr val="tx1"/>
              </a:solidFill>
              <a:latin typeface="Arial"/>
              <a:cs typeface="Arial"/>
            </a:endParaRPr>
          </a:p>
        </p:txBody>
      </p:sp>
    </p:spTree>
    <p:extLst>
      <p:ext uri="{BB962C8B-B14F-4D97-AF65-F5344CB8AC3E}">
        <p14:creationId xmlns:p14="http://schemas.microsoft.com/office/powerpoint/2010/main" xmlns="" val="2701221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rget_botS.tif"/>
          <p:cNvPicPr>
            <a:picLocks noChangeAspect="1"/>
          </p:cNvPicPr>
          <p:nvPr/>
        </p:nvPicPr>
        <p:blipFill>
          <a:blip r:embed="rId3"/>
          <a:srcRect l="3395" b="5062"/>
          <a:stretch>
            <a:fillRect/>
          </a:stretch>
        </p:blipFill>
        <p:spPr>
          <a:xfrm>
            <a:off x="1304589" y="987351"/>
            <a:ext cx="6678463" cy="4922409"/>
          </a:xfrm>
          <a:prstGeom prst="rect">
            <a:avLst/>
          </a:prstGeom>
        </p:spPr>
      </p:pic>
      <p:sp>
        <p:nvSpPr>
          <p:cNvPr id="10" name="Rectangle 7"/>
          <p:cNvSpPr>
            <a:spLocks noChangeArrowheads="1"/>
          </p:cNvSpPr>
          <p:nvPr/>
        </p:nvSpPr>
        <p:spPr bwMode="auto">
          <a:xfrm>
            <a:off x="930280" y="5859729"/>
            <a:ext cx="8469081" cy="461665"/>
          </a:xfrm>
          <a:prstGeom prst="rect">
            <a:avLst/>
          </a:prstGeom>
          <a:noFill/>
          <a:ln w="9525">
            <a:noFill/>
            <a:miter lim="800000"/>
            <a:headEnd/>
            <a:tailEnd/>
          </a:ln>
        </p:spPr>
        <p:txBody>
          <a:bodyPr wrap="square">
            <a:prstTxWarp prst="textNoShape">
              <a:avLst/>
            </a:prstTxWarp>
            <a:spAutoFit/>
          </a:bodyPr>
          <a:lstStyle/>
          <a:p>
            <a:pPr eaLnBrk="0" hangingPunct="0"/>
            <a:r>
              <a:rPr lang="en-US" sz="2400" dirty="0" smtClean="0">
                <a:solidFill>
                  <a:srgbClr val="000000"/>
                </a:solidFill>
              </a:rPr>
              <a:t>CH3D, EFDC reproduce bottom salinity best</a:t>
            </a:r>
            <a:endParaRPr lang="en-US" sz="2400" dirty="0">
              <a:solidFill>
                <a:srgbClr val="000000"/>
              </a:solidFill>
            </a:endParaRPr>
          </a:p>
        </p:txBody>
      </p:sp>
      <p:sp>
        <p:nvSpPr>
          <p:cNvPr id="12" name="Rectangle 11"/>
          <p:cNvSpPr/>
          <p:nvPr/>
        </p:nvSpPr>
        <p:spPr>
          <a:xfrm>
            <a:off x="6858000" y="2667000"/>
            <a:ext cx="1121634" cy="923330"/>
          </a:xfrm>
          <a:prstGeom prst="rect">
            <a:avLst/>
          </a:prstGeom>
        </p:spPr>
        <p:txBody>
          <a:bodyPr wrap="none">
            <a:spAutoFit/>
          </a:bodyPr>
          <a:lstStyle/>
          <a:p>
            <a:pPr algn="ctr"/>
            <a:r>
              <a:rPr lang="en-US" dirty="0" smtClean="0">
                <a:solidFill>
                  <a:srgbClr val="000000"/>
                </a:solidFill>
              </a:rPr>
              <a:t>unbiased</a:t>
            </a:r>
          </a:p>
          <a:p>
            <a:pPr algn="ctr"/>
            <a:r>
              <a:rPr lang="en-US" dirty="0" smtClean="0">
                <a:solidFill>
                  <a:srgbClr val="000000"/>
                </a:solidFill>
              </a:rPr>
              <a:t>RMSD</a:t>
            </a:r>
          </a:p>
          <a:p>
            <a:pPr algn="ctr"/>
            <a:r>
              <a:rPr lang="en-US" dirty="0" smtClean="0">
                <a:solidFill>
                  <a:srgbClr val="000000"/>
                </a:solidFill>
              </a:rPr>
              <a:t>[</a:t>
            </a:r>
            <a:r>
              <a:rPr lang="en-US" dirty="0" err="1" smtClean="0">
                <a:solidFill>
                  <a:srgbClr val="000000"/>
                </a:solidFill>
              </a:rPr>
              <a:t>psu</a:t>
            </a:r>
            <a:r>
              <a:rPr lang="en-US" dirty="0" smtClean="0">
                <a:solidFill>
                  <a:srgbClr val="000000"/>
                </a:solidFill>
              </a:rPr>
              <a:t>]</a:t>
            </a:r>
            <a:endParaRPr lang="en-US" dirty="0"/>
          </a:p>
        </p:txBody>
      </p:sp>
      <p:sp>
        <p:nvSpPr>
          <p:cNvPr id="13" name="Rectangle 12"/>
          <p:cNvSpPr/>
          <p:nvPr/>
        </p:nvSpPr>
        <p:spPr>
          <a:xfrm>
            <a:off x="3961209" y="960543"/>
            <a:ext cx="1858655" cy="369332"/>
          </a:xfrm>
          <a:prstGeom prst="rect">
            <a:avLst/>
          </a:prstGeom>
        </p:spPr>
        <p:txBody>
          <a:bodyPr wrap="square">
            <a:spAutoFit/>
          </a:bodyPr>
          <a:lstStyle/>
          <a:p>
            <a:pPr algn="ctr"/>
            <a:r>
              <a:rPr lang="en-US" dirty="0" smtClean="0">
                <a:solidFill>
                  <a:srgbClr val="000000"/>
                </a:solidFill>
              </a:rPr>
              <a:t>bias [</a:t>
            </a:r>
            <a:r>
              <a:rPr lang="en-US" dirty="0" err="1" smtClean="0">
                <a:solidFill>
                  <a:srgbClr val="000000"/>
                </a:solidFill>
              </a:rPr>
              <a:t>psu</a:t>
            </a:r>
            <a:r>
              <a:rPr lang="en-US" dirty="0" smtClean="0">
                <a:solidFill>
                  <a:srgbClr val="000000"/>
                </a:solidFill>
              </a:rPr>
              <a:t>]</a:t>
            </a:r>
            <a:endParaRPr lang="en-US" dirty="0"/>
          </a:p>
        </p:txBody>
      </p:sp>
      <p:pic>
        <p:nvPicPr>
          <p:cNvPr id="17" name="Picture 16" descr="Target_botT.tif"/>
          <p:cNvPicPr>
            <a:picLocks noChangeAspect="1"/>
          </p:cNvPicPr>
          <p:nvPr/>
        </p:nvPicPr>
        <p:blipFill>
          <a:blip r:embed="rId4"/>
          <a:srcRect l="50183" t="8367" r="18250" b="60794"/>
          <a:stretch>
            <a:fillRect/>
          </a:stretch>
        </p:blipFill>
        <p:spPr>
          <a:xfrm>
            <a:off x="1456266" y="1337733"/>
            <a:ext cx="1585842" cy="1161938"/>
          </a:xfrm>
          <a:prstGeom prst="rect">
            <a:avLst/>
          </a:prstGeom>
        </p:spPr>
      </p:pic>
      <p:sp>
        <p:nvSpPr>
          <p:cNvPr id="11" name="Rectangle 2"/>
          <p:cNvSpPr txBox="1">
            <a:spLocks noChangeArrowheads="1"/>
          </p:cNvSpPr>
          <p:nvPr/>
        </p:nvSpPr>
        <p:spPr>
          <a:xfrm>
            <a:off x="-160867" y="165100"/>
            <a:ext cx="9414934" cy="790575"/>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smtClean="0">
                <a:solidFill>
                  <a:schemeClr val="accent2"/>
                </a:solidFill>
                <a:latin typeface="Arial"/>
                <a:ea typeface="+mj-ea"/>
                <a:cs typeface="Arial"/>
              </a:rPr>
              <a:t>2004 Bottom Salinity</a:t>
            </a:r>
            <a:endParaRPr kumimoji="0" lang="en-US" sz="4000" b="1" i="0" u="none" strike="noStrike" kern="1200" cap="none" spc="0" normalizeH="0" baseline="0" noProof="0" dirty="0" smtClean="0">
              <a:ln>
                <a:noFill/>
              </a:ln>
              <a:solidFill>
                <a:schemeClr val="tx1"/>
              </a:solidFill>
              <a:effectLst/>
              <a:uLnTx/>
              <a:uFillTx/>
              <a:latin typeface="Arial"/>
              <a:ea typeface="+mj-ea"/>
              <a:cs typeface="Arial"/>
            </a:endParaRPr>
          </a:p>
        </p:txBody>
      </p:sp>
      <p:sp>
        <p:nvSpPr>
          <p:cNvPr id="9" name="Oval 8"/>
          <p:cNvSpPr>
            <a:spLocks noChangeAspect="1"/>
          </p:cNvSpPr>
          <p:nvPr/>
        </p:nvSpPr>
        <p:spPr>
          <a:xfrm>
            <a:off x="3929529" y="2783594"/>
            <a:ext cx="1422075" cy="1420196"/>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754608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930280" y="5859729"/>
            <a:ext cx="8469081" cy="830997"/>
          </a:xfrm>
          <a:prstGeom prst="rect">
            <a:avLst/>
          </a:prstGeom>
          <a:noFill/>
          <a:ln w="9525">
            <a:noFill/>
            <a:miter lim="800000"/>
            <a:headEnd/>
            <a:tailEnd/>
          </a:ln>
        </p:spPr>
        <p:txBody>
          <a:bodyPr wrap="square">
            <a:prstTxWarp prst="textNoShape">
              <a:avLst/>
            </a:prstTxWarp>
            <a:spAutoFit/>
          </a:bodyPr>
          <a:lstStyle/>
          <a:p>
            <a:pPr eaLnBrk="0" hangingPunct="0"/>
            <a:r>
              <a:rPr lang="en-US" sz="2400" dirty="0" smtClean="0">
                <a:solidFill>
                  <a:srgbClr val="000000"/>
                </a:solidFill>
              </a:rPr>
              <a:t>CH3D, EFDC underestimate stratification less than the ROMS models</a:t>
            </a:r>
            <a:endParaRPr lang="en-US" sz="2400" dirty="0">
              <a:solidFill>
                <a:srgbClr val="000000"/>
              </a:solidFill>
            </a:endParaRPr>
          </a:p>
        </p:txBody>
      </p:sp>
      <p:grpSp>
        <p:nvGrpSpPr>
          <p:cNvPr id="2" name="Group 1"/>
          <p:cNvGrpSpPr/>
          <p:nvPr/>
        </p:nvGrpSpPr>
        <p:grpSpPr>
          <a:xfrm>
            <a:off x="1356426" y="960543"/>
            <a:ext cx="6644573" cy="4808177"/>
            <a:chOff x="1356426" y="960543"/>
            <a:chExt cx="6644573" cy="4808177"/>
          </a:xfrm>
        </p:grpSpPr>
        <p:pic>
          <p:nvPicPr>
            <p:cNvPr id="19" name="Picture 18" descr="Target_maxdSdz.tif"/>
            <p:cNvPicPr>
              <a:picLocks noChangeAspect="1"/>
            </p:cNvPicPr>
            <p:nvPr/>
          </p:nvPicPr>
          <p:blipFill>
            <a:blip r:embed="rId3"/>
            <a:srcRect l="2151" t="-693" b="6875"/>
            <a:stretch>
              <a:fillRect/>
            </a:stretch>
          </p:blipFill>
          <p:spPr>
            <a:xfrm>
              <a:off x="1356426" y="990600"/>
              <a:ext cx="6644573" cy="4778120"/>
            </a:xfrm>
            <a:prstGeom prst="rect">
              <a:avLst/>
            </a:prstGeom>
          </p:spPr>
        </p:pic>
        <p:sp>
          <p:nvSpPr>
            <p:cNvPr id="12" name="Rectangle 11"/>
            <p:cNvSpPr/>
            <p:nvPr/>
          </p:nvSpPr>
          <p:spPr>
            <a:xfrm>
              <a:off x="6858000" y="2667000"/>
              <a:ext cx="1121634" cy="923330"/>
            </a:xfrm>
            <a:prstGeom prst="rect">
              <a:avLst/>
            </a:prstGeom>
          </p:spPr>
          <p:txBody>
            <a:bodyPr wrap="none">
              <a:spAutoFit/>
            </a:bodyPr>
            <a:lstStyle/>
            <a:p>
              <a:pPr algn="ctr"/>
              <a:r>
                <a:rPr lang="en-US" dirty="0" smtClean="0">
                  <a:solidFill>
                    <a:srgbClr val="000000"/>
                  </a:solidFill>
                </a:rPr>
                <a:t>unbiased</a:t>
              </a:r>
            </a:p>
            <a:p>
              <a:pPr algn="ctr"/>
              <a:r>
                <a:rPr lang="en-US" dirty="0" smtClean="0">
                  <a:solidFill>
                    <a:srgbClr val="000000"/>
                  </a:solidFill>
                </a:rPr>
                <a:t>RMSD</a:t>
              </a:r>
            </a:p>
            <a:p>
              <a:pPr algn="ctr"/>
              <a:r>
                <a:rPr lang="en-US" dirty="0" smtClean="0">
                  <a:solidFill>
                    <a:srgbClr val="000000"/>
                  </a:solidFill>
                </a:rPr>
                <a:t>[</a:t>
              </a:r>
              <a:r>
                <a:rPr lang="en-US" dirty="0" err="1" smtClean="0">
                  <a:solidFill>
                    <a:srgbClr val="000000"/>
                  </a:solidFill>
                </a:rPr>
                <a:t>psu/m</a:t>
              </a:r>
              <a:r>
                <a:rPr lang="en-US" dirty="0" smtClean="0">
                  <a:solidFill>
                    <a:srgbClr val="000000"/>
                  </a:solidFill>
                </a:rPr>
                <a:t>]</a:t>
              </a:r>
              <a:endParaRPr lang="en-US" dirty="0"/>
            </a:p>
          </p:txBody>
        </p:sp>
        <p:sp>
          <p:nvSpPr>
            <p:cNvPr id="13" name="Rectangle 12"/>
            <p:cNvSpPr/>
            <p:nvPr/>
          </p:nvSpPr>
          <p:spPr>
            <a:xfrm>
              <a:off x="3961209" y="960543"/>
              <a:ext cx="1858655" cy="369332"/>
            </a:xfrm>
            <a:prstGeom prst="rect">
              <a:avLst/>
            </a:prstGeom>
          </p:spPr>
          <p:txBody>
            <a:bodyPr wrap="square">
              <a:spAutoFit/>
            </a:bodyPr>
            <a:lstStyle/>
            <a:p>
              <a:pPr algn="ctr"/>
              <a:r>
                <a:rPr lang="en-US" dirty="0" smtClean="0">
                  <a:solidFill>
                    <a:srgbClr val="000000"/>
                  </a:solidFill>
                </a:rPr>
                <a:t>bias [</a:t>
              </a:r>
              <a:r>
                <a:rPr lang="en-US" dirty="0" err="1" smtClean="0">
                  <a:solidFill>
                    <a:srgbClr val="000000"/>
                  </a:solidFill>
                </a:rPr>
                <a:t>psu/m</a:t>
              </a:r>
              <a:r>
                <a:rPr lang="en-US" dirty="0" smtClean="0">
                  <a:solidFill>
                    <a:srgbClr val="000000"/>
                  </a:solidFill>
                </a:rPr>
                <a:t>]</a:t>
              </a:r>
              <a:endParaRPr lang="en-US" dirty="0"/>
            </a:p>
          </p:txBody>
        </p:sp>
        <p:pic>
          <p:nvPicPr>
            <p:cNvPr id="17" name="Picture 16" descr="Target_botT.tif"/>
            <p:cNvPicPr>
              <a:picLocks noChangeAspect="1"/>
            </p:cNvPicPr>
            <p:nvPr/>
          </p:nvPicPr>
          <p:blipFill>
            <a:blip r:embed="rId4"/>
            <a:srcRect l="50183" t="8367" r="18250" b="60794"/>
            <a:stretch>
              <a:fillRect/>
            </a:stretch>
          </p:blipFill>
          <p:spPr>
            <a:xfrm>
              <a:off x="1456266" y="1337733"/>
              <a:ext cx="1585842" cy="1161938"/>
            </a:xfrm>
            <a:prstGeom prst="rect">
              <a:avLst/>
            </a:prstGeom>
          </p:spPr>
        </p:pic>
      </p:grpSp>
      <p:sp>
        <p:nvSpPr>
          <p:cNvPr id="11" name="Rectangle 2"/>
          <p:cNvSpPr txBox="1">
            <a:spLocks noChangeArrowheads="1"/>
          </p:cNvSpPr>
          <p:nvPr/>
        </p:nvSpPr>
        <p:spPr>
          <a:xfrm>
            <a:off x="-160867" y="165100"/>
            <a:ext cx="9414934" cy="790575"/>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smtClean="0">
                <a:solidFill>
                  <a:schemeClr val="accent2"/>
                </a:solidFill>
                <a:latin typeface="Arial"/>
                <a:ea typeface="+mj-ea"/>
                <a:cs typeface="Arial"/>
              </a:rPr>
              <a:t>2004 Stratification</a:t>
            </a:r>
            <a:endParaRPr kumimoji="0" lang="en-US" sz="4000" b="1" i="0" u="none" strike="noStrike" kern="1200" cap="none" spc="0" normalizeH="0" baseline="0" noProof="0" dirty="0" smtClean="0">
              <a:ln>
                <a:noFill/>
              </a:ln>
              <a:solidFill>
                <a:schemeClr val="tx1"/>
              </a:solidFill>
              <a:effectLst/>
              <a:uLnTx/>
              <a:uFillTx/>
              <a:latin typeface="Arial"/>
              <a:ea typeface="+mj-ea"/>
              <a:cs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arget_HV.tif"/>
          <p:cNvPicPr>
            <a:picLocks noChangeAspect="1"/>
          </p:cNvPicPr>
          <p:nvPr/>
        </p:nvPicPr>
        <p:blipFill>
          <a:blip r:embed="rId3"/>
          <a:srcRect l="8468" b="7796"/>
          <a:stretch>
            <a:fillRect/>
          </a:stretch>
        </p:blipFill>
        <p:spPr>
          <a:xfrm>
            <a:off x="1494661" y="1015429"/>
            <a:ext cx="6272392" cy="4738811"/>
          </a:xfrm>
          <a:prstGeom prst="rect">
            <a:avLst/>
          </a:prstGeom>
        </p:spPr>
      </p:pic>
      <p:sp>
        <p:nvSpPr>
          <p:cNvPr id="11" name="Rectangle 2"/>
          <p:cNvSpPr txBox="1">
            <a:spLocks noChangeArrowheads="1"/>
          </p:cNvSpPr>
          <p:nvPr/>
        </p:nvSpPr>
        <p:spPr>
          <a:xfrm>
            <a:off x="-160867" y="165100"/>
            <a:ext cx="9414934" cy="790575"/>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smtClean="0">
                <a:solidFill>
                  <a:schemeClr val="accent2"/>
                </a:solidFill>
                <a:latin typeface="Arial"/>
                <a:ea typeface="+mj-ea"/>
                <a:cs typeface="Arial"/>
              </a:rPr>
              <a:t>2004 Hypoxic Volume</a:t>
            </a:r>
            <a:endParaRPr kumimoji="0" lang="en-US" sz="4000" b="1" i="0" u="none" strike="noStrike" kern="1200" cap="none" spc="0" normalizeH="0" baseline="0" noProof="0" dirty="0" smtClean="0">
              <a:ln>
                <a:noFill/>
              </a:ln>
              <a:solidFill>
                <a:schemeClr val="tx1"/>
              </a:solidFill>
              <a:effectLst/>
              <a:uLnTx/>
              <a:uFillTx/>
              <a:latin typeface="Arial"/>
              <a:ea typeface="+mj-ea"/>
              <a:cs typeface="Arial"/>
            </a:endParaRPr>
          </a:p>
        </p:txBody>
      </p:sp>
      <p:sp>
        <p:nvSpPr>
          <p:cNvPr id="8" name="Rectangle 7"/>
          <p:cNvSpPr>
            <a:spLocks noChangeArrowheads="1"/>
          </p:cNvSpPr>
          <p:nvPr/>
        </p:nvSpPr>
        <p:spPr bwMode="auto">
          <a:xfrm>
            <a:off x="930280" y="5859729"/>
            <a:ext cx="8469081" cy="461665"/>
          </a:xfrm>
          <a:prstGeom prst="rect">
            <a:avLst/>
          </a:prstGeom>
          <a:noFill/>
          <a:ln w="9525">
            <a:noFill/>
            <a:miter lim="800000"/>
            <a:headEnd/>
            <a:tailEnd/>
          </a:ln>
        </p:spPr>
        <p:txBody>
          <a:bodyPr wrap="square">
            <a:prstTxWarp prst="textNoShape">
              <a:avLst/>
            </a:prstTxWarp>
            <a:spAutoFit/>
          </a:bodyPr>
          <a:lstStyle/>
          <a:p>
            <a:pPr eaLnBrk="0" hangingPunct="0"/>
            <a:r>
              <a:rPr lang="en-US" sz="2400" dirty="0" smtClean="0">
                <a:solidFill>
                  <a:srgbClr val="000000"/>
                </a:solidFill>
              </a:rPr>
              <a:t>CBP model does well, but other models do equally well</a:t>
            </a:r>
            <a:endParaRPr lang="en-US" sz="2400" dirty="0">
              <a:solidFill>
                <a:srgbClr val="000000"/>
              </a:solidFill>
            </a:endParaRPr>
          </a:p>
        </p:txBody>
      </p:sp>
      <p:sp>
        <p:nvSpPr>
          <p:cNvPr id="10" name="Rectangle 9"/>
          <p:cNvSpPr/>
          <p:nvPr/>
        </p:nvSpPr>
        <p:spPr>
          <a:xfrm>
            <a:off x="6400800" y="2743200"/>
            <a:ext cx="1219200" cy="923330"/>
          </a:xfrm>
          <a:prstGeom prst="rect">
            <a:avLst/>
          </a:prstGeom>
        </p:spPr>
        <p:txBody>
          <a:bodyPr wrap="square">
            <a:spAutoFit/>
          </a:bodyPr>
          <a:lstStyle/>
          <a:p>
            <a:pPr algn="ctr"/>
            <a:r>
              <a:rPr lang="en-US" dirty="0" smtClean="0">
                <a:solidFill>
                  <a:srgbClr val="000000"/>
                </a:solidFill>
              </a:rPr>
              <a:t>unbiased</a:t>
            </a:r>
          </a:p>
          <a:p>
            <a:pPr algn="ctr"/>
            <a:r>
              <a:rPr lang="en-US" dirty="0" smtClean="0">
                <a:solidFill>
                  <a:srgbClr val="000000"/>
                </a:solidFill>
              </a:rPr>
              <a:t>RMSD</a:t>
            </a:r>
          </a:p>
          <a:p>
            <a:pPr algn="ctr"/>
            <a:r>
              <a:rPr lang="en-US" dirty="0" smtClean="0">
                <a:solidFill>
                  <a:srgbClr val="000000"/>
                </a:solidFill>
              </a:rPr>
              <a:t>[mg/L]</a:t>
            </a:r>
            <a:endParaRPr lang="en-US" dirty="0"/>
          </a:p>
        </p:txBody>
      </p:sp>
      <p:sp>
        <p:nvSpPr>
          <p:cNvPr id="14" name="Rectangle 13"/>
          <p:cNvSpPr/>
          <p:nvPr/>
        </p:nvSpPr>
        <p:spPr>
          <a:xfrm>
            <a:off x="3961209" y="960543"/>
            <a:ext cx="1654407" cy="369332"/>
          </a:xfrm>
          <a:prstGeom prst="rect">
            <a:avLst/>
          </a:prstGeom>
        </p:spPr>
        <p:txBody>
          <a:bodyPr wrap="square">
            <a:spAutoFit/>
          </a:bodyPr>
          <a:lstStyle/>
          <a:p>
            <a:pPr algn="ctr"/>
            <a:r>
              <a:rPr lang="en-US" dirty="0" smtClean="0">
                <a:solidFill>
                  <a:srgbClr val="000000"/>
                </a:solidFill>
              </a:rPr>
              <a:t>bias [mg/L]</a:t>
            </a:r>
            <a:endParaRPr lang="en-US" dirty="0"/>
          </a:p>
        </p:txBody>
      </p:sp>
      <p:pic>
        <p:nvPicPr>
          <p:cNvPr id="16" name="Picture 15" descr="Target_BotDOlegend.tif"/>
          <p:cNvPicPr>
            <a:picLocks noChangeAspect="1"/>
          </p:cNvPicPr>
          <p:nvPr/>
        </p:nvPicPr>
        <p:blipFill>
          <a:blip r:embed="rId4"/>
          <a:srcRect l="45576" t="8204" r="18356" b="54789"/>
          <a:stretch>
            <a:fillRect/>
          </a:stretch>
        </p:blipFill>
        <p:spPr>
          <a:xfrm>
            <a:off x="1296863" y="1019644"/>
            <a:ext cx="2119700" cy="1631158"/>
          </a:xfrm>
          <a:prstGeom prst="rect">
            <a:avLst/>
          </a:prstGeom>
        </p:spPr>
      </p:pic>
      <p:sp>
        <p:nvSpPr>
          <p:cNvPr id="13" name="Oval 12"/>
          <p:cNvSpPr>
            <a:spLocks noChangeAspect="1"/>
          </p:cNvSpPr>
          <p:nvPr/>
        </p:nvSpPr>
        <p:spPr>
          <a:xfrm>
            <a:off x="3853287" y="2891816"/>
            <a:ext cx="1222439" cy="1220824"/>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5815367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7"/>
          <p:cNvSpPr>
            <a:spLocks noChangeArrowheads="1"/>
          </p:cNvSpPr>
          <p:nvPr/>
        </p:nvSpPr>
        <p:spPr bwMode="auto">
          <a:xfrm>
            <a:off x="1337579" y="1818981"/>
            <a:ext cx="6611429" cy="4062650"/>
          </a:xfrm>
          <a:prstGeom prst="rect">
            <a:avLst/>
          </a:prstGeom>
          <a:noFill/>
          <a:ln w="9525">
            <a:noFill/>
            <a:miter lim="800000"/>
            <a:headEnd/>
            <a:tailEnd/>
          </a:ln>
        </p:spPr>
        <p:txBody>
          <a:bodyPr wrap="square">
            <a:prstTxWarp prst="textNoShape">
              <a:avLst/>
            </a:prstTxWarp>
            <a:spAutoFit/>
          </a:bodyPr>
          <a:lstStyle/>
          <a:p>
            <a:pPr algn="ctr" eaLnBrk="0" hangingPunct="0"/>
            <a:r>
              <a:rPr lang="en-US" sz="2800" b="1" dirty="0" smtClean="0">
                <a:solidFill>
                  <a:srgbClr val="000000"/>
                </a:solidFill>
                <a:latin typeface="Arial"/>
                <a:cs typeface="Arial"/>
              </a:rPr>
              <a:t>Use ROMS and EFDC to test sensitivity of hydrodynamic skill to: </a:t>
            </a:r>
          </a:p>
          <a:p>
            <a:pPr eaLnBrk="0" hangingPunct="0"/>
            <a:endParaRPr lang="en-US" sz="2000" dirty="0" smtClean="0">
              <a:solidFill>
                <a:srgbClr val="000000"/>
              </a:solidFill>
              <a:latin typeface="Arial"/>
              <a:cs typeface="Arial"/>
            </a:endParaRPr>
          </a:p>
          <a:p>
            <a:pPr eaLnBrk="0" hangingPunct="0">
              <a:buFont typeface="Courier New"/>
              <a:buChar char="o"/>
            </a:pPr>
            <a:r>
              <a:rPr lang="en-US" sz="2400" dirty="0" smtClean="0">
                <a:solidFill>
                  <a:srgbClr val="000000"/>
                </a:solidFill>
                <a:latin typeface="Arial"/>
                <a:cs typeface="Arial"/>
              </a:rPr>
              <a:t>  Vertical grid resolution</a:t>
            </a:r>
            <a:endParaRPr lang="en-US" dirty="0" smtClean="0">
              <a:solidFill>
                <a:srgbClr val="000000"/>
              </a:solidFill>
              <a:latin typeface="Arial"/>
              <a:cs typeface="Arial"/>
            </a:endParaRPr>
          </a:p>
          <a:p>
            <a:pPr eaLnBrk="0" hangingPunct="0">
              <a:buFont typeface="Courier New"/>
              <a:buChar char="o"/>
            </a:pPr>
            <a:r>
              <a:rPr lang="en-US" sz="2400" dirty="0" smtClean="0">
                <a:solidFill>
                  <a:srgbClr val="000000"/>
                </a:solidFill>
                <a:latin typeface="Arial"/>
                <a:cs typeface="Arial"/>
              </a:rPr>
              <a:t>  Horizontal grid resolution</a:t>
            </a:r>
          </a:p>
          <a:p>
            <a:pPr eaLnBrk="0" hangingPunct="0">
              <a:buFont typeface="Courier New"/>
              <a:buChar char="o"/>
            </a:pPr>
            <a:r>
              <a:rPr lang="en-US" sz="2400" dirty="0" smtClean="0">
                <a:solidFill>
                  <a:srgbClr val="000000"/>
                </a:solidFill>
                <a:latin typeface="Arial"/>
                <a:cs typeface="Arial"/>
              </a:rPr>
              <a:t>  Vertical advection scheme </a:t>
            </a:r>
            <a:endParaRPr lang="en-US" dirty="0" smtClean="0">
              <a:solidFill>
                <a:srgbClr val="000000"/>
              </a:solidFill>
              <a:latin typeface="Arial"/>
              <a:cs typeface="Arial"/>
            </a:endParaRPr>
          </a:p>
          <a:p>
            <a:pPr lvl="0" eaLnBrk="0" hangingPunct="0">
              <a:buFont typeface="Courier New"/>
              <a:buChar char="o"/>
            </a:pPr>
            <a:r>
              <a:rPr lang="en-US" sz="2400" dirty="0" smtClean="0">
                <a:solidFill>
                  <a:srgbClr val="000000"/>
                </a:solidFill>
                <a:latin typeface="Arial"/>
                <a:cs typeface="Arial"/>
              </a:rPr>
              <a:t>  Atmospheric forcing – winds</a:t>
            </a:r>
            <a:endParaRPr lang="en-US" dirty="0" smtClean="0">
              <a:solidFill>
                <a:srgbClr val="000000"/>
              </a:solidFill>
              <a:latin typeface="Arial"/>
              <a:cs typeface="Arial"/>
            </a:endParaRPr>
          </a:p>
          <a:p>
            <a:pPr lvl="0" eaLnBrk="0" hangingPunct="0">
              <a:buFont typeface="Courier New"/>
              <a:buChar char="o"/>
            </a:pPr>
            <a:r>
              <a:rPr lang="en-US" sz="2400" dirty="0" smtClean="0">
                <a:solidFill>
                  <a:srgbClr val="000000"/>
                </a:solidFill>
                <a:latin typeface="Arial"/>
                <a:cs typeface="Arial"/>
              </a:rPr>
              <a:t>  Freshwater inflow</a:t>
            </a:r>
            <a:endParaRPr lang="en-US" dirty="0" smtClean="0">
              <a:solidFill>
                <a:srgbClr val="000000"/>
              </a:solidFill>
              <a:latin typeface="Arial"/>
              <a:cs typeface="Arial"/>
            </a:endParaRPr>
          </a:p>
          <a:p>
            <a:pPr eaLnBrk="0" hangingPunct="0">
              <a:buFont typeface="Courier New"/>
              <a:buChar char="o"/>
            </a:pPr>
            <a:r>
              <a:rPr lang="en-US" sz="2400" dirty="0" smtClean="0">
                <a:solidFill>
                  <a:srgbClr val="000000"/>
                </a:solidFill>
                <a:latin typeface="Arial"/>
                <a:cs typeface="Arial"/>
              </a:rPr>
              <a:t>  Coastal boundary condition </a:t>
            </a:r>
            <a:endParaRPr lang="en-US" dirty="0" smtClean="0">
              <a:solidFill>
                <a:srgbClr val="000000"/>
              </a:solidFill>
              <a:latin typeface="Arial"/>
              <a:cs typeface="Arial"/>
            </a:endParaRPr>
          </a:p>
          <a:p>
            <a:pPr eaLnBrk="0" hangingPunct="0">
              <a:buFont typeface="Courier New"/>
              <a:buChar char="o"/>
            </a:pPr>
            <a:r>
              <a:rPr lang="en-US" sz="2400" dirty="0" smtClean="0">
                <a:solidFill>
                  <a:srgbClr val="000000"/>
                </a:solidFill>
                <a:latin typeface="Arial"/>
                <a:cs typeface="Arial"/>
              </a:rPr>
              <a:t>  Mixing/turbulence closure</a:t>
            </a:r>
            <a:endParaRPr lang="en-US" dirty="0" smtClean="0">
              <a:solidFill>
                <a:srgbClr val="000000"/>
              </a:solidFill>
              <a:latin typeface="Arial"/>
              <a:cs typeface="Arial"/>
            </a:endParaRPr>
          </a:p>
          <a:p>
            <a:pPr eaLnBrk="0" hangingPunct="0"/>
            <a:endParaRPr lang="en-US" sz="1400" dirty="0" smtClean="0">
              <a:solidFill>
                <a:srgbClr val="000000"/>
              </a:solidFill>
              <a:latin typeface="Arial"/>
              <a:cs typeface="Arial"/>
            </a:endParaRPr>
          </a:p>
        </p:txBody>
      </p:sp>
      <p:sp>
        <p:nvSpPr>
          <p:cNvPr id="6" name="Rectangle 2"/>
          <p:cNvSpPr>
            <a:spLocks noGrp="1" noChangeArrowheads="1"/>
          </p:cNvSpPr>
          <p:nvPr>
            <p:ph type="title"/>
          </p:nvPr>
        </p:nvSpPr>
        <p:spPr>
          <a:xfrm>
            <a:off x="110734" y="520920"/>
            <a:ext cx="8596312" cy="790575"/>
          </a:xfrm>
          <a:noFill/>
        </p:spPr>
        <p:txBody>
          <a:bodyPr>
            <a:normAutofit/>
          </a:bodyPr>
          <a:lstStyle/>
          <a:p>
            <a:pPr eaLnBrk="1" hangingPunct="1"/>
            <a:r>
              <a:rPr lang="en-US" sz="4000" b="1" dirty="0" smtClean="0">
                <a:solidFill>
                  <a:schemeClr val="accent2"/>
                </a:solidFill>
                <a:latin typeface="Arial"/>
                <a:cs typeface="Arial"/>
              </a:rPr>
              <a:t>Sensitivity Experiments</a:t>
            </a:r>
            <a:endParaRPr lang="en-US" sz="4000" b="1" dirty="0" smtClean="0">
              <a:solidFill>
                <a:schemeClr val="tx1"/>
              </a:solidFill>
              <a:latin typeface="Arial"/>
              <a:cs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795459" y="5921541"/>
            <a:ext cx="8094133" cy="707886"/>
          </a:xfrm>
          <a:prstGeom prst="rect">
            <a:avLst/>
          </a:prstGeom>
          <a:noFill/>
          <a:ln w="9525">
            <a:noFill/>
            <a:miter lim="800000"/>
            <a:headEnd/>
            <a:tailEnd/>
          </a:ln>
        </p:spPr>
        <p:txBody>
          <a:bodyPr wrap="square">
            <a:prstTxWarp prst="textNoShape">
              <a:avLst/>
            </a:prstTxWarp>
            <a:spAutoFit/>
          </a:bodyPr>
          <a:lstStyle/>
          <a:p>
            <a:pPr marL="457200" indent="-457200" eaLnBrk="0" hangingPunct="0"/>
            <a:r>
              <a:rPr lang="en-US" sz="2000" dirty="0" smtClean="0">
                <a:solidFill>
                  <a:srgbClr val="000000"/>
                </a:solidFill>
              </a:rPr>
              <a:t>Stratification is insensitive to horizontal/vertical grid resolution, freshwater inflow, coastal boundary, atmospheric forcing</a:t>
            </a:r>
            <a:endParaRPr lang="en-US" sz="2000" dirty="0">
              <a:solidFill>
                <a:srgbClr val="000000"/>
              </a:solidFill>
            </a:endParaRPr>
          </a:p>
        </p:txBody>
      </p:sp>
      <p:pic>
        <p:nvPicPr>
          <p:cNvPr id="11" name="Picture 10" descr="salinity_stratification_2.png"/>
          <p:cNvPicPr>
            <a:picLocks noChangeAspect="1"/>
          </p:cNvPicPr>
          <p:nvPr/>
        </p:nvPicPr>
        <p:blipFill>
          <a:blip r:embed="rId3"/>
          <a:stretch>
            <a:fillRect/>
          </a:stretch>
        </p:blipFill>
        <p:spPr>
          <a:xfrm>
            <a:off x="1412764" y="1059573"/>
            <a:ext cx="6401855" cy="4801392"/>
          </a:xfrm>
          <a:prstGeom prst="rect">
            <a:avLst/>
          </a:prstGeom>
        </p:spPr>
      </p:pic>
      <p:cxnSp>
        <p:nvCxnSpPr>
          <p:cNvPr id="17" name="Straight Arrow Connector 16"/>
          <p:cNvCxnSpPr/>
          <p:nvPr/>
        </p:nvCxnSpPr>
        <p:spPr>
          <a:xfrm flipV="1">
            <a:off x="2617858" y="4222705"/>
            <a:ext cx="342815" cy="1947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645057" y="4163034"/>
            <a:ext cx="877276" cy="646331"/>
          </a:xfrm>
          <a:prstGeom prst="rect">
            <a:avLst/>
          </a:prstGeom>
        </p:spPr>
        <p:txBody>
          <a:bodyPr wrap="none">
            <a:spAutoFit/>
          </a:bodyPr>
          <a:lstStyle/>
          <a:p>
            <a:r>
              <a:rPr lang="en-US" dirty="0" smtClean="0">
                <a:solidFill>
                  <a:srgbClr val="000000"/>
                </a:solidFill>
              </a:rPr>
              <a:t>CH3D, </a:t>
            </a:r>
          </a:p>
          <a:p>
            <a:r>
              <a:rPr lang="en-US" dirty="0" smtClean="0">
                <a:solidFill>
                  <a:srgbClr val="000000"/>
                </a:solidFill>
              </a:rPr>
              <a:t>EFDC</a:t>
            </a:r>
            <a:endParaRPr lang="en-US" dirty="0"/>
          </a:p>
        </p:txBody>
      </p:sp>
      <p:cxnSp>
        <p:nvCxnSpPr>
          <p:cNvPr id="21" name="Straight Arrow Connector 20"/>
          <p:cNvCxnSpPr/>
          <p:nvPr/>
        </p:nvCxnSpPr>
        <p:spPr>
          <a:xfrm rot="5400000" flipH="1" flipV="1">
            <a:off x="2894926" y="4916101"/>
            <a:ext cx="260521" cy="1757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428037" y="5176495"/>
            <a:ext cx="877163" cy="369332"/>
          </a:xfrm>
          <a:prstGeom prst="rect">
            <a:avLst/>
          </a:prstGeom>
        </p:spPr>
        <p:txBody>
          <a:bodyPr wrap="none">
            <a:spAutoFit/>
          </a:bodyPr>
          <a:lstStyle/>
          <a:p>
            <a:r>
              <a:rPr lang="en-US" dirty="0" smtClean="0">
                <a:solidFill>
                  <a:srgbClr val="000000"/>
                </a:solidFill>
              </a:rPr>
              <a:t>ROMS</a:t>
            </a:r>
            <a:endParaRPr lang="en-US" dirty="0"/>
          </a:p>
        </p:txBody>
      </p:sp>
      <p:sp>
        <p:nvSpPr>
          <p:cNvPr id="15" name="Rectangle 2"/>
          <p:cNvSpPr txBox="1">
            <a:spLocks noChangeArrowheads="1"/>
          </p:cNvSpPr>
          <p:nvPr/>
        </p:nvSpPr>
        <p:spPr>
          <a:xfrm>
            <a:off x="-160867" y="165100"/>
            <a:ext cx="9414934" cy="790575"/>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smtClean="0">
                <a:solidFill>
                  <a:schemeClr val="accent2"/>
                </a:solidFill>
                <a:latin typeface="Arial"/>
                <a:ea typeface="+mj-ea"/>
                <a:cs typeface="Arial"/>
              </a:rPr>
              <a:t>Sensitivity Experiments</a:t>
            </a:r>
            <a:endParaRPr kumimoji="0" lang="en-US" sz="4000" b="1" i="0" u="none" strike="noStrike" kern="1200" cap="none" spc="0" normalizeH="0" baseline="0" noProof="0" dirty="0" smtClean="0">
              <a:ln>
                <a:noFill/>
              </a:ln>
              <a:solidFill>
                <a:schemeClr val="tx1"/>
              </a:solidFill>
              <a:effectLst/>
              <a:uLnTx/>
              <a:uFillTx/>
              <a:latin typeface="Arial"/>
              <a:ea typeface="+mj-ea"/>
              <a:cs typeface="Arial"/>
            </a:endParaRPr>
          </a:p>
        </p:txBody>
      </p:sp>
      <p:sp>
        <p:nvSpPr>
          <p:cNvPr id="16" name="Rectangle 15"/>
          <p:cNvSpPr/>
          <p:nvPr/>
        </p:nvSpPr>
        <p:spPr>
          <a:xfrm>
            <a:off x="1685596" y="1330867"/>
            <a:ext cx="1454808" cy="646331"/>
          </a:xfrm>
          <a:prstGeom prst="rect">
            <a:avLst/>
          </a:prstGeom>
        </p:spPr>
        <p:txBody>
          <a:bodyPr wrap="none">
            <a:spAutoFit/>
          </a:bodyPr>
          <a:lstStyle/>
          <a:p>
            <a:r>
              <a:rPr lang="en-US" dirty="0" smtClean="0">
                <a:solidFill>
                  <a:srgbClr val="000000"/>
                </a:solidFill>
              </a:rPr>
              <a:t>Maximum</a:t>
            </a:r>
          </a:p>
          <a:p>
            <a:r>
              <a:rPr lang="en-US" dirty="0" smtClean="0">
                <a:solidFill>
                  <a:srgbClr val="000000"/>
                </a:solidFill>
              </a:rPr>
              <a:t>Stratification </a:t>
            </a:r>
            <a:endParaRPr lang="en-US" dirty="0"/>
          </a:p>
        </p:txBody>
      </p:sp>
      <p:sp>
        <p:nvSpPr>
          <p:cNvPr id="2" name="Rectangle 1"/>
          <p:cNvSpPr/>
          <p:nvPr/>
        </p:nvSpPr>
        <p:spPr>
          <a:xfrm>
            <a:off x="3224522" y="4702629"/>
            <a:ext cx="128981" cy="1289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3" name="Oval 2"/>
          <p:cNvSpPr/>
          <p:nvPr/>
        </p:nvSpPr>
        <p:spPr>
          <a:xfrm>
            <a:off x="3379034" y="4210804"/>
            <a:ext cx="178590" cy="128975"/>
          </a:xfrm>
          <a:prstGeom prst="ellipse">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976256" y="3934439"/>
            <a:ext cx="584343" cy="303848"/>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376921" y="4329208"/>
            <a:ext cx="178590" cy="128975"/>
          </a:xfrm>
          <a:prstGeom prst="ellipse">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081909" y="4390687"/>
            <a:ext cx="385195" cy="371469"/>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390900" y="4318000"/>
            <a:ext cx="118533" cy="139700"/>
          </a:xfrm>
          <a:prstGeom prst="line">
            <a:avLst/>
          </a:prstGeom>
          <a:ln w="3175" cmpd="sng"/>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01600" y="393699"/>
            <a:ext cx="8915400" cy="774701"/>
          </a:xfrm>
          <a:noFill/>
        </p:spPr>
        <p:txBody>
          <a:bodyPr>
            <a:noAutofit/>
          </a:bodyPr>
          <a:lstStyle/>
          <a:p>
            <a:pPr eaLnBrk="1" hangingPunct="1"/>
            <a:r>
              <a:rPr lang="en-US" b="1" dirty="0" smtClean="0">
                <a:solidFill>
                  <a:schemeClr val="accent2"/>
                </a:solidFill>
                <a:latin typeface="Arial"/>
                <a:cs typeface="Arial"/>
              </a:rPr>
              <a:t>TMDL Modeling Framework</a:t>
            </a:r>
            <a:endParaRPr lang="en-US" b="1" dirty="0" smtClean="0">
              <a:solidFill>
                <a:schemeClr val="tx1"/>
              </a:solidFill>
              <a:latin typeface="Arial"/>
              <a:cs typeface="Arial"/>
            </a:endParaRPr>
          </a:p>
        </p:txBody>
      </p:sp>
      <p:pic>
        <p:nvPicPr>
          <p:cNvPr id="3" name="Picture 2" descr="TMDL_modelingframework_schematic.tif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89466" y="1261534"/>
            <a:ext cx="7793384" cy="5203033"/>
          </a:xfrm>
          <a:prstGeom prst="rect">
            <a:avLst/>
          </a:prstGeom>
        </p:spPr>
      </p:pic>
    </p:spTree>
    <p:extLst>
      <p:ext uri="{BB962C8B-B14F-4D97-AF65-F5344CB8AC3E}">
        <p14:creationId xmlns:p14="http://schemas.microsoft.com/office/powerpoint/2010/main" xmlns="" val="21726930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795459" y="5921541"/>
            <a:ext cx="8094133" cy="707886"/>
          </a:xfrm>
          <a:prstGeom prst="rect">
            <a:avLst/>
          </a:prstGeom>
          <a:noFill/>
          <a:ln w="9525">
            <a:noFill/>
            <a:miter lim="800000"/>
            <a:headEnd/>
            <a:tailEnd/>
          </a:ln>
        </p:spPr>
        <p:txBody>
          <a:bodyPr wrap="square">
            <a:prstTxWarp prst="textNoShape">
              <a:avLst/>
            </a:prstTxWarp>
            <a:spAutoFit/>
          </a:bodyPr>
          <a:lstStyle/>
          <a:p>
            <a:pPr marL="457200" indent="-457200" eaLnBrk="0" hangingPunct="0"/>
            <a:r>
              <a:rPr lang="en-US" sz="2000" dirty="0" smtClean="0">
                <a:solidFill>
                  <a:srgbClr val="000000"/>
                </a:solidFill>
              </a:rPr>
              <a:t>Stratification is insensitive to horizontal/vertical grid resolution, freshwater inflow, coastal boundary, atmospheric forcing</a:t>
            </a:r>
            <a:endParaRPr lang="en-US" sz="2000" dirty="0">
              <a:solidFill>
                <a:srgbClr val="000000"/>
              </a:solidFill>
            </a:endParaRPr>
          </a:p>
        </p:txBody>
      </p:sp>
      <p:pic>
        <p:nvPicPr>
          <p:cNvPr id="11" name="Picture 10" descr="salinity_stratification_2.png"/>
          <p:cNvPicPr>
            <a:picLocks noChangeAspect="1"/>
          </p:cNvPicPr>
          <p:nvPr/>
        </p:nvPicPr>
        <p:blipFill>
          <a:blip r:embed="rId3"/>
          <a:stretch>
            <a:fillRect/>
          </a:stretch>
        </p:blipFill>
        <p:spPr>
          <a:xfrm>
            <a:off x="1412764" y="1059573"/>
            <a:ext cx="6401855" cy="4801392"/>
          </a:xfrm>
          <a:prstGeom prst="rect">
            <a:avLst/>
          </a:prstGeom>
        </p:spPr>
      </p:pic>
      <p:cxnSp>
        <p:nvCxnSpPr>
          <p:cNvPr id="21" name="Straight Arrow Connector 20"/>
          <p:cNvCxnSpPr/>
          <p:nvPr/>
        </p:nvCxnSpPr>
        <p:spPr>
          <a:xfrm rot="5400000" flipH="1" flipV="1">
            <a:off x="2894926" y="4916101"/>
            <a:ext cx="260521" cy="1757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428037" y="5176495"/>
            <a:ext cx="877163" cy="369332"/>
          </a:xfrm>
          <a:prstGeom prst="rect">
            <a:avLst/>
          </a:prstGeom>
        </p:spPr>
        <p:txBody>
          <a:bodyPr wrap="none">
            <a:spAutoFit/>
          </a:bodyPr>
          <a:lstStyle/>
          <a:p>
            <a:r>
              <a:rPr lang="en-US" dirty="0" smtClean="0">
                <a:solidFill>
                  <a:srgbClr val="000000"/>
                </a:solidFill>
              </a:rPr>
              <a:t>ROMS</a:t>
            </a:r>
            <a:endParaRPr lang="en-US" dirty="0"/>
          </a:p>
        </p:txBody>
      </p:sp>
      <p:sp>
        <p:nvSpPr>
          <p:cNvPr id="15" name="Rectangle 2"/>
          <p:cNvSpPr txBox="1">
            <a:spLocks noChangeArrowheads="1"/>
          </p:cNvSpPr>
          <p:nvPr/>
        </p:nvSpPr>
        <p:spPr>
          <a:xfrm>
            <a:off x="-160867" y="165100"/>
            <a:ext cx="9414934" cy="790575"/>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smtClean="0">
                <a:solidFill>
                  <a:schemeClr val="accent2"/>
                </a:solidFill>
                <a:latin typeface="Arial"/>
                <a:ea typeface="+mj-ea"/>
                <a:cs typeface="Arial"/>
              </a:rPr>
              <a:t>Sensitivity Experiments</a:t>
            </a:r>
            <a:endParaRPr kumimoji="0" lang="en-US" sz="4000" b="1" i="0" u="none" strike="noStrike" kern="1200" cap="none" spc="0" normalizeH="0" baseline="0" noProof="0" dirty="0" smtClean="0">
              <a:ln>
                <a:noFill/>
              </a:ln>
              <a:solidFill>
                <a:schemeClr val="tx1"/>
              </a:solidFill>
              <a:effectLst/>
              <a:uLnTx/>
              <a:uFillTx/>
              <a:latin typeface="Arial"/>
              <a:ea typeface="+mj-ea"/>
              <a:cs typeface="Arial"/>
            </a:endParaRPr>
          </a:p>
        </p:txBody>
      </p:sp>
      <p:sp>
        <p:nvSpPr>
          <p:cNvPr id="16" name="Rectangle 15"/>
          <p:cNvSpPr/>
          <p:nvPr/>
        </p:nvSpPr>
        <p:spPr>
          <a:xfrm>
            <a:off x="1685596" y="1330867"/>
            <a:ext cx="1454808" cy="646331"/>
          </a:xfrm>
          <a:prstGeom prst="rect">
            <a:avLst/>
          </a:prstGeom>
        </p:spPr>
        <p:txBody>
          <a:bodyPr wrap="none">
            <a:spAutoFit/>
          </a:bodyPr>
          <a:lstStyle/>
          <a:p>
            <a:r>
              <a:rPr lang="en-US" dirty="0" smtClean="0">
                <a:solidFill>
                  <a:srgbClr val="000000"/>
                </a:solidFill>
              </a:rPr>
              <a:t>Maximum</a:t>
            </a:r>
          </a:p>
          <a:p>
            <a:r>
              <a:rPr lang="en-US" dirty="0" smtClean="0">
                <a:solidFill>
                  <a:srgbClr val="000000"/>
                </a:solidFill>
              </a:rPr>
              <a:t>Stratification </a:t>
            </a:r>
            <a:endParaRPr lang="en-US" dirty="0"/>
          </a:p>
        </p:txBody>
      </p:sp>
      <p:sp>
        <p:nvSpPr>
          <p:cNvPr id="2" name="Rectangle 1"/>
          <p:cNvSpPr/>
          <p:nvPr/>
        </p:nvSpPr>
        <p:spPr>
          <a:xfrm>
            <a:off x="3224522" y="4702629"/>
            <a:ext cx="128981" cy="1289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3" name="Oval 2"/>
          <p:cNvSpPr/>
          <p:nvPr/>
        </p:nvSpPr>
        <p:spPr>
          <a:xfrm>
            <a:off x="3379034" y="4210804"/>
            <a:ext cx="178590" cy="128975"/>
          </a:xfrm>
          <a:prstGeom prst="ellipse">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376921" y="4329208"/>
            <a:ext cx="178590" cy="128975"/>
          </a:xfrm>
          <a:prstGeom prst="ellipse">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081909" y="4390687"/>
            <a:ext cx="385195" cy="371469"/>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390900" y="4318000"/>
            <a:ext cx="118533" cy="139700"/>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flipV="1">
            <a:off x="2650067" y="4258733"/>
            <a:ext cx="448733" cy="3386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1526689" y="3849767"/>
            <a:ext cx="1222109" cy="830997"/>
          </a:xfrm>
          <a:prstGeom prst="rect">
            <a:avLst/>
          </a:prstGeom>
        </p:spPr>
        <p:txBody>
          <a:bodyPr wrap="none">
            <a:spAutoFit/>
          </a:bodyPr>
          <a:lstStyle/>
          <a:p>
            <a:pPr algn="ctr"/>
            <a:r>
              <a:rPr lang="en-US" sz="1600" dirty="0" smtClean="0">
                <a:solidFill>
                  <a:srgbClr val="000000"/>
                </a:solidFill>
              </a:rPr>
              <a:t>ROMS with</a:t>
            </a:r>
          </a:p>
          <a:p>
            <a:pPr algn="ctr"/>
            <a:r>
              <a:rPr lang="en-US" sz="1600" dirty="0" smtClean="0">
                <a:solidFill>
                  <a:srgbClr val="000000"/>
                </a:solidFill>
              </a:rPr>
              <a:t>new TKE</a:t>
            </a:r>
          </a:p>
          <a:p>
            <a:pPr algn="ctr"/>
            <a:r>
              <a:rPr lang="en-US" sz="1600" dirty="0" smtClean="0">
                <a:solidFill>
                  <a:srgbClr val="000000"/>
                </a:solidFill>
              </a:rPr>
              <a:t>parameter</a:t>
            </a:r>
            <a:endParaRPr lang="en-US" sz="1600" dirty="0"/>
          </a:p>
        </p:txBody>
      </p:sp>
      <p:sp>
        <p:nvSpPr>
          <p:cNvPr id="23" name="Oval 22"/>
          <p:cNvSpPr/>
          <p:nvPr/>
        </p:nvSpPr>
        <p:spPr>
          <a:xfrm>
            <a:off x="3158067" y="4190999"/>
            <a:ext cx="118533" cy="118533"/>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069280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805381" y="5862015"/>
            <a:ext cx="8094133" cy="830997"/>
          </a:xfrm>
          <a:prstGeom prst="rect">
            <a:avLst/>
          </a:prstGeom>
          <a:noFill/>
          <a:ln w="9525">
            <a:noFill/>
            <a:miter lim="800000"/>
            <a:headEnd/>
            <a:tailEnd/>
          </a:ln>
        </p:spPr>
        <p:txBody>
          <a:bodyPr wrap="square">
            <a:prstTxWarp prst="textNoShape">
              <a:avLst/>
            </a:prstTxWarp>
            <a:spAutoFit/>
          </a:bodyPr>
          <a:lstStyle/>
          <a:p>
            <a:pPr marL="457200" indent="-457200" eaLnBrk="0" hangingPunct="0"/>
            <a:r>
              <a:rPr lang="en-US" sz="2400" dirty="0" smtClean="0">
                <a:solidFill>
                  <a:srgbClr val="000000"/>
                </a:solidFill>
              </a:rPr>
              <a:t>Stratification is sensitive to minimum TKE parameter </a:t>
            </a:r>
          </a:p>
          <a:p>
            <a:pPr marL="457200" indent="-457200" eaLnBrk="0" hangingPunct="0"/>
            <a:r>
              <a:rPr lang="en-US" sz="2400" dirty="0" smtClean="0">
                <a:solidFill>
                  <a:srgbClr val="000000"/>
                </a:solidFill>
              </a:rPr>
              <a:t>	used in turbulence closure scheme</a:t>
            </a:r>
            <a:endParaRPr lang="en-US" sz="2400" dirty="0">
              <a:solidFill>
                <a:srgbClr val="000000"/>
              </a:solidFill>
            </a:endParaRPr>
          </a:p>
        </p:txBody>
      </p:sp>
      <p:pic>
        <p:nvPicPr>
          <p:cNvPr id="11" name="Picture 10" descr="salinity_stratification_2.png"/>
          <p:cNvPicPr>
            <a:picLocks noChangeAspect="1"/>
          </p:cNvPicPr>
          <p:nvPr/>
        </p:nvPicPr>
        <p:blipFill>
          <a:blip r:embed="rId3"/>
          <a:stretch>
            <a:fillRect/>
          </a:stretch>
        </p:blipFill>
        <p:spPr>
          <a:xfrm>
            <a:off x="1412764" y="1059573"/>
            <a:ext cx="6401855" cy="4801392"/>
          </a:xfrm>
          <a:prstGeom prst="rect">
            <a:avLst/>
          </a:prstGeom>
        </p:spPr>
      </p:pic>
      <p:cxnSp>
        <p:nvCxnSpPr>
          <p:cNvPr id="17" name="Straight Arrow Connector 16"/>
          <p:cNvCxnSpPr/>
          <p:nvPr/>
        </p:nvCxnSpPr>
        <p:spPr>
          <a:xfrm flipV="1">
            <a:off x="2650067" y="4258733"/>
            <a:ext cx="448733" cy="3386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526689" y="3849767"/>
            <a:ext cx="1222109" cy="830997"/>
          </a:xfrm>
          <a:prstGeom prst="rect">
            <a:avLst/>
          </a:prstGeom>
        </p:spPr>
        <p:txBody>
          <a:bodyPr wrap="none">
            <a:spAutoFit/>
          </a:bodyPr>
          <a:lstStyle/>
          <a:p>
            <a:pPr algn="ctr"/>
            <a:r>
              <a:rPr lang="en-US" sz="1600" dirty="0" smtClean="0">
                <a:solidFill>
                  <a:srgbClr val="000000"/>
                </a:solidFill>
              </a:rPr>
              <a:t>ROMS with</a:t>
            </a:r>
          </a:p>
          <a:p>
            <a:pPr algn="ctr"/>
            <a:r>
              <a:rPr lang="en-US" sz="1600" dirty="0" smtClean="0">
                <a:solidFill>
                  <a:srgbClr val="000000"/>
                </a:solidFill>
              </a:rPr>
              <a:t>new TKE</a:t>
            </a:r>
          </a:p>
          <a:p>
            <a:pPr algn="ctr"/>
            <a:r>
              <a:rPr lang="en-US" sz="1600" dirty="0" smtClean="0">
                <a:solidFill>
                  <a:srgbClr val="000000"/>
                </a:solidFill>
              </a:rPr>
              <a:t>parameter</a:t>
            </a:r>
            <a:endParaRPr lang="en-US" sz="1600" dirty="0"/>
          </a:p>
        </p:txBody>
      </p:sp>
      <p:sp>
        <p:nvSpPr>
          <p:cNvPr id="19" name="Oval 18"/>
          <p:cNvSpPr/>
          <p:nvPr/>
        </p:nvSpPr>
        <p:spPr>
          <a:xfrm>
            <a:off x="3081909" y="4390687"/>
            <a:ext cx="385195" cy="494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5400000" flipH="1" flipV="1">
            <a:off x="2894926" y="4916101"/>
            <a:ext cx="260521" cy="1757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428037" y="5176495"/>
            <a:ext cx="877163" cy="369332"/>
          </a:xfrm>
          <a:prstGeom prst="rect">
            <a:avLst/>
          </a:prstGeom>
        </p:spPr>
        <p:txBody>
          <a:bodyPr wrap="none">
            <a:spAutoFit/>
          </a:bodyPr>
          <a:lstStyle/>
          <a:p>
            <a:r>
              <a:rPr lang="en-US" dirty="0" smtClean="0">
                <a:solidFill>
                  <a:srgbClr val="000000"/>
                </a:solidFill>
              </a:rPr>
              <a:t>ROMS</a:t>
            </a:r>
            <a:endParaRPr lang="en-US" dirty="0"/>
          </a:p>
        </p:txBody>
      </p:sp>
      <p:sp>
        <p:nvSpPr>
          <p:cNvPr id="13" name="Oval 12"/>
          <p:cNvSpPr/>
          <p:nvPr/>
        </p:nvSpPr>
        <p:spPr>
          <a:xfrm>
            <a:off x="3158067" y="4190999"/>
            <a:ext cx="118533" cy="118533"/>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
          <p:cNvSpPr txBox="1">
            <a:spLocks noChangeArrowheads="1"/>
          </p:cNvSpPr>
          <p:nvPr/>
        </p:nvSpPr>
        <p:spPr>
          <a:xfrm>
            <a:off x="-160867" y="165100"/>
            <a:ext cx="9414934" cy="790575"/>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smtClean="0">
                <a:solidFill>
                  <a:schemeClr val="accent2"/>
                </a:solidFill>
                <a:latin typeface="Arial"/>
                <a:ea typeface="+mj-ea"/>
                <a:cs typeface="Arial"/>
              </a:rPr>
              <a:t>Sensitivity Experiments</a:t>
            </a:r>
            <a:endParaRPr kumimoji="0" lang="en-US" sz="4000" b="1" i="0" u="none" strike="noStrike" kern="1200" cap="none" spc="0" normalizeH="0" baseline="0" noProof="0" dirty="0" smtClean="0">
              <a:ln>
                <a:noFill/>
              </a:ln>
              <a:solidFill>
                <a:schemeClr val="tx1"/>
              </a:solidFill>
              <a:effectLst/>
              <a:uLnTx/>
              <a:uFillTx/>
              <a:latin typeface="Arial"/>
              <a:ea typeface="+mj-ea"/>
              <a:cs typeface="Arial"/>
            </a:endParaRPr>
          </a:p>
        </p:txBody>
      </p:sp>
      <p:sp>
        <p:nvSpPr>
          <p:cNvPr id="26" name="Rectangle 25"/>
          <p:cNvSpPr/>
          <p:nvPr/>
        </p:nvSpPr>
        <p:spPr>
          <a:xfrm>
            <a:off x="1685596" y="1330867"/>
            <a:ext cx="1454808" cy="646331"/>
          </a:xfrm>
          <a:prstGeom prst="rect">
            <a:avLst/>
          </a:prstGeom>
        </p:spPr>
        <p:txBody>
          <a:bodyPr wrap="none">
            <a:spAutoFit/>
          </a:bodyPr>
          <a:lstStyle/>
          <a:p>
            <a:r>
              <a:rPr lang="en-US" dirty="0" smtClean="0">
                <a:solidFill>
                  <a:srgbClr val="000000"/>
                </a:solidFill>
              </a:rPr>
              <a:t>Maximum</a:t>
            </a:r>
          </a:p>
          <a:p>
            <a:r>
              <a:rPr lang="en-US" dirty="0" smtClean="0">
                <a:solidFill>
                  <a:srgbClr val="000000"/>
                </a:solidFill>
              </a:rPr>
              <a:t>Stratification </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ChangeArrowheads="1"/>
          </p:cNvSpPr>
          <p:nvPr/>
        </p:nvSpPr>
        <p:spPr bwMode="auto">
          <a:xfrm>
            <a:off x="771514" y="1205348"/>
            <a:ext cx="7407285" cy="5878532"/>
          </a:xfrm>
          <a:prstGeom prst="rect">
            <a:avLst/>
          </a:prstGeom>
          <a:noFill/>
          <a:ln w="9525">
            <a:noFill/>
            <a:miter lim="800000"/>
            <a:headEnd/>
            <a:tailEnd/>
          </a:ln>
        </p:spPr>
        <p:txBody>
          <a:bodyPr wrap="square">
            <a:prstTxWarp prst="textNoShape">
              <a:avLst/>
            </a:prstTxWarp>
            <a:spAutoFit/>
          </a:bodyPr>
          <a:lstStyle/>
          <a:p>
            <a:pPr marL="457200" indent="-457200" eaLnBrk="0" hangingPunct="0"/>
            <a:r>
              <a:rPr lang="en-US" sz="2400" dirty="0" smtClean="0">
                <a:solidFill>
                  <a:srgbClr val="000000"/>
                </a:solidFill>
              </a:rPr>
              <a:t>Modeled stratification </a:t>
            </a:r>
            <a:r>
              <a:rPr lang="en-US" sz="2400" b="1" dirty="0" smtClean="0">
                <a:solidFill>
                  <a:srgbClr val="000000"/>
                </a:solidFill>
              </a:rPr>
              <a:t>is not highly sensitive</a:t>
            </a:r>
            <a:r>
              <a:rPr lang="en-US" sz="2400" dirty="0" smtClean="0">
                <a:solidFill>
                  <a:srgbClr val="000000"/>
                </a:solidFill>
              </a:rPr>
              <a:t> to: </a:t>
            </a:r>
          </a:p>
          <a:p>
            <a:pPr marL="457200" indent="-457200" eaLnBrk="0" hangingPunct="0"/>
            <a:r>
              <a:rPr lang="en-US" sz="2400" dirty="0" smtClean="0">
                <a:solidFill>
                  <a:srgbClr val="000000"/>
                </a:solidFill>
              </a:rPr>
              <a:t>		- </a:t>
            </a:r>
            <a:r>
              <a:rPr lang="en-US" sz="2000" dirty="0" smtClean="0">
                <a:solidFill>
                  <a:srgbClr val="000000"/>
                </a:solidFill>
              </a:rPr>
              <a:t>choice of wind forcing</a:t>
            </a:r>
          </a:p>
          <a:p>
            <a:pPr marL="457200" indent="-457200" eaLnBrk="0" hangingPunct="0"/>
            <a:r>
              <a:rPr lang="en-US" sz="2000" dirty="0" smtClean="0">
                <a:solidFill>
                  <a:srgbClr val="000000"/>
                </a:solidFill>
              </a:rPr>
              <a:t>		- </a:t>
            </a:r>
            <a:r>
              <a:rPr lang="en-US" sz="2000" dirty="0">
                <a:solidFill>
                  <a:srgbClr val="000000"/>
                </a:solidFill>
              </a:rPr>
              <a:t>choice of river </a:t>
            </a:r>
            <a:r>
              <a:rPr lang="en-US" sz="2000" dirty="0" smtClean="0">
                <a:solidFill>
                  <a:srgbClr val="000000"/>
                </a:solidFill>
              </a:rPr>
              <a:t>flow</a:t>
            </a:r>
          </a:p>
          <a:p>
            <a:pPr marL="457200" indent="-457200" eaLnBrk="0" hangingPunct="0"/>
            <a:r>
              <a:rPr lang="en-US" sz="2000" dirty="0" smtClean="0">
                <a:solidFill>
                  <a:srgbClr val="000000"/>
                </a:solidFill>
              </a:rPr>
              <a:t>		- grid resolution</a:t>
            </a:r>
          </a:p>
          <a:p>
            <a:pPr marL="457200" indent="-457200" eaLnBrk="0" hangingPunct="0"/>
            <a:r>
              <a:rPr lang="en-US" sz="2000" dirty="0" smtClean="0">
                <a:solidFill>
                  <a:srgbClr val="000000"/>
                </a:solidFill>
              </a:rPr>
              <a:t>		- coastal boundary condition</a:t>
            </a:r>
          </a:p>
          <a:p>
            <a:pPr marL="457200" indent="-457200" eaLnBrk="0" hangingPunct="0"/>
            <a:r>
              <a:rPr lang="en-US" sz="2400" dirty="0" smtClean="0">
                <a:solidFill>
                  <a:srgbClr val="000000"/>
                </a:solidFill>
              </a:rPr>
              <a:t>Modeled stratification </a:t>
            </a:r>
            <a:r>
              <a:rPr lang="en-US" sz="2400" b="1" dirty="0" smtClean="0">
                <a:solidFill>
                  <a:srgbClr val="000000"/>
                </a:solidFill>
              </a:rPr>
              <a:t>is most sensitive </a:t>
            </a:r>
            <a:r>
              <a:rPr lang="en-US" sz="2400" dirty="0" smtClean="0">
                <a:solidFill>
                  <a:srgbClr val="000000"/>
                </a:solidFill>
              </a:rPr>
              <a:t>to:</a:t>
            </a:r>
          </a:p>
          <a:p>
            <a:pPr marL="457200" indent="-457200" eaLnBrk="0" hangingPunct="0"/>
            <a:r>
              <a:rPr lang="en-US" sz="2000" dirty="0" smtClean="0">
                <a:solidFill>
                  <a:srgbClr val="000000"/>
                </a:solidFill>
              </a:rPr>
              <a:t>		- turbulence closure parameterizations</a:t>
            </a:r>
          </a:p>
          <a:p>
            <a:pPr marL="457200" indent="-457200" eaLnBrk="0" hangingPunct="0"/>
            <a:r>
              <a:rPr lang="en-US" sz="2000" dirty="0">
                <a:solidFill>
                  <a:srgbClr val="000000"/>
                </a:solidFill>
              </a:rPr>
              <a:t>	</a:t>
            </a:r>
            <a:r>
              <a:rPr lang="en-US" sz="2000" dirty="0" smtClean="0">
                <a:solidFill>
                  <a:srgbClr val="000000"/>
                </a:solidFill>
              </a:rPr>
              <a:t>	- advection scheme</a:t>
            </a:r>
          </a:p>
          <a:p>
            <a:pPr marL="457200" indent="-457200" eaLnBrk="0" hangingPunct="0"/>
            <a:endParaRPr lang="en-US" sz="2400" dirty="0" smtClean="0">
              <a:solidFill>
                <a:srgbClr val="000000"/>
              </a:solidFill>
            </a:endParaRPr>
          </a:p>
          <a:p>
            <a:pPr marL="457200" indent="-457200" eaLnBrk="0" hangingPunct="0"/>
            <a:r>
              <a:rPr lang="en-US" sz="2400" dirty="0" smtClean="0">
                <a:solidFill>
                  <a:srgbClr val="000000"/>
                </a:solidFill>
              </a:rPr>
              <a:t>Only possible because:</a:t>
            </a:r>
          </a:p>
          <a:p>
            <a:pPr marL="457200" indent="-457200" eaLnBrk="0" hangingPunct="0"/>
            <a:r>
              <a:rPr lang="en-US" sz="2400" dirty="0" smtClean="0">
                <a:solidFill>
                  <a:srgbClr val="000000"/>
                </a:solidFill>
              </a:rPr>
              <a:t>		- </a:t>
            </a:r>
            <a:r>
              <a:rPr lang="en-US" sz="2000" dirty="0" smtClean="0">
                <a:solidFill>
                  <a:srgbClr val="000000"/>
                </a:solidFill>
              </a:rPr>
              <a:t>quantitatively assessing model skill</a:t>
            </a:r>
          </a:p>
          <a:p>
            <a:pPr marL="457200" indent="-457200" eaLnBrk="0" hangingPunct="0"/>
            <a:r>
              <a:rPr lang="en-US" sz="2000" dirty="0" smtClean="0">
                <a:solidFill>
                  <a:srgbClr val="000000"/>
                </a:solidFill>
              </a:rPr>
              <a:t>		- multiple open source, community models</a:t>
            </a:r>
          </a:p>
          <a:p>
            <a:pPr marL="457200" indent="-457200" eaLnBrk="0" hangingPunct="0"/>
            <a:r>
              <a:rPr lang="en-US" sz="2000" dirty="0" smtClean="0">
                <a:solidFill>
                  <a:srgbClr val="000000"/>
                </a:solidFill>
              </a:rPr>
              <a:t>		- large group of people from multiple institutions, </a:t>
            </a:r>
          </a:p>
          <a:p>
            <a:pPr marL="457200" indent="-457200" eaLnBrk="0" hangingPunct="0"/>
            <a:r>
              <a:rPr lang="en-US" sz="2000" dirty="0" smtClean="0">
                <a:solidFill>
                  <a:srgbClr val="000000"/>
                </a:solidFill>
              </a:rPr>
              <a:t>			all collaborating on CB modeling issues</a:t>
            </a:r>
          </a:p>
          <a:p>
            <a:pPr marL="457200" indent="-457200" eaLnBrk="0" hangingPunct="0"/>
            <a:r>
              <a:rPr lang="en-US" sz="2400" dirty="0" smtClean="0">
                <a:solidFill>
                  <a:srgbClr val="000000"/>
                </a:solidFill>
              </a:rPr>
              <a:t>		</a:t>
            </a:r>
          </a:p>
          <a:p>
            <a:pPr marL="457200" indent="-457200" eaLnBrk="0" hangingPunct="0"/>
            <a:r>
              <a:rPr lang="en-US" sz="2400" dirty="0" smtClean="0">
                <a:solidFill>
                  <a:srgbClr val="000000"/>
                </a:solidFill>
              </a:rPr>
              <a:t>		</a:t>
            </a:r>
          </a:p>
          <a:p>
            <a:pPr marL="457200" indent="-457200" eaLnBrk="0" hangingPunct="0"/>
            <a:endParaRPr lang="en-US" sz="2400" dirty="0">
              <a:solidFill>
                <a:srgbClr val="000000"/>
              </a:solidFill>
            </a:endParaRPr>
          </a:p>
        </p:txBody>
      </p:sp>
      <p:sp>
        <p:nvSpPr>
          <p:cNvPr id="25" name="Rectangle 2"/>
          <p:cNvSpPr txBox="1">
            <a:spLocks noChangeArrowheads="1"/>
          </p:cNvSpPr>
          <p:nvPr/>
        </p:nvSpPr>
        <p:spPr>
          <a:xfrm>
            <a:off x="-160867" y="165100"/>
            <a:ext cx="9414934" cy="790575"/>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smtClean="0">
                <a:solidFill>
                  <a:schemeClr val="accent2"/>
                </a:solidFill>
                <a:latin typeface="Arial"/>
                <a:ea typeface="+mj-ea"/>
                <a:cs typeface="Arial"/>
              </a:rPr>
              <a:t>Sensitivity Experiments</a:t>
            </a:r>
            <a:endParaRPr kumimoji="0" lang="en-US" sz="4000" b="1" i="0" u="none" strike="noStrike" kern="1200" cap="none" spc="0" normalizeH="0" baseline="0" noProof="0" dirty="0" smtClean="0">
              <a:ln>
                <a:noFill/>
              </a:ln>
              <a:solidFill>
                <a:schemeClr val="tx1"/>
              </a:solidFill>
              <a:effectLst/>
              <a:uLnTx/>
              <a:uFillTx/>
              <a:latin typeface="Arial"/>
              <a:ea typeface="+mj-ea"/>
              <a:cs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138046" y="1928798"/>
            <a:ext cx="7201620" cy="36592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spcAft>
                <a:spcPts val="600"/>
              </a:spcAft>
            </a:pPr>
            <a:endParaRPr lang="en-US" sz="2400" kern="0" dirty="0" smtClean="0">
              <a:latin typeface="Arial"/>
              <a:ea typeface="ＭＳ Ｐゴシック" pitchFamily="31" charset="-128"/>
              <a:cs typeface="Arial"/>
            </a:endParaRPr>
          </a:p>
          <a:p>
            <a:pPr marL="457200" indent="-457200">
              <a:spcAft>
                <a:spcPts val="600"/>
              </a:spcAft>
              <a:buAutoNum type="arabicParenR"/>
            </a:pPr>
            <a:r>
              <a:rPr lang="en-US" sz="2400" kern="0" dirty="0" smtClean="0">
                <a:latin typeface="Arial"/>
                <a:ea typeface="ＭＳ Ｐゴシック" pitchFamily="31" charset="-128"/>
                <a:cs typeface="Arial"/>
              </a:rPr>
              <a:t>Assess model skill</a:t>
            </a:r>
          </a:p>
          <a:p>
            <a:pPr marL="457200" indent="-457200">
              <a:spcAft>
                <a:spcPts val="600"/>
              </a:spcAft>
              <a:buFontTx/>
              <a:buAutoNum type="arabicParenR"/>
            </a:pPr>
            <a:r>
              <a:rPr lang="en-US" sz="2400" kern="0" dirty="0">
                <a:latin typeface="Arial"/>
                <a:ea typeface="ＭＳ Ｐゴシック" pitchFamily="31" charset="-128"/>
                <a:cs typeface="Arial"/>
              </a:rPr>
              <a:t>Use multiple </a:t>
            </a:r>
            <a:r>
              <a:rPr lang="en-US" sz="2400" kern="0" dirty="0" smtClean="0">
                <a:latin typeface="Arial"/>
                <a:ea typeface="ＭＳ Ｐゴシック" pitchFamily="31" charset="-128"/>
                <a:cs typeface="Arial"/>
              </a:rPr>
              <a:t>models</a:t>
            </a:r>
          </a:p>
          <a:p>
            <a:pPr marL="457200" indent="-457200">
              <a:spcAft>
                <a:spcPts val="600"/>
              </a:spcAft>
              <a:buAutoNum type="arabicParenR"/>
            </a:pPr>
            <a:r>
              <a:rPr lang="en-US" sz="2400" kern="0" dirty="0" smtClean="0">
                <a:latin typeface="Arial"/>
                <a:ea typeface="ＭＳ Ｐゴシック" pitchFamily="31" charset="-128"/>
                <a:cs typeface="Arial"/>
              </a:rPr>
              <a:t>Use open source community models   </a:t>
            </a:r>
          </a:p>
          <a:p>
            <a:pPr marL="457200" indent="-457200">
              <a:spcAft>
                <a:spcPts val="600"/>
              </a:spcAft>
              <a:buAutoNum type="arabicParenR"/>
            </a:pPr>
            <a:r>
              <a:rPr lang="en-US" sz="2400" kern="0" dirty="0" smtClean="0">
                <a:latin typeface="Arial"/>
                <a:ea typeface="ＭＳ Ｐゴシック" pitchFamily="31" charset="-128"/>
                <a:cs typeface="Arial"/>
              </a:rPr>
              <a:t>Implement models in a modular fashion</a:t>
            </a:r>
          </a:p>
          <a:p>
            <a:pPr marL="457200" indent="-457200">
              <a:spcAft>
                <a:spcPts val="600"/>
              </a:spcAft>
              <a:buAutoNum type="arabicParenR"/>
            </a:pPr>
            <a:r>
              <a:rPr lang="en-US" sz="2400" kern="0" dirty="0" smtClean="0">
                <a:latin typeface="Arial"/>
                <a:ea typeface="ＭＳ Ｐゴシック" pitchFamily="31" charset="-128"/>
                <a:cs typeface="Arial"/>
              </a:rPr>
              <a:t>Form a Chesapeake Modeling Laboratory to enable the above, as suggested in the NRC report; extension of CCMP  </a:t>
            </a:r>
          </a:p>
          <a:p>
            <a:pPr marL="0" marR="0" lvl="0" indent="0" defTabSz="914400" rtl="0" eaLnBrk="1" fontAlgn="base" latinLnBrk="0" hangingPunct="1">
              <a:lnSpc>
                <a:spcPct val="100000"/>
              </a:lnSpc>
              <a:spcBef>
                <a:spcPct val="0"/>
              </a:spcBef>
              <a:spcAft>
                <a:spcPts val="600"/>
              </a:spcAft>
              <a:buClrTx/>
              <a:buSzTx/>
              <a:buFontTx/>
              <a:buNone/>
              <a:tabLst/>
              <a:defRPr/>
            </a:pPr>
            <a:endParaRPr kumimoji="0" lang="en-US" sz="160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algn="ctr">
              <a:spcAft>
                <a:spcPts val="600"/>
              </a:spcAft>
            </a:pPr>
            <a:endParaRPr lang="en-US" kern="0" dirty="0" smtClean="0">
              <a:latin typeface="Arial"/>
              <a:ea typeface="ＭＳ Ｐゴシック" pitchFamily="31" charset="-128"/>
              <a:cs typeface="Arial"/>
            </a:endParaRPr>
          </a:p>
          <a:p>
            <a:pPr algn="ctr">
              <a:spcAft>
                <a:spcPts val="600"/>
              </a:spcAft>
            </a:pPr>
            <a:endParaRPr lang="en-US" kern="0" dirty="0" smtClean="0">
              <a:latin typeface="Arial"/>
              <a:ea typeface="ＭＳ Ｐゴシック" pitchFamily="31" charset="-128"/>
              <a:cs typeface="Arial"/>
            </a:endParaRPr>
          </a:p>
          <a:p>
            <a:pPr algn="ctr">
              <a:spcAft>
                <a:spcPts val="600"/>
              </a:spcAft>
            </a:pPr>
            <a:endParaRPr lang="en-US" kern="0" dirty="0" smtClean="0">
              <a:latin typeface="Arial"/>
              <a:ea typeface="ＭＳ Ｐゴシック" pitchFamily="31" charset="-128"/>
              <a:cs typeface="Arial"/>
            </a:endParaRPr>
          </a:p>
          <a:p>
            <a:pPr algn="ctr">
              <a:spcAft>
                <a:spcPts val="600"/>
              </a:spcAft>
            </a:pPr>
            <a:endParaRPr lang="en-US" kern="0" dirty="0" smtClean="0">
              <a:latin typeface="Arial"/>
              <a:ea typeface="ＭＳ Ｐゴシック" pitchFamily="31" charset="-128"/>
              <a:cs typeface="Arial"/>
            </a:endParaRPr>
          </a:p>
        </p:txBody>
      </p:sp>
      <p:sp>
        <p:nvSpPr>
          <p:cNvPr id="9" name="Rectangle 2"/>
          <p:cNvSpPr>
            <a:spLocks noGrp="1" noChangeArrowheads="1"/>
          </p:cNvSpPr>
          <p:nvPr>
            <p:ph type="title"/>
          </p:nvPr>
        </p:nvSpPr>
        <p:spPr>
          <a:xfrm>
            <a:off x="8467" y="537643"/>
            <a:ext cx="8915400" cy="1252051"/>
          </a:xfrm>
          <a:noFill/>
        </p:spPr>
        <p:txBody>
          <a:bodyPr>
            <a:noAutofit/>
          </a:bodyPr>
          <a:lstStyle/>
          <a:p>
            <a:pPr eaLnBrk="1" hangingPunct="1"/>
            <a:r>
              <a:rPr lang="en-US" sz="4000" b="1" dirty="0" smtClean="0">
                <a:solidFill>
                  <a:schemeClr val="accent2"/>
                </a:solidFill>
                <a:latin typeface="Arial"/>
                <a:cs typeface="Arial"/>
              </a:rPr>
              <a:t>Five </a:t>
            </a:r>
            <a:r>
              <a:rPr lang="en-US" sz="4000" b="1" u="sng" dirty="0" smtClean="0">
                <a:solidFill>
                  <a:schemeClr val="accent2"/>
                </a:solidFill>
                <a:latin typeface="Arial"/>
                <a:cs typeface="Arial"/>
              </a:rPr>
              <a:t>Recommendations </a:t>
            </a:r>
            <a:r>
              <a:rPr lang="en-US" sz="4000" b="1" dirty="0" smtClean="0">
                <a:solidFill>
                  <a:schemeClr val="accent2"/>
                </a:solidFill>
                <a:latin typeface="Arial"/>
                <a:cs typeface="Arial"/>
              </a:rPr>
              <a:t>for how CBP should proceed with future modeling efforts</a:t>
            </a:r>
            <a:endParaRPr lang="en-US" sz="4000" b="1" dirty="0" smtClean="0">
              <a:solidFill>
                <a:schemeClr val="tx1"/>
              </a:solidFill>
              <a:latin typeface="Arial"/>
              <a:cs typeface="Arial"/>
            </a:endParaRPr>
          </a:p>
        </p:txBody>
      </p:sp>
      <p:sp>
        <p:nvSpPr>
          <p:cNvPr id="5" name="Rectangle 4"/>
          <p:cNvSpPr/>
          <p:nvPr/>
        </p:nvSpPr>
        <p:spPr>
          <a:xfrm>
            <a:off x="622165" y="5708133"/>
            <a:ext cx="7897715" cy="830997"/>
          </a:xfrm>
          <a:prstGeom prst="rect">
            <a:avLst/>
          </a:prstGeom>
        </p:spPr>
        <p:txBody>
          <a:bodyPr wrap="none">
            <a:spAutoFit/>
          </a:bodyPr>
          <a:lstStyle/>
          <a:p>
            <a:r>
              <a:rPr lang="en-US" sz="2400" b="1" kern="0" dirty="0" smtClean="0">
                <a:latin typeface="Arial"/>
                <a:ea typeface="ＭＳ Ｐゴシック" pitchFamily="31" charset="-128"/>
                <a:cs typeface="Arial"/>
              </a:rPr>
              <a:t>Establish an ad-hoc modeling advisory committee to </a:t>
            </a:r>
          </a:p>
          <a:p>
            <a:r>
              <a:rPr lang="en-US" sz="2400" b="1" kern="0" dirty="0" smtClean="0">
                <a:latin typeface="Arial"/>
                <a:ea typeface="ＭＳ Ｐゴシック" pitchFamily="31" charset="-128"/>
                <a:cs typeface="Arial"/>
              </a:rPr>
              <a:t>advise CBP on future modeling efforts </a:t>
            </a:r>
            <a:endParaRPr lang="en-US" sz="24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642533" y="2565720"/>
            <a:ext cx="7501467" cy="17946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2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1. National Academy of Sciences Report</a:t>
            </a:r>
          </a:p>
          <a:p>
            <a:pPr marL="0" marR="0" lvl="0" indent="0" defTabSz="914400" rtl="0" eaLnBrk="1" fontAlgn="base" latinLnBrk="0" hangingPunct="1">
              <a:lnSpc>
                <a:spcPct val="12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2. STAC </a:t>
            </a:r>
            <a:r>
              <a:rPr kumimoji="0" lang="en-US" sz="2400" b="1" i="0" u="none" strike="noStrike" kern="0" cap="none" spc="0" normalizeH="0" baseline="0" noProof="0" dirty="0" err="1" smtClean="0">
                <a:ln>
                  <a:noFill/>
                </a:ln>
                <a:solidFill>
                  <a:schemeClr val="tx1"/>
                </a:solidFill>
                <a:effectLst/>
                <a:uLnTx/>
                <a:uFillTx/>
                <a:latin typeface="Arial"/>
                <a:ea typeface="ＭＳ Ｐゴシック" pitchFamily="31" charset="-128"/>
                <a:cs typeface="Arial"/>
              </a:rPr>
              <a:t>LimnoTech</a:t>
            </a:r>
            <a:r>
              <a:rPr kumimoji="0" lang="en-US" sz="2400" b="1"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 Review</a:t>
            </a:r>
          </a:p>
          <a:p>
            <a:pPr marL="0" marR="0" lvl="0" indent="0" defTabSz="914400" rtl="0" eaLnBrk="1" fontAlgn="base" latinLnBrk="0" hangingPunct="1">
              <a:lnSpc>
                <a:spcPct val="120000"/>
              </a:lnSpc>
              <a:spcBef>
                <a:spcPct val="0"/>
              </a:spcBef>
              <a:spcAft>
                <a:spcPct val="0"/>
              </a:spcAft>
              <a:buClrTx/>
              <a:buSzTx/>
              <a:buFontTx/>
              <a:buNone/>
              <a:tabLst/>
              <a:defRPr/>
            </a:pPr>
            <a:r>
              <a:rPr lang="en-US" sz="2400" b="1" kern="0" dirty="0" smtClean="0">
                <a:latin typeface="Arial"/>
                <a:ea typeface="ＭＳ Ｐゴシック" pitchFamily="31" charset="-128"/>
                <a:cs typeface="Arial"/>
              </a:rPr>
              <a:t>3. CB </a:t>
            </a:r>
            <a:r>
              <a:rPr lang="en-US" sz="2400" b="1" kern="0" dirty="0" err="1" smtClean="0">
                <a:latin typeface="Arial"/>
                <a:ea typeface="ＭＳ Ｐゴシック" pitchFamily="31" charset="-128"/>
                <a:cs typeface="Arial"/>
              </a:rPr>
              <a:t>Hydrodyn</a:t>
            </a:r>
            <a:r>
              <a:rPr lang="en-US" sz="2400" b="1" kern="0" dirty="0" smtClean="0">
                <a:latin typeface="Arial"/>
                <a:ea typeface="ＭＳ Ｐゴシック" pitchFamily="31" charset="-128"/>
                <a:cs typeface="Arial"/>
              </a:rPr>
              <a:t>. Modeling Workshop Report</a:t>
            </a:r>
            <a:endParaRPr lang="en-US" sz="2400" b="1" kern="0" noProof="0" dirty="0" smtClean="0">
              <a:latin typeface="Arial"/>
              <a:ea typeface="ＭＳ Ｐゴシック" pitchFamily="31" charset="-128"/>
              <a:cs typeface="Arial"/>
            </a:endParaRPr>
          </a:p>
          <a:p>
            <a:pPr marL="0" marR="0" lvl="0" indent="0" defTabSz="914400" rtl="0" eaLnBrk="1" fontAlgn="base" latinLnBrk="0" hangingPunct="1">
              <a:lnSpc>
                <a:spcPct val="120000"/>
              </a:lnSpc>
              <a:spcBef>
                <a:spcPct val="0"/>
              </a:spcBef>
              <a:spcAft>
                <a:spcPct val="0"/>
              </a:spcAft>
              <a:buClrTx/>
              <a:buSzTx/>
              <a:buFontTx/>
              <a:buNone/>
              <a:tabLst/>
              <a:defRPr/>
            </a:pPr>
            <a:endParaRPr kumimoji="0" lang="en-US" sz="6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p:txBody>
      </p:sp>
      <p:sp>
        <p:nvSpPr>
          <p:cNvPr id="6" name="Rectangle 2"/>
          <p:cNvSpPr>
            <a:spLocks noGrp="1" noChangeArrowheads="1"/>
          </p:cNvSpPr>
          <p:nvPr>
            <p:ph type="title"/>
          </p:nvPr>
        </p:nvSpPr>
        <p:spPr>
          <a:xfrm>
            <a:off x="101600" y="393699"/>
            <a:ext cx="8915400" cy="1841501"/>
          </a:xfrm>
          <a:noFill/>
        </p:spPr>
        <p:txBody>
          <a:bodyPr>
            <a:noAutofit/>
          </a:bodyPr>
          <a:lstStyle/>
          <a:p>
            <a:pPr eaLnBrk="1" hangingPunct="1"/>
            <a:r>
              <a:rPr lang="en-US" b="1" dirty="0" smtClean="0">
                <a:solidFill>
                  <a:schemeClr val="accent2"/>
                </a:solidFill>
                <a:latin typeface="Arial"/>
                <a:cs typeface="Arial"/>
              </a:rPr>
              <a:t>Recent STAC Discussions </a:t>
            </a:r>
            <a:br>
              <a:rPr lang="en-US" b="1" dirty="0" smtClean="0">
                <a:solidFill>
                  <a:schemeClr val="accent2"/>
                </a:solidFill>
                <a:latin typeface="Arial"/>
                <a:cs typeface="Arial"/>
              </a:rPr>
            </a:br>
            <a:r>
              <a:rPr lang="en-US" b="1" dirty="0" smtClean="0">
                <a:solidFill>
                  <a:schemeClr val="accent2"/>
                </a:solidFill>
                <a:latin typeface="Arial"/>
                <a:cs typeface="Arial"/>
              </a:rPr>
              <a:t>on CBP Modeling</a:t>
            </a:r>
            <a:endParaRPr lang="en-US" b="1" dirty="0" smtClean="0">
              <a:solidFill>
                <a:schemeClr val="tx1"/>
              </a:solidFill>
              <a:latin typeface="Arial"/>
              <a:cs typeface="Arial"/>
            </a:endParaRPr>
          </a:p>
        </p:txBody>
      </p:sp>
      <p:pic>
        <p:nvPicPr>
          <p:cNvPr id="8" name="Picture 7"/>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47133" y="4817534"/>
            <a:ext cx="1762759" cy="1762759"/>
          </a:xfrm>
          <a:prstGeom prst="rect">
            <a:avLst/>
          </a:prstGeom>
          <a:noFill/>
          <a:ln>
            <a:noFill/>
          </a:ln>
        </p:spPr>
      </p:pic>
      <p:sp>
        <p:nvSpPr>
          <p:cNvPr id="2" name="Rectangle 1"/>
          <p:cNvSpPr/>
          <p:nvPr/>
        </p:nvSpPr>
        <p:spPr>
          <a:xfrm>
            <a:off x="2285167" y="4675200"/>
            <a:ext cx="5775940" cy="1077218"/>
          </a:xfrm>
          <a:prstGeom prst="rect">
            <a:avLst/>
          </a:prstGeom>
        </p:spPr>
        <p:txBody>
          <a:bodyPr wrap="none">
            <a:spAutoFit/>
          </a:bodyPr>
          <a:lstStyle/>
          <a:p>
            <a:pPr lvl="0" algn="ctr">
              <a:defRPr/>
            </a:pPr>
            <a:r>
              <a:rPr lang="en-US" sz="3200" b="1" kern="0" dirty="0" smtClean="0">
                <a:latin typeface="Arial"/>
                <a:ea typeface="ＭＳ Ｐゴシック" pitchFamily="31" charset="-128"/>
                <a:cs typeface="Arial"/>
                <a:sym typeface="Wingdings"/>
              </a:rPr>
              <a:t>  </a:t>
            </a:r>
            <a:r>
              <a:rPr lang="en-US" sz="3200" b="1" kern="0" dirty="0" smtClean="0">
                <a:latin typeface="Arial"/>
                <a:ea typeface="ＭＳ Ｐゴシック" pitchFamily="31" charset="-128"/>
                <a:cs typeface="Arial"/>
              </a:rPr>
              <a:t>Future of Modeling Letter </a:t>
            </a:r>
          </a:p>
          <a:p>
            <a:pPr lvl="0" algn="ctr">
              <a:defRPr/>
            </a:pPr>
            <a:r>
              <a:rPr lang="en-US" sz="3200" b="1" kern="0" dirty="0" smtClean="0">
                <a:latin typeface="Arial"/>
                <a:ea typeface="ＭＳ Ｐゴシック" pitchFamily="31" charset="-128"/>
                <a:cs typeface="Arial"/>
              </a:rPr>
              <a:t>from STAC (Oct. 2011)</a:t>
            </a:r>
            <a:endParaRPr lang="en-US" sz="3200" b="1" kern="0" dirty="0">
              <a:latin typeface="Arial"/>
              <a:ea typeface="ＭＳ Ｐゴシック" pitchFamily="31" charset="-128"/>
              <a:cs typeface="Arial"/>
            </a:endParaRPr>
          </a:p>
        </p:txBody>
      </p:sp>
    </p:spTree>
    <p:extLst>
      <p:ext uri="{BB962C8B-B14F-4D97-AF65-F5344CB8AC3E}">
        <p14:creationId xmlns:p14="http://schemas.microsoft.com/office/powerpoint/2010/main" xmlns="" val="33481522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583268" y="2218585"/>
            <a:ext cx="6730999" cy="29206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buAutoNum type="arabicPeriod"/>
            </a:pPr>
            <a:r>
              <a:rPr lang="en-US" sz="1600" dirty="0" smtClean="0"/>
              <a:t>STAC </a:t>
            </a:r>
            <a:r>
              <a:rPr lang="en-US" sz="1600" dirty="0"/>
              <a:t>strongly recommends that any future hydrodynamic/water quality model shall be selected through </a:t>
            </a:r>
            <a:r>
              <a:rPr lang="en-US" sz="2000" b="1" dirty="0"/>
              <a:t>quantitative skill assessment and an independent peer review process </a:t>
            </a:r>
            <a:endParaRPr lang="en-US" sz="1600" b="1" kern="0" dirty="0">
              <a:latin typeface="Arial"/>
              <a:ea typeface="ＭＳ Ｐゴシック" pitchFamily="31" charset="-128"/>
              <a:cs typeface="Arial"/>
            </a:endParaRPr>
          </a:p>
          <a:p>
            <a:pPr marL="342900" indent="-342900">
              <a:buAutoNum type="arabicPeriod"/>
            </a:pPr>
            <a:endParaRPr lang="en-US" sz="1600" kern="0" dirty="0">
              <a:latin typeface="Arial"/>
              <a:ea typeface="ＭＳ Ｐゴシック" pitchFamily="31" charset="-128"/>
              <a:cs typeface="Arial"/>
            </a:endParaRPr>
          </a:p>
          <a:p>
            <a:pPr marL="342900" indent="-342900">
              <a:buAutoNum type="arabicPeriod"/>
            </a:pPr>
            <a:r>
              <a:rPr lang="en-US" sz="1600" dirty="0" smtClean="0"/>
              <a:t>STAC </a:t>
            </a:r>
            <a:r>
              <a:rPr lang="en-US" sz="1600" dirty="0"/>
              <a:t>strongly encourages the EPA to direct a portion of its modeling funds each year to the modeling community</a:t>
            </a:r>
            <a:r>
              <a:rPr lang="en-US" sz="2000" dirty="0"/>
              <a:t> </a:t>
            </a:r>
            <a:r>
              <a:rPr lang="en-US" sz="2000" b="1" dirty="0"/>
              <a:t>to develop and run multiple hydrodynamic/water quality </a:t>
            </a:r>
            <a:r>
              <a:rPr lang="en-US" sz="2000" b="1" dirty="0" smtClean="0"/>
              <a:t>models</a:t>
            </a:r>
            <a:r>
              <a:rPr lang="en-US" sz="2000" dirty="0"/>
              <a:t>. </a:t>
            </a:r>
            <a:r>
              <a:rPr lang="en-US" sz="1600" dirty="0"/>
              <a:t>The output from these multiple models shall then be routinely compared to the EPA regulatory model output to build scientist, management, and other stakeholder confidence in the model, which is critical for generating support for the appropriate use of public funds in meeting TMDLs across the region. </a:t>
            </a:r>
            <a:endParaRPr kumimoji="0" lang="en-US" sz="160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a:lnSpc>
                <a:spcPct val="120000"/>
              </a:lnSpc>
            </a:pPr>
            <a:endParaRPr lang="en-US" sz="1600" kern="0" dirty="0" smtClean="0">
              <a:latin typeface="Arial"/>
              <a:ea typeface="ＭＳ Ｐゴシック" pitchFamily="31" charset="-128"/>
              <a:cs typeface="Arial"/>
            </a:endParaRPr>
          </a:p>
          <a:p>
            <a:pPr>
              <a:lnSpc>
                <a:spcPct val="120000"/>
              </a:lnSpc>
            </a:pPr>
            <a:endParaRPr lang="en-US" sz="1600" kern="0" dirty="0" smtClean="0">
              <a:latin typeface="Arial"/>
              <a:ea typeface="ＭＳ Ｐゴシック" pitchFamily="31" charset="-128"/>
              <a:cs typeface="Arial"/>
            </a:endParaRPr>
          </a:p>
          <a:p>
            <a:pPr>
              <a:lnSpc>
                <a:spcPct val="120000"/>
              </a:lnSpc>
            </a:pPr>
            <a:endParaRPr lang="en-US" sz="1600" kern="0" dirty="0" smtClean="0">
              <a:latin typeface="Arial"/>
              <a:ea typeface="ＭＳ Ｐゴシック" pitchFamily="31" charset="-128"/>
              <a:cs typeface="Arial"/>
            </a:endParaRPr>
          </a:p>
          <a:p>
            <a:pPr>
              <a:lnSpc>
                <a:spcPct val="120000"/>
              </a:lnSpc>
            </a:pPr>
            <a:endParaRPr lang="en-US" sz="1600" kern="0" dirty="0" smtClean="0">
              <a:latin typeface="Arial"/>
              <a:ea typeface="ＭＳ Ｐゴシック" pitchFamily="31" charset="-128"/>
              <a:cs typeface="Arial"/>
            </a:endParaRPr>
          </a:p>
          <a:p>
            <a:pPr>
              <a:lnSpc>
                <a:spcPct val="120000"/>
              </a:lnSpc>
            </a:pPr>
            <a:endParaRPr lang="en-US" sz="1600" kern="0" dirty="0" smtClean="0">
              <a:latin typeface="Arial"/>
              <a:ea typeface="ＭＳ Ｐゴシック" pitchFamily="31" charset="-128"/>
              <a:cs typeface="Arial"/>
            </a:endParaRPr>
          </a:p>
          <a:p>
            <a:pPr>
              <a:lnSpc>
                <a:spcPct val="120000"/>
              </a:lnSpc>
            </a:pPr>
            <a:endParaRPr lang="en-US" sz="1600" kern="0" dirty="0" smtClean="0">
              <a:latin typeface="Arial"/>
              <a:ea typeface="ＭＳ Ｐゴシック" pitchFamily="31" charset="-128"/>
              <a:cs typeface="Arial"/>
            </a:endParaRPr>
          </a:p>
        </p:txBody>
      </p:sp>
      <p:pic>
        <p:nvPicPr>
          <p:cNvPr id="8" name="Picture 7"/>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47133" y="4817534"/>
            <a:ext cx="1762759" cy="1762759"/>
          </a:xfrm>
          <a:prstGeom prst="rect">
            <a:avLst/>
          </a:prstGeom>
          <a:noFill/>
          <a:ln>
            <a:noFill/>
          </a:ln>
        </p:spPr>
      </p:pic>
      <p:sp>
        <p:nvSpPr>
          <p:cNvPr id="2" name="Rectangle 1"/>
          <p:cNvSpPr/>
          <p:nvPr/>
        </p:nvSpPr>
        <p:spPr>
          <a:xfrm>
            <a:off x="163234" y="348891"/>
            <a:ext cx="8867281" cy="1446550"/>
          </a:xfrm>
          <a:prstGeom prst="rect">
            <a:avLst/>
          </a:prstGeom>
        </p:spPr>
        <p:txBody>
          <a:bodyPr wrap="none">
            <a:spAutoFit/>
          </a:bodyPr>
          <a:lstStyle/>
          <a:p>
            <a:pPr lvl="0" algn="ctr">
              <a:defRPr/>
            </a:pPr>
            <a:r>
              <a:rPr lang="en-US" sz="4400" b="1" kern="0" dirty="0" smtClean="0">
                <a:solidFill>
                  <a:schemeClr val="accent2"/>
                </a:solidFill>
                <a:latin typeface="Arial"/>
                <a:ea typeface="ＭＳ Ｐゴシック" pitchFamily="31" charset="-128"/>
                <a:cs typeface="Arial"/>
              </a:rPr>
              <a:t>STAC Future of Modeling Letter:</a:t>
            </a:r>
          </a:p>
          <a:p>
            <a:pPr lvl="0" algn="ctr">
              <a:defRPr/>
            </a:pPr>
            <a:r>
              <a:rPr lang="en-US" sz="4400" b="1" kern="0" dirty="0" smtClean="0">
                <a:solidFill>
                  <a:schemeClr val="accent2"/>
                </a:solidFill>
                <a:latin typeface="Arial"/>
                <a:ea typeface="ＭＳ Ｐゴシック" pitchFamily="31" charset="-128"/>
                <a:cs typeface="Arial"/>
              </a:rPr>
              <a:t> Recommendations</a:t>
            </a:r>
            <a:endParaRPr lang="en-US" sz="4400" b="1" kern="0" dirty="0">
              <a:solidFill>
                <a:schemeClr val="accent2"/>
              </a:solidFill>
              <a:latin typeface="Arial"/>
              <a:ea typeface="ＭＳ Ｐゴシック" pitchFamily="31" charset="-128"/>
              <a:cs typeface="Arial"/>
            </a:endParaRPr>
          </a:p>
        </p:txBody>
      </p:sp>
    </p:spTree>
    <p:extLst>
      <p:ext uri="{BB962C8B-B14F-4D97-AF65-F5344CB8AC3E}">
        <p14:creationId xmlns:p14="http://schemas.microsoft.com/office/powerpoint/2010/main" xmlns="" val="6008812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642533" y="2565720"/>
            <a:ext cx="7501467" cy="17946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2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1. National Academy of Sciences Report</a:t>
            </a:r>
          </a:p>
          <a:p>
            <a:pPr marL="0" marR="0" lvl="0" indent="0" defTabSz="914400" rtl="0" eaLnBrk="1" fontAlgn="base" latinLnBrk="0" hangingPunct="1">
              <a:lnSpc>
                <a:spcPct val="12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2. STAC </a:t>
            </a:r>
            <a:r>
              <a:rPr kumimoji="0" lang="en-US" sz="2400" b="1" i="0" u="none" strike="noStrike" kern="0" cap="none" spc="0" normalizeH="0" baseline="0" noProof="0" dirty="0" err="1" smtClean="0">
                <a:ln>
                  <a:noFill/>
                </a:ln>
                <a:solidFill>
                  <a:schemeClr val="tx1"/>
                </a:solidFill>
                <a:effectLst/>
                <a:uLnTx/>
                <a:uFillTx/>
                <a:latin typeface="Arial"/>
                <a:ea typeface="ＭＳ Ｐゴシック" pitchFamily="31" charset="-128"/>
                <a:cs typeface="Arial"/>
              </a:rPr>
              <a:t>LimnoTech</a:t>
            </a:r>
            <a:r>
              <a:rPr kumimoji="0" lang="en-US" sz="2400" b="1"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 Review</a:t>
            </a:r>
          </a:p>
          <a:p>
            <a:pPr marL="0" marR="0" lvl="0" indent="0" defTabSz="914400" rtl="0" eaLnBrk="1" fontAlgn="base" latinLnBrk="0" hangingPunct="1">
              <a:lnSpc>
                <a:spcPct val="120000"/>
              </a:lnSpc>
              <a:spcBef>
                <a:spcPct val="0"/>
              </a:spcBef>
              <a:spcAft>
                <a:spcPct val="0"/>
              </a:spcAft>
              <a:buClrTx/>
              <a:buSzTx/>
              <a:buFontTx/>
              <a:buNone/>
              <a:tabLst/>
              <a:defRPr/>
            </a:pPr>
            <a:r>
              <a:rPr lang="en-US" sz="2400" b="1" kern="0" dirty="0" smtClean="0">
                <a:latin typeface="Arial"/>
                <a:ea typeface="ＭＳ Ｐゴシック" pitchFamily="31" charset="-128"/>
                <a:cs typeface="Arial"/>
              </a:rPr>
              <a:t>3. CB </a:t>
            </a:r>
            <a:r>
              <a:rPr lang="en-US" sz="2400" b="1" kern="0" dirty="0" err="1" smtClean="0">
                <a:latin typeface="Arial"/>
                <a:ea typeface="ＭＳ Ｐゴシック" pitchFamily="31" charset="-128"/>
                <a:cs typeface="Arial"/>
              </a:rPr>
              <a:t>Hydrodyn</a:t>
            </a:r>
            <a:r>
              <a:rPr lang="en-US" sz="2400" b="1" kern="0" dirty="0" smtClean="0">
                <a:latin typeface="Arial"/>
                <a:ea typeface="ＭＳ Ｐゴシック" pitchFamily="31" charset="-128"/>
                <a:cs typeface="Arial"/>
              </a:rPr>
              <a:t>. Modeling Workshop Report</a:t>
            </a:r>
          </a:p>
          <a:p>
            <a:pPr marL="0" marR="0" lvl="0" indent="0" defTabSz="914400" rtl="0" eaLnBrk="1" fontAlgn="base" latinLnBrk="0" hangingPunct="1">
              <a:lnSpc>
                <a:spcPct val="120000"/>
              </a:lnSpc>
              <a:spcBef>
                <a:spcPct val="0"/>
              </a:spcBef>
              <a:spcAft>
                <a:spcPct val="0"/>
              </a:spcAft>
              <a:buClrTx/>
              <a:buSzTx/>
              <a:buFontTx/>
              <a:buNone/>
              <a:tabLst/>
              <a:defRPr/>
            </a:pPr>
            <a:r>
              <a:rPr lang="en-US" sz="2400" b="1" kern="0" noProof="0" dirty="0" smtClean="0">
                <a:latin typeface="Arial"/>
                <a:ea typeface="ＭＳ Ｐゴシック" pitchFamily="31" charset="-128"/>
                <a:cs typeface="Arial"/>
              </a:rPr>
              <a:t>4. Future of CBP Modeling Letter from STAC</a:t>
            </a:r>
          </a:p>
          <a:p>
            <a:pPr marL="0" marR="0" lvl="0" indent="0" defTabSz="914400" rtl="0" eaLnBrk="1" fontAlgn="base" latinLnBrk="0" hangingPunct="1">
              <a:lnSpc>
                <a:spcPct val="120000"/>
              </a:lnSpc>
              <a:spcBef>
                <a:spcPct val="0"/>
              </a:spcBef>
              <a:spcAft>
                <a:spcPct val="0"/>
              </a:spcAft>
              <a:buClrTx/>
              <a:buSzTx/>
              <a:buFontTx/>
              <a:buNone/>
              <a:tabLst/>
              <a:defRPr/>
            </a:pPr>
            <a:endParaRPr kumimoji="0" lang="en-US" sz="6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p:txBody>
      </p:sp>
      <p:sp>
        <p:nvSpPr>
          <p:cNvPr id="6" name="Rectangle 2"/>
          <p:cNvSpPr>
            <a:spLocks noGrp="1" noChangeArrowheads="1"/>
          </p:cNvSpPr>
          <p:nvPr>
            <p:ph type="title"/>
          </p:nvPr>
        </p:nvSpPr>
        <p:spPr>
          <a:xfrm>
            <a:off x="101600" y="393699"/>
            <a:ext cx="8915400" cy="1841501"/>
          </a:xfrm>
          <a:noFill/>
        </p:spPr>
        <p:txBody>
          <a:bodyPr>
            <a:noAutofit/>
          </a:bodyPr>
          <a:lstStyle/>
          <a:p>
            <a:pPr eaLnBrk="1" hangingPunct="1"/>
            <a:r>
              <a:rPr lang="en-US" b="1" dirty="0" smtClean="0">
                <a:solidFill>
                  <a:schemeClr val="accent2"/>
                </a:solidFill>
                <a:latin typeface="Arial"/>
                <a:cs typeface="Arial"/>
              </a:rPr>
              <a:t>Recommendations for inclusion of multiple models</a:t>
            </a:r>
            <a:endParaRPr lang="en-US" b="1" dirty="0" smtClean="0">
              <a:solidFill>
                <a:schemeClr val="tx1"/>
              </a:solidFill>
              <a:latin typeface="Arial"/>
              <a:cs typeface="Arial"/>
            </a:endParaRPr>
          </a:p>
        </p:txBody>
      </p:sp>
      <p:pic>
        <p:nvPicPr>
          <p:cNvPr id="8" name="Picture 7"/>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47133" y="4817534"/>
            <a:ext cx="1762759" cy="1762759"/>
          </a:xfrm>
          <a:prstGeom prst="rect">
            <a:avLst/>
          </a:prstGeom>
          <a:noFill/>
          <a:ln>
            <a:noFill/>
          </a:ln>
        </p:spPr>
      </p:pic>
    </p:spTree>
    <p:extLst>
      <p:ext uri="{BB962C8B-B14F-4D97-AF65-F5344CB8AC3E}">
        <p14:creationId xmlns:p14="http://schemas.microsoft.com/office/powerpoint/2010/main" xmlns="" val="29510705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86833" y="1981520"/>
            <a:ext cx="8365067" cy="4774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defTabSz="914400" rtl="0" eaLnBrk="1" fontAlgn="base" latinLnBrk="0" hangingPunct="1">
              <a:lnSpc>
                <a:spcPct val="120000"/>
              </a:lnSpc>
              <a:spcBef>
                <a:spcPct val="0"/>
              </a:spcBef>
              <a:spcAft>
                <a:spcPct val="0"/>
              </a:spcAft>
              <a:buClrTx/>
              <a:buSzTx/>
              <a:buFont typeface="Arial"/>
              <a:buChar char="•"/>
              <a:tabLst/>
              <a:defRPr/>
            </a:pPr>
            <a:r>
              <a:rPr kumimoji="0" lang="en-US" sz="2400" b="1"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CBP model continue</a:t>
            </a:r>
            <a:r>
              <a:rPr kumimoji="0" lang="en-US" sz="2400" b="1" i="0" u="none" strike="noStrike" kern="0" cap="none" spc="0" normalizeH="0" noProof="0" dirty="0" smtClean="0">
                <a:ln>
                  <a:noFill/>
                </a:ln>
                <a:solidFill>
                  <a:schemeClr val="tx1"/>
                </a:solidFill>
                <a:effectLst/>
                <a:uLnTx/>
                <a:uFillTx/>
                <a:latin typeface="Arial"/>
                <a:ea typeface="ＭＳ Ｐゴシック" pitchFamily="31" charset="-128"/>
                <a:cs typeface="Arial"/>
              </a:rPr>
              <a:t> </a:t>
            </a:r>
            <a:r>
              <a:rPr kumimoji="0" lang="en-US" sz="2400" b="1"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to be used as</a:t>
            </a:r>
            <a:r>
              <a:rPr kumimoji="0" lang="en-US" sz="2400" b="1" i="0" u="none" strike="noStrike" kern="0" cap="none" spc="0" normalizeH="0" noProof="0" dirty="0" smtClean="0">
                <a:ln>
                  <a:noFill/>
                </a:ln>
                <a:solidFill>
                  <a:schemeClr val="tx1"/>
                </a:solidFill>
                <a:effectLst/>
                <a:uLnTx/>
                <a:uFillTx/>
                <a:latin typeface="Arial"/>
                <a:ea typeface="ＭＳ Ｐゴシック" pitchFamily="31" charset="-128"/>
                <a:cs typeface="Arial"/>
              </a:rPr>
              <a:t> the sole regulatory model for management decisions</a:t>
            </a:r>
            <a:endParaRPr kumimoji="0" lang="en-US" sz="2400" b="1"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marL="342900" marR="0" lvl="0" indent="-342900" defTabSz="914400" rtl="0" eaLnBrk="1" fontAlgn="base" latinLnBrk="0" hangingPunct="1">
              <a:lnSpc>
                <a:spcPct val="120000"/>
              </a:lnSpc>
              <a:spcBef>
                <a:spcPct val="0"/>
              </a:spcBef>
              <a:spcAft>
                <a:spcPct val="0"/>
              </a:spcAft>
              <a:buClrTx/>
              <a:buSzTx/>
              <a:buFontTx/>
              <a:buChar char="•"/>
              <a:tabLst/>
              <a:defRPr/>
            </a:pPr>
            <a:r>
              <a:rPr lang="en-US" sz="2400" b="1" kern="0" dirty="0" err="1" smtClean="0">
                <a:latin typeface="Arial"/>
                <a:ea typeface="ＭＳ Ｐゴシック" pitchFamily="31" charset="-128"/>
                <a:cs typeface="Arial"/>
              </a:rPr>
              <a:t>Sev</a:t>
            </a:r>
            <a:r>
              <a:rPr kumimoji="0" lang="en-US" sz="2400" b="1" i="0" u="none" strike="noStrike" kern="0" cap="none" spc="0" normalizeH="0" baseline="0" noProof="0" dirty="0" err="1" smtClean="0">
                <a:ln>
                  <a:noFill/>
                </a:ln>
                <a:solidFill>
                  <a:schemeClr val="tx1"/>
                </a:solidFill>
                <a:effectLst/>
                <a:uLnTx/>
                <a:uFillTx/>
                <a:latin typeface="Arial"/>
                <a:ea typeface="ＭＳ Ｐゴシック" pitchFamily="31" charset="-128"/>
                <a:cs typeface="Arial"/>
              </a:rPr>
              <a:t>eral</a:t>
            </a:r>
            <a:r>
              <a:rPr kumimoji="0" lang="en-US" sz="2400" b="1"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 </a:t>
            </a:r>
            <a:r>
              <a:rPr kumimoji="0" lang="en-US" sz="2400" b="1" i="0" u="none" strike="noStrike" kern="0" cap="none" spc="0" normalizeH="0" noProof="0" dirty="0" smtClean="0">
                <a:ln>
                  <a:noFill/>
                </a:ln>
                <a:solidFill>
                  <a:schemeClr val="tx1"/>
                </a:solidFill>
                <a:effectLst/>
                <a:uLnTx/>
                <a:uFillTx/>
                <a:latin typeface="Arial"/>
                <a:ea typeface="ＭＳ Ｐゴシック" pitchFamily="31" charset="-128"/>
                <a:cs typeface="Arial"/>
              </a:rPr>
              <a:t>other community models, partially supported by CBP, to be used for comparison and R&amp;D. This would:</a:t>
            </a:r>
          </a:p>
          <a:p>
            <a:pPr marL="342900" marR="0" lvl="0" indent="-342900" defTabSz="914400" rtl="0" eaLnBrk="1" fontAlgn="base" latinLnBrk="0" hangingPunct="1">
              <a:lnSpc>
                <a:spcPct val="120000"/>
              </a:lnSpc>
              <a:spcBef>
                <a:spcPct val="0"/>
              </a:spcBef>
              <a:spcAft>
                <a:spcPct val="0"/>
              </a:spcAft>
              <a:buClrTx/>
              <a:buSzTx/>
              <a:buFontTx/>
              <a:buChar char="•"/>
              <a:tabLst/>
              <a:defRPr/>
            </a:pPr>
            <a:endParaRPr kumimoji="0" lang="en-US" sz="800" b="1" i="0" u="none" strike="noStrike" kern="0" cap="none" spc="0" normalizeH="0" noProof="0" dirty="0" smtClean="0">
              <a:ln>
                <a:noFill/>
              </a:ln>
              <a:solidFill>
                <a:schemeClr val="tx1"/>
              </a:solidFill>
              <a:effectLst/>
              <a:uLnTx/>
              <a:uFillTx/>
              <a:latin typeface="Arial"/>
              <a:ea typeface="ＭＳ Ｐゴシック" pitchFamily="31" charset="-128"/>
              <a:cs typeface="Arial"/>
            </a:endParaRPr>
          </a:p>
          <a:p>
            <a:pPr lvl="0">
              <a:lnSpc>
                <a:spcPct val="120000"/>
              </a:lnSpc>
              <a:defRPr/>
            </a:pPr>
            <a:r>
              <a:rPr lang="en-US" sz="2400" b="1" kern="0" dirty="0">
                <a:latin typeface="Arial"/>
                <a:ea typeface="ＭＳ Ｐゴシック" pitchFamily="31" charset="-128"/>
                <a:cs typeface="Arial"/>
              </a:rPr>
              <a:t>	</a:t>
            </a:r>
            <a:r>
              <a:rPr lang="en-US" sz="2400" kern="0" dirty="0" smtClean="0">
                <a:latin typeface="Arial"/>
                <a:ea typeface="ＭＳ Ｐゴシック" pitchFamily="31" charset="-128"/>
                <a:cs typeface="Arial"/>
              </a:rPr>
              <a:t>- Demonstrate that the CBP </a:t>
            </a:r>
            <a:r>
              <a:rPr lang="en-US" sz="2400" kern="0" dirty="0">
                <a:latin typeface="Arial"/>
                <a:ea typeface="ＭＳ Ｐゴシック" pitchFamily="31" charset="-128"/>
                <a:cs typeface="Arial"/>
              </a:rPr>
              <a:t>model </a:t>
            </a:r>
            <a:r>
              <a:rPr lang="en-US" sz="2400" kern="0" dirty="0" smtClean="0">
                <a:latin typeface="Arial"/>
                <a:ea typeface="ＭＳ Ｐゴシック" pitchFamily="31" charset="-128"/>
                <a:cs typeface="Arial"/>
              </a:rPr>
              <a:t>is equally </a:t>
            </a:r>
            <a:r>
              <a:rPr lang="en-US" sz="2400" kern="0" dirty="0">
                <a:latin typeface="Arial"/>
                <a:ea typeface="ＭＳ Ｐゴシック" pitchFamily="31" charset="-128"/>
                <a:cs typeface="Arial"/>
              </a:rPr>
              <a:t>as skillful as </a:t>
            </a:r>
            <a:r>
              <a:rPr lang="en-US" sz="2400" kern="0" dirty="0" smtClean="0">
                <a:latin typeface="Arial"/>
                <a:ea typeface="ＭＳ Ｐゴシック" pitchFamily="31" charset="-128"/>
                <a:cs typeface="Arial"/>
              </a:rPr>
              <a:t>a range </a:t>
            </a:r>
            <a:r>
              <a:rPr lang="en-US" sz="2400" kern="0" dirty="0">
                <a:latin typeface="Arial"/>
                <a:ea typeface="ＭＳ Ｐゴシック" pitchFamily="31" charset="-128"/>
                <a:cs typeface="Arial"/>
              </a:rPr>
              <a:t>of models </a:t>
            </a:r>
            <a:r>
              <a:rPr lang="en-US" sz="2400" kern="0" dirty="0" smtClean="0">
                <a:latin typeface="Arial"/>
                <a:ea typeface="ＭＳ Ｐゴシック" pitchFamily="31" charset="-128"/>
                <a:cs typeface="Arial"/>
              </a:rPr>
              <a:t>routinely used in modeling the system </a:t>
            </a:r>
          </a:p>
          <a:p>
            <a:pPr lvl="0">
              <a:lnSpc>
                <a:spcPct val="120000"/>
              </a:lnSpc>
              <a:defRPr/>
            </a:pPr>
            <a:r>
              <a:rPr lang="en-US" sz="2400" kern="0" dirty="0">
                <a:latin typeface="Arial"/>
                <a:ea typeface="ＭＳ Ｐゴシック" pitchFamily="31" charset="-128"/>
                <a:cs typeface="Arial"/>
              </a:rPr>
              <a:t>	- Bolster </a:t>
            </a:r>
            <a:r>
              <a:rPr lang="en-US" sz="2400" kern="0" dirty="0" smtClean="0">
                <a:latin typeface="Arial"/>
                <a:ea typeface="ＭＳ Ｐゴシック" pitchFamily="31" charset="-128"/>
                <a:cs typeface="Arial"/>
              </a:rPr>
              <a:t>community-wide (management and academic) </a:t>
            </a:r>
            <a:r>
              <a:rPr lang="en-US" sz="2400" kern="0" dirty="0">
                <a:latin typeface="Arial"/>
                <a:ea typeface="ＭＳ Ｐゴシック" pitchFamily="31" charset="-128"/>
                <a:cs typeface="Arial"/>
              </a:rPr>
              <a:t>support for the TMDL Modeling </a:t>
            </a:r>
            <a:r>
              <a:rPr lang="en-US" sz="2400" kern="0" dirty="0" smtClean="0">
                <a:latin typeface="Arial"/>
                <a:ea typeface="ＭＳ Ｐゴシック" pitchFamily="31" charset="-128"/>
                <a:cs typeface="Arial"/>
              </a:rPr>
              <a:t>Framework</a:t>
            </a:r>
          </a:p>
          <a:p>
            <a:pPr lvl="0">
              <a:lnSpc>
                <a:spcPct val="120000"/>
              </a:lnSpc>
              <a:defRPr/>
            </a:pPr>
            <a:r>
              <a:rPr lang="en-US" sz="2400" b="1" kern="0" dirty="0">
                <a:latin typeface="Arial"/>
                <a:ea typeface="ＭＳ Ｐゴシック" pitchFamily="31" charset="-128"/>
                <a:cs typeface="Arial"/>
              </a:rPr>
              <a:t>	</a:t>
            </a:r>
            <a:endParaRPr kumimoji="0" lang="en-US" sz="6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p:txBody>
      </p:sp>
      <p:sp>
        <p:nvSpPr>
          <p:cNvPr id="6" name="Rectangle 2"/>
          <p:cNvSpPr>
            <a:spLocks noGrp="1" noChangeArrowheads="1"/>
          </p:cNvSpPr>
          <p:nvPr>
            <p:ph type="title"/>
          </p:nvPr>
        </p:nvSpPr>
        <p:spPr>
          <a:xfrm>
            <a:off x="88900" y="0"/>
            <a:ext cx="8915400" cy="1841501"/>
          </a:xfrm>
          <a:noFill/>
        </p:spPr>
        <p:txBody>
          <a:bodyPr>
            <a:noAutofit/>
          </a:bodyPr>
          <a:lstStyle/>
          <a:p>
            <a:pPr eaLnBrk="1" hangingPunct="1"/>
            <a:r>
              <a:rPr lang="en-US" sz="4000" b="1" dirty="0" smtClean="0">
                <a:solidFill>
                  <a:schemeClr val="accent2"/>
                </a:solidFill>
                <a:latin typeface="Arial"/>
                <a:cs typeface="Arial"/>
              </a:rPr>
              <a:t>Vision for Using Multiple Models in the CBP Modeling Suite</a:t>
            </a:r>
            <a:endParaRPr lang="en-US" sz="4000" b="1" dirty="0" smtClean="0">
              <a:solidFill>
                <a:schemeClr val="tx1"/>
              </a:solidFill>
              <a:latin typeface="Arial"/>
              <a:cs typeface="Arial"/>
            </a:endParaRPr>
          </a:p>
        </p:txBody>
      </p:sp>
    </p:spTree>
    <p:extLst>
      <p:ext uri="{BB962C8B-B14F-4D97-AF65-F5344CB8AC3E}">
        <p14:creationId xmlns:p14="http://schemas.microsoft.com/office/powerpoint/2010/main" xmlns="" val="15768972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29733" y="1346520"/>
            <a:ext cx="7679267" cy="6070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nSpc>
                <a:spcPct val="120000"/>
              </a:lnSpc>
              <a:buFont typeface="Arial"/>
              <a:buChar char="•"/>
              <a:defRPr/>
            </a:pPr>
            <a:r>
              <a:rPr lang="en-US" sz="2400" b="1" kern="0" dirty="0">
                <a:latin typeface="Arial"/>
                <a:ea typeface="ＭＳ Ｐゴシック" pitchFamily="31" charset="-128"/>
                <a:cs typeface="Arial"/>
              </a:rPr>
              <a:t>At the Nov. 2011 Modeling Workgroup meeting, a USACE demonstration project for </a:t>
            </a:r>
            <a:r>
              <a:rPr lang="en-US" sz="2400" b="1" kern="0" dirty="0" err="1">
                <a:latin typeface="Arial"/>
                <a:ea typeface="ＭＳ Ｐゴシック" pitchFamily="31" charset="-128"/>
                <a:cs typeface="Arial"/>
              </a:rPr>
              <a:t>Gunston</a:t>
            </a:r>
            <a:r>
              <a:rPr lang="en-US" sz="2400" b="1" kern="0" dirty="0">
                <a:latin typeface="Arial"/>
                <a:ea typeface="ＭＳ Ｐゴシック" pitchFamily="31" charset="-128"/>
                <a:cs typeface="Arial"/>
              </a:rPr>
              <a:t> Cove was proposed for transitioning the 2-D ADH model into a 3-D configuration for improving </a:t>
            </a:r>
            <a:r>
              <a:rPr lang="en-US" sz="2400" b="1" kern="0" dirty="0" err="1" smtClean="0">
                <a:latin typeface="Arial"/>
                <a:ea typeface="ＭＳ Ｐゴシック" pitchFamily="31" charset="-128"/>
                <a:cs typeface="Arial"/>
              </a:rPr>
              <a:t>hydro</a:t>
            </a:r>
            <a:r>
              <a:rPr lang="en-US" sz="2400" b="1" kern="0" dirty="0" err="1">
                <a:latin typeface="Arial"/>
                <a:ea typeface="ＭＳ Ｐゴシック" pitchFamily="31" charset="-128"/>
                <a:cs typeface="Arial"/>
              </a:rPr>
              <a:t>+WQ</a:t>
            </a:r>
            <a:r>
              <a:rPr lang="en-US" sz="2400" b="1" kern="0" dirty="0">
                <a:latin typeface="Arial"/>
                <a:ea typeface="ＭＳ Ｐゴシック" pitchFamily="31" charset="-128"/>
                <a:cs typeface="Arial"/>
              </a:rPr>
              <a:t> simulations in &lt; 3m waters</a:t>
            </a:r>
          </a:p>
          <a:p>
            <a:pPr marL="342900" marR="0" lvl="0" indent="-342900" defTabSz="914400" rtl="0" eaLnBrk="1" fontAlgn="base" latinLnBrk="0" hangingPunct="1">
              <a:lnSpc>
                <a:spcPct val="120000"/>
              </a:lnSpc>
              <a:spcBef>
                <a:spcPct val="0"/>
              </a:spcBef>
              <a:spcAft>
                <a:spcPct val="0"/>
              </a:spcAft>
              <a:buClrTx/>
              <a:buSzTx/>
              <a:buFont typeface="Arial"/>
              <a:buChar char="•"/>
              <a:tabLst/>
              <a:defRPr/>
            </a:pPr>
            <a:endParaRPr kumimoji="0" lang="en-US" sz="2400" b="1" i="0" u="none" strike="noStrike" kern="0" cap="none" spc="0" normalizeH="0" noProof="0" dirty="0" smtClean="0">
              <a:ln>
                <a:noFill/>
              </a:ln>
              <a:solidFill>
                <a:schemeClr val="tx1"/>
              </a:solidFill>
              <a:effectLst/>
              <a:uLnTx/>
              <a:uFillTx/>
              <a:latin typeface="Arial"/>
              <a:ea typeface="ＭＳ Ｐゴシック" pitchFamily="31" charset="-128"/>
              <a:cs typeface="Arial"/>
            </a:endParaRPr>
          </a:p>
          <a:p>
            <a:pPr marL="342900" marR="0" lvl="0" indent="-342900" defTabSz="914400" rtl="0" eaLnBrk="1" fontAlgn="base" latinLnBrk="0" hangingPunct="1">
              <a:lnSpc>
                <a:spcPct val="120000"/>
              </a:lnSpc>
              <a:spcBef>
                <a:spcPct val="0"/>
              </a:spcBef>
              <a:spcAft>
                <a:spcPct val="0"/>
              </a:spcAft>
              <a:buClrTx/>
              <a:buSzTx/>
              <a:buFont typeface="Arial"/>
              <a:buChar char="•"/>
              <a:tabLst/>
              <a:defRPr/>
            </a:pPr>
            <a:r>
              <a:rPr lang="en-US" sz="2400" b="1" kern="0" baseline="0" dirty="0" smtClean="0">
                <a:latin typeface="Arial"/>
                <a:ea typeface="ＭＳ Ｐゴシック" pitchFamily="31" charset="-128"/>
                <a:cs typeface="Arial"/>
              </a:rPr>
              <a:t>At its Dec. 2011 </a:t>
            </a:r>
            <a:r>
              <a:rPr lang="en-US" sz="2400" b="1" kern="0" dirty="0" smtClean="0">
                <a:latin typeface="Arial"/>
                <a:ea typeface="ＭＳ Ｐゴシック" pitchFamily="31" charset="-128"/>
                <a:cs typeface="Arial"/>
              </a:rPr>
              <a:t>meeting, </a:t>
            </a:r>
            <a:r>
              <a:rPr lang="en-US" sz="2400" b="1" kern="0" baseline="0" dirty="0" smtClean="0">
                <a:latin typeface="Arial"/>
                <a:ea typeface="ＭＳ Ｐゴシック" pitchFamily="31" charset="-128"/>
                <a:cs typeface="Arial"/>
              </a:rPr>
              <a:t>STAC felt that this would be an</a:t>
            </a:r>
            <a:r>
              <a:rPr lang="en-US" sz="2400" b="1" kern="0" dirty="0" smtClean="0">
                <a:latin typeface="Arial"/>
                <a:ea typeface="ＭＳ Ｐゴシック" pitchFamily="31" charset="-128"/>
                <a:cs typeface="Arial"/>
              </a:rPr>
              <a:t> ideal </a:t>
            </a:r>
            <a:r>
              <a:rPr lang="en-US" sz="2400" b="1" kern="0" baseline="0" dirty="0" smtClean="0">
                <a:latin typeface="Arial"/>
                <a:ea typeface="ＭＳ Ｐゴシック" pitchFamily="31" charset="-128"/>
                <a:cs typeface="Arial"/>
              </a:rPr>
              <a:t>opportunity for</a:t>
            </a:r>
            <a:r>
              <a:rPr lang="en-US" sz="2400" b="1" kern="0" dirty="0" smtClean="0">
                <a:latin typeface="Arial"/>
                <a:ea typeface="ＭＳ Ｐゴシック" pitchFamily="31" charset="-128"/>
                <a:cs typeface="Arial"/>
              </a:rPr>
              <a:t> the CBP to</a:t>
            </a:r>
            <a:r>
              <a:rPr lang="en-US" sz="2400" b="1" kern="0" baseline="0" dirty="0" smtClean="0">
                <a:latin typeface="Arial"/>
                <a:ea typeface="ＭＳ Ｐゴシック" pitchFamily="31" charset="-128"/>
                <a:cs typeface="Arial"/>
              </a:rPr>
              <a:t> implement</a:t>
            </a:r>
            <a:r>
              <a:rPr lang="en-US" sz="2400" b="1" kern="0" dirty="0" smtClean="0">
                <a:latin typeface="Arial"/>
                <a:ea typeface="ＭＳ Ｐゴシック" pitchFamily="31" charset="-128"/>
                <a:cs typeface="Arial"/>
              </a:rPr>
              <a:t> a prototype multiple modeling strategy as has been suggested in multiple recent CBP reports and reviews</a:t>
            </a:r>
            <a:endParaRPr kumimoji="0" lang="en-US" sz="6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p:txBody>
      </p:sp>
      <p:sp>
        <p:nvSpPr>
          <p:cNvPr id="6" name="Rectangle 2"/>
          <p:cNvSpPr>
            <a:spLocks noGrp="1" noChangeArrowheads="1"/>
          </p:cNvSpPr>
          <p:nvPr>
            <p:ph type="title"/>
          </p:nvPr>
        </p:nvSpPr>
        <p:spPr>
          <a:xfrm>
            <a:off x="101600" y="292099"/>
            <a:ext cx="8915400" cy="1016001"/>
          </a:xfrm>
          <a:noFill/>
        </p:spPr>
        <p:txBody>
          <a:bodyPr>
            <a:noAutofit/>
          </a:bodyPr>
          <a:lstStyle/>
          <a:p>
            <a:pPr eaLnBrk="1" hangingPunct="1"/>
            <a:r>
              <a:rPr lang="en-US" b="1" dirty="0" smtClean="0">
                <a:solidFill>
                  <a:schemeClr val="accent2"/>
                </a:solidFill>
                <a:latin typeface="Arial"/>
                <a:cs typeface="Arial"/>
              </a:rPr>
              <a:t>Next steps… </a:t>
            </a:r>
            <a:endParaRPr lang="en-US" b="1" dirty="0" smtClean="0">
              <a:solidFill>
                <a:schemeClr val="tx1"/>
              </a:solidFill>
              <a:latin typeface="Arial"/>
              <a:cs typeface="Arial"/>
            </a:endParaRPr>
          </a:p>
        </p:txBody>
      </p:sp>
    </p:spTree>
    <p:extLst>
      <p:ext uri="{BB962C8B-B14F-4D97-AF65-F5344CB8AC3E}">
        <p14:creationId xmlns:p14="http://schemas.microsoft.com/office/powerpoint/2010/main" xmlns="" val="15980664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29733" y="1346520"/>
            <a:ext cx="7679267" cy="6070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nSpc>
                <a:spcPct val="120000"/>
              </a:lnSpc>
              <a:buFont typeface="Arial"/>
              <a:buChar char="•"/>
              <a:defRPr/>
            </a:pPr>
            <a:r>
              <a:rPr lang="en-US" sz="2400" b="1" kern="0" dirty="0">
                <a:latin typeface="Arial"/>
                <a:ea typeface="ＭＳ Ｐゴシック" pitchFamily="31" charset="-128"/>
                <a:cs typeface="Arial"/>
              </a:rPr>
              <a:t>We </a:t>
            </a:r>
            <a:r>
              <a:rPr lang="en-US" sz="2400" b="1" kern="0" dirty="0" smtClean="0">
                <a:latin typeface="Arial"/>
                <a:ea typeface="ＭＳ Ｐゴシック" pitchFamily="31" charset="-128"/>
                <a:cs typeface="Arial"/>
              </a:rPr>
              <a:t>surveyed the U.S. estuarine modeling community </a:t>
            </a:r>
            <a:r>
              <a:rPr lang="en-US" sz="2400" b="1" kern="0" dirty="0">
                <a:latin typeface="Arial"/>
                <a:ea typeface="ＭＳ Ｐゴシック" pitchFamily="31" charset="-128"/>
                <a:cs typeface="Arial"/>
              </a:rPr>
              <a:t>and </a:t>
            </a:r>
            <a:r>
              <a:rPr lang="en-US" sz="2400" b="1" kern="0" dirty="0" smtClean="0">
                <a:latin typeface="Arial"/>
                <a:ea typeface="ＭＳ Ｐゴシック" pitchFamily="31" charset="-128"/>
                <a:cs typeface="Arial"/>
              </a:rPr>
              <a:t>found 4 </a:t>
            </a:r>
            <a:r>
              <a:rPr lang="en-US" sz="2400" b="1" kern="0" dirty="0">
                <a:latin typeface="Arial"/>
                <a:ea typeface="ＭＳ Ｐゴシック" pitchFamily="31" charset="-128"/>
                <a:cs typeface="Arial"/>
              </a:rPr>
              <a:t>or 5 modeling groups that </a:t>
            </a:r>
            <a:r>
              <a:rPr lang="en-US" sz="2400" b="1" kern="0" dirty="0" smtClean="0">
                <a:latin typeface="Arial"/>
                <a:ea typeface="ＭＳ Ｐゴシック" pitchFamily="31" charset="-128"/>
                <a:cs typeface="Arial"/>
              </a:rPr>
              <a:t>would jump at an opportunity to participate in a </a:t>
            </a:r>
            <a:r>
              <a:rPr lang="en-US" sz="2400" b="1" kern="0" dirty="0" err="1">
                <a:latin typeface="Arial"/>
                <a:ea typeface="ＭＳ Ｐゴシック" pitchFamily="31" charset="-128"/>
                <a:cs typeface="Arial"/>
              </a:rPr>
              <a:t>Gunston</a:t>
            </a:r>
            <a:r>
              <a:rPr lang="en-US" sz="2400" b="1" kern="0" dirty="0">
                <a:latin typeface="Arial"/>
                <a:ea typeface="ＭＳ Ｐゴシック" pitchFamily="31" charset="-128"/>
                <a:cs typeface="Arial"/>
              </a:rPr>
              <a:t> Cove model </a:t>
            </a:r>
            <a:r>
              <a:rPr lang="en-US" sz="2400" b="1" kern="0" dirty="0" err="1">
                <a:latin typeface="Arial"/>
                <a:ea typeface="ＭＳ Ｐゴシック" pitchFamily="31" charset="-128"/>
                <a:cs typeface="Arial"/>
              </a:rPr>
              <a:t>intercomparison</a:t>
            </a:r>
            <a:r>
              <a:rPr lang="en-US" sz="2400" b="1" kern="0" dirty="0">
                <a:latin typeface="Arial"/>
                <a:ea typeface="ＭＳ Ｐゴシック" pitchFamily="31" charset="-128"/>
                <a:cs typeface="Arial"/>
              </a:rPr>
              <a:t> </a:t>
            </a:r>
            <a:r>
              <a:rPr lang="en-US" sz="2400" b="1" kern="0" dirty="0" smtClean="0">
                <a:latin typeface="Arial"/>
                <a:ea typeface="ＭＳ Ｐゴシック" pitchFamily="31" charset="-128"/>
                <a:cs typeface="Arial"/>
              </a:rPr>
              <a:t>experiment, even if only limited funding were available</a:t>
            </a:r>
            <a:endParaRPr kumimoji="0" lang="en-US" sz="2400" b="1" i="0" u="none" strike="noStrike" kern="0" cap="none" spc="0" normalizeH="0" noProof="0" dirty="0" smtClean="0">
              <a:ln>
                <a:noFill/>
              </a:ln>
              <a:solidFill>
                <a:schemeClr val="tx1"/>
              </a:solidFill>
              <a:effectLst/>
              <a:uLnTx/>
              <a:uFillTx/>
              <a:latin typeface="Arial"/>
              <a:ea typeface="ＭＳ Ｐゴシック" pitchFamily="31" charset="-128"/>
              <a:cs typeface="Arial"/>
            </a:endParaRPr>
          </a:p>
          <a:p>
            <a:pPr marL="342900" lvl="0" indent="-342900">
              <a:lnSpc>
                <a:spcPct val="120000"/>
              </a:lnSpc>
              <a:buFont typeface="Arial"/>
              <a:buChar char="•"/>
              <a:defRPr/>
            </a:pPr>
            <a:r>
              <a:rPr lang="en-US" sz="2400" b="1" kern="0" dirty="0" smtClean="0">
                <a:latin typeface="Arial"/>
                <a:ea typeface="ＭＳ Ｐゴシック" pitchFamily="31" charset="-128"/>
                <a:cs typeface="Arial"/>
              </a:rPr>
              <a:t>Are we sure that ADH is the hydrodynamic model that is best suited for these &lt; 3m waters? What about these other 4-5 community models? </a:t>
            </a:r>
            <a:endParaRPr lang="en-US" sz="2400" b="1" kern="0" dirty="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p:txBody>
      </p:sp>
      <p:sp>
        <p:nvSpPr>
          <p:cNvPr id="6" name="Rectangle 2"/>
          <p:cNvSpPr>
            <a:spLocks noGrp="1" noChangeArrowheads="1"/>
          </p:cNvSpPr>
          <p:nvPr>
            <p:ph type="title"/>
          </p:nvPr>
        </p:nvSpPr>
        <p:spPr>
          <a:xfrm>
            <a:off x="101600" y="292099"/>
            <a:ext cx="8915400" cy="1016001"/>
          </a:xfrm>
          <a:noFill/>
        </p:spPr>
        <p:txBody>
          <a:bodyPr>
            <a:noAutofit/>
          </a:bodyPr>
          <a:lstStyle/>
          <a:p>
            <a:pPr eaLnBrk="1" hangingPunct="1"/>
            <a:r>
              <a:rPr lang="en-US" b="1" dirty="0" smtClean="0">
                <a:solidFill>
                  <a:schemeClr val="accent2"/>
                </a:solidFill>
                <a:latin typeface="Arial"/>
                <a:cs typeface="Arial"/>
              </a:rPr>
              <a:t>Next steps… </a:t>
            </a:r>
            <a:endParaRPr lang="en-US" b="1" dirty="0" smtClean="0">
              <a:solidFill>
                <a:schemeClr val="tx1"/>
              </a:solidFill>
              <a:latin typeface="Arial"/>
              <a:cs typeface="Arial"/>
            </a:endParaRPr>
          </a:p>
        </p:txBody>
      </p:sp>
      <p:sp>
        <p:nvSpPr>
          <p:cNvPr id="5" name="Rectangle 4"/>
          <p:cNvSpPr/>
          <p:nvPr/>
        </p:nvSpPr>
        <p:spPr>
          <a:xfrm>
            <a:off x="190500" y="5933182"/>
            <a:ext cx="8839200" cy="553998"/>
          </a:xfrm>
          <a:prstGeom prst="rect">
            <a:avLst/>
          </a:prstGeom>
        </p:spPr>
        <p:txBody>
          <a:bodyPr wrap="square">
            <a:spAutoFit/>
          </a:bodyPr>
          <a:lstStyle/>
          <a:p>
            <a:pPr lvl="0">
              <a:defRPr/>
            </a:pPr>
            <a:r>
              <a:rPr lang="en-US" sz="3000" b="1" kern="0" dirty="0" smtClean="0">
                <a:latin typeface="Arial"/>
                <a:ea typeface="ＭＳ Ｐゴシック" pitchFamily="31" charset="-128"/>
                <a:cs typeface="Arial"/>
                <a:sym typeface="Wingdings"/>
              </a:rPr>
              <a:t>  </a:t>
            </a:r>
            <a:r>
              <a:rPr lang="en-US" sz="3000" b="1" kern="0" dirty="0" smtClean="0">
                <a:latin typeface="Arial"/>
                <a:ea typeface="ＭＳ Ｐゴシック" pitchFamily="31" charset="-128"/>
                <a:cs typeface="Arial"/>
              </a:rPr>
              <a:t>Forthcoming Letter from STAC (~Jan. 2012)</a:t>
            </a:r>
            <a:endParaRPr lang="en-US" sz="3000" b="1" kern="0" dirty="0">
              <a:latin typeface="Arial"/>
              <a:ea typeface="ＭＳ Ｐゴシック" pitchFamily="31" charset="-128"/>
              <a:cs typeface="Arial"/>
            </a:endParaRPr>
          </a:p>
        </p:txBody>
      </p:sp>
    </p:spTree>
    <p:extLst>
      <p:ext uri="{BB962C8B-B14F-4D97-AF65-F5344CB8AC3E}">
        <p14:creationId xmlns:p14="http://schemas.microsoft.com/office/powerpoint/2010/main" xmlns="" val="129692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01600" y="393699"/>
            <a:ext cx="8915400" cy="774701"/>
          </a:xfrm>
          <a:noFill/>
        </p:spPr>
        <p:txBody>
          <a:bodyPr>
            <a:noAutofit/>
          </a:bodyPr>
          <a:lstStyle/>
          <a:p>
            <a:pPr eaLnBrk="1" hangingPunct="1"/>
            <a:r>
              <a:rPr lang="en-US" b="1" dirty="0" smtClean="0">
                <a:solidFill>
                  <a:schemeClr val="accent2"/>
                </a:solidFill>
                <a:latin typeface="Arial"/>
                <a:cs typeface="Arial"/>
              </a:rPr>
              <a:t>TMDL Modeling Framework</a:t>
            </a:r>
            <a:endParaRPr lang="en-US" b="1" dirty="0" smtClean="0">
              <a:solidFill>
                <a:schemeClr val="tx1"/>
              </a:solidFill>
              <a:latin typeface="Arial"/>
              <a:cs typeface="Arial"/>
            </a:endParaRPr>
          </a:p>
        </p:txBody>
      </p:sp>
      <p:pic>
        <p:nvPicPr>
          <p:cNvPr id="3" name="Picture 2" descr="TMDL_modelingframework_schematic.tiff"/>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89466" y="1261534"/>
            <a:ext cx="7793384" cy="5203033"/>
          </a:xfrm>
          <a:prstGeom prst="rect">
            <a:avLst/>
          </a:prstGeom>
        </p:spPr>
      </p:pic>
      <p:cxnSp>
        <p:nvCxnSpPr>
          <p:cNvPr id="7" name="Straight Arrow Connector 6"/>
          <p:cNvCxnSpPr/>
          <p:nvPr/>
        </p:nvCxnSpPr>
        <p:spPr>
          <a:xfrm flipH="1">
            <a:off x="5901267" y="3081867"/>
            <a:ext cx="770466" cy="118533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899796" y="1500460"/>
            <a:ext cx="3018775" cy="1477328"/>
          </a:xfrm>
          <a:prstGeom prst="rect">
            <a:avLst/>
          </a:prstGeom>
        </p:spPr>
        <p:txBody>
          <a:bodyPr wrap="none">
            <a:spAutoFit/>
          </a:bodyPr>
          <a:lstStyle/>
          <a:p>
            <a:pPr marL="285750" indent="-285750">
              <a:buFont typeface="Arial"/>
              <a:buChar char="•"/>
            </a:pPr>
            <a:r>
              <a:rPr lang="en-US" dirty="0" smtClean="0">
                <a:latin typeface="Arial"/>
                <a:cs typeface="Arial"/>
              </a:rPr>
              <a:t>CB model used for </a:t>
            </a:r>
          </a:p>
          <a:p>
            <a:r>
              <a:rPr lang="en-US" dirty="0">
                <a:latin typeface="Arial"/>
                <a:cs typeface="Arial"/>
              </a:rPr>
              <a:t> </a:t>
            </a:r>
            <a:r>
              <a:rPr lang="en-US" dirty="0" smtClean="0">
                <a:latin typeface="Arial"/>
                <a:cs typeface="Arial"/>
              </a:rPr>
              <a:t>     TMDLs was last </a:t>
            </a:r>
          </a:p>
          <a:p>
            <a:r>
              <a:rPr lang="en-US" dirty="0">
                <a:latin typeface="Arial"/>
                <a:cs typeface="Arial"/>
              </a:rPr>
              <a:t> </a:t>
            </a:r>
            <a:r>
              <a:rPr lang="en-US" dirty="0" smtClean="0">
                <a:latin typeface="Arial"/>
                <a:cs typeface="Arial"/>
              </a:rPr>
              <a:t>     reviewed in 1999</a:t>
            </a:r>
          </a:p>
          <a:p>
            <a:pPr marL="285750" indent="-285750">
              <a:buFont typeface="Arial"/>
              <a:buChar char="•"/>
            </a:pPr>
            <a:r>
              <a:rPr lang="en-US" dirty="0" smtClean="0">
                <a:latin typeface="Arial"/>
                <a:cs typeface="Arial"/>
              </a:rPr>
              <a:t>CB model was calibrated </a:t>
            </a:r>
          </a:p>
          <a:p>
            <a:r>
              <a:rPr lang="en-US" dirty="0" smtClean="0">
                <a:latin typeface="Arial"/>
                <a:cs typeface="Arial"/>
              </a:rPr>
              <a:t>      for 1991-2000</a:t>
            </a:r>
            <a:endParaRPr lang="en-US" dirty="0"/>
          </a:p>
        </p:txBody>
      </p:sp>
      <p:sp>
        <p:nvSpPr>
          <p:cNvPr id="12" name="Oval 11"/>
          <p:cNvSpPr/>
          <p:nvPr/>
        </p:nvSpPr>
        <p:spPr>
          <a:xfrm>
            <a:off x="4648200" y="4411134"/>
            <a:ext cx="1651000" cy="2082800"/>
          </a:xfrm>
          <a:prstGeom prst="ellipse">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xmlns="" val="196751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86833" y="1981520"/>
            <a:ext cx="8365067" cy="4774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defTabSz="914400" rtl="0" eaLnBrk="1" fontAlgn="base" latinLnBrk="0" hangingPunct="1">
              <a:lnSpc>
                <a:spcPct val="120000"/>
              </a:lnSpc>
              <a:spcBef>
                <a:spcPct val="0"/>
              </a:spcBef>
              <a:spcAft>
                <a:spcPct val="0"/>
              </a:spcAft>
              <a:buClrTx/>
              <a:buSzTx/>
              <a:buFont typeface="Arial"/>
              <a:buChar char="•"/>
              <a:tabLst/>
              <a:defRPr/>
            </a:pPr>
            <a:r>
              <a:rPr kumimoji="0" lang="en-US" sz="2400" b="1"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CBP model to be used as</a:t>
            </a:r>
            <a:r>
              <a:rPr kumimoji="0" lang="en-US" sz="2400" b="1" i="0" u="none" strike="noStrike" kern="0" cap="none" spc="0" normalizeH="0" noProof="0" dirty="0" smtClean="0">
                <a:ln>
                  <a:noFill/>
                </a:ln>
                <a:solidFill>
                  <a:schemeClr val="tx1"/>
                </a:solidFill>
                <a:effectLst/>
                <a:uLnTx/>
                <a:uFillTx/>
                <a:latin typeface="Arial"/>
                <a:ea typeface="ＭＳ Ｐゴシック" pitchFamily="31" charset="-128"/>
                <a:cs typeface="Arial"/>
              </a:rPr>
              <a:t> the sole regulatory model for management decisions</a:t>
            </a:r>
            <a:endParaRPr kumimoji="0" lang="en-US" sz="2400" b="1"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marL="342900" marR="0" lvl="0" indent="-342900" defTabSz="914400" rtl="0" eaLnBrk="1" fontAlgn="base" latinLnBrk="0" hangingPunct="1">
              <a:lnSpc>
                <a:spcPct val="120000"/>
              </a:lnSpc>
              <a:spcBef>
                <a:spcPct val="0"/>
              </a:spcBef>
              <a:spcAft>
                <a:spcPct val="0"/>
              </a:spcAft>
              <a:buClrTx/>
              <a:buSzTx/>
              <a:buFontTx/>
              <a:buChar char="•"/>
              <a:tabLst/>
              <a:defRPr/>
            </a:pPr>
            <a:r>
              <a:rPr lang="en-US" sz="2400" b="1" kern="0" dirty="0" err="1" smtClean="0">
                <a:latin typeface="Arial"/>
                <a:ea typeface="ＭＳ Ｐゴシック" pitchFamily="31" charset="-128"/>
                <a:cs typeface="Arial"/>
              </a:rPr>
              <a:t>Sev</a:t>
            </a:r>
            <a:r>
              <a:rPr kumimoji="0" lang="en-US" sz="2400" b="1" i="0" u="none" strike="noStrike" kern="0" cap="none" spc="0" normalizeH="0" baseline="0" noProof="0" dirty="0" err="1" smtClean="0">
                <a:ln>
                  <a:noFill/>
                </a:ln>
                <a:solidFill>
                  <a:schemeClr val="tx1"/>
                </a:solidFill>
                <a:effectLst/>
                <a:uLnTx/>
                <a:uFillTx/>
                <a:latin typeface="Arial"/>
                <a:ea typeface="ＭＳ Ｐゴシック" pitchFamily="31" charset="-128"/>
                <a:cs typeface="Arial"/>
              </a:rPr>
              <a:t>eral</a:t>
            </a:r>
            <a:r>
              <a:rPr kumimoji="0" lang="en-US" sz="2400" b="1" i="0" u="none" strike="noStrike" kern="0" cap="none" spc="0" normalizeH="0" baseline="0" noProof="0" dirty="0" smtClean="0">
                <a:ln>
                  <a:noFill/>
                </a:ln>
                <a:solidFill>
                  <a:schemeClr val="tx1"/>
                </a:solidFill>
                <a:effectLst/>
                <a:uLnTx/>
                <a:uFillTx/>
                <a:latin typeface="Arial"/>
                <a:ea typeface="ＭＳ Ｐゴシック" pitchFamily="31" charset="-128"/>
                <a:cs typeface="Arial"/>
              </a:rPr>
              <a:t> </a:t>
            </a:r>
            <a:r>
              <a:rPr kumimoji="0" lang="en-US" sz="2400" b="1" i="0" u="none" strike="noStrike" kern="0" cap="none" spc="0" normalizeH="0" noProof="0" dirty="0" smtClean="0">
                <a:ln>
                  <a:noFill/>
                </a:ln>
                <a:solidFill>
                  <a:schemeClr val="tx1"/>
                </a:solidFill>
                <a:effectLst/>
                <a:uLnTx/>
                <a:uFillTx/>
                <a:latin typeface="Arial"/>
                <a:ea typeface="ＭＳ Ｐゴシック" pitchFamily="31" charset="-128"/>
                <a:cs typeface="Arial"/>
              </a:rPr>
              <a:t>other community models, partially supported by CBP, to be used for comparison and R&amp;D. This would:</a:t>
            </a:r>
          </a:p>
          <a:p>
            <a:pPr marL="342900" marR="0" lvl="0" indent="-342900" defTabSz="914400" rtl="0" eaLnBrk="1" fontAlgn="base" latinLnBrk="0" hangingPunct="1">
              <a:lnSpc>
                <a:spcPct val="120000"/>
              </a:lnSpc>
              <a:spcBef>
                <a:spcPct val="0"/>
              </a:spcBef>
              <a:spcAft>
                <a:spcPct val="0"/>
              </a:spcAft>
              <a:buClrTx/>
              <a:buSzTx/>
              <a:buFontTx/>
              <a:buChar char="•"/>
              <a:tabLst/>
              <a:defRPr/>
            </a:pPr>
            <a:endParaRPr kumimoji="0" lang="en-US" sz="800" b="1" i="0" u="none" strike="noStrike" kern="0" cap="none" spc="0" normalizeH="0" noProof="0" dirty="0" smtClean="0">
              <a:ln>
                <a:noFill/>
              </a:ln>
              <a:solidFill>
                <a:schemeClr val="tx1"/>
              </a:solidFill>
              <a:effectLst/>
              <a:uLnTx/>
              <a:uFillTx/>
              <a:latin typeface="Arial"/>
              <a:ea typeface="ＭＳ Ｐゴシック" pitchFamily="31" charset="-128"/>
              <a:cs typeface="Arial"/>
            </a:endParaRPr>
          </a:p>
          <a:p>
            <a:pPr lvl="0">
              <a:lnSpc>
                <a:spcPct val="120000"/>
              </a:lnSpc>
              <a:defRPr/>
            </a:pPr>
            <a:r>
              <a:rPr lang="en-US" sz="2400" b="1" kern="0" dirty="0">
                <a:latin typeface="Arial"/>
                <a:ea typeface="ＭＳ Ｐゴシック" pitchFamily="31" charset="-128"/>
                <a:cs typeface="Arial"/>
              </a:rPr>
              <a:t>	</a:t>
            </a:r>
            <a:r>
              <a:rPr lang="en-US" sz="2400" kern="0" dirty="0" smtClean="0">
                <a:latin typeface="Arial"/>
                <a:ea typeface="ＭＳ Ｐゴシック" pitchFamily="31" charset="-128"/>
                <a:cs typeface="Arial"/>
              </a:rPr>
              <a:t>- Demonstrate that the CBP </a:t>
            </a:r>
            <a:r>
              <a:rPr lang="en-US" sz="2400" kern="0" dirty="0">
                <a:latin typeface="Arial"/>
                <a:ea typeface="ＭＳ Ｐゴシック" pitchFamily="31" charset="-128"/>
                <a:cs typeface="Arial"/>
              </a:rPr>
              <a:t>model </a:t>
            </a:r>
            <a:r>
              <a:rPr lang="en-US" sz="2400" kern="0" dirty="0" smtClean="0">
                <a:latin typeface="Arial"/>
                <a:ea typeface="ＭＳ Ｐゴシック" pitchFamily="31" charset="-128"/>
                <a:cs typeface="Arial"/>
              </a:rPr>
              <a:t>is equally </a:t>
            </a:r>
            <a:r>
              <a:rPr lang="en-US" sz="2400" kern="0" dirty="0">
                <a:latin typeface="Arial"/>
                <a:ea typeface="ＭＳ Ｐゴシック" pitchFamily="31" charset="-128"/>
                <a:cs typeface="Arial"/>
              </a:rPr>
              <a:t>as skillful as </a:t>
            </a:r>
            <a:r>
              <a:rPr lang="en-US" sz="2400" kern="0" dirty="0" smtClean="0">
                <a:latin typeface="Arial"/>
                <a:ea typeface="ＭＳ Ｐゴシック" pitchFamily="31" charset="-128"/>
                <a:cs typeface="Arial"/>
              </a:rPr>
              <a:t>a range </a:t>
            </a:r>
            <a:r>
              <a:rPr lang="en-US" sz="2400" kern="0" dirty="0">
                <a:latin typeface="Arial"/>
                <a:ea typeface="ＭＳ Ｐゴシック" pitchFamily="31" charset="-128"/>
                <a:cs typeface="Arial"/>
              </a:rPr>
              <a:t>of models </a:t>
            </a:r>
            <a:r>
              <a:rPr lang="en-US" sz="2400" kern="0" dirty="0" smtClean="0">
                <a:latin typeface="Arial"/>
                <a:ea typeface="ＭＳ Ｐゴシック" pitchFamily="31" charset="-128"/>
                <a:cs typeface="Arial"/>
              </a:rPr>
              <a:t>routinely used in modeling the system </a:t>
            </a:r>
          </a:p>
          <a:p>
            <a:pPr lvl="0">
              <a:lnSpc>
                <a:spcPct val="120000"/>
              </a:lnSpc>
              <a:defRPr/>
            </a:pPr>
            <a:r>
              <a:rPr lang="en-US" sz="2400" kern="0" dirty="0">
                <a:latin typeface="Arial"/>
                <a:ea typeface="ＭＳ Ｐゴシック" pitchFamily="31" charset="-128"/>
                <a:cs typeface="Arial"/>
              </a:rPr>
              <a:t>	- Bolster </a:t>
            </a:r>
            <a:r>
              <a:rPr lang="en-US" sz="2400" kern="0" dirty="0" smtClean="0">
                <a:latin typeface="Arial"/>
                <a:ea typeface="ＭＳ Ｐゴシック" pitchFamily="31" charset="-128"/>
                <a:cs typeface="Arial"/>
              </a:rPr>
              <a:t>community-wide (management and academic) </a:t>
            </a:r>
            <a:r>
              <a:rPr lang="en-US" sz="2400" kern="0" dirty="0">
                <a:latin typeface="Arial"/>
                <a:ea typeface="ＭＳ Ｐゴシック" pitchFamily="31" charset="-128"/>
                <a:cs typeface="Arial"/>
              </a:rPr>
              <a:t>support for the TMDL Modeling </a:t>
            </a:r>
            <a:r>
              <a:rPr lang="en-US" sz="2400" kern="0" dirty="0" smtClean="0">
                <a:latin typeface="Arial"/>
                <a:ea typeface="ＭＳ Ｐゴシック" pitchFamily="31" charset="-128"/>
                <a:cs typeface="Arial"/>
              </a:rPr>
              <a:t>Framework</a:t>
            </a:r>
          </a:p>
          <a:p>
            <a:pPr lvl="0">
              <a:lnSpc>
                <a:spcPct val="120000"/>
              </a:lnSpc>
              <a:defRPr/>
            </a:pPr>
            <a:r>
              <a:rPr lang="en-US" sz="2400" b="1" kern="0" dirty="0">
                <a:latin typeface="Arial"/>
                <a:ea typeface="ＭＳ Ｐゴシック" pitchFamily="31" charset="-128"/>
                <a:cs typeface="Arial"/>
              </a:rPr>
              <a:t>	</a:t>
            </a:r>
            <a:endParaRPr kumimoji="0" lang="en-US" sz="6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a:p>
            <a:pPr>
              <a:lnSpc>
                <a:spcPct val="120000"/>
              </a:lnSpc>
            </a:pPr>
            <a:endParaRPr lang="en-US" kern="0" dirty="0" smtClean="0">
              <a:latin typeface="Arial"/>
              <a:ea typeface="ＭＳ Ｐゴシック" pitchFamily="31" charset="-128"/>
              <a:cs typeface="Arial"/>
            </a:endParaRPr>
          </a:p>
        </p:txBody>
      </p:sp>
      <p:sp>
        <p:nvSpPr>
          <p:cNvPr id="6" name="Rectangle 2"/>
          <p:cNvSpPr>
            <a:spLocks noGrp="1" noChangeArrowheads="1"/>
          </p:cNvSpPr>
          <p:nvPr>
            <p:ph type="title"/>
          </p:nvPr>
        </p:nvSpPr>
        <p:spPr>
          <a:xfrm>
            <a:off x="88900" y="0"/>
            <a:ext cx="8915400" cy="1841501"/>
          </a:xfrm>
          <a:noFill/>
        </p:spPr>
        <p:txBody>
          <a:bodyPr>
            <a:noAutofit/>
          </a:bodyPr>
          <a:lstStyle/>
          <a:p>
            <a:pPr eaLnBrk="1" hangingPunct="1"/>
            <a:r>
              <a:rPr lang="en-US" sz="4000" b="1" dirty="0" smtClean="0">
                <a:solidFill>
                  <a:schemeClr val="accent2"/>
                </a:solidFill>
                <a:latin typeface="Arial"/>
                <a:cs typeface="Arial"/>
              </a:rPr>
              <a:t>Vision for Using Multiple Models in the CBP Modeling Suite</a:t>
            </a:r>
            <a:endParaRPr lang="en-US" sz="4000" b="1" dirty="0" smtClean="0">
              <a:solidFill>
                <a:schemeClr val="tx1"/>
              </a:solidFill>
              <a:latin typeface="Arial"/>
              <a:cs typeface="Arial"/>
            </a:endParaRPr>
          </a:p>
        </p:txBody>
      </p:sp>
    </p:spTree>
    <p:extLst>
      <p:ext uri="{BB962C8B-B14F-4D97-AF65-F5344CB8AC3E}">
        <p14:creationId xmlns:p14="http://schemas.microsoft.com/office/powerpoint/2010/main" xmlns="" val="15324737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01600" y="393699"/>
            <a:ext cx="8915400" cy="1841501"/>
          </a:xfrm>
          <a:noFill/>
        </p:spPr>
        <p:txBody>
          <a:bodyPr>
            <a:noAutofit/>
          </a:bodyPr>
          <a:lstStyle/>
          <a:p>
            <a:pPr eaLnBrk="1" hangingPunct="1"/>
            <a:r>
              <a:rPr lang="en-US" b="1" dirty="0" smtClean="0">
                <a:solidFill>
                  <a:schemeClr val="accent2"/>
                </a:solidFill>
                <a:latin typeface="Arial"/>
                <a:cs typeface="Arial"/>
              </a:rPr>
              <a:t>Extra Slides</a:t>
            </a:r>
            <a:endParaRPr lang="en-US" b="1" dirty="0" smtClean="0">
              <a:solidFill>
                <a:schemeClr val="tx1"/>
              </a:solidFill>
              <a:latin typeface="Arial"/>
              <a:cs typeface="Arial"/>
            </a:endParaRPr>
          </a:p>
        </p:txBody>
      </p:sp>
      <p:pic>
        <p:nvPicPr>
          <p:cNvPr id="8" name="Picture 7"/>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47133" y="4817534"/>
            <a:ext cx="1762759" cy="1762759"/>
          </a:xfrm>
          <a:prstGeom prst="rect">
            <a:avLst/>
          </a:prstGeom>
          <a:noFill/>
          <a:ln>
            <a:noFill/>
          </a:ln>
        </p:spPr>
      </p:pic>
    </p:spTree>
    <p:extLst>
      <p:ext uri="{BB962C8B-B14F-4D97-AF65-F5344CB8AC3E}">
        <p14:creationId xmlns:p14="http://schemas.microsoft.com/office/powerpoint/2010/main" xmlns="" val="20454205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60867" y="165100"/>
            <a:ext cx="9414934" cy="790575"/>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smtClean="0">
                <a:solidFill>
                  <a:schemeClr val="accent2"/>
                </a:solidFill>
                <a:latin typeface="Arial"/>
                <a:ea typeface="+mj-ea"/>
                <a:cs typeface="Arial"/>
              </a:rPr>
              <a:t>2004 Bottom DO</a:t>
            </a:r>
            <a:endParaRPr kumimoji="0" lang="en-US" sz="4000" b="1" i="0" u="none" strike="noStrike" kern="1200" cap="none" spc="0" normalizeH="0" baseline="0" noProof="0" dirty="0" smtClean="0">
              <a:ln>
                <a:noFill/>
              </a:ln>
              <a:solidFill>
                <a:schemeClr val="tx1"/>
              </a:solidFill>
              <a:effectLst/>
              <a:uLnTx/>
              <a:uFillTx/>
              <a:latin typeface="Arial"/>
              <a:ea typeface="+mj-ea"/>
              <a:cs typeface="Arial"/>
            </a:endParaRPr>
          </a:p>
        </p:txBody>
      </p:sp>
      <p:sp>
        <p:nvSpPr>
          <p:cNvPr id="8" name="Rectangle 7"/>
          <p:cNvSpPr>
            <a:spLocks noChangeArrowheads="1"/>
          </p:cNvSpPr>
          <p:nvPr/>
        </p:nvSpPr>
        <p:spPr bwMode="auto">
          <a:xfrm>
            <a:off x="930280" y="5859729"/>
            <a:ext cx="8469081" cy="461665"/>
          </a:xfrm>
          <a:prstGeom prst="rect">
            <a:avLst/>
          </a:prstGeom>
          <a:noFill/>
          <a:ln w="9525">
            <a:noFill/>
            <a:miter lim="800000"/>
            <a:headEnd/>
            <a:tailEnd/>
          </a:ln>
        </p:spPr>
        <p:txBody>
          <a:bodyPr wrap="square">
            <a:prstTxWarp prst="textNoShape">
              <a:avLst/>
            </a:prstTxWarp>
            <a:spAutoFit/>
          </a:bodyPr>
          <a:lstStyle/>
          <a:p>
            <a:pPr eaLnBrk="0" hangingPunct="0"/>
            <a:r>
              <a:rPr lang="en-US" sz="2400" dirty="0" smtClean="0">
                <a:solidFill>
                  <a:srgbClr val="000000"/>
                </a:solidFill>
              </a:rPr>
              <a:t>CBP model does well, but other models do equally well</a:t>
            </a:r>
            <a:endParaRPr lang="en-US" sz="2400" dirty="0">
              <a:solidFill>
                <a:srgbClr val="000000"/>
              </a:solidFill>
            </a:endParaRPr>
          </a:p>
        </p:txBody>
      </p:sp>
      <p:pic>
        <p:nvPicPr>
          <p:cNvPr id="9" name="Picture 8" descr="Target_BotDO.tif"/>
          <p:cNvPicPr>
            <a:picLocks noChangeAspect="1"/>
          </p:cNvPicPr>
          <p:nvPr/>
        </p:nvPicPr>
        <p:blipFill>
          <a:blip r:embed="rId3"/>
          <a:srcRect l="5432" b="6951"/>
          <a:stretch>
            <a:fillRect/>
          </a:stretch>
        </p:blipFill>
        <p:spPr>
          <a:xfrm>
            <a:off x="1287919" y="1015410"/>
            <a:ext cx="6502201" cy="4798349"/>
          </a:xfrm>
          <a:prstGeom prst="rect">
            <a:avLst/>
          </a:prstGeom>
        </p:spPr>
      </p:pic>
      <p:sp>
        <p:nvSpPr>
          <p:cNvPr id="10" name="Rectangle 9"/>
          <p:cNvSpPr/>
          <p:nvPr/>
        </p:nvSpPr>
        <p:spPr>
          <a:xfrm>
            <a:off x="6400800" y="2743200"/>
            <a:ext cx="1219200" cy="923330"/>
          </a:xfrm>
          <a:prstGeom prst="rect">
            <a:avLst/>
          </a:prstGeom>
        </p:spPr>
        <p:txBody>
          <a:bodyPr wrap="square">
            <a:spAutoFit/>
          </a:bodyPr>
          <a:lstStyle/>
          <a:p>
            <a:pPr algn="ctr"/>
            <a:r>
              <a:rPr lang="en-US" dirty="0" smtClean="0">
                <a:solidFill>
                  <a:srgbClr val="000000"/>
                </a:solidFill>
              </a:rPr>
              <a:t>unbiased</a:t>
            </a:r>
          </a:p>
          <a:p>
            <a:pPr algn="ctr"/>
            <a:r>
              <a:rPr lang="en-US" dirty="0" smtClean="0">
                <a:solidFill>
                  <a:srgbClr val="000000"/>
                </a:solidFill>
              </a:rPr>
              <a:t>RMSD</a:t>
            </a:r>
          </a:p>
          <a:p>
            <a:pPr algn="ctr"/>
            <a:r>
              <a:rPr lang="en-US" dirty="0" smtClean="0">
                <a:solidFill>
                  <a:srgbClr val="000000"/>
                </a:solidFill>
              </a:rPr>
              <a:t>[mg/L]</a:t>
            </a:r>
            <a:endParaRPr lang="en-US" dirty="0"/>
          </a:p>
        </p:txBody>
      </p:sp>
      <p:sp>
        <p:nvSpPr>
          <p:cNvPr id="14" name="Rectangle 13"/>
          <p:cNvSpPr/>
          <p:nvPr/>
        </p:nvSpPr>
        <p:spPr>
          <a:xfrm>
            <a:off x="3961209" y="960543"/>
            <a:ext cx="1654407" cy="369332"/>
          </a:xfrm>
          <a:prstGeom prst="rect">
            <a:avLst/>
          </a:prstGeom>
        </p:spPr>
        <p:txBody>
          <a:bodyPr wrap="square">
            <a:spAutoFit/>
          </a:bodyPr>
          <a:lstStyle/>
          <a:p>
            <a:pPr algn="ctr"/>
            <a:r>
              <a:rPr lang="en-US" dirty="0" smtClean="0">
                <a:solidFill>
                  <a:srgbClr val="000000"/>
                </a:solidFill>
              </a:rPr>
              <a:t>bias [mg/L]</a:t>
            </a:r>
            <a:endParaRPr lang="en-US" dirty="0"/>
          </a:p>
        </p:txBody>
      </p:sp>
      <p:sp>
        <p:nvSpPr>
          <p:cNvPr id="15" name="Oval 14"/>
          <p:cNvSpPr>
            <a:spLocks noChangeAspect="1"/>
          </p:cNvSpPr>
          <p:nvPr/>
        </p:nvSpPr>
        <p:spPr>
          <a:xfrm>
            <a:off x="3618496" y="2632156"/>
            <a:ext cx="1738090" cy="1735794"/>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arget_BotDOlegend.tif"/>
          <p:cNvPicPr>
            <a:picLocks noChangeAspect="1"/>
          </p:cNvPicPr>
          <p:nvPr/>
        </p:nvPicPr>
        <p:blipFill>
          <a:blip r:embed="rId4"/>
          <a:srcRect l="45576" t="8204" r="18356" b="54789"/>
          <a:stretch>
            <a:fillRect/>
          </a:stretch>
        </p:blipFill>
        <p:spPr>
          <a:xfrm>
            <a:off x="1296863" y="1019644"/>
            <a:ext cx="2119700" cy="1631158"/>
          </a:xfrm>
          <a:prstGeom prst="rect">
            <a:avLst/>
          </a:prstGeom>
        </p:spPr>
      </p:pic>
    </p:spTree>
    <p:extLst>
      <p:ext uri="{BB962C8B-B14F-4D97-AF65-F5344CB8AC3E}">
        <p14:creationId xmlns:p14="http://schemas.microsoft.com/office/powerpoint/2010/main" xmlns="" val="25212760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51818" y="1106318"/>
            <a:ext cx="7175738" cy="47836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a:stretch>
            <a:fillRect/>
          </a:stretch>
        </p:blipFill>
        <p:spPr bwMode="auto">
          <a:xfrm>
            <a:off x="1663900" y="1414537"/>
            <a:ext cx="5334000" cy="40005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l="36353" t="5234" r="28591" b="49584"/>
          <a:stretch>
            <a:fillRect/>
          </a:stretch>
        </p:blipFill>
        <p:spPr bwMode="auto">
          <a:xfrm>
            <a:off x="6334282" y="1230974"/>
            <a:ext cx="1869899" cy="1807504"/>
          </a:xfrm>
          <a:prstGeom prst="rect">
            <a:avLst/>
          </a:prstGeom>
          <a:noFill/>
          <a:ln w="9525">
            <a:noFill/>
            <a:miter lim="800000"/>
            <a:headEnd/>
            <a:tailEnd/>
          </a:ln>
        </p:spPr>
      </p:pic>
      <p:sp>
        <p:nvSpPr>
          <p:cNvPr id="9" name="Rectangle 8"/>
          <p:cNvSpPr/>
          <p:nvPr/>
        </p:nvSpPr>
        <p:spPr>
          <a:xfrm>
            <a:off x="3307855" y="1453492"/>
            <a:ext cx="2114852" cy="1974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460255" y="1605892"/>
            <a:ext cx="2114852" cy="1974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750548" y="1259670"/>
            <a:ext cx="2114852" cy="555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962557" y="3749360"/>
            <a:ext cx="2374445" cy="555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989928" y="1759243"/>
            <a:ext cx="258652" cy="1707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009877" y="3882758"/>
            <a:ext cx="258652" cy="17077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481718" y="3715729"/>
            <a:ext cx="258652" cy="304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914117" y="3789702"/>
            <a:ext cx="405642" cy="246221"/>
          </a:xfrm>
          <a:prstGeom prst="rect">
            <a:avLst/>
          </a:prstGeom>
        </p:spPr>
        <p:txBody>
          <a:bodyPr wrap="none">
            <a:spAutoFit/>
          </a:bodyPr>
          <a:lstStyle/>
          <a:p>
            <a:r>
              <a:rPr lang="en-US" sz="1000" dirty="0" smtClean="0">
                <a:solidFill>
                  <a:srgbClr val="000000"/>
                </a:solidFill>
              </a:rPr>
              <a:t>-0.2</a:t>
            </a:r>
            <a:endParaRPr lang="en-US" sz="1000" dirty="0"/>
          </a:p>
        </p:txBody>
      </p:sp>
      <p:sp>
        <p:nvSpPr>
          <p:cNvPr id="19" name="Rectangle 18"/>
          <p:cNvSpPr/>
          <p:nvPr/>
        </p:nvSpPr>
        <p:spPr>
          <a:xfrm>
            <a:off x="4217271" y="3786283"/>
            <a:ext cx="415498" cy="246221"/>
          </a:xfrm>
          <a:prstGeom prst="rect">
            <a:avLst/>
          </a:prstGeom>
        </p:spPr>
        <p:txBody>
          <a:bodyPr wrap="none">
            <a:spAutoFit/>
          </a:bodyPr>
          <a:lstStyle/>
          <a:p>
            <a:r>
              <a:rPr lang="en-US" sz="1000" dirty="0" smtClean="0">
                <a:solidFill>
                  <a:srgbClr val="000000"/>
                </a:solidFill>
              </a:rPr>
              <a:t>-0.4</a:t>
            </a:r>
            <a:endParaRPr lang="en-US" sz="1000" dirty="0"/>
          </a:p>
        </p:txBody>
      </p:sp>
      <p:sp>
        <p:nvSpPr>
          <p:cNvPr id="20" name="Rectangle 19"/>
          <p:cNvSpPr/>
          <p:nvPr/>
        </p:nvSpPr>
        <p:spPr>
          <a:xfrm>
            <a:off x="3528216" y="3782864"/>
            <a:ext cx="405642" cy="246221"/>
          </a:xfrm>
          <a:prstGeom prst="rect">
            <a:avLst/>
          </a:prstGeom>
        </p:spPr>
        <p:txBody>
          <a:bodyPr wrap="none">
            <a:spAutoFit/>
          </a:bodyPr>
          <a:lstStyle/>
          <a:p>
            <a:r>
              <a:rPr lang="en-US" sz="1000" dirty="0" smtClean="0">
                <a:solidFill>
                  <a:srgbClr val="000000"/>
                </a:solidFill>
              </a:rPr>
              <a:t>-0.6</a:t>
            </a:r>
            <a:endParaRPr lang="en-US" sz="1000" dirty="0"/>
          </a:p>
        </p:txBody>
      </p:sp>
      <p:sp>
        <p:nvSpPr>
          <p:cNvPr id="21" name="Rectangle 20"/>
          <p:cNvSpPr/>
          <p:nvPr/>
        </p:nvSpPr>
        <p:spPr>
          <a:xfrm>
            <a:off x="2854744" y="3787235"/>
            <a:ext cx="405642" cy="246221"/>
          </a:xfrm>
          <a:prstGeom prst="rect">
            <a:avLst/>
          </a:prstGeom>
        </p:spPr>
        <p:txBody>
          <a:bodyPr wrap="none">
            <a:spAutoFit/>
          </a:bodyPr>
          <a:lstStyle/>
          <a:p>
            <a:r>
              <a:rPr lang="en-US" sz="1000" dirty="0" smtClean="0">
                <a:solidFill>
                  <a:srgbClr val="000000"/>
                </a:solidFill>
              </a:rPr>
              <a:t>-0.8</a:t>
            </a:r>
            <a:endParaRPr lang="en-US" sz="1000" dirty="0"/>
          </a:p>
        </p:txBody>
      </p:sp>
      <p:sp>
        <p:nvSpPr>
          <p:cNvPr id="22" name="Rectangle 21"/>
          <p:cNvSpPr/>
          <p:nvPr/>
        </p:nvSpPr>
        <p:spPr>
          <a:xfrm>
            <a:off x="5921072" y="2825527"/>
            <a:ext cx="362937" cy="246221"/>
          </a:xfrm>
          <a:prstGeom prst="rect">
            <a:avLst/>
          </a:prstGeom>
        </p:spPr>
        <p:txBody>
          <a:bodyPr wrap="none">
            <a:spAutoFit/>
          </a:bodyPr>
          <a:lstStyle/>
          <a:p>
            <a:r>
              <a:rPr lang="en-US" sz="1000" dirty="0" smtClean="0">
                <a:solidFill>
                  <a:srgbClr val="000000"/>
                </a:solidFill>
              </a:rPr>
              <a:t>0.2</a:t>
            </a:r>
            <a:endParaRPr lang="en-US" sz="1000" dirty="0"/>
          </a:p>
        </p:txBody>
      </p:sp>
      <p:sp>
        <p:nvSpPr>
          <p:cNvPr id="23" name="Rectangle 22"/>
          <p:cNvSpPr/>
          <p:nvPr/>
        </p:nvSpPr>
        <p:spPr>
          <a:xfrm>
            <a:off x="5863110" y="4208899"/>
            <a:ext cx="405642" cy="246221"/>
          </a:xfrm>
          <a:prstGeom prst="rect">
            <a:avLst/>
          </a:prstGeom>
        </p:spPr>
        <p:txBody>
          <a:bodyPr wrap="none">
            <a:spAutoFit/>
          </a:bodyPr>
          <a:lstStyle/>
          <a:p>
            <a:r>
              <a:rPr lang="en-US" sz="1000" dirty="0" smtClean="0">
                <a:solidFill>
                  <a:srgbClr val="000000"/>
                </a:solidFill>
              </a:rPr>
              <a:t>-0.2</a:t>
            </a:r>
            <a:endParaRPr lang="en-US" sz="1000" dirty="0"/>
          </a:p>
        </p:txBody>
      </p:sp>
      <p:sp>
        <p:nvSpPr>
          <p:cNvPr id="26" name="Rectangle 25"/>
          <p:cNvSpPr/>
          <p:nvPr/>
        </p:nvSpPr>
        <p:spPr>
          <a:xfrm>
            <a:off x="6257976" y="3785720"/>
            <a:ext cx="405642" cy="246221"/>
          </a:xfrm>
          <a:prstGeom prst="rect">
            <a:avLst/>
          </a:prstGeom>
        </p:spPr>
        <p:txBody>
          <a:bodyPr wrap="none">
            <a:spAutoFit/>
          </a:bodyPr>
          <a:lstStyle/>
          <a:p>
            <a:r>
              <a:rPr lang="en-US" sz="1000" dirty="0" smtClean="0">
                <a:solidFill>
                  <a:srgbClr val="000000"/>
                </a:solidFill>
              </a:rPr>
              <a:t>-0.2</a:t>
            </a:r>
            <a:endParaRPr lang="en-US" sz="1000" dirty="0"/>
          </a:p>
        </p:txBody>
      </p:sp>
      <p:sp>
        <p:nvSpPr>
          <p:cNvPr id="25" name="Freeform 24"/>
          <p:cNvSpPr/>
          <p:nvPr/>
        </p:nvSpPr>
        <p:spPr>
          <a:xfrm>
            <a:off x="2480213" y="1114108"/>
            <a:ext cx="1181672" cy="4797938"/>
          </a:xfrm>
          <a:custGeom>
            <a:avLst/>
            <a:gdLst>
              <a:gd name="connsiteX0" fmla="*/ 1181672 w 1181672"/>
              <a:gd name="connsiteY0" fmla="*/ 0 h 4797938"/>
              <a:gd name="connsiteX1" fmla="*/ 1057012 w 1181672"/>
              <a:gd name="connsiteY1" fmla="*/ 132447 h 4797938"/>
              <a:gd name="connsiteX2" fmla="*/ 823275 w 1181672"/>
              <a:gd name="connsiteY2" fmla="*/ 358385 h 4797938"/>
              <a:gd name="connsiteX3" fmla="*/ 605120 w 1181672"/>
              <a:gd name="connsiteY3" fmla="*/ 623278 h 4797938"/>
              <a:gd name="connsiteX4" fmla="*/ 363591 w 1181672"/>
              <a:gd name="connsiteY4" fmla="*/ 1051781 h 4797938"/>
              <a:gd name="connsiteX5" fmla="*/ 223349 w 1181672"/>
              <a:gd name="connsiteY5" fmla="*/ 1363420 h 4797938"/>
              <a:gd name="connsiteX6" fmla="*/ 114272 w 1181672"/>
              <a:gd name="connsiteY6" fmla="*/ 1706223 h 4797938"/>
              <a:gd name="connsiteX7" fmla="*/ 44150 w 1181672"/>
              <a:gd name="connsiteY7" fmla="*/ 2181472 h 4797938"/>
              <a:gd name="connsiteX8" fmla="*/ 5194 w 1181672"/>
              <a:gd name="connsiteY8" fmla="*/ 2516483 h 4797938"/>
              <a:gd name="connsiteX9" fmla="*/ 12985 w 1181672"/>
              <a:gd name="connsiteY9" fmla="*/ 2625557 h 4797938"/>
              <a:gd name="connsiteX10" fmla="*/ 28568 w 1181672"/>
              <a:gd name="connsiteY10" fmla="*/ 2796958 h 4797938"/>
              <a:gd name="connsiteX11" fmla="*/ 67524 w 1181672"/>
              <a:gd name="connsiteY11" fmla="*/ 3093015 h 4797938"/>
              <a:gd name="connsiteX12" fmla="*/ 129854 w 1181672"/>
              <a:gd name="connsiteY12" fmla="*/ 3428027 h 4797938"/>
              <a:gd name="connsiteX13" fmla="*/ 293470 w 1181672"/>
              <a:gd name="connsiteY13" fmla="*/ 3872112 h 4797938"/>
              <a:gd name="connsiteX14" fmla="*/ 379174 w 1181672"/>
              <a:gd name="connsiteY14" fmla="*/ 4027931 h 4797938"/>
              <a:gd name="connsiteX15" fmla="*/ 425921 w 1181672"/>
              <a:gd name="connsiteY15" fmla="*/ 4129214 h 4797938"/>
              <a:gd name="connsiteX16" fmla="*/ 612911 w 1181672"/>
              <a:gd name="connsiteY16" fmla="*/ 4440853 h 4797938"/>
              <a:gd name="connsiteX17" fmla="*/ 729780 w 1181672"/>
              <a:gd name="connsiteY17" fmla="*/ 4581090 h 4797938"/>
              <a:gd name="connsiteX18" fmla="*/ 870022 w 1181672"/>
              <a:gd name="connsiteY18" fmla="*/ 4768073 h 4797938"/>
              <a:gd name="connsiteX19" fmla="*/ 870022 w 1181672"/>
              <a:gd name="connsiteY19" fmla="*/ 4760282 h 479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81672" h="4797938">
                <a:moveTo>
                  <a:pt x="1181672" y="0"/>
                </a:moveTo>
                <a:cubicBezTo>
                  <a:pt x="1149208" y="36358"/>
                  <a:pt x="1116745" y="72716"/>
                  <a:pt x="1057012" y="132447"/>
                </a:cubicBezTo>
                <a:cubicBezTo>
                  <a:pt x="997279" y="192178"/>
                  <a:pt x="898590" y="276580"/>
                  <a:pt x="823275" y="358385"/>
                </a:cubicBezTo>
                <a:cubicBezTo>
                  <a:pt x="747960" y="440190"/>
                  <a:pt x="681734" y="507712"/>
                  <a:pt x="605120" y="623278"/>
                </a:cubicBezTo>
                <a:cubicBezTo>
                  <a:pt x="528506" y="738844"/>
                  <a:pt x="427220" y="928424"/>
                  <a:pt x="363591" y="1051781"/>
                </a:cubicBezTo>
                <a:cubicBezTo>
                  <a:pt x="299963" y="1175138"/>
                  <a:pt x="264902" y="1254346"/>
                  <a:pt x="223349" y="1363420"/>
                </a:cubicBezTo>
                <a:cubicBezTo>
                  <a:pt x="181796" y="1472494"/>
                  <a:pt x="144138" y="1569881"/>
                  <a:pt x="114272" y="1706223"/>
                </a:cubicBezTo>
                <a:cubicBezTo>
                  <a:pt x="84406" y="1842565"/>
                  <a:pt x="62330" y="2046429"/>
                  <a:pt x="44150" y="2181472"/>
                </a:cubicBezTo>
                <a:cubicBezTo>
                  <a:pt x="25970" y="2316515"/>
                  <a:pt x="10388" y="2442469"/>
                  <a:pt x="5194" y="2516483"/>
                </a:cubicBezTo>
                <a:cubicBezTo>
                  <a:pt x="0" y="2590497"/>
                  <a:pt x="9089" y="2578811"/>
                  <a:pt x="12985" y="2625557"/>
                </a:cubicBezTo>
                <a:cubicBezTo>
                  <a:pt x="16881" y="2672303"/>
                  <a:pt x="19478" y="2719048"/>
                  <a:pt x="28568" y="2796958"/>
                </a:cubicBezTo>
                <a:cubicBezTo>
                  <a:pt x="37658" y="2874868"/>
                  <a:pt x="50643" y="2987837"/>
                  <a:pt x="67524" y="3093015"/>
                </a:cubicBezTo>
                <a:cubicBezTo>
                  <a:pt x="84405" y="3198193"/>
                  <a:pt x="92196" y="3298178"/>
                  <a:pt x="129854" y="3428027"/>
                </a:cubicBezTo>
                <a:cubicBezTo>
                  <a:pt x="167512" y="3557876"/>
                  <a:pt x="251917" y="3772128"/>
                  <a:pt x="293470" y="3872112"/>
                </a:cubicBezTo>
                <a:cubicBezTo>
                  <a:pt x="335023" y="3972096"/>
                  <a:pt x="357099" y="3985081"/>
                  <a:pt x="379174" y="4027931"/>
                </a:cubicBezTo>
                <a:cubicBezTo>
                  <a:pt x="401249" y="4070781"/>
                  <a:pt x="386965" y="4060394"/>
                  <a:pt x="425921" y="4129214"/>
                </a:cubicBezTo>
                <a:cubicBezTo>
                  <a:pt x="464877" y="4198034"/>
                  <a:pt x="562268" y="4365540"/>
                  <a:pt x="612911" y="4440853"/>
                </a:cubicBezTo>
                <a:cubicBezTo>
                  <a:pt x="663554" y="4516166"/>
                  <a:pt x="686928" y="4526553"/>
                  <a:pt x="729780" y="4581090"/>
                </a:cubicBezTo>
                <a:cubicBezTo>
                  <a:pt x="772632" y="4635627"/>
                  <a:pt x="846648" y="4738208"/>
                  <a:pt x="870022" y="4768073"/>
                </a:cubicBezTo>
                <a:cubicBezTo>
                  <a:pt x="893396" y="4797938"/>
                  <a:pt x="870022" y="4760282"/>
                  <a:pt x="870022" y="4760282"/>
                </a:cubicBezTo>
              </a:path>
            </a:pathLst>
          </a:cu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Rectangle 7"/>
          <p:cNvSpPr>
            <a:spLocks noChangeArrowheads="1"/>
          </p:cNvSpPr>
          <p:nvPr/>
        </p:nvSpPr>
        <p:spPr bwMode="auto">
          <a:xfrm>
            <a:off x="597005" y="5925403"/>
            <a:ext cx="8546995" cy="830997"/>
          </a:xfrm>
          <a:prstGeom prst="rect">
            <a:avLst/>
          </a:prstGeom>
          <a:noFill/>
          <a:ln w="9525">
            <a:noFill/>
            <a:miter lim="800000"/>
            <a:headEnd/>
            <a:tailEnd/>
          </a:ln>
        </p:spPr>
        <p:txBody>
          <a:bodyPr wrap="square">
            <a:prstTxWarp prst="textNoShape">
              <a:avLst/>
            </a:prstTxWarp>
            <a:spAutoFit/>
          </a:bodyPr>
          <a:lstStyle/>
          <a:p>
            <a:pPr eaLnBrk="0" hangingPunct="0"/>
            <a:r>
              <a:rPr lang="en-US" sz="2400" dirty="0" smtClean="0">
                <a:solidFill>
                  <a:srgbClr val="000000"/>
                </a:solidFill>
              </a:rPr>
              <a:t>Stratification is insensitive to: vertical grid resolution</a:t>
            </a:r>
            <a:r>
              <a:rPr lang="en-US" sz="2400" dirty="0">
                <a:solidFill>
                  <a:srgbClr val="000000"/>
                </a:solidFill>
              </a:rPr>
              <a:t> </a:t>
            </a:r>
            <a:r>
              <a:rPr lang="en-US" sz="2400" dirty="0" smtClean="0">
                <a:solidFill>
                  <a:srgbClr val="000000"/>
                </a:solidFill>
              </a:rPr>
              <a:t>and freshwater river input </a:t>
            </a:r>
            <a:endParaRPr lang="en-US" sz="2400" dirty="0">
              <a:solidFill>
                <a:srgbClr val="000000"/>
              </a:solidFill>
            </a:endParaRPr>
          </a:p>
        </p:txBody>
      </p:sp>
      <p:sp>
        <p:nvSpPr>
          <p:cNvPr id="24" name="Rectangle 2"/>
          <p:cNvSpPr txBox="1">
            <a:spLocks noChangeArrowheads="1"/>
          </p:cNvSpPr>
          <p:nvPr/>
        </p:nvSpPr>
        <p:spPr>
          <a:xfrm>
            <a:off x="-160867" y="165100"/>
            <a:ext cx="9414934" cy="790575"/>
          </a:xfrm>
          <a:prstGeom prst="rect">
            <a:avLst/>
          </a:prstGeom>
          <a:no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dirty="0" smtClean="0">
                <a:solidFill>
                  <a:schemeClr val="accent2"/>
                </a:solidFill>
                <a:latin typeface="Arial"/>
                <a:ea typeface="+mj-ea"/>
                <a:cs typeface="Arial"/>
              </a:rPr>
              <a:t>Sensitivity Experiments</a:t>
            </a:r>
            <a:endParaRPr kumimoji="0" lang="en-US" sz="4000" b="1" i="0" u="none" strike="noStrike" kern="1200" cap="none" spc="0" normalizeH="0" baseline="0" noProof="0" dirty="0" smtClean="0">
              <a:ln>
                <a:noFill/>
              </a:ln>
              <a:solidFill>
                <a:schemeClr val="tx1"/>
              </a:solidFill>
              <a:effectLst/>
              <a:uLnTx/>
              <a:uFillTx/>
              <a:latin typeface="Arial"/>
              <a:ea typeface="+mj-ea"/>
              <a:cs typeface="Arial"/>
            </a:endParaRPr>
          </a:p>
        </p:txBody>
      </p:sp>
      <p:sp>
        <p:nvSpPr>
          <p:cNvPr id="29" name="Rectangle 28"/>
          <p:cNvSpPr/>
          <p:nvPr/>
        </p:nvSpPr>
        <p:spPr>
          <a:xfrm>
            <a:off x="1177596" y="1297000"/>
            <a:ext cx="1557488" cy="646331"/>
          </a:xfrm>
          <a:prstGeom prst="rect">
            <a:avLst/>
          </a:prstGeom>
        </p:spPr>
        <p:txBody>
          <a:bodyPr wrap="none">
            <a:spAutoFit/>
          </a:bodyPr>
          <a:lstStyle/>
          <a:p>
            <a:r>
              <a:rPr lang="en-US" dirty="0" smtClean="0">
                <a:solidFill>
                  <a:srgbClr val="000000"/>
                </a:solidFill>
              </a:rPr>
              <a:t>Depth of max</a:t>
            </a:r>
          </a:p>
          <a:p>
            <a:r>
              <a:rPr lang="en-US" dirty="0" smtClean="0">
                <a:solidFill>
                  <a:srgbClr val="000000"/>
                </a:solidFill>
              </a:rPr>
              <a:t>stratification </a:t>
            </a:r>
            <a:endParaRPr lang="en-US" dirty="0"/>
          </a:p>
        </p:txBody>
      </p:sp>
    </p:spTree>
    <p:extLst>
      <p:ext uri="{BB962C8B-B14F-4D97-AF65-F5344CB8AC3E}">
        <p14:creationId xmlns:p14="http://schemas.microsoft.com/office/powerpoint/2010/main" xmlns="" val="1143239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036446" y="1505448"/>
            <a:ext cx="7618474" cy="37648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kern="0" dirty="0" smtClean="0">
              <a:latin typeface="Arial"/>
              <a:ea typeface="ＭＳ Ｐゴシック" pitchFamily="31" charset="-128"/>
              <a:cs typeface="Arial"/>
            </a:endParaRPr>
          </a:p>
          <a:p>
            <a:pPr>
              <a:buFont typeface="Arial"/>
              <a:buChar char="•"/>
            </a:pPr>
            <a:r>
              <a:rPr lang="en-US" sz="2400" kern="0" dirty="0" smtClean="0">
                <a:latin typeface="Arial"/>
                <a:ea typeface="ＭＳ Ｐゴシック" pitchFamily="31" charset="-128"/>
                <a:cs typeface="Arial"/>
              </a:rPr>
              <a:t>   CBPO initiated discussions of a </a:t>
            </a:r>
          </a:p>
          <a:p>
            <a:r>
              <a:rPr lang="en-US" sz="2400" kern="0" dirty="0" smtClean="0">
                <a:latin typeface="Arial"/>
                <a:ea typeface="ＭＳ Ｐゴシック" pitchFamily="31" charset="-128"/>
                <a:cs typeface="Arial"/>
              </a:rPr>
              <a:t>	</a:t>
            </a:r>
            <a:r>
              <a:rPr lang="en-US" sz="2400" i="1" kern="0" dirty="0" smtClean="0">
                <a:latin typeface="Arial"/>
                <a:ea typeface="ＭＳ Ｐゴシック" pitchFamily="31" charset="-128"/>
                <a:cs typeface="Arial"/>
              </a:rPr>
              <a:t>“Next Generation Chesapeake Bay Model”</a:t>
            </a:r>
          </a:p>
          <a:p>
            <a:endParaRPr lang="en-US" sz="1000" i="1" kern="0" dirty="0" smtClean="0">
              <a:latin typeface="Arial"/>
              <a:ea typeface="ＭＳ Ｐゴシック" pitchFamily="31" charset="-128"/>
              <a:cs typeface="Arial"/>
            </a:endParaRPr>
          </a:p>
          <a:p>
            <a:pPr>
              <a:buFont typeface="Arial"/>
              <a:buChar char="•"/>
            </a:pPr>
            <a:r>
              <a:rPr lang="en-US" sz="2400" kern="0" dirty="0" smtClean="0">
                <a:latin typeface="Arial"/>
                <a:ea typeface="ＭＳ Ｐゴシック" pitchFamily="31" charset="-128"/>
                <a:cs typeface="Arial"/>
              </a:rPr>
              <a:t>   CBPO is planning for a fully calibrated and 	operational new model by 2015</a:t>
            </a:r>
          </a:p>
          <a:p>
            <a:pPr>
              <a:buFont typeface="Arial"/>
              <a:buChar char="•"/>
            </a:pPr>
            <a:endParaRPr lang="en-US" sz="1000" kern="0" dirty="0" smtClean="0">
              <a:latin typeface="Arial"/>
              <a:ea typeface="ＭＳ Ｐゴシック" pitchFamily="31" charset="-128"/>
              <a:cs typeface="Arial"/>
            </a:endParaRPr>
          </a:p>
          <a:p>
            <a:pPr>
              <a:buFont typeface="Arial"/>
              <a:buChar char="•"/>
            </a:pPr>
            <a:r>
              <a:rPr lang="en-US" sz="2400" kern="0" dirty="0" smtClean="0">
                <a:latin typeface="Arial"/>
                <a:ea typeface="ＭＳ Ｐゴシック" pitchFamily="31" charset="-128"/>
                <a:cs typeface="Arial"/>
              </a:rPr>
              <a:t>   USACE has suggested that the CBP transition to 	using the USACE Adaptive Hydraulics Model 	</a:t>
            </a:r>
            <a:r>
              <a:rPr lang="en-US" sz="2000" kern="0" dirty="0" smtClean="0">
                <a:latin typeface="Arial"/>
                <a:ea typeface="ＭＳ Ｐゴシック" pitchFamily="31" charset="-128"/>
                <a:cs typeface="Arial"/>
              </a:rPr>
              <a:t>(ADH; currently two-dimensional)</a:t>
            </a:r>
            <a:endParaRPr lang="en-US" sz="2400" kern="0" dirty="0" smtClean="0">
              <a:latin typeface="Arial"/>
              <a:ea typeface="ＭＳ Ｐゴシック" pitchFamily="31" charset="-128"/>
              <a:cs typeface="Arial"/>
            </a:endParaRPr>
          </a:p>
          <a:p>
            <a:r>
              <a:rPr lang="en-US" sz="2400" kern="0" dirty="0" smtClean="0">
                <a:latin typeface="Arial"/>
                <a:ea typeface="ＭＳ Ｐゴシック" pitchFamily="31" charset="-128"/>
                <a:cs typeface="Arial"/>
              </a:rPr>
              <a:t>		     	</a:t>
            </a:r>
          </a:p>
          <a:p>
            <a:endParaRPr lang="en-US" sz="2400" kern="0" dirty="0" smtClean="0">
              <a:latin typeface="Arial"/>
              <a:ea typeface="ＭＳ Ｐゴシック" pitchFamily="31" charset="-128"/>
              <a:cs typeface="Arial"/>
            </a:endParaRP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160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p:txBody>
      </p:sp>
      <p:sp>
        <p:nvSpPr>
          <p:cNvPr id="5" name="Rectangle 4"/>
          <p:cNvSpPr/>
          <p:nvPr/>
        </p:nvSpPr>
        <p:spPr>
          <a:xfrm>
            <a:off x="596397" y="5420968"/>
            <a:ext cx="8325116" cy="830997"/>
          </a:xfrm>
          <a:prstGeom prst="rect">
            <a:avLst/>
          </a:prstGeom>
        </p:spPr>
        <p:txBody>
          <a:bodyPr wrap="none">
            <a:spAutoFit/>
          </a:bodyPr>
          <a:lstStyle/>
          <a:p>
            <a:pPr algn="ctr"/>
            <a:r>
              <a:rPr lang="en-US" sz="2400" b="1" kern="0" dirty="0" smtClean="0">
                <a:latin typeface="Arial"/>
                <a:ea typeface="ＭＳ Ｐゴシック" pitchFamily="31" charset="-128"/>
                <a:cs typeface="Arial"/>
              </a:rPr>
              <a:t>An ideal time for a community-wide discussion </a:t>
            </a:r>
          </a:p>
          <a:p>
            <a:pPr algn="ctr"/>
            <a:r>
              <a:rPr lang="en-US" sz="2400" b="1" kern="0" dirty="0" smtClean="0">
                <a:latin typeface="Arial"/>
                <a:ea typeface="ＭＳ Ｐゴシック" pitchFamily="31" charset="-128"/>
                <a:cs typeface="Arial"/>
              </a:rPr>
              <a:t>as to what a </a:t>
            </a:r>
            <a:r>
              <a:rPr lang="en-US" sz="2400" b="1" i="1" kern="0" dirty="0" smtClean="0">
                <a:latin typeface="Arial"/>
                <a:ea typeface="ＭＳ Ｐゴシック" pitchFamily="31" charset="-128"/>
                <a:cs typeface="Arial"/>
              </a:rPr>
              <a:t>“Next Generation Bay Model” </a:t>
            </a:r>
            <a:r>
              <a:rPr lang="en-US" sz="2400" b="1" kern="0" dirty="0" smtClean="0">
                <a:latin typeface="Arial"/>
                <a:ea typeface="ＭＳ Ｐゴシック" pitchFamily="31" charset="-128"/>
                <a:cs typeface="Arial"/>
              </a:rPr>
              <a:t>should entail</a:t>
            </a:r>
            <a:endParaRPr lang="en-US" sz="2400" b="1" dirty="0">
              <a:latin typeface="Arial"/>
              <a:cs typeface="Arial"/>
            </a:endParaRPr>
          </a:p>
        </p:txBody>
      </p:sp>
      <p:sp>
        <p:nvSpPr>
          <p:cNvPr id="9" name="Rectangle 2"/>
          <p:cNvSpPr txBox="1">
            <a:spLocks noChangeArrowheads="1"/>
          </p:cNvSpPr>
          <p:nvPr/>
        </p:nvSpPr>
        <p:spPr bwMode="auto">
          <a:xfrm>
            <a:off x="85198" y="165100"/>
            <a:ext cx="8915400" cy="12520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chemeClr val="accent2"/>
                </a:solidFill>
                <a:effectLst/>
                <a:uLnTx/>
                <a:uFillTx/>
                <a:latin typeface="Arial"/>
                <a:ea typeface="ＭＳ Ｐゴシック" pitchFamily="31" charset="-128"/>
                <a:cs typeface="Arial"/>
              </a:rPr>
              <a:t>Workshop Justification</a:t>
            </a:r>
            <a:endParaRPr kumimoji="0" lang="en-US" sz="4000" b="1"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002579" y="1598601"/>
            <a:ext cx="7618474" cy="37648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kern="0" dirty="0" smtClean="0">
              <a:latin typeface="Arial"/>
              <a:ea typeface="ＭＳ Ｐゴシック" pitchFamily="31" charset="-128"/>
              <a:cs typeface="Arial"/>
            </a:endParaRPr>
          </a:p>
          <a:p>
            <a:pPr>
              <a:buFont typeface="Arial"/>
              <a:buChar char="•"/>
            </a:pPr>
            <a:r>
              <a:rPr lang="en-US" sz="2400" kern="0" dirty="0" smtClean="0">
                <a:latin typeface="Arial"/>
                <a:ea typeface="ＭＳ Ｐゴシック" pitchFamily="31" charset="-128"/>
                <a:cs typeface="Arial"/>
              </a:rPr>
              <a:t>   Review existing state-of-the-art estuarine</a:t>
            </a:r>
          </a:p>
          <a:p>
            <a:r>
              <a:rPr lang="en-US" sz="2400" kern="0" dirty="0" smtClean="0">
                <a:latin typeface="Arial"/>
                <a:ea typeface="ＭＳ Ｐゴシック" pitchFamily="31" charset="-128"/>
                <a:cs typeface="Arial"/>
              </a:rPr>
              <a:t>	hydrodynamic models</a:t>
            </a:r>
          </a:p>
          <a:p>
            <a:endParaRPr lang="en-US" sz="1000" kern="0" dirty="0" smtClean="0">
              <a:latin typeface="Arial"/>
              <a:ea typeface="ＭＳ Ｐゴシック" pitchFamily="31" charset="-128"/>
              <a:cs typeface="Arial"/>
            </a:endParaRPr>
          </a:p>
          <a:p>
            <a:pPr>
              <a:buFont typeface="Arial"/>
              <a:buChar char="•"/>
            </a:pPr>
            <a:r>
              <a:rPr lang="en-US" sz="2400" kern="0" dirty="0" smtClean="0">
                <a:latin typeface="Arial"/>
                <a:ea typeface="ＭＳ Ｐゴシック" pitchFamily="31" charset="-128"/>
                <a:cs typeface="Arial"/>
              </a:rPr>
              <a:t>   Compare relative skill of various CB models</a:t>
            </a:r>
          </a:p>
          <a:p>
            <a:endParaRPr lang="en-US" sz="1000" kern="0" dirty="0" smtClean="0">
              <a:latin typeface="Arial"/>
              <a:ea typeface="ＭＳ Ｐゴシック" pitchFamily="31" charset="-128"/>
              <a:cs typeface="Arial"/>
            </a:endParaRPr>
          </a:p>
          <a:p>
            <a:pPr>
              <a:buFont typeface="Arial"/>
              <a:buChar char="•"/>
            </a:pPr>
            <a:r>
              <a:rPr lang="en-US" sz="2400" kern="0" dirty="0" smtClean="0">
                <a:latin typeface="Arial"/>
                <a:ea typeface="ＭＳ Ｐゴシック" pitchFamily="31" charset="-128"/>
                <a:cs typeface="Arial"/>
              </a:rPr>
              <a:t>   Compare strengths/weaknesses of various models</a:t>
            </a:r>
          </a:p>
          <a:p>
            <a:endParaRPr lang="en-US" sz="1000" kern="0" dirty="0" smtClean="0">
              <a:latin typeface="Arial"/>
              <a:ea typeface="ＭＳ Ｐゴシック" pitchFamily="31" charset="-128"/>
              <a:cs typeface="Arial"/>
            </a:endParaRPr>
          </a:p>
          <a:p>
            <a:pPr>
              <a:buFont typeface="Arial"/>
              <a:buChar char="•"/>
            </a:pPr>
            <a:r>
              <a:rPr lang="en-US" sz="2400" kern="0" dirty="0" smtClean="0">
                <a:latin typeface="Arial"/>
                <a:ea typeface="ＭＳ Ｐゴシック" pitchFamily="31" charset="-128"/>
                <a:cs typeface="Arial"/>
              </a:rPr>
              <a:t>   Assess how model differences affect water 			quality simulations </a:t>
            </a:r>
          </a:p>
          <a:p>
            <a:r>
              <a:rPr lang="en-US" sz="2400" kern="0" dirty="0" smtClean="0">
                <a:latin typeface="Arial"/>
                <a:ea typeface="ＭＳ Ｐゴシック" pitchFamily="31" charset="-128"/>
                <a:cs typeface="Arial"/>
              </a:rPr>
              <a:t>		     	</a:t>
            </a:r>
          </a:p>
          <a:p>
            <a:endParaRPr lang="en-US" sz="2400" kern="0" dirty="0" smtClean="0">
              <a:latin typeface="Arial"/>
              <a:ea typeface="ＭＳ Ｐゴシック" pitchFamily="31" charset="-128"/>
              <a:cs typeface="Arial"/>
            </a:endParaRP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160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p:txBody>
      </p:sp>
      <p:sp>
        <p:nvSpPr>
          <p:cNvPr id="5" name="Rectangle 4"/>
          <p:cNvSpPr/>
          <p:nvPr/>
        </p:nvSpPr>
        <p:spPr>
          <a:xfrm>
            <a:off x="878778" y="5886654"/>
            <a:ext cx="7760358" cy="461665"/>
          </a:xfrm>
          <a:prstGeom prst="rect">
            <a:avLst/>
          </a:prstGeom>
        </p:spPr>
        <p:txBody>
          <a:bodyPr wrap="none">
            <a:spAutoFit/>
          </a:bodyPr>
          <a:lstStyle/>
          <a:p>
            <a:pPr algn="ctr"/>
            <a:r>
              <a:rPr lang="en-US" sz="2400" b="1" kern="0" dirty="0" smtClean="0">
                <a:latin typeface="Arial"/>
                <a:ea typeface="ＭＳ Ｐゴシック" pitchFamily="31" charset="-128"/>
                <a:cs typeface="Arial"/>
              </a:rPr>
              <a:t>What should a </a:t>
            </a:r>
            <a:r>
              <a:rPr lang="en-US" sz="2400" b="1" i="1" kern="0" dirty="0" smtClean="0">
                <a:latin typeface="Arial"/>
                <a:ea typeface="ＭＳ Ｐゴシック" pitchFamily="31" charset="-128"/>
                <a:cs typeface="Arial"/>
              </a:rPr>
              <a:t>“Next Generation Bay Model” </a:t>
            </a:r>
            <a:r>
              <a:rPr lang="en-US" sz="2400" b="1" kern="0" dirty="0" smtClean="0">
                <a:latin typeface="Arial"/>
                <a:ea typeface="ＭＳ Ｐゴシック" pitchFamily="31" charset="-128"/>
                <a:cs typeface="Arial"/>
              </a:rPr>
              <a:t>entail?</a:t>
            </a:r>
            <a:endParaRPr lang="en-US" sz="2400" b="1" dirty="0">
              <a:latin typeface="Arial"/>
              <a:cs typeface="Arial"/>
            </a:endParaRPr>
          </a:p>
        </p:txBody>
      </p:sp>
      <p:sp>
        <p:nvSpPr>
          <p:cNvPr id="9" name="Rectangle 2"/>
          <p:cNvSpPr>
            <a:spLocks noGrp="1" noChangeArrowheads="1"/>
          </p:cNvSpPr>
          <p:nvPr>
            <p:ph type="title"/>
          </p:nvPr>
        </p:nvSpPr>
        <p:spPr>
          <a:xfrm>
            <a:off x="85198" y="165100"/>
            <a:ext cx="8915400" cy="1252051"/>
          </a:xfrm>
          <a:noFill/>
        </p:spPr>
        <p:txBody>
          <a:bodyPr>
            <a:normAutofit/>
          </a:bodyPr>
          <a:lstStyle/>
          <a:p>
            <a:pPr eaLnBrk="1" hangingPunct="1"/>
            <a:r>
              <a:rPr lang="en-US" sz="4000" b="1" dirty="0" smtClean="0">
                <a:solidFill>
                  <a:schemeClr val="accent2"/>
                </a:solidFill>
                <a:latin typeface="Arial"/>
                <a:cs typeface="Arial"/>
              </a:rPr>
              <a:t>Workshop Objectives</a:t>
            </a:r>
            <a:endParaRPr lang="en-US" sz="4000" b="1" dirty="0" smtClean="0">
              <a:solidFill>
                <a:schemeClr val="tx1"/>
              </a:solidFill>
              <a:latin typeface="Arial"/>
              <a:cs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013492" y="1602702"/>
            <a:ext cx="7618474" cy="37648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kern="0" dirty="0" smtClean="0">
              <a:latin typeface="Arial"/>
              <a:ea typeface="ＭＳ Ｐゴシック" pitchFamily="31" charset="-128"/>
              <a:cs typeface="Arial"/>
            </a:endParaRPr>
          </a:p>
          <a:p>
            <a:endParaRPr lang="en-US" sz="2400" kern="0" dirty="0" smtClean="0">
              <a:latin typeface="Arial"/>
              <a:ea typeface="ＭＳ Ｐゴシック" pitchFamily="31" charset="-128"/>
              <a:cs typeface="Arial"/>
            </a:endParaRPr>
          </a:p>
          <a:p>
            <a:r>
              <a:rPr lang="en-US" sz="2400" kern="0" dirty="0" smtClean="0">
                <a:latin typeface="Arial"/>
                <a:ea typeface="ＭＳ Ｐゴシック" pitchFamily="31" charset="-128"/>
                <a:cs typeface="Arial"/>
              </a:rPr>
              <a:t>Roughly 40 participants from:</a:t>
            </a:r>
          </a:p>
          <a:p>
            <a:endParaRPr lang="en-US" sz="2400" kern="0" dirty="0" smtClean="0">
              <a:latin typeface="Arial"/>
              <a:ea typeface="ＭＳ Ｐゴシック" pitchFamily="31" charset="-128"/>
              <a:cs typeface="Arial"/>
            </a:endParaRPr>
          </a:p>
          <a:p>
            <a:pPr lvl="2">
              <a:buFont typeface="Arial"/>
              <a:buChar char="•"/>
            </a:pPr>
            <a:r>
              <a:rPr lang="en-US" sz="2000" kern="0" dirty="0" smtClean="0">
                <a:latin typeface="Arial"/>
                <a:ea typeface="ＭＳ Ｐゴシック" pitchFamily="31" charset="-128"/>
                <a:cs typeface="Arial"/>
              </a:rPr>
              <a:t> Chesapeake Bay Program</a:t>
            </a:r>
          </a:p>
          <a:p>
            <a:pPr lvl="2">
              <a:buFont typeface="Arial"/>
              <a:buChar char="•"/>
            </a:pPr>
            <a:r>
              <a:rPr lang="en-US" sz="2000" kern="0" dirty="0" smtClean="0">
                <a:latin typeface="Arial"/>
                <a:ea typeface="ＭＳ Ｐゴシック" pitchFamily="31" charset="-128"/>
                <a:cs typeface="Arial"/>
              </a:rPr>
              <a:t> Chesapeake Community Modeling Program </a:t>
            </a:r>
          </a:p>
          <a:p>
            <a:pPr lvl="2">
              <a:buFont typeface="Arial"/>
              <a:buChar char="•"/>
            </a:pPr>
            <a:r>
              <a:rPr lang="en-US" sz="2000" kern="0" dirty="0" smtClean="0">
                <a:latin typeface="Arial"/>
                <a:ea typeface="ＭＳ Ｐゴシック" pitchFamily="31" charset="-128"/>
                <a:cs typeface="Arial"/>
              </a:rPr>
              <a:t> U.S. IOOS Modeling Testbed Project</a:t>
            </a:r>
          </a:p>
          <a:p>
            <a:pPr lvl="2">
              <a:buFont typeface="Arial"/>
              <a:buChar char="•"/>
            </a:pPr>
            <a:r>
              <a:rPr lang="en-US" sz="2000" kern="0" dirty="0" smtClean="0">
                <a:latin typeface="Arial"/>
                <a:ea typeface="ＭＳ Ｐゴシック" pitchFamily="31" charset="-128"/>
                <a:cs typeface="Arial"/>
              </a:rPr>
              <a:t> Other universities from across U.S.</a:t>
            </a:r>
          </a:p>
          <a:p>
            <a:pPr>
              <a:buFont typeface="Arial"/>
              <a:buChar char="•"/>
            </a:pPr>
            <a:endParaRPr lang="en-US" sz="2400" kern="0" dirty="0" smtClean="0">
              <a:latin typeface="Arial"/>
              <a:ea typeface="ＭＳ Ｐゴシック" pitchFamily="31" charset="-128"/>
              <a:cs typeface="Arial"/>
            </a:endParaRPr>
          </a:p>
          <a:p>
            <a:r>
              <a:rPr lang="en-US" sz="2400" kern="0" dirty="0" smtClean="0">
                <a:latin typeface="Arial"/>
                <a:ea typeface="ＭＳ Ｐゴシック" pitchFamily="31" charset="-128"/>
                <a:cs typeface="Arial"/>
              </a:rPr>
              <a:t>		     	</a:t>
            </a:r>
          </a:p>
          <a:p>
            <a:endParaRPr lang="en-US" sz="2400" kern="0" dirty="0" smtClean="0">
              <a:latin typeface="Arial"/>
              <a:ea typeface="ＭＳ Ｐゴシック" pitchFamily="31" charset="-128"/>
              <a:cs typeface="Arial"/>
            </a:endParaRP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160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chemeClr val="tx1"/>
              </a:solidFill>
              <a:effectLst/>
              <a:uLnTx/>
              <a:uFillTx/>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a:p>
            <a:pPr algn="ctr"/>
            <a:endParaRPr lang="en-US" kern="0" dirty="0" smtClean="0">
              <a:latin typeface="Arial"/>
              <a:ea typeface="ＭＳ Ｐゴシック" pitchFamily="31" charset="-128"/>
              <a:cs typeface="Arial"/>
            </a:endParaRPr>
          </a:p>
        </p:txBody>
      </p:sp>
      <p:sp>
        <p:nvSpPr>
          <p:cNvPr id="7" name="Rectangle 2"/>
          <p:cNvSpPr>
            <a:spLocks noGrp="1" noChangeArrowheads="1"/>
          </p:cNvSpPr>
          <p:nvPr>
            <p:ph type="title"/>
          </p:nvPr>
        </p:nvSpPr>
        <p:spPr>
          <a:xfrm>
            <a:off x="85198" y="165100"/>
            <a:ext cx="8915400" cy="1252051"/>
          </a:xfrm>
          <a:noFill/>
        </p:spPr>
        <p:txBody>
          <a:bodyPr>
            <a:normAutofit/>
          </a:bodyPr>
          <a:lstStyle/>
          <a:p>
            <a:pPr eaLnBrk="1" hangingPunct="1"/>
            <a:r>
              <a:rPr lang="en-US" sz="4000" b="1" dirty="0" smtClean="0">
                <a:solidFill>
                  <a:schemeClr val="accent2"/>
                </a:solidFill>
                <a:latin typeface="Arial"/>
                <a:cs typeface="Arial"/>
              </a:rPr>
              <a:t>Workshop Specifics</a:t>
            </a:r>
            <a:endParaRPr lang="en-US" sz="4000" b="1" dirty="0" smtClean="0">
              <a:solidFill>
                <a:schemeClr val="tx1"/>
              </a:solidFill>
              <a:latin typeface="Arial"/>
              <a:cs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nalAgenda2.pdf"/>
          <p:cNvPicPr>
            <a:picLocks noChangeAspect="1"/>
          </p:cNvPicPr>
          <p:nvPr/>
        </p:nvPicPr>
        <p:blipFill>
          <a:blip r:embed="rId3"/>
          <a:srcRect l="8714" t="13064" r="8953" b="51540"/>
          <a:stretch>
            <a:fillRect/>
          </a:stretch>
        </p:blipFill>
        <p:spPr>
          <a:xfrm>
            <a:off x="38233" y="1379079"/>
            <a:ext cx="9071899" cy="5047121"/>
          </a:xfrm>
          <a:prstGeom prst="rect">
            <a:avLst/>
          </a:prstGeom>
        </p:spPr>
      </p:pic>
      <p:sp>
        <p:nvSpPr>
          <p:cNvPr id="5" name="Rectangle 2"/>
          <p:cNvSpPr>
            <a:spLocks noGrp="1" noChangeArrowheads="1"/>
          </p:cNvSpPr>
          <p:nvPr>
            <p:ph type="title"/>
          </p:nvPr>
        </p:nvSpPr>
        <p:spPr>
          <a:xfrm>
            <a:off x="85198" y="165100"/>
            <a:ext cx="8915400" cy="1252051"/>
          </a:xfrm>
          <a:noFill/>
        </p:spPr>
        <p:txBody>
          <a:bodyPr>
            <a:normAutofit/>
          </a:bodyPr>
          <a:lstStyle/>
          <a:p>
            <a:pPr eaLnBrk="1" hangingPunct="1"/>
            <a:r>
              <a:rPr lang="en-US" sz="4000" b="1" dirty="0" smtClean="0">
                <a:solidFill>
                  <a:schemeClr val="accent2"/>
                </a:solidFill>
                <a:latin typeface="Arial"/>
                <a:cs typeface="Arial"/>
              </a:rPr>
              <a:t>Workshop Agenda</a:t>
            </a:r>
            <a:endParaRPr lang="en-US" sz="4000" b="1" dirty="0" smtClean="0">
              <a:solidFill>
                <a:schemeClr val="tx1"/>
              </a:solidFill>
              <a:latin typeface="Arial"/>
              <a:cs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nalAgenda2.pdf"/>
          <p:cNvPicPr>
            <a:picLocks noChangeAspect="1"/>
          </p:cNvPicPr>
          <p:nvPr/>
        </p:nvPicPr>
        <p:blipFill>
          <a:blip r:embed="rId3"/>
          <a:srcRect l="8714" t="48172" r="8953" b="25362"/>
          <a:stretch>
            <a:fillRect/>
          </a:stretch>
        </p:blipFill>
        <p:spPr>
          <a:xfrm>
            <a:off x="33868" y="1659468"/>
            <a:ext cx="9016999" cy="3751052"/>
          </a:xfrm>
          <a:prstGeom prst="rect">
            <a:avLst/>
          </a:prstGeom>
        </p:spPr>
      </p:pic>
      <p:sp>
        <p:nvSpPr>
          <p:cNvPr id="8" name="Rectangle 2"/>
          <p:cNvSpPr>
            <a:spLocks noGrp="1" noChangeArrowheads="1"/>
          </p:cNvSpPr>
          <p:nvPr>
            <p:ph type="title"/>
          </p:nvPr>
        </p:nvSpPr>
        <p:spPr>
          <a:xfrm>
            <a:off x="85198" y="165100"/>
            <a:ext cx="8915400" cy="1252051"/>
          </a:xfrm>
          <a:noFill/>
        </p:spPr>
        <p:txBody>
          <a:bodyPr>
            <a:normAutofit/>
          </a:bodyPr>
          <a:lstStyle/>
          <a:p>
            <a:pPr eaLnBrk="1" hangingPunct="1"/>
            <a:r>
              <a:rPr lang="en-US" sz="4000" b="1" dirty="0" smtClean="0">
                <a:solidFill>
                  <a:schemeClr val="accent2"/>
                </a:solidFill>
                <a:latin typeface="Arial"/>
                <a:cs typeface="Arial"/>
              </a:rPr>
              <a:t>Workshop Agenda</a:t>
            </a:r>
            <a:endParaRPr lang="en-US" sz="4000" b="1" dirty="0" smtClean="0">
              <a:solidFill>
                <a:schemeClr val="tx1"/>
              </a:solidFill>
              <a:latin typeface="Arial"/>
              <a:cs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7"/>
          <p:cNvSpPr>
            <a:spLocks noChangeArrowheads="1"/>
          </p:cNvSpPr>
          <p:nvPr/>
        </p:nvSpPr>
        <p:spPr bwMode="auto">
          <a:xfrm>
            <a:off x="1287971" y="991683"/>
            <a:ext cx="7144829" cy="4893647"/>
          </a:xfrm>
          <a:prstGeom prst="rect">
            <a:avLst/>
          </a:prstGeom>
          <a:noFill/>
          <a:ln w="9525">
            <a:noFill/>
            <a:miter lim="800000"/>
            <a:headEnd/>
            <a:tailEnd/>
          </a:ln>
        </p:spPr>
        <p:txBody>
          <a:bodyPr wrap="square">
            <a:prstTxWarp prst="textNoShape">
              <a:avLst/>
            </a:prstTxWarp>
            <a:spAutoFit/>
          </a:bodyPr>
          <a:lstStyle/>
          <a:p>
            <a:pPr algn="ctr" eaLnBrk="0" hangingPunct="0"/>
            <a:endParaRPr lang="en-US" sz="2800" dirty="0" smtClean="0">
              <a:solidFill>
                <a:srgbClr val="000000"/>
              </a:solidFill>
            </a:endParaRPr>
          </a:p>
          <a:p>
            <a:pPr eaLnBrk="0" hangingPunct="0"/>
            <a:endParaRPr lang="en-US" sz="2800" dirty="0" smtClean="0">
              <a:solidFill>
                <a:srgbClr val="000000"/>
              </a:solidFill>
            </a:endParaRPr>
          </a:p>
          <a:p>
            <a:pPr eaLnBrk="0" hangingPunct="0"/>
            <a:r>
              <a:rPr lang="en-US" sz="2800" b="1" dirty="0" smtClean="0">
                <a:solidFill>
                  <a:srgbClr val="000000"/>
                </a:solidFill>
              </a:rPr>
              <a:t>Configured for Chesapeake Bay:</a:t>
            </a:r>
          </a:p>
          <a:p>
            <a:pPr eaLnBrk="0" hangingPunct="0">
              <a:buFont typeface="Courier New"/>
              <a:buChar char="o"/>
            </a:pPr>
            <a:r>
              <a:rPr lang="en-US" sz="2400" dirty="0" smtClean="0">
                <a:solidFill>
                  <a:srgbClr val="000000"/>
                </a:solidFill>
              </a:rPr>
              <a:t>  CH3D (the CBP model)</a:t>
            </a:r>
          </a:p>
          <a:p>
            <a:pPr eaLnBrk="0" hangingPunct="0">
              <a:buFont typeface="Courier New"/>
              <a:buChar char="o"/>
            </a:pPr>
            <a:r>
              <a:rPr lang="en-US" sz="2400" dirty="0" smtClean="0">
                <a:solidFill>
                  <a:srgbClr val="000000"/>
                </a:solidFill>
              </a:rPr>
              <a:t>  ROMS (three separate configurations)</a:t>
            </a:r>
          </a:p>
          <a:p>
            <a:pPr eaLnBrk="0" hangingPunct="0">
              <a:buFont typeface="Courier New"/>
              <a:buChar char="o"/>
            </a:pPr>
            <a:r>
              <a:rPr lang="en-US" sz="2400" dirty="0" smtClean="0">
                <a:solidFill>
                  <a:srgbClr val="000000"/>
                </a:solidFill>
              </a:rPr>
              <a:t>  EFDC </a:t>
            </a:r>
          </a:p>
          <a:p>
            <a:pPr eaLnBrk="0" hangingPunct="0">
              <a:buFont typeface="Courier New"/>
              <a:buChar char="o"/>
            </a:pPr>
            <a:endParaRPr lang="en-US" sz="2800" dirty="0" smtClean="0">
              <a:solidFill>
                <a:srgbClr val="000000"/>
              </a:solidFill>
            </a:endParaRPr>
          </a:p>
          <a:p>
            <a:pPr eaLnBrk="0" hangingPunct="0"/>
            <a:r>
              <a:rPr lang="en-US" sz="2800" b="1" dirty="0" smtClean="0">
                <a:solidFill>
                  <a:srgbClr val="000000"/>
                </a:solidFill>
              </a:rPr>
              <a:t>Not yet configured for Chesapeake Bay:</a:t>
            </a:r>
          </a:p>
          <a:p>
            <a:pPr lvl="0" eaLnBrk="0" hangingPunct="0">
              <a:buFont typeface="Courier New"/>
              <a:buChar char="o"/>
            </a:pPr>
            <a:r>
              <a:rPr lang="en-US" sz="2400" dirty="0" smtClean="0">
                <a:solidFill>
                  <a:srgbClr val="000000"/>
                </a:solidFill>
              </a:rPr>
              <a:t>  </a:t>
            </a:r>
            <a:r>
              <a:rPr lang="en-US" sz="2400" dirty="0" err="1" smtClean="0">
                <a:solidFill>
                  <a:srgbClr val="000000"/>
                </a:solidFill>
              </a:rPr>
              <a:t>sECOM</a:t>
            </a:r>
            <a:endParaRPr lang="en-US" sz="2400" dirty="0" smtClean="0">
              <a:solidFill>
                <a:srgbClr val="000000"/>
              </a:solidFill>
            </a:endParaRPr>
          </a:p>
          <a:p>
            <a:pPr lvl="0" eaLnBrk="0" hangingPunct="0">
              <a:buFont typeface="Courier New"/>
              <a:buChar char="o"/>
            </a:pPr>
            <a:r>
              <a:rPr lang="en-US" sz="2400" dirty="0" smtClean="0">
                <a:solidFill>
                  <a:srgbClr val="000000"/>
                </a:solidFill>
              </a:rPr>
              <a:t>  FVCOM</a:t>
            </a:r>
          </a:p>
          <a:p>
            <a:pPr eaLnBrk="0" hangingPunct="0">
              <a:buFont typeface="Courier New"/>
              <a:buChar char="o"/>
            </a:pPr>
            <a:r>
              <a:rPr lang="en-US" sz="2400" dirty="0" smtClean="0">
                <a:solidFill>
                  <a:srgbClr val="000000"/>
                </a:solidFill>
              </a:rPr>
              <a:t>  ADH  (only 2-D in Bay so far)</a:t>
            </a:r>
          </a:p>
          <a:p>
            <a:pPr eaLnBrk="0" hangingPunct="0">
              <a:buFont typeface="Courier New"/>
              <a:buChar char="o"/>
            </a:pPr>
            <a:endParaRPr lang="en-US" sz="2800" dirty="0">
              <a:solidFill>
                <a:srgbClr val="000000"/>
              </a:solidFill>
            </a:endParaRPr>
          </a:p>
        </p:txBody>
      </p:sp>
      <p:sp>
        <p:nvSpPr>
          <p:cNvPr id="7" name="Rectangle 2"/>
          <p:cNvSpPr>
            <a:spLocks noGrp="1" noChangeArrowheads="1"/>
          </p:cNvSpPr>
          <p:nvPr>
            <p:ph type="title"/>
          </p:nvPr>
        </p:nvSpPr>
        <p:spPr>
          <a:xfrm>
            <a:off x="85198" y="165100"/>
            <a:ext cx="8915400" cy="1252051"/>
          </a:xfrm>
          <a:noFill/>
        </p:spPr>
        <p:txBody>
          <a:bodyPr>
            <a:noAutofit/>
          </a:bodyPr>
          <a:lstStyle/>
          <a:p>
            <a:pPr eaLnBrk="1" hangingPunct="1"/>
            <a:r>
              <a:rPr lang="en-US" sz="4000" b="1" dirty="0" smtClean="0">
                <a:solidFill>
                  <a:schemeClr val="accent2"/>
                </a:solidFill>
                <a:latin typeface="Arial"/>
                <a:cs typeface="Arial"/>
              </a:rPr>
              <a:t>Six Distinct 3-D Estuarine </a:t>
            </a:r>
            <a:br>
              <a:rPr lang="en-US" sz="4000" b="1" dirty="0" smtClean="0">
                <a:solidFill>
                  <a:schemeClr val="accent2"/>
                </a:solidFill>
                <a:latin typeface="Arial"/>
                <a:cs typeface="Arial"/>
              </a:rPr>
            </a:br>
            <a:r>
              <a:rPr lang="en-US" sz="4000" b="1" dirty="0" smtClean="0">
                <a:solidFill>
                  <a:schemeClr val="accent2"/>
                </a:solidFill>
                <a:latin typeface="Arial"/>
                <a:cs typeface="Arial"/>
              </a:rPr>
              <a:t>Hydrodynamic Models</a:t>
            </a:r>
            <a:endParaRPr lang="en-US" sz="4000" b="1" dirty="0" smtClean="0">
              <a:solidFill>
                <a:schemeClr val="tx1"/>
              </a:solidFill>
              <a:latin typeface="Arial"/>
              <a:cs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32014</TotalTime>
  <Words>1587</Words>
  <Application>Microsoft Office PowerPoint</Application>
  <PresentationFormat>On-screen Show (4:3)</PresentationFormat>
  <Paragraphs>372</Paragraphs>
  <Slides>33</Slides>
  <Notes>32</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Chesapeake Bay  Hydrodynamic Modeling:  A Proactive STAC Workshop</vt:lpstr>
      <vt:lpstr>TMDL Modeling Framework</vt:lpstr>
      <vt:lpstr>TMDL Modeling Framework</vt:lpstr>
      <vt:lpstr>Slide 4</vt:lpstr>
      <vt:lpstr>Workshop Objectives</vt:lpstr>
      <vt:lpstr>Workshop Specifics</vt:lpstr>
      <vt:lpstr>Workshop Agenda</vt:lpstr>
      <vt:lpstr>Workshop Agenda</vt:lpstr>
      <vt:lpstr>Six Distinct 3-D Estuarine  Hydrodynamic Models</vt:lpstr>
      <vt:lpstr>Six Distinct 3-D Estuarine  Hydrodynamic Models</vt:lpstr>
      <vt:lpstr>Five Hydrodynamic Models Configured for the Bay</vt:lpstr>
      <vt:lpstr>Hydrodynamic Model Skill </vt:lpstr>
      <vt:lpstr>Relative model skill: Target diagrams</vt:lpstr>
      <vt:lpstr>Relative model skill: Target diagrams</vt:lpstr>
      <vt:lpstr>Slide 15</vt:lpstr>
      <vt:lpstr>Slide 16</vt:lpstr>
      <vt:lpstr>Slide 17</vt:lpstr>
      <vt:lpstr>Sensitivity Experiments</vt:lpstr>
      <vt:lpstr>Slide 19</vt:lpstr>
      <vt:lpstr>Slide 20</vt:lpstr>
      <vt:lpstr>Slide 21</vt:lpstr>
      <vt:lpstr>Slide 22</vt:lpstr>
      <vt:lpstr>Five Recommendations for how CBP should proceed with future modeling efforts</vt:lpstr>
      <vt:lpstr>Recent STAC Discussions  on CBP Modeling</vt:lpstr>
      <vt:lpstr>Slide 25</vt:lpstr>
      <vt:lpstr>Recommendations for inclusion of multiple models</vt:lpstr>
      <vt:lpstr>Vision for Using Multiple Models in the CBP Modeling Suite</vt:lpstr>
      <vt:lpstr>Next steps… </vt:lpstr>
      <vt:lpstr>Next steps… </vt:lpstr>
      <vt:lpstr>Vision for Using Multiple Models in the CBP Modeling Suite</vt:lpstr>
      <vt:lpstr>Extra Slides</vt:lpstr>
      <vt:lpstr>Slide 32</vt:lpstr>
      <vt:lpstr>Slide 33</vt:lpstr>
    </vt:vector>
  </TitlesOfParts>
  <Company>ccpo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Eastern U.S. Continental Shelf Carbon Budget: Modeling, Data Assimilation, and Analysis</dc:title>
  <dc:creator>hofmann</dc:creator>
  <cp:lastModifiedBy>CBPStaff</cp:lastModifiedBy>
  <cp:revision>276</cp:revision>
  <dcterms:created xsi:type="dcterms:W3CDTF">2011-09-13T00:42:06Z</dcterms:created>
  <dcterms:modified xsi:type="dcterms:W3CDTF">2012-01-04T18:44:26Z</dcterms:modified>
</cp:coreProperties>
</file>