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2" r:id="rId1"/>
  </p:sldMasterIdLst>
  <p:notesMasterIdLst>
    <p:notesMasterId r:id="rId18"/>
  </p:notesMasterIdLst>
  <p:sldIdLst>
    <p:sldId id="256" r:id="rId2"/>
    <p:sldId id="257" r:id="rId3"/>
    <p:sldId id="258" r:id="rId4"/>
    <p:sldId id="259" r:id="rId5"/>
    <p:sldId id="265" r:id="rId6"/>
    <p:sldId id="267" r:id="rId7"/>
    <p:sldId id="266" r:id="rId8"/>
    <p:sldId id="268" r:id="rId9"/>
    <p:sldId id="269" r:id="rId10"/>
    <p:sldId id="270" r:id="rId11"/>
    <p:sldId id="261" r:id="rId12"/>
    <p:sldId id="264" r:id="rId13"/>
    <p:sldId id="260" r:id="rId14"/>
    <p:sldId id="271" r:id="rId15"/>
    <p:sldId id="272" r:id="rId16"/>
    <p:sldId id="273"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ievers, Mark" initials="SM" lastIdx="3" clrIdx="0">
    <p:extLst/>
  </p:cmAuthor>
  <p:cmAuthor id="2" name="SD" initials="SD"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p:scale>
          <a:sx n="76" d="100"/>
          <a:sy n="76" d="100"/>
        </p:scale>
        <p:origin x="-534"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B770EAC-8BB5-4D88-938E-1454054DF825}" type="datetimeFigureOut">
              <a:rPr lang="en-US" smtClean="0"/>
              <a:t>5/27/2016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5254AFE-E778-4C1C-AA1F-91C1011CDC4A}" type="slidenum">
              <a:rPr lang="en-US" smtClean="0"/>
              <a:t>‹#›</a:t>
            </a:fld>
            <a:endParaRPr lang="en-US"/>
          </a:p>
        </p:txBody>
      </p:sp>
    </p:spTree>
    <p:extLst>
      <p:ext uri="{BB962C8B-B14F-4D97-AF65-F5344CB8AC3E}">
        <p14:creationId xmlns:p14="http://schemas.microsoft.com/office/powerpoint/2010/main" val="38192796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8CD6841-54D1-4BB0-92BD-5257F4F43EB4}" type="datetime1">
              <a:rPr lang="en-US" smtClean="0"/>
              <a:t>5/27/2016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C34272-958E-4B2D-A161-02FA763E5876}" type="slidenum">
              <a:rPr lang="en-US" smtClean="0"/>
              <a:t>‹#›</a:t>
            </a:fld>
            <a:endParaRPr lang="en-US"/>
          </a:p>
        </p:txBody>
      </p:sp>
    </p:spTree>
    <p:extLst>
      <p:ext uri="{BB962C8B-B14F-4D97-AF65-F5344CB8AC3E}">
        <p14:creationId xmlns:p14="http://schemas.microsoft.com/office/powerpoint/2010/main" val="39059781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4AF3ED-7370-4A7D-A976-180F07A211C0}" type="datetime1">
              <a:rPr lang="en-US" smtClean="0"/>
              <a:t>5/27/2016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C34272-958E-4B2D-A161-02FA763E5876}" type="slidenum">
              <a:rPr lang="en-US" smtClean="0"/>
              <a:t>‹#›</a:t>
            </a:fld>
            <a:endParaRPr lang="en-US"/>
          </a:p>
        </p:txBody>
      </p:sp>
    </p:spTree>
    <p:extLst>
      <p:ext uri="{BB962C8B-B14F-4D97-AF65-F5344CB8AC3E}">
        <p14:creationId xmlns:p14="http://schemas.microsoft.com/office/powerpoint/2010/main" val="13779082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D1B62C-9141-4D50-9C09-1376284A2CA6}" type="datetime1">
              <a:rPr lang="en-US" smtClean="0"/>
              <a:t>5/27/2016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C34272-958E-4B2D-A161-02FA763E5876}" type="slidenum">
              <a:rPr lang="en-US" smtClean="0"/>
              <a:t>‹#›</a:t>
            </a:fld>
            <a:endParaRPr lang="en-US"/>
          </a:p>
        </p:txBody>
      </p:sp>
    </p:spTree>
    <p:extLst>
      <p:ext uri="{BB962C8B-B14F-4D97-AF65-F5344CB8AC3E}">
        <p14:creationId xmlns:p14="http://schemas.microsoft.com/office/powerpoint/2010/main" val="2201873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07A9CE8-84E9-4D60-9A0D-94664834BFEA}" type="datetime1">
              <a:rPr lang="en-US" smtClean="0"/>
              <a:t>5/27/2016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C34272-958E-4B2D-A161-02FA763E5876}" type="slidenum">
              <a:rPr lang="en-US" smtClean="0"/>
              <a:t>‹#›</a:t>
            </a:fld>
            <a:endParaRPr lang="en-US"/>
          </a:p>
        </p:txBody>
      </p:sp>
    </p:spTree>
    <p:extLst>
      <p:ext uri="{BB962C8B-B14F-4D97-AF65-F5344CB8AC3E}">
        <p14:creationId xmlns:p14="http://schemas.microsoft.com/office/powerpoint/2010/main" val="7615154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9DE093-D8D1-416A-866D-EEF77D9748C0}" type="datetime1">
              <a:rPr lang="en-US" smtClean="0"/>
              <a:t>5/27/2016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C34272-958E-4B2D-A161-02FA763E5876}" type="slidenum">
              <a:rPr lang="en-US" smtClean="0"/>
              <a:t>‹#›</a:t>
            </a:fld>
            <a:endParaRPr lang="en-US"/>
          </a:p>
        </p:txBody>
      </p:sp>
    </p:spTree>
    <p:extLst>
      <p:ext uri="{BB962C8B-B14F-4D97-AF65-F5344CB8AC3E}">
        <p14:creationId xmlns:p14="http://schemas.microsoft.com/office/powerpoint/2010/main" val="41288887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347601A-E8AC-49E5-956E-4BC9DBF6D6BE}" type="datetime1">
              <a:rPr lang="en-US" smtClean="0"/>
              <a:t>5/27/2016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C34272-958E-4B2D-A161-02FA763E5876}" type="slidenum">
              <a:rPr lang="en-US" smtClean="0"/>
              <a:t>‹#›</a:t>
            </a:fld>
            <a:endParaRPr lang="en-US"/>
          </a:p>
        </p:txBody>
      </p:sp>
    </p:spTree>
    <p:extLst>
      <p:ext uri="{BB962C8B-B14F-4D97-AF65-F5344CB8AC3E}">
        <p14:creationId xmlns:p14="http://schemas.microsoft.com/office/powerpoint/2010/main" val="30103548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8A256B4-156F-42E1-BFBF-9A5DA096E14F}" type="datetime1">
              <a:rPr lang="en-US" smtClean="0"/>
              <a:t>5/27/2016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9C34272-958E-4B2D-A161-02FA763E5876}" type="slidenum">
              <a:rPr lang="en-US" smtClean="0"/>
              <a:t>‹#›</a:t>
            </a:fld>
            <a:endParaRPr lang="en-US"/>
          </a:p>
        </p:txBody>
      </p:sp>
    </p:spTree>
    <p:extLst>
      <p:ext uri="{BB962C8B-B14F-4D97-AF65-F5344CB8AC3E}">
        <p14:creationId xmlns:p14="http://schemas.microsoft.com/office/powerpoint/2010/main" val="5049651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49EE811-55E6-4C39-8DE7-0513C7262CFF}" type="datetime1">
              <a:rPr lang="en-US" smtClean="0"/>
              <a:t>5/27/2016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9C34272-958E-4B2D-A161-02FA763E5876}" type="slidenum">
              <a:rPr lang="en-US" smtClean="0"/>
              <a:t>‹#›</a:t>
            </a:fld>
            <a:endParaRPr lang="en-US"/>
          </a:p>
        </p:txBody>
      </p:sp>
    </p:spTree>
    <p:extLst>
      <p:ext uri="{BB962C8B-B14F-4D97-AF65-F5344CB8AC3E}">
        <p14:creationId xmlns:p14="http://schemas.microsoft.com/office/powerpoint/2010/main" val="24595333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CC671C-88DB-4730-BBEB-C723A378BC81}" type="datetime1">
              <a:rPr lang="en-US" smtClean="0"/>
              <a:t>5/27/2016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9C34272-958E-4B2D-A161-02FA763E5876}" type="slidenum">
              <a:rPr lang="en-US" smtClean="0"/>
              <a:t>‹#›</a:t>
            </a:fld>
            <a:endParaRPr lang="en-US"/>
          </a:p>
        </p:txBody>
      </p:sp>
    </p:spTree>
    <p:extLst>
      <p:ext uri="{BB962C8B-B14F-4D97-AF65-F5344CB8AC3E}">
        <p14:creationId xmlns:p14="http://schemas.microsoft.com/office/powerpoint/2010/main" val="23939823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313E4A-01B3-4B64-8867-2E195E7B3EEA}" type="datetime1">
              <a:rPr lang="en-US" smtClean="0"/>
              <a:t>5/27/2016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C34272-958E-4B2D-A161-02FA763E5876}" type="slidenum">
              <a:rPr lang="en-US" smtClean="0"/>
              <a:t>‹#›</a:t>
            </a:fld>
            <a:endParaRPr lang="en-US"/>
          </a:p>
        </p:txBody>
      </p:sp>
    </p:spTree>
    <p:extLst>
      <p:ext uri="{BB962C8B-B14F-4D97-AF65-F5344CB8AC3E}">
        <p14:creationId xmlns:p14="http://schemas.microsoft.com/office/powerpoint/2010/main" val="2616780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30A916-22EA-49E7-A69E-083788DA5B22}" type="datetime1">
              <a:rPr lang="en-US" smtClean="0"/>
              <a:t>5/27/2016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C34272-958E-4B2D-A161-02FA763E5876}" type="slidenum">
              <a:rPr lang="en-US" smtClean="0"/>
              <a:t>‹#›</a:t>
            </a:fld>
            <a:endParaRPr lang="en-US"/>
          </a:p>
        </p:txBody>
      </p:sp>
    </p:spTree>
    <p:extLst>
      <p:ext uri="{BB962C8B-B14F-4D97-AF65-F5344CB8AC3E}">
        <p14:creationId xmlns:p14="http://schemas.microsoft.com/office/powerpoint/2010/main" val="33207805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364E5F-710F-4CE3-AF3C-8A5A600E4B6E}" type="datetime1">
              <a:rPr lang="en-US" smtClean="0"/>
              <a:t>5/27/2016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C34272-958E-4B2D-A161-02FA763E5876}" type="slidenum">
              <a:rPr lang="en-US" smtClean="0"/>
              <a:t>‹#›</a:t>
            </a:fld>
            <a:endParaRPr lang="en-US"/>
          </a:p>
        </p:txBody>
      </p:sp>
    </p:spTree>
    <p:extLst>
      <p:ext uri="{BB962C8B-B14F-4D97-AF65-F5344CB8AC3E}">
        <p14:creationId xmlns:p14="http://schemas.microsoft.com/office/powerpoint/2010/main" val="1735380864"/>
      </p:ext>
    </p:extLst>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hyperlink" Target="mailto:mark.e.sievers@tetratech.com"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google.com/url?sa=i&amp;rct=j&amp;q=&amp;esrc=s&amp;source=images&amp;cd=&amp;cad=rja&amp;uact=8&amp;ved=&amp;url=http%3A%2F%2Fwww.cbtrust.org%2Fsite%2Fc.miJPKXPCJnH%2Fb.5457505%2Fk.A038%2FCapacity_Building.htm&amp;bvm=bv.122676328,d.cWw&amp;psig=AFQjCNGeqNRs5EEkWbkW77-TmZiYgoMzXQ&amp;ust=1464454775405732"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Quantification of BMP Impacts on CBP Management Strategies</a:t>
            </a:r>
            <a:endParaRPr lang="en-US" dirty="0"/>
          </a:p>
        </p:txBody>
      </p:sp>
      <p:sp>
        <p:nvSpPr>
          <p:cNvPr id="3" name="Subtitle 2"/>
          <p:cNvSpPr>
            <a:spLocks noGrp="1"/>
          </p:cNvSpPr>
          <p:nvPr>
            <p:ph type="subTitle" idx="1"/>
          </p:nvPr>
        </p:nvSpPr>
        <p:spPr/>
        <p:txBody>
          <a:bodyPr>
            <a:normAutofit/>
          </a:bodyPr>
          <a:lstStyle/>
          <a:p>
            <a:r>
              <a:rPr lang="en-US" dirty="0" smtClean="0"/>
              <a:t>Fostering Chesapeake Stewardship Goal Implementation Team Meeting</a:t>
            </a:r>
          </a:p>
          <a:p>
            <a:r>
              <a:rPr lang="en-US" dirty="0" smtClean="0"/>
              <a:t>June 1, 2016</a:t>
            </a:r>
            <a:endParaRPr lang="en-US" dirty="0"/>
          </a:p>
        </p:txBody>
      </p:sp>
      <p:sp>
        <p:nvSpPr>
          <p:cNvPr id="4" name="Slide Number Placeholder 3"/>
          <p:cNvSpPr>
            <a:spLocks noGrp="1"/>
          </p:cNvSpPr>
          <p:nvPr>
            <p:ph type="sldNum" sz="quarter" idx="12"/>
          </p:nvPr>
        </p:nvSpPr>
        <p:spPr/>
        <p:txBody>
          <a:bodyPr/>
          <a:lstStyle/>
          <a:p>
            <a:fld id="{79C34272-958E-4B2D-A161-02FA763E5876}" type="slidenum">
              <a:rPr lang="en-US" smtClean="0"/>
              <a:t>1</a:t>
            </a:fld>
            <a:endParaRPr lang="en-US"/>
          </a:p>
        </p:txBody>
      </p:sp>
    </p:spTree>
    <p:extLst>
      <p:ext uri="{BB962C8B-B14F-4D97-AF65-F5344CB8AC3E}">
        <p14:creationId xmlns:p14="http://schemas.microsoft.com/office/powerpoint/2010/main" val="10792379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Tentative Timeline</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066555546"/>
              </p:ext>
            </p:extLst>
          </p:nvPr>
        </p:nvGraphicFramePr>
        <p:xfrm>
          <a:off x="152399" y="1905000"/>
          <a:ext cx="8763000" cy="4078017"/>
        </p:xfrm>
        <a:graphic>
          <a:graphicData uri="http://schemas.openxmlformats.org/drawingml/2006/table">
            <a:tbl>
              <a:tblPr firstRow="1" firstCol="1" bandRow="1">
                <a:tableStyleId>{5C22544A-7EE6-4342-B048-85BDC9FD1C3A}</a:tableStyleId>
              </a:tblPr>
              <a:tblGrid>
                <a:gridCol w="620390"/>
                <a:gridCol w="1970411"/>
                <a:gridCol w="609600"/>
                <a:gridCol w="533400"/>
                <a:gridCol w="457200"/>
                <a:gridCol w="533400"/>
                <a:gridCol w="533400"/>
                <a:gridCol w="533400"/>
                <a:gridCol w="609600"/>
                <a:gridCol w="533400"/>
                <a:gridCol w="533400"/>
                <a:gridCol w="609600"/>
                <a:gridCol w="685799"/>
              </a:tblGrid>
              <a:tr h="606616">
                <a:tc>
                  <a:txBody>
                    <a:bodyPr/>
                    <a:lstStyle/>
                    <a:p>
                      <a:pPr marL="0" marR="0">
                        <a:lnSpc>
                          <a:spcPct val="107000"/>
                        </a:lnSpc>
                        <a:spcBef>
                          <a:spcPts val="0"/>
                        </a:spcBef>
                        <a:spcAft>
                          <a:spcPts val="0"/>
                        </a:spcAft>
                      </a:pPr>
                      <a:r>
                        <a:rPr lang="en-US" sz="1800" dirty="0">
                          <a:effectLst/>
                        </a:rPr>
                        <a:t>Task #</a:t>
                      </a:r>
                      <a:endParaRPr lang="en-US" sz="1800" dirty="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a:effectLst/>
                        </a:rPr>
                        <a:t>Task Description</a:t>
                      </a:r>
                      <a:endParaRPr lang="en-US" sz="1800">
                        <a:effectLst/>
                        <a:latin typeface="Calibri"/>
                        <a:ea typeface="Calibri"/>
                        <a:cs typeface="Times New Roman"/>
                      </a:endParaRPr>
                    </a:p>
                  </a:txBody>
                  <a:tcPr marL="68580" marR="68580" marT="0" marB="0" anchor="b"/>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effectLst/>
                        </a:rPr>
                        <a:t>May</a:t>
                      </a:r>
                      <a:endParaRPr lang="en-US" sz="1800" dirty="0" smtClean="0">
                        <a:effectLst/>
                        <a:latin typeface="+mn-lt"/>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dirty="0">
                          <a:effectLst/>
                        </a:rPr>
                        <a:t>Jun</a:t>
                      </a:r>
                      <a:endParaRPr lang="en-US" sz="1800" dirty="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dirty="0">
                          <a:effectLst/>
                        </a:rPr>
                        <a:t>Jul</a:t>
                      </a:r>
                      <a:endParaRPr lang="en-US" sz="1800" dirty="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dirty="0">
                          <a:effectLst/>
                        </a:rPr>
                        <a:t>Aug</a:t>
                      </a:r>
                      <a:endParaRPr lang="en-US" sz="1800" dirty="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dirty="0">
                          <a:effectLst/>
                        </a:rPr>
                        <a:t>Sep</a:t>
                      </a:r>
                      <a:endParaRPr lang="en-US" sz="1800" dirty="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dirty="0">
                          <a:effectLst/>
                        </a:rPr>
                        <a:t>Oct</a:t>
                      </a:r>
                      <a:endParaRPr lang="en-US" sz="1800" dirty="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dirty="0">
                          <a:effectLst/>
                        </a:rPr>
                        <a:t>Nov</a:t>
                      </a:r>
                      <a:endParaRPr lang="en-US" sz="1800" dirty="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dirty="0">
                          <a:effectLst/>
                        </a:rPr>
                        <a:t>Dec</a:t>
                      </a:r>
                      <a:endParaRPr lang="en-US" sz="1800" dirty="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dirty="0" smtClean="0">
                          <a:effectLst/>
                        </a:rPr>
                        <a:t>Jan</a:t>
                      </a:r>
                      <a:endParaRPr lang="en-US" sz="1800" dirty="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dirty="0" smtClean="0">
                          <a:effectLst/>
                        </a:rPr>
                        <a:t>Feb</a:t>
                      </a:r>
                      <a:endParaRPr lang="en-US" sz="1800" dirty="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dirty="0" smtClean="0">
                          <a:effectLst/>
                        </a:rPr>
                        <a:t>Mar</a:t>
                      </a:r>
                      <a:endParaRPr lang="en-US" sz="1800" dirty="0">
                        <a:effectLst/>
                        <a:latin typeface="Calibri"/>
                        <a:ea typeface="Calibri"/>
                        <a:cs typeface="Times New Roman"/>
                      </a:endParaRPr>
                    </a:p>
                  </a:txBody>
                  <a:tcPr marL="68580" marR="68580" marT="0" marB="0" anchor="b"/>
                </a:tc>
              </a:tr>
              <a:tr h="308019">
                <a:tc>
                  <a:txBody>
                    <a:bodyPr/>
                    <a:lstStyle/>
                    <a:p>
                      <a:pPr marL="0" marR="0" algn="ctr">
                        <a:lnSpc>
                          <a:spcPct val="107000"/>
                        </a:lnSpc>
                        <a:spcBef>
                          <a:spcPts val="0"/>
                        </a:spcBef>
                        <a:spcAft>
                          <a:spcPts val="0"/>
                        </a:spcAft>
                      </a:pPr>
                      <a:r>
                        <a:rPr lang="en-US" sz="1800">
                          <a:effectLst/>
                        </a:rPr>
                        <a:t>1</a:t>
                      </a:r>
                      <a:endParaRPr lang="en-US" sz="18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a:effectLst/>
                        </a:rPr>
                        <a:t>BMP List and Groupings</a:t>
                      </a:r>
                      <a:endParaRPr lang="en-US" sz="1800">
                        <a:effectLst/>
                        <a:latin typeface="Calibri"/>
                        <a:ea typeface="Calibri"/>
                        <a:cs typeface="Times New Roman"/>
                      </a:endParaRPr>
                    </a:p>
                  </a:txBody>
                  <a:tcPr marL="68580" marR="68580" marT="0" marB="0" anchor="b"/>
                </a:tc>
                <a:tc>
                  <a:txBody>
                    <a:bodyPr/>
                    <a:lstStyle/>
                    <a:p>
                      <a:endParaRPr lang="en-US"/>
                    </a:p>
                  </a:txBody>
                  <a:tcPr marL="68580" marR="68580" marT="0" marB="0" anchor="b"/>
                </a:tc>
                <a:tc>
                  <a:txBody>
                    <a:bodyPr/>
                    <a:lstStyle/>
                    <a:p>
                      <a:pPr marL="0" marR="0" algn="ctr">
                        <a:lnSpc>
                          <a:spcPct val="107000"/>
                        </a:lnSpc>
                        <a:spcBef>
                          <a:spcPts val="0"/>
                        </a:spcBef>
                        <a:spcAft>
                          <a:spcPts val="0"/>
                        </a:spcAft>
                      </a:pPr>
                      <a:r>
                        <a:rPr lang="en-US" sz="1800" dirty="0" smtClean="0">
                          <a:effectLst/>
                          <a:sym typeface="Wingdings"/>
                        </a:rPr>
                        <a:t></a:t>
                      </a:r>
                      <a:endParaRPr lang="en-US" sz="1800" dirty="0">
                        <a:effectLst/>
                        <a:latin typeface="Calibri"/>
                        <a:ea typeface="Calibri"/>
                        <a:cs typeface="Times New Roman"/>
                      </a:endParaRPr>
                    </a:p>
                  </a:txBody>
                  <a:tcPr marL="68580" marR="68580" marT="0" marB="0" anchor="b"/>
                </a:tc>
                <a:tc>
                  <a:txBody>
                    <a:bodyPr/>
                    <a:lstStyle/>
                    <a:p>
                      <a:pPr marL="0" marR="0" algn="ctr">
                        <a:lnSpc>
                          <a:spcPct val="107000"/>
                        </a:lnSpc>
                        <a:spcBef>
                          <a:spcPts val="0"/>
                        </a:spcBef>
                        <a:spcAft>
                          <a:spcPts val="0"/>
                        </a:spcAft>
                      </a:pPr>
                      <a:r>
                        <a:rPr lang="en-US" sz="1800" dirty="0" smtClean="0">
                          <a:effectLst/>
                          <a:sym typeface="Wingdings"/>
                        </a:rPr>
                        <a:t></a:t>
                      </a:r>
                      <a:endParaRPr lang="en-US" sz="1800" dirty="0">
                        <a:effectLst/>
                        <a:latin typeface="+mn-lt"/>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a:effectLst/>
                        </a:rPr>
                        <a:t> </a:t>
                      </a:r>
                      <a:endParaRPr lang="en-US" sz="18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a:effectLst/>
                        </a:rPr>
                        <a:t> </a:t>
                      </a:r>
                      <a:endParaRPr lang="en-US" sz="18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a:effectLst/>
                        </a:rPr>
                        <a:t> </a:t>
                      </a:r>
                      <a:endParaRPr lang="en-US" sz="18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a:effectLst/>
                        </a:rPr>
                        <a:t> </a:t>
                      </a:r>
                      <a:endParaRPr lang="en-US" sz="18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a:effectLst/>
                        </a:rPr>
                        <a:t> </a:t>
                      </a:r>
                      <a:endParaRPr lang="en-US" sz="18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a:effectLst/>
                        </a:rPr>
                        <a:t> </a:t>
                      </a:r>
                      <a:endParaRPr lang="en-US" sz="18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a:effectLst/>
                        </a:rPr>
                        <a:t> </a:t>
                      </a:r>
                      <a:endParaRPr lang="en-US" sz="18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a:effectLst/>
                        </a:rPr>
                        <a:t> </a:t>
                      </a:r>
                      <a:endParaRPr lang="en-US" sz="1800">
                        <a:effectLst/>
                        <a:latin typeface="Calibri"/>
                        <a:ea typeface="Calibri"/>
                        <a:cs typeface="Times New Roman"/>
                      </a:endParaRPr>
                    </a:p>
                  </a:txBody>
                  <a:tcPr marL="68580" marR="68580" marT="0" marB="0" anchor="b"/>
                </a:tc>
              </a:tr>
              <a:tr h="308019">
                <a:tc>
                  <a:txBody>
                    <a:bodyPr/>
                    <a:lstStyle/>
                    <a:p>
                      <a:pPr marL="0" marR="0" algn="ctr">
                        <a:lnSpc>
                          <a:spcPct val="107000"/>
                        </a:lnSpc>
                        <a:spcBef>
                          <a:spcPts val="0"/>
                        </a:spcBef>
                        <a:spcAft>
                          <a:spcPts val="0"/>
                        </a:spcAft>
                      </a:pPr>
                      <a:r>
                        <a:rPr lang="en-US" sz="1800">
                          <a:effectLst/>
                        </a:rPr>
                        <a:t>2</a:t>
                      </a:r>
                      <a:endParaRPr lang="en-US" sz="18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a:effectLst/>
                        </a:rPr>
                        <a:t>Impact Score Guidelines</a:t>
                      </a:r>
                      <a:endParaRPr lang="en-US" sz="1800">
                        <a:effectLst/>
                        <a:latin typeface="Calibri"/>
                        <a:ea typeface="Calibri"/>
                        <a:cs typeface="Times New Roman"/>
                      </a:endParaRPr>
                    </a:p>
                  </a:txBody>
                  <a:tcPr marL="68580" marR="68580" marT="0" marB="0" anchor="b"/>
                </a:tc>
                <a:tc>
                  <a:txBody>
                    <a:bodyPr/>
                    <a:lstStyle/>
                    <a:p>
                      <a:endParaRPr lang="en-US"/>
                    </a:p>
                  </a:txBody>
                  <a:tcPr marL="68580" marR="68580" marT="0" marB="0" anchor="b"/>
                </a:tc>
                <a:tc>
                  <a:txBody>
                    <a:bodyPr/>
                    <a:lstStyle/>
                    <a:p>
                      <a:pPr marL="0" marR="0" algn="ctr">
                        <a:lnSpc>
                          <a:spcPct val="107000"/>
                        </a:lnSpc>
                        <a:spcBef>
                          <a:spcPts val="0"/>
                        </a:spcBef>
                        <a:spcAft>
                          <a:spcPts val="0"/>
                        </a:spcAft>
                      </a:pPr>
                      <a:r>
                        <a:rPr lang="en-US" sz="1800" smtClean="0">
                          <a:effectLst/>
                          <a:sym typeface="Wingdings"/>
                        </a:rPr>
                        <a:t></a:t>
                      </a:r>
                      <a:endParaRPr lang="en-US" sz="1800" dirty="0">
                        <a:effectLst/>
                        <a:latin typeface="Calibri"/>
                        <a:ea typeface="Calibri"/>
                        <a:cs typeface="Times New Roman"/>
                      </a:endParaRPr>
                    </a:p>
                  </a:txBody>
                  <a:tcPr marL="68580" marR="68580" marT="0" marB="0" anchor="b"/>
                </a:tc>
                <a:tc>
                  <a:txBody>
                    <a:bodyPr/>
                    <a:lstStyle/>
                    <a:p>
                      <a:pPr marL="0" marR="0" algn="ctr">
                        <a:lnSpc>
                          <a:spcPct val="107000"/>
                        </a:lnSpc>
                        <a:spcBef>
                          <a:spcPts val="0"/>
                        </a:spcBef>
                        <a:spcAft>
                          <a:spcPts val="0"/>
                        </a:spcAft>
                      </a:pPr>
                      <a:r>
                        <a:rPr lang="en-US" sz="1800" dirty="0" smtClean="0">
                          <a:effectLst/>
                          <a:sym typeface="Wingdings"/>
                        </a:rPr>
                        <a:t></a:t>
                      </a:r>
                      <a:endParaRPr lang="en-US" sz="1800" dirty="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dirty="0">
                          <a:effectLst/>
                        </a:rPr>
                        <a:t> </a:t>
                      </a:r>
                      <a:endParaRPr lang="en-US" sz="1800" dirty="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dirty="0">
                          <a:effectLst/>
                        </a:rPr>
                        <a:t> </a:t>
                      </a:r>
                      <a:endParaRPr lang="en-US" sz="1800" dirty="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dirty="0">
                          <a:effectLst/>
                        </a:rPr>
                        <a:t> </a:t>
                      </a:r>
                      <a:endParaRPr lang="en-US" sz="1800" dirty="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dirty="0">
                          <a:effectLst/>
                        </a:rPr>
                        <a:t> </a:t>
                      </a:r>
                      <a:endParaRPr lang="en-US" sz="1800" dirty="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a:effectLst/>
                        </a:rPr>
                        <a:t> </a:t>
                      </a:r>
                      <a:endParaRPr lang="en-US" sz="18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a:effectLst/>
                        </a:rPr>
                        <a:t> </a:t>
                      </a:r>
                      <a:endParaRPr lang="en-US" sz="18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a:effectLst/>
                        </a:rPr>
                        <a:t> </a:t>
                      </a:r>
                      <a:endParaRPr lang="en-US" sz="18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a:effectLst/>
                        </a:rPr>
                        <a:t> </a:t>
                      </a:r>
                      <a:endParaRPr lang="en-US" sz="1800">
                        <a:effectLst/>
                        <a:latin typeface="Calibri"/>
                        <a:ea typeface="Calibri"/>
                        <a:cs typeface="Times New Roman"/>
                      </a:endParaRPr>
                    </a:p>
                  </a:txBody>
                  <a:tcPr marL="68580" marR="68580" marT="0" marB="0" anchor="b"/>
                </a:tc>
              </a:tr>
              <a:tr h="606616">
                <a:tc>
                  <a:txBody>
                    <a:bodyPr/>
                    <a:lstStyle/>
                    <a:p>
                      <a:pPr marL="0" marR="0" algn="ctr">
                        <a:lnSpc>
                          <a:spcPct val="107000"/>
                        </a:lnSpc>
                        <a:spcBef>
                          <a:spcPts val="0"/>
                        </a:spcBef>
                        <a:spcAft>
                          <a:spcPts val="0"/>
                        </a:spcAft>
                      </a:pPr>
                      <a:r>
                        <a:rPr lang="en-US" sz="1800">
                          <a:effectLst/>
                        </a:rPr>
                        <a:t>3</a:t>
                      </a:r>
                      <a:endParaRPr lang="en-US" sz="18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a:effectLst/>
                        </a:rPr>
                        <a:t>Management Strategy Team Meetings</a:t>
                      </a:r>
                      <a:endParaRPr lang="en-US" sz="1800">
                        <a:effectLst/>
                        <a:latin typeface="Calibri"/>
                        <a:ea typeface="Calibri"/>
                        <a:cs typeface="Times New Roman"/>
                      </a:endParaRPr>
                    </a:p>
                  </a:txBody>
                  <a:tcPr marL="68580" marR="68580" marT="0" marB="0" anchor="b"/>
                </a:tc>
                <a:tc>
                  <a:txBody>
                    <a:bodyPr/>
                    <a:lstStyle/>
                    <a:p>
                      <a:pPr marL="0" marR="0" algn="ctr">
                        <a:lnSpc>
                          <a:spcPct val="107000"/>
                        </a:lnSpc>
                        <a:spcBef>
                          <a:spcPts val="0"/>
                        </a:spcBef>
                        <a:spcAft>
                          <a:spcPts val="0"/>
                        </a:spcAft>
                      </a:pPr>
                      <a:r>
                        <a:rPr lang="en-US" sz="1800" smtClean="0">
                          <a:effectLst/>
                          <a:sym typeface="Wingdings"/>
                        </a:rPr>
                        <a:t></a:t>
                      </a:r>
                      <a:endParaRPr lang="en-US" sz="1800" dirty="0">
                        <a:effectLst/>
                        <a:latin typeface="Calibri"/>
                        <a:ea typeface="Calibri"/>
                        <a:cs typeface="Times New Roman"/>
                      </a:endParaRPr>
                    </a:p>
                  </a:txBody>
                  <a:tcPr marL="68580" marR="68580" marT="0" marB="0" anchor="b"/>
                </a:tc>
                <a:tc>
                  <a:txBody>
                    <a:bodyPr/>
                    <a:lstStyle/>
                    <a:p>
                      <a:pPr marL="0" marR="0" algn="ctr">
                        <a:lnSpc>
                          <a:spcPct val="107000"/>
                        </a:lnSpc>
                        <a:spcBef>
                          <a:spcPts val="0"/>
                        </a:spcBef>
                        <a:spcAft>
                          <a:spcPts val="0"/>
                        </a:spcAft>
                      </a:pPr>
                      <a:r>
                        <a:rPr lang="en-US" sz="1800" dirty="0" smtClean="0">
                          <a:effectLst/>
                          <a:sym typeface="Wingdings"/>
                        </a:rPr>
                        <a:t></a:t>
                      </a:r>
                      <a:endParaRPr lang="en-US" sz="1800" dirty="0">
                        <a:effectLst/>
                        <a:latin typeface="Calibri"/>
                        <a:ea typeface="Calibri"/>
                        <a:cs typeface="Times New Roman"/>
                      </a:endParaRPr>
                    </a:p>
                  </a:txBody>
                  <a:tcPr marL="68580" marR="68580" marT="0" marB="0" anchor="b"/>
                </a:tc>
                <a:tc>
                  <a:txBody>
                    <a:bodyPr/>
                    <a:lstStyle/>
                    <a:p>
                      <a:pPr marL="0" marR="0" algn="ctr">
                        <a:lnSpc>
                          <a:spcPct val="107000"/>
                        </a:lnSpc>
                        <a:spcBef>
                          <a:spcPts val="0"/>
                        </a:spcBef>
                        <a:spcAft>
                          <a:spcPts val="0"/>
                        </a:spcAft>
                      </a:pPr>
                      <a:r>
                        <a:rPr lang="en-US" sz="1800" dirty="0" smtClean="0">
                          <a:effectLst/>
                          <a:sym typeface="Wingdings"/>
                        </a:rPr>
                        <a:t></a:t>
                      </a:r>
                      <a:endParaRPr lang="en-US" sz="1800" dirty="0">
                        <a:effectLst/>
                        <a:latin typeface="Calibri"/>
                        <a:ea typeface="Calibri"/>
                        <a:cs typeface="Times New Roman"/>
                      </a:endParaRPr>
                    </a:p>
                  </a:txBody>
                  <a:tcPr marL="68580" marR="68580" marT="0" marB="0" anchor="b"/>
                </a:tc>
                <a:tc>
                  <a:txBody>
                    <a:bodyPr/>
                    <a:lstStyle/>
                    <a:p>
                      <a:pPr marL="0" marR="0" algn="ctr">
                        <a:lnSpc>
                          <a:spcPct val="107000"/>
                        </a:lnSpc>
                        <a:spcBef>
                          <a:spcPts val="0"/>
                        </a:spcBef>
                        <a:spcAft>
                          <a:spcPts val="0"/>
                        </a:spcAft>
                      </a:pPr>
                      <a:r>
                        <a:rPr lang="en-US" sz="1800" smtClean="0">
                          <a:effectLst/>
                          <a:sym typeface="Wingdings"/>
                        </a:rPr>
                        <a:t></a:t>
                      </a:r>
                      <a:endParaRPr lang="en-US" sz="1800" dirty="0">
                        <a:effectLst/>
                        <a:latin typeface="Calibri"/>
                        <a:ea typeface="Calibri"/>
                        <a:cs typeface="Times New Roman"/>
                      </a:endParaRPr>
                    </a:p>
                  </a:txBody>
                  <a:tcPr marL="68580" marR="68580" marT="0" marB="0" anchor="b"/>
                </a:tc>
                <a:tc>
                  <a:txBody>
                    <a:bodyPr/>
                    <a:lstStyle/>
                    <a:p>
                      <a:pPr marL="0" marR="0" algn="ctr">
                        <a:lnSpc>
                          <a:spcPct val="107000"/>
                        </a:lnSpc>
                        <a:spcBef>
                          <a:spcPts val="0"/>
                        </a:spcBef>
                        <a:spcAft>
                          <a:spcPts val="0"/>
                        </a:spcAft>
                      </a:pPr>
                      <a:r>
                        <a:rPr lang="en-US" sz="1800" smtClean="0">
                          <a:effectLst/>
                          <a:sym typeface="Wingdings"/>
                        </a:rPr>
                        <a:t></a:t>
                      </a:r>
                      <a:endParaRPr lang="en-US" sz="1800" dirty="0">
                        <a:effectLst/>
                        <a:latin typeface="Calibri"/>
                        <a:ea typeface="Calibri"/>
                        <a:cs typeface="Times New Roman"/>
                      </a:endParaRPr>
                    </a:p>
                  </a:txBody>
                  <a:tcPr marL="68580" marR="68580" marT="0" marB="0" anchor="b"/>
                </a:tc>
                <a:tc>
                  <a:txBody>
                    <a:bodyPr/>
                    <a:lstStyle/>
                    <a:p>
                      <a:pPr marL="0" marR="0" algn="ctr">
                        <a:lnSpc>
                          <a:spcPct val="107000"/>
                        </a:lnSpc>
                        <a:spcBef>
                          <a:spcPts val="0"/>
                        </a:spcBef>
                        <a:spcAft>
                          <a:spcPts val="0"/>
                        </a:spcAft>
                      </a:pPr>
                      <a:r>
                        <a:rPr lang="en-US" sz="1800" smtClean="0">
                          <a:effectLst/>
                          <a:sym typeface="Wingdings"/>
                        </a:rPr>
                        <a:t></a:t>
                      </a:r>
                      <a:endParaRPr lang="en-US" sz="1800" dirty="0">
                        <a:effectLst/>
                        <a:latin typeface="Calibri"/>
                        <a:ea typeface="Calibri"/>
                        <a:cs typeface="Times New Roman"/>
                      </a:endParaRPr>
                    </a:p>
                  </a:txBody>
                  <a:tcPr marL="68580" marR="68580" marT="0" marB="0" anchor="b"/>
                </a:tc>
                <a:tc>
                  <a:txBody>
                    <a:bodyPr/>
                    <a:lstStyle/>
                    <a:p>
                      <a:pPr marL="0" marR="0" algn="ctr">
                        <a:lnSpc>
                          <a:spcPct val="107000"/>
                        </a:lnSpc>
                        <a:spcBef>
                          <a:spcPts val="0"/>
                        </a:spcBef>
                        <a:spcAft>
                          <a:spcPts val="0"/>
                        </a:spcAft>
                      </a:pPr>
                      <a:r>
                        <a:rPr lang="en-US" sz="1800" dirty="0" smtClean="0">
                          <a:effectLst/>
                          <a:sym typeface="Wingdings"/>
                        </a:rPr>
                        <a:t></a:t>
                      </a:r>
                      <a:endParaRPr lang="en-US" sz="1800" dirty="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dirty="0">
                          <a:effectLst/>
                        </a:rPr>
                        <a:t> </a:t>
                      </a:r>
                      <a:endParaRPr lang="en-US" sz="1800" dirty="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dirty="0">
                          <a:effectLst/>
                        </a:rPr>
                        <a:t> </a:t>
                      </a:r>
                      <a:endParaRPr lang="en-US" sz="1800" dirty="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dirty="0">
                          <a:effectLst/>
                        </a:rPr>
                        <a:t> </a:t>
                      </a:r>
                      <a:endParaRPr lang="en-US" sz="1800" dirty="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a:effectLst/>
                        </a:rPr>
                        <a:t> </a:t>
                      </a:r>
                      <a:endParaRPr lang="en-US" sz="1800">
                        <a:effectLst/>
                        <a:latin typeface="Calibri"/>
                        <a:ea typeface="Calibri"/>
                        <a:cs typeface="Times New Roman"/>
                      </a:endParaRPr>
                    </a:p>
                  </a:txBody>
                  <a:tcPr marL="68580" marR="68580" marT="0" marB="0" anchor="b"/>
                </a:tc>
              </a:tr>
              <a:tr h="308019">
                <a:tc>
                  <a:txBody>
                    <a:bodyPr/>
                    <a:lstStyle/>
                    <a:p>
                      <a:pPr marL="0" marR="0" algn="ctr">
                        <a:lnSpc>
                          <a:spcPct val="107000"/>
                        </a:lnSpc>
                        <a:spcBef>
                          <a:spcPts val="0"/>
                        </a:spcBef>
                        <a:spcAft>
                          <a:spcPts val="0"/>
                        </a:spcAft>
                      </a:pPr>
                      <a:r>
                        <a:rPr lang="en-US" sz="1800">
                          <a:effectLst/>
                        </a:rPr>
                        <a:t>4</a:t>
                      </a:r>
                      <a:endParaRPr lang="en-US" sz="18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a:effectLst/>
                        </a:rPr>
                        <a:t>Literature Search</a:t>
                      </a:r>
                      <a:endParaRPr lang="en-US" sz="18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a:effectLst/>
                        </a:rPr>
                        <a:t> </a:t>
                      </a:r>
                      <a:endParaRPr lang="en-US" sz="1800">
                        <a:effectLst/>
                        <a:latin typeface="Calibri"/>
                        <a:ea typeface="Calibri"/>
                        <a:cs typeface="Times New Roman"/>
                      </a:endParaRPr>
                    </a:p>
                  </a:txBody>
                  <a:tcPr marL="68580" marR="68580" marT="0" marB="0" anchor="b"/>
                </a:tc>
                <a:tc>
                  <a:txBody>
                    <a:bodyPr/>
                    <a:lstStyle/>
                    <a:p>
                      <a:pPr marL="0" marR="0" algn="ctr">
                        <a:lnSpc>
                          <a:spcPct val="107000"/>
                        </a:lnSpc>
                        <a:spcBef>
                          <a:spcPts val="0"/>
                        </a:spcBef>
                        <a:spcAft>
                          <a:spcPts val="0"/>
                        </a:spcAft>
                      </a:pPr>
                      <a:r>
                        <a:rPr lang="en-US" sz="1800" dirty="0" smtClean="0">
                          <a:effectLst/>
                          <a:sym typeface="Wingdings"/>
                        </a:rPr>
                        <a:t></a:t>
                      </a:r>
                      <a:endParaRPr lang="en-US" sz="1800" dirty="0">
                        <a:effectLst/>
                        <a:latin typeface="Calibri"/>
                        <a:ea typeface="Calibri"/>
                        <a:cs typeface="Times New Roman"/>
                      </a:endParaRPr>
                    </a:p>
                  </a:txBody>
                  <a:tcPr marL="68580" marR="68580" marT="0" marB="0" anchor="b"/>
                </a:tc>
                <a:tc>
                  <a:txBody>
                    <a:bodyPr/>
                    <a:lstStyle/>
                    <a:p>
                      <a:pPr marL="0" marR="0" algn="ctr">
                        <a:lnSpc>
                          <a:spcPct val="107000"/>
                        </a:lnSpc>
                        <a:spcBef>
                          <a:spcPts val="0"/>
                        </a:spcBef>
                        <a:spcAft>
                          <a:spcPts val="0"/>
                        </a:spcAft>
                      </a:pPr>
                      <a:r>
                        <a:rPr lang="en-US" sz="1800" dirty="0" smtClean="0">
                          <a:effectLst/>
                          <a:sym typeface="Wingdings"/>
                        </a:rPr>
                        <a:t></a:t>
                      </a:r>
                      <a:endParaRPr lang="en-US" sz="1800" dirty="0">
                        <a:effectLst/>
                        <a:latin typeface="Calibri"/>
                        <a:ea typeface="Calibri"/>
                        <a:cs typeface="Times New Roman"/>
                      </a:endParaRPr>
                    </a:p>
                  </a:txBody>
                  <a:tcPr marL="68580" marR="68580" marT="0" marB="0" anchor="b"/>
                </a:tc>
                <a:tc>
                  <a:txBody>
                    <a:bodyPr/>
                    <a:lstStyle/>
                    <a:p>
                      <a:pPr marL="0" marR="0" algn="ctr">
                        <a:lnSpc>
                          <a:spcPct val="107000"/>
                        </a:lnSpc>
                        <a:spcBef>
                          <a:spcPts val="0"/>
                        </a:spcBef>
                        <a:spcAft>
                          <a:spcPts val="0"/>
                        </a:spcAft>
                      </a:pPr>
                      <a:r>
                        <a:rPr lang="en-US" sz="1800" dirty="0" smtClean="0">
                          <a:effectLst/>
                          <a:sym typeface="Wingdings"/>
                        </a:rPr>
                        <a:t></a:t>
                      </a:r>
                      <a:endParaRPr lang="en-US" sz="1800" dirty="0">
                        <a:effectLst/>
                        <a:latin typeface="Calibri"/>
                        <a:ea typeface="Calibri"/>
                        <a:cs typeface="Times New Roman"/>
                      </a:endParaRPr>
                    </a:p>
                  </a:txBody>
                  <a:tcPr marL="68580" marR="68580" marT="0" marB="0" anchor="b"/>
                </a:tc>
                <a:tc>
                  <a:txBody>
                    <a:bodyPr/>
                    <a:lstStyle/>
                    <a:p>
                      <a:pPr marL="0" marR="0" algn="ctr">
                        <a:lnSpc>
                          <a:spcPct val="107000"/>
                        </a:lnSpc>
                        <a:spcBef>
                          <a:spcPts val="0"/>
                        </a:spcBef>
                        <a:spcAft>
                          <a:spcPts val="0"/>
                        </a:spcAft>
                      </a:pPr>
                      <a:r>
                        <a:rPr lang="en-US" sz="1800" dirty="0" smtClean="0">
                          <a:effectLst/>
                          <a:sym typeface="Wingdings"/>
                        </a:rPr>
                        <a:t></a:t>
                      </a:r>
                      <a:endParaRPr lang="en-US" sz="1800" dirty="0">
                        <a:effectLst/>
                        <a:latin typeface="Calibri"/>
                        <a:ea typeface="Calibri"/>
                        <a:cs typeface="Times New Roman"/>
                      </a:endParaRPr>
                    </a:p>
                  </a:txBody>
                  <a:tcPr marL="68580" marR="68580" marT="0" marB="0" anchor="b"/>
                </a:tc>
                <a:tc>
                  <a:txBody>
                    <a:bodyPr/>
                    <a:lstStyle/>
                    <a:p>
                      <a:pPr marL="0" marR="0" algn="ctr">
                        <a:lnSpc>
                          <a:spcPct val="107000"/>
                        </a:lnSpc>
                        <a:spcBef>
                          <a:spcPts val="0"/>
                        </a:spcBef>
                        <a:spcAft>
                          <a:spcPts val="0"/>
                        </a:spcAft>
                      </a:pPr>
                      <a:r>
                        <a:rPr lang="en-US" sz="1800" smtClean="0">
                          <a:effectLst/>
                          <a:sym typeface="Wingdings"/>
                        </a:rPr>
                        <a:t></a:t>
                      </a:r>
                      <a:endParaRPr lang="en-US" sz="1800" dirty="0">
                        <a:effectLst/>
                        <a:latin typeface="Calibri"/>
                        <a:ea typeface="Calibri"/>
                        <a:cs typeface="Times New Roman"/>
                      </a:endParaRPr>
                    </a:p>
                  </a:txBody>
                  <a:tcPr marL="68580" marR="68580" marT="0" marB="0" anchor="b"/>
                </a:tc>
                <a:tc>
                  <a:txBody>
                    <a:bodyPr/>
                    <a:lstStyle/>
                    <a:p>
                      <a:pPr marL="0" marR="0" algn="ctr">
                        <a:lnSpc>
                          <a:spcPct val="107000"/>
                        </a:lnSpc>
                        <a:spcBef>
                          <a:spcPts val="0"/>
                        </a:spcBef>
                        <a:spcAft>
                          <a:spcPts val="0"/>
                        </a:spcAft>
                      </a:pPr>
                      <a:r>
                        <a:rPr lang="en-US" sz="1800" dirty="0" smtClean="0">
                          <a:effectLst/>
                          <a:sym typeface="Wingdings"/>
                        </a:rPr>
                        <a:t></a:t>
                      </a:r>
                      <a:endParaRPr lang="en-US" sz="1800" dirty="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a:effectLst/>
                        </a:rPr>
                        <a:t> </a:t>
                      </a:r>
                      <a:endParaRPr lang="en-US" sz="18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a:effectLst/>
                        </a:rPr>
                        <a:t> </a:t>
                      </a:r>
                      <a:endParaRPr lang="en-US" sz="18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dirty="0">
                          <a:effectLst/>
                        </a:rPr>
                        <a:t> </a:t>
                      </a:r>
                      <a:endParaRPr lang="en-US" sz="1800" dirty="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dirty="0">
                          <a:effectLst/>
                        </a:rPr>
                        <a:t> </a:t>
                      </a:r>
                      <a:endParaRPr lang="en-US" sz="1800" dirty="0">
                        <a:effectLst/>
                        <a:latin typeface="Calibri"/>
                        <a:ea typeface="Calibri"/>
                        <a:cs typeface="Times New Roman"/>
                      </a:endParaRPr>
                    </a:p>
                  </a:txBody>
                  <a:tcPr marL="68580" marR="68580" marT="0" marB="0" anchor="b"/>
                </a:tc>
              </a:tr>
              <a:tr h="308019">
                <a:tc>
                  <a:txBody>
                    <a:bodyPr/>
                    <a:lstStyle/>
                    <a:p>
                      <a:pPr marL="0" marR="0" algn="ctr">
                        <a:lnSpc>
                          <a:spcPct val="107000"/>
                        </a:lnSpc>
                        <a:spcBef>
                          <a:spcPts val="0"/>
                        </a:spcBef>
                        <a:spcAft>
                          <a:spcPts val="0"/>
                        </a:spcAft>
                      </a:pPr>
                      <a:r>
                        <a:rPr lang="en-US" sz="1800">
                          <a:effectLst/>
                        </a:rPr>
                        <a:t>5</a:t>
                      </a:r>
                      <a:endParaRPr lang="en-US" sz="18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a:effectLst/>
                        </a:rPr>
                        <a:t>Literature Review and Scoring</a:t>
                      </a:r>
                      <a:endParaRPr lang="en-US" sz="18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a:effectLst/>
                        </a:rPr>
                        <a:t> </a:t>
                      </a:r>
                      <a:endParaRPr lang="en-US" sz="18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a:effectLst/>
                        </a:rPr>
                        <a:t> </a:t>
                      </a:r>
                      <a:endParaRPr lang="en-US" sz="18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a:effectLst/>
                        </a:rPr>
                        <a:t> </a:t>
                      </a:r>
                      <a:endParaRPr lang="en-US" sz="1800">
                        <a:effectLst/>
                        <a:latin typeface="Calibri"/>
                        <a:ea typeface="Calibri"/>
                        <a:cs typeface="Times New Roman"/>
                      </a:endParaRPr>
                    </a:p>
                  </a:txBody>
                  <a:tcPr marL="68580" marR="68580" marT="0" marB="0" anchor="b"/>
                </a:tc>
                <a:tc>
                  <a:txBody>
                    <a:bodyPr/>
                    <a:lstStyle/>
                    <a:p>
                      <a:pPr marL="0" marR="0" algn="ctr">
                        <a:lnSpc>
                          <a:spcPct val="107000"/>
                        </a:lnSpc>
                        <a:spcBef>
                          <a:spcPts val="0"/>
                        </a:spcBef>
                        <a:spcAft>
                          <a:spcPts val="0"/>
                        </a:spcAft>
                      </a:pPr>
                      <a:r>
                        <a:rPr lang="en-US" sz="1800" smtClean="0">
                          <a:effectLst/>
                          <a:sym typeface="Wingdings"/>
                        </a:rPr>
                        <a:t></a:t>
                      </a:r>
                      <a:endParaRPr lang="en-US" sz="1800" dirty="0">
                        <a:effectLst/>
                        <a:latin typeface="Calibri"/>
                        <a:ea typeface="Calibri"/>
                        <a:cs typeface="Times New Roman"/>
                      </a:endParaRPr>
                    </a:p>
                  </a:txBody>
                  <a:tcPr marL="68580" marR="68580" marT="0" marB="0" anchor="b"/>
                </a:tc>
                <a:tc>
                  <a:txBody>
                    <a:bodyPr/>
                    <a:lstStyle/>
                    <a:p>
                      <a:pPr marL="0" marR="0" algn="ctr">
                        <a:lnSpc>
                          <a:spcPct val="107000"/>
                        </a:lnSpc>
                        <a:spcBef>
                          <a:spcPts val="0"/>
                        </a:spcBef>
                        <a:spcAft>
                          <a:spcPts val="0"/>
                        </a:spcAft>
                      </a:pPr>
                      <a:r>
                        <a:rPr lang="en-US" sz="1800" smtClean="0">
                          <a:effectLst/>
                          <a:sym typeface="Wingdings"/>
                        </a:rPr>
                        <a:t></a:t>
                      </a:r>
                      <a:endParaRPr lang="en-US" sz="1800" dirty="0">
                        <a:effectLst/>
                        <a:latin typeface="Calibri"/>
                        <a:ea typeface="Calibri"/>
                        <a:cs typeface="Times New Roman"/>
                      </a:endParaRPr>
                    </a:p>
                  </a:txBody>
                  <a:tcPr marL="68580" marR="68580" marT="0" marB="0" anchor="b"/>
                </a:tc>
                <a:tc>
                  <a:txBody>
                    <a:bodyPr/>
                    <a:lstStyle/>
                    <a:p>
                      <a:pPr marL="0" marR="0" algn="ctr">
                        <a:lnSpc>
                          <a:spcPct val="107000"/>
                        </a:lnSpc>
                        <a:spcBef>
                          <a:spcPts val="0"/>
                        </a:spcBef>
                        <a:spcAft>
                          <a:spcPts val="0"/>
                        </a:spcAft>
                      </a:pPr>
                      <a:r>
                        <a:rPr lang="en-US" sz="1800" smtClean="0">
                          <a:effectLst/>
                          <a:sym typeface="Wingdings"/>
                        </a:rPr>
                        <a:t></a:t>
                      </a:r>
                      <a:endParaRPr lang="en-US" sz="1800" dirty="0">
                        <a:effectLst/>
                        <a:latin typeface="Calibri"/>
                        <a:ea typeface="Calibri"/>
                        <a:cs typeface="Times New Roman"/>
                      </a:endParaRPr>
                    </a:p>
                  </a:txBody>
                  <a:tcPr marL="68580" marR="68580" marT="0" marB="0" anchor="b"/>
                </a:tc>
                <a:tc>
                  <a:txBody>
                    <a:bodyPr/>
                    <a:lstStyle/>
                    <a:p>
                      <a:pPr marL="0" marR="0" algn="ctr">
                        <a:lnSpc>
                          <a:spcPct val="107000"/>
                        </a:lnSpc>
                        <a:spcBef>
                          <a:spcPts val="0"/>
                        </a:spcBef>
                        <a:spcAft>
                          <a:spcPts val="0"/>
                        </a:spcAft>
                      </a:pPr>
                      <a:r>
                        <a:rPr lang="en-US" sz="1800" smtClean="0">
                          <a:effectLst/>
                          <a:sym typeface="Wingdings"/>
                        </a:rPr>
                        <a:t></a:t>
                      </a:r>
                      <a:endParaRPr lang="en-US" sz="1800" dirty="0">
                        <a:effectLst/>
                        <a:latin typeface="Calibri"/>
                        <a:ea typeface="Calibri"/>
                        <a:cs typeface="Times New Roman"/>
                      </a:endParaRPr>
                    </a:p>
                  </a:txBody>
                  <a:tcPr marL="68580" marR="68580" marT="0" marB="0" anchor="b"/>
                </a:tc>
                <a:tc>
                  <a:txBody>
                    <a:bodyPr/>
                    <a:lstStyle/>
                    <a:p>
                      <a:pPr marL="0" marR="0" algn="ctr">
                        <a:lnSpc>
                          <a:spcPct val="107000"/>
                        </a:lnSpc>
                        <a:spcBef>
                          <a:spcPts val="0"/>
                        </a:spcBef>
                        <a:spcAft>
                          <a:spcPts val="0"/>
                        </a:spcAft>
                      </a:pPr>
                      <a:r>
                        <a:rPr lang="en-US" sz="1800" smtClean="0">
                          <a:effectLst/>
                          <a:sym typeface="Wingdings"/>
                        </a:rPr>
                        <a:t></a:t>
                      </a:r>
                      <a:endParaRPr lang="en-US" sz="1800" dirty="0">
                        <a:effectLst/>
                        <a:latin typeface="Calibri"/>
                        <a:ea typeface="Calibri"/>
                        <a:cs typeface="Times New Roman"/>
                      </a:endParaRPr>
                    </a:p>
                  </a:txBody>
                  <a:tcPr marL="68580" marR="68580" marT="0" marB="0" anchor="b"/>
                </a:tc>
                <a:tc>
                  <a:txBody>
                    <a:bodyPr/>
                    <a:lstStyle/>
                    <a:p>
                      <a:pPr marL="0" marR="0" algn="ctr">
                        <a:lnSpc>
                          <a:spcPct val="107000"/>
                        </a:lnSpc>
                        <a:spcBef>
                          <a:spcPts val="0"/>
                        </a:spcBef>
                        <a:spcAft>
                          <a:spcPts val="0"/>
                        </a:spcAft>
                      </a:pPr>
                      <a:r>
                        <a:rPr lang="en-US" sz="1800" dirty="0" smtClean="0">
                          <a:effectLst/>
                          <a:sym typeface="Wingdings"/>
                        </a:rPr>
                        <a:t></a:t>
                      </a:r>
                      <a:endParaRPr lang="en-US" sz="1800" dirty="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a:effectLst/>
                        </a:rPr>
                        <a:t> </a:t>
                      </a:r>
                      <a:endParaRPr lang="en-US" sz="18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dirty="0">
                          <a:effectLst/>
                        </a:rPr>
                        <a:t> </a:t>
                      </a:r>
                      <a:endParaRPr lang="en-US" sz="1800" dirty="0">
                        <a:effectLst/>
                        <a:latin typeface="Calibri"/>
                        <a:ea typeface="Calibri"/>
                        <a:cs typeface="Times New Roman"/>
                      </a:endParaRPr>
                    </a:p>
                  </a:txBody>
                  <a:tcPr marL="68580" marR="68580" marT="0" marB="0" anchor="b"/>
                </a:tc>
              </a:tr>
              <a:tr h="308019">
                <a:tc>
                  <a:txBody>
                    <a:bodyPr/>
                    <a:lstStyle/>
                    <a:p>
                      <a:pPr marL="0" marR="0" algn="ctr">
                        <a:lnSpc>
                          <a:spcPct val="107000"/>
                        </a:lnSpc>
                        <a:spcBef>
                          <a:spcPts val="0"/>
                        </a:spcBef>
                        <a:spcAft>
                          <a:spcPts val="0"/>
                        </a:spcAft>
                      </a:pPr>
                      <a:r>
                        <a:rPr lang="en-US" sz="1800">
                          <a:effectLst/>
                        </a:rPr>
                        <a:t>6</a:t>
                      </a:r>
                      <a:endParaRPr lang="en-US" sz="18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a:effectLst/>
                        </a:rPr>
                        <a:t>Final Documentation</a:t>
                      </a:r>
                      <a:endParaRPr lang="en-US" sz="18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a:effectLst/>
                        </a:rPr>
                        <a:t> </a:t>
                      </a:r>
                      <a:endParaRPr lang="en-US" sz="18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a:effectLst/>
                        </a:rPr>
                        <a:t> </a:t>
                      </a:r>
                      <a:endParaRPr lang="en-US" sz="18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a:effectLst/>
                        </a:rPr>
                        <a:t> </a:t>
                      </a:r>
                      <a:endParaRPr lang="en-US" sz="18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a:effectLst/>
                        </a:rPr>
                        <a:t> </a:t>
                      </a:r>
                      <a:endParaRPr lang="en-US" sz="18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a:effectLst/>
                        </a:rPr>
                        <a:t> </a:t>
                      </a:r>
                      <a:endParaRPr lang="en-US" sz="18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a:effectLst/>
                        </a:rPr>
                        <a:t> </a:t>
                      </a:r>
                      <a:endParaRPr lang="en-US" sz="18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a:effectLst/>
                        </a:rPr>
                        <a:t> </a:t>
                      </a:r>
                      <a:endParaRPr lang="en-US" sz="1800">
                        <a:effectLst/>
                        <a:latin typeface="Calibri"/>
                        <a:ea typeface="Calibri"/>
                        <a:cs typeface="Times New Roman"/>
                      </a:endParaRPr>
                    </a:p>
                  </a:txBody>
                  <a:tcPr marL="68580" marR="68580" marT="0" marB="0" anchor="b"/>
                </a:tc>
                <a:tc>
                  <a:txBody>
                    <a:bodyPr/>
                    <a:lstStyle/>
                    <a:p>
                      <a:pPr marL="0" marR="0">
                        <a:lnSpc>
                          <a:spcPct val="107000"/>
                        </a:lnSpc>
                        <a:spcBef>
                          <a:spcPts val="0"/>
                        </a:spcBef>
                        <a:spcAft>
                          <a:spcPts val="0"/>
                        </a:spcAft>
                      </a:pPr>
                      <a:r>
                        <a:rPr lang="en-US" sz="1800">
                          <a:effectLst/>
                        </a:rPr>
                        <a:t> </a:t>
                      </a:r>
                      <a:endParaRPr lang="en-US" sz="1800">
                        <a:effectLst/>
                        <a:latin typeface="Calibri"/>
                        <a:ea typeface="Calibri"/>
                        <a:cs typeface="Times New Roman"/>
                      </a:endParaRPr>
                    </a:p>
                  </a:txBody>
                  <a:tcPr marL="68580" marR="68580" marT="0" marB="0" anchor="b"/>
                </a:tc>
                <a:tc>
                  <a:txBody>
                    <a:bodyPr/>
                    <a:lstStyle/>
                    <a:p>
                      <a:pPr marL="0" marR="0" algn="ctr">
                        <a:lnSpc>
                          <a:spcPct val="107000"/>
                        </a:lnSpc>
                        <a:spcBef>
                          <a:spcPts val="0"/>
                        </a:spcBef>
                        <a:spcAft>
                          <a:spcPts val="0"/>
                        </a:spcAft>
                      </a:pPr>
                      <a:r>
                        <a:rPr lang="en-US" sz="1800" smtClean="0">
                          <a:effectLst/>
                          <a:sym typeface="Wingdings"/>
                        </a:rPr>
                        <a:t></a:t>
                      </a:r>
                      <a:endParaRPr lang="en-US" sz="1800" dirty="0">
                        <a:effectLst/>
                        <a:latin typeface="Calibri"/>
                        <a:ea typeface="Calibri"/>
                        <a:cs typeface="Times New Roman"/>
                      </a:endParaRPr>
                    </a:p>
                  </a:txBody>
                  <a:tcPr marL="68580" marR="68580" marT="0" marB="0" anchor="b"/>
                </a:tc>
                <a:tc>
                  <a:txBody>
                    <a:bodyPr/>
                    <a:lstStyle/>
                    <a:p>
                      <a:pPr marL="0" marR="0" algn="ctr">
                        <a:lnSpc>
                          <a:spcPct val="107000"/>
                        </a:lnSpc>
                        <a:spcBef>
                          <a:spcPts val="0"/>
                        </a:spcBef>
                        <a:spcAft>
                          <a:spcPts val="0"/>
                        </a:spcAft>
                      </a:pPr>
                      <a:r>
                        <a:rPr lang="en-US" sz="1800" smtClean="0">
                          <a:effectLst/>
                          <a:sym typeface="Wingdings"/>
                        </a:rPr>
                        <a:t></a:t>
                      </a:r>
                      <a:endParaRPr lang="en-US" sz="1800" dirty="0">
                        <a:effectLst/>
                        <a:latin typeface="Calibri"/>
                        <a:ea typeface="Calibri"/>
                        <a:cs typeface="Times New Roman"/>
                      </a:endParaRPr>
                    </a:p>
                  </a:txBody>
                  <a:tcPr marL="68580" marR="68580" marT="0" marB="0" anchor="b"/>
                </a:tc>
                <a:tc>
                  <a:txBody>
                    <a:bodyPr/>
                    <a:lstStyle/>
                    <a:p>
                      <a:pPr marL="0" marR="0" algn="ctr">
                        <a:lnSpc>
                          <a:spcPct val="107000"/>
                        </a:lnSpc>
                        <a:spcBef>
                          <a:spcPts val="0"/>
                        </a:spcBef>
                        <a:spcAft>
                          <a:spcPts val="0"/>
                        </a:spcAft>
                      </a:pPr>
                      <a:r>
                        <a:rPr lang="en-US" sz="1800" dirty="0" smtClean="0">
                          <a:effectLst/>
                          <a:sym typeface="Wingdings"/>
                        </a:rPr>
                        <a:t></a:t>
                      </a:r>
                      <a:endParaRPr lang="en-US" sz="1800" dirty="0">
                        <a:effectLst/>
                        <a:latin typeface="Calibri"/>
                        <a:ea typeface="Calibri"/>
                        <a:cs typeface="Times New Roman"/>
                      </a:endParaRPr>
                    </a:p>
                  </a:txBody>
                  <a:tcPr marL="68580" marR="68580" marT="0" marB="0" anchor="b"/>
                </a:tc>
              </a:tr>
            </a:tbl>
          </a:graphicData>
        </a:graphic>
      </p:graphicFrame>
      <p:sp>
        <p:nvSpPr>
          <p:cNvPr id="3" name="Slide Number Placeholder 2"/>
          <p:cNvSpPr>
            <a:spLocks noGrp="1"/>
          </p:cNvSpPr>
          <p:nvPr>
            <p:ph type="sldNum" sz="quarter" idx="12"/>
          </p:nvPr>
        </p:nvSpPr>
        <p:spPr/>
        <p:txBody>
          <a:bodyPr/>
          <a:lstStyle/>
          <a:p>
            <a:fld id="{79C34272-958E-4B2D-A161-02FA763E5876}" type="slidenum">
              <a:rPr lang="en-US" smtClean="0"/>
              <a:t>10</a:t>
            </a:fld>
            <a:endParaRPr lang="en-US"/>
          </a:p>
        </p:txBody>
      </p:sp>
    </p:spTree>
    <p:extLst>
      <p:ext uri="{BB962C8B-B14F-4D97-AF65-F5344CB8AC3E}">
        <p14:creationId xmlns:p14="http://schemas.microsoft.com/office/powerpoint/2010/main" val="7608268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Management Strategies</a:t>
            </a:r>
            <a:endParaRPr lang="en-US" dirty="0"/>
          </a:p>
        </p:txBody>
      </p:sp>
      <p:sp>
        <p:nvSpPr>
          <p:cNvPr id="3" name="Content Placeholder 2"/>
          <p:cNvSpPr>
            <a:spLocks noGrp="1"/>
          </p:cNvSpPr>
          <p:nvPr>
            <p:ph idx="1"/>
          </p:nvPr>
        </p:nvSpPr>
        <p:spPr/>
        <p:txBody>
          <a:bodyPr>
            <a:normAutofit/>
          </a:bodyPr>
          <a:lstStyle/>
          <a:p>
            <a:r>
              <a:rPr lang="en-US" dirty="0" smtClean="0"/>
              <a:t>Stewardship GIT</a:t>
            </a:r>
          </a:p>
          <a:p>
            <a:pPr lvl="1"/>
            <a:r>
              <a:rPr lang="en-US" dirty="0" smtClean="0"/>
              <a:t>Citizen Stewardship</a:t>
            </a:r>
          </a:p>
          <a:p>
            <a:pPr lvl="1"/>
            <a:r>
              <a:rPr lang="en-US" dirty="0" smtClean="0"/>
              <a:t>Protected Lands</a:t>
            </a:r>
          </a:p>
          <a:p>
            <a:pPr lvl="1"/>
            <a:r>
              <a:rPr lang="en-US" dirty="0" smtClean="0"/>
              <a:t>Public Access Site Development</a:t>
            </a:r>
          </a:p>
          <a:p>
            <a:pPr lvl="1"/>
            <a:r>
              <a:rPr lang="en-US" dirty="0" smtClean="0"/>
              <a:t>Not Addressing</a:t>
            </a:r>
          </a:p>
          <a:p>
            <a:pPr lvl="2"/>
            <a:r>
              <a:rPr lang="en-US" dirty="0" smtClean="0"/>
              <a:t>Students</a:t>
            </a:r>
          </a:p>
          <a:p>
            <a:pPr lvl="2"/>
            <a:r>
              <a:rPr lang="en-US" dirty="0" smtClean="0"/>
              <a:t>Sustainable Schools</a:t>
            </a:r>
          </a:p>
          <a:p>
            <a:pPr lvl="2"/>
            <a:r>
              <a:rPr lang="en-US" dirty="0" smtClean="0"/>
              <a:t>Environmental Literacy Planning</a:t>
            </a:r>
          </a:p>
        </p:txBody>
      </p:sp>
      <p:sp>
        <p:nvSpPr>
          <p:cNvPr id="4" name="Slide Number Placeholder 3"/>
          <p:cNvSpPr>
            <a:spLocks noGrp="1"/>
          </p:cNvSpPr>
          <p:nvPr>
            <p:ph type="sldNum" sz="quarter" idx="12"/>
          </p:nvPr>
        </p:nvSpPr>
        <p:spPr/>
        <p:txBody>
          <a:bodyPr/>
          <a:lstStyle/>
          <a:p>
            <a:fld id="{79C34272-958E-4B2D-A161-02FA763E5876}" type="slidenum">
              <a:rPr lang="en-US" smtClean="0"/>
              <a:t>11</a:t>
            </a:fld>
            <a:endParaRPr lang="en-US"/>
          </a:p>
        </p:txBody>
      </p:sp>
    </p:spTree>
    <p:extLst>
      <p:ext uri="{BB962C8B-B14F-4D97-AF65-F5344CB8AC3E}">
        <p14:creationId xmlns:p14="http://schemas.microsoft.com/office/powerpoint/2010/main" val="40495716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BMPs</a:t>
            </a:r>
            <a:endParaRPr lang="en-US" dirty="0"/>
          </a:p>
        </p:txBody>
      </p:sp>
      <p:sp>
        <p:nvSpPr>
          <p:cNvPr id="3" name="Content Placeholder 2"/>
          <p:cNvSpPr>
            <a:spLocks noGrp="1"/>
          </p:cNvSpPr>
          <p:nvPr>
            <p:ph idx="1"/>
          </p:nvPr>
        </p:nvSpPr>
        <p:spPr>
          <a:xfrm>
            <a:off x="457200" y="1600201"/>
            <a:ext cx="8229600" cy="2743199"/>
          </a:xfrm>
        </p:spPr>
        <p:txBody>
          <a:bodyPr>
            <a:normAutofit/>
          </a:bodyPr>
          <a:lstStyle/>
          <a:p>
            <a:pPr marL="342900" lvl="1" indent="-342900">
              <a:buFont typeface="Arial" panose="020B0604020202020204" pitchFamily="34" charset="0"/>
              <a:buChar char="•"/>
            </a:pPr>
            <a:r>
              <a:rPr lang="en-US" dirty="0" smtClean="0"/>
              <a:t>All 453 Approved BMPs</a:t>
            </a:r>
          </a:p>
          <a:p>
            <a:pPr marL="742950" lvl="2" indent="-342900"/>
            <a:r>
              <a:rPr lang="en-US" dirty="0" smtClean="0"/>
              <a:t>Group BMPs with similar function and potential impacts to help simplify analysis and result presentation</a:t>
            </a:r>
          </a:p>
          <a:p>
            <a:pPr marL="1200150" lvl="3" indent="-342900"/>
            <a:r>
              <a:rPr lang="en-US" dirty="0" smtClean="0"/>
              <a:t>Example: Cover crop</a:t>
            </a:r>
          </a:p>
          <a:p>
            <a:pPr marL="342900" lvl="1" indent="-342900">
              <a:buFont typeface="Arial" panose="020B0604020202020204" pitchFamily="34" charset="0"/>
              <a:buChar char="•"/>
            </a:pPr>
            <a:r>
              <a:rPr lang="en-US" dirty="0" smtClean="0"/>
              <a:t>Pending Phase 6 BMPs (26 currently under development or in review)</a:t>
            </a:r>
          </a:p>
        </p:txBody>
      </p:sp>
      <p:sp>
        <p:nvSpPr>
          <p:cNvPr id="4" name="Slide Number Placeholder 3"/>
          <p:cNvSpPr>
            <a:spLocks noGrp="1"/>
          </p:cNvSpPr>
          <p:nvPr>
            <p:ph type="sldNum" sz="quarter" idx="12"/>
          </p:nvPr>
        </p:nvSpPr>
        <p:spPr/>
        <p:txBody>
          <a:bodyPr/>
          <a:lstStyle/>
          <a:p>
            <a:fld id="{79C34272-958E-4B2D-A161-02FA763E5876}" type="slidenum">
              <a:rPr lang="en-US" smtClean="0"/>
              <a:t>12</a:t>
            </a:fld>
            <a:endParaRPr lang="en-US"/>
          </a:p>
        </p:txBody>
      </p:sp>
      <p:pic>
        <p:nvPicPr>
          <p:cNvPr id="8194" name="Picture 2" descr="C:\Users\Steve\Pictures\Work Photos\cover crop.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399" y="4267199"/>
            <a:ext cx="3546433" cy="2333899"/>
          </a:xfrm>
          <a:prstGeom prst="rect">
            <a:avLst/>
          </a:prstGeom>
          <a:noFill/>
          <a:extLst>
            <a:ext uri="{909E8E84-426E-40DD-AFC4-6F175D3DCCD1}">
              <a14:hiddenFill xmlns:a14="http://schemas.microsoft.com/office/drawing/2010/main">
                <a:solidFill>
                  <a:srgbClr val="FFFFFF"/>
                </a:solidFill>
              </a14:hiddenFill>
            </a:ext>
          </a:extLst>
        </p:spPr>
      </p:pic>
      <p:pic>
        <p:nvPicPr>
          <p:cNvPr id="8195" name="Picture 3" descr="C:\Users\Steve\Pictures\Work Photos\Traver\stormwater wetland.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24400" y="4267200"/>
            <a:ext cx="3080746" cy="2333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07949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for You</a:t>
            </a:r>
            <a:endParaRPr lang="en-US" dirty="0"/>
          </a:p>
        </p:txBody>
      </p:sp>
      <p:sp>
        <p:nvSpPr>
          <p:cNvPr id="3" name="Content Placeholder 2"/>
          <p:cNvSpPr>
            <a:spLocks noGrp="1"/>
          </p:cNvSpPr>
          <p:nvPr>
            <p:ph idx="1"/>
          </p:nvPr>
        </p:nvSpPr>
        <p:spPr/>
        <p:txBody>
          <a:bodyPr>
            <a:normAutofit fontScale="92500"/>
          </a:bodyPr>
          <a:lstStyle/>
          <a:p>
            <a:pPr lvl="0"/>
            <a:r>
              <a:rPr lang="en-US" dirty="0" smtClean="0"/>
              <a:t>Suggestions </a:t>
            </a:r>
            <a:r>
              <a:rPr lang="en-US" dirty="0"/>
              <a:t>on impact score guidelines or how we might group BMPs in our scoring matrix?</a:t>
            </a:r>
          </a:p>
          <a:p>
            <a:pPr lvl="0"/>
            <a:r>
              <a:rPr lang="en-US" dirty="0"/>
              <a:t>Which specific BMP (or BMP groups) do you feel would have the greatest impact (positive or negative) on management strategy goals? </a:t>
            </a:r>
            <a:endParaRPr lang="en-US" dirty="0" smtClean="0"/>
          </a:p>
          <a:p>
            <a:pPr lvl="1"/>
            <a:r>
              <a:rPr lang="en-US" dirty="0" smtClean="0"/>
              <a:t>What </a:t>
            </a:r>
            <a:r>
              <a:rPr lang="en-US" dirty="0"/>
              <a:t>do you think their impacts might be? </a:t>
            </a:r>
            <a:endParaRPr lang="en-US" dirty="0" smtClean="0"/>
          </a:p>
          <a:p>
            <a:pPr lvl="1"/>
            <a:r>
              <a:rPr lang="en-US" dirty="0" smtClean="0"/>
              <a:t>Do </a:t>
            </a:r>
            <a:r>
              <a:rPr lang="en-US" dirty="0"/>
              <a:t>you feel they would have a great impact (positive or negative)?</a:t>
            </a:r>
          </a:p>
          <a:p>
            <a:pPr lvl="0"/>
            <a:r>
              <a:rPr lang="en-US" dirty="0"/>
              <a:t>What are the top impacts that concern you?</a:t>
            </a:r>
          </a:p>
          <a:p>
            <a:pPr lvl="2"/>
            <a:endParaRPr lang="en-US" dirty="0"/>
          </a:p>
        </p:txBody>
      </p:sp>
      <p:sp>
        <p:nvSpPr>
          <p:cNvPr id="4" name="Slide Number Placeholder 3"/>
          <p:cNvSpPr>
            <a:spLocks noGrp="1"/>
          </p:cNvSpPr>
          <p:nvPr>
            <p:ph type="sldNum" sz="quarter" idx="12"/>
          </p:nvPr>
        </p:nvSpPr>
        <p:spPr/>
        <p:txBody>
          <a:bodyPr/>
          <a:lstStyle/>
          <a:p>
            <a:fld id="{79C34272-958E-4B2D-A161-02FA763E5876}" type="slidenum">
              <a:rPr lang="en-US" smtClean="0"/>
              <a:t>13</a:t>
            </a:fld>
            <a:endParaRPr lang="en-US" dirty="0"/>
          </a:p>
        </p:txBody>
      </p:sp>
    </p:spTree>
    <p:extLst>
      <p:ext uri="{BB962C8B-B14F-4D97-AF65-F5344CB8AC3E}">
        <p14:creationId xmlns:p14="http://schemas.microsoft.com/office/powerpoint/2010/main" val="7381209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Steve\AppData\Local\Microsoft\Windows\Temporary Internet Files\Content.IE5\MBOPQ1QD\question-marks[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7400" y="4343400"/>
            <a:ext cx="2286000" cy="171704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dirty="0" smtClean="0"/>
              <a:t>Questions for You</a:t>
            </a:r>
            <a:endParaRPr lang="en-US" dirty="0"/>
          </a:p>
        </p:txBody>
      </p:sp>
      <p:sp>
        <p:nvSpPr>
          <p:cNvPr id="3" name="Content Placeholder 2"/>
          <p:cNvSpPr>
            <a:spLocks noGrp="1"/>
          </p:cNvSpPr>
          <p:nvPr>
            <p:ph idx="1"/>
          </p:nvPr>
        </p:nvSpPr>
        <p:spPr/>
        <p:txBody>
          <a:bodyPr>
            <a:normAutofit/>
          </a:bodyPr>
          <a:lstStyle/>
          <a:p>
            <a:pPr lvl="0"/>
            <a:r>
              <a:rPr lang="en-US" dirty="0"/>
              <a:t>Do you have any </a:t>
            </a:r>
            <a:r>
              <a:rPr lang="en-US" dirty="0" smtClean="0"/>
              <a:t>information sources that you can provide us or direct us to for this project?</a:t>
            </a:r>
          </a:p>
          <a:p>
            <a:pPr lvl="0"/>
            <a:r>
              <a:rPr lang="en-US" dirty="0" smtClean="0"/>
              <a:t>Are there specific individuals on the GIT </a:t>
            </a:r>
            <a:r>
              <a:rPr lang="en-US" dirty="0" smtClean="0"/>
              <a:t>or management </a:t>
            </a:r>
            <a:r>
              <a:rPr lang="en-US" dirty="0" smtClean="0"/>
              <a:t>strategy team we should contact for assistance</a:t>
            </a:r>
            <a:r>
              <a:rPr lang="en-US" dirty="0" smtClean="0"/>
              <a:t>?</a:t>
            </a:r>
            <a:endParaRPr lang="en-US" dirty="0"/>
          </a:p>
        </p:txBody>
      </p:sp>
      <p:sp>
        <p:nvSpPr>
          <p:cNvPr id="4" name="Slide Number Placeholder 3"/>
          <p:cNvSpPr>
            <a:spLocks noGrp="1"/>
          </p:cNvSpPr>
          <p:nvPr>
            <p:ph type="sldNum" sz="quarter" idx="12"/>
          </p:nvPr>
        </p:nvSpPr>
        <p:spPr/>
        <p:txBody>
          <a:bodyPr/>
          <a:lstStyle/>
          <a:p>
            <a:fld id="{79C34272-958E-4B2D-A161-02FA763E5876}" type="slidenum">
              <a:rPr lang="en-US" smtClean="0"/>
              <a:t>14</a:t>
            </a:fld>
            <a:endParaRPr lang="en-US"/>
          </a:p>
        </p:txBody>
      </p:sp>
    </p:spTree>
    <p:extLst>
      <p:ext uri="{BB962C8B-B14F-4D97-AF65-F5344CB8AC3E}">
        <p14:creationId xmlns:p14="http://schemas.microsoft.com/office/powerpoint/2010/main" val="108939604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Communications</a:t>
            </a:r>
            <a:endParaRPr lang="en-US" dirty="0"/>
          </a:p>
        </p:txBody>
      </p:sp>
      <p:sp>
        <p:nvSpPr>
          <p:cNvPr id="3" name="Content Placeholder 2"/>
          <p:cNvSpPr>
            <a:spLocks noGrp="1"/>
          </p:cNvSpPr>
          <p:nvPr>
            <p:ph idx="1"/>
          </p:nvPr>
        </p:nvSpPr>
        <p:spPr>
          <a:xfrm>
            <a:off x="457200" y="1600201"/>
            <a:ext cx="8229600" cy="2133600"/>
          </a:xfrm>
        </p:spPr>
        <p:txBody>
          <a:bodyPr>
            <a:normAutofit/>
          </a:bodyPr>
          <a:lstStyle/>
          <a:p>
            <a:r>
              <a:rPr lang="en-US" dirty="0" smtClean="0"/>
              <a:t>Send all information and inquiries to Mark </a:t>
            </a:r>
            <a:r>
              <a:rPr lang="en-US" dirty="0" err="1" smtClean="0"/>
              <a:t>Sievers</a:t>
            </a:r>
            <a:r>
              <a:rPr lang="en-US" dirty="0" smtClean="0"/>
              <a:t>, Tetra Tech</a:t>
            </a:r>
          </a:p>
          <a:p>
            <a:pPr lvl="1"/>
            <a:r>
              <a:rPr lang="en-US" dirty="0" smtClean="0">
                <a:hlinkClick r:id="rId2"/>
              </a:rPr>
              <a:t>mark.e.sievers@tetratech.com</a:t>
            </a:r>
            <a:endParaRPr lang="en-US" dirty="0" smtClean="0"/>
          </a:p>
          <a:p>
            <a:pPr lvl="1"/>
            <a:r>
              <a:rPr lang="en-US" dirty="0" smtClean="0"/>
              <a:t>703-385-2605</a:t>
            </a:r>
            <a:endParaRPr lang="en-US" dirty="0"/>
          </a:p>
        </p:txBody>
      </p:sp>
      <p:sp>
        <p:nvSpPr>
          <p:cNvPr id="4" name="Slide Number Placeholder 3"/>
          <p:cNvSpPr>
            <a:spLocks noGrp="1"/>
          </p:cNvSpPr>
          <p:nvPr>
            <p:ph type="sldNum" sz="quarter" idx="12"/>
          </p:nvPr>
        </p:nvSpPr>
        <p:spPr/>
        <p:txBody>
          <a:bodyPr/>
          <a:lstStyle/>
          <a:p>
            <a:fld id="{79C34272-958E-4B2D-A161-02FA763E5876}" type="slidenum">
              <a:rPr lang="en-US" smtClean="0"/>
              <a:t>15</a:t>
            </a:fld>
            <a:endParaRPr lang="en-US"/>
          </a:p>
        </p:txBody>
      </p:sp>
      <p:pic>
        <p:nvPicPr>
          <p:cNvPr id="9218" name="Picture 2" descr="C:\Users\Steve\AppData\Local\Microsoft\Windows\Temporary Internet Files\Content.IE5\HDPV7NWO\latas[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3810000"/>
            <a:ext cx="4343400" cy="2895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7238844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a:t>
            </a:r>
            <a:endParaRPr lang="en-US" dirty="0"/>
          </a:p>
        </p:txBody>
      </p:sp>
      <p:sp>
        <p:nvSpPr>
          <p:cNvPr id="3" name="Slide Number Placeholder 2"/>
          <p:cNvSpPr>
            <a:spLocks noGrp="1"/>
          </p:cNvSpPr>
          <p:nvPr>
            <p:ph type="sldNum" sz="quarter" idx="12"/>
          </p:nvPr>
        </p:nvSpPr>
        <p:spPr/>
        <p:txBody>
          <a:bodyPr/>
          <a:lstStyle/>
          <a:p>
            <a:fld id="{79C34272-958E-4B2D-A161-02FA763E5876}" type="slidenum">
              <a:rPr lang="en-US" smtClean="0"/>
              <a:t>16</a:t>
            </a:fld>
            <a:endParaRPr lang="en-US"/>
          </a:p>
        </p:txBody>
      </p:sp>
      <p:pic>
        <p:nvPicPr>
          <p:cNvPr id="11269" name="Picture 5" descr="C:\Users\Steve\AppData\Local\Microsoft\Windows\Temporary Internet Files\Content.IE5\PUDDT194\Microsoft-vrea-Voice-over-IP-2[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6600" y="2590800"/>
            <a:ext cx="2794000" cy="2921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365251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Contract</a:t>
            </a:r>
            <a:endParaRPr lang="en-US" dirty="0"/>
          </a:p>
        </p:txBody>
      </p:sp>
      <p:sp>
        <p:nvSpPr>
          <p:cNvPr id="3" name="Content Placeholder 2"/>
          <p:cNvSpPr>
            <a:spLocks noGrp="1"/>
          </p:cNvSpPr>
          <p:nvPr>
            <p:ph idx="1"/>
          </p:nvPr>
        </p:nvSpPr>
        <p:spPr>
          <a:xfrm>
            <a:off x="457200" y="1600201"/>
            <a:ext cx="8229600" cy="3124200"/>
          </a:xfrm>
        </p:spPr>
        <p:txBody>
          <a:bodyPr>
            <a:normAutofit/>
          </a:bodyPr>
          <a:lstStyle/>
          <a:p>
            <a:r>
              <a:rPr lang="en-US" dirty="0" smtClean="0"/>
              <a:t>Tetra Tech awarded contract from Chesapeake Bay Trust</a:t>
            </a:r>
          </a:p>
          <a:p>
            <a:pPr lvl="1"/>
            <a:r>
              <a:rPr lang="en-US" dirty="0" smtClean="0"/>
              <a:t>James Davis-Martin, Project Technical Lead</a:t>
            </a:r>
          </a:p>
          <a:p>
            <a:pPr lvl="1"/>
            <a:r>
              <a:rPr lang="en-US" dirty="0" smtClean="0"/>
              <a:t>Mark </a:t>
            </a:r>
            <a:r>
              <a:rPr lang="en-US" dirty="0" err="1" smtClean="0"/>
              <a:t>Sievers</a:t>
            </a:r>
            <a:r>
              <a:rPr lang="en-US" dirty="0" smtClean="0"/>
              <a:t>, Tetra Tech Lead and Urban Lead</a:t>
            </a:r>
          </a:p>
          <a:p>
            <a:pPr lvl="1"/>
            <a:r>
              <a:rPr lang="en-US" dirty="0" smtClean="0"/>
              <a:t>Steve Dressing, Agriculture Lead </a:t>
            </a:r>
            <a:endParaRPr lang="en-US" dirty="0"/>
          </a:p>
        </p:txBody>
      </p:sp>
      <p:sp>
        <p:nvSpPr>
          <p:cNvPr id="4" name="Slide Number Placeholder 3"/>
          <p:cNvSpPr>
            <a:spLocks noGrp="1"/>
          </p:cNvSpPr>
          <p:nvPr>
            <p:ph type="sldNum" sz="quarter" idx="12"/>
          </p:nvPr>
        </p:nvSpPr>
        <p:spPr/>
        <p:txBody>
          <a:bodyPr/>
          <a:lstStyle/>
          <a:p>
            <a:fld id="{79C34272-958E-4B2D-A161-02FA763E5876}" type="slidenum">
              <a:rPr lang="en-US" smtClean="0"/>
              <a:t>2</a:t>
            </a:fld>
            <a:endParaRPr lang="en-US"/>
          </a:p>
        </p:txBody>
      </p:sp>
      <p:pic>
        <p:nvPicPr>
          <p:cNvPr id="2050" name="Picture 2" descr="Tetra Tec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48970" y="4726236"/>
            <a:ext cx="2047875" cy="533400"/>
          </a:xfrm>
          <a:prstGeom prst="rect">
            <a:avLst/>
          </a:prstGeom>
          <a:noFill/>
          <a:extLst>
            <a:ext uri="{909E8E84-426E-40DD-AFC4-6F175D3DCCD1}">
              <a14:hiddenFill xmlns:a14="http://schemas.microsoft.com/office/drawing/2010/main">
                <a:solidFill>
                  <a:srgbClr val="FFFFFF"/>
                </a:solidFill>
              </a14:hiddenFill>
            </a:ext>
          </a:extLst>
        </p:spPr>
      </p:pic>
      <p:pic>
        <p:nvPicPr>
          <p:cNvPr id="2057" name="Picture 9" descr="http://www.cbtrust.org/atf/cf/%7BEB2A714E-8219-45E8-8C3D-50EBE1847CB8%7D/CBTRUST.png">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5575" y="-1927225"/>
            <a:ext cx="1483556" cy="673778"/>
          </a:xfrm>
          <a:prstGeom prst="rect">
            <a:avLst/>
          </a:prstGeom>
          <a:noFill/>
          <a:extLst>
            <a:ext uri="{909E8E84-426E-40DD-AFC4-6F175D3DCCD1}">
              <a14:hiddenFill xmlns:a14="http://schemas.microsoft.com/office/drawing/2010/main">
                <a:solidFill>
                  <a:srgbClr val="FFFFFF"/>
                </a:solidFill>
              </a14:hiddenFill>
            </a:ext>
          </a:extLst>
        </p:spPr>
      </p:pic>
      <p:pic>
        <p:nvPicPr>
          <p:cNvPr id="2059" name="Picture 11" descr="http://www.cbtrust.org/atf/cf/%7BEB2A714E-8219-45E8-8C3D-50EBE1847CB8%7D/CBTRUST.png">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90800" y="4656047"/>
            <a:ext cx="1483556" cy="6737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098065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a:t>
            </a:r>
            <a:endParaRPr lang="en-US" dirty="0"/>
          </a:p>
        </p:txBody>
      </p:sp>
      <p:sp>
        <p:nvSpPr>
          <p:cNvPr id="3" name="Content Placeholder 2"/>
          <p:cNvSpPr>
            <a:spLocks noGrp="1"/>
          </p:cNvSpPr>
          <p:nvPr>
            <p:ph idx="1"/>
          </p:nvPr>
        </p:nvSpPr>
        <p:spPr>
          <a:xfrm>
            <a:off x="3051174" y="1600200"/>
            <a:ext cx="5635625" cy="4525963"/>
          </a:xfrm>
        </p:spPr>
        <p:txBody>
          <a:bodyPr>
            <a:normAutofit fontScale="92500" lnSpcReduction="10000"/>
          </a:bodyPr>
          <a:lstStyle/>
          <a:p>
            <a:pPr marL="0" indent="0" algn="ctr">
              <a:buNone/>
            </a:pPr>
            <a:r>
              <a:rPr lang="en-US" dirty="0" smtClean="0"/>
              <a:t>To quantify </a:t>
            </a:r>
            <a:r>
              <a:rPr lang="en-US" dirty="0"/>
              <a:t>the effect </a:t>
            </a:r>
            <a:r>
              <a:rPr lang="en-US" dirty="0" smtClean="0"/>
              <a:t>the </a:t>
            </a:r>
            <a:r>
              <a:rPr lang="en-US" dirty="0"/>
              <a:t>Bay Model’s best management practices (BMPs) have on each management strategy to better enable jurisdictions, localities, and others to assess the impact of their watershed implementation plans on all management strategies (co-benefits or unintended consequences</a:t>
            </a:r>
            <a:r>
              <a:rPr lang="en-US" dirty="0" smtClean="0"/>
              <a:t>) </a:t>
            </a:r>
            <a:endParaRPr lang="en-US" dirty="0"/>
          </a:p>
        </p:txBody>
      </p:sp>
      <p:sp>
        <p:nvSpPr>
          <p:cNvPr id="4" name="Slide Number Placeholder 3"/>
          <p:cNvSpPr>
            <a:spLocks noGrp="1"/>
          </p:cNvSpPr>
          <p:nvPr>
            <p:ph type="sldNum" sz="quarter" idx="12"/>
          </p:nvPr>
        </p:nvSpPr>
        <p:spPr/>
        <p:txBody>
          <a:bodyPr/>
          <a:lstStyle/>
          <a:p>
            <a:fld id="{79C34272-958E-4B2D-A161-02FA763E5876}" type="slidenum">
              <a:rPr lang="en-US" smtClean="0"/>
              <a:t>3</a:t>
            </a:fld>
            <a:endParaRPr lang="en-US"/>
          </a:p>
        </p:txBody>
      </p:sp>
      <p:pic>
        <p:nvPicPr>
          <p:cNvPr id="1028" name="Picture 4" descr="Map of the Chesapeake Bay Watershed. The Chesapeake Bay Watershed includes portions of Delaware, Maryland, New York, Pennsylvania, Virginia, West Virginia and the District of Columbi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905000"/>
            <a:ext cx="2333625" cy="3333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164984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Intended Result</a:t>
            </a:r>
            <a:endParaRPr lang="en-US" dirty="0"/>
          </a:p>
        </p:txBody>
      </p:sp>
      <p:sp>
        <p:nvSpPr>
          <p:cNvPr id="3" name="Content Placeholder 2"/>
          <p:cNvSpPr>
            <a:spLocks noGrp="1"/>
          </p:cNvSpPr>
          <p:nvPr>
            <p:ph idx="1"/>
          </p:nvPr>
        </p:nvSpPr>
        <p:spPr>
          <a:xfrm>
            <a:off x="457200" y="1600201"/>
            <a:ext cx="8229600" cy="1600200"/>
          </a:xfrm>
        </p:spPr>
        <p:txBody>
          <a:bodyPr/>
          <a:lstStyle/>
          <a:p>
            <a:pPr marL="0" indent="0">
              <a:buNone/>
            </a:pPr>
            <a:r>
              <a:rPr lang="en-US" dirty="0" smtClean="0"/>
              <a:t>A </a:t>
            </a:r>
            <a:r>
              <a:rPr lang="en-US" dirty="0"/>
              <a:t>matrix that assigns each BMP (or BMP group) an impact score for each management strategy or </a:t>
            </a:r>
            <a:r>
              <a:rPr lang="en-US" dirty="0" smtClean="0"/>
              <a:t>outcome</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600633985"/>
              </p:ext>
            </p:extLst>
          </p:nvPr>
        </p:nvGraphicFramePr>
        <p:xfrm>
          <a:off x="685800" y="3505200"/>
          <a:ext cx="7467600" cy="2267040"/>
        </p:xfrm>
        <a:graphic>
          <a:graphicData uri="http://schemas.openxmlformats.org/drawingml/2006/table">
            <a:tbl>
              <a:tblPr firstRow="1" bandRow="1">
                <a:tableStyleId>{5C22544A-7EE6-4342-B048-85BDC9FD1C3A}</a:tableStyleId>
              </a:tblPr>
              <a:tblGrid>
                <a:gridCol w="2895600"/>
                <a:gridCol w="1219200"/>
                <a:gridCol w="1295400"/>
                <a:gridCol w="1104089"/>
                <a:gridCol w="953311"/>
              </a:tblGrid>
              <a:tr h="457200">
                <a:tc>
                  <a:txBody>
                    <a:bodyPr/>
                    <a:lstStyle/>
                    <a:p>
                      <a:pPr algn="ctr"/>
                      <a:r>
                        <a:rPr lang="en-US" dirty="0" smtClean="0"/>
                        <a:t>Management</a:t>
                      </a:r>
                      <a:r>
                        <a:rPr lang="en-US" baseline="0" dirty="0" smtClean="0"/>
                        <a:t> Strategy</a:t>
                      </a:r>
                      <a:endParaRPr lang="en-US" dirty="0"/>
                    </a:p>
                  </a:txBody>
                  <a:tcPr/>
                </a:tc>
                <a:tc>
                  <a:txBody>
                    <a:bodyPr/>
                    <a:lstStyle/>
                    <a:p>
                      <a:pPr algn="ctr"/>
                      <a:r>
                        <a:rPr lang="en-US" dirty="0" smtClean="0"/>
                        <a:t>BMP 1</a:t>
                      </a:r>
                      <a:endParaRPr lang="en-US" dirty="0"/>
                    </a:p>
                  </a:txBody>
                  <a:tcPr/>
                </a:tc>
                <a:tc>
                  <a:txBody>
                    <a:bodyPr/>
                    <a:lstStyle/>
                    <a:p>
                      <a:pPr algn="ctr"/>
                      <a:r>
                        <a:rPr lang="en-US" dirty="0" smtClean="0"/>
                        <a:t>BMP 2</a:t>
                      </a:r>
                      <a:endParaRPr lang="en-US" dirty="0"/>
                    </a:p>
                  </a:txBody>
                  <a:tcPr/>
                </a:tc>
                <a:tc>
                  <a:txBody>
                    <a:bodyPr/>
                    <a:lstStyle/>
                    <a:p>
                      <a:pPr algn="ctr"/>
                      <a:r>
                        <a:rPr lang="en-US" dirty="0" smtClean="0"/>
                        <a:t>BMP 3</a:t>
                      </a:r>
                      <a:endParaRPr lang="en-US" dirty="0"/>
                    </a:p>
                  </a:txBody>
                  <a:tcPr/>
                </a:tc>
                <a:tc>
                  <a:txBody>
                    <a:bodyPr/>
                    <a:lstStyle/>
                    <a:p>
                      <a:r>
                        <a:rPr lang="en-US" dirty="0" smtClean="0"/>
                        <a:t>Etc.</a:t>
                      </a:r>
                      <a:endParaRPr lang="en-US" dirty="0"/>
                    </a:p>
                  </a:txBody>
                  <a:tcPr/>
                </a:tc>
              </a:tr>
              <a:tr h="452460">
                <a:tc>
                  <a:txBody>
                    <a:bodyPr/>
                    <a:lstStyle/>
                    <a:p>
                      <a:pPr algn="ctr"/>
                      <a:r>
                        <a:rPr lang="en-US" dirty="0" smtClean="0"/>
                        <a:t>A</a:t>
                      </a:r>
                    </a:p>
                  </a:txBody>
                  <a:tcPr/>
                </a:tc>
                <a:tc>
                  <a:txBody>
                    <a:bodyPr/>
                    <a:lstStyle/>
                    <a:p>
                      <a:pPr algn="ctr"/>
                      <a:r>
                        <a:rPr lang="en-US" sz="1800" dirty="0" smtClean="0"/>
                        <a:t>-X to +X</a:t>
                      </a:r>
                      <a:endParaRPr lang="en-US" sz="1800" dirty="0"/>
                    </a:p>
                  </a:txBody>
                  <a:tcPr/>
                </a:tc>
                <a:tc>
                  <a:txBody>
                    <a:bodyPr/>
                    <a:lstStyle/>
                    <a:p>
                      <a:pPr algn="ctr"/>
                      <a:r>
                        <a:rPr lang="en-US" sz="1800" smtClean="0"/>
                        <a:t>-X to +X</a:t>
                      </a:r>
                      <a:endParaRPr lang="en-US" sz="1800" dirty="0"/>
                    </a:p>
                  </a:txBody>
                  <a:tcPr/>
                </a:tc>
                <a:tc>
                  <a:txBody>
                    <a:bodyPr/>
                    <a:lstStyle/>
                    <a:p>
                      <a:pPr algn="ctr"/>
                      <a:r>
                        <a:rPr lang="en-US" sz="1800" smtClean="0"/>
                        <a:t>-X to +X</a:t>
                      </a:r>
                      <a:endParaRPr lang="en-US" sz="1800" dirty="0"/>
                    </a:p>
                  </a:txBody>
                  <a:tcPr/>
                </a:tc>
                <a:tc>
                  <a:txBody>
                    <a:bodyPr/>
                    <a:lstStyle/>
                    <a:p>
                      <a:pPr algn="ctr"/>
                      <a:r>
                        <a:rPr lang="en-US" sz="1800" smtClean="0"/>
                        <a:t>-X to +X</a:t>
                      </a:r>
                      <a:endParaRPr lang="en-US" sz="1800" dirty="0"/>
                    </a:p>
                  </a:txBody>
                  <a:tcPr/>
                </a:tc>
              </a:tr>
              <a:tr h="452460">
                <a:tc>
                  <a:txBody>
                    <a:bodyPr/>
                    <a:lstStyle/>
                    <a:p>
                      <a:pPr algn="ctr"/>
                      <a:r>
                        <a:rPr lang="en-US" dirty="0" smtClean="0"/>
                        <a:t>B</a:t>
                      </a:r>
                      <a:endParaRPr lang="en-US" dirty="0"/>
                    </a:p>
                  </a:txBody>
                  <a:tcPr/>
                </a:tc>
                <a:tc>
                  <a:txBody>
                    <a:bodyPr/>
                    <a:lstStyle/>
                    <a:p>
                      <a:pPr algn="ctr"/>
                      <a:r>
                        <a:rPr lang="en-US" sz="1800" smtClean="0"/>
                        <a:t>-X to +X</a:t>
                      </a:r>
                      <a:endParaRPr lang="en-US" sz="1800" dirty="0"/>
                    </a:p>
                  </a:txBody>
                  <a:tcPr/>
                </a:tc>
                <a:tc>
                  <a:txBody>
                    <a:bodyPr/>
                    <a:lstStyle/>
                    <a:p>
                      <a:pPr algn="ctr"/>
                      <a:r>
                        <a:rPr lang="en-US" sz="1800" smtClean="0"/>
                        <a:t>-X to +X</a:t>
                      </a:r>
                      <a:endParaRPr lang="en-US" sz="1800" dirty="0"/>
                    </a:p>
                  </a:txBody>
                  <a:tcPr/>
                </a:tc>
                <a:tc>
                  <a:txBody>
                    <a:bodyPr/>
                    <a:lstStyle/>
                    <a:p>
                      <a:pPr algn="ctr"/>
                      <a:r>
                        <a:rPr lang="en-US" sz="1800" smtClean="0"/>
                        <a:t>-X to +X</a:t>
                      </a:r>
                      <a:endParaRPr lang="en-US" sz="1800" dirty="0"/>
                    </a:p>
                  </a:txBody>
                  <a:tcPr/>
                </a:tc>
                <a:tc>
                  <a:txBody>
                    <a:bodyPr/>
                    <a:lstStyle/>
                    <a:p>
                      <a:pPr algn="ctr"/>
                      <a:r>
                        <a:rPr lang="en-US" sz="1800" smtClean="0"/>
                        <a:t>-X to +X</a:t>
                      </a:r>
                      <a:endParaRPr lang="en-US" sz="1800" dirty="0"/>
                    </a:p>
                  </a:txBody>
                  <a:tcPr/>
                </a:tc>
              </a:tr>
              <a:tr h="452460">
                <a:tc>
                  <a:txBody>
                    <a:bodyPr/>
                    <a:lstStyle/>
                    <a:p>
                      <a:pPr algn="ctr"/>
                      <a:r>
                        <a:rPr lang="en-US" dirty="0" smtClean="0"/>
                        <a:t>C</a:t>
                      </a:r>
                      <a:endParaRPr lang="en-US" dirty="0"/>
                    </a:p>
                  </a:txBody>
                  <a:tcPr/>
                </a:tc>
                <a:tc>
                  <a:txBody>
                    <a:bodyPr/>
                    <a:lstStyle/>
                    <a:p>
                      <a:pPr algn="ctr"/>
                      <a:r>
                        <a:rPr lang="en-US" sz="1800" smtClean="0"/>
                        <a:t>-X to +X</a:t>
                      </a:r>
                      <a:endParaRPr lang="en-US" sz="1800" dirty="0"/>
                    </a:p>
                  </a:txBody>
                  <a:tcPr/>
                </a:tc>
                <a:tc>
                  <a:txBody>
                    <a:bodyPr/>
                    <a:lstStyle/>
                    <a:p>
                      <a:pPr algn="ctr"/>
                      <a:r>
                        <a:rPr lang="en-US" sz="1800" smtClean="0"/>
                        <a:t>-X to +X</a:t>
                      </a:r>
                      <a:endParaRPr lang="en-US" sz="1800" dirty="0"/>
                    </a:p>
                  </a:txBody>
                  <a:tcPr/>
                </a:tc>
                <a:tc>
                  <a:txBody>
                    <a:bodyPr/>
                    <a:lstStyle/>
                    <a:p>
                      <a:pPr algn="ctr"/>
                      <a:r>
                        <a:rPr lang="en-US" sz="1800" smtClean="0"/>
                        <a:t>-X to +X</a:t>
                      </a:r>
                      <a:endParaRPr lang="en-US" sz="1800" dirty="0"/>
                    </a:p>
                  </a:txBody>
                  <a:tcPr/>
                </a:tc>
                <a:tc>
                  <a:txBody>
                    <a:bodyPr/>
                    <a:lstStyle/>
                    <a:p>
                      <a:pPr algn="ctr"/>
                      <a:r>
                        <a:rPr lang="en-US" sz="1800" smtClean="0"/>
                        <a:t>-X to +X</a:t>
                      </a:r>
                      <a:endParaRPr lang="en-US" sz="1800" dirty="0"/>
                    </a:p>
                  </a:txBody>
                  <a:tcPr/>
                </a:tc>
              </a:tr>
              <a:tr h="452460">
                <a:tc>
                  <a:txBody>
                    <a:bodyPr/>
                    <a:lstStyle/>
                    <a:p>
                      <a:pPr algn="ctr"/>
                      <a:r>
                        <a:rPr lang="en-US" dirty="0" smtClean="0"/>
                        <a:t>Etc.</a:t>
                      </a:r>
                      <a:endParaRPr lang="en-US" dirty="0"/>
                    </a:p>
                  </a:txBody>
                  <a:tcPr/>
                </a:tc>
                <a:tc>
                  <a:txBody>
                    <a:bodyPr/>
                    <a:lstStyle/>
                    <a:p>
                      <a:pPr algn="ctr"/>
                      <a:r>
                        <a:rPr lang="en-US" sz="1800" dirty="0" smtClean="0"/>
                        <a:t>-X to +X</a:t>
                      </a:r>
                      <a:endParaRPr lang="en-US" sz="1800" dirty="0"/>
                    </a:p>
                  </a:txBody>
                  <a:tcPr/>
                </a:tc>
                <a:tc>
                  <a:txBody>
                    <a:bodyPr/>
                    <a:lstStyle/>
                    <a:p>
                      <a:pPr algn="ctr"/>
                      <a:r>
                        <a:rPr lang="en-US" sz="1800" dirty="0" smtClean="0"/>
                        <a:t>-X to +X</a:t>
                      </a:r>
                      <a:endParaRPr lang="en-US" sz="1800" dirty="0"/>
                    </a:p>
                  </a:txBody>
                  <a:tcPr/>
                </a:tc>
                <a:tc>
                  <a:txBody>
                    <a:bodyPr/>
                    <a:lstStyle/>
                    <a:p>
                      <a:pPr algn="ctr"/>
                      <a:r>
                        <a:rPr lang="en-US" sz="1800" dirty="0" smtClean="0"/>
                        <a:t>-X to +X</a:t>
                      </a:r>
                      <a:endParaRPr lang="en-US" sz="1800" dirty="0"/>
                    </a:p>
                  </a:txBody>
                  <a:tcPr/>
                </a:tc>
                <a:tc>
                  <a:txBody>
                    <a:bodyPr/>
                    <a:lstStyle/>
                    <a:p>
                      <a:pPr algn="ctr"/>
                      <a:r>
                        <a:rPr lang="en-US" sz="1800" dirty="0" smtClean="0"/>
                        <a:t>-X to +X</a:t>
                      </a:r>
                      <a:endParaRPr lang="en-US" sz="1800" dirty="0"/>
                    </a:p>
                  </a:txBody>
                  <a:tcPr/>
                </a:tc>
              </a:tr>
            </a:tbl>
          </a:graphicData>
        </a:graphic>
      </p:graphicFrame>
      <p:sp>
        <p:nvSpPr>
          <p:cNvPr id="5" name="Slide Number Placeholder 4"/>
          <p:cNvSpPr>
            <a:spLocks noGrp="1"/>
          </p:cNvSpPr>
          <p:nvPr>
            <p:ph type="sldNum" sz="quarter" idx="12"/>
          </p:nvPr>
        </p:nvSpPr>
        <p:spPr/>
        <p:txBody>
          <a:bodyPr/>
          <a:lstStyle/>
          <a:p>
            <a:fld id="{79C34272-958E-4B2D-A161-02FA763E5876}" type="slidenum">
              <a:rPr lang="en-US" smtClean="0"/>
              <a:t>4</a:t>
            </a:fld>
            <a:endParaRPr lang="en-US"/>
          </a:p>
        </p:txBody>
      </p:sp>
    </p:spTree>
    <p:extLst>
      <p:ext uri="{BB962C8B-B14F-4D97-AF65-F5344CB8AC3E}">
        <p14:creationId xmlns:p14="http://schemas.microsoft.com/office/powerpoint/2010/main" val="32728036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a:t>
            </a:r>
            <a:endParaRPr lang="en-US" dirty="0"/>
          </a:p>
        </p:txBody>
      </p:sp>
      <p:sp>
        <p:nvSpPr>
          <p:cNvPr id="3" name="Content Placeholder 2"/>
          <p:cNvSpPr>
            <a:spLocks noGrp="1"/>
          </p:cNvSpPr>
          <p:nvPr>
            <p:ph idx="1"/>
          </p:nvPr>
        </p:nvSpPr>
        <p:spPr/>
        <p:txBody>
          <a:bodyPr>
            <a:normAutofit/>
          </a:bodyPr>
          <a:lstStyle/>
          <a:p>
            <a:r>
              <a:rPr lang="en-US" dirty="0" smtClean="0"/>
              <a:t>Early involvement of management strategy teams</a:t>
            </a:r>
          </a:p>
          <a:p>
            <a:pPr lvl="1"/>
            <a:r>
              <a:rPr lang="en-US" dirty="0" smtClean="0"/>
              <a:t>General input on project</a:t>
            </a:r>
          </a:p>
          <a:p>
            <a:pPr lvl="1"/>
            <a:r>
              <a:rPr lang="en-US" dirty="0" smtClean="0"/>
              <a:t>BMPs of concern</a:t>
            </a:r>
          </a:p>
          <a:p>
            <a:pPr lvl="1"/>
            <a:r>
              <a:rPr lang="en-US" dirty="0" smtClean="0"/>
              <a:t>Impacts (positive and negative) of BMPs on management strategies</a:t>
            </a:r>
          </a:p>
          <a:p>
            <a:pPr lvl="1"/>
            <a:r>
              <a:rPr lang="en-US" dirty="0" smtClean="0"/>
              <a:t>Ideas on assigning BMP impact scores</a:t>
            </a:r>
          </a:p>
          <a:p>
            <a:pPr lvl="1"/>
            <a:r>
              <a:rPr lang="en-US" dirty="0" smtClean="0"/>
              <a:t>Information sources</a:t>
            </a:r>
          </a:p>
        </p:txBody>
      </p:sp>
      <p:sp>
        <p:nvSpPr>
          <p:cNvPr id="4" name="Slide Number Placeholder 3"/>
          <p:cNvSpPr>
            <a:spLocks noGrp="1"/>
          </p:cNvSpPr>
          <p:nvPr>
            <p:ph type="sldNum" sz="quarter" idx="12"/>
          </p:nvPr>
        </p:nvSpPr>
        <p:spPr/>
        <p:txBody>
          <a:bodyPr/>
          <a:lstStyle/>
          <a:p>
            <a:fld id="{79C34272-958E-4B2D-A161-02FA763E5876}" type="slidenum">
              <a:rPr lang="en-US" smtClean="0"/>
              <a:t>5</a:t>
            </a:fld>
            <a:endParaRPr lang="en-US"/>
          </a:p>
        </p:txBody>
      </p:sp>
      <p:pic>
        <p:nvPicPr>
          <p:cNvPr id="6" name="Picture 2" descr="C:\Users\Steve\AppData\Local\Microsoft\Windows\Temporary Internet Files\Content.IE5\21RE1UQP\process-circle[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29400" y="5029200"/>
            <a:ext cx="1219200" cy="1168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08995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a:t>
            </a:r>
            <a:endParaRPr lang="en-US" dirty="0"/>
          </a:p>
        </p:txBody>
      </p:sp>
      <p:sp>
        <p:nvSpPr>
          <p:cNvPr id="3" name="Content Placeholder 2"/>
          <p:cNvSpPr>
            <a:spLocks noGrp="1"/>
          </p:cNvSpPr>
          <p:nvPr>
            <p:ph idx="1"/>
          </p:nvPr>
        </p:nvSpPr>
        <p:spPr>
          <a:xfrm>
            <a:off x="457200" y="1600200"/>
            <a:ext cx="5791200" cy="4525963"/>
          </a:xfrm>
        </p:spPr>
        <p:txBody>
          <a:bodyPr>
            <a:normAutofit fontScale="92500" lnSpcReduction="10000"/>
          </a:bodyPr>
          <a:lstStyle/>
          <a:p>
            <a:r>
              <a:rPr lang="en-US" dirty="0" smtClean="0"/>
              <a:t>Develop </a:t>
            </a:r>
            <a:r>
              <a:rPr lang="en-US" dirty="0"/>
              <a:t>narrative guidelines for assigning impact </a:t>
            </a:r>
            <a:r>
              <a:rPr lang="en-US" dirty="0" smtClean="0"/>
              <a:t>scores</a:t>
            </a:r>
          </a:p>
          <a:p>
            <a:pPr lvl="1"/>
            <a:r>
              <a:rPr lang="en-US" dirty="0" smtClean="0"/>
              <a:t>Review </a:t>
            </a:r>
            <a:r>
              <a:rPr lang="en-US" dirty="0"/>
              <a:t>each management strategy, focusing on the </a:t>
            </a:r>
            <a:r>
              <a:rPr lang="en-US" i="1" dirty="0"/>
              <a:t>Factors Influencing Success</a:t>
            </a:r>
            <a:r>
              <a:rPr lang="en-US" dirty="0"/>
              <a:t> section, to help identify and assess the factors for which BMP impacts are of greatest </a:t>
            </a:r>
            <a:r>
              <a:rPr lang="en-US" dirty="0" smtClean="0"/>
              <a:t>concern</a:t>
            </a:r>
          </a:p>
          <a:p>
            <a:pPr lvl="1"/>
            <a:r>
              <a:rPr lang="en-US" dirty="0" smtClean="0"/>
              <a:t>Technical memorandum on the rationale for the guidelines</a:t>
            </a:r>
          </a:p>
          <a:p>
            <a:pPr lvl="2"/>
            <a:r>
              <a:rPr lang="en-US" dirty="0" smtClean="0"/>
              <a:t>GIT and management strategy team review</a:t>
            </a:r>
          </a:p>
        </p:txBody>
      </p:sp>
      <p:sp>
        <p:nvSpPr>
          <p:cNvPr id="4" name="Slide Number Placeholder 3"/>
          <p:cNvSpPr>
            <a:spLocks noGrp="1"/>
          </p:cNvSpPr>
          <p:nvPr>
            <p:ph type="sldNum" sz="quarter" idx="12"/>
          </p:nvPr>
        </p:nvSpPr>
        <p:spPr/>
        <p:txBody>
          <a:bodyPr/>
          <a:lstStyle/>
          <a:p>
            <a:fld id="{79C34272-958E-4B2D-A161-02FA763E5876}" type="slidenum">
              <a:rPr lang="en-US" smtClean="0"/>
              <a:t>6</a:t>
            </a:fld>
            <a:endParaRPr lang="en-US"/>
          </a:p>
        </p:txBody>
      </p:sp>
      <p:pic>
        <p:nvPicPr>
          <p:cNvPr id="4101" name="Picture 5" descr="C:\Users\Steve\AppData\Local\Microsoft\Windows\Temporary Internet Files\Content.IE5\OMNMV2R3\1[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8400" y="2438400"/>
            <a:ext cx="2682614" cy="21720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699611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a:t>
            </a:r>
            <a:endParaRPr lang="en-US" dirty="0"/>
          </a:p>
        </p:txBody>
      </p:sp>
      <p:sp>
        <p:nvSpPr>
          <p:cNvPr id="3" name="Content Placeholder 2"/>
          <p:cNvSpPr>
            <a:spLocks noGrp="1"/>
          </p:cNvSpPr>
          <p:nvPr>
            <p:ph idx="1"/>
          </p:nvPr>
        </p:nvSpPr>
        <p:spPr>
          <a:xfrm>
            <a:off x="457200" y="1600201"/>
            <a:ext cx="8229600" cy="2285999"/>
          </a:xfrm>
        </p:spPr>
        <p:txBody>
          <a:bodyPr/>
          <a:lstStyle/>
          <a:p>
            <a:r>
              <a:rPr lang="en-US" dirty="0" smtClean="0"/>
              <a:t>Group BMPs</a:t>
            </a:r>
          </a:p>
          <a:p>
            <a:pPr lvl="1"/>
            <a:r>
              <a:rPr lang="en-US" dirty="0" smtClean="0"/>
              <a:t>Ensure </a:t>
            </a:r>
            <a:r>
              <a:rPr lang="en-US" dirty="0"/>
              <a:t>consistency in assessing BMP impacts based on common features and </a:t>
            </a:r>
            <a:r>
              <a:rPr lang="en-US" dirty="0" smtClean="0"/>
              <a:t>application</a:t>
            </a:r>
          </a:p>
          <a:p>
            <a:pPr lvl="1"/>
            <a:r>
              <a:rPr lang="en-US" dirty="0" smtClean="0"/>
              <a:t>Simplify </a:t>
            </a:r>
            <a:r>
              <a:rPr lang="en-US" dirty="0"/>
              <a:t>presentation of results in tabular </a:t>
            </a:r>
            <a:r>
              <a:rPr lang="en-US" dirty="0" smtClean="0"/>
              <a:t>format </a:t>
            </a:r>
          </a:p>
        </p:txBody>
      </p:sp>
      <p:pic>
        <p:nvPicPr>
          <p:cNvPr id="4"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9927" y="3886200"/>
            <a:ext cx="6781800" cy="2133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387927" y="6019799"/>
            <a:ext cx="8305800" cy="461665"/>
          </a:xfrm>
          <a:prstGeom prst="rect">
            <a:avLst/>
          </a:prstGeom>
          <a:noFill/>
        </p:spPr>
        <p:txBody>
          <a:bodyPr wrap="square" rtlCol="0">
            <a:spAutoFit/>
          </a:bodyPr>
          <a:lstStyle/>
          <a:p>
            <a:pPr algn="ctr"/>
            <a:r>
              <a:rPr lang="en-US" sz="2400" i="1" dirty="0" smtClean="0"/>
              <a:t>Matrix with all Management Strategies and BMPs</a:t>
            </a:r>
            <a:endParaRPr lang="en-US" sz="2400" i="1" dirty="0"/>
          </a:p>
        </p:txBody>
      </p:sp>
      <p:sp>
        <p:nvSpPr>
          <p:cNvPr id="6" name="Slide Number Placeholder 5"/>
          <p:cNvSpPr>
            <a:spLocks noGrp="1"/>
          </p:cNvSpPr>
          <p:nvPr>
            <p:ph type="sldNum" sz="quarter" idx="12"/>
          </p:nvPr>
        </p:nvSpPr>
        <p:spPr/>
        <p:txBody>
          <a:bodyPr/>
          <a:lstStyle/>
          <a:p>
            <a:fld id="{79C34272-958E-4B2D-A161-02FA763E5876}" type="slidenum">
              <a:rPr lang="en-US" smtClean="0"/>
              <a:t>7</a:t>
            </a:fld>
            <a:endParaRPr lang="en-US"/>
          </a:p>
        </p:txBody>
      </p:sp>
    </p:spTree>
    <p:extLst>
      <p:ext uri="{BB962C8B-B14F-4D97-AF65-F5344CB8AC3E}">
        <p14:creationId xmlns:p14="http://schemas.microsoft.com/office/powerpoint/2010/main" val="4158765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a:t>
            </a:r>
            <a:endParaRPr lang="en-US" dirty="0"/>
          </a:p>
        </p:txBody>
      </p:sp>
      <p:sp>
        <p:nvSpPr>
          <p:cNvPr id="3" name="Content Placeholder 2"/>
          <p:cNvSpPr>
            <a:spLocks noGrp="1"/>
          </p:cNvSpPr>
          <p:nvPr>
            <p:ph idx="1"/>
          </p:nvPr>
        </p:nvSpPr>
        <p:spPr>
          <a:xfrm>
            <a:off x="457200" y="1600201"/>
            <a:ext cx="8229600" cy="4724399"/>
          </a:xfrm>
        </p:spPr>
        <p:txBody>
          <a:bodyPr>
            <a:noAutofit/>
          </a:bodyPr>
          <a:lstStyle/>
          <a:p>
            <a:r>
              <a:rPr lang="en-US" dirty="0" smtClean="0"/>
              <a:t>Gather information</a:t>
            </a:r>
          </a:p>
          <a:p>
            <a:pPr lvl="1"/>
            <a:r>
              <a:rPr lang="en-US" dirty="0" smtClean="0"/>
              <a:t>Management strategies</a:t>
            </a:r>
          </a:p>
          <a:p>
            <a:pPr lvl="1"/>
            <a:r>
              <a:rPr lang="en-US" dirty="0" smtClean="0"/>
              <a:t>Management </a:t>
            </a:r>
            <a:r>
              <a:rPr lang="en-US" dirty="0"/>
              <a:t>strategy team </a:t>
            </a:r>
            <a:r>
              <a:rPr lang="en-US" dirty="0" smtClean="0"/>
              <a:t>and GIT members</a:t>
            </a:r>
          </a:p>
          <a:p>
            <a:pPr lvl="2"/>
            <a:r>
              <a:rPr lang="en-US" sz="2800" dirty="0" smtClean="0"/>
              <a:t>Inform </a:t>
            </a:r>
            <a:r>
              <a:rPr lang="en-US" sz="2800" dirty="0" smtClean="0"/>
              <a:t>and focus the search for information used in scoring impacts</a:t>
            </a:r>
          </a:p>
          <a:p>
            <a:pPr lvl="1"/>
            <a:r>
              <a:rPr lang="en-US" dirty="0" smtClean="0"/>
              <a:t>BMP </a:t>
            </a:r>
            <a:r>
              <a:rPr lang="en-US" dirty="0"/>
              <a:t>Panel </a:t>
            </a:r>
            <a:r>
              <a:rPr lang="en-US" dirty="0" smtClean="0"/>
              <a:t>reports </a:t>
            </a:r>
          </a:p>
          <a:p>
            <a:pPr lvl="1"/>
            <a:r>
              <a:rPr lang="en-US" dirty="0" smtClean="0"/>
              <a:t>Scientific literature</a:t>
            </a:r>
          </a:p>
          <a:p>
            <a:pPr lvl="1"/>
            <a:r>
              <a:rPr lang="en-US" dirty="0" smtClean="0"/>
              <a:t>Toxic </a:t>
            </a:r>
            <a:r>
              <a:rPr lang="en-US" dirty="0"/>
              <a:t>contaminants </a:t>
            </a:r>
            <a:r>
              <a:rPr lang="en-US" dirty="0" smtClean="0"/>
              <a:t>study</a:t>
            </a:r>
          </a:p>
          <a:p>
            <a:pPr lvl="1"/>
            <a:r>
              <a:rPr lang="en-US" dirty="0" smtClean="0"/>
              <a:t>Best </a:t>
            </a:r>
            <a:r>
              <a:rPr lang="en-US" dirty="0"/>
              <a:t>professional </a:t>
            </a:r>
            <a:r>
              <a:rPr lang="en-US" dirty="0" smtClean="0"/>
              <a:t>judgment</a:t>
            </a:r>
          </a:p>
        </p:txBody>
      </p:sp>
      <p:sp>
        <p:nvSpPr>
          <p:cNvPr id="4" name="Slide Number Placeholder 3"/>
          <p:cNvSpPr>
            <a:spLocks noGrp="1"/>
          </p:cNvSpPr>
          <p:nvPr>
            <p:ph type="sldNum" sz="quarter" idx="12"/>
          </p:nvPr>
        </p:nvSpPr>
        <p:spPr/>
        <p:txBody>
          <a:bodyPr/>
          <a:lstStyle/>
          <a:p>
            <a:fld id="{79C34272-958E-4B2D-A161-02FA763E5876}" type="slidenum">
              <a:rPr lang="en-US" smtClean="0"/>
              <a:t>8</a:t>
            </a:fld>
            <a:endParaRPr lang="en-US"/>
          </a:p>
        </p:txBody>
      </p:sp>
      <p:pic>
        <p:nvPicPr>
          <p:cNvPr id="5122" name="Picture 2" descr="C:\Users\Steve\AppData\Local\Microsoft\Windows\Temporary Internet Files\Content.IE5\DTRQMGSG\information_overload[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3733800"/>
            <a:ext cx="3171825" cy="2124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599906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a:t>
            </a:r>
            <a:endParaRPr lang="en-US" dirty="0"/>
          </a:p>
        </p:txBody>
      </p:sp>
      <p:sp>
        <p:nvSpPr>
          <p:cNvPr id="3" name="Content Placeholder 2"/>
          <p:cNvSpPr>
            <a:spLocks noGrp="1"/>
          </p:cNvSpPr>
          <p:nvPr>
            <p:ph idx="1"/>
          </p:nvPr>
        </p:nvSpPr>
        <p:spPr>
          <a:xfrm>
            <a:off x="2438400" y="1600201"/>
            <a:ext cx="6248400" cy="4800599"/>
          </a:xfrm>
        </p:spPr>
        <p:txBody>
          <a:bodyPr>
            <a:noAutofit/>
          </a:bodyPr>
          <a:lstStyle/>
          <a:p>
            <a:r>
              <a:rPr lang="en-US" dirty="0" smtClean="0"/>
              <a:t>Assign impact scores to BMP </a:t>
            </a:r>
            <a:r>
              <a:rPr lang="en-US" dirty="0"/>
              <a:t>groupings </a:t>
            </a:r>
            <a:endParaRPr lang="en-US" dirty="0" smtClean="0"/>
          </a:p>
          <a:p>
            <a:r>
              <a:rPr lang="en-US" dirty="0"/>
              <a:t>D</a:t>
            </a:r>
            <a:r>
              <a:rPr lang="en-US" dirty="0" smtClean="0"/>
              <a:t>evelop draft </a:t>
            </a:r>
            <a:r>
              <a:rPr lang="en-US" dirty="0"/>
              <a:t>project report for review and </a:t>
            </a:r>
            <a:r>
              <a:rPr lang="en-US" dirty="0" smtClean="0"/>
              <a:t>comment</a:t>
            </a:r>
          </a:p>
          <a:p>
            <a:r>
              <a:rPr lang="en-US" dirty="0" smtClean="0"/>
              <a:t>Final report</a:t>
            </a:r>
          </a:p>
          <a:p>
            <a:pPr lvl="1"/>
            <a:r>
              <a:rPr lang="en-US" dirty="0" smtClean="0"/>
              <a:t>Final impact scores</a:t>
            </a:r>
          </a:p>
          <a:p>
            <a:pPr lvl="1"/>
            <a:r>
              <a:rPr lang="en-US" dirty="0" smtClean="0"/>
              <a:t>Rationale </a:t>
            </a:r>
            <a:r>
              <a:rPr lang="en-US" dirty="0"/>
              <a:t>behind the BMP </a:t>
            </a:r>
            <a:r>
              <a:rPr lang="en-US" dirty="0" smtClean="0"/>
              <a:t>groupings</a:t>
            </a:r>
          </a:p>
          <a:p>
            <a:pPr lvl="1"/>
            <a:r>
              <a:rPr lang="en-US" dirty="0" smtClean="0"/>
              <a:t>Impact </a:t>
            </a:r>
            <a:r>
              <a:rPr lang="en-US" dirty="0"/>
              <a:t>scoring </a:t>
            </a:r>
            <a:r>
              <a:rPr lang="en-US" dirty="0" smtClean="0"/>
              <a:t>guidelines</a:t>
            </a:r>
          </a:p>
          <a:p>
            <a:pPr lvl="1"/>
            <a:r>
              <a:rPr lang="en-US" dirty="0" smtClean="0"/>
              <a:t>Appendix </a:t>
            </a:r>
            <a:r>
              <a:rPr lang="en-US" dirty="0"/>
              <a:t>with a literature </a:t>
            </a:r>
            <a:r>
              <a:rPr lang="en-US" dirty="0" smtClean="0"/>
              <a:t>listing</a:t>
            </a:r>
          </a:p>
        </p:txBody>
      </p:sp>
      <p:sp>
        <p:nvSpPr>
          <p:cNvPr id="4" name="Slide Number Placeholder 3"/>
          <p:cNvSpPr>
            <a:spLocks noGrp="1"/>
          </p:cNvSpPr>
          <p:nvPr>
            <p:ph type="sldNum" sz="quarter" idx="12"/>
          </p:nvPr>
        </p:nvSpPr>
        <p:spPr/>
        <p:txBody>
          <a:bodyPr/>
          <a:lstStyle/>
          <a:p>
            <a:fld id="{79C34272-958E-4B2D-A161-02FA763E5876}" type="slidenum">
              <a:rPr lang="en-US" smtClean="0"/>
              <a:t>9</a:t>
            </a:fld>
            <a:endParaRPr lang="en-US"/>
          </a:p>
        </p:txBody>
      </p:sp>
      <p:pic>
        <p:nvPicPr>
          <p:cNvPr id="6146" name="Picture 2" descr="C:\Users\Steve\AppData\Local\Microsoft\Windows\Temporary Internet Files\Content.IE5\OMNMV2R3\201110240135146875000report[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614" y="2404997"/>
            <a:ext cx="2286000" cy="2286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379945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256</TotalTime>
  <Words>662</Words>
  <Application>Microsoft Office PowerPoint</Application>
  <PresentationFormat>On-screen Show (4:3)</PresentationFormat>
  <Paragraphs>205</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Quantification of BMP Impacts on CBP Management Strategies</vt:lpstr>
      <vt:lpstr>Contract</vt:lpstr>
      <vt:lpstr>Goal</vt:lpstr>
      <vt:lpstr>Intended Result</vt:lpstr>
      <vt:lpstr>Process</vt:lpstr>
      <vt:lpstr>Process</vt:lpstr>
      <vt:lpstr>Process</vt:lpstr>
      <vt:lpstr>Process</vt:lpstr>
      <vt:lpstr>Process</vt:lpstr>
      <vt:lpstr>Tentative Timeline</vt:lpstr>
      <vt:lpstr>Management Strategies</vt:lpstr>
      <vt:lpstr>BMPs</vt:lpstr>
      <vt:lpstr>Questions for You</vt:lpstr>
      <vt:lpstr>Questions for You</vt:lpstr>
      <vt:lpstr>Communications</vt:lpstr>
      <vt:lpstr>Discussion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Quantification of BMP Impacts on CBP Management Strategies</dc:title>
  <dc:creator>SD</dc:creator>
  <cp:lastModifiedBy>SD</cp:lastModifiedBy>
  <cp:revision>21</cp:revision>
  <dcterms:created xsi:type="dcterms:W3CDTF">2016-05-27T12:29:31Z</dcterms:created>
  <dcterms:modified xsi:type="dcterms:W3CDTF">2016-05-27T17:18:18Z</dcterms:modified>
</cp:coreProperties>
</file>