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3" r:id="rId3"/>
    <p:sldId id="292" r:id="rId4"/>
    <p:sldId id="294" r:id="rId5"/>
    <p:sldId id="295" r:id="rId6"/>
    <p:sldId id="299" r:id="rId7"/>
    <p:sldId id="296" r:id="rId8"/>
    <p:sldId id="287" r:id="rId9"/>
    <p:sldId id="285" r:id="rId10"/>
    <p:sldId id="305" r:id="rId11"/>
    <p:sldId id="304" r:id="rId12"/>
    <p:sldId id="307" r:id="rId13"/>
    <p:sldId id="308" r:id="rId14"/>
    <p:sldId id="309" r:id="rId15"/>
    <p:sldId id="306" r:id="rId16"/>
    <p:sldId id="291" r:id="rId17"/>
    <p:sldId id="310" r:id="rId18"/>
    <p:sldId id="311" r:id="rId19"/>
    <p:sldId id="314" r:id="rId20"/>
    <p:sldId id="312" r:id="rId21"/>
    <p:sldId id="313" r:id="rId22"/>
    <p:sldId id="315" r:id="rId23"/>
    <p:sldId id="298" r:id="rId24"/>
    <p:sldId id="302" r:id="rId25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9DDBE7"/>
    <a:srgbClr val="FFFF99"/>
    <a:srgbClr val="195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20" autoAdjust="0"/>
    <p:restoredTop sz="78877" autoAdjust="0"/>
  </p:normalViewPr>
  <p:slideViewPr>
    <p:cSldViewPr snapToGrid="0">
      <p:cViewPr varScale="1">
        <p:scale>
          <a:sx n="88" d="100"/>
          <a:sy n="88" d="100"/>
        </p:scale>
        <p:origin x="12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CCC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Not sure</c:v>
                </c:pt>
                <c:pt idx="1">
                  <c:v>False</c:v>
                </c:pt>
                <c:pt idx="2">
                  <c:v>True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0.22</c:v>
                </c:pt>
                <c:pt idx="1">
                  <c:v>0.28999999999999998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07242536"/>
        <c:axId val="307241752"/>
      </c:barChart>
      <c:valAx>
        <c:axId val="307241752"/>
        <c:scaling>
          <c:orientation val="minMax"/>
          <c:max val="1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crossAx val="307242536"/>
        <c:crosses val="autoZero"/>
        <c:crossBetween val="between"/>
        <c:majorUnit val="0.25"/>
      </c:valAx>
      <c:catAx>
        <c:axId val="307242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3072417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5756294352101"/>
          <c:y val="1.27922825436294E-2"/>
          <c:w val="0.47415135608049003"/>
          <c:h val="0.898392043099875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2D050"/>
            </a:solidFill>
          </c:spPr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DDBE7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2800" b="1"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28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Yes, Can be fixed</c:v>
                </c:pt>
                <c:pt idx="1">
                  <c:v>Too difficult</c:v>
                </c:pt>
                <c:pt idx="2">
                  <c:v>Not 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0.84</c:v>
                </c:pt>
                <c:pt idx="1">
                  <c:v>0.1</c:v>
                </c:pt>
                <c:pt idx="2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7"/>
      </c:pieChart>
    </c:plotArea>
    <c:legend>
      <c:legendPos val="r"/>
      <c:layout>
        <c:manualLayout>
          <c:xMode val="edge"/>
          <c:yMode val="edge"/>
          <c:x val="0.68757266452804511"/>
          <c:y val="0.56540106828751657"/>
          <c:w val="0.31242733547195489"/>
          <c:h val="0.24346663903854124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35756294352101"/>
          <c:y val="1.27922825436294E-2"/>
          <c:w val="0.47415135608049003"/>
          <c:h val="0.898392043099875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2D050"/>
            </a:solidFill>
          </c:spPr>
          <c:explosion val="25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9DDBE7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2800" b="1">
                      <a:latin typeface="+mn-lt"/>
                      <a:cs typeface="Arial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28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Yes, Can be fixed</c:v>
                </c:pt>
                <c:pt idx="1">
                  <c:v>Too difficult</c:v>
                </c:pt>
                <c:pt idx="2">
                  <c:v>Not sure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0.82</c:v>
                </c:pt>
                <c:pt idx="1">
                  <c:v>0.12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7"/>
      </c:pieChart>
    </c:plotArea>
    <c:legend>
      <c:legendPos val="r"/>
      <c:layout>
        <c:manualLayout>
          <c:xMode val="edge"/>
          <c:yMode val="edge"/>
          <c:x val="0.68757266452804511"/>
          <c:y val="0.56540106828751657"/>
          <c:w val="0.31242733547195489"/>
          <c:h val="0.24346663903854124"/>
        </c:manualLayout>
      </c:layout>
      <c:overlay val="0"/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86394-7CD1-4704-A342-CD39D6F00DDE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26C48-125D-4AFE-903E-54EDA96B0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62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1CFFA-A881-45C7-BF87-59768B63155A}" type="datetimeFigureOut">
              <a:rPr lang="en-US" smtClean="0"/>
              <a:t>3/15/2015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455E0-7EB4-4DEE-9D47-D174E1E2D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6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Steve: Brief credentialing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46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41953-FF04-4F58-B98D-21DA1D07A80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9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Steve: Just a quick sideline to demonstrate random sampling and because this group should know this number.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937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Steve: Fresh numbers to demonstrate that the vast majority of the public is willing to be engaged in stewardship.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26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Steve: Fresh numbers to demonstrate that the vast majority of the public is willing to be engaged in stewardship.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72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Steve: Review possible purposes if behavior index to seed group’s thinking/discussion.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01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Steve: Brief overview of CDC-mandated public health data collection and uses.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39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Steve: Brief overview of Puget Sound Behavior Index.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48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Steve: Mention BaySurvey.org as predecessor to upcoming</a:t>
            </a:r>
            <a:r>
              <a:rPr lang="en-US" baseline="0" dirty="0" smtClean="0"/>
              <a:t> behavior index.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03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Steve: Overview of overall 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69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Steve: Behavior</a:t>
            </a:r>
            <a:r>
              <a:rPr lang="en-US" baseline="0" dirty="0" smtClean="0"/>
              <a:t> index </a:t>
            </a:r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9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Amy/Kristin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2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Steve: Project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7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Thought we would put this up at the beginning</a:t>
            </a:r>
            <a:r>
              <a:rPr lang="en-US" baseline="0" dirty="0" smtClean="0"/>
              <a:t> of the feedback session as a reminder of what we are measuring progress against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Discussion questions will be facilitated here.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92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Jamie will</a:t>
            </a:r>
            <a:r>
              <a:rPr lang="en-US" baseline="0" dirty="0" smtClean="0"/>
              <a:t> conclude meeting with this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Amy/Kristin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92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Amy/Kristin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32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Amy/Jamie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5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Amy/Jamie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43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2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56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Transition to Steve</a:t>
            </a:r>
          </a:p>
          <a:p>
            <a:r>
              <a:rPr lang="en-US" dirty="0" smtClean="0"/>
              <a:t>Acknowledge need to measure all three levels</a:t>
            </a:r>
            <a:r>
              <a:rPr lang="en-US" baseline="0" dirty="0" smtClean="0"/>
              <a:t> of stewardship.  Explain why we are starting with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455E0-7EB4-4DEE-9D47-D174E1E2DB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3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4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7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08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75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9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0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8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5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3/15/2015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436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hyperlink" Target="http://www.baysurvey.org/" TargetMode="External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ti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727" y="3517904"/>
            <a:ext cx="936235" cy="659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796" y="4333702"/>
            <a:ext cx="8072005" cy="1091645"/>
          </a:xfrm>
        </p:spPr>
        <p:txBody>
          <a:bodyPr>
            <a:noAutofit/>
          </a:bodyPr>
          <a:lstStyle/>
          <a:p>
            <a:r>
              <a:rPr lang="en-US" sz="4800" dirty="0"/>
              <a:t>Achieving the Goal of Stewardship</a:t>
            </a:r>
            <a:br>
              <a:rPr lang="en-US" sz="4800" dirty="0"/>
            </a:b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007" y="3715179"/>
            <a:ext cx="6858000" cy="618523"/>
          </a:xfrm>
        </p:spPr>
        <p:txBody>
          <a:bodyPr/>
          <a:lstStyle/>
          <a:p>
            <a:r>
              <a:rPr lang="en-US" dirty="0" smtClean="0"/>
              <a:t>2014 Chesapeake Watershed Agreement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2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32143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Photos Courtesy Chesapeake Bay Program</a:t>
            </a:r>
            <a:endParaRPr lang="en-US" sz="1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42" y="168361"/>
            <a:ext cx="2057400" cy="3089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42" y="168361"/>
            <a:ext cx="4652393" cy="30891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9632" y="3460521"/>
            <a:ext cx="7733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STEWARDSHIP INDEX</a:t>
            </a:r>
            <a:endParaRPr lang="en-US" sz="60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919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5043268"/>
          </a:xfrm>
          <a:noFill/>
        </p:spPr>
        <p:txBody>
          <a:bodyPr anchor="t"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9DDBE7"/>
                </a:solidFill>
              </a:rPr>
              <a:t>Annapolis-based, since 2001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9DDBE7"/>
                </a:solidFill>
              </a:rPr>
              <a:t>Measure </a:t>
            </a:r>
            <a:r>
              <a:rPr lang="en-US" sz="2800" dirty="0" smtClean="0">
                <a:solidFill>
                  <a:srgbClr val="9DDBE7"/>
                </a:solidFill>
              </a:rPr>
              <a:t>perceptions, behaviors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9DDBE7"/>
                </a:solidFill>
              </a:rPr>
              <a:t>Random samples, focus groups</a:t>
            </a:r>
          </a:p>
          <a:p>
            <a:pPr marL="342900" lvl="1" indent="0">
              <a:spcBef>
                <a:spcPts val="600"/>
              </a:spcBef>
              <a:buNone/>
            </a:pPr>
            <a:r>
              <a:rPr lang="en-US" sz="2400" b="1" dirty="0" smtClean="0"/>
              <a:t>Chesapeake Bay Trust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Extensive work assessing public behavior</a:t>
            </a:r>
          </a:p>
          <a:p>
            <a:pPr marL="342900" lvl="1" indent="0">
              <a:spcBef>
                <a:spcPts val="600"/>
              </a:spcBef>
              <a:buNone/>
            </a:pPr>
            <a:r>
              <a:rPr lang="en-US" sz="2400" b="1" dirty="0" smtClean="0"/>
              <a:t>District Department of the Environment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Resident/business reaction to 5-cent bag fee</a:t>
            </a:r>
            <a:endParaRPr lang="en-US" sz="2000" dirty="0"/>
          </a:p>
          <a:p>
            <a:pPr marL="342900" lvl="1" indent="0">
              <a:spcBef>
                <a:spcPts val="600"/>
              </a:spcBef>
              <a:buNone/>
            </a:pPr>
            <a:r>
              <a:rPr lang="en-US" sz="2400" b="1" dirty="0" smtClean="0"/>
              <a:t>Virginia Cooperative Extension</a:t>
            </a:r>
            <a:endParaRPr lang="en-US" sz="2400" b="1" dirty="0" smtClean="0"/>
          </a:p>
          <a:p>
            <a:pPr lvl="2">
              <a:spcBef>
                <a:spcPts val="0"/>
              </a:spcBef>
            </a:pPr>
            <a:r>
              <a:rPr lang="en-US" sz="2000" dirty="0" smtClean="0"/>
              <a:t>Attitudes about sustainable lawn care</a:t>
            </a:r>
            <a:endParaRPr lang="en-US" sz="2000" dirty="0" smtClean="0"/>
          </a:p>
          <a:p>
            <a:pPr marL="342900" lvl="1" indent="0">
              <a:spcBef>
                <a:spcPts val="600"/>
              </a:spcBef>
              <a:buNone/>
            </a:pPr>
            <a:r>
              <a:rPr lang="en-US" sz="2400" b="1" dirty="0" smtClean="0"/>
              <a:t>Delaware Nature Society</a:t>
            </a:r>
          </a:p>
          <a:p>
            <a:pPr lvl="2">
              <a:spcBef>
                <a:spcPts val="0"/>
              </a:spcBef>
            </a:pPr>
            <a:r>
              <a:rPr lang="en-US" sz="2000" dirty="0" smtClean="0"/>
              <a:t>Citizen attitudes about proposed clean water fee</a:t>
            </a:r>
          </a:p>
          <a:p>
            <a:pPr marL="342900" lvl="1" indent="0">
              <a:spcBef>
                <a:spcPts val="600"/>
              </a:spcBef>
              <a:buNone/>
            </a:pPr>
            <a:r>
              <a:rPr lang="en-US" sz="2400" b="1" dirty="0"/>
              <a:t>Horizon Foundation &amp; Partners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Complex study on health behavior &amp; risk factors</a:t>
            </a:r>
          </a:p>
          <a:p>
            <a:pPr marL="342900" lvl="1" indent="0">
              <a:spcBef>
                <a:spcPts val="600"/>
              </a:spcBef>
              <a:buNone/>
            </a:pPr>
            <a:r>
              <a:rPr lang="en-US" sz="2400" b="1" i="1" dirty="0" smtClean="0"/>
              <a:t>The </a:t>
            </a:r>
            <a:r>
              <a:rPr lang="en-US" sz="2400" b="1" i="1" dirty="0" smtClean="0"/>
              <a:t>Baltimore Sun </a:t>
            </a:r>
            <a:r>
              <a:rPr lang="en-US" sz="2400" b="1" dirty="0" smtClean="0"/>
              <a:t>newspaper (2007-present)</a:t>
            </a:r>
          </a:p>
          <a:p>
            <a:pPr lvl="1">
              <a:spcBef>
                <a:spcPts val="0"/>
              </a:spcBef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34" y="205558"/>
            <a:ext cx="2223291" cy="305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7576"/>
            <a:ext cx="4425696" cy="954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21"/>
          <a:stretch/>
        </p:blipFill>
        <p:spPr>
          <a:xfrm>
            <a:off x="6343326" y="2443090"/>
            <a:ext cx="2593761" cy="22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8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977583"/>
              </p:ext>
            </p:extLst>
          </p:nvPr>
        </p:nvGraphicFramePr>
        <p:xfrm>
          <a:off x="761999" y="1447800"/>
          <a:ext cx="7982607" cy="4129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93636" name="Text Box 4"/>
          <p:cNvSpPr txBox="1">
            <a:spLocks noChangeArrowheads="1"/>
          </p:cNvSpPr>
          <p:nvPr/>
        </p:nvSpPr>
        <p:spPr bwMode="auto">
          <a:xfrm>
            <a:off x="400050" y="5647007"/>
            <a:ext cx="8343900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marL="685800" indent="-685800" defTabSz="1828800">
              <a:defRPr>
                <a:solidFill>
                  <a:schemeClr val="tx1"/>
                </a:solidFill>
                <a:latin typeface="Arial" charset="0"/>
              </a:defRPr>
            </a:lvl1pPr>
            <a:lvl2pPr marL="1600200" indent="-685800" defTabSz="1828800">
              <a:defRPr>
                <a:solidFill>
                  <a:schemeClr val="tx1"/>
                </a:solidFill>
                <a:latin typeface="Arial" charset="0"/>
              </a:defRPr>
            </a:lvl2pPr>
            <a:lvl3pPr marL="2514600" indent="-685800" defTabSz="1828800">
              <a:defRPr>
                <a:solidFill>
                  <a:schemeClr val="tx1"/>
                </a:solidFill>
                <a:latin typeface="Arial" charset="0"/>
              </a:defRPr>
            </a:lvl3pPr>
            <a:lvl4pPr marL="3429000" indent="-685800" defTabSz="1828800">
              <a:defRPr>
                <a:solidFill>
                  <a:schemeClr val="tx1"/>
                </a:solidFill>
                <a:latin typeface="Arial" charset="0"/>
              </a:defRPr>
            </a:lvl4pPr>
            <a:lvl5pPr marL="4343400" indent="-685800" defTabSz="1828800">
              <a:defRPr>
                <a:solidFill>
                  <a:schemeClr val="tx1"/>
                </a:solidFill>
                <a:latin typeface="Arial" charset="0"/>
              </a:defRPr>
            </a:lvl5pPr>
            <a:lvl6pPr marL="4800600" indent="-685800" defTabSz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5257800" indent="-685800" defTabSz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5715000" indent="-685800" defTabSz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6172200" indent="-685800" defTabSz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400" b="1" dirty="0"/>
              <a:t>“Is it true or false to say that the </a:t>
            </a:r>
            <a:r>
              <a:rPr lang="en-US" altLang="en-US" sz="1400" b="1" dirty="0" smtClean="0"/>
              <a:t>{</a:t>
            </a:r>
            <a:r>
              <a:rPr lang="en-US" altLang="en-US" sz="1400" b="1" dirty="0"/>
              <a:t>stormwater fee/rain tax} will tax people for the rain </a:t>
            </a:r>
            <a:endParaRPr lang="en-US" altLang="en-US" sz="1400" b="1" dirty="0" smtClean="0"/>
          </a:p>
          <a:p>
            <a:pPr algn="ctr"/>
            <a:r>
              <a:rPr lang="en-US" altLang="en-US" sz="1400" b="1" dirty="0" smtClean="0"/>
              <a:t>that </a:t>
            </a:r>
            <a:r>
              <a:rPr lang="en-US" altLang="en-US" sz="1400" b="1" dirty="0"/>
              <a:t>falls on their rooftops and driveways?” </a:t>
            </a:r>
            <a:r>
              <a:rPr lang="en-US" altLang="en-US" sz="1400" b="1" dirty="0" smtClean="0"/>
              <a:t>(Maryland voters; Feb 28 – Mar 8, 2015)</a:t>
            </a:r>
            <a:endParaRPr lang="en-US" altLang="en-US" sz="1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42187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 kern="0" dirty="0" smtClean="0">
                <a:solidFill>
                  <a:srgbClr val="9DDBE7"/>
                </a:solidFill>
                <a:latin typeface="Arial Black" pitchFamily="34" charset="0"/>
                <a:ea typeface="+mn-ea"/>
                <a:cs typeface="+mn-cs"/>
              </a:rPr>
              <a:t>Will People Be Taxed When It Rains?</a:t>
            </a:r>
            <a:endParaRPr lang="en-US" sz="2800" kern="0" dirty="0">
              <a:solidFill>
                <a:srgbClr val="9DDB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5118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en-US" sz="2800" kern="0" dirty="0">
                <a:solidFill>
                  <a:srgbClr val="9DDBE7"/>
                </a:solidFill>
                <a:latin typeface="Arial Black" pitchFamily="34" charset="0"/>
                <a:ea typeface="+mn-ea"/>
                <a:cs typeface="+mn-cs"/>
              </a:rPr>
              <a:t>Engaging the Public in Stewardship </a:t>
            </a:r>
            <a:r>
              <a:rPr lang="en-US" sz="2800" kern="0" dirty="0">
                <a:solidFill>
                  <a:srgbClr val="9DDBE7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n-US" sz="2800" kern="0" dirty="0">
                <a:solidFill>
                  <a:srgbClr val="9DDBE7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800" kern="0" dirty="0">
                <a:solidFill>
                  <a:srgbClr val="9DDBE7"/>
                </a:solidFill>
                <a:latin typeface="Arial Black" pitchFamily="34" charset="0"/>
                <a:ea typeface="+mn-ea"/>
                <a:cs typeface="+mn-cs"/>
              </a:rPr>
              <a:t>Can Water Pollution be Fixed?</a:t>
            </a:r>
            <a:endParaRPr lang="en-US" sz="2800" kern="0" dirty="0">
              <a:solidFill>
                <a:srgbClr val="9DDBE7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889455"/>
              </p:ext>
            </p:extLst>
          </p:nvPr>
        </p:nvGraphicFramePr>
        <p:xfrm>
          <a:off x="457200" y="16002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00050" y="5647007"/>
            <a:ext cx="8343900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marL="685800" indent="-685800" defTabSz="1828800">
              <a:defRPr>
                <a:solidFill>
                  <a:schemeClr val="tx1"/>
                </a:solidFill>
                <a:latin typeface="Arial" charset="0"/>
              </a:defRPr>
            </a:lvl1pPr>
            <a:lvl2pPr marL="1600200" indent="-685800" defTabSz="1828800">
              <a:defRPr>
                <a:solidFill>
                  <a:schemeClr val="tx1"/>
                </a:solidFill>
                <a:latin typeface="Arial" charset="0"/>
              </a:defRPr>
            </a:lvl2pPr>
            <a:lvl3pPr marL="2514600" indent="-685800" defTabSz="1828800">
              <a:defRPr>
                <a:solidFill>
                  <a:schemeClr val="tx1"/>
                </a:solidFill>
                <a:latin typeface="Arial" charset="0"/>
              </a:defRPr>
            </a:lvl3pPr>
            <a:lvl4pPr marL="3429000" indent="-685800" defTabSz="1828800">
              <a:defRPr>
                <a:solidFill>
                  <a:schemeClr val="tx1"/>
                </a:solidFill>
                <a:latin typeface="Arial" charset="0"/>
              </a:defRPr>
            </a:lvl4pPr>
            <a:lvl5pPr marL="4343400" indent="-685800" defTabSz="1828800">
              <a:defRPr>
                <a:solidFill>
                  <a:schemeClr val="tx1"/>
                </a:solidFill>
                <a:latin typeface="Arial" charset="0"/>
              </a:defRPr>
            </a:lvl5pPr>
            <a:lvl6pPr marL="4800600" indent="-685800" defTabSz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5257800" indent="-685800" defTabSz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5715000" indent="-685800" defTabSz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6172200" indent="-685800" defTabSz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400" b="1" dirty="0"/>
              <a:t>“When you think about pollution in our local waters, do you think the problem can be fixed or is it too difficult?” </a:t>
            </a:r>
            <a:r>
              <a:rPr lang="en-US" altLang="en-US" sz="1400" b="1" dirty="0" smtClean="0"/>
              <a:t>(Maryland voters; Feb 28 – Mar 8, 2015)</a:t>
            </a:r>
            <a:endParaRPr lang="en-US" alt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9550" y="1429079"/>
            <a:ext cx="2184400" cy="523220"/>
          </a:xfrm>
          <a:prstGeom prst="rect">
            <a:avLst/>
          </a:prstGeom>
          <a:solidFill>
            <a:srgbClr val="FFFF99">
              <a:alpha val="9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Maryland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7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en-US" sz="2800" kern="0" dirty="0">
                <a:solidFill>
                  <a:srgbClr val="9DDBE7"/>
                </a:solidFill>
                <a:latin typeface="Arial Black" pitchFamily="34" charset="0"/>
                <a:ea typeface="+mn-ea"/>
                <a:cs typeface="+mn-cs"/>
              </a:rPr>
              <a:t>Engaging the Public in Stewardship </a:t>
            </a:r>
            <a:r>
              <a:rPr lang="en-US" sz="2800" kern="0" dirty="0">
                <a:solidFill>
                  <a:srgbClr val="9DDBE7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en-US" sz="2800" kern="0" dirty="0">
                <a:solidFill>
                  <a:srgbClr val="9DDBE7"/>
                </a:solidFill>
                <a:latin typeface="Arial Black" pitchFamily="34" charset="0"/>
                <a:ea typeface="+mn-ea"/>
                <a:cs typeface="+mn-cs"/>
              </a:rPr>
            </a:br>
            <a:r>
              <a:rPr lang="en-US" sz="2800" kern="0" dirty="0">
                <a:solidFill>
                  <a:srgbClr val="9DDBE7"/>
                </a:solidFill>
                <a:latin typeface="Arial Black" pitchFamily="34" charset="0"/>
                <a:ea typeface="+mn-ea"/>
                <a:cs typeface="+mn-cs"/>
              </a:rPr>
              <a:t>Can Water Pollution be Fixed?</a:t>
            </a:r>
            <a:endParaRPr lang="en-US" sz="2800" kern="0" dirty="0">
              <a:solidFill>
                <a:srgbClr val="9DDBE7"/>
              </a:solidFill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894935"/>
              </p:ext>
            </p:extLst>
          </p:nvPr>
        </p:nvGraphicFramePr>
        <p:xfrm>
          <a:off x="457200" y="16002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00050" y="5647007"/>
            <a:ext cx="8343900" cy="52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marL="685800" indent="-685800" defTabSz="1828800">
              <a:defRPr>
                <a:solidFill>
                  <a:schemeClr val="tx1"/>
                </a:solidFill>
                <a:latin typeface="Arial" charset="0"/>
              </a:defRPr>
            </a:lvl1pPr>
            <a:lvl2pPr marL="1600200" indent="-685800" defTabSz="1828800">
              <a:defRPr>
                <a:solidFill>
                  <a:schemeClr val="tx1"/>
                </a:solidFill>
                <a:latin typeface="Arial" charset="0"/>
              </a:defRPr>
            </a:lvl2pPr>
            <a:lvl3pPr marL="2514600" indent="-685800" defTabSz="1828800">
              <a:defRPr>
                <a:solidFill>
                  <a:schemeClr val="tx1"/>
                </a:solidFill>
                <a:latin typeface="Arial" charset="0"/>
              </a:defRPr>
            </a:lvl3pPr>
            <a:lvl4pPr marL="3429000" indent="-685800" defTabSz="1828800">
              <a:defRPr>
                <a:solidFill>
                  <a:schemeClr val="tx1"/>
                </a:solidFill>
                <a:latin typeface="Arial" charset="0"/>
              </a:defRPr>
            </a:lvl4pPr>
            <a:lvl5pPr marL="4343400" indent="-685800" defTabSz="1828800">
              <a:defRPr>
                <a:solidFill>
                  <a:schemeClr val="tx1"/>
                </a:solidFill>
                <a:latin typeface="Arial" charset="0"/>
              </a:defRPr>
            </a:lvl5pPr>
            <a:lvl6pPr marL="4800600" indent="-685800" defTabSz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5257800" indent="-685800" defTabSz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5715000" indent="-685800" defTabSz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6172200" indent="-685800" defTabSz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400" b="1" dirty="0"/>
              <a:t>“When you think about pollution in our local waters, do you think the problem can be fixed or is it too difficult?” </a:t>
            </a:r>
            <a:r>
              <a:rPr lang="en-US" altLang="en-US" sz="1400" b="1" dirty="0" smtClean="0"/>
              <a:t>(Delaware adults; Dec 3 – 9, 2014)</a:t>
            </a:r>
            <a:endParaRPr lang="en-US" alt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9550" y="1429079"/>
            <a:ext cx="2184400" cy="523220"/>
          </a:xfrm>
          <a:prstGeom prst="rect">
            <a:avLst/>
          </a:prstGeom>
          <a:solidFill>
            <a:srgbClr val="FFCCCC">
              <a:alpha val="9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Delaware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2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1" y="711589"/>
            <a:ext cx="7772400" cy="5013962"/>
          </a:xfrm>
        </p:spPr>
        <p:txBody>
          <a:bodyPr>
            <a:normAutofit fontScale="925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4300" dirty="0">
                <a:solidFill>
                  <a:schemeClr val="tx1"/>
                </a:solidFill>
                <a:latin typeface="Arial Black" pitchFamily="34" charset="0"/>
              </a:rPr>
              <a:t>“If I knew what to do </a:t>
            </a:r>
            <a:endParaRPr lang="en-US" sz="43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4300" dirty="0" smtClean="0">
                <a:solidFill>
                  <a:schemeClr val="tx1"/>
                </a:solidFill>
                <a:latin typeface="Arial Black" pitchFamily="34" charset="0"/>
              </a:rPr>
              <a:t>to </a:t>
            </a:r>
            <a:r>
              <a:rPr lang="en-US" sz="4300" dirty="0">
                <a:solidFill>
                  <a:schemeClr val="tx1"/>
                </a:solidFill>
                <a:latin typeface="Arial Black" pitchFamily="34" charset="0"/>
              </a:rPr>
              <a:t>help clean up </a:t>
            </a:r>
            <a:r>
              <a:rPr lang="en-US" sz="4300" dirty="0" smtClean="0">
                <a:solidFill>
                  <a:schemeClr val="tx1"/>
                </a:solidFill>
                <a:latin typeface="Arial Black" pitchFamily="34" charset="0"/>
              </a:rPr>
              <a:t>the water, </a:t>
            </a:r>
            <a:endParaRPr lang="en-US" sz="4300" dirty="0">
              <a:solidFill>
                <a:schemeClr val="tx1"/>
              </a:solidFill>
              <a:latin typeface="Arial Black" pitchFamily="34" charset="0"/>
            </a:endParaRP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4300" dirty="0">
                <a:solidFill>
                  <a:schemeClr val="tx1"/>
                </a:solidFill>
                <a:latin typeface="Arial Black" pitchFamily="34" charset="0"/>
              </a:rPr>
              <a:t>I would do a lot more</a:t>
            </a:r>
            <a:r>
              <a:rPr lang="en-US" sz="4300" dirty="0" smtClean="0">
                <a:solidFill>
                  <a:schemeClr val="tx1"/>
                </a:solidFill>
                <a:latin typeface="Arial Black" pitchFamily="34" charset="0"/>
              </a:rPr>
              <a:t>.”</a:t>
            </a: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en-US" sz="4200" i="1" dirty="0" smtClean="0">
                <a:solidFill>
                  <a:srgbClr val="9DDBE7"/>
                </a:solidFill>
                <a:latin typeface="Arial Black" pitchFamily="34" charset="0"/>
              </a:rPr>
              <a:t>– Focus Group Participant</a:t>
            </a:r>
            <a:endParaRPr lang="en-US" sz="4200" i="1" dirty="0">
              <a:solidFill>
                <a:srgbClr val="9DDBE7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0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305731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What </a:t>
            </a:r>
            <a:r>
              <a:rPr lang="en-US" b="1" i="1" dirty="0" smtClean="0">
                <a:solidFill>
                  <a:srgbClr val="00B0F0"/>
                </a:solidFill>
              </a:rPr>
              <a:t>Could</a:t>
            </a:r>
            <a:r>
              <a:rPr lang="en-US" b="1" dirty="0" smtClean="0">
                <a:solidFill>
                  <a:srgbClr val="00B0F0"/>
                </a:solidFill>
              </a:rPr>
              <a:t> the Index Tell Us?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2386" y="1407623"/>
            <a:ext cx="7675350" cy="4852499"/>
          </a:xfrm>
        </p:spPr>
        <p:txBody>
          <a:bodyPr>
            <a:normAutofit fontScale="92500"/>
          </a:bodyPr>
          <a:lstStyle/>
          <a:p>
            <a:pPr lvl="1" indent="-514350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3000" dirty="0" smtClean="0"/>
              <a:t>A</a:t>
            </a:r>
            <a:r>
              <a:rPr lang="en-US" sz="3000" dirty="0" smtClean="0"/>
              <a:t>ssess </a:t>
            </a:r>
            <a:r>
              <a:rPr lang="en-US" sz="3000" dirty="0" smtClean="0"/>
              <a:t>penetration of </a:t>
            </a:r>
            <a:r>
              <a:rPr lang="en-US" sz="3000" dirty="0" smtClean="0"/>
              <a:t>behaviors</a:t>
            </a:r>
            <a:endParaRPr lang="en-US" sz="3000" dirty="0" smtClean="0"/>
          </a:p>
          <a:p>
            <a:pPr lvl="1" indent="-514350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3000" dirty="0" smtClean="0"/>
              <a:t>A</a:t>
            </a:r>
            <a:r>
              <a:rPr lang="en-US" sz="3000" dirty="0" smtClean="0"/>
              <a:t>ssess </a:t>
            </a:r>
            <a:r>
              <a:rPr lang="en-US" sz="3000" dirty="0" smtClean="0"/>
              <a:t>likelihood of future adoption </a:t>
            </a:r>
            <a:endParaRPr lang="en-US" sz="3000" dirty="0" smtClean="0"/>
          </a:p>
          <a:p>
            <a:pPr lvl="1" indent="-514350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3000" dirty="0"/>
              <a:t>Identify trends by audience or behavior</a:t>
            </a:r>
          </a:p>
          <a:p>
            <a:pPr lvl="1" indent="-514350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3000" dirty="0" smtClean="0"/>
              <a:t>Segment this by jurisdiction, audience</a:t>
            </a:r>
            <a:endParaRPr lang="en-US" sz="3000" dirty="0" smtClean="0"/>
          </a:p>
          <a:p>
            <a:pPr lvl="1" indent="-514350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3000" dirty="0" smtClean="0"/>
              <a:t>I</a:t>
            </a:r>
            <a:r>
              <a:rPr lang="en-US" sz="3000" dirty="0" smtClean="0"/>
              <a:t>nform </a:t>
            </a:r>
            <a:r>
              <a:rPr lang="en-US" sz="3000" dirty="0"/>
              <a:t>behavior selection for NGOs, jurisdictions</a:t>
            </a:r>
          </a:p>
          <a:p>
            <a:pPr lvl="1" indent="-514350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3000" dirty="0" smtClean="0"/>
              <a:t>Identify </a:t>
            </a:r>
            <a:r>
              <a:rPr lang="en-US" sz="3000" dirty="0" smtClean="0"/>
              <a:t>“Show Me, Help Me, Make </a:t>
            </a:r>
            <a:r>
              <a:rPr lang="en-US" sz="3000" dirty="0" smtClean="0"/>
              <a:t>Me</a:t>
            </a:r>
            <a:r>
              <a:rPr lang="en-US" sz="3000" dirty="0" smtClean="0"/>
              <a:t>” audience </a:t>
            </a:r>
            <a:r>
              <a:rPr lang="en-US" sz="3000" dirty="0" smtClean="0"/>
              <a:t>segments to inform social marketing</a:t>
            </a:r>
            <a:endParaRPr lang="en-US" sz="3000" dirty="0" smtClean="0"/>
          </a:p>
          <a:p>
            <a:pPr lvl="1" indent="-514350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+mj-lt"/>
              <a:buAutoNum type="arabicPeriod"/>
            </a:pPr>
            <a:r>
              <a:rPr lang="en-US" sz="3000" dirty="0" smtClean="0"/>
              <a:t>Demonstrate progress to stakeholders, public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7211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1" t="10271" r="22868" b="5265"/>
          <a:stretch/>
        </p:blipFill>
        <p:spPr>
          <a:xfrm>
            <a:off x="3951513" y="141514"/>
            <a:ext cx="5086391" cy="6604421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43" y="1654628"/>
            <a:ext cx="3516086" cy="4985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Behavioral Risk Factor Surveillance System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Mandated all 50 states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Telephone data collection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Used for many critical public health decisions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rgbClr val="9DDBE7"/>
                </a:solidFill>
              </a:rPr>
              <a:t>13,011 interviews in MD (2013)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rgbClr val="9DDBE7"/>
                </a:solidFill>
              </a:rPr>
              <a:t>7,398 in VA (2012)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rgbClr val="9DDBE7"/>
                </a:solidFill>
              </a:rPr>
              <a:t>19,958 in PA (2012)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OpinionWorks reproduces </a:t>
            </a:r>
          </a:p>
          <a:p>
            <a:pPr marL="1746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this methodology with </a:t>
            </a:r>
          </a:p>
          <a:p>
            <a:pPr marL="1746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2,000 bi-lingual interviews </a:t>
            </a:r>
          </a:p>
          <a:p>
            <a:pPr marL="1746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in Howard County, MD </a:t>
            </a:r>
          </a:p>
          <a:p>
            <a:pPr marL="174625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for health advocates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69" y="217715"/>
            <a:ext cx="1707806" cy="12515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2" y="1083129"/>
            <a:ext cx="2095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0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48343" y="1654628"/>
            <a:ext cx="3516086" cy="4985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Puget Sound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Behavior Index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Assesses 28 behaviors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Telephone data collection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Stratified for 12 jurisdictions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Conducted biennially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dirty="0" smtClean="0">
                <a:solidFill>
                  <a:srgbClr val="9DDBE7"/>
                </a:solidFill>
              </a:rPr>
              <a:t>3,131 interviews (2013)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Drives decision-making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Measures progress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Great attention focused on SBI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7" y="1032406"/>
            <a:ext cx="3111111" cy="622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9788" r="25476" b="15926"/>
          <a:stretch/>
        </p:blipFill>
        <p:spPr>
          <a:xfrm>
            <a:off x="3592286" y="1108606"/>
            <a:ext cx="5203755" cy="43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0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199" y="1125162"/>
            <a:ext cx="8229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algn="ctr" defTabSz="914400">
              <a:spcBef>
                <a:spcPts val="1200"/>
              </a:spcBef>
              <a:buFontTx/>
              <a:buNone/>
            </a:pPr>
            <a:r>
              <a:rPr kumimoji="0" lang="en-US" sz="5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hlinkClick r:id="rId3"/>
              </a:rPr>
              <a:t>www.BaySurvey.org</a:t>
            </a:r>
            <a:endParaRPr kumimoji="0" lang="en-US" sz="5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  <a:p>
            <a:pPr marL="971550" marR="0" lvl="1" indent="-51435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1" y="2166458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87" y="5715000"/>
            <a:ext cx="1752600" cy="7206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56" y="2431933"/>
            <a:ext cx="1932549" cy="2576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002" y="2661547"/>
            <a:ext cx="3174704" cy="21175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76" y="5715000"/>
            <a:ext cx="2369127" cy="510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17" y="5715000"/>
            <a:ext cx="1834428" cy="94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0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Meeting Purpose and Agenda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420724"/>
            <a:ext cx="7675350" cy="435133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Review task at hand</a:t>
            </a:r>
          </a:p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Seek feedback on what would be the most useful for Bay Community</a:t>
            </a:r>
          </a:p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Ensure this effort builds on</a:t>
            </a:r>
            <a:r>
              <a:rPr lang="en-US" sz="2800" dirty="0">
                <a:solidFill>
                  <a:schemeClr val="tx1"/>
                </a:solidFill>
              </a:rPr>
              <a:t>,</a:t>
            </a:r>
            <a:r>
              <a:rPr lang="en-US" sz="2800" dirty="0" smtClean="0">
                <a:solidFill>
                  <a:schemeClr val="tx1"/>
                </a:solidFill>
              </a:rPr>
              <a:t> complements  related measurement/tracking efforts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451" y="6326306"/>
            <a:ext cx="2491549" cy="5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6284" y="600670"/>
            <a:ext cx="83875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BAY STEWARDSHIP INDEX</a:t>
            </a:r>
          </a:p>
          <a:p>
            <a:pPr algn="ctr"/>
            <a:r>
              <a:rPr lang="en-US" sz="5400" b="1" dirty="0" smtClean="0">
                <a:latin typeface="+mj-lt"/>
                <a:ea typeface="+mj-ea"/>
                <a:cs typeface="+mj-cs"/>
              </a:rPr>
              <a:t>SCOPE</a:t>
            </a:r>
            <a:endParaRPr lang="en-US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02385" y="2463853"/>
            <a:ext cx="7675350" cy="3003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514350" algn="l"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Ultimately measure all 3 levels of stewardship</a:t>
            </a:r>
          </a:p>
          <a:p>
            <a:pPr lvl="1" indent="-514350" algn="l"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Pilot scope under this budget</a:t>
            </a:r>
          </a:p>
          <a:p>
            <a:pPr lvl="1" indent="-514350" algn="l"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Road map </a:t>
            </a:r>
            <a:r>
              <a:rPr lang="en-US" sz="2800" dirty="0" smtClean="0"/>
              <a:t>for Leadership and Volunteer levels</a:t>
            </a:r>
          </a:p>
          <a:p>
            <a:pPr lvl="1" indent="-514350" algn="l">
              <a:spcBef>
                <a:spcPts val="18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800" dirty="0" smtClean="0"/>
              <a:t>Design/pilot data </a:t>
            </a:r>
            <a:r>
              <a:rPr lang="en-US" sz="2800" dirty="0"/>
              <a:t>collection </a:t>
            </a:r>
            <a:r>
              <a:rPr lang="en-US" sz="2800" dirty="0" smtClean="0"/>
              <a:t>for Behavior level</a:t>
            </a:r>
          </a:p>
        </p:txBody>
      </p:sp>
    </p:spTree>
    <p:extLst>
      <p:ext uri="{BB962C8B-B14F-4D97-AF65-F5344CB8AC3E}">
        <p14:creationId xmlns:p14="http://schemas.microsoft.com/office/powerpoint/2010/main" val="29099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0799" y="600670"/>
            <a:ext cx="5632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BEHAVIOR INDEX</a:t>
            </a:r>
            <a:endParaRPr lang="en-US" sz="54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67701" y="1614451"/>
            <a:ext cx="7675350" cy="48524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Telephone-based probability sample</a:t>
            </a:r>
          </a:p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Landline and cell phones</a:t>
            </a:r>
          </a:p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English and Spanish as needed</a:t>
            </a:r>
          </a:p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2,000+ interviews</a:t>
            </a:r>
          </a:p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Behavior selection</a:t>
            </a:r>
          </a:p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Methodology and scale</a:t>
            </a:r>
          </a:p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Questionnaire development and testing</a:t>
            </a:r>
          </a:p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Field interviewing</a:t>
            </a:r>
          </a:p>
          <a:p>
            <a:pPr lvl="1" indent="-514350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000" dirty="0" smtClean="0"/>
              <a:t>Index calculation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2997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VFhQXGBgXFxcYFxwcFxwaGhwcFxcYGhUaHCggGBwlHBccITEhJSksLi4uGCAzODMtNygtLisBCgoKDg0OGxAQGy8kHyUwLC4tLCw0LCwsLCwsLCwsLCwvLCwsLCwsLC80LCwsLCwsLCwsLCwsNCwsLCwsLCwsLP/AABEIAKgBLAMBIgACEQEDEQH/xAAcAAACAgMBAQAAAAAAAAAAAAAFBgMEAAIHAQj/xABHEAACAQIDBQUEBwUHAwMFAAABAgMAEQQSIQUGMUFREyJhcYEykaGxBxQjQlLB8GJykrLRFSQzQ4LC4aLS8RaTo1NVY2SD/8QAGQEAAgMBAAAAAAAAAAAAAAAAAQMAAgQF/8QAMBEAAgIBAwMDAQcEAwAAAAAAAAECEQMSITEEE0EiUWEycYGhscHR8AUjQpGi4fH/2gAMAwEAAhEDEQA/AEV4lPFVPmBUbYOP8C+gt8q22fh2nXPHJYXI7663sDyzdasHZE4/zIj/ABf9lZHlhF05Dlim1aiUTs2I/d+J/rWjbIj/AGh6/wBRVrF4eWJC7mPKLXIzcyANLdTVaHHhvvR+rhT/ANVqvGWpXF2VlHS6kqIm2Kn4m9bH8qjfYY/GPVf+avHE+MXpNGf91SMJB/lP6C/youbXLAo3wCG2CeTJ8RUbbBf9k/6j+Yo2C/8A9KXz7NrfKvPrAHHMPNSPyqdxk0oAPsSQfd9zD+tRNsmQfcb3X+VMoxS/iFbDEL+Ie+j3H7E0oU2wDj7rDzU1EcOfCnRZfGvc1Tu/BNAk9gfCtexPSnZ0U8VX1AqFsJH+BfdR7qBpYnGM9DXmU9Kb22bEfufE/wBa0Oyoz+Iev9aPcRNLFK1e2pnbYyfib4H8qibYg5OPVf8AmjriDSxeAr2jjbDPJl9xFRnYbfs/xH8xR1IlAcUX2bu/NJGZsjLh1IzSmwGrBTkuRnbXgK8TZDBhmU5bi+o4V1/dvBxYvAIikh4i3PQtc3uvQ0rNl0rYbhxqb9Ry7ae7BjhOIjkDwiwuylJMxIGXLqCbG9w1rA0EUV2PbGwuwwOJMzAxCN8kY0UOwGQgHn2mWx5Ec71yFIT4UcGRyW4ephGEqiSRrViNaiVDU8amnmRlmJKMbJwWdgKFQV076IpIu0mEioWyKyFgCRlJDZb8CcwvbpV1srMuR+A7u3ucGUEgUS2huUhsAtwTbTTzN+VHNjbViClLgZSQKh29t5UAyXYggmw6UdUrFdvD29Te5xXe/ZBw2IkiJvlIsQLXBAYG3kRSrOtOO++2vrOIeSwANgOtlFrnx0pQnkqrQ3F8FKRarSLVqSSq0j1U0oquKjYVM71EzUGMImFa1uxrS9QI8bq4c9mQQQQTcGtyTeh021ZIMQ5SxUhQynge6PcdePzq3gsWknsmx5qeP/IrlZMc9TyPhm6OSOlQXKINtk9g2p4r8xS1ambbw+xP7y0tgVs6X6PvM2f6iOQaU9JiXAAvwHQUjyDSnZhSutSajfyM6ZtN0brjXvxHuoDtra84mOWaVNF0WRgOF+ANFgNPEGlzbB+3f/T/ACrS+khHW9vBfqJycd2bpt3EjQTNbxCt/MDTFuhtDte2+sRxzWyZbxoLXz34Jrew91J9qZtzF7sviyfJv610lCLfBjcnQ0pDhCBfCp5gC9ats/An/JYeTMPk9YFrW1M7aK6mYdkYMnQzKPB2/MmtDsDCnhPMvnY/7K2jFelaHaiHUyJt24/u4s/6kU/0qltPYxhiaX6xG4W2gXU3YL+PxvUmL2nFG+VmN7agAm3uoOuLEuMSzXj1Cg8PYN+6f2r0uUIcDYanu+CFcZ5e4j5E14Md4X8ifzFbbU2ayyv2cbFNCMoJAuNRp43oewpThToeoxkrRfGNH4TUgxq9D8P60LFYTQ0g7aC0cgc5Re58Kd/oskK9vGfx/AqD82+NJuwMLa8h4EWHv1HnoKbfo9kGeU82fX3D8gKz5XyhkMaSTLH0qYpg0UWchGUsRfQkNYedvzpJX0py+mOHXDN07RffkI+RrnqpenYktJlzN6gkYh+Ee4Vgw6/hHuoaoq1gsRkkVuQN/wDn86duhAZweyEJUsQqm+ovcWtp059fdVsYVY3Chjp94fMV5BLnVSpJAYXN76eIJsBcLqdLiqe2cUAoKOpbMQcuo53N/dw0qmPJLVRfNghouh92VvDh4BfI0jDmQNfU/wBKj2t9I7OMscCJ0LsW+AC2rmuHxrKePGp5sYWIJAuBYcelvyrQ37mCOGlSJ9rZpXZ2K3Y3NhYdNBQeXBN4e+rcmM8PjULYwdDVHJj4wS4B8mCfp8RVWXBP0Puox9aXx91afWl6/ChqY1IAvhmHI+41AyGmb6wv4hXnaqeYoaiwrFDXmU0zNGp5KfQV42ET8A91HUErbX/xn8x/KKpW6aHlVnab3lZhezWKki1xYa61XFCC9K+wkvqYRw0kmIUwki4GcMeOhAsSP3uPhQ2eBkbKwsf1qOoonu4PtW/cP8y0bxGHWQZXFxy6jyPKs08yxT01sPji1xu9xNkGlO7rSztLYzpcr306jiPMfmKapBSurnGSi4v3/QZ08XFtMrKLMaWdsLbEOP3f5VpomFmFLW2Red/9P8q1Ok+v7idR9P3lG1Nm5CdyX94fKljJTZuOAIpidAGBJ6DLr8q6ceTEw+5Cgk6AAknoBxNCsHtyJ3yd5SdFLDQn0OnrUO0t4ImjkRQ5LKyg2AGotfU3t6UtwsAynoQfcb1J5d9h+PBa9Q+onGt8tDxvDh/xN/A39K9/9QYf8Z/gb+lM1x9xXbn7A7amylM+c3YNa6Djcd0a8gbDx4+j3u+iLFZYkQ24AA/Gwv8AGhWzo0dROGvGwYE9LG3A68vhU+xtqJm9lyt7ZxawJNlv0vXK6qctXpOj0kIyXr/0TbaiVbsVGg9pRltbjmUaEW56VzveJgZ2KiwIX17o19a6RjNpxlyln0tfNltrroL3I9KVPpEwCxSQZFIvGbjllzHJr6t7hR6fLOS0yL5cUISuPn9BSQV7DGWZVHEm1aqwopsGNTmbiwYAeAINz5/0rRJ0mxNcBvFQrFGFW4GUE+fWi30aQEqXP3nNvS3/ADS5vBixlI8AB8qeNzIDHFEOguf9WtY99G/kbKtdLwefS/F/d4W6SgehRvzArmCiur/St3sIgHEyr/K1cxiwMhBIFx8K0YpJR3MWWLctivpzrV2voBx0FWZMI4UsV0Gp4cOF7etEN1MGJJb5Q1rBb3HeJ0OnGwB99MeRKOoUsUnLTQy7OwAw2DZzYyMMkdxeztwIv01b0pL2vhexlyEk6Kw66jXXzBp23zmyvh4OGTvtb8TG2b4NS9vlAC0T8ypB9DcfM1mwTalv5s1dRjTg68UAA3CrDvb3fmaqCPXjwq3MwKJYAEFwT19kj3Xrc2c+iJnqMmsIrXQ0Cx4WFRtWzCvBQCaFa0IqUmtGqENRHXuSvKHO5Btc+80QnSdn4GOXZ6h1BsoIPMHKBcHlShjtjvHcjvp1HEeY/MfCumbTiCxOUtlezqBwAYi/xvQBRXFw9ROE5e18HUz4ItRXmuRY3YF3c/sj4n/ijxGtUtqTLhyrqgu5Ie2lwNR4XqzhMYkuqHlqDxHmKbmbn/cS2FYqj6L3LHAHypT2Ztd4wAe+nQ8R5H8vlTg690+R+VIUfCm9HGM1JSXt+pTqJOLTQ3riElQMhvYi45jzFLu1R9u/+n+UVVjcqbqbHw/WtEMThJHUYjLdXF2y/dI7puOndven48KxSu9mJnkeSPG5Sq/snGNHmHFCRnQ8GHMH0qherOD5+laZOkVwK5pMaoMfgmZVWEBmKqLxroSbC5v1NE5dkwG94o/4QPlSPFJlZXHFWVh5qQR8qacRvNFkuobPbRSOfi3C1WhNNeoblxSTWmyssuzzyA/0yflXuXZ3h/8ALSyqWFYRVO58Id2flj7s2VFiywkGI6214g20v5m/kKuTsw7JYVjvcMysSB4DTzpY2HhpUh7Sx7Nm7vS6nK1+l/jlNGY8TE7L2hAK2AYgajxvz0rDlg1O2bMDjVL+UH01S0gXtB+G5W19ONB97t5WQonZ5+4rFrkW4jL7OugB9avCZVv2eU5ugGp9KNPgXaBEAOe40JHDXU9NKZ0eOTk5LZC+tyY4xSatnNU3qFtYtf3x/wBtRrtHt3AijOc6BF7zE9QANa6Rht15CTmKADxJ/KlnZ2/2GgZVELMFY5plCXbU6qvHLY9QTlU2roTxNqpSOWssYu4x3+0L7qblRkl8WqvKP8ltVS/AsODk9dQLaXOoco9nIl8gsDrbkPLoPCqmIxAljTF4Vw4tmFuEifeXX2W08LEC/CppNsx2GVwWZA6qAcxBF1NuQNrX4X0verz6aMsemJSOaSlqYqfSKrOIIxqTJoL2ucp+Fr0LwMuQBDGb21sQfD8qX8TtSbFzduTYhvs1+6o5D+vmaO4fGBs5tYnU63sTqdbDma4eRtKjs9PFS9QL3seIIAmjZtVINxobkX5ajh1ox9HOE1B6anzOvysKV96cYCyoVBMeue+puBYW9KMbt76YbDwPmz57d1Qt72HDNwq+iTxJRXInJOPebk+EV96sQZMdMQbqpVPKwH+69Vt5J80MV+IYg+6m47rJ3nDWZtSb3DEm5J8zSHvBODJ2a6hCbnlfTn4UcMlKSS8Fc0dGN35Bq6mp3TuA9GI94Fv5TVRmINeQpJIwRWOpAtfT3Vv+Tm1eyJa1ING9rbrSYeLtCxYDUi3LmRQRfO9UhOMlaGTxSg6kjzNWpNbvatDarlDwmtMtbGsBqAPAbVA+GUkm51qwSa0y1AnX9oxr2SoqHRgmUG/dHeHjyt60tyte5sF8BoKZNu41cwkiIN15frpSpisUkQvKct+vHUX4cTob1xJQfhcnczSQH3sHcj/ePypfidlYMpKsOBFHN48SkkcbIwYZiNPLgRyNAwa6nSr+0k/k5Gd+u0MWztvhhllGViLBh7JPiOXy8qWgpGhBBGhB4jzFbZrEHoRTlt7CRsjOwGZQbNz04A9RfketVbhgmkl9X6f+lkpZY7vgT3iNvOruy8NiGsIu00uRYnzOnA+6tthQdviFj1y/e8hqa7ZsvaECxFUBsg1AS2g0FjzFWz5tG1FsGDWtTOIJH2khjbLHKdFNrKx/Cy/dY9Rp4VgwzxFldSp0t0PHUHgaZfpASKZBicOVJRgJMrKWF9FLFCQNR1PGh+08UJYYnBBOoPnYX+NVWSTrbZ7P4YyGJRyV7figZatJNK3tTt9HW76SZsVMuZY/8NTwLD71udjoB116U/HBydIflmoRtgrY+5WKnAbKIkOoaS4JHUIBf32pr2Z9G0K6zyPKei/Zr8CW+Ip2luHjHM3J9zX+JHuFSt4VujhhH5ObPqckvgB4jCJhkRFT7EAIAdRbhlYnj5njS1jtjrJM/wBWIUgBssnAk2JVH1J0I4j1roFgwIIuDoQeFQYPBKlwLjXQ8TY8Qeovr6edMnDHkjUluKhlyY3cWIWHgkjyM6FnDqOyUguTqwUAGw9k3JIAAJp/wuI7RFcAjhoRZhrqCOFVMHBCSzDKHaTMdbNfVfS4J08T1q5AmUlQLAjQfu90/DLVMOFYoV5GdRn7s78FnLbTkTY+ViPyr572lsZsJiTBIua2sdyQHTirAgi+nEDgbivoMnVf1w/80B2/s8SqAY1cWtYgEllCslieBILpca98dKs8ansJboVvov2tHFC0MsgAknPY2bVSVGYHW66ger+NS7x7djw0OKw79lJPHrCTYnLOeNuTISTYcsvKkLGYBTNIsLMLOyC+jgElULDlqAGGhB5aigUcRuQRYjQjoRx+NJ7rjHSFKw9sDHLl7NiFbkWOh8L8j50f243ZWky6EDW2hJ1tSQydPjWrkhGUsxU2ut/w8Le81z59MpS1Jm/H1jjDS19hcx2MzBiGuW9r9dKFxmtIxYeB/KstoD6fAVojFJUjLKTk7Y3Rb2TNh1w97FRlDg6lBwB8QNL9KFBgOVDYZLEEVbxEwIFuf6tVFjUXsgynKVW+CMyXuPEUV3aD9qDGqvY2N2y62ue98L0ElsBc/iHDpRzd7EiMnXIw8TY34HTiL/Chl+h0XwJa1Y0YzamJlQxtGjAXVirC57oNgMtuDHUfhbQUiYfQAHiNPdTfjcQYos91U66KxsW1C929tSenAmlGFWNyeJN/fqT76V062Y/q+UrJCK1tWzL51Ps/A9tdRIqyfdVr97ybr4U9tJWzLGLk6RWy1qV8akxWGkiNpEZPMaHyPA+lRgipdgaa2Zqa8Br116VqL/oUQH0G+6kcc9o1CxkX65eVhfj+vChH0ibrROoxHZs2VURxHbMEQmzDMbWANmtrYDpRbBbS7IqshLK1sr6cTyfx8edMSEMtuN+vP0q3Yira8jXlk6T8HzhtaGMv3IuzXu2BOp9qx0Y8PHXWqRw69PiaePpF3Mkw9pYFeSEk+zxiIswB5leNm8LHWxZcwexZ5Y1kRAysL3DKPSxNL0yWw+DxybtIp4LZ8bZs4c2GgXmSba+FTbXmdVMYLMpPFtT42Y6+GtZFHIhPcYcVItY35jz/AKVtt3BSxOEkR4xa4Dixs2t/D/il6bluTJpinpL/ANHCRCWQSqrIyhTmFwQeI1ror4iKM2iiCplPs9mq6ag2LDoOVcb2TjWw8yuozfdK/iDch48CPGuk7M2/g3JkDtE8gGZQLM3AcANeHEdKR1ON6r8DuknDTpfKJt8NpLJgZ1Cj2X1XVdNRqNNDYedcphdlXT2b8D1tqfd8qb/pA2yzCPDopjjPeN/aIUjKD0F9bcdB5UoIC18oJA10HIaXpvTRqFsR1U/7np8BDYeBkxUyxggAnvG3BR7R/XMiu3YHDLHEkaaKrRqB5EOQfQ/9NJP0WbJtG0zD/EOVf3F9o+pv7hT5hSMysebSP6AWrq4IaVZiyZJS5ZpiJ/tr/gVR/FIAfhf3VeOjEeooBiMVwsB33DOwPAKcwW1ulj60bkkvYj09adONULTJbVuorVTet1pYRNuRnDcQxB870zYJ7xxM3G7AnqO9/QUP2vb6ygK3DZfXXnRpo9AANA2lOyStICRozG+n3Rf5f0qlsrE3Re0PtAHN48deQ4Ciccep8wP176VN78Hlw0igkBELePKw+PwpTlUWyVbRyCfFgYmaTDnLaSUItvaia6W155TqDyOmo1rKc13LFix1JN28yTqfPwqOaPLI1+OYn36j51IsoAseHI9OoPhzHr1rDd7jWa2raFspDZVaxDZWF1NtcrLzB4Ec71qTrXt6gAhvJttsWVJjjQXJAUc7G5voLkW5chVHCYEdmb/eB9AeFvgagU6jzPwFqMYHCSOgyKSANT/5qr2RZP3F3KVYg8RUwq1tLCG97EMBqLcapxo34Tx6GrIgQwewZ5kzRwyOgPFVuDY2IX8ZvpZbm+lM+w92xiAVfMGXQZR3h4e+qG6W82NwzJHCrSqWIWBlYglzchctmBub8dDc8zXV9yVxEUEnbxWnmmefKsMyoplbMytJ2bcCTwuAABfnS5wlPZOhuKcYcqzk+9W7skJUrnaNB37nvD9oj3jwoDhmA0ze+uzfSps/E4nDBkVVMRvIolJLrqLIhQF7aNyNmIsSK4gVN9RRhBxjTdlcklKVpUEG4cbitYnZTdGKnqND7xVASFG6j9fGiOcEXHCi0VTHTd7bsU6iLEhDJ7IzqLSX0vfk3I0J3x3a+r2ljUiMnKRe+VuVj+E/A+eixiGtYnqNenjTlt/aats+JA+bNkYa30B1v4gi1uIrO4OE048M2d1ZcbU+Vw/Ing1mW/SvUNZl/V60GM6/upDbBIrgWy3YNwu3eNyeI1NZu1vdaZsOzB1BPZsTZyoOnH2tOuvnSIdtt2RXNaFDZEH3rcCSNW14Dyoa+DdZo4yrfWpCCBcd0HhbXibE66cqb3LdJbIOilfln0lgMSr6hha1/G/AaetaNsnDtqYo7nj3Rrxvfxvf3muZ7MGMiJKMJgCRlbjbiLSjS9tLEcaY9ib5QyxkuSliVufZzLoQJB3Wt4GrJp8BnCUdpIMHc7CmRJAhGRsyqD3b8eYvxF+PL0qPfPdmPF4eSPKna5LxSMO8rA3AzWvbkfAmrOB25E6lkkRsnt2INujeKnrRPCPnJbkQP18qlFFRxnYX0W4ozxNMY1jR1ZrPmYhSGsoHC9rXNrUeggijx2JRVTIXLINNHYksq9ASCbcrX510kuI0djwQMx8hc/KuMbGzyYtJXe/afZyd1i129p1GuRQMpudAEFxltSM2JTWk39Dicm5eEX9t7n/WmlkJysqARnkDnFjYfd4g6cGvypE3f2CZ2lhLPFIilrixFgQCrC4J46W0ruOygqxvGJM5BBIY94BuBIvcKcul+lVcXGvaaKoZgMzAAE3Nzc8/8NffTcODRFRZn6uu7KmabLwwhiVVFlRQoHQaD5Vs5tYDj2IH8bkX9ymrDr3D+uFD8TIFnLE2VMNGx9GlJ+FdCBhkC8bjVVrAEsL5R90qCY7g/vKQfSruxMS5yIfu8T+yBp87elLWxdvRyxEzRkNfPGpB0ViTcE+1diTm/atyo7sjbMQuGvGTwzCwPrTZ7oERoik1tU4NUcE4IzAgg86uCsrRcD7yCzxOBqD77EED4mim1b9hNlJVuykKkaEHIbEHkQbVR3gjusbdHUe//wAUWxKXVx1Uj3ijJ+lEE/c7YbYvAnEPjMaJLyCy4ghbr7OhBPTnQP6Odn/2hJKmKnxLBYwwAmbW5sb3vcaim36GJc2z3HSdx6GONv8Acas7i7hts+VpDiBLmiMZURZNcyNmvnP4SLeNYtxtHOp91g+1XwMOih7Zm7xVModmJ5m3DqbCn5txtkI6YZ2/vDrdQZiJW494IDl+6dMvI6aVBsqLLvJir84Aw/gw4/JqW/pCmMe2kkvbKcM48lKn5g0CAPe3dmTB4rsBeQPYwtaxYMcoU8swbQ+h0vXQv/SGy8BAhx5DO1lLs0li3EhEQ6KOpHDiavfSLhl+sbLkYezjY4/42VvnGKD/AEu4Ez4rZ0OYL2rSxhiLgMzQrw9RQIAPpG3QTBiOfDEnDynLYtmysRmWz/eVlBtfpxNxa59FO7GHxSTyYmMSBWREuWFjYlvZIvfMnuqxvju1jYNnESYxZMPAIlEKwhdMyxqc983dzX15CpNgmTD7vtLArGaSYSIApJJWZI72GpGWK9TyQT97dlLg9oPHb7EOsig8OyYhst+Nh3k692ugfSRuTAmDaXCwrG8Jztlv3o+D3ueQ73kp60P+mbACbD4fGopF1yOCLMFkGePMDqMpzC3V6cMXtwJPgVexhxkTob8O0tG0V/Bg7rbmWXpRII21sJh8Phdk4xR2BYxiaWId/vRXdvZa5GVzwPE6a0Ug3rwLHu7ZxCH8MkcQH/yYUH41Jv3sw4XZMKqdcJiUeInWyh5Fiv1IV1B8QapYXbG13HsbMxQ//HICfe0gHwokDUW8sP3NsYT/APoIv9siVx76QMGiY1mjngnWYCYvAAIw7Fg65RI9jdc3tffro8s2OP8AibAwz+IaE/kaQPpDaTtIe02emB7rWVMtpNRcnKoHdvb/AFVGQUZlvaruw5BdoyBr3l08NR8j76qmqruQbgkEHQjjVWrREMckQLIuUat05D/kij28uz4YooVWKNWYliVUAmwA1NvGlLd3aijEKcQxyad48vMDlRzfzHdpKnYyDKiDVSCCXudLcRYCs0oy7iRpi4rE35BmNhAS4AGo4etD7/q9RJiJL5WcsLcKn/XCnpUZ2N2Nw6R4gH78gJUcg2paw62/OmzZGEjm7OQxo0iAAORdlI0OvUGufttc4jFIyRNmU90Bhz7t9VsOgvzNMUW1ZMHBJiSFZHmKhe8XDDOHzKwW2qEcTwoYsmiKjk5/U13DVJx4H0Q8b6g8QeB8xz5e6q2OnMKqoUZbgCx4AmwAHO1b7QjnBcQz4NnjOVlkzx62DWzZjfQ8vEcRXPdq7yYyGZFxEQQsQQTcoVJF2Q3toPdcXp7nG9i7mlu7/wBMv72QuZYez7vausVxo12dBoR1DXI4d0dK7dgx3RauPYDHx47FYeNY3XsJBPmuCLRg2zDldio48665s5uNG090Zcta3RW3ge0Eoyhswy5TwYNYMOI+6TzHmKUsLsw4V2ijQuScypGyBgL2uGlYd2+nE+zY0y7VnYzZVD2QFiUaMHMTlUWkPS54etVpJGt3hKRro+Hjk48f8M9aolcrUqomHJmi32+OHx+Tf4mYeAKD/dzCxCXuUbNbPpmRjfLfnb2tKGxm8znkD7rdz5rf1q/h8QO+eOUC4ETxcF4ZXPSw00oZh5AJZIzx7gJ5aCxPqfnWqKt+4mdr6tmELcvD56/nQ3aM0ccj9o4TtIlgS+t5HEojUAftEe6it9WNtL6dOFcx+lzaZTEYdV4xlZyPFTZPk3vqzlpTF8sY8bsgoqqF7qZQttRZRb5VIMOCtmW55Vdm2kpjEl+61iLakg6i3nx9arqXYZn+yTp94+ZrVba3KcBHAIEjyjXXl1PKr+Ek7oA9/L0qnBAMt3IRBwBNtPE8vKrOHxUbew6t+6bj3ikSRZEW3m7kY6yLRhTc0v7fe5hX9rN7rVJtDebDwHLJJ3xxVQWYeduHrVZbRTYVyUvoRFsNOnScfyKP9tBtwNozHazxPNK6/wB4UK8jsvdJIsrG2gWh24+08UpxZwsmHiiDCWRpwbBTnsQRoLAG9/CosJs3FwbTiyyxLNP2sqSqM0Zzq7PZSOYvp4iuTPqsUZOLlut39lX+W5oUJNJ0Me8m01wm34pXNkaJFkPIK4ePMT0BAY/u0U353HkxmMgniZMmVElzGxCqxbMtgcxKsRbT2R1uEDbsUuIMWIxmJXvSPhmfswAgiZtSFtcXJ8daOxti8LPhsDFtF8sga47JT2ahSyZe0zaNYgAEWtVX1mFOr93w/wDHnwHtyf8APcK/TRtYJ9VjQjtVk+sD9nJ3UJHizG37hovtrAptnBQzYeQRyKwdCb9x7WeNiuqkGxuPwqeBrm+8O78irHPiJJWklxJhcuNct2CyAk80QEDgL25Ve2zsX+zmjME+MjMkyRs4ZVRlIJNimpYcswtxqq6/C2knd3X3ck7Utx52xs76vsafDSTdrLHh5JXYkliA5kzd4k5Qe6Cfw1HtDbjbK2XgiIg7lY0KlioBMbSObgG/eFvWk7fTdwQQzzibFdoCkZaaVW7ZXtcC3eIFzo34DpbWo97NhQx4eJkExMhiCyPNmRc+pvGTe1hxtbhVIf1HDPS436nS/B/qWeGSv4HbZm1RtnZ2KjdFjkuUC3uAwAkhfXlnH/SaVt9sRm2Nstw1pE7JdD31IhOtuIIaMetDt6N2cKsWKWFHWXB9iWZ2zCRZQDex0BFzwtqvjV/ePdvBpg5ZUhVCIonR0d2kzObWdDcBDoL3/Fwy1Vf1LG9Oz9Trx5qvPm0Tsy3D+8e8EOO2G7GSNZmVC0eYBu0jkUuFQm9jlJHgRXM8PhMMwvJsnEkHUSQSyOCOtmRlHW16a59iYeTBhhh1jP1FcSJ1uPtFF2RjwN/+7wrmYiRXLLiEjbibrKCCeWaNGv51p6fqY5rpVWwucHHkZi2AT7u2IvAGG3xsaX95cRAzp2D4xtDf6yUNtfu5CemtEExeJHDaijyxGJHw7OhO22lazSYsYmw0HayuR/7qC1aChUqnOCCb89R41ahbMDpYjkb+/hVmJQVyuARy8PI0LICQtF8LhfsrgcBmPqf+fhVc4ACxDG1+BH50QXEHLluba6ctaDZGCXa0gNXcpOtU8cmV18QDwI4+flxq4KjCdX3c3TgTZQxIh7bEmI4pQcxvKoaSFQqEHTRbDjr1rfeG85kEuEU3aU5D2pS8f1uOJx9oFvaPDd0Wz9uTzBVU3T+kJ8NCcNJ/hgt2b5cxUE3KEX9m5NiASL2tbgVwmIgkAyYqAhrA5igdAALFQQDcFFFj58qGiLdtbjFdcjQMdI6qqXWMI6LI5Ase0kKSOjOCQIoweAv2nBcthY3owCS7LkbExojKpm0t3XDFls443By35hj1rleP20yTBVmWOIx95kVCVYZ+AAub3tbo54XvTluhjJNpSKGMhwkHZGQuxPbTJYoAlyqICM5UcSEvxtQhPVVR5DO1dysYNx93kwsTMQBJKbtfkgJ7NPcb+bGm/CTBIxIxsoBJJ5BRreqkq94i3E0vb7Y90gigiPelck3/AAJqw8CWK+gatHCBixvJNRXkrbJ2vJM00jJiQpkIXLHE4AA0W9ib2I01qeTafZ6u5jXjebCnysTHINdelbbG2PjYowIZUW4zGN7mzHib2trar+JXaJiYMIy2U8bWOh1p8MOKSTlp/wB/9GfJnywm41dOvpi/xBOz9vRyRyMkkb/aC5QOALBpACr6i4jI9a12MoYuzhs4IJKnXvai49/uoTh8NPED2scYuy2IAsTlkGtueot51HtIGKGSaN8syxxsGFi3elQPcHQg6ix092lpVibS4DqeTeqHqJtNFYg+Q+BIrjv0t4ZhjEkawV4gFGl+4TmBA4e0Kb9nfSIFUDFRG/DtIdQfOP2l9M3pSV9J0WIbFhpInAKXjUd6ydSFJykm/Gx08KTLJGUbQXCUZU0UNj74YjDqIxkkQWVA41XXQKw1I8DfwtVvF7zY2TNcqLm66XKkcLNpb1vSzs45nHhrRd3NKeWa2TDpRRO1MVG+dndm43cB7eIJuB6UZ2dvzjDcXDW4d3n00NqouoNT4JrL1sTQ70l5DoTDeI25PJZnazWt3eXM2PXxoWwrxpb1qrGlzySlvJllFLgL7obdXCDFFjZ3itF3cw7RQ2XMOlyONXNr70xnH4fFoJDkUB4mFspswYISejnpqPHSDclo/wC/rPnMRwUzOEIDkI8ZIUtpmte16cN4MFg5W2jI4ieS5bMz2kU/VoGw4jCm5DSZlOUEk3HK1ZZdFilkeV8tU/saousklHSJO9G3MPNEIcOkgXtpJ3MhW+aS91UAnu94+4casf24cTtDCywQu8iJHH2dxmdkzlrHgAQ3PhbWug47BYOGZO0TBph4+0QBhHlLmWPtVCnuq6xAA3Bdhe2U60L2bt/AQPCqvh1WIQWdVUsSfrMMxLgFm7giY3/EDzq8ejxxSj9v/LkDySbv+bCPvDvQ00bwOpDLinmDNJmKe0BFa3BcxA1tpwovvlicRNAk0mAWLtmQxyiTPJci6DIBdSyjQEC9Gdn734cQYY5h24jKnLhzeN/q7iQ91LEPOEYAXHM2ArbB70wDLO8E5nbsGkVcO10aOPsHIlvldcpLoLCxDXPe0kejwxaaXG63fmr8/BHlk/Ir7S2/i8Us0ZwpKzMhyiOQlXS0d08SUCnxBHWqmKwGOxnZ/wB1kYxRrhwVicXCErZifvA5r8LG+gpzffoo3+BMyrKvfdVRmh+r9nLdWbRzKO0AOhubkXqjtLfRjmKxvlEeJXWWH/NSJUkZI2tmVomNgNA5sTc1fH0+LHWlVX7UVlNvlgrFDa2JhSFopGR2KC6qrO0WYlXYkElezY62uUPEiocJhtpzxt2YLIQuCYfZC6qwQJY6lVaUAyDhn48aMr9IDu5eLBMzM7XIdjdLzsqAKmjA4l+90A050v4be84VVhXDQpJEUaMyZi8b2i7VgjWt2nZK1uWZrGxqLBiSpRXvwiOcvcK4fdjaksXYdtGIVKoFMwCMto2QqUBzoRLHY6+0OdJE+EkBdexgcrcNmkCyAqSDoJlJ1FuBvannZu9mPnVjhYICiAd1SCY1VUQAK0oYgdkp4HUdKB43Yk2d5MTsuadpWeTNG7pbMwYhVQMCAWNr/i8BTYQjH6VRVuygNjzf/blOn3ZZiPMETn51n9jTWB/s6Pl3jNLl48R/ebW9akfA4MKc2zNop3Abhjx173ei9mrS7OwhW/8AZO0Se61gz5T4huxvY8fWr0AHzYFwpEgwOFTixEqvIwGuUASSynlotgeelCMOw43Guo1p7wOyWJP1fd9iTZlOJmkZdRpdJMi8R150pb6YGWKe+IeAzyAtJHCRaE6BY2Ve6py24X8zxIaID58Rrx0rxZgaHW4dOvTnWwv+v141Wg0SY975f1p+jV9ALDyoTKdDRLD+yKhDbeDCiLFZQTl+zPwAPyNEnwcf4F9Reh29EwfEBl5qnzNFZjpRAa7PiXNcgADwAru+70MYw8YiN0Khgw+8SLknob8uVrcq4BhGuW8Db4CjuxN9J8AcoAkhJBMbG1ieJRvuk9NR4X1qyZEduQnnSFvXt6MY3sxlLxp3GLZVVlJvma2lmJGl72taiWD36gmhMkItJrZJiIxcWzd8nK1s19D7q0lwP1cmd44y8rghlOYxKxGe76XXUsWGpJ8rjNk7aUvf8Sd6WO3B7mmxdszmKPtWytIwJZWZWRCwKlmY6BsxIXSwsLagUcVHB720MQi2tm/u7REjRgGaEm97jjpbWkTePZPalphBOhQRu0KLYsntB1KkqxUXFgAQRyBFB8BvCpU4d5FSBnzBxceOYKb2NtdBxOvWpjnBt6Vyzp48eDLhTbSdbvzfn+cfmdAmwTIJc+MbER5GsrLELHRlcNGoJKkeR1pe2rJnw7oT3syqB65mPl3f+oUMixGy4XDieYkG+gJHiCMvAjQ1cnjNjqNNCep4aVryQUdjkKTYo4N8yjmCL+lr1cmSMx2ZsgOgIOtzw4G4oFs/HKjMj6ZWZeAsQCbakGx9KvYlBJHYEgX0OnHr3Rc1ypQakdWGVOHyC8Fhwksig3C2ANrXB8PSrpodsgm73N9QL+V6IGnswGHhVXFY5obAAENc6+Fv61YY1U2lhmdQRxW+nn/4qEI/7df8K1q23ZOi0LPjWpNHSiWFH2ux4ot/1yrVdosb91QB4ePnQ69T4Qa+dxr46UQDmuLbEwJLiJpZSAwGeRmsMxHdDHT2Re3SisOHwgT/AAMzWGpdrX/ipO2X/hR6ng3lqx5U04M5l8xalyCjbe+cR4P7CIR3dAWUtdQbm4N9LkBb+NW9zCpwcRZI2e7gsyKzGzta7EX0Fh6VDvAmbBSD9nN/CCazcZ74S1/Zdx77N/uql+kv5DOPkSyho4m14GNDpa3C3UirGxdiYd1ZTDGucEHIuTRtPu2vpQyWItLx4Lp4XJufgKPbE0e3QVW6Ct2cv2FeNVs8qc2AkddeZspFjRfYeFld1b6jHiywaQFpQC65cpV+0vcgyofRbcKE4kfazoOUkij0JH5Uc3NSHOi/XJMM+RRbtVSzsEz92UEWJS9uB7pFaYcimX9qbMwFpTidn4zAMACJY7vErW9nMuZe8D+H1FV8LDs3KDBtnFxsF1DM62OlgO6unHnyroxwePjSUxYqHEqQNJo8hIKjXtodD/Br1qtM2MaECTZ+GkHZtYriB4cni8OtMogkSxldE3hDd1luW0sL2U3lPH86thbQA/8AqOxyDuBteAGUfbXottmG4BbYiqGYE2OFN7gaDKb30NTYaFfqq5dhi+RQzEYUXsRqCXzHnyHGpRAHiMLgAL4rb2Im5FY5GYNrYWUdpQne3ZcBwbHZ+DkEMLLJJi5e7IbkoY8jAMy/aq1xYCx6V0fYss6qow2yYoTYd95IY1BI7x+xV2NyDy51tvFs6eaJxj8VDhoSjoFhkKoxIJtLJMNQLAgLl4Ne99BRD5zVra1hNYtzr1rDblVCGH51gk6itWW3OsZL1CF7GH7aO/IL8GNG5Wv5VlZRAylsl/bblnPHyFQbTYtbT2jf0GgHxrKyoQ7NuYRBgYE7xCgSvlKOrdoWaRbEXzgEXW+ltDfQtbBWXI9xG6lQCCp73Pw5el6ysrD1Unrkn/jx96f7FMb18gzY2zTh5JFY3iBIhF3Y98k2DElVC2yKAFtfnegW29nxIl0M6mWUl1vGTnIDXYlDbSxJvYWPrlZVMeeeOUlH+bAWyr3/AHKuBsLZsRJbSzZ4V0Nv2ATx+FDdutlYskkJQqCS8ymTNbXuqNfO9ZWV0e7OS3f5fsdTF/T4Sx6rfFnJ3YkljxNyfXWvY8Y6qyqxCtxH64elZWVDCi/sI6P5j9fCiN6ysqrIamoySxsDYeHGsrKAAbtKJSe4GJ5njeh1ZWVcJlSfdPpXlZUIHsK1oYz4f1NMOy30086yspUgLkJ4s58PKttTFNb+AgfOhG5OIBMoX2SsZtw17wJ/XSvayqr6WXfKDYmJe6k6XFHNgsTIST92srKqwx5OZ4xv75ih/wDsTfzvTjuXMO3Pa4ZpVyrfIgkWwVvue0faGmU/1ysrRDkW+RzlwOzSr9kfqjtYgRl8I5NuHZ9zN4gqeFWo9hSiLubQxVuzY2PYOLdAWhvb1v41lZTSEe09k4vsVP18m2Q6wRcfZ1ygda22ds/GthRfGoFC6ZcMoblbMzOwI8lHLUcDlZUIWdn7LxTIofHNl0v2cMaNbMbjOc1jbmALVL9Tw0UgcyTYiS9ljedpjc80hZsoYfiAFhm1AvWVlB8kPn/fDDGPHYlCjIe2dwrWDBZD2iA5SR7LjgaCMt+FZWVRkNLVqT0rKyoE/9k="/>
          <p:cNvSpPr>
            <a:spLocks noChangeAspect="1" noChangeArrowheads="1"/>
          </p:cNvSpPr>
          <p:nvPr/>
        </p:nvSpPr>
        <p:spPr bwMode="auto">
          <a:xfrm>
            <a:off x="2057400" y="1219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08624" y="691121"/>
            <a:ext cx="3193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TIMELINE</a:t>
            </a:r>
            <a:endParaRPr lang="en-US" sz="54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867701" y="1614451"/>
            <a:ext cx="7675350" cy="4852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>
                <a:solidFill>
                  <a:schemeClr val="tx1"/>
                </a:solidFill>
              </a:rPr>
              <a:t>Phase 1: Develop Framework </a:t>
            </a:r>
          </a:p>
          <a:p>
            <a:pPr marL="1371600" lvl="2" algn="l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2850" dirty="0" smtClean="0"/>
              <a:t>(March – April)</a:t>
            </a:r>
          </a:p>
          <a:p>
            <a:pPr marL="0" lvl="1" algn="l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>
                <a:solidFill>
                  <a:schemeClr val="tx1"/>
                </a:solidFill>
              </a:rPr>
              <a:t>Phase 2: Develop Behavior Survey Tool</a:t>
            </a:r>
          </a:p>
          <a:p>
            <a:pPr marL="1427163" lvl="1" algn="l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(April – June)</a:t>
            </a:r>
          </a:p>
          <a:p>
            <a:pPr marL="0" lvl="1" algn="l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>
                <a:solidFill>
                  <a:schemeClr val="tx1"/>
                </a:solidFill>
              </a:rPr>
              <a:t>Phase 3: Field Interviewing</a:t>
            </a:r>
          </a:p>
          <a:p>
            <a:pPr marL="1371600" lvl="1" algn="l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(July – Aug)</a:t>
            </a:r>
          </a:p>
          <a:p>
            <a:pPr marL="0" lvl="1" algn="l">
              <a:spcBef>
                <a:spcPts val="120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>
                <a:solidFill>
                  <a:schemeClr val="tx1"/>
                </a:solidFill>
              </a:rPr>
              <a:t>Phase 4: Analysis &amp; Presentation/</a:t>
            </a:r>
          </a:p>
          <a:p>
            <a:pPr marL="1371600" lvl="1" algn="l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>
                <a:solidFill>
                  <a:schemeClr val="tx1"/>
                </a:solidFill>
              </a:rPr>
              <a:t>Recommendations for Follow-up</a:t>
            </a:r>
          </a:p>
          <a:p>
            <a:pPr marL="1371600" lvl="1" algn="l"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(Sept – Nov)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4354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174" y="37444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Citizen Stewardship – Key points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505" y="1836100"/>
            <a:ext cx="798018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Increase the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number and diversity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of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trained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and</a:t>
            </a:r>
            <a:r>
              <a:rPr lang="en-US" sz="32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mobilized</a:t>
            </a: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citizen volunteers with the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knowledge and skills </a:t>
            </a:r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needed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to enhance the </a:t>
            </a:r>
            <a:r>
              <a:rPr lang="en-US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health of their local watersheds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Clr>
                <a:srgbClr val="00B0F0"/>
              </a:buClr>
              <a:buNone/>
            </a:pPr>
            <a:r>
              <a:rPr lang="en-US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Citizen stewards</a:t>
            </a:r>
          </a:p>
          <a:p>
            <a:pPr>
              <a:buClr>
                <a:srgbClr val="00B0F0"/>
              </a:buClr>
            </a:pPr>
            <a:r>
              <a:rPr lang="en-US" dirty="0" smtClean="0"/>
              <a:t>Individual Behaviors</a:t>
            </a:r>
            <a:endParaRPr lang="en-US" dirty="0"/>
          </a:p>
          <a:p>
            <a:pPr>
              <a:buClr>
                <a:srgbClr val="00B0F0"/>
              </a:buClr>
            </a:pPr>
            <a:r>
              <a:rPr lang="en-US" dirty="0" smtClean="0"/>
              <a:t>Volunteers</a:t>
            </a:r>
            <a:endParaRPr lang="en-US" dirty="0"/>
          </a:p>
          <a:p>
            <a:pPr>
              <a:buClr>
                <a:srgbClr val="00B0F0"/>
              </a:buClr>
            </a:pPr>
            <a:r>
              <a:rPr lang="en-US" dirty="0" smtClean="0"/>
              <a:t>Local </a:t>
            </a:r>
            <a:r>
              <a:rPr lang="en-US" dirty="0"/>
              <a:t>champions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9472" y="3809574"/>
            <a:ext cx="3468247" cy="22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305731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Next Steps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2386" y="1574773"/>
            <a:ext cx="7675350" cy="3659458"/>
          </a:xfrm>
        </p:spPr>
        <p:txBody>
          <a:bodyPr>
            <a:normAutofit/>
          </a:bodyPr>
          <a:lstStyle/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 Next Meeting – Late April/May</a:t>
            </a:r>
          </a:p>
          <a:p>
            <a:pPr marL="514350" lvl="2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2600" dirty="0" smtClean="0"/>
              <a:t>Presentation of existing measurement/tracking efforts relevant to this work </a:t>
            </a:r>
          </a:p>
          <a:p>
            <a:pPr marL="514350" lvl="2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2600" dirty="0" smtClean="0"/>
              <a:t>Present DRAFT indicator framework</a:t>
            </a:r>
          </a:p>
          <a:p>
            <a:pPr marL="514350" lvl="2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2600" dirty="0"/>
              <a:t> </a:t>
            </a:r>
            <a:r>
              <a:rPr lang="en-US" sz="2600" dirty="0" smtClean="0"/>
              <a:t>Seek feedback on development of the behavior index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/>
              <a:t> </a:t>
            </a:r>
            <a:r>
              <a:rPr lang="en-US" sz="3000" dirty="0" smtClean="0"/>
              <a:t>Other ways to stay engaged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278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559" y="260967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What is the Stewardship Goal?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559" y="1351800"/>
            <a:ext cx="713765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i="1" dirty="0">
                <a:solidFill>
                  <a:schemeClr val="tx1"/>
                </a:solidFill>
              </a:rPr>
              <a:t>“Increase the number and </a:t>
            </a:r>
            <a:r>
              <a:rPr lang="en-US" sz="3000" i="1" dirty="0" smtClean="0">
                <a:solidFill>
                  <a:schemeClr val="tx1"/>
                </a:solidFill>
              </a:rPr>
              <a:t>diversity of </a:t>
            </a:r>
            <a:r>
              <a:rPr lang="en-US" sz="3000" i="1" dirty="0">
                <a:solidFill>
                  <a:schemeClr val="tx1"/>
                </a:solidFill>
              </a:rPr>
              <a:t>local citizen stewards and local governments that actively support and carry out </a:t>
            </a:r>
            <a:r>
              <a:rPr lang="en-US" sz="3000" i="1" dirty="0" smtClean="0">
                <a:solidFill>
                  <a:schemeClr val="tx1"/>
                </a:solidFill>
              </a:rPr>
              <a:t>conservation </a:t>
            </a:r>
            <a:r>
              <a:rPr lang="en-US" sz="3000" i="1" dirty="0">
                <a:solidFill>
                  <a:schemeClr val="tx1"/>
                </a:solidFill>
              </a:rPr>
              <a:t>and restoration activities that achieve healthy local streams, rivers and a vibrant Chesapeake Bay.”</a:t>
            </a:r>
            <a:r>
              <a:rPr lang="en-US" sz="3000" dirty="0">
                <a:solidFill>
                  <a:schemeClr val="tx1"/>
                </a:solidFill>
              </a:rPr>
              <a:t> 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784" y="3989277"/>
            <a:ext cx="5652655" cy="21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Why is this outcome important?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25" y="1420724"/>
            <a:ext cx="7675350" cy="4351338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It is the people part of the new Bay Agreement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Restoration actions must be widespread-- a thousand cuts/a thousand solutions. 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Local government needs support from its residents to act.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Many other outcomes and management strategies also rely on broad grass roots action.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sz="2800" dirty="0" smtClean="0">
                <a:solidFill>
                  <a:schemeClr val="tx1"/>
                </a:solidFill>
              </a:rPr>
              <a:t> This has not been a direct emphasis of </a:t>
            </a:r>
            <a:r>
              <a:rPr lang="en-US" sz="2800" dirty="0">
                <a:solidFill>
                  <a:schemeClr val="tx1"/>
                </a:solidFill>
              </a:rPr>
              <a:t>the Chesapeake Bay </a:t>
            </a:r>
            <a:r>
              <a:rPr lang="en-US" sz="2800" dirty="0" smtClean="0">
                <a:solidFill>
                  <a:schemeClr val="tx1"/>
                </a:solidFill>
              </a:rPr>
              <a:t>Program in the past.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451" y="6326306"/>
            <a:ext cx="2491549" cy="5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9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241" y="70953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Citizen Stewardship Outcome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41" y="1766431"/>
            <a:ext cx="7980183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Increase the number and diversity of trained and mobilized citizen volunteers with the knowledge and skills needed to enhance the health of their local watersheds.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429"/>
          <a:stretch/>
        </p:blipFill>
        <p:spPr>
          <a:xfrm>
            <a:off x="3356428" y="2791660"/>
            <a:ext cx="5164116" cy="36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2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7046" y="4657986"/>
            <a:ext cx="4243518" cy="137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>
                <a:solidFill>
                  <a:prstClr val="white"/>
                </a:solidFill>
              </a:rPr>
              <a:t>Individual Citizen Actions </a:t>
            </a:r>
          </a:p>
          <a:p>
            <a:pPr defTabSz="457200"/>
            <a:r>
              <a:rPr lang="en-US" sz="3000" dirty="0">
                <a:solidFill>
                  <a:prstClr val="white"/>
                </a:solidFill>
              </a:rPr>
              <a:t>and Behaviors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9016" y="3121712"/>
            <a:ext cx="3512907" cy="135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>
                <a:solidFill>
                  <a:prstClr val="white"/>
                </a:solidFill>
              </a:rPr>
              <a:t>Volunteerism/ Collective </a:t>
            </a:r>
            <a:r>
              <a:rPr lang="en-US" sz="3000" dirty="0" smtClean="0">
                <a:solidFill>
                  <a:prstClr val="white"/>
                </a:solidFill>
              </a:rPr>
              <a:t>Community </a:t>
            </a:r>
            <a:r>
              <a:rPr lang="en-US" sz="3000" dirty="0">
                <a:solidFill>
                  <a:prstClr val="white"/>
                </a:solidFill>
              </a:rPr>
              <a:t>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9016" y="1608614"/>
            <a:ext cx="2387576" cy="135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 smtClean="0">
                <a:solidFill>
                  <a:prstClr val="white"/>
                </a:solidFill>
              </a:rPr>
              <a:t>Community </a:t>
            </a:r>
            <a:r>
              <a:rPr lang="en-US" sz="3000" dirty="0">
                <a:solidFill>
                  <a:prstClr val="white"/>
                </a:solidFill>
              </a:rPr>
              <a:t>Leaders/ Champions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1565" y="232465"/>
            <a:ext cx="8476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>
                <a:solidFill>
                  <a:srgbClr val="00B0F0"/>
                </a:solidFill>
              </a:rPr>
              <a:t>Citizen Stewardship Framework</a:t>
            </a:r>
          </a:p>
          <a:p>
            <a:pPr algn="ctr" defTabSz="457200"/>
            <a:r>
              <a:rPr lang="en-US" sz="3200" i="1" dirty="0"/>
              <a:t>Increasing citizen actions for watershed  health</a:t>
            </a:r>
          </a:p>
        </p:txBody>
      </p:sp>
      <p:sp>
        <p:nvSpPr>
          <p:cNvPr id="14" name="Curved Right Arrow 13"/>
          <p:cNvSpPr/>
          <p:nvPr/>
        </p:nvSpPr>
        <p:spPr>
          <a:xfrm rot="19819429" flipH="1">
            <a:off x="4555809" y="1663611"/>
            <a:ext cx="1725459" cy="2462204"/>
          </a:xfrm>
          <a:prstGeom prst="curvedRightArrow">
            <a:avLst>
              <a:gd name="adj1" fmla="val 25000"/>
              <a:gd name="adj2" fmla="val 54435"/>
              <a:gd name="adj3" fmla="val 292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59016" y="6197086"/>
            <a:ext cx="6081936" cy="530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dirty="0">
                <a:solidFill>
                  <a:prstClr val="white"/>
                </a:solidFill>
              </a:rPr>
              <a:t>Increasingly Environmentally Literate Population (</a:t>
            </a:r>
            <a:r>
              <a:rPr lang="en-US" sz="1600" dirty="0" err="1">
                <a:solidFill>
                  <a:prstClr val="white"/>
                </a:solidFill>
              </a:rPr>
              <a:t>Elit</a:t>
            </a:r>
            <a:r>
              <a:rPr lang="en-US" sz="1600" dirty="0">
                <a:solidFill>
                  <a:prstClr val="white"/>
                </a:solidFill>
              </a:rPr>
              <a:t> Goal)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48171" y="1608614"/>
            <a:ext cx="862619" cy="4981840"/>
            <a:chOff x="-115765" y="1497622"/>
            <a:chExt cx="862619" cy="4981840"/>
          </a:xfrm>
        </p:grpSpPr>
        <p:sp>
          <p:nvSpPr>
            <p:cNvPr id="7" name="Right Arrow 6"/>
            <p:cNvSpPr/>
            <p:nvPr/>
          </p:nvSpPr>
          <p:spPr bwMode="auto">
            <a:xfrm rot="16200000">
              <a:off x="-2175375" y="3557232"/>
              <a:ext cx="4981840" cy="862619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-1554674" y="3896382"/>
              <a:ext cx="3786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srgbClr val="195561"/>
                  </a:solidFill>
                </a:rPr>
                <a:t>Knowledge &amp; skills</a:t>
              </a:r>
            </a:p>
          </p:txBody>
        </p:sp>
      </p:grpSp>
      <p:sp>
        <p:nvSpPr>
          <p:cNvPr id="16" name="Curved Right Arrow 15"/>
          <p:cNvSpPr/>
          <p:nvPr/>
        </p:nvSpPr>
        <p:spPr>
          <a:xfrm rot="19819429" flipH="1">
            <a:off x="4943959" y="1648411"/>
            <a:ext cx="1553211" cy="3984543"/>
          </a:xfrm>
          <a:prstGeom prst="curvedRightArrow">
            <a:avLst>
              <a:gd name="adj1" fmla="val 25000"/>
              <a:gd name="adj2" fmla="val 50000"/>
              <a:gd name="adj3" fmla="val 292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3818403">
            <a:off x="5386060" y="2667097"/>
            <a:ext cx="2783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Mobilize/Increase</a:t>
            </a:r>
          </a:p>
        </p:txBody>
      </p:sp>
    </p:spTree>
    <p:extLst>
      <p:ext uri="{BB962C8B-B14F-4D97-AF65-F5344CB8AC3E}">
        <p14:creationId xmlns:p14="http://schemas.microsoft.com/office/powerpoint/2010/main" val="19682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39047" y="4855801"/>
            <a:ext cx="60356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b="1" dirty="0">
                <a:solidFill>
                  <a:srgbClr val="00B0F0"/>
                </a:solidFill>
                <a:latin typeface="Corbel" panose="020B0503020204020204" pitchFamily="34" charset="0"/>
              </a:rPr>
              <a:t>Changing </a:t>
            </a:r>
            <a:r>
              <a:rPr lang="en-US" sz="3000" b="1" dirty="0" smtClean="0">
                <a:solidFill>
                  <a:srgbClr val="00B0F0"/>
                </a:solidFill>
                <a:latin typeface="Corbel" panose="020B0503020204020204" pitchFamily="34" charset="0"/>
              </a:rPr>
              <a:t>Behavior/Adopting BMPs</a:t>
            </a:r>
            <a:endParaRPr lang="en-US" sz="3000" b="1" dirty="0">
              <a:solidFill>
                <a:srgbClr val="00B0F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560" y="2785420"/>
            <a:ext cx="81774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b="1" dirty="0" smtClean="0">
                <a:solidFill>
                  <a:srgbClr val="00B0F0"/>
                </a:solidFill>
                <a:latin typeface="Corbel" panose="020B0503020204020204" pitchFamily="34" charset="0"/>
              </a:rPr>
              <a:t>Community Conservation Projects by Volunteers</a:t>
            </a:r>
            <a:endParaRPr lang="en-US" sz="3000" b="1" dirty="0">
              <a:solidFill>
                <a:srgbClr val="00B0F0"/>
              </a:solidFill>
              <a:latin typeface="Corbel" panose="020B05030202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1456" y="911877"/>
            <a:ext cx="58456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3000" b="1" dirty="0" smtClean="0">
                <a:solidFill>
                  <a:srgbClr val="00B0F0"/>
                </a:solidFill>
                <a:latin typeface="Corbel" panose="020B0503020204020204" pitchFamily="34" charset="0"/>
              </a:rPr>
              <a:t>Community Leaders Taking Action</a:t>
            </a:r>
            <a:endParaRPr lang="en-US" sz="3000" b="1" dirty="0">
              <a:solidFill>
                <a:srgbClr val="00B0F0"/>
              </a:solidFill>
              <a:latin typeface="Corbel" panose="020B0503020204020204" pitchFamily="34" charset="0"/>
            </a:endParaRPr>
          </a:p>
        </p:txBody>
      </p:sp>
      <p:sp>
        <p:nvSpPr>
          <p:cNvPr id="2" name="AutoShape 6" descr="Image result for ALLARM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25842" y="3341825"/>
            <a:ext cx="8278227" cy="1303538"/>
            <a:chOff x="325842" y="2663342"/>
            <a:chExt cx="8278227" cy="1303538"/>
          </a:xfrm>
        </p:grpSpPr>
        <p:sp>
          <p:nvSpPr>
            <p:cNvPr id="21" name="Rounded Rectangle 20"/>
            <p:cNvSpPr/>
            <p:nvPr/>
          </p:nvSpPr>
          <p:spPr>
            <a:xfrm>
              <a:off x="325842" y="2663342"/>
              <a:ext cx="8278227" cy="1303538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358" y="2843296"/>
              <a:ext cx="1447016" cy="983786"/>
            </a:xfrm>
            <a:prstGeom prst="rect">
              <a:avLst/>
            </a:prstGeom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4357" y="2731885"/>
              <a:ext cx="1160145" cy="11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6299" y="2735601"/>
              <a:ext cx="1159019" cy="115901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042" y="2767789"/>
              <a:ext cx="1159021" cy="1159021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08858" y="2853284"/>
              <a:ext cx="1294303" cy="1002450"/>
            </a:xfrm>
            <a:prstGeom prst="rect">
              <a:avLst/>
            </a:prstGeom>
          </p:spPr>
        </p:pic>
      </p:grpSp>
      <p:grpSp>
        <p:nvGrpSpPr>
          <p:cNvPr id="1024" name="Group 1023"/>
          <p:cNvGrpSpPr/>
          <p:nvPr/>
        </p:nvGrpSpPr>
        <p:grpSpPr>
          <a:xfrm>
            <a:off x="307975" y="1437738"/>
            <a:ext cx="8296094" cy="1235793"/>
            <a:chOff x="307975" y="773975"/>
            <a:chExt cx="8296094" cy="1156433"/>
          </a:xfrm>
        </p:grpSpPr>
        <p:sp>
          <p:nvSpPr>
            <p:cNvPr id="20" name="Rounded Rectangle 19"/>
            <p:cNvSpPr/>
            <p:nvPr/>
          </p:nvSpPr>
          <p:spPr>
            <a:xfrm>
              <a:off x="307975" y="773975"/>
              <a:ext cx="8296094" cy="115643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4767" y="1038134"/>
              <a:ext cx="1668885" cy="72023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6700" y="978676"/>
              <a:ext cx="1457813" cy="876268"/>
            </a:xfrm>
            <a:prstGeom prst="rect">
              <a:avLst/>
            </a:prstGeom>
          </p:spPr>
        </p:pic>
        <p:pic>
          <p:nvPicPr>
            <p:cNvPr id="23" name="Picture 2" descr="https://allianceforthebay.org/wp-content/uploads/2012/06/READY-web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7095" y="877576"/>
              <a:ext cx="975054" cy="1041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8332" y="1038134"/>
              <a:ext cx="2193972" cy="674377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4750" y="883916"/>
              <a:ext cx="1025431" cy="1015278"/>
            </a:xfrm>
            <a:prstGeom prst="rect">
              <a:avLst/>
            </a:prstGeom>
          </p:spPr>
        </p:pic>
      </p:grpSp>
      <p:grpSp>
        <p:nvGrpSpPr>
          <p:cNvPr id="1027" name="Group 1026"/>
          <p:cNvGrpSpPr/>
          <p:nvPr/>
        </p:nvGrpSpPr>
        <p:grpSpPr>
          <a:xfrm>
            <a:off x="307975" y="5416116"/>
            <a:ext cx="8227422" cy="1300832"/>
            <a:chOff x="254727" y="5045761"/>
            <a:chExt cx="8227422" cy="134087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727" y="5045761"/>
              <a:ext cx="8227422" cy="1340877"/>
            </a:xfrm>
            <a:prstGeom prst="rect">
              <a:avLst/>
            </a:prstGeom>
          </p:spPr>
        </p:pic>
        <p:pic>
          <p:nvPicPr>
            <p:cNvPr id="1026" name="Picture 2" descr="http://static.wixstatic.com/media/8de0fd_129d0c57a97509db8bb7ecfc02715d3c.jpg_srz_p_114_133_75_22_0.50_1.20_0.00_jpg_srz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8074" y="5174981"/>
              <a:ext cx="948813" cy="110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TreeMenu_Final_Page_1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8907" y="5079377"/>
              <a:ext cx="890847" cy="1210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1678" y="5378210"/>
              <a:ext cx="1187223" cy="7078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803313" y="5174981"/>
              <a:ext cx="1356345" cy="102055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1266" y="5081521"/>
              <a:ext cx="911211" cy="1254140"/>
            </a:xfrm>
            <a:prstGeom prst="rect">
              <a:avLst/>
            </a:prstGeom>
          </p:spPr>
        </p:pic>
      </p:grpSp>
      <p:sp>
        <p:nvSpPr>
          <p:cNvPr id="1029" name="TextBox 1028"/>
          <p:cNvSpPr txBox="1"/>
          <p:nvPr/>
        </p:nvSpPr>
        <p:spPr>
          <a:xfrm>
            <a:off x="3343603" y="146740"/>
            <a:ext cx="2230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Examples</a:t>
            </a:r>
            <a:endParaRPr lang="en-US" sz="4000" dirty="0"/>
          </a:p>
        </p:txBody>
      </p:sp>
      <p:pic>
        <p:nvPicPr>
          <p:cNvPr id="3" name="Picture 2" descr="http://www.cbtrust.org/atf/cf/%7BEB2A714E-8219-45E8-8C3D-50EBE1847CB8%7D/Rain-Check-Logo_final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560" y="5489647"/>
            <a:ext cx="844067" cy="112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0987" y="5736607"/>
            <a:ext cx="1433345" cy="68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305731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Why Measure Progress?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2386" y="1407624"/>
            <a:ext cx="7675350" cy="3659458"/>
          </a:xfrm>
        </p:spPr>
        <p:txBody>
          <a:bodyPr>
            <a:normAutofit fontScale="85000" lnSpcReduction="10000"/>
          </a:bodyPr>
          <a:lstStyle/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 Collect </a:t>
            </a:r>
            <a:r>
              <a:rPr lang="en-US" sz="3000" dirty="0"/>
              <a:t>and share data that is useful to practitioners in informing program design and improvements 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Predict/quantify/prioritize </a:t>
            </a:r>
            <a:r>
              <a:rPr lang="en-US" sz="3000" dirty="0"/>
              <a:t>the water quality and other engagement values of stewardship programs and citizen actions. 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Provide </a:t>
            </a:r>
            <a:r>
              <a:rPr lang="en-US" sz="3000" dirty="0"/>
              <a:t>an accurate and easily (relatively) scalable baseline of stewardship actions</a:t>
            </a:r>
          </a:p>
          <a:p>
            <a:pPr marL="171450" lvl="1">
              <a:spcBef>
                <a:spcPts val="750"/>
              </a:spcBef>
              <a:spcAft>
                <a:spcPts val="600"/>
              </a:spcAft>
              <a:buClr>
                <a:srgbClr val="00B0F0"/>
              </a:buClr>
            </a:pPr>
            <a:r>
              <a:rPr lang="en-US" sz="3000" dirty="0" smtClean="0"/>
              <a:t>Increase/maintain </a:t>
            </a:r>
            <a:r>
              <a:rPr lang="en-US" sz="3000" dirty="0"/>
              <a:t>support for investments in citizen stewardship efforts. </a:t>
            </a:r>
          </a:p>
          <a:p>
            <a:pPr>
              <a:spcAft>
                <a:spcPts val="600"/>
              </a:spcAft>
              <a:buClr>
                <a:srgbClr val="00B0F0"/>
              </a:buClr>
            </a:pP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290" y="5110009"/>
            <a:ext cx="2132336" cy="152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8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1229" y="4395981"/>
            <a:ext cx="4243518" cy="1379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>
                <a:solidFill>
                  <a:prstClr val="white"/>
                </a:solidFill>
              </a:rPr>
              <a:t>Individual Citizen Actions </a:t>
            </a:r>
          </a:p>
          <a:p>
            <a:pPr defTabSz="457200"/>
            <a:r>
              <a:rPr lang="en-US" sz="3000" dirty="0">
                <a:solidFill>
                  <a:prstClr val="white"/>
                </a:solidFill>
              </a:rPr>
              <a:t>and Behaviors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1229" y="2813894"/>
            <a:ext cx="3512907" cy="1351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>
                <a:solidFill>
                  <a:prstClr val="white"/>
                </a:solidFill>
              </a:rPr>
              <a:t>Volunteerism/ Collective </a:t>
            </a:r>
            <a:r>
              <a:rPr lang="en-US" sz="3000" dirty="0" smtClean="0">
                <a:solidFill>
                  <a:prstClr val="white"/>
                </a:solidFill>
              </a:rPr>
              <a:t>Community </a:t>
            </a:r>
            <a:r>
              <a:rPr lang="en-US" sz="3000" dirty="0">
                <a:solidFill>
                  <a:prstClr val="white"/>
                </a:solidFill>
              </a:rPr>
              <a:t>Action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1229" y="1237575"/>
            <a:ext cx="2387576" cy="1359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000" dirty="0" smtClean="0">
                <a:solidFill>
                  <a:prstClr val="white"/>
                </a:solidFill>
              </a:rPr>
              <a:t>Community </a:t>
            </a:r>
            <a:r>
              <a:rPr lang="en-US" sz="3000" dirty="0">
                <a:solidFill>
                  <a:prstClr val="white"/>
                </a:solidFill>
              </a:rPr>
              <a:t>Leaders/ Champions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653" y="247646"/>
            <a:ext cx="847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How do we Measure Progress?</a:t>
            </a:r>
            <a:endParaRPr lang="en-US" sz="3200" i="1" dirty="0"/>
          </a:p>
        </p:txBody>
      </p:sp>
      <p:sp>
        <p:nvSpPr>
          <p:cNvPr id="14" name="Curved Right Arrow 13"/>
          <p:cNvSpPr/>
          <p:nvPr/>
        </p:nvSpPr>
        <p:spPr>
          <a:xfrm rot="19819429" flipH="1">
            <a:off x="4423393" y="1792344"/>
            <a:ext cx="1223631" cy="2462204"/>
          </a:xfrm>
          <a:prstGeom prst="curvedRightArrow">
            <a:avLst>
              <a:gd name="adj1" fmla="val 18244"/>
              <a:gd name="adj2" fmla="val 54435"/>
              <a:gd name="adj3" fmla="val 292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6621" y="6118011"/>
            <a:ext cx="6081936" cy="530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1600" dirty="0">
                <a:solidFill>
                  <a:prstClr val="white"/>
                </a:solidFill>
              </a:rPr>
              <a:t>Increasingly Environmentally Literate Population (</a:t>
            </a:r>
            <a:r>
              <a:rPr lang="en-US" sz="1600" dirty="0" err="1">
                <a:solidFill>
                  <a:prstClr val="white"/>
                </a:solidFill>
              </a:rPr>
              <a:t>Elit</a:t>
            </a:r>
            <a:r>
              <a:rPr lang="en-US" sz="1600" dirty="0">
                <a:solidFill>
                  <a:prstClr val="white"/>
                </a:solidFill>
              </a:rPr>
              <a:t> Goal)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1255" y="1149762"/>
            <a:ext cx="862619" cy="4981840"/>
            <a:chOff x="-115765" y="1497622"/>
            <a:chExt cx="862619" cy="4981840"/>
          </a:xfrm>
        </p:grpSpPr>
        <p:sp>
          <p:nvSpPr>
            <p:cNvPr id="7" name="Right Arrow 6"/>
            <p:cNvSpPr/>
            <p:nvPr/>
          </p:nvSpPr>
          <p:spPr bwMode="auto">
            <a:xfrm rot="16200000">
              <a:off x="-2175375" y="3557232"/>
              <a:ext cx="4981840" cy="862619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57200" eaLnBrk="0" hangingPunct="0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-1554674" y="3896382"/>
              <a:ext cx="37860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>
                  <a:solidFill>
                    <a:srgbClr val="195561"/>
                  </a:solidFill>
                </a:rPr>
                <a:t>Knowledge &amp; skills</a:t>
              </a:r>
            </a:p>
          </p:txBody>
        </p:sp>
      </p:grpSp>
      <p:sp>
        <p:nvSpPr>
          <p:cNvPr id="16" name="Curved Right Arrow 15"/>
          <p:cNvSpPr/>
          <p:nvPr/>
        </p:nvSpPr>
        <p:spPr>
          <a:xfrm rot="19819429" flipH="1">
            <a:off x="4687103" y="1741905"/>
            <a:ext cx="1103234" cy="3495588"/>
          </a:xfrm>
          <a:prstGeom prst="curvedRightArrow">
            <a:avLst>
              <a:gd name="adj1" fmla="val 25000"/>
              <a:gd name="adj2" fmla="val 50000"/>
              <a:gd name="adj3" fmla="val 2922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3020" y="1143966"/>
            <a:ext cx="2950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Mobilize/ Increase</a:t>
            </a:r>
          </a:p>
          <a:p>
            <a:pPr defTabSz="457200"/>
            <a:r>
              <a:rPr lang="en-US" sz="2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Stewardship Index</a:t>
            </a:r>
            <a:endParaRPr lang="en-US" sz="2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65342" y="4628328"/>
            <a:ext cx="2307877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Behavior Index, Tracking Data?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481181" y="6050120"/>
            <a:ext cx="1545014" cy="56742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ELIT Tool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365342" y="3010385"/>
            <a:ext cx="2307877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Tracking Data?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365342" y="1459929"/>
            <a:ext cx="2195465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Tracking Data?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937620" y="878185"/>
            <a:ext cx="3050907" cy="5106155"/>
          </a:xfrm>
          <a:prstGeom prst="ellipse">
            <a:avLst/>
          </a:prstGeom>
          <a:solidFill>
            <a:schemeClr val="tx1">
              <a:lumMod val="65000"/>
              <a:alpha val="16000"/>
            </a:schemeClr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8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" grpId="0"/>
      <p:bldP spid="8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798</TotalTime>
  <Words>1119</Words>
  <Application>Microsoft Office PowerPoint</Application>
  <PresentationFormat>On-screen Show (4:3)</PresentationFormat>
  <Paragraphs>198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Calibri</vt:lpstr>
      <vt:lpstr>Corbel</vt:lpstr>
      <vt:lpstr>Depth</vt:lpstr>
      <vt:lpstr>Achieving the Goal of Stewardship </vt:lpstr>
      <vt:lpstr>Meeting Purpose and Agenda</vt:lpstr>
      <vt:lpstr>What is the Stewardship Goal?</vt:lpstr>
      <vt:lpstr>Why is this outcome important?</vt:lpstr>
      <vt:lpstr>Citizen Stewardship Outcome</vt:lpstr>
      <vt:lpstr>PowerPoint Presentation</vt:lpstr>
      <vt:lpstr>PowerPoint Presentation</vt:lpstr>
      <vt:lpstr>Why Measure Progress?</vt:lpstr>
      <vt:lpstr>PowerPoint Presentation</vt:lpstr>
      <vt:lpstr>PowerPoint Presentation</vt:lpstr>
      <vt:lpstr>PowerPoint Presentation</vt:lpstr>
      <vt:lpstr>PowerPoint Presentation</vt:lpstr>
      <vt:lpstr>Engaging the Public in Stewardship  Can Water Pollution be Fixed?</vt:lpstr>
      <vt:lpstr>Engaging the Public in Stewardship  Can Water Pollution be Fixed?</vt:lpstr>
      <vt:lpstr>PowerPoint Presentation</vt:lpstr>
      <vt:lpstr>What Could the Index Tell Us?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Citizen Stewardship – Key points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the Goal of Stewardship</dc:title>
  <dc:creator>Al Todd</dc:creator>
  <cp:lastModifiedBy>Steve Raabe</cp:lastModifiedBy>
  <cp:revision>99</cp:revision>
  <cp:lastPrinted>2015-02-09T17:15:28Z</cp:lastPrinted>
  <dcterms:created xsi:type="dcterms:W3CDTF">2014-09-25T20:59:01Z</dcterms:created>
  <dcterms:modified xsi:type="dcterms:W3CDTF">2015-03-16T01:42:09Z</dcterms:modified>
</cp:coreProperties>
</file>