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</p:sldMasterIdLst>
  <p:notesMasterIdLst>
    <p:notesMasterId r:id="rId39"/>
  </p:notesMasterIdLst>
  <p:handoutMasterIdLst>
    <p:handoutMasterId r:id="rId40"/>
  </p:handoutMasterIdLst>
  <p:sldIdLst>
    <p:sldId id="599" r:id="rId3"/>
    <p:sldId id="569" r:id="rId4"/>
    <p:sldId id="570" r:id="rId5"/>
    <p:sldId id="571" r:id="rId6"/>
    <p:sldId id="572" r:id="rId7"/>
    <p:sldId id="573" r:id="rId8"/>
    <p:sldId id="575" r:id="rId9"/>
    <p:sldId id="628" r:id="rId10"/>
    <p:sldId id="574" r:id="rId11"/>
    <p:sldId id="639" r:id="rId12"/>
    <p:sldId id="641" r:id="rId13"/>
    <p:sldId id="650" r:id="rId14"/>
    <p:sldId id="651" r:id="rId15"/>
    <p:sldId id="649" r:id="rId16"/>
    <p:sldId id="652" r:id="rId17"/>
    <p:sldId id="616" r:id="rId18"/>
    <p:sldId id="617" r:id="rId19"/>
    <p:sldId id="618" r:id="rId20"/>
    <p:sldId id="642" r:id="rId21"/>
    <p:sldId id="643" r:id="rId22"/>
    <p:sldId id="644" r:id="rId23"/>
    <p:sldId id="645" r:id="rId24"/>
    <p:sldId id="620" r:id="rId25"/>
    <p:sldId id="621" r:id="rId26"/>
    <p:sldId id="646" r:id="rId27"/>
    <p:sldId id="653" r:id="rId28"/>
    <p:sldId id="648" r:id="rId29"/>
    <p:sldId id="647" r:id="rId30"/>
    <p:sldId id="611" r:id="rId31"/>
    <p:sldId id="630" r:id="rId32"/>
    <p:sldId id="635" r:id="rId33"/>
    <p:sldId id="637" r:id="rId34"/>
    <p:sldId id="638" r:id="rId35"/>
    <p:sldId id="636" r:id="rId36"/>
    <p:sldId id="629" r:id="rId37"/>
    <p:sldId id="631" r:id="rId38"/>
  </p:sldIdLst>
  <p:sldSz cx="9144000" cy="6858000" type="screen4x3"/>
  <p:notesSz cx="6954838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003300"/>
    <a:srgbClr val="FFFF66"/>
    <a:srgbClr val="FFFF99"/>
    <a:srgbClr val="33CC33"/>
    <a:srgbClr val="009900"/>
    <a:srgbClr val="FCE010"/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>
        <p:scale>
          <a:sx n="123" d="100"/>
          <a:sy n="123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33669475525E-2"/>
          <c:y val="0"/>
          <c:w val="0.9369664318276005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%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7-4DE2-B1B6-8C74BC9123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552064"/>
        <c:axId val="116537984"/>
      </c:barChart>
      <c:valAx>
        <c:axId val="11653798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6552064"/>
        <c:crosses val="autoZero"/>
        <c:crossBetween val="between"/>
      </c:valAx>
      <c:catAx>
        <c:axId val="11655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537984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9941520467836253"/>
          <c:h val="0.1668862331127432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57728845841171"/>
          <c:y val="0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14.4</c:v>
                </c:pt>
                <c:pt idx="1">
                  <c:v>14.45</c:v>
                </c:pt>
                <c:pt idx="2">
                  <c:v>20.399999999999999</c:v>
                </c:pt>
                <c:pt idx="3">
                  <c:v>21.48</c:v>
                </c:pt>
                <c:pt idx="4">
                  <c:v>23.45</c:v>
                </c:pt>
                <c:pt idx="5">
                  <c:v>26.05</c:v>
                </c:pt>
                <c:pt idx="6">
                  <c:v>26.7</c:v>
                </c:pt>
                <c:pt idx="7">
                  <c:v>27.9</c:v>
                </c:pt>
                <c:pt idx="8">
                  <c:v>29.25</c:v>
                </c:pt>
                <c:pt idx="9">
                  <c:v>31.95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Install a rain barrel</c:v>
                </c:pt>
                <c:pt idx="1">
                  <c:v>Create a rain garden</c:v>
                </c:pt>
                <c:pt idx="2">
                  <c:v>Reduce lawn area with native plants</c:v>
                </c:pt>
                <c:pt idx="3">
                  <c:v>Pick up dog waste and dispose in trash</c:v>
                </c:pt>
                <c:pt idx="4">
                  <c:v>Conserve water with low flow fixtures</c:v>
                </c:pt>
                <c:pt idx="5">
                  <c:v>Plant a tree</c:v>
                </c:pt>
                <c:pt idx="6">
                  <c:v>Keep fertilzer off hard surfaces</c:v>
                </c:pt>
                <c:pt idx="7">
                  <c:v>Redirect downspouts</c:v>
                </c:pt>
                <c:pt idx="8">
                  <c:v>Fertilize your grass lawn</c:v>
                </c:pt>
                <c:pt idx="9">
                  <c:v>Bag/mulch/compost leaves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377984"/>
        <c:axId val="130376448"/>
      </c:barChart>
      <c:valAx>
        <c:axId val="130376448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130377984"/>
        <c:crosses val="autoZero"/>
        <c:crossBetween val="between"/>
        <c:majorUnit val="10"/>
      </c:valAx>
      <c:catAx>
        <c:axId val="13037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376448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48289317817575"/>
          <c:y val="6.8434265859689841E-2"/>
          <c:w val="0.69599203307551172"/>
          <c:h val="0.7813871409054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23-454A-A62C-960CE44D7ED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22-4852-843B-41F4CA2659D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22-4852-843B-41F4CA2659D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22-4852-843B-41F4CA2659D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0.11</c:v>
                </c:pt>
                <c:pt idx="4">
                  <c:v>0.18</c:v>
                </c:pt>
                <c:pt idx="5">
                  <c:v>0.22</c:v>
                </c:pt>
                <c:pt idx="6">
                  <c:v>0.3</c:v>
                </c:pt>
                <c:pt idx="7">
                  <c:v>0.4</c:v>
                </c:pt>
                <c:pt idx="8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West Virginia</c:v>
                </c:pt>
                <c:pt idx="1">
                  <c:v>Over age 45</c:v>
                </c:pt>
                <c:pt idx="2">
                  <c:v>Single-family residents</c:v>
                </c:pt>
                <c:pt idx="3">
                  <c:v>Norm</c:v>
                </c:pt>
                <c:pt idx="4">
                  <c:v>Household size 5+</c:v>
                </c:pt>
                <c:pt idx="5">
                  <c:v>Under age 25</c:v>
                </c:pt>
                <c:pt idx="6">
                  <c:v>DC</c:v>
                </c:pt>
                <c:pt idx="7">
                  <c:v>African-Americans</c:v>
                </c:pt>
                <c:pt idx="8">
                  <c:v>Apartment/Condo residents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1963136"/>
        <c:axId val="131961600"/>
      </c:barChart>
      <c:valAx>
        <c:axId val="131961600"/>
        <c:scaling>
          <c:orientation val="minMax"/>
          <c:max val="0.60000000000000009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1963136"/>
        <c:crosses val="autoZero"/>
        <c:crossBetween val="between"/>
        <c:majorUnit val="0.1"/>
      </c:valAx>
      <c:catAx>
        <c:axId val="13196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961600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57728845841171"/>
          <c:y val="0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33.950000000000003</c:v>
                </c:pt>
                <c:pt idx="1">
                  <c:v>29</c:v>
                </c:pt>
                <c:pt idx="2">
                  <c:v>55.15</c:v>
                </c:pt>
                <c:pt idx="3">
                  <c:v>32.9</c:v>
                </c:pt>
                <c:pt idx="4">
                  <c:v>50.55</c:v>
                </c:pt>
                <c:pt idx="5">
                  <c:v>38.35</c:v>
                </c:pt>
                <c:pt idx="6">
                  <c:v>44.85</c:v>
                </c:pt>
                <c:pt idx="7">
                  <c:v>45.6</c:v>
                </c:pt>
                <c:pt idx="8">
                  <c:v>58.25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Sheet1!$F$12:$F$20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Sheet1!$G$12:$G$20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2049536"/>
        <c:axId val="132048000"/>
      </c:barChart>
      <c:valAx>
        <c:axId val="132048000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132049536"/>
        <c:crosses val="autoZero"/>
        <c:crossBetween val="between"/>
        <c:majorUnit val="10"/>
      </c:valAx>
      <c:catAx>
        <c:axId val="13204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048000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6433669475525E-2"/>
          <c:y val="0"/>
          <c:w val="0.93696643182760053"/>
          <c:h val="0.7195858083529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 formatCode="0%">
                  <c:v>0.157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7-4DE2-B1B6-8C74BC9123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0.35299999999999998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843072"/>
        <c:axId val="117828992"/>
      </c:barChart>
      <c:valAx>
        <c:axId val="1178289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843072"/>
        <c:crosses val="autoZero"/>
        <c:crossBetween val="between"/>
      </c:valAx>
      <c:catAx>
        <c:axId val="11784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828992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0.99941520467836253"/>
          <c:h val="0.1668862331127432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6048449077976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Frequently/Yes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0.315</c:v>
                </c:pt>
                <c:pt idx="1">
                  <c:v>0.02</c:v>
                </c:pt>
                <c:pt idx="2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Frequently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6.9000000000000006E-2</c:v>
                </c:pt>
                <c:pt idx="2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1">
                  <c:v>0.19600000000000001</c:v>
                </c:pt>
                <c:pt idx="2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1">
                  <c:v>0.16400000000000001</c:v>
                </c:pt>
                <c:pt idx="2">
                  <c:v>0.14199999999999999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Never/No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0.67200000000000004</c:v>
                </c:pt>
                <c:pt idx="1">
                  <c:v>0.53900000000000003</c:v>
                </c:pt>
                <c:pt idx="2">
                  <c:v>0.65700000000000003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Can name a local water protection group</c:v>
                </c:pt>
                <c:pt idx="1">
                  <c:v>Donated for the waters/environment</c:v>
                </c:pt>
                <c:pt idx="2">
                  <c:v>Volunteered for the waters/environment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1.2999999999999999E-2</c:v>
                </c:pt>
                <c:pt idx="1">
                  <c:v>1.2E-2</c:v>
                </c:pt>
                <c:pt idx="2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8054912"/>
        <c:axId val="118040832"/>
      </c:barChart>
      <c:valAx>
        <c:axId val="11804083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8054912"/>
        <c:crosses val="autoZero"/>
        <c:crossBetween val="between"/>
        <c:majorUnit val="0.1"/>
      </c:valAx>
      <c:catAx>
        <c:axId val="11805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8040832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823895716373965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Never/No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0.433</c:v>
                </c:pt>
                <c:pt idx="1">
                  <c:v>0.45500000000000002</c:v>
                </c:pt>
                <c:pt idx="2">
                  <c:v>0.46100000000000002</c:v>
                </c:pt>
                <c:pt idx="3">
                  <c:v>0.69599999999999995</c:v>
                </c:pt>
                <c:pt idx="4">
                  <c:v>0.70599999999999996</c:v>
                </c:pt>
                <c:pt idx="5">
                  <c:v>0.71599999999999997</c:v>
                </c:pt>
                <c:pt idx="6">
                  <c:v>0.86399999999999999</c:v>
                </c:pt>
                <c:pt idx="7">
                  <c:v>0.90400000000000003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0.19500000000000001</c:v>
                </c:pt>
                <c:pt idx="1">
                  <c:v>0.183</c:v>
                </c:pt>
                <c:pt idx="2">
                  <c:v>0.22800000000000001</c:v>
                </c:pt>
                <c:pt idx="4">
                  <c:v>0.13800000000000001</c:v>
                </c:pt>
                <c:pt idx="5">
                  <c:v>0.08</c:v>
                </c:pt>
                <c:pt idx="6">
                  <c:v>6.0999999999999999E-2</c:v>
                </c:pt>
                <c:pt idx="7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0.218</c:v>
                </c:pt>
                <c:pt idx="1">
                  <c:v>0.215</c:v>
                </c:pt>
                <c:pt idx="2">
                  <c:v>0.19</c:v>
                </c:pt>
                <c:pt idx="4">
                  <c:v>0.11</c:v>
                </c:pt>
                <c:pt idx="5">
                  <c:v>9.0999999999999998E-2</c:v>
                </c:pt>
                <c:pt idx="6">
                  <c:v>4.1000000000000002E-2</c:v>
                </c:pt>
                <c:pt idx="7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0.128</c:v>
                </c:pt>
                <c:pt idx="1">
                  <c:v>0.114</c:v>
                </c:pt>
                <c:pt idx="2">
                  <c:v>9.1999999999999998E-2</c:v>
                </c:pt>
                <c:pt idx="4">
                  <c:v>2.3E-2</c:v>
                </c:pt>
                <c:pt idx="5">
                  <c:v>3.5999999999999997E-2</c:v>
                </c:pt>
                <c:pt idx="6">
                  <c:v>8.0000000000000002E-3</c:v>
                </c:pt>
                <c:pt idx="7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Always/Very Frequently/Yes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0.01</c:v>
                </c:pt>
                <c:pt idx="1">
                  <c:v>1.9E-2</c:v>
                </c:pt>
                <c:pt idx="2">
                  <c:v>0.02</c:v>
                </c:pt>
                <c:pt idx="3">
                  <c:v>0.28699999999999998</c:v>
                </c:pt>
                <c:pt idx="4">
                  <c:v>1.7000000000000001E-2</c:v>
                </c:pt>
                <c:pt idx="5">
                  <c:v>6.6000000000000003E-2</c:v>
                </c:pt>
                <c:pt idx="6">
                  <c:v>2.1999999999999999E-2</c:v>
                </c:pt>
                <c:pt idx="7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Fertilize lawn</c:v>
                </c:pt>
                <c:pt idx="1">
                  <c:v>Use herbicides</c:v>
                </c:pt>
                <c:pt idx="2">
                  <c:v>Use pesticides</c:v>
                </c:pt>
                <c:pt idx="3">
                  <c:v>Downspouts drain to hard surfaces</c:v>
                </c:pt>
                <c:pt idx="4">
                  <c:v>Oil/grease down drain</c:v>
                </c:pt>
                <c:pt idx="5">
                  <c:v>Blow grass clippings onto hard surfaces</c:v>
                </c:pt>
                <c:pt idx="6">
                  <c:v>Medicine down drain</c:v>
                </c:pt>
                <c:pt idx="7">
                  <c:v>Toss litter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1.6E-2</c:v>
                </c:pt>
                <c:pt idx="1">
                  <c:v>1.4E-2</c:v>
                </c:pt>
                <c:pt idx="2">
                  <c:v>8.9999999999999993E-3</c:v>
                </c:pt>
                <c:pt idx="3">
                  <c:v>1.7000000000000001E-2</c:v>
                </c:pt>
                <c:pt idx="4">
                  <c:v>6.0000000000000001E-3</c:v>
                </c:pt>
                <c:pt idx="5">
                  <c:v>1.0999999999999999E-2</c:v>
                </c:pt>
                <c:pt idx="6">
                  <c:v>4.0000000000000001E-3</c:v>
                </c:pt>
                <c:pt idx="7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788224"/>
        <c:axId val="116786688"/>
      </c:barChart>
      <c:valAx>
        <c:axId val="11678668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6788224"/>
        <c:crosses val="autoZero"/>
        <c:crossBetween val="between"/>
        <c:majorUnit val="0.1"/>
      </c:valAx>
      <c:catAx>
        <c:axId val="11678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786688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823895716373965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Always/Very Frequently/Yes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0.39900000000000002</c:v>
                </c:pt>
                <c:pt idx="1">
                  <c:v>0.53400000000000003</c:v>
                </c:pt>
                <c:pt idx="2">
                  <c:v>0.33800000000000002</c:v>
                </c:pt>
                <c:pt idx="3">
                  <c:v>0.498</c:v>
                </c:pt>
                <c:pt idx="4">
                  <c:v>0.71699999999999997</c:v>
                </c:pt>
                <c:pt idx="5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2" formatCode="0%">
                  <c:v>0.13600000000000001</c:v>
                </c:pt>
                <c:pt idx="3" formatCode="0%">
                  <c:v>7.0000000000000007E-2</c:v>
                </c:pt>
                <c:pt idx="5" formatCode="0%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 formatCode="0%">
                  <c:v>0.155</c:v>
                </c:pt>
                <c:pt idx="3" formatCode="0%">
                  <c:v>6.3E-2</c:v>
                </c:pt>
                <c:pt idx="5" formatCode="0%">
                  <c:v>0.377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2" formatCode="0%">
                  <c:v>6.9000000000000006E-2</c:v>
                </c:pt>
                <c:pt idx="3" formatCode="0%">
                  <c:v>4.4999999999999998E-2</c:v>
                </c:pt>
                <c:pt idx="5" formatCode="0%">
                  <c:v>9.7000000000000003E-2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Never/No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0.59899999999999998</c:v>
                </c:pt>
                <c:pt idx="1">
                  <c:v>0.443</c:v>
                </c:pt>
                <c:pt idx="2">
                  <c:v>0.29099999999999998</c:v>
                </c:pt>
                <c:pt idx="3">
                  <c:v>0.316</c:v>
                </c:pt>
                <c:pt idx="4">
                  <c:v>0.26</c:v>
                </c:pt>
                <c:pt idx="5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Planted a tree</c:v>
                </c:pt>
                <c:pt idx="1">
                  <c:v>Conserve water at home</c:v>
                </c:pt>
                <c:pt idx="2">
                  <c:v>Bag, mulch, compost leaves</c:v>
                </c:pt>
                <c:pt idx="3">
                  <c:v>Pick up dog waste</c:v>
                </c:pt>
                <c:pt idx="4">
                  <c:v>Septic system inspected/pumped out</c:v>
                </c:pt>
                <c:pt idx="5">
                  <c:v>Pick up other people's litter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3.0000000000000001E-3</c:v>
                </c:pt>
                <c:pt idx="1">
                  <c:v>2.3E-2</c:v>
                </c:pt>
                <c:pt idx="2">
                  <c:v>1.0999999999999999E-2</c:v>
                </c:pt>
                <c:pt idx="3">
                  <c:v>8.9999999999999993E-3</c:v>
                </c:pt>
                <c:pt idx="4">
                  <c:v>2.3E-2</c:v>
                </c:pt>
                <c:pt idx="5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473344"/>
        <c:axId val="130471808"/>
      </c:barChart>
      <c:valAx>
        <c:axId val="13047180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0473344"/>
        <c:crosses val="autoZero"/>
        <c:crossBetween val="between"/>
        <c:majorUnit val="0.1"/>
      </c:valAx>
      <c:catAx>
        <c:axId val="13047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471808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8.1871345029239762E-2"/>
          <c:w val="0.74023982068613103"/>
          <c:h val="0.823895716373965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Always/Very Frequently/Yes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9.8000000000000004E-2</c:v>
                </c:pt>
                <c:pt idx="1">
                  <c:v>0.14199999999999999</c:v>
                </c:pt>
                <c:pt idx="2">
                  <c:v>0.13200000000000001</c:v>
                </c:pt>
                <c:pt idx="3">
                  <c:v>0.25900000000000001</c:v>
                </c:pt>
                <c:pt idx="4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Usually/Frequently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4" formatCode="0%">
                  <c:v>0.11600000000000001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 formatCode="0%">
                  <c:v>0.121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4" formatCode="0%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Never/No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0.89849999999999997</c:v>
                </c:pt>
                <c:pt idx="1">
                  <c:v>0.85499999999999998</c:v>
                </c:pt>
                <c:pt idx="2">
                  <c:v>0.86099999999999999</c:v>
                </c:pt>
                <c:pt idx="3">
                  <c:v>0.72899999999999998</c:v>
                </c:pt>
                <c:pt idx="4">
                  <c:v>0.54900000000000004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Rain barrel connected, emptied</c:v>
                </c:pt>
                <c:pt idx="1">
                  <c:v>Have a rain barrel</c:v>
                </c:pt>
                <c:pt idx="2">
                  <c:v>Created a rain garden</c:v>
                </c:pt>
                <c:pt idx="3">
                  <c:v>Replaced an area of grass lawn</c:v>
                </c:pt>
                <c:pt idx="4">
                  <c:v>Keep fertilizer off hard surfaces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3.0000000000000001E-3</c:v>
                </c:pt>
                <c:pt idx="1">
                  <c:v>3.0000000000000001E-3</c:v>
                </c:pt>
                <c:pt idx="2">
                  <c:v>7.0000000000000001E-3</c:v>
                </c:pt>
                <c:pt idx="3">
                  <c:v>1.2E-2</c:v>
                </c:pt>
                <c:pt idx="4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997952"/>
        <c:axId val="117983872"/>
      </c:barChart>
      <c:valAx>
        <c:axId val="11798387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997952"/>
        <c:crosses val="autoZero"/>
        <c:crossBetween val="between"/>
        <c:majorUnit val="0.1"/>
      </c:valAx>
      <c:catAx>
        <c:axId val="11799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983872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0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0.13810192181623709"/>
          <c:w val="0.74023982068613103"/>
          <c:h val="0.71171955974191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0.42699999999999999</c:v>
                </c:pt>
                <c:pt idx="1">
                  <c:v>0.56899999999999995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5.0999999999999997E-2</c:v>
                </c:pt>
                <c:pt idx="1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0.06</c:v>
                </c:pt>
                <c:pt idx="1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4.4999999999999998E-2</c:v>
                </c:pt>
                <c:pt idx="1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0.40300000000000002</c:v>
                </c:pt>
                <c:pt idx="1">
                  <c:v>0.22900000000000001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Off your property</c:v>
                </c:pt>
                <c:pt idx="1">
                  <c:v>On your own property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1.4E-2</c:v>
                </c:pt>
                <c:pt idx="1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946176"/>
        <c:axId val="128936192"/>
      </c:barChart>
      <c:valAx>
        <c:axId val="1289361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8946176"/>
        <c:crosses val="autoZero"/>
        <c:crossBetween val="between"/>
        <c:majorUnit val="0.1"/>
      </c:valAx>
      <c:catAx>
        <c:axId val="12894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8936192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3.2974379945345612E-2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23510556755627"/>
          <c:y val="0.13810192181623709"/>
          <c:w val="0.74023982068613103"/>
          <c:h val="0.71171955974191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</c:v>
                </c:pt>
                <c:pt idx="1">
                  <c:v>0.5</c:v>
                </c:pt>
                <c:pt idx="2">
                  <c:v>0.53</c:v>
                </c:pt>
                <c:pt idx="3">
                  <c:v>0.54</c:v>
                </c:pt>
                <c:pt idx="4">
                  <c:v>0.57999999999999996</c:v>
                </c:pt>
                <c:pt idx="5">
                  <c:v>0.62</c:v>
                </c:pt>
                <c:pt idx="6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Usually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0.06</c:v>
                </c:pt>
                <c:pt idx="5">
                  <c:v>0.12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0.06</c:v>
                </c:pt>
                <c:pt idx="1">
                  <c:v>0.06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0.06</c:v>
                </c:pt>
                <c:pt idx="1">
                  <c:v>0.02</c:v>
                </c:pt>
                <c:pt idx="2">
                  <c:v>0.03</c:v>
                </c:pt>
                <c:pt idx="3">
                  <c:v>0.06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0.46</c:v>
                </c:pt>
                <c:pt idx="1">
                  <c:v>0.33</c:v>
                </c:pt>
                <c:pt idx="2">
                  <c:v>0.28999999999999998</c:v>
                </c:pt>
                <c:pt idx="3">
                  <c:v>0.25</c:v>
                </c:pt>
                <c:pt idx="4">
                  <c:v>0.24</c:v>
                </c:pt>
                <c:pt idx="5">
                  <c:v>0.16</c:v>
                </c:pt>
                <c:pt idx="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West Virginia</c:v>
                </c:pt>
                <c:pt idx="1">
                  <c:v>New York</c:v>
                </c:pt>
                <c:pt idx="2">
                  <c:v>Delaware</c:v>
                </c:pt>
                <c:pt idx="3">
                  <c:v>Virginia</c:v>
                </c:pt>
                <c:pt idx="4">
                  <c:v>Pennsylvania</c:v>
                </c:pt>
                <c:pt idx="5">
                  <c:v>Maryland</c:v>
                </c:pt>
                <c:pt idx="6">
                  <c:v>DC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1.4E-2</c:v>
                </c:pt>
                <c:pt idx="1">
                  <c:v>4.0000000000000001E-3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983808"/>
        <c:axId val="129092608"/>
      </c:barChart>
      <c:valAx>
        <c:axId val="12909260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8983808"/>
        <c:crosses val="autoZero"/>
        <c:crossBetween val="between"/>
        <c:majorUnit val="0.1"/>
      </c:valAx>
      <c:catAx>
        <c:axId val="12898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9092608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0"/>
          <c:y val="3.2974379945345612E-2"/>
          <c:w val="1"/>
          <c:h val="8.115554634618041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57728845841171"/>
          <c:y val="0"/>
          <c:w val="0.58979734281002494"/>
          <c:h val="0.868227427633460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34.25</c:v>
                </c:pt>
                <c:pt idx="1">
                  <c:v>34.299999999999997</c:v>
                </c:pt>
                <c:pt idx="2">
                  <c:v>35.9</c:v>
                </c:pt>
                <c:pt idx="3">
                  <c:v>36.4</c:v>
                </c:pt>
                <c:pt idx="4">
                  <c:v>44.35</c:v>
                </c:pt>
                <c:pt idx="5">
                  <c:v>45.3</c:v>
                </c:pt>
                <c:pt idx="6">
                  <c:v>46.25</c:v>
                </c:pt>
                <c:pt idx="7">
                  <c:v>51.25</c:v>
                </c:pt>
                <c:pt idx="8">
                  <c:v>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B-4C65-BAD1-EA5D02EE0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B-4C65-BAD1-EA5D02EE08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4-403A-82B7-A385BC420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B-4C65-BAD1-EA5D02EE08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B-4C65-BAD1-EA5D02EE08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Sheet1!$F$12:$F$20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C63-AF92-45DCF1520E1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Sheet1!$A$12:$A$20</c:f>
              <c:strCache>
                <c:ptCount val="9"/>
                <c:pt idx="0">
                  <c:v>Pick up other people's litter</c:v>
                </c:pt>
                <c:pt idx="1">
                  <c:v>Use pesticides</c:v>
                </c:pt>
                <c:pt idx="2">
                  <c:v>Have your septic inspected/pumped</c:v>
                </c:pt>
                <c:pt idx="3">
                  <c:v>Use herbicides</c:v>
                </c:pt>
                <c:pt idx="4">
                  <c:v>Wash medicines down the drain</c:v>
                </c:pt>
                <c:pt idx="5">
                  <c:v>Empty your rain barrel between storms</c:v>
                </c:pt>
                <c:pt idx="6">
                  <c:v>Blow grass clippings onto hard surfaces</c:v>
                </c:pt>
                <c:pt idx="7">
                  <c:v>Wash oil/grease down the drain</c:v>
                </c:pt>
                <c:pt idx="8">
                  <c:v>Toss food wrappers/cups/cigarette butts</c:v>
                </c:pt>
              </c:strCache>
            </c:strRef>
          </c:cat>
          <c:val>
            <c:numRef>
              <c:f>Sheet1!$G$12:$G$20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C63-AF92-45DCF152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0336640"/>
        <c:axId val="130335104"/>
      </c:barChart>
      <c:valAx>
        <c:axId val="130335104"/>
        <c:scaling>
          <c:orientation val="minMax"/>
          <c:max val="8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130336640"/>
        <c:crosses val="autoZero"/>
        <c:crossBetween val="between"/>
        <c:majorUnit val="10"/>
      </c:valAx>
      <c:catAx>
        <c:axId val="13033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335104"/>
        <c:crosses val="autoZero"/>
        <c:auto val="1"/>
        <c:lblAlgn val="ctr"/>
        <c:lblOffset val="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0.02982</cdr:x>
      <cdr:y>0.26713</cdr:y>
    </cdr:from>
    <cdr:to>
      <cdr:x>0.82603</cdr:x>
      <cdr:y>0.44411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3376782" y="-2089800"/>
          <a:ext cx="681037" cy="6916523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0.90498</cdr:x>
      <cdr:y>0.26713</cdr:y>
    </cdr:from>
    <cdr:to>
      <cdr:x>0.94884</cdr:x>
      <cdr:y>0.44411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7711354" y="1177951"/>
          <a:ext cx="681037" cy="381020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0.7838</cdr:x>
      <cdr:y>0.15842</cdr:y>
    </cdr:from>
    <cdr:to>
      <cdr:x>1</cdr:x>
      <cdr:y>0.27839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6808714" y="609608"/>
          <a:ext cx="1878086" cy="461657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n-lt"/>
            </a:rPr>
            <a:t>5% disagree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0.02982</cdr:x>
      <cdr:y>0.26713</cdr:y>
    </cdr:from>
    <cdr:to>
      <cdr:x>0.35235</cdr:x>
      <cdr:y>0.44411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1319382" y="-32400"/>
          <a:ext cx="681037" cy="2801721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0.47515</cdr:x>
      <cdr:y>0.26713</cdr:y>
    </cdr:from>
    <cdr:to>
      <cdr:x>0.94884</cdr:x>
      <cdr:y>0.44411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5844443" y="-688940"/>
          <a:ext cx="681037" cy="4114799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0.60673</cdr:x>
      <cdr:y>0.15842</cdr:y>
    </cdr:from>
    <cdr:to>
      <cdr:x>0.82293</cdr:x>
      <cdr:y>0.27839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5270561" y="609609"/>
          <a:ext cx="1878086" cy="461656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n-lt"/>
            </a:rPr>
            <a:t>51% disagree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82" cy="4613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164" y="1"/>
            <a:ext cx="3014082" cy="461326"/>
          </a:xfrm>
          <a:prstGeom prst="rect">
            <a:avLst/>
          </a:prstGeom>
        </p:spPr>
        <p:txBody>
          <a:bodyPr vert="horz" lIns="91659" tIns="45830" rIns="91659" bIns="45830" rtlCol="0"/>
          <a:lstStyle>
            <a:lvl1pPr algn="r">
              <a:defRPr sz="1200"/>
            </a:lvl1pPr>
          </a:lstStyle>
          <a:p>
            <a:fld id="{18835A13-1F95-4B5C-BAE4-59BB34B4AA37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6334"/>
            <a:ext cx="3014082" cy="4613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164" y="8776334"/>
            <a:ext cx="3014082" cy="461326"/>
          </a:xfrm>
          <a:prstGeom prst="rect">
            <a:avLst/>
          </a:prstGeom>
        </p:spPr>
        <p:txBody>
          <a:bodyPr vert="horz" lIns="91659" tIns="45830" rIns="91659" bIns="45830" rtlCol="0" anchor="b"/>
          <a:lstStyle>
            <a:lvl1pPr algn="r">
              <a:defRPr sz="1200"/>
            </a:lvl1pPr>
          </a:lstStyle>
          <a:p>
            <a:fld id="{7CB179CD-54BA-4174-86C4-2CD229693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963"/>
          </a:xfrm>
          <a:prstGeom prst="rect">
            <a:avLst/>
          </a:prstGeom>
        </p:spPr>
        <p:txBody>
          <a:bodyPr vert="horz" lIns="92531" tIns="46265" rIns="92531" bIns="46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1963"/>
          </a:xfrm>
          <a:prstGeom prst="rect">
            <a:avLst/>
          </a:prstGeom>
        </p:spPr>
        <p:txBody>
          <a:bodyPr vert="horz" lIns="92531" tIns="46265" rIns="92531" bIns="46265" rtlCol="0"/>
          <a:lstStyle>
            <a:lvl1pPr algn="r">
              <a:defRPr sz="1200"/>
            </a:lvl1pPr>
          </a:lstStyle>
          <a:p>
            <a:fld id="{F72504E5-9F5F-42C1-A510-F99BDA818AAF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1" tIns="46265" rIns="92531" bIns="462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8644"/>
            <a:ext cx="5563870" cy="4157663"/>
          </a:xfrm>
          <a:prstGeom prst="rect">
            <a:avLst/>
          </a:prstGeom>
        </p:spPr>
        <p:txBody>
          <a:bodyPr vert="horz" lIns="92531" tIns="46265" rIns="92531" bIns="462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1963"/>
          </a:xfrm>
          <a:prstGeom prst="rect">
            <a:avLst/>
          </a:prstGeom>
        </p:spPr>
        <p:txBody>
          <a:bodyPr vert="horz" lIns="92531" tIns="46265" rIns="92531" bIns="462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775684"/>
            <a:ext cx="3013763" cy="461963"/>
          </a:xfrm>
          <a:prstGeom prst="rect">
            <a:avLst/>
          </a:prstGeom>
        </p:spPr>
        <p:txBody>
          <a:bodyPr vert="horz" lIns="92531" tIns="46265" rIns="92531" bIns="46265" rtlCol="0" anchor="b"/>
          <a:lstStyle>
            <a:lvl1pPr algn="r">
              <a:defRPr sz="1200"/>
            </a:lvl1pPr>
          </a:lstStyle>
          <a:p>
            <a:fld id="{F2D85F90-07BC-4F13-8A77-0545FA2D0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699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736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1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Steve/Kacey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Steve/Kacey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6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2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23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7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9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55E0-7EB4-4DEE-9D47-D174E1E2D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6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5F90-07BC-4F13-8A77-0545FA2D06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0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7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019800"/>
            <a:ext cx="3276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1031" name="Picture 7" descr="OW_logo - color version - high r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21367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92D2-61C7-458A-99CB-EF7A02DB1B0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143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Photos Courtesy Chesapeake Bay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42" y="168361"/>
            <a:ext cx="2057400" cy="308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2" y="168361"/>
            <a:ext cx="4652393" cy="308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600443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0070C0"/>
                </a:solidFill>
                <a:latin typeface="Arial Black" pitchFamily="34" charset="0"/>
              </a:rPr>
              <a:t>Chesapeake Bay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009900"/>
                </a:solidFill>
                <a:latin typeface="Arial Black" pitchFamily="34" charset="0"/>
              </a:rPr>
              <a:t>Stewardship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009900"/>
                </a:solidFill>
                <a:latin typeface="Arial Black" pitchFamily="34" charset="0"/>
              </a:rPr>
              <a:t>Indicator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8096F0-DDCA-4336-83DD-1C95BD18B101}"/>
              </a:ext>
            </a:extLst>
          </p:cNvPr>
          <p:cNvSpPr/>
          <p:nvPr/>
        </p:nvSpPr>
        <p:spPr>
          <a:xfrm>
            <a:off x="6629400" y="61722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754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12072"/>
            <a:ext cx="74676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algn="ctr"/>
            <a:r>
              <a:rPr sz="2400" spc="34" dirty="0">
                <a:solidFill>
                  <a:srgbClr val="006FC0"/>
                </a:solidFill>
                <a:latin typeface="Verdana"/>
                <a:cs typeface="Verdana"/>
              </a:rPr>
              <a:t>Chesapeake</a:t>
            </a:r>
            <a:r>
              <a:rPr sz="2400" spc="-341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41" dirty="0">
                <a:solidFill>
                  <a:srgbClr val="006FC0"/>
                </a:solidFill>
                <a:latin typeface="Verdana"/>
                <a:cs typeface="Verdana"/>
              </a:rPr>
              <a:t>Bay </a:t>
            </a:r>
            <a:r>
              <a:rPr sz="2400" spc="-24" dirty="0">
                <a:solidFill>
                  <a:srgbClr val="006FC0"/>
                </a:solidFill>
                <a:latin typeface="Verdana"/>
                <a:cs typeface="Verdana"/>
              </a:rPr>
              <a:t>Program </a:t>
            </a:r>
            <a:r>
              <a:rPr sz="2400" spc="-41" dirty="0">
                <a:solidFill>
                  <a:srgbClr val="006FC0"/>
                </a:solidFill>
                <a:latin typeface="Verdana"/>
                <a:cs typeface="Verdana"/>
              </a:rPr>
              <a:t>Indicators </a:t>
            </a:r>
            <a:r>
              <a:rPr sz="2400" spc="-44" dirty="0">
                <a:solidFill>
                  <a:srgbClr val="006FC0"/>
                </a:solidFill>
                <a:latin typeface="Verdana"/>
                <a:cs typeface="Verdana"/>
              </a:rPr>
              <a:t>Framework</a:t>
            </a:r>
            <a:endParaRPr sz="2400" dirty="0">
              <a:latin typeface="Verdana"/>
              <a:cs typeface="Verdana"/>
            </a:endParaRPr>
          </a:p>
          <a:p>
            <a:pPr marL="8659" algn="ctr">
              <a:spcBef>
                <a:spcPts val="31"/>
              </a:spcBef>
            </a:pPr>
            <a:r>
              <a:rPr sz="1050" spc="10" dirty="0">
                <a:latin typeface="Verdana"/>
                <a:cs typeface="Verdana"/>
              </a:rPr>
              <a:t>Approved </a:t>
            </a:r>
            <a:r>
              <a:rPr sz="1050" spc="-3" dirty="0">
                <a:latin typeface="Verdana"/>
                <a:cs typeface="Verdana"/>
              </a:rPr>
              <a:t>November </a:t>
            </a:r>
            <a:r>
              <a:rPr sz="1050" spc="-51" dirty="0">
                <a:latin typeface="Verdana"/>
                <a:cs typeface="Verdana"/>
              </a:rPr>
              <a:t>2015 </a:t>
            </a:r>
            <a:r>
              <a:rPr sz="1050" spc="14" dirty="0">
                <a:latin typeface="Verdana"/>
                <a:cs typeface="Verdana"/>
              </a:rPr>
              <a:t>Management</a:t>
            </a:r>
            <a:r>
              <a:rPr sz="1050" spc="-147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Board </a:t>
            </a:r>
            <a:r>
              <a:rPr sz="1050" spc="3" dirty="0">
                <a:latin typeface="Verdana"/>
                <a:cs typeface="Verdana"/>
              </a:rPr>
              <a:t>Meeting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4978198"/>
            <a:ext cx="6934200" cy="1125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algn="ctr"/>
            <a:r>
              <a:rPr sz="1400" spc="-37" dirty="0">
                <a:solidFill>
                  <a:srgbClr val="006FC0"/>
                </a:solidFill>
                <a:latin typeface="Verdana"/>
                <a:cs typeface="Verdana"/>
              </a:rPr>
              <a:t>Information</a:t>
            </a:r>
            <a:r>
              <a:rPr sz="1400" spc="-92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400" spc="-34" dirty="0">
                <a:solidFill>
                  <a:srgbClr val="006FC0"/>
                </a:solidFill>
                <a:latin typeface="Verdana"/>
                <a:cs typeface="Verdana"/>
              </a:rPr>
              <a:t>Support</a:t>
            </a:r>
            <a:endParaRPr sz="1400" dirty="0">
              <a:latin typeface="Verdana"/>
              <a:cs typeface="Verdana"/>
            </a:endParaRPr>
          </a:p>
          <a:p>
            <a:pPr marL="8659" algn="ctr">
              <a:spcBef>
                <a:spcPts val="164"/>
              </a:spcBef>
            </a:pPr>
            <a:r>
              <a:rPr sz="1100" spc="-34" dirty="0">
                <a:latin typeface="Verdana"/>
                <a:cs typeface="Verdana"/>
              </a:rPr>
              <a:t>Three</a:t>
            </a:r>
            <a:r>
              <a:rPr sz="1100" spc="-61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information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24" dirty="0">
                <a:latin typeface="Verdana"/>
                <a:cs typeface="Verdana"/>
              </a:rPr>
              <a:t>types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1" dirty="0">
                <a:latin typeface="Verdana"/>
                <a:cs typeface="Verdana"/>
              </a:rPr>
              <a:t>needed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" dirty="0">
                <a:latin typeface="Verdana"/>
                <a:cs typeface="Verdana"/>
              </a:rPr>
              <a:t>to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support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14" dirty="0">
                <a:latin typeface="Verdana"/>
                <a:cs typeface="Verdana"/>
              </a:rPr>
              <a:t>adaptive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7" dirty="0">
                <a:latin typeface="Verdana"/>
                <a:cs typeface="Verdana"/>
              </a:rPr>
              <a:t>management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7" dirty="0">
                <a:latin typeface="Verdana"/>
                <a:cs typeface="Verdana"/>
              </a:rPr>
              <a:t>and</a:t>
            </a:r>
            <a:r>
              <a:rPr lang="en-US" sz="1100" spc="27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communication</a:t>
            </a:r>
            <a:r>
              <a:rPr sz="1100" spc="-112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needs.</a:t>
            </a:r>
            <a:endParaRPr sz="1100" dirty="0">
              <a:latin typeface="Verdana"/>
              <a:cs typeface="Verdana"/>
            </a:endParaRPr>
          </a:p>
          <a:p>
            <a:pPr marL="8659" marR="3464">
              <a:lnSpc>
                <a:spcPct val="127299"/>
              </a:lnSpc>
              <a:spcBef>
                <a:spcPts val="556"/>
              </a:spcBef>
            </a:pPr>
            <a:r>
              <a:rPr sz="1100" u="sng" spc="-20" dirty="0">
                <a:latin typeface="Verdana"/>
                <a:cs typeface="Verdana"/>
              </a:rPr>
              <a:t>Influencing</a:t>
            </a:r>
            <a:r>
              <a:rPr sz="1100" u="sng" spc="-58" dirty="0">
                <a:latin typeface="Verdana"/>
                <a:cs typeface="Verdana"/>
              </a:rPr>
              <a:t> </a:t>
            </a:r>
            <a:r>
              <a:rPr sz="1100" u="sng" spc="-20" dirty="0">
                <a:latin typeface="Verdana"/>
                <a:cs typeface="Verdana"/>
              </a:rPr>
              <a:t>Factors</a:t>
            </a:r>
            <a:r>
              <a:rPr sz="1100" u="sng" spc="-51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7" dirty="0">
                <a:latin typeface="Verdana"/>
                <a:cs typeface="Verdana"/>
              </a:rPr>
              <a:t>What</a:t>
            </a:r>
            <a:r>
              <a:rPr sz="1100" spc="-58" dirty="0">
                <a:latin typeface="Verdana"/>
                <a:cs typeface="Verdana"/>
              </a:rPr>
              <a:t> KEY</a:t>
            </a:r>
            <a:r>
              <a:rPr sz="1100" spc="-61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influencing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factors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impacting</a:t>
            </a:r>
            <a:r>
              <a:rPr sz="1100" spc="-51" dirty="0">
                <a:latin typeface="Verdana"/>
                <a:cs typeface="Verdana"/>
              </a:rPr>
              <a:t> </a:t>
            </a:r>
            <a:r>
              <a:rPr sz="1100" spc="-7" dirty="0">
                <a:latin typeface="Verdana"/>
                <a:cs typeface="Verdana"/>
              </a:rPr>
              <a:t>the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7" dirty="0">
                <a:latin typeface="Verdana"/>
                <a:cs typeface="Verdana"/>
              </a:rPr>
              <a:t>achievement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of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an  </a:t>
            </a:r>
            <a:r>
              <a:rPr sz="1100" spc="17" dirty="0">
                <a:latin typeface="Verdana"/>
                <a:cs typeface="Verdana"/>
              </a:rPr>
              <a:t>outcome?</a:t>
            </a:r>
            <a:endParaRPr sz="1100" dirty="0">
              <a:latin typeface="Verdana"/>
              <a:cs typeface="Verdana"/>
            </a:endParaRPr>
          </a:p>
          <a:p>
            <a:pPr marL="8659" marR="22079">
              <a:lnSpc>
                <a:spcPct val="127200"/>
              </a:lnSpc>
              <a:spcBef>
                <a:spcPts val="7"/>
              </a:spcBef>
            </a:pPr>
            <a:r>
              <a:rPr sz="1100" u="sng" spc="-20" dirty="0">
                <a:latin typeface="Verdana"/>
                <a:cs typeface="Verdana"/>
              </a:rPr>
              <a:t>Outputs</a:t>
            </a:r>
            <a:r>
              <a:rPr sz="1100" u="sng" spc="-55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4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doing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what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14" dirty="0">
                <a:latin typeface="Verdana"/>
                <a:cs typeface="Verdana"/>
              </a:rPr>
              <a:t>said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would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41" dirty="0">
                <a:latin typeface="Verdana"/>
                <a:cs typeface="Verdana"/>
              </a:rPr>
              <a:t>do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4" dirty="0">
                <a:latin typeface="Verdana"/>
                <a:cs typeface="Verdana"/>
              </a:rPr>
              <a:t>in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31" dirty="0">
                <a:latin typeface="Verdana"/>
                <a:cs typeface="Verdana"/>
              </a:rPr>
              <a:t>our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31" dirty="0">
                <a:latin typeface="Verdana"/>
                <a:cs typeface="Verdana"/>
              </a:rPr>
              <a:t>work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7" dirty="0">
                <a:latin typeface="Verdana"/>
                <a:cs typeface="Verdana"/>
              </a:rPr>
              <a:t>plans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7" dirty="0">
                <a:latin typeface="Verdana"/>
                <a:cs typeface="Verdana"/>
              </a:rPr>
              <a:t>and</a:t>
            </a:r>
            <a:r>
              <a:rPr sz="1100" spc="-44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management  </a:t>
            </a:r>
            <a:r>
              <a:rPr sz="1100" spc="-20" dirty="0">
                <a:latin typeface="Verdana"/>
                <a:cs typeface="Verdana"/>
              </a:rPr>
              <a:t>strategies?</a:t>
            </a:r>
            <a:endParaRPr sz="1100" dirty="0">
              <a:latin typeface="Verdana"/>
              <a:cs typeface="Verdana"/>
            </a:endParaRPr>
          </a:p>
          <a:p>
            <a:pPr marL="8659">
              <a:spcBef>
                <a:spcPts val="252"/>
              </a:spcBef>
            </a:pPr>
            <a:r>
              <a:rPr sz="1100" u="sng" spc="-3" dirty="0">
                <a:latin typeface="Verdana"/>
                <a:cs typeface="Verdana"/>
              </a:rPr>
              <a:t>Performance</a:t>
            </a:r>
            <a:r>
              <a:rPr sz="1100" u="sng" spc="-55" dirty="0">
                <a:latin typeface="Verdana"/>
                <a:cs typeface="Verdana"/>
              </a:rPr>
              <a:t> </a:t>
            </a:r>
            <a:r>
              <a:rPr sz="1100" spc="-102" dirty="0">
                <a:latin typeface="Verdana"/>
                <a:cs typeface="Verdana"/>
              </a:rPr>
              <a:t>–</a:t>
            </a:r>
            <a:r>
              <a:rPr sz="1100" spc="-4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Are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20" dirty="0">
                <a:latin typeface="Verdana"/>
                <a:cs typeface="Verdana"/>
              </a:rPr>
              <a:t>we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3" dirty="0">
                <a:latin typeface="Verdana"/>
                <a:cs typeface="Verdana"/>
              </a:rPr>
              <a:t>achieving</a:t>
            </a:r>
            <a:r>
              <a:rPr sz="1100" spc="-58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the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17" dirty="0">
                <a:latin typeface="Verdana"/>
                <a:cs typeface="Verdana"/>
              </a:rPr>
              <a:t>outcome?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1" y="1219200"/>
            <a:ext cx="5867400" cy="355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" name="Oval 4"/>
          <p:cNvSpPr/>
          <p:nvPr/>
        </p:nvSpPr>
        <p:spPr>
          <a:xfrm>
            <a:off x="1447800" y="3205705"/>
            <a:ext cx="2057400" cy="17780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2" y="3202917"/>
            <a:ext cx="2057400" cy="17780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4">
            <a:extLst>
              <a:ext uri="{FF2B5EF4-FFF2-40B4-BE49-F238E27FC236}">
                <a16:creationId xmlns:a16="http://schemas.microsoft.com/office/drawing/2014/main" xmlns="" id="{91162AB1-9606-4584-A787-199163F7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9784"/>
            <a:ext cx="5791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Content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FB32CA45-62BB-47CD-8475-D19DBC5DA54C}"/>
              </a:ext>
            </a:extLst>
          </p:cNvPr>
          <p:cNvSpPr/>
          <p:nvPr/>
        </p:nvSpPr>
        <p:spPr>
          <a:xfrm>
            <a:off x="1143000" y="1828800"/>
            <a:ext cx="1676401" cy="1345622"/>
          </a:xfrm>
          <a:prstGeom prst="rect">
            <a:avLst/>
          </a:prstGeom>
          <a:blipFill>
            <a:blip r:embed="rId2" cstate="print"/>
            <a:stretch>
              <a:fillRect l="-250000" t="-164222" b="1"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="" id="{5EAD675A-568C-4099-983C-685CE2E8EE88}"/>
              </a:ext>
            </a:extLst>
          </p:cNvPr>
          <p:cNvSpPr/>
          <p:nvPr/>
        </p:nvSpPr>
        <p:spPr>
          <a:xfrm>
            <a:off x="1143000" y="3950886"/>
            <a:ext cx="1752599" cy="1345622"/>
          </a:xfrm>
          <a:prstGeom prst="rect">
            <a:avLst/>
          </a:prstGeom>
          <a:blipFill>
            <a:blip r:embed="rId2" cstate="print"/>
            <a:stretch>
              <a:fillRect l="4347" t="-164222" r="-239130" b="1"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F8CF11-7061-4475-9A05-B269B967626E}"/>
              </a:ext>
            </a:extLst>
          </p:cNvPr>
          <p:cNvSpPr txBox="1"/>
          <p:nvPr/>
        </p:nvSpPr>
        <p:spPr>
          <a:xfrm>
            <a:off x="3200400" y="1916835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Stewardship Behaviors: Personal Actions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Volunteering: Collective Actions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Civic Engagement: Advocating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DD2946-3596-43F7-9731-280D3B3D279D}"/>
              </a:ext>
            </a:extLst>
          </p:cNvPr>
          <p:cNvSpPr txBox="1"/>
          <p:nvPr/>
        </p:nvSpPr>
        <p:spPr>
          <a:xfrm>
            <a:off x="3200400" y="4038600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Likelihood to Take Personal Actions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Likelihood to Volunteer and Advocate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Individual Engagement: Motivating Attitudes</a:t>
            </a:r>
          </a:p>
        </p:txBody>
      </p:sp>
    </p:spTree>
    <p:extLst>
      <p:ext uri="{BB962C8B-B14F-4D97-AF65-F5344CB8AC3E}">
        <p14:creationId xmlns:p14="http://schemas.microsoft.com/office/powerpoint/2010/main" val="12958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839" y="2514600"/>
          <a:ext cx="8686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3083706"/>
            <a:ext cx="1752600" cy="461665"/>
          </a:xfrm>
          <a:prstGeom prst="rect">
            <a:avLst/>
          </a:prstGeom>
          <a:solidFill>
            <a:srgbClr val="CCFF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/>
              </a:rPr>
              <a:t>86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agree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439" y="130884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 If people work together, water pollution around here can be fixed.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xmlns="" id="{23364A5C-3432-4D51-90D0-E56FFC36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8175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839" y="2514600"/>
          <a:ext cx="86868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3124200"/>
            <a:ext cx="1752600" cy="461665"/>
          </a:xfrm>
          <a:prstGeom prst="rect">
            <a:avLst/>
          </a:prstGeom>
          <a:solidFill>
            <a:srgbClr val="CCFF99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35% agree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4439" y="130884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My actions contribute to water pollution 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where I live.</a:t>
            </a:r>
            <a:b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Agreement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xmlns="" id="{23364A5C-3432-4D51-90D0-E56FFC36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2727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991154"/>
              </p:ext>
            </p:extLst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Volunteerism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2715"/>
          <a:stretch/>
        </p:blipFill>
        <p:spPr>
          <a:xfrm>
            <a:off x="1882874" y="5622999"/>
            <a:ext cx="5454451" cy="77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44">
            <a:extLst>
              <a:ext uri="{FF2B5EF4-FFF2-40B4-BE49-F238E27FC236}">
                <a16:creationId xmlns:a16="http://schemas.microsoft.com/office/drawing/2014/main" xmlns="" id="{8843A61B-4A17-4762-BDE7-0926653E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8768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2613392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0070C0"/>
                </a:solidFill>
                <a:latin typeface="Arial Black" pitchFamily="34" charset="0"/>
              </a:rPr>
              <a:t>Individual Behavior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0070C0"/>
                </a:solidFill>
                <a:latin typeface="Arial Black" pitchFamily="34" charset="0"/>
              </a:rPr>
              <a:t>Measurement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8096F0-DDCA-4336-83DD-1C95BD18B101}"/>
              </a:ext>
            </a:extLst>
          </p:cNvPr>
          <p:cNvSpPr/>
          <p:nvPr/>
        </p:nvSpPr>
        <p:spPr>
          <a:xfrm>
            <a:off x="6629400" y="61722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83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272723"/>
              </p:ext>
            </p:extLst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623047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Negative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Behaviors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F15A3C-0497-4FAD-9374-300584232ACA}"/>
              </a:ext>
            </a:extLst>
          </p:cNvPr>
          <p:cNvSpPr txBox="1"/>
          <p:nvPr/>
        </p:nvSpPr>
        <p:spPr>
          <a:xfrm>
            <a:off x="1295400" y="114626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</a:rPr>
              <a:t>Desired = Never/No, or Seldom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xmlns="" id="{B868637C-8618-483E-8672-6E07F48BF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59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602687"/>
              </p:ext>
            </p:extLst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7927BB20-0567-4C38-BB24-99001EB2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23047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b="1" i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Positive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Behaviors: Higher Tier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46EA92-7E9C-48E5-8A87-3FEC3BC60B39}"/>
              </a:ext>
            </a:extLst>
          </p:cNvPr>
          <p:cNvSpPr txBox="1"/>
          <p:nvPr/>
        </p:nvSpPr>
        <p:spPr>
          <a:xfrm>
            <a:off x="1295400" y="114626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00"/>
                </a:solidFill>
                <a:latin typeface="+mj-lt"/>
              </a:rPr>
              <a:t>Desired = Always/Very Frequently/Yes		Sometimes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1E7EC88-B39A-4A18-BB64-2FBB7503379C}"/>
              </a:ext>
            </a:extLst>
          </p:cNvPr>
          <p:cNvCxnSpPr/>
          <p:nvPr/>
        </p:nvCxnSpPr>
        <p:spPr>
          <a:xfrm>
            <a:off x="5486400" y="1371600"/>
            <a:ext cx="762000" cy="0"/>
          </a:xfrm>
          <a:prstGeom prst="straightConnector1">
            <a:avLst/>
          </a:prstGeom>
          <a:ln w="53975">
            <a:solidFill>
              <a:srgbClr val="00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4">
            <a:extLst>
              <a:ext uri="{FF2B5EF4-FFF2-40B4-BE49-F238E27FC236}">
                <a16:creationId xmlns:a16="http://schemas.microsoft.com/office/drawing/2014/main" xmlns="" id="{900FD8D9-CB77-4A6C-B13D-90DBD561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6473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17168"/>
              </p:ext>
            </p:extLst>
          </p:nvPr>
        </p:nvGraphicFramePr>
        <p:xfrm>
          <a:off x="304800" y="1530696"/>
          <a:ext cx="8610600" cy="4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AEA340-1D90-47B1-899D-AE1D1ED6AC03}"/>
              </a:ext>
            </a:extLst>
          </p:cNvPr>
          <p:cNvSpPr txBox="1"/>
          <p:nvPr/>
        </p:nvSpPr>
        <p:spPr>
          <a:xfrm>
            <a:off x="1295400" y="114626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00"/>
                </a:solidFill>
                <a:latin typeface="+mj-lt"/>
              </a:rPr>
              <a:t>Desired = Always/Very Frequently/Yes		Sometimes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10D1B11-9B5D-46DC-BF1A-A5C27DAD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23047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b="1" i="1" dirty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Positive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Behaviors: Lower Tier</a:t>
            </a:r>
            <a:endParaRPr lang="en-US" sz="28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3760A2B-668D-4125-A4BB-D985D2D9C005}"/>
              </a:ext>
            </a:extLst>
          </p:cNvPr>
          <p:cNvCxnSpPr/>
          <p:nvPr/>
        </p:nvCxnSpPr>
        <p:spPr>
          <a:xfrm>
            <a:off x="5486400" y="1371600"/>
            <a:ext cx="762000" cy="0"/>
          </a:xfrm>
          <a:prstGeom prst="straightConnector1">
            <a:avLst/>
          </a:prstGeom>
          <a:ln w="53975">
            <a:solidFill>
              <a:srgbClr val="00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4">
            <a:extLst>
              <a:ext uri="{FF2B5EF4-FFF2-40B4-BE49-F238E27FC236}">
                <a16:creationId xmlns:a16="http://schemas.microsoft.com/office/drawing/2014/main" xmlns="" id="{8F688096-B287-4D2E-BC43-0D7B515F5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811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Segmentation Opportunities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96" y="1219200"/>
            <a:ext cx="7970335" cy="54168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Jurisdiction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Educational attainment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status (self-assessed)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Household size, presence of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ownership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type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Religious affiliation, worship frequency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Race/ethnicity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Household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8148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6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Stewardship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73" y="1447800"/>
            <a:ext cx="7137655" cy="3894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</a:rPr>
              <a:t>“Increase the number and diversity of trained and mobilized citizen volunteers with the knowledge and skills needed to enhance the health of their local watersheds.”</a:t>
            </a:r>
            <a:r>
              <a:rPr lang="en-US" sz="3000" dirty="0">
                <a:solidFill>
                  <a:schemeClr val="tx1"/>
                </a:solidFill>
              </a:rPr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73" y="3581400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7887"/>
              </p:ext>
            </p:extLst>
          </p:nvPr>
        </p:nvGraphicFramePr>
        <p:xfrm>
          <a:off x="304800" y="1558725"/>
          <a:ext cx="8610600" cy="38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latin typeface="Arial Black" pitchFamily="34" charset="0"/>
                <a:ea typeface="+mn-ea"/>
                <a:cs typeface="+mn-cs"/>
              </a:rPr>
              <a:t>Focus Behavior: Picking up Dog Waste</a:t>
            </a:r>
            <a:endParaRPr lang="en-US" sz="20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92937-DE49-428C-88A5-0C9417AEB209}"/>
              </a:ext>
            </a:extLst>
          </p:cNvPr>
          <p:cNvSpPr txBox="1"/>
          <p:nvPr/>
        </p:nvSpPr>
        <p:spPr>
          <a:xfrm>
            <a:off x="114300" y="5513613"/>
            <a:ext cx="891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 each of the following things, please tell me if you never, seldom, sometimes, </a:t>
            </a:r>
          </a:p>
          <a:p>
            <a:pPr algn="ctr"/>
            <a:r>
              <a:rPr lang="en-US" sz="1400" b="1" dirty="0"/>
              <a:t>usually, or always do it.</a:t>
            </a:r>
          </a:p>
          <a:p>
            <a:pPr algn="ctr"/>
            <a:r>
              <a:rPr lang="en-US" sz="1400" b="1" dirty="0"/>
              <a:t>Pick up your dog’s waste and dispose of it in the trash when you are…</a:t>
            </a:r>
          </a:p>
          <a:p>
            <a:pPr algn="ctr"/>
            <a:r>
              <a:rPr lang="en-US" sz="1400" b="1" dirty="0"/>
              <a:t>…On your own property.</a:t>
            </a:r>
          </a:p>
          <a:p>
            <a:pPr algn="ctr"/>
            <a:r>
              <a:rPr lang="en-US" sz="1400" b="1" dirty="0"/>
              <a:t>…Off your property.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xmlns="" id="{C1CD8869-6B3F-48AE-A944-5B153F51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0010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w Data Run 101717 [Compatibility Mode] - Word">
            <a:extLst>
              <a:ext uri="{FF2B5EF4-FFF2-40B4-BE49-F238E27FC236}">
                <a16:creationId xmlns:a16="http://schemas.microsoft.com/office/drawing/2014/main" xmlns="" id="{284B750F-3612-481E-ACB0-FEB6E2BA7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778" r="2480" b="13334"/>
          <a:stretch/>
        </p:blipFill>
        <p:spPr>
          <a:xfrm>
            <a:off x="76200" y="990600"/>
            <a:ext cx="89067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2226"/>
              </p:ext>
            </p:extLst>
          </p:nvPr>
        </p:nvGraphicFramePr>
        <p:xfrm>
          <a:off x="304800" y="1558725"/>
          <a:ext cx="8610600" cy="419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latin typeface="Arial Black" pitchFamily="34" charset="0"/>
                <a:ea typeface="+mn-ea"/>
                <a:cs typeface="+mn-cs"/>
              </a:rPr>
              <a:t>Focus Behavior: Picking up Dog Waste</a:t>
            </a:r>
            <a:endParaRPr lang="en-US" sz="20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92937-DE49-428C-88A5-0C9417AEB209}"/>
              </a:ext>
            </a:extLst>
          </p:cNvPr>
          <p:cNvSpPr txBox="1"/>
          <p:nvPr/>
        </p:nvSpPr>
        <p:spPr>
          <a:xfrm>
            <a:off x="114300" y="575149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 each of the following things, please tell me if you never, seldom, sometimes, </a:t>
            </a:r>
          </a:p>
          <a:p>
            <a:pPr algn="ctr"/>
            <a:r>
              <a:rPr lang="en-US" sz="1400" b="1" dirty="0"/>
              <a:t>usually, or always do it.</a:t>
            </a:r>
          </a:p>
          <a:p>
            <a:pPr algn="ctr"/>
            <a:r>
              <a:rPr lang="en-US" sz="1400" b="1" dirty="0"/>
              <a:t>Pick up your dog’s waste and dispose of it in the trash when you are…</a:t>
            </a:r>
          </a:p>
          <a:p>
            <a:pPr algn="ctr"/>
            <a:r>
              <a:rPr lang="en-US" sz="1400" b="1" dirty="0"/>
              <a:t>…On your own property.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xmlns="" id="{A556F7BC-831E-4420-938A-00827831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2257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6722"/>
              </p:ext>
            </p:extLst>
          </p:nvPr>
        </p:nvGraphicFramePr>
        <p:xfrm>
          <a:off x="266700" y="1676401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95" y="4191000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" y="621539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Looking forward over the next year or so, how likely are you to do each of these things using the scale</a:t>
            </a:r>
          </a:p>
          <a:p>
            <a:pPr algn="ctr"/>
            <a:r>
              <a:rPr lang="en-US" sz="1400" b="1" dirty="0"/>
              <a:t>(rotate high to low/low to high): [very likely, somewhat likely, (or) not likely]?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260CE25-30CB-468E-97E8-69E69881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851649"/>
            <a:ext cx="8229600" cy="59615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 More Susceptible to Change</a:t>
            </a:r>
            <a:b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i="1" dirty="0">
                <a:latin typeface="+mn-lt"/>
                <a:ea typeface="+mn-ea"/>
                <a:cs typeface="Arial" panose="020B0604020202020204" pitchFamily="34" charset="0"/>
              </a:rPr>
              <a:t>Asked Only of Those Not Taking the Desired Action Today</a:t>
            </a:r>
            <a:endParaRPr lang="en-US" sz="20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xmlns="" id="{E966A070-376D-4AE8-AB09-EC3FA1E7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50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311050"/>
              </p:ext>
            </p:extLst>
          </p:nvPr>
        </p:nvGraphicFramePr>
        <p:xfrm>
          <a:off x="266700" y="1676401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299" y="851649"/>
            <a:ext cx="8229600" cy="59615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 Less Susceptible to Change</a:t>
            </a:r>
            <a:b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i="1" dirty="0">
                <a:latin typeface="+mn-lt"/>
                <a:ea typeface="+mn-ea"/>
                <a:cs typeface="Arial" panose="020B0604020202020204" pitchFamily="34" charset="0"/>
              </a:rPr>
              <a:t>Asked Only of Those Not Taking the Desired Action Today</a:t>
            </a:r>
            <a:endParaRPr lang="en-US" sz="20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42" y="3070156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563BE5-B52E-4373-92D8-33D53D275D2F}"/>
              </a:ext>
            </a:extLst>
          </p:cNvPr>
          <p:cNvSpPr txBox="1"/>
          <p:nvPr/>
        </p:nvSpPr>
        <p:spPr>
          <a:xfrm>
            <a:off x="114300" y="621539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Looking forward over the next year or so, how likely are you to do each of these things using the scale</a:t>
            </a:r>
          </a:p>
          <a:p>
            <a:pPr algn="ctr"/>
            <a:r>
              <a:rPr lang="en-US" sz="1400" b="1" dirty="0"/>
              <a:t>(rotate high to low/low to high): [very likely, somewhat likely, (or) not likely]?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50609B90-5A9F-4F07-A000-83CF032D3F47}"/>
              </a:ext>
            </a:extLst>
          </p:cNvPr>
          <p:cNvSpPr/>
          <p:nvPr/>
        </p:nvSpPr>
        <p:spPr>
          <a:xfrm rot="10800000">
            <a:off x="5181601" y="4173012"/>
            <a:ext cx="676702" cy="398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xmlns="" id="{9B2A0189-7F29-4403-8FE1-A32B7F35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4320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875603"/>
              </p:ext>
            </p:extLst>
          </p:nvPr>
        </p:nvGraphicFramePr>
        <p:xfrm>
          <a:off x="304800" y="1558725"/>
          <a:ext cx="8610600" cy="419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962572"/>
            <a:ext cx="8229600" cy="59615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100" b="1" dirty="0">
                <a:latin typeface="+mn-lt"/>
                <a:ea typeface="+mn-ea"/>
                <a:cs typeface="+mn-cs"/>
              </a:rPr>
              <a:t>Focus Behavior: Picking up Dog Waste</a:t>
            </a:r>
            <a:r>
              <a:rPr lang="en-US" sz="2800" b="1" dirty="0"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latin typeface="+mn-lt"/>
                <a:ea typeface="+mn-ea"/>
                <a:cs typeface="+mn-cs"/>
              </a:rPr>
            </a:br>
            <a:r>
              <a:rPr lang="en-US" sz="2200" b="1" i="1" dirty="0">
                <a:latin typeface="+mn-lt"/>
                <a:ea typeface="+mn-ea"/>
                <a:cs typeface="+mn-cs"/>
              </a:rPr>
              <a:t>“Very Likely” to Begin Picking Up</a:t>
            </a:r>
            <a:endParaRPr lang="en-US" sz="2200" b="1" i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xmlns="" id="{0709555D-DC13-4905-A423-743374217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92937-DE49-428C-88A5-0C9417AEB209}"/>
              </a:ext>
            </a:extLst>
          </p:cNvPr>
          <p:cNvSpPr txBox="1"/>
          <p:nvPr/>
        </p:nvSpPr>
        <p:spPr>
          <a:xfrm>
            <a:off x="114300" y="575149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Looking forward over the next year or so, how likely are you to do each of these things using the scale very likely, somewhat likely, or not likely?</a:t>
            </a:r>
          </a:p>
          <a:p>
            <a:pPr algn="ctr"/>
            <a:r>
              <a:rPr lang="en-US" sz="1400" b="1" dirty="0"/>
              <a:t>Pick up your dog’s waste and dispose of it in the trash when you are…</a:t>
            </a:r>
          </a:p>
          <a:p>
            <a:pPr algn="ctr"/>
            <a:r>
              <a:rPr lang="en-US" sz="1400" b="1" dirty="0"/>
              <a:t>…On your own property.</a:t>
            </a:r>
          </a:p>
        </p:txBody>
      </p:sp>
    </p:spTree>
    <p:extLst>
      <p:ext uri="{BB962C8B-B14F-4D97-AF65-F5344CB8AC3E}">
        <p14:creationId xmlns:p14="http://schemas.microsoft.com/office/powerpoint/2010/main" val="27642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89517"/>
              </p:ext>
            </p:extLst>
          </p:nvPr>
        </p:nvGraphicFramePr>
        <p:xfrm>
          <a:off x="266700" y="1676401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27" y="5029200"/>
            <a:ext cx="2658057" cy="611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" y="621539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Looking forward over the next year or so, how likely are you to do each of these things using the scale</a:t>
            </a:r>
          </a:p>
          <a:p>
            <a:pPr algn="ctr"/>
            <a:r>
              <a:rPr lang="en-US" sz="1400" b="1" dirty="0"/>
              <a:t>(rotate high to low/low to high): [very likely, somewhat likely, (or) not likely]?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260CE25-30CB-468E-97E8-69E69881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851649"/>
            <a:ext cx="8229600" cy="59615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Behaviors Susceptible to Change</a:t>
            </a:r>
            <a:b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i="1" dirty="0">
                <a:latin typeface="+mn-lt"/>
                <a:ea typeface="+mn-ea"/>
                <a:cs typeface="Arial" panose="020B0604020202020204" pitchFamily="34" charset="0"/>
              </a:rPr>
              <a:t>Asked Only of Those Not Taking the Desired Action Today</a:t>
            </a:r>
            <a:endParaRPr lang="en-US" sz="2000" b="1" i="1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xmlns="" id="{E966A070-376D-4AE8-AB09-EC3FA1E7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Anne Arundel County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E5F0D9B6-46C7-4D4D-B1B9-059E30884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33" y="2209800"/>
            <a:ext cx="1817067" cy="25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"/>
            <a:ext cx="7772400" cy="2057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Stewardship Score: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Performance Indicator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76889"/>
              </p:ext>
            </p:extLst>
          </p:nvPr>
        </p:nvGraphicFramePr>
        <p:xfrm>
          <a:off x="1600200" y="22860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45777758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318712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Individual Behavior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38.49</a:t>
                      </a:r>
                      <a:endParaRPr lang="en-US" sz="2400" b="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414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Volunteerism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22.63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880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Civic Engagement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18.51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65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Rollup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2063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105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Bay-wide, based on 2017 Baseline data to date</a:t>
            </a:r>
          </a:p>
          <a:p>
            <a:r>
              <a:rPr lang="en-US" sz="1600" baseline="30000" dirty="0"/>
              <a:t>1</a:t>
            </a:r>
            <a:r>
              <a:rPr lang="en-US" sz="1600" dirty="0"/>
              <a:t>19 behaviors, weighted for water impact and % of population that could perform each behavior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Volunteered, given money for water restoration, or aware of a group in their local community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Spoken out on behalf of an environmental cause</a:t>
            </a:r>
          </a:p>
        </p:txBody>
      </p:sp>
    </p:spTree>
    <p:extLst>
      <p:ext uri="{BB962C8B-B14F-4D97-AF65-F5344CB8AC3E}">
        <p14:creationId xmlns:p14="http://schemas.microsoft.com/office/powerpoint/2010/main" val="20377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"/>
            <a:ext cx="7772400" cy="205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Influencing Factors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070C0"/>
                </a:solidFill>
                <a:latin typeface="Arial Black" pitchFamily="34" charset="0"/>
              </a:rPr>
              <a:t>Scoring</a:t>
            </a:r>
          </a:p>
        </p:txBody>
      </p:sp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616"/>
              </p:ext>
            </p:extLst>
          </p:nvPr>
        </p:nvGraphicFramePr>
        <p:xfrm>
          <a:off x="457200" y="2286000"/>
          <a:ext cx="8229601" cy="170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xmlns="" val="2457777585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xmlns="" val="3187127121"/>
                    </a:ext>
                  </a:extLst>
                </a:gridCol>
              </a:tblGrid>
              <a:tr h="56949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Individual Behavior Likelihood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24.83</a:t>
                      </a:r>
                      <a:endParaRPr lang="en-US" sz="2400" b="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4148023"/>
                  </a:ext>
                </a:extLst>
              </a:tr>
              <a:tr h="56949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Volunteerism/Civic Engagement Likelihood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61.79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5091431"/>
                  </a:ext>
                </a:extLst>
              </a:tr>
              <a:tr h="569495">
                <a:tc>
                  <a:txBody>
                    <a:bodyPr/>
                    <a:lstStyle/>
                    <a:p>
                      <a:r>
                        <a:rPr lang="en-US" sz="2400" b="0" baseline="0" dirty="0">
                          <a:solidFill>
                            <a:srgbClr val="002060"/>
                          </a:solidFill>
                        </a:rPr>
                        <a:t>Individual Engagement</a:t>
                      </a:r>
                      <a:r>
                        <a:rPr lang="en-US" sz="2400" b="0" baseline="300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</a:rPr>
                        <a:t>62.02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880898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572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Bay-wide, based on 2017 Baseline Data</a:t>
            </a:r>
          </a:p>
          <a:p>
            <a:r>
              <a:rPr lang="en-US" sz="1600" baseline="30000" dirty="0"/>
              <a:t>1</a:t>
            </a:r>
            <a:r>
              <a:rPr lang="en-US" sz="1600" dirty="0"/>
              <a:t>19 behaviors, weighted broadly for water impact and % of population that could perform each behavior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Three predictive factors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Contextual factors predictive of individual engagement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  <a:solidFill>
            <a:srgbClr val="D9EDEF">
              <a:alpha val="43000"/>
            </a:srgb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FF0000"/>
                </a:solidFill>
              </a:rPr>
              <a:t>Behavior Weighting: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endParaRPr lang="en-US" b="1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/>
              <a:t>Impact of the Behavior on Water Quality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/>
              <a:t>x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/>
              <a:t>Inverse of the Penetration (Level of Adoption) in the Community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/>
              <a:t>x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b="1" dirty="0"/>
              <a:t>Likelihood the Public will Adopt the Behavior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Choosing the Right Behavior to Influence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46" y="4657986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Citizen Actions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016" y="3121712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Volunteerism/ Collective Community 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016" y="1608614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65" y="232465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Citizen Stewardship Framework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Increasing citizen actions for watershed  health</a:t>
            </a:r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555809" y="1663611"/>
            <a:ext cx="1725459" cy="2462204"/>
          </a:xfrm>
          <a:prstGeom prst="curvedRightArrow">
            <a:avLst>
              <a:gd name="adj1" fmla="val 25000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9016" y="6197086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Increasingly Environmentally Literate Population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8171" y="1608614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5561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943959" y="1648411"/>
            <a:ext cx="1553211" cy="3984543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3818403">
            <a:off x="5386060" y="266709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Mobilize/Increase</a:t>
            </a:r>
          </a:p>
        </p:txBody>
      </p:sp>
      <p:sp>
        <p:nvSpPr>
          <p:cNvPr id="3" name="Oval 2"/>
          <p:cNvSpPr/>
          <p:nvPr/>
        </p:nvSpPr>
        <p:spPr>
          <a:xfrm>
            <a:off x="990600" y="4518753"/>
            <a:ext cx="5029200" cy="17780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2922268"/>
            <a:ext cx="5029200" cy="17780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">
            <a:extLst>
              <a:ext uri="{FF2B5EF4-FFF2-40B4-BE49-F238E27FC236}">
                <a16:creationId xmlns:a16="http://schemas.microsoft.com/office/drawing/2014/main" xmlns="" id="{761AEB4C-468B-4ADE-8C11-8434AB17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4" y="153768"/>
            <a:ext cx="845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Indicator: 2017 Final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Baywide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550350E4-45F0-45F5-8DC1-C4DBAE82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7" y="707367"/>
            <a:ext cx="8281147" cy="5312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DAF71E-CA33-4F85-BE63-5BBD6226A8D7}"/>
              </a:ext>
            </a:extLst>
          </p:cNvPr>
          <p:cNvSpPr txBox="1"/>
          <p:nvPr/>
        </p:nvSpPr>
        <p:spPr>
          <a:xfrm>
            <a:off x="431427" y="6096000"/>
            <a:ext cx="817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Adoption = Percentage of the population performing a positive behavior </a:t>
            </a:r>
          </a:p>
          <a:p>
            <a:pPr algn="ctr"/>
            <a:r>
              <a:rPr lang="en-US" dirty="0">
                <a:latin typeface="+mn-lt"/>
              </a:rPr>
              <a:t>(at least sometimes) or not performing a negative behavior (seldom or never)</a:t>
            </a:r>
          </a:p>
        </p:txBody>
      </p:sp>
    </p:spTree>
    <p:extLst>
      <p:ext uri="{BB962C8B-B14F-4D97-AF65-F5344CB8AC3E}">
        <p14:creationId xmlns:p14="http://schemas.microsoft.com/office/powerpoint/2010/main" val="3959998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Recommendations: Behavior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Behavior Weighting must be completed with impact data</a:t>
            </a:r>
          </a:p>
          <a:p>
            <a:pPr marL="0" indent="0">
              <a:buNone/>
            </a:pPr>
            <a:r>
              <a:rPr lang="en-US" sz="2800" b="1" dirty="0"/>
              <a:t>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Funders, Local governments, NGOs need the behavior weighting formula to be completed in order to further inform behavior change campaign efforts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9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Recommendations: Behavior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Behaviors that have a significant positive impact on clean water are less commonly adopted than behaviors that have a comparatively minor impact on clean water. </a:t>
            </a:r>
            <a:r>
              <a:rPr lang="en-US" sz="2800" b="1" dirty="0"/>
              <a:t>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Local governments and NGOs need to be trained to:</a:t>
            </a:r>
          </a:p>
          <a:p>
            <a:pPr marL="914400" lvl="1" indent="-514350"/>
            <a:r>
              <a:rPr lang="en-US" sz="2400" dirty="0"/>
              <a:t>understand audience needs and methods for gaining insight</a:t>
            </a:r>
          </a:p>
          <a:p>
            <a:pPr marL="914400" lvl="1" indent="-514350"/>
            <a:r>
              <a:rPr lang="en-US" sz="2400" dirty="0"/>
              <a:t>Increase willingness to work with the priority audience</a:t>
            </a:r>
          </a:p>
          <a:p>
            <a:pPr marL="914400" lvl="1" indent="-514350"/>
            <a:r>
              <a:rPr lang="en-US" sz="2400" dirty="0"/>
              <a:t>design programs that provide innovative services that are designed to overcome audience barriers to behavior adoption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090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Recommendations: Behavior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Behaviors that have a significant positive impact on clean water are less commonly adopted than behaviors that have a comparatively minor impact on clean water. </a:t>
            </a:r>
            <a:r>
              <a:rPr lang="en-US" sz="2800" b="1" dirty="0"/>
              <a:t>Recommendations: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Increasing effective behavior change campaign design and sharing through regional forums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Encourage and incentivize regional common branding across jurisdictions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Increase use of social science tools, such as social diffusion and social normative messaging 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07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Recommendations: Civic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Less than half of people actively get involved in their community and of those a very small percentage are involved related to environmental issues. </a:t>
            </a:r>
          </a:p>
          <a:p>
            <a:pPr marL="0" indent="0">
              <a:buNone/>
            </a:pPr>
            <a:r>
              <a:rPr lang="en-US" sz="2800" b="1" dirty="0"/>
              <a:t>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NGOs need skill building on community engagement models and when to employ them; there a number of successful engagement models that: build coalitions, engage the faith community, and involve residents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218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Recommendations: Volunteerism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Only 32% of public can name an organization in their area that is cleaning and protecting the natural environment </a:t>
            </a:r>
          </a:p>
          <a:p>
            <a:pPr marL="0" indent="0">
              <a:buNone/>
            </a:pPr>
            <a:r>
              <a:rPr lang="en-US" sz="2800" b="1" dirty="0"/>
              <a:t>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NGOs need training to create </a:t>
            </a:r>
            <a:r>
              <a:rPr lang="en-US" sz="2800" i="1" dirty="0"/>
              <a:t>informed</a:t>
            </a:r>
            <a:r>
              <a:rPr lang="en-US" sz="2800" dirty="0"/>
              <a:t> communications campaigns to target audiences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Innovate new ways to connect people with opportunities in their community - concept test new  volunteerism program models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010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Indicator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Overview of data access methods:</a:t>
            </a:r>
          </a:p>
          <a:p>
            <a:r>
              <a:rPr lang="en-US" dirty="0"/>
              <a:t>Methodology document</a:t>
            </a:r>
          </a:p>
          <a:p>
            <a:r>
              <a:rPr lang="en-US" dirty="0"/>
              <a:t>Raw data</a:t>
            </a:r>
          </a:p>
          <a:p>
            <a:r>
              <a:rPr lang="en-US" dirty="0"/>
              <a:t>On-line Public Dashboard – In process</a:t>
            </a:r>
          </a:p>
          <a:p>
            <a:pPr lvl="1"/>
            <a:r>
              <a:rPr lang="en-US" dirty="0"/>
              <a:t>Segment data</a:t>
            </a:r>
          </a:p>
          <a:p>
            <a:pPr lvl="1"/>
            <a:r>
              <a:rPr lang="en-US" dirty="0"/>
              <a:t>Create correlations</a:t>
            </a:r>
          </a:p>
          <a:p>
            <a:pPr lvl="1"/>
            <a:r>
              <a:rPr lang="en-US" dirty="0"/>
              <a:t>Customize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424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Why Measure Stewardship?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07624"/>
            <a:ext cx="8382000" cy="3659458"/>
          </a:xfrm>
        </p:spPr>
        <p:txBody>
          <a:bodyPr>
            <a:normAutofit fontScale="92500"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Track progress in engaging the public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Design social marketing campaigns for BMP adoption and behavior change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Improve strategic communications  to build public support for Bay restoration work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Prioritize investments in citizen-led action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Improve local decision-making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953000"/>
            <a:ext cx="2132336" cy="15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9" y="206001"/>
            <a:ext cx="7912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Stewardship Behavior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7701" y="1614451"/>
            <a:ext cx="7675350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prstClr val="black">
                      <a:lumMod val="93000"/>
                    </a:prstClr>
                  </a:gs>
                  <a:gs pos="0">
                    <a:prstClr val="white">
                      <a:lumMod val="25000"/>
                      <a:lumOff val="75000"/>
                    </a:prstClr>
                  </a:gs>
                  <a:gs pos="100000">
                    <a:srgbClr val="1F497D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45175" y="1943100"/>
            <a:ext cx="8229600" cy="4294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Involves individual decision-making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repetitive and can be tracked over time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broadly adopted</a:t>
            </a:r>
          </a:p>
          <a:p>
            <a:pPr marL="914400" marR="0" lvl="1" indent="-5143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just by experts</a:t>
            </a:r>
          </a:p>
          <a:p>
            <a:pPr marL="914400" marR="0" lvl="1" indent="-5143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pre-emergent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an impact on water health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And/or will engage the public</a:t>
            </a:r>
          </a:p>
        </p:txBody>
      </p:sp>
    </p:spTree>
    <p:extLst>
      <p:ext uri="{BB962C8B-B14F-4D97-AF65-F5344CB8AC3E}">
        <p14:creationId xmlns:p14="http://schemas.microsoft.com/office/powerpoint/2010/main" val="3860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Measured Behaviors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296" y="1219200"/>
            <a:ext cx="7970335" cy="54168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 waste (2: on property/off property)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Leaves/Lawn clippings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Litter (2: drop/pick-up)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Fats, grease/Medicines down the drain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Fertilizer use/keep off hard surfaces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Pesticide/Herbicide use (2)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Conservation landscaping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 garden installation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Septic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 planting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Downspout redirect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 barrel/Connected, emptied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conservation</a:t>
            </a:r>
          </a:p>
        </p:txBody>
      </p:sp>
      <p:pic>
        <p:nvPicPr>
          <p:cNvPr id="5" name="Picture 4" descr="A large brown dog standing on top of a grass covered field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29" y="1785839"/>
            <a:ext cx="2629401" cy="1753790"/>
          </a:xfrm>
          <a:prstGeom prst="rect">
            <a:avLst/>
          </a:prstGeom>
        </p:spPr>
      </p:pic>
      <p:pic>
        <p:nvPicPr>
          <p:cNvPr id="12" name="Picture 11" descr="A picture containing grass, outdoor, person, thing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2" y="3759723"/>
            <a:ext cx="2099038" cy="1574278"/>
          </a:xfrm>
          <a:prstGeom prst="rect">
            <a:avLst/>
          </a:prstGeom>
        </p:spPr>
      </p:pic>
      <p:pic>
        <p:nvPicPr>
          <p:cNvPr id="7" name="Picture 6" descr="A white house&#10;&#10;Description generated with high confidenc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28661" r="25625" b="6067"/>
          <a:stretch/>
        </p:blipFill>
        <p:spPr>
          <a:xfrm>
            <a:off x="5638800" y="3354181"/>
            <a:ext cx="17716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383405" y="152400"/>
            <a:ext cx="8305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This Survey Tool Can Do</a:t>
            </a:r>
            <a:endParaRPr lang="en-US" sz="4800" b="1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Measure and track Stewardship progress.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Inform smart behavior selection for practitioners.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Segment data by major jurisdiction, demographic.</a:t>
            </a:r>
          </a:p>
          <a:p>
            <a:pPr>
              <a:spcBef>
                <a:spcPts val="1800"/>
              </a:spcBef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spcBef>
                <a:spcPts val="1800"/>
              </a:spcBef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Be a resource for other Bay Program priorities: Access, Diversity.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93" y="3352800"/>
            <a:ext cx="1524000" cy="13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89" y="3048000"/>
            <a:ext cx="1533622" cy="20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E9E256-ADDF-4527-AB0F-DCA3C21DE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05" y="3429000"/>
            <a:ext cx="2667000" cy="11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What This Survey Tool is </a:t>
            </a:r>
            <a:r>
              <a:rPr lang="en-US" sz="4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The citizen stewardship index will NOT </a:t>
            </a:r>
            <a:r>
              <a:rPr lang="en-US" sz="2800" u="sng" dirty="0">
                <a:latin typeface="+mj-lt"/>
                <a:ea typeface="+mj-ea"/>
                <a:cs typeface="+mj-cs"/>
              </a:rPr>
              <a:t>verify implementation</a:t>
            </a:r>
            <a:r>
              <a:rPr lang="en-US" sz="2800" dirty="0">
                <a:latin typeface="+mj-lt"/>
                <a:ea typeface="+mj-ea"/>
                <a:cs typeface="+mj-cs"/>
              </a:rPr>
              <a:t> of behaviors or practices per Bay Program protocols.  Other tools like the Smart Tracker exist for this purpose.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answer </a:t>
            </a:r>
            <a:r>
              <a:rPr lang="en-US" sz="2800" u="sng" dirty="0">
                <a:latin typeface="+mj-lt"/>
                <a:ea typeface="+mj-ea"/>
                <a:cs typeface="+mj-cs"/>
              </a:rPr>
              <a:t>why</a:t>
            </a:r>
            <a:r>
              <a:rPr lang="en-US" sz="2800" dirty="0">
                <a:latin typeface="+mj-lt"/>
                <a:ea typeface="+mj-ea"/>
                <a:cs typeface="+mj-cs"/>
              </a:rPr>
              <a:t> questions.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>
                <a:latin typeface="+mj-lt"/>
                <a:ea typeface="+mj-ea"/>
                <a:cs typeface="+mj-cs"/>
              </a:rPr>
              <a:t>public policy preferences</a:t>
            </a:r>
            <a:r>
              <a:rPr lang="en-US" sz="2800" dirty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>
                <a:latin typeface="+mj-lt"/>
                <a:ea typeface="+mj-ea"/>
                <a:cs typeface="+mj-cs"/>
              </a:rPr>
              <a:t>perceptions and attitudes</a:t>
            </a:r>
            <a:r>
              <a:rPr lang="en-US" sz="2800" dirty="0">
                <a:latin typeface="+mj-lt"/>
                <a:ea typeface="+mj-ea"/>
                <a:cs typeface="+mj-cs"/>
              </a:rPr>
              <a:t>, except those that directly drive stewardship behavior.</a:t>
            </a:r>
          </a:p>
        </p:txBody>
      </p:sp>
    </p:spTree>
    <p:extLst>
      <p:ext uri="{BB962C8B-B14F-4D97-AF65-F5344CB8AC3E}">
        <p14:creationId xmlns:p14="http://schemas.microsoft.com/office/powerpoint/2010/main" val="23492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47279"/>
              </p:ext>
            </p:extLst>
          </p:nvPr>
        </p:nvGraphicFramePr>
        <p:xfrm>
          <a:off x="3255818" y="1097554"/>
          <a:ext cx="4991100" cy="426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2017 Baseline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states statistically significant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N=5,212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1,001 (±3.1%)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4481194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1,005 (±3.1%)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1,003 (±3.1%)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2220679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801 (±3.5%)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600 (±4.0%)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400 (±4.9%)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402 (±4.9%)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676400" y="159784"/>
            <a:ext cx="5791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 Stewardship Indicator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Methodology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951018" cy="38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410200"/>
            <a:ext cx="4191000" cy="1200329"/>
          </a:xfrm>
          <a:prstGeom prst="rect">
            <a:avLst/>
          </a:prstGeom>
          <a:solidFill>
            <a:srgbClr val="C1E7FF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Fielded March – May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13-minute interview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Wireless and Landline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Spanish language interviewing</a:t>
            </a:r>
          </a:p>
        </p:txBody>
      </p:sp>
    </p:spTree>
    <p:extLst>
      <p:ext uri="{BB962C8B-B14F-4D97-AF65-F5344CB8AC3E}">
        <p14:creationId xmlns:p14="http://schemas.microsoft.com/office/powerpoint/2010/main" val="20354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W PowerPoint template - new logo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 PowerPoint template - new logo</Template>
  <TotalTime>7661</TotalTime>
  <Words>1525</Words>
  <Application>Microsoft Office PowerPoint</Application>
  <PresentationFormat>On-screen Show (4:3)</PresentationFormat>
  <Paragraphs>268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OW PowerPoint template - new logo</vt:lpstr>
      <vt:lpstr>2_Office Theme</vt:lpstr>
      <vt:lpstr>PowerPoint Presentation</vt:lpstr>
      <vt:lpstr>Stewardship Outcome</vt:lpstr>
      <vt:lpstr>PowerPoint Presentation</vt:lpstr>
      <vt:lpstr>Why Measure Stewardship?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If people work together, water pollution around here can be fixed. Level of Agreement</vt:lpstr>
      <vt:lpstr>My actions contribute to water pollution  where I live. Level of Agreement</vt:lpstr>
      <vt:lpstr>Volunteerism</vt:lpstr>
      <vt:lpstr>PowerPoint Presentation</vt:lpstr>
      <vt:lpstr>Negative Behaviors</vt:lpstr>
      <vt:lpstr>Positive Behaviors: Higher Tier</vt:lpstr>
      <vt:lpstr>Positive Behaviors: Lower Tier</vt:lpstr>
      <vt:lpstr>PowerPoint Presentation</vt:lpstr>
      <vt:lpstr>Focus Behavior: Picking up Dog Waste</vt:lpstr>
      <vt:lpstr>PowerPoint Presentation</vt:lpstr>
      <vt:lpstr>Focus Behavior: Picking up Dog Waste</vt:lpstr>
      <vt:lpstr>Behaviors More Susceptible to Change Asked Only of Those Not Taking the Desired Action Today</vt:lpstr>
      <vt:lpstr>Behaviors Less Susceptible to Change Asked Only of Those Not Taking the Desired Action Today</vt:lpstr>
      <vt:lpstr>Focus Behavior: Picking up Dog Waste “Very Likely” to Begin Picking Up</vt:lpstr>
      <vt:lpstr>Behaviors Susceptible to Change Asked Only of Those Not Taking the Desired Action Today</vt:lpstr>
      <vt:lpstr>PowerPoint Presentation</vt:lpstr>
      <vt:lpstr>PowerPoint Presentation</vt:lpstr>
      <vt:lpstr>Choosing the Right Behavior to Influence</vt:lpstr>
      <vt:lpstr>PowerPoint Presentation</vt:lpstr>
      <vt:lpstr>Recommendations: Behavior Adoption</vt:lpstr>
      <vt:lpstr>Recommendations: Behavior Adoption</vt:lpstr>
      <vt:lpstr>Recommendations: Behavior Adoption</vt:lpstr>
      <vt:lpstr>Recommendations: Civic Engagement</vt:lpstr>
      <vt:lpstr>Recommendations: Volunteerism</vt:lpstr>
      <vt:lpstr>Stewardship Indicator Accessibility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State Arts Council</dc:title>
  <dc:creator>Steve Raabe</dc:creator>
  <cp:lastModifiedBy>Pizzala, Andrew Michael</cp:lastModifiedBy>
  <cp:revision>287</cp:revision>
  <cp:lastPrinted>2017-07-11T11:10:07Z</cp:lastPrinted>
  <dcterms:created xsi:type="dcterms:W3CDTF">2013-10-25T10:25:16Z</dcterms:created>
  <dcterms:modified xsi:type="dcterms:W3CDTF">2017-10-19T17:30:48Z</dcterms:modified>
</cp:coreProperties>
</file>