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3" r:id="rId3"/>
    <p:sldId id="292" r:id="rId4"/>
    <p:sldId id="294" r:id="rId5"/>
    <p:sldId id="295" r:id="rId6"/>
    <p:sldId id="299" r:id="rId7"/>
    <p:sldId id="296" r:id="rId8"/>
    <p:sldId id="287" r:id="rId9"/>
    <p:sldId id="285" r:id="rId10"/>
    <p:sldId id="305" r:id="rId11"/>
    <p:sldId id="316" r:id="rId12"/>
    <p:sldId id="313" r:id="rId13"/>
    <p:sldId id="317" r:id="rId14"/>
    <p:sldId id="315" r:id="rId15"/>
    <p:sldId id="291" r:id="rId16"/>
    <p:sldId id="319" r:id="rId17"/>
    <p:sldId id="318" r:id="rId18"/>
    <p:sldId id="311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5" r:id="rId33"/>
    <p:sldId id="336" r:id="rId34"/>
    <p:sldId id="337" r:id="rId35"/>
    <p:sldId id="338" r:id="rId36"/>
    <p:sldId id="339" r:id="rId37"/>
    <p:sldId id="333" r:id="rId38"/>
    <p:sldId id="334" r:id="rId39"/>
  </p:sldIdLst>
  <p:sldSz cx="9144000" cy="6858000" type="screen4x3"/>
  <p:notesSz cx="6954838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D2ECB6"/>
    <a:srgbClr val="FFFFE7"/>
    <a:srgbClr val="9DDBE7"/>
    <a:srgbClr val="FFFF99"/>
    <a:srgbClr val="19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0" autoAdjust="0"/>
    <p:restoredTop sz="76029" autoAdjust="0"/>
  </p:normalViewPr>
  <p:slideViewPr>
    <p:cSldViewPr snapToGrid="0">
      <p:cViewPr varScale="1">
        <p:scale>
          <a:sx n="69" d="100"/>
          <a:sy n="69" d="100"/>
        </p:scale>
        <p:origin x="78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86394-7CD1-4704-A342-CD39D6F00DDE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3013763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5684"/>
            <a:ext cx="3013763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26C48-125D-4AFE-903E-54EDA96B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6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CFFA-A881-45C7-BF87-59768B63155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6389"/>
            <a:ext cx="556387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5"/>
            <a:ext cx="3013763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5685"/>
            <a:ext cx="3013763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55E0-7EB4-4DEE-9D47-D174E1E2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6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1 is Behavior Index.</a:t>
            </a:r>
          </a:p>
          <a:p>
            <a:r>
              <a:rPr lang="en-US" dirty="0" smtClean="0"/>
              <a:t>Will do a good job of measuring individual actions through a population-based sample.</a:t>
            </a:r>
          </a:p>
          <a:p>
            <a:r>
              <a:rPr lang="en-US" dirty="0" smtClean="0"/>
              <a:t>Can do a modest job of measuring volunteerism (self-reported).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0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Behavior</a:t>
            </a:r>
            <a:r>
              <a:rPr lang="en-US" baseline="0" dirty="0" smtClean="0"/>
              <a:t> Index </a:t>
            </a:r>
            <a:r>
              <a:rPr lang="en-US" dirty="0" smtClean="0"/>
              <a:t>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2 is a “road map” to accurately measure the top two levels of stewardship.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4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ending Phase 1 and entering Phase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7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very useful outcome of creating the behavior index will be more informed selection by practitioners of behaviors to impact.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the areas we will measure through this project.</a:t>
            </a:r>
          </a:p>
          <a:p>
            <a:r>
              <a:rPr lang="en-US" dirty="0" smtClean="0"/>
              <a:t>Note that volunteerism will be measured partially on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3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reviewed examples nationally (and beyond) to inform our decision-making around these questions of measurement.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7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 that </a:t>
            </a:r>
            <a:r>
              <a:rPr lang="en-US" dirty="0" smtClean="0"/>
              <a:t>Puget Sound Behavior </a:t>
            </a:r>
            <a:r>
              <a:rPr lang="en-US" dirty="0" smtClean="0"/>
              <a:t>Index is the pioneer.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8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Scope and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59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some risk depending on how the index moves.  Take that into account in the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Amy/Kristin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2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think down the road when designing the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6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King County’s EBI pre-dates Sound Behavior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86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lengthy and varied questionnaire.  Less standardization than SBI.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42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Color-coded system.</a:t>
            </a:r>
          </a:p>
          <a:p>
            <a:r>
              <a:rPr lang="en-US" dirty="0" smtClean="0"/>
              <a:t>Harder</a:t>
            </a:r>
            <a:r>
              <a:rPr lang="en-US" baseline="0" dirty="0" smtClean="0"/>
              <a:t> to interpret.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58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Greendex</a:t>
            </a:r>
            <a:r>
              <a:rPr lang="en-US" dirty="0" smtClean="0"/>
              <a:t> is a project of National Geographic.</a:t>
            </a:r>
          </a:p>
          <a:p>
            <a:r>
              <a:rPr lang="en-US" dirty="0" smtClean="0"/>
              <a:t>An attempt to create a global consumption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index;</a:t>
            </a:r>
            <a:r>
              <a:rPr lang="en-US" baseline="0" dirty="0" smtClean="0"/>
              <a:t> several implications.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3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Meta-index format helps protect against negative movement.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79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 things you can do with data.</a:t>
            </a:r>
          </a:p>
          <a:p>
            <a:r>
              <a:rPr lang="en-US" dirty="0" smtClean="0"/>
              <a:t>Americans feel little guilt.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24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 things you can do with data.</a:t>
            </a:r>
          </a:p>
          <a:p>
            <a:r>
              <a:rPr lang="en-US" dirty="0" smtClean="0"/>
              <a:t>Americans feel very empowered.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5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some examples of civic engagement  and attitudinal measurement.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7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Amy/Kristin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2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</a:t>
            </a:r>
            <a:r>
              <a:rPr lang="en-US" dirty="0" err="1" smtClean="0"/>
              <a:t>NCoC</a:t>
            </a:r>
            <a:r>
              <a:rPr lang="en-US" baseline="0" dirty="0" smtClean="0"/>
              <a:t> measurement.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OECD Better Life Index very powerful measurement.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59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limited number of broad attitudinal questions may be appropriate on the pilot indicator.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99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are not measuring policy preferences or public opinion.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31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examples of volunteerism measurement.  Still examining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8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examples of volunteerism measurement.  Still examining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Refresh the major areas and</a:t>
            </a:r>
            <a:r>
              <a:rPr lang="en-US" baseline="0" dirty="0" smtClean="0"/>
              <a:t> invite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21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some examples of civic engagement  and attitudinal measurement.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Amy/Kristin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Amy/Jamie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Amy/Jamie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4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to 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t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727" y="3517904"/>
            <a:ext cx="936235" cy="65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96" y="4333702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007" y="3715179"/>
            <a:ext cx="6858000" cy="618523"/>
          </a:xfrm>
        </p:spPr>
        <p:txBody>
          <a:bodyPr/>
          <a:lstStyle/>
          <a:p>
            <a:r>
              <a:rPr lang="en-US" dirty="0" smtClean="0"/>
              <a:t>2014 Chesapeake Watershed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32143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Photos Courtesy Chesapeake Bay Program</a:t>
            </a:r>
            <a:endParaRPr lang="en-US" sz="1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42" y="168361"/>
            <a:ext cx="2057400" cy="3089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42" y="168361"/>
            <a:ext cx="4652393" cy="3089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3719" y="3600443"/>
            <a:ext cx="5505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STEWARDSHIP </a:t>
            </a:r>
            <a:endParaRPr lang="en-US" sz="60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INDICATOR</a:t>
            </a:r>
            <a:endParaRPr lang="en-US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91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229" y="4395981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/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229" y="2813894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Volunteerism/ Collective </a:t>
            </a:r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1229" y="1237575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737" y="37246"/>
            <a:ext cx="847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MEASURING STEWARDSHIP: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PROJECT SCOPE OF WORK</a:t>
            </a:r>
            <a:endParaRPr lang="en-US" sz="32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01255" y="1149762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srgbClr val="195561"/>
                  </a:solidFill>
                </a:rPr>
                <a:t>Knowledge &amp; skills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846618" y="4628328"/>
            <a:ext cx="282660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Behavior </a:t>
            </a:r>
            <a:r>
              <a:rPr lang="en-US" b="1" dirty="0" smtClean="0">
                <a:solidFill>
                  <a:schemeClr val="bg1"/>
                </a:solidFill>
              </a:rPr>
              <a:t>Index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46618" y="3010385"/>
            <a:ext cx="282660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(Behavior Index)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0682" y="1642950"/>
            <a:ext cx="321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Product 1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Develop and field </a:t>
            </a:r>
            <a:r>
              <a:rPr lang="en-US" sz="2000" b="1" dirty="0" err="1" smtClean="0"/>
              <a:t>trackable</a:t>
            </a:r>
            <a:r>
              <a:rPr lang="en-US" sz="2000" b="1" dirty="0" smtClean="0"/>
              <a:t> Behavior Index</a:t>
            </a:r>
            <a:endParaRPr lang="en-US" sz="2000" b="1" dirty="0"/>
          </a:p>
        </p:txBody>
      </p:sp>
      <p:sp>
        <p:nvSpPr>
          <p:cNvPr id="11" name="Right Arrow 10"/>
          <p:cNvSpPr/>
          <p:nvPr/>
        </p:nvSpPr>
        <p:spPr>
          <a:xfrm>
            <a:off x="4724137" y="4904509"/>
            <a:ext cx="1122482" cy="6382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71114" y="3171913"/>
            <a:ext cx="1075504" cy="638219"/>
          </a:xfrm>
          <a:prstGeom prst="rightArrow">
            <a:avLst/>
          </a:prstGeom>
          <a:solidFill>
            <a:srgbClr val="FF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0799" y="600670"/>
            <a:ext cx="563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BEHAVIOR INDEX</a:t>
            </a:r>
            <a:endParaRPr lang="en-US" sz="5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67701" y="1614451"/>
            <a:ext cx="7675350" cy="485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Telephone-based probability sample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Landline and cell phones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English and Spanish as needed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2,000+ interviews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Behavior selection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Methodology and scale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Questionnaire development and testing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Field interviewing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Index calculation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299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229" y="4395981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/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229" y="2813894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Volunteerism/ Collective </a:t>
            </a:r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1229" y="1237575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737" y="37246"/>
            <a:ext cx="847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MEASURING STEWARDSHIP: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PROJECT SCOPE OF WORK</a:t>
            </a:r>
            <a:endParaRPr lang="en-US" sz="32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01255" y="1149762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srgbClr val="195561"/>
                  </a:solidFill>
                </a:rPr>
                <a:t>Knowledge &amp; skills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99282" y="1642950"/>
            <a:ext cx="2869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Product 2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Road Map:</a:t>
            </a:r>
          </a:p>
          <a:p>
            <a:pPr algn="ctr"/>
            <a:r>
              <a:rPr lang="en-US" sz="2000" b="1" dirty="0" smtClean="0"/>
              <a:t>How to measure these two levels</a:t>
            </a:r>
          </a:p>
          <a:p>
            <a:pPr algn="ctr"/>
            <a:r>
              <a:rPr lang="en-US" sz="2000" b="1" dirty="0" smtClean="0"/>
              <a:t>with accuracy</a:t>
            </a:r>
            <a:endParaRPr lang="en-US" sz="2000" b="1" dirty="0"/>
          </a:p>
        </p:txBody>
      </p:sp>
      <p:sp>
        <p:nvSpPr>
          <p:cNvPr id="2" name="Right Brace 1"/>
          <p:cNvSpPr/>
          <p:nvPr/>
        </p:nvSpPr>
        <p:spPr>
          <a:xfrm>
            <a:off x="4876800" y="1237575"/>
            <a:ext cx="969819" cy="2927931"/>
          </a:xfrm>
          <a:prstGeom prst="rightBrac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3875" y="4267200"/>
            <a:ext cx="7650634" cy="2770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846618" y="4628328"/>
            <a:ext cx="282660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Behavior </a:t>
            </a:r>
            <a:r>
              <a:rPr lang="en-US" b="1" dirty="0" smtClean="0">
                <a:solidFill>
                  <a:schemeClr val="bg1"/>
                </a:solidFill>
              </a:rPr>
              <a:t>Index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8624" y="691121"/>
            <a:ext cx="3193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TIMELINE</a:t>
            </a:r>
            <a:endParaRPr lang="en-US" sz="5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8764" y="1614451"/>
            <a:ext cx="8368145" cy="485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Phase 1: Develop Framework </a:t>
            </a:r>
          </a:p>
          <a:p>
            <a:pPr marL="1371600" lvl="2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850" dirty="0" smtClean="0"/>
              <a:t>(March – April)</a:t>
            </a:r>
          </a:p>
          <a:p>
            <a:pPr marL="0" lvl="1" algn="l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Phase 2: Develop Behavior Survey </a:t>
            </a:r>
            <a:r>
              <a:rPr lang="en-US" sz="3000" dirty="0" smtClean="0">
                <a:solidFill>
                  <a:schemeClr val="tx1"/>
                </a:solidFill>
              </a:rPr>
              <a:t>Tool &amp; Road Map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1427163" lvl="1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(April – June)</a:t>
            </a:r>
          </a:p>
          <a:p>
            <a:pPr marL="0" lvl="1" algn="l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Phase 3: Field Interviewing</a:t>
            </a:r>
          </a:p>
          <a:p>
            <a:pPr marL="1371600" lvl="1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(July – </a:t>
            </a:r>
            <a:r>
              <a:rPr lang="en-US" sz="3000" dirty="0" smtClean="0"/>
              <a:t>Sept)</a:t>
            </a:r>
            <a:endParaRPr lang="en-US" sz="3000" dirty="0" smtClean="0"/>
          </a:p>
          <a:p>
            <a:pPr marL="0" lvl="1" algn="l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Phase 4: Analysis &amp; Presentation/</a:t>
            </a:r>
          </a:p>
          <a:p>
            <a:pPr marL="1371600" lvl="1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Recommendations for Follow-up</a:t>
            </a:r>
          </a:p>
          <a:p>
            <a:pPr marL="1371600" lvl="1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(Sept – Nov)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435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0573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What Could the Index Tell Us?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14800"/>
          </a:xfrm>
          <a:noFill/>
        </p:spPr>
        <p:txBody>
          <a:bodyPr>
            <a:normAutofit/>
          </a:bodyPr>
          <a:lstStyle/>
          <a:p>
            <a:pPr marL="457200" lvl="1" indent="0" algn="ctr">
              <a:spcBef>
                <a:spcPts val="1200"/>
              </a:spcBef>
              <a:buNone/>
            </a:pPr>
            <a:r>
              <a:rPr lang="en-US" sz="3200" b="1" dirty="0" smtClean="0">
                <a:solidFill>
                  <a:srgbClr val="92D050"/>
                </a:solidFill>
              </a:rPr>
              <a:t>Inform Choosing </a:t>
            </a:r>
            <a:r>
              <a:rPr lang="en-US" sz="3200" b="1" dirty="0" smtClean="0">
                <a:solidFill>
                  <a:srgbClr val="92D050"/>
                </a:solidFill>
              </a:rPr>
              <a:t>the </a:t>
            </a:r>
            <a:r>
              <a:rPr lang="en-US" sz="3200" b="1" i="1" dirty="0" smtClean="0">
                <a:solidFill>
                  <a:srgbClr val="92D050"/>
                </a:solidFill>
              </a:rPr>
              <a:t>Right </a:t>
            </a:r>
            <a:r>
              <a:rPr lang="en-US" sz="3200" b="1" dirty="0" smtClean="0">
                <a:solidFill>
                  <a:srgbClr val="92D050"/>
                </a:solidFill>
              </a:rPr>
              <a:t>Behavior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endParaRPr lang="en-US" sz="2800" b="1" dirty="0" smtClean="0"/>
          </a:p>
          <a:p>
            <a:pPr marL="234950" lvl="1" indent="0">
              <a:spcBef>
                <a:spcPts val="1200"/>
              </a:spcBef>
              <a:buNone/>
            </a:pPr>
            <a:r>
              <a:rPr lang="en-US" sz="2800" b="1" dirty="0" smtClean="0"/>
              <a:t>Impact of the Behavior on Water Quality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800" b="1" dirty="0" smtClean="0"/>
              <a:t>x </a:t>
            </a:r>
          </a:p>
          <a:p>
            <a:pPr marL="234950" lvl="1" indent="0">
              <a:spcBef>
                <a:spcPts val="1200"/>
              </a:spcBef>
              <a:buNone/>
            </a:pPr>
            <a:r>
              <a:rPr lang="en-US" sz="2800" b="1" dirty="0" smtClean="0"/>
              <a:t>Penetration (Level of Adoption) in the Community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800" b="1" dirty="0" smtClean="0"/>
              <a:t>x </a:t>
            </a:r>
          </a:p>
          <a:p>
            <a:pPr marL="234950" lvl="1" indent="0">
              <a:spcBef>
                <a:spcPts val="1200"/>
              </a:spcBef>
              <a:buNone/>
            </a:pPr>
            <a:r>
              <a:rPr lang="en-US" sz="2800" b="1" dirty="0" smtClean="0"/>
              <a:t>Likelihood the Public will Adopt the Behavior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21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05731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What are </a:t>
            </a:r>
            <a:r>
              <a:rPr lang="en-US" b="1" dirty="0">
                <a:solidFill>
                  <a:srgbClr val="00B0F0"/>
                </a:solidFill>
              </a:rPr>
              <a:t>W</a:t>
            </a:r>
            <a:r>
              <a:rPr lang="en-US" b="1" dirty="0" smtClean="0">
                <a:solidFill>
                  <a:srgbClr val="00B0F0"/>
                </a:solidFill>
              </a:rPr>
              <a:t>e Measuring?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14800"/>
          </a:xfrm>
          <a:noFill/>
        </p:spPr>
        <p:txBody>
          <a:bodyPr>
            <a:normAutofit lnSpcReduction="10000"/>
          </a:bodyPr>
          <a:lstStyle/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Physical Practices (BMPs &amp; Behaviors)</a:t>
            </a:r>
          </a:p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Civic Engagement (Voting, Weighing in, Etc.)</a:t>
            </a:r>
          </a:p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Attitudes (Concerns, Affinities, Etc.)</a:t>
            </a:r>
          </a:p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Volunteerism</a:t>
            </a:r>
          </a:p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Leadership</a:t>
            </a:r>
            <a:endParaRPr lang="en-US" sz="28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69905" y="4100940"/>
            <a:ext cx="7650634" cy="27709"/>
          </a:xfrm>
          <a:prstGeom prst="line">
            <a:avLst/>
          </a:prstGeom>
          <a:ln w="57150">
            <a:solidFill>
              <a:srgbClr val="D2EC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7610" y="4918359"/>
            <a:ext cx="7650634" cy="2770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821" y="2464370"/>
            <a:ext cx="78441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PRESENTATION 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OF RELATED EFFORTS</a:t>
            </a:r>
            <a:endParaRPr lang="en-US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6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3" y="1654628"/>
            <a:ext cx="3516086" cy="498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Puget Sound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Behavior Index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Assesses 28 behaviors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Telephone data collection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Stratified for 12 jurisdictions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Conducted biennially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9DDBE7"/>
                </a:solidFill>
              </a:rPr>
              <a:t>3,131 interviews (2013)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Drives decision-making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Measures </a:t>
            </a:r>
            <a:r>
              <a:rPr lang="en-US" sz="1800" dirty="0" smtClean="0">
                <a:solidFill>
                  <a:schemeClr val="tx1"/>
                </a:solidFill>
              </a:rPr>
              <a:t>progress (2011, 2013, 2015)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Great attention focused on SBI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7" y="1032406"/>
            <a:ext cx="3111111" cy="622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9788" r="25476" b="15926"/>
          <a:stretch/>
        </p:blipFill>
        <p:spPr>
          <a:xfrm>
            <a:off x="3592286" y="1108606"/>
            <a:ext cx="5203755" cy="43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6583" y="3075709"/>
            <a:ext cx="7813962" cy="318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Puget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Sound Behavior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Index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rgbClr val="92D050"/>
                </a:solidFill>
              </a:rPr>
              <a:t>Measures both positive and negative </a:t>
            </a:r>
            <a:r>
              <a:rPr lang="en-US" b="1" dirty="0" smtClean="0">
                <a:solidFill>
                  <a:srgbClr val="92D050"/>
                </a:solidFill>
              </a:rPr>
              <a:t>behaviors.</a:t>
            </a:r>
            <a:endParaRPr lang="en-US" b="1" dirty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18-minute instrument (!)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Scale: Never, Seldom, Sometimes, Usually, Always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Measures impact more than behavior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/>
          <a:stretch/>
        </p:blipFill>
        <p:spPr>
          <a:xfrm>
            <a:off x="180109" y="256552"/>
            <a:ext cx="2501511" cy="622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9788" r="25476" b="15926"/>
          <a:stretch/>
        </p:blipFill>
        <p:spPr>
          <a:xfrm>
            <a:off x="348428" y="878774"/>
            <a:ext cx="2333192" cy="19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Meeting Purpose and Agenda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420724"/>
            <a:ext cx="7675350" cy="43513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Review task at hand</a:t>
            </a: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Seek feedback on what would be the most useful for Bay Community</a:t>
            </a: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Ensure this effort builds on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 smtClean="0">
                <a:solidFill>
                  <a:schemeClr val="tx1"/>
                </a:solidFill>
              </a:rPr>
              <a:t> complements  related measurement/tracking efforts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451" y="6326306"/>
            <a:ext cx="2491549" cy="5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6583" y="3075709"/>
            <a:ext cx="7813962" cy="318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Puget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Sound Behavior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Index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Risk in boiling it down to a single index.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2011 = 1.00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2013 = 0.83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2015 = ?.??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Guard against externalities.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/>
          <a:stretch/>
        </p:blipFill>
        <p:spPr>
          <a:xfrm>
            <a:off x="180109" y="256552"/>
            <a:ext cx="2501511" cy="622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9788" r="25476" b="15926"/>
          <a:stretch/>
        </p:blipFill>
        <p:spPr>
          <a:xfrm>
            <a:off x="348428" y="878774"/>
            <a:ext cx="2333192" cy="19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6583" y="3075709"/>
            <a:ext cx="7813962" cy="318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Puget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Sound Behavior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Index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Think longitudinally.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Choose measures that will move.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Swap them in and out?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If yes: Index will stay more current.</a:t>
            </a:r>
          </a:p>
          <a:p>
            <a:pPr marL="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If yes: Index will </a:t>
            </a:r>
            <a:r>
              <a:rPr lang="en-US" dirty="0" smtClean="0">
                <a:solidFill>
                  <a:schemeClr val="tx1"/>
                </a:solidFill>
              </a:rPr>
              <a:t>jump around more.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/>
          <a:stretch/>
        </p:blipFill>
        <p:spPr>
          <a:xfrm>
            <a:off x="180109" y="256552"/>
            <a:ext cx="2501511" cy="622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9788" r="25476" b="15926"/>
          <a:stretch/>
        </p:blipFill>
        <p:spPr>
          <a:xfrm>
            <a:off x="348428" y="878774"/>
            <a:ext cx="2333192" cy="19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2" y="4031673"/>
            <a:ext cx="8463151" cy="260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Measured 2006, 2008, 2011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Assesses 21 behaviors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Also includes some self-assessment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Blended telephone and addressed-based online data </a:t>
            </a:r>
            <a:r>
              <a:rPr lang="en-US" dirty="0" smtClean="0">
                <a:solidFill>
                  <a:schemeClr val="tx1"/>
                </a:solidFill>
              </a:rPr>
              <a:t>collection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1,816 </a:t>
            </a:r>
            <a:r>
              <a:rPr lang="en-US" dirty="0" smtClean="0">
                <a:solidFill>
                  <a:schemeClr val="tx1"/>
                </a:solidFill>
              </a:rPr>
              <a:t>interviews (</a:t>
            </a:r>
            <a:r>
              <a:rPr lang="en-US" dirty="0" smtClean="0">
                <a:solidFill>
                  <a:schemeClr val="tx1"/>
                </a:solidFill>
              </a:rPr>
              <a:t>2011; approx. 2/3 phone, 1/3 web)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0101" r="3725" b="53535"/>
          <a:stretch/>
        </p:blipFill>
        <p:spPr>
          <a:xfrm>
            <a:off x="2632364" y="407718"/>
            <a:ext cx="6179129" cy="33501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505" y="407718"/>
            <a:ext cx="2284022" cy="60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" y="476187"/>
            <a:ext cx="22383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0101" r="3725" b="53535"/>
          <a:stretch/>
        </p:blipFill>
        <p:spPr>
          <a:xfrm>
            <a:off x="237505" y="1079851"/>
            <a:ext cx="3072498" cy="1665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505" y="407718"/>
            <a:ext cx="2284022" cy="60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" y="476187"/>
            <a:ext cx="2238375" cy="4667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3754" y="3047999"/>
            <a:ext cx="5514108" cy="318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King County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Environmental Behavior Survey</a:t>
            </a:r>
            <a:endParaRPr lang="en-US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Multiple questions per behavior.</a:t>
            </a:r>
            <a:endParaRPr lang="en-US" b="1" dirty="0">
              <a:solidFill>
                <a:srgbClr val="92D05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do you do?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Frequency: Most or some of the time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Ever considered the target behavior?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0101" r="3725" b="53535"/>
          <a:stretch/>
        </p:blipFill>
        <p:spPr>
          <a:xfrm>
            <a:off x="237505" y="1079851"/>
            <a:ext cx="3072498" cy="1665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505" y="407718"/>
            <a:ext cx="2284022" cy="60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" y="476187"/>
            <a:ext cx="2238375" cy="4667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7505" y="3075708"/>
            <a:ext cx="5680362" cy="318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King County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Environmental Behavior Survey</a:t>
            </a:r>
            <a:endParaRPr lang="en-US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Does not boil down into an index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Color-coded system.</a:t>
            </a:r>
            <a:endParaRPr lang="en-US" b="1" dirty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Bright Green, Light Green, Yellow,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Brown, Gray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t="7677" r="12091" b="9293"/>
          <a:stretch/>
        </p:blipFill>
        <p:spPr>
          <a:xfrm>
            <a:off x="5195455" y="187453"/>
            <a:ext cx="3754582" cy="60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2252"/>
          <a:stretch/>
        </p:blipFill>
        <p:spPr>
          <a:xfrm>
            <a:off x="0" y="-1"/>
            <a:ext cx="9239058" cy="687185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17419" y="4932217"/>
            <a:ext cx="7550726" cy="130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365" y="4932217"/>
            <a:ext cx="7259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“an international research approach to measure </a:t>
            </a:r>
            <a:endParaRPr lang="en-US" sz="2400" b="1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monitor consumer progress towards environmentally sustainable consumption.”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6583" y="3075709"/>
            <a:ext cx="7813962" cy="318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Greendex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”</a:t>
            </a:r>
            <a:endParaRPr lang="en-US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Impact index.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Higher </a:t>
            </a:r>
            <a:r>
              <a:rPr lang="en-US" dirty="0" err="1" smtClean="0">
                <a:solidFill>
                  <a:schemeClr val="tx1"/>
                </a:solidFill>
              </a:rPr>
              <a:t>enviro</a:t>
            </a:r>
            <a:r>
              <a:rPr lang="en-US" dirty="0" smtClean="0">
                <a:solidFill>
                  <a:schemeClr val="tx1"/>
                </a:solidFill>
              </a:rPr>
              <a:t> impact = lower score.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Maximum score = 100.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Scoring method implies it is possible to be perfectly sustainable; authors admit this was not their intent.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Interviews</a:t>
            </a:r>
            <a:r>
              <a:rPr lang="en-US" dirty="0">
                <a:solidFill>
                  <a:schemeClr val="tx1"/>
                </a:solidFill>
              </a:rPr>
              <a:t> collected through online panels; 1,000/country.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23617" r="31770" b="29420"/>
          <a:stretch/>
        </p:blipFill>
        <p:spPr>
          <a:xfrm>
            <a:off x="471055" y="512619"/>
            <a:ext cx="2917353" cy="20643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7677" r="5342" b="5454"/>
          <a:stretch/>
        </p:blipFill>
        <p:spPr>
          <a:xfrm>
            <a:off x="3779874" y="332509"/>
            <a:ext cx="4740671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1165" y="4960456"/>
            <a:ext cx="7813962" cy="137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Meta-index with 4 sub-indices.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Internally weighted.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65 variables.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8081" r="5342" b="15353"/>
          <a:stretch/>
        </p:blipFill>
        <p:spPr>
          <a:xfrm>
            <a:off x="1357746" y="421532"/>
            <a:ext cx="6594763" cy="44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0" t="27475" r="28920" b="17171"/>
          <a:stretch/>
        </p:blipFill>
        <p:spPr>
          <a:xfrm>
            <a:off x="1565562" y="591633"/>
            <a:ext cx="5943600" cy="5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5" t="27475" r="29857" b="16767"/>
          <a:stretch/>
        </p:blipFill>
        <p:spPr>
          <a:xfrm>
            <a:off x="1565563" y="581891"/>
            <a:ext cx="5943600" cy="58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59" y="26096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is the Stewardship Goal?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59" y="1351800"/>
            <a:ext cx="71376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>
                <a:solidFill>
                  <a:schemeClr val="tx1"/>
                </a:solidFill>
              </a:rPr>
              <a:t>“Increase the number and </a:t>
            </a:r>
            <a:r>
              <a:rPr lang="en-US" sz="3000" i="1" dirty="0" smtClean="0">
                <a:solidFill>
                  <a:schemeClr val="tx1"/>
                </a:solidFill>
              </a:rPr>
              <a:t>diversity of </a:t>
            </a:r>
            <a:r>
              <a:rPr lang="en-US" sz="3000" i="1" dirty="0">
                <a:solidFill>
                  <a:schemeClr val="tx1"/>
                </a:solidFill>
              </a:rPr>
              <a:t>local citizen stewards and local governments that actively support and carry out </a:t>
            </a:r>
            <a:r>
              <a:rPr lang="en-US" sz="3000" i="1" dirty="0" smtClean="0">
                <a:solidFill>
                  <a:schemeClr val="tx1"/>
                </a:solidFill>
              </a:rPr>
              <a:t>conservation </a:t>
            </a:r>
            <a:r>
              <a:rPr lang="en-US" sz="3000" i="1" dirty="0">
                <a:solidFill>
                  <a:schemeClr val="tx1"/>
                </a:solidFill>
              </a:rPr>
              <a:t>and restoration activities that achieve healthy local streams, rivers and a vibrant Chesapeake Bay.”</a:t>
            </a:r>
            <a:r>
              <a:rPr lang="en-US" sz="3000" dirty="0">
                <a:solidFill>
                  <a:schemeClr val="tx1"/>
                </a:solidFill>
              </a:rPr>
              <a:t>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784" y="3989277"/>
            <a:ext cx="5652655" cy="2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3223" y="2007170"/>
            <a:ext cx="73570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CIVIC ENGAGEMENT 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6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ATTITUDINAL 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MEASUREMENT</a:t>
            </a:r>
            <a:endParaRPr lang="en-US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3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3" y="1654628"/>
            <a:ext cx="3087584" cy="498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National Conference on Citizenship</a:t>
            </a:r>
            <a:endParaRPr lang="en-US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Congressionally chartered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Measuring civic healt</a:t>
            </a:r>
            <a:r>
              <a:rPr lang="en-US" sz="1800" dirty="0" smtClean="0">
                <a:solidFill>
                  <a:schemeClr val="tx1"/>
                </a:solidFill>
              </a:rPr>
              <a:t>h nationwide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Expanded previous Census Bureau measures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Now measuring: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Voting behavior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Participation in groups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Civic discussion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Public trust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Paying attention to current events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General volunteerism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Charitable giving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360217"/>
            <a:ext cx="1064821" cy="1064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2" y="1654628"/>
            <a:ext cx="5306291" cy="35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2" y="4765964"/>
            <a:ext cx="8435439" cy="164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Organization for Economic Cooperation and Development</a:t>
            </a:r>
            <a:endParaRPr lang="en-US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rgbClr val="92D050"/>
                </a:solidFill>
                <a:latin typeface="Arial Black" pitchFamily="34" charset="0"/>
              </a:rPr>
              <a:t>Better Life Index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Extremely Powerful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Can be customized, localized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3804"/>
          <a:stretch/>
        </p:blipFill>
        <p:spPr>
          <a:xfrm>
            <a:off x="-5939" y="0"/>
            <a:ext cx="9144000" cy="46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0329" y="429491"/>
            <a:ext cx="7813962" cy="196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Attitudinal Measurement</a:t>
            </a:r>
            <a:endParaRPr lang="en-US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Choose a short list of relevant measures.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Self-assessment of affinity for water protection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Level of concern for specific priorities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2525" r="4394" b="10505"/>
          <a:stretch/>
        </p:blipFill>
        <p:spPr>
          <a:xfrm>
            <a:off x="1420091" y="2396836"/>
            <a:ext cx="6593127" cy="41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0329" y="429491"/>
            <a:ext cx="7813962" cy="196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Attitudinal Measurement</a:t>
            </a:r>
            <a:endParaRPr lang="en-US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What it is not (in this context).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Public policy preferences.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Hot buttons or directional measurements.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0302" r="5000" b="8081"/>
          <a:stretch/>
        </p:blipFill>
        <p:spPr>
          <a:xfrm>
            <a:off x="1731818" y="2396836"/>
            <a:ext cx="5773437" cy="3906982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2258291" y="2216728"/>
            <a:ext cx="4835236" cy="4197928"/>
          </a:xfrm>
          <a:prstGeom prst="noSmoking">
            <a:avLst/>
          </a:prstGeom>
          <a:solidFill>
            <a:srgbClr val="FFCCCC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9232" y="1065061"/>
            <a:ext cx="58341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VOLUNTEERISM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LEADERSHIP</a:t>
            </a:r>
            <a:endParaRPr lang="en-US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20437" y="4081522"/>
            <a:ext cx="7813962" cy="141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Corporation for National Service</a:t>
            </a:r>
            <a:endParaRPr lang="en-US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3252" y="2616771"/>
            <a:ext cx="7248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ORKS IN THE ROAD</a:t>
            </a:r>
            <a:endParaRPr lang="en-US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69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05731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What are </a:t>
            </a:r>
            <a:r>
              <a:rPr lang="en-US" b="1" dirty="0">
                <a:solidFill>
                  <a:srgbClr val="00B0F0"/>
                </a:solidFill>
              </a:rPr>
              <a:t>W</a:t>
            </a:r>
            <a:r>
              <a:rPr lang="en-US" b="1" dirty="0" smtClean="0">
                <a:solidFill>
                  <a:srgbClr val="00B0F0"/>
                </a:solidFill>
              </a:rPr>
              <a:t>e Measuring?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14800"/>
          </a:xfrm>
          <a:noFill/>
        </p:spPr>
        <p:txBody>
          <a:bodyPr>
            <a:normAutofit lnSpcReduction="10000"/>
          </a:bodyPr>
          <a:lstStyle/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Physical Practices (BMPs &amp; Behaviors)</a:t>
            </a:r>
          </a:p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Civic Engagement (Voting, Weighing in, Etc.)</a:t>
            </a:r>
          </a:p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Attitudes (Concerns, Affinities, Etc.)</a:t>
            </a:r>
          </a:p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Volunteerism</a:t>
            </a:r>
          </a:p>
          <a:p>
            <a:pPr marL="749300" lvl="1" indent="-514350">
              <a:spcBef>
                <a:spcPts val="4200"/>
              </a:spcBef>
              <a:buFont typeface="+mj-lt"/>
              <a:buAutoNum type="arabicPeriod"/>
            </a:pPr>
            <a:r>
              <a:rPr lang="en-US" sz="2800" b="1" dirty="0" smtClean="0"/>
              <a:t>Leadership</a:t>
            </a:r>
            <a:endParaRPr lang="en-US" sz="28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69905" y="4100940"/>
            <a:ext cx="7650634" cy="27709"/>
          </a:xfrm>
          <a:prstGeom prst="line">
            <a:avLst/>
          </a:prstGeom>
          <a:ln w="57150">
            <a:solidFill>
              <a:srgbClr val="D2EC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7610" y="4918359"/>
            <a:ext cx="7650634" cy="2770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2783025"/>
            <a:ext cx="4476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NEXT STEPS</a:t>
            </a:r>
            <a:endParaRPr lang="en-US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00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Why is this outcome important?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420724"/>
            <a:ext cx="7675350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It is the people part of the new Bay Agreement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Restoration actions must be widespread-- a thousand cuts/a thousand solutions.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Local government needs support from its residents to act.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Many other outcomes and management strategies also rely on broad grass roots action.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This has not been a direct emphasis of </a:t>
            </a:r>
            <a:r>
              <a:rPr lang="en-US" sz="2800" dirty="0">
                <a:solidFill>
                  <a:schemeClr val="tx1"/>
                </a:solidFill>
              </a:rPr>
              <a:t>the Chesapeake Bay </a:t>
            </a:r>
            <a:r>
              <a:rPr lang="en-US" sz="2800" dirty="0" smtClean="0">
                <a:solidFill>
                  <a:schemeClr val="tx1"/>
                </a:solidFill>
              </a:rPr>
              <a:t>Program in the past.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451" y="6326306"/>
            <a:ext cx="2491549" cy="5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41" y="70953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Citizen Stewardship Outcome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41" y="1766431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Increase the number and diversity of trained and mobilized citizen volunteers with the knowledge and skills needed to enhance the health of their local watersheds.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29"/>
          <a:stretch/>
        </p:blipFill>
        <p:spPr>
          <a:xfrm>
            <a:off x="3356428" y="2791660"/>
            <a:ext cx="5164116" cy="36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046" y="4657986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/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016" y="3121712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Volunteerism/ Collective </a:t>
            </a:r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9016" y="1608614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565" y="232465"/>
            <a:ext cx="8476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solidFill>
                  <a:srgbClr val="00B0F0"/>
                </a:solidFill>
              </a:rPr>
              <a:t>Citizen Stewardship Framework</a:t>
            </a:r>
          </a:p>
          <a:p>
            <a:pPr algn="ctr" defTabSz="457200"/>
            <a:r>
              <a:rPr lang="en-US" sz="3200" i="1" dirty="0"/>
              <a:t>Increasing citizen actions for watershed  health</a:t>
            </a:r>
          </a:p>
        </p:txBody>
      </p:sp>
      <p:sp>
        <p:nvSpPr>
          <p:cNvPr id="14" name="Curved Right Arrow 13"/>
          <p:cNvSpPr/>
          <p:nvPr/>
        </p:nvSpPr>
        <p:spPr>
          <a:xfrm rot="19819429" flipH="1">
            <a:off x="4555809" y="1663611"/>
            <a:ext cx="1725459" cy="2462204"/>
          </a:xfrm>
          <a:prstGeom prst="curvedRightArrow">
            <a:avLst>
              <a:gd name="adj1" fmla="val 25000"/>
              <a:gd name="adj2" fmla="val 54435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9016" y="6197086"/>
            <a:ext cx="6081936" cy="5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Increasingly Environmentally Literate Population (</a:t>
            </a:r>
            <a:r>
              <a:rPr lang="en-US" sz="1600" dirty="0" err="1">
                <a:solidFill>
                  <a:prstClr val="white"/>
                </a:solidFill>
              </a:rPr>
              <a:t>Elit</a:t>
            </a:r>
            <a:r>
              <a:rPr lang="en-US" sz="1600" dirty="0">
                <a:solidFill>
                  <a:prstClr val="white"/>
                </a:solidFill>
              </a:rPr>
              <a:t> Goal)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8171" y="1608614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srgbClr val="195561"/>
                  </a:solidFill>
                </a:rPr>
                <a:t>Knowledge &amp; skills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 rot="19819429" flipH="1">
            <a:off x="4943959" y="1648411"/>
            <a:ext cx="1553211" cy="3984543"/>
          </a:xfrm>
          <a:prstGeom prst="curvedRightArrow">
            <a:avLst>
              <a:gd name="adj1" fmla="val 25000"/>
              <a:gd name="adj2" fmla="val 50000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3818403">
            <a:off x="5386060" y="2667097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Mobilize/Increase</a:t>
            </a:r>
          </a:p>
        </p:txBody>
      </p:sp>
    </p:spTree>
    <p:extLst>
      <p:ext uri="{BB962C8B-B14F-4D97-AF65-F5344CB8AC3E}">
        <p14:creationId xmlns:p14="http://schemas.microsoft.com/office/powerpoint/2010/main" val="1968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9047" y="4855801"/>
            <a:ext cx="6035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>
                <a:solidFill>
                  <a:srgbClr val="00B0F0"/>
                </a:solidFill>
                <a:latin typeface="Corbel" panose="020B0503020204020204" pitchFamily="34" charset="0"/>
              </a:rPr>
              <a:t>Changing </a:t>
            </a:r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Behavior/Adopting BMPs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60" y="2785420"/>
            <a:ext cx="8177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Community Conservation Projects by Volunteers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1456" y="911877"/>
            <a:ext cx="58456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Community Leaders Taking Action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2" name="AutoShape 6" descr="Image result for ALLAR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5842" y="3341825"/>
            <a:ext cx="8278227" cy="1303538"/>
            <a:chOff x="325842" y="2663342"/>
            <a:chExt cx="8278227" cy="1303538"/>
          </a:xfrm>
        </p:grpSpPr>
        <p:sp>
          <p:nvSpPr>
            <p:cNvPr id="21" name="Rounded Rectangle 20"/>
            <p:cNvSpPr/>
            <p:nvPr/>
          </p:nvSpPr>
          <p:spPr>
            <a:xfrm>
              <a:off x="325842" y="2663342"/>
              <a:ext cx="8278227" cy="130353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58" y="2843296"/>
              <a:ext cx="1447016" cy="983786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357" y="2731885"/>
              <a:ext cx="1160145" cy="11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6299" y="2735601"/>
              <a:ext cx="1159019" cy="1159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042" y="2767789"/>
              <a:ext cx="1159021" cy="115902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8858" y="2853284"/>
              <a:ext cx="1294303" cy="1002450"/>
            </a:xfrm>
            <a:prstGeom prst="rect">
              <a:avLst/>
            </a:prstGeom>
          </p:spPr>
        </p:pic>
      </p:grpSp>
      <p:grpSp>
        <p:nvGrpSpPr>
          <p:cNvPr id="1024" name="Group 1023"/>
          <p:cNvGrpSpPr/>
          <p:nvPr/>
        </p:nvGrpSpPr>
        <p:grpSpPr>
          <a:xfrm>
            <a:off x="307975" y="1437738"/>
            <a:ext cx="8296094" cy="1235793"/>
            <a:chOff x="307975" y="773975"/>
            <a:chExt cx="8296094" cy="1156433"/>
          </a:xfrm>
        </p:grpSpPr>
        <p:sp>
          <p:nvSpPr>
            <p:cNvPr id="20" name="Rounded Rectangle 19"/>
            <p:cNvSpPr/>
            <p:nvPr/>
          </p:nvSpPr>
          <p:spPr>
            <a:xfrm>
              <a:off x="307975" y="773975"/>
              <a:ext cx="8296094" cy="115643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4767" y="1038134"/>
              <a:ext cx="1668885" cy="7202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700" y="978676"/>
              <a:ext cx="1457813" cy="876268"/>
            </a:xfrm>
            <a:prstGeom prst="rect">
              <a:avLst/>
            </a:prstGeom>
          </p:spPr>
        </p:pic>
        <p:pic>
          <p:nvPicPr>
            <p:cNvPr id="23" name="Picture 2" descr="https://allianceforthebay.org/wp-content/uploads/2012/06/READY-web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095" y="877576"/>
              <a:ext cx="975054" cy="104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332" y="1038134"/>
              <a:ext cx="2193972" cy="67437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4750" y="883916"/>
              <a:ext cx="1025431" cy="1015278"/>
            </a:xfrm>
            <a:prstGeom prst="rect">
              <a:avLst/>
            </a:prstGeom>
          </p:spPr>
        </p:pic>
      </p:grpSp>
      <p:grpSp>
        <p:nvGrpSpPr>
          <p:cNvPr id="1027" name="Group 1026"/>
          <p:cNvGrpSpPr/>
          <p:nvPr/>
        </p:nvGrpSpPr>
        <p:grpSpPr>
          <a:xfrm>
            <a:off x="307975" y="5416116"/>
            <a:ext cx="8227422" cy="1300832"/>
            <a:chOff x="254727" y="5045761"/>
            <a:chExt cx="8227422" cy="134087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727" y="5045761"/>
              <a:ext cx="8227422" cy="1340877"/>
            </a:xfrm>
            <a:prstGeom prst="rect">
              <a:avLst/>
            </a:prstGeom>
          </p:spPr>
        </p:pic>
        <p:pic>
          <p:nvPicPr>
            <p:cNvPr id="1026" name="Picture 2" descr="http://static.wixstatic.com/media/8de0fd_129d0c57a97509db8bb7ecfc02715d3c.jpg_srz_p_114_133_75_22_0.50_1.20_0.00_jpg_srz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074" y="5174981"/>
              <a:ext cx="948813" cy="110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reeMenu_Final_Page_1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907" y="5079377"/>
              <a:ext cx="890847" cy="121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1678" y="5378210"/>
              <a:ext cx="1187223" cy="7078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03313" y="5174981"/>
              <a:ext cx="1356345" cy="102055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1266" y="5081521"/>
              <a:ext cx="911211" cy="1254140"/>
            </a:xfrm>
            <a:prstGeom prst="rect">
              <a:avLst/>
            </a:prstGeom>
          </p:spPr>
        </p:pic>
      </p:grpSp>
      <p:sp>
        <p:nvSpPr>
          <p:cNvPr id="1029" name="TextBox 1028"/>
          <p:cNvSpPr txBox="1"/>
          <p:nvPr/>
        </p:nvSpPr>
        <p:spPr>
          <a:xfrm>
            <a:off x="3343603" y="146740"/>
            <a:ext cx="2230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Examples</a:t>
            </a:r>
            <a:endParaRPr lang="en-US" sz="4000" dirty="0"/>
          </a:p>
        </p:txBody>
      </p:sp>
      <p:pic>
        <p:nvPicPr>
          <p:cNvPr id="3" name="Picture 2" descr="http://www.cbtrust.org/atf/cf/%7BEB2A714E-8219-45E8-8C3D-50EBE1847CB8%7D/Rain-Check-Logo_final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560" y="5489647"/>
            <a:ext cx="844067" cy="11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987" y="5736607"/>
            <a:ext cx="1433345" cy="6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0573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Why Measure Progress?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386" y="1407624"/>
            <a:ext cx="7675350" cy="3659458"/>
          </a:xfrm>
        </p:spPr>
        <p:txBody>
          <a:bodyPr>
            <a:normAutofit fontScale="85000" lnSpcReduction="10000"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 Collect </a:t>
            </a:r>
            <a:r>
              <a:rPr lang="en-US" sz="3000" dirty="0"/>
              <a:t>and share data that is useful to practitioners in informing program design and improvements 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Predict/quantify/prioritize </a:t>
            </a:r>
            <a:r>
              <a:rPr lang="en-US" sz="3000" dirty="0"/>
              <a:t>the water quality and other engagement values of stewardship programs and citizen actions. 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Provide </a:t>
            </a:r>
            <a:r>
              <a:rPr lang="en-US" sz="3000" dirty="0"/>
              <a:t>an accurate and easily (relatively) scalable baseline of stewardship actions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Increase/maintain </a:t>
            </a:r>
            <a:r>
              <a:rPr lang="en-US" sz="3000" dirty="0"/>
              <a:t>support for investments in citizen stewardship efforts. </a:t>
            </a:r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290" y="5110009"/>
            <a:ext cx="2132336" cy="15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229" y="4395981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/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229" y="2813894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Volunteerism/ Collective </a:t>
            </a:r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1229" y="1237575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653" y="247646"/>
            <a:ext cx="84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How do we Measure Progress?</a:t>
            </a:r>
            <a:endParaRPr lang="en-US" sz="3200" i="1" dirty="0"/>
          </a:p>
        </p:txBody>
      </p:sp>
      <p:sp>
        <p:nvSpPr>
          <p:cNvPr id="14" name="Curved Right Arrow 13"/>
          <p:cNvSpPr/>
          <p:nvPr/>
        </p:nvSpPr>
        <p:spPr>
          <a:xfrm rot="19819429" flipH="1">
            <a:off x="4423393" y="1792344"/>
            <a:ext cx="1223631" cy="2462204"/>
          </a:xfrm>
          <a:prstGeom prst="curvedRightArrow">
            <a:avLst>
              <a:gd name="adj1" fmla="val 18244"/>
              <a:gd name="adj2" fmla="val 54435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6621" y="6118011"/>
            <a:ext cx="6081936" cy="5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Increasingly Environmentally Literate Population (</a:t>
            </a:r>
            <a:r>
              <a:rPr lang="en-US" sz="1600" dirty="0" err="1">
                <a:solidFill>
                  <a:prstClr val="white"/>
                </a:solidFill>
              </a:rPr>
              <a:t>Elit</a:t>
            </a:r>
            <a:r>
              <a:rPr lang="en-US" sz="1600" dirty="0">
                <a:solidFill>
                  <a:prstClr val="white"/>
                </a:solidFill>
              </a:rPr>
              <a:t> Goal)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1255" y="1149762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srgbClr val="195561"/>
                  </a:solidFill>
                </a:rPr>
                <a:t>Knowledge &amp; skills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 rot="19819429" flipH="1">
            <a:off x="4687103" y="1741905"/>
            <a:ext cx="1103234" cy="3495588"/>
          </a:xfrm>
          <a:prstGeom prst="curvedRightArrow">
            <a:avLst>
              <a:gd name="adj1" fmla="val 25000"/>
              <a:gd name="adj2" fmla="val 50000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3020" y="1143966"/>
            <a:ext cx="2950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Mobilize/ Increase</a:t>
            </a:r>
          </a:p>
          <a:p>
            <a:pPr defTabSz="457200"/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Stewardship Index</a:t>
            </a:r>
            <a:endParaRPr lang="en-US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65342" y="4628328"/>
            <a:ext cx="2307877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 Index, 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81181" y="6050120"/>
            <a:ext cx="1545014" cy="5674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ELIT Tool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65342" y="3010385"/>
            <a:ext cx="2307877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65342" y="1459929"/>
            <a:ext cx="2195465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937620" y="878185"/>
            <a:ext cx="3050907" cy="5106155"/>
          </a:xfrm>
          <a:prstGeom prst="ellipse">
            <a:avLst/>
          </a:prstGeom>
          <a:solidFill>
            <a:schemeClr val="tx1">
              <a:lumMod val="65000"/>
              <a:alpha val="16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997</TotalTime>
  <Words>1399</Words>
  <Application>Microsoft Office PowerPoint</Application>
  <PresentationFormat>On-screen Show (4:3)</PresentationFormat>
  <Paragraphs>284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Corbel</vt:lpstr>
      <vt:lpstr>Times New Roman</vt:lpstr>
      <vt:lpstr>Wingdings</vt:lpstr>
      <vt:lpstr>Depth</vt:lpstr>
      <vt:lpstr>Achieving the Goal of Stewardship </vt:lpstr>
      <vt:lpstr>Meeting Purpose and Agenda</vt:lpstr>
      <vt:lpstr>What is the Stewardship Goal?</vt:lpstr>
      <vt:lpstr>Why is this outcome important?</vt:lpstr>
      <vt:lpstr>Citizen Stewardship Outcome</vt:lpstr>
      <vt:lpstr>PowerPoint Presentation</vt:lpstr>
      <vt:lpstr>PowerPoint Presentation</vt:lpstr>
      <vt:lpstr>Why Measure Progress?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Could the Index Tell Us?</vt:lpstr>
      <vt:lpstr>What are We Measuring?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We Measuring?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Goal of Stewardship</dc:title>
  <dc:creator>Al Todd</dc:creator>
  <cp:lastModifiedBy>Steve Raabe</cp:lastModifiedBy>
  <cp:revision>125</cp:revision>
  <cp:lastPrinted>2015-02-09T17:15:28Z</cp:lastPrinted>
  <dcterms:created xsi:type="dcterms:W3CDTF">2014-09-25T20:59:01Z</dcterms:created>
  <dcterms:modified xsi:type="dcterms:W3CDTF">2015-04-27T16:40:42Z</dcterms:modified>
</cp:coreProperties>
</file>