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35"/>
  </p:sldMasterIdLst>
  <p:notesMasterIdLst>
    <p:notesMasterId r:id="rId53"/>
  </p:notesMasterIdLst>
  <p:sldIdLst>
    <p:sldId id="256" r:id="rId36"/>
    <p:sldId id="260" r:id="rId37"/>
    <p:sldId id="316" r:id="rId38"/>
    <p:sldId id="291" r:id="rId39"/>
    <p:sldId id="309" r:id="rId40"/>
    <p:sldId id="320" r:id="rId41"/>
    <p:sldId id="285" r:id="rId42"/>
    <p:sldId id="301" r:id="rId43"/>
    <p:sldId id="313" r:id="rId44"/>
    <p:sldId id="263" r:id="rId45"/>
    <p:sldId id="290" r:id="rId46"/>
    <p:sldId id="304" r:id="rId47"/>
    <p:sldId id="306" r:id="rId48"/>
    <p:sldId id="265" r:id="rId49"/>
    <p:sldId id="314" r:id="rId50"/>
    <p:sldId id="321" r:id="rId51"/>
    <p:sldId id="280" r:id="rId52"/>
  </p:sldIdLst>
  <p:sldSz cx="9144000" cy="5143500" type="screen16x9"/>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4057"/>
    <a:srgbClr val="165751"/>
    <a:srgbClr val="94BF6E"/>
    <a:srgbClr val="3B8D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778A900C-7CE9-4E3A-8019-603A3B7F293A}">
  <a:tblStyle styleId="{778A900C-7CE9-4E3A-8019-603A3B7F293A}"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0"/>
    <p:restoredTop sz="78499" autoAdjust="0"/>
  </p:normalViewPr>
  <p:slideViewPr>
    <p:cSldViewPr snapToGrid="0" snapToObjects="1">
      <p:cViewPr>
        <p:scale>
          <a:sx n="90" d="100"/>
          <a:sy n="90" d="100"/>
        </p:scale>
        <p:origin x="-150"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slide" Target="slides/slide4.xml"/><Relationship Id="rId21" Type="http://schemas.openxmlformats.org/officeDocument/2006/relationships/customXml" Target="../customXml/item21.xml"/><Relationship Id="rId34" Type="http://schemas.openxmlformats.org/officeDocument/2006/relationships/customXml" Target="../customXml/item34.xml"/><Relationship Id="rId42" Type="http://schemas.openxmlformats.org/officeDocument/2006/relationships/slide" Target="slides/slide7.xml"/><Relationship Id="rId47" Type="http://schemas.openxmlformats.org/officeDocument/2006/relationships/slide" Target="slides/slide12.xml"/><Relationship Id="rId50" Type="http://schemas.openxmlformats.org/officeDocument/2006/relationships/slide" Target="slides/slide15.xml"/><Relationship Id="rId55" Type="http://schemas.openxmlformats.org/officeDocument/2006/relationships/viewProps" Target="viewProps.xml"/><Relationship Id="rId7" Type="http://schemas.openxmlformats.org/officeDocument/2006/relationships/customXml" Target="../customXml/item7.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slide" Target="slides/slide3.xml"/><Relationship Id="rId46"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customXml" Target="../customXml/item16.xml"/><Relationship Id="rId20" Type="http://schemas.openxmlformats.org/officeDocument/2006/relationships/customXml" Target="../customXml/item20.xml"/><Relationship Id="rId29" Type="http://schemas.openxmlformats.org/officeDocument/2006/relationships/customXml" Target="../customXml/item29.xml"/><Relationship Id="rId41" Type="http://schemas.openxmlformats.org/officeDocument/2006/relationships/slide" Target="slides/slide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customXml" Target="../customXml/item32.xml"/><Relationship Id="rId37" Type="http://schemas.openxmlformats.org/officeDocument/2006/relationships/slide" Target="slides/slide2.xml"/><Relationship Id="rId40" Type="http://schemas.openxmlformats.org/officeDocument/2006/relationships/slide" Target="slides/slide5.xml"/><Relationship Id="rId45" Type="http://schemas.openxmlformats.org/officeDocument/2006/relationships/slide" Target="slides/slide10.xml"/><Relationship Id="rId53"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slide" Target="slides/slide1.xml"/><Relationship Id="rId49" Type="http://schemas.openxmlformats.org/officeDocument/2006/relationships/slide" Target="slides/slide14.xml"/><Relationship Id="rId57" Type="http://schemas.openxmlformats.org/officeDocument/2006/relationships/tableStyles" Target="tableStyles.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customXml" Target="../customXml/item31.xml"/><Relationship Id="rId44" Type="http://schemas.openxmlformats.org/officeDocument/2006/relationships/slide" Target="slides/slide9.xml"/><Relationship Id="rId52" Type="http://schemas.openxmlformats.org/officeDocument/2006/relationships/slide" Target="slides/slide17.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slideMaster" Target="slideMasters/slideMaster1.xml"/><Relationship Id="rId43" Type="http://schemas.openxmlformats.org/officeDocument/2006/relationships/slide" Target="slides/slide8.xml"/><Relationship Id="rId48" Type="http://schemas.openxmlformats.org/officeDocument/2006/relationships/slide" Target="slides/slide13.xml"/><Relationship Id="rId56" Type="http://schemas.openxmlformats.org/officeDocument/2006/relationships/theme" Target="theme/theme1.xml"/><Relationship Id="rId8" Type="http://schemas.openxmlformats.org/officeDocument/2006/relationships/customXml" Target="../customXml/item8.xml"/><Relationship Id="rId51" Type="http://schemas.openxmlformats.org/officeDocument/2006/relationships/slide" Target="slides/slide16.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FCFC98-2062-4772-9070-4D408BEC7578}" type="doc">
      <dgm:prSet loTypeId="urn:microsoft.com/office/officeart/2005/8/layout/process1" loCatId="process" qsTypeId="urn:microsoft.com/office/officeart/2005/8/quickstyle/simple1" qsCatId="simple" csTypeId="urn:microsoft.com/office/officeart/2005/8/colors/accent1_2" csCatId="accent1" phldr="1"/>
      <dgm:spPr/>
    </dgm:pt>
    <dgm:pt modelId="{D3EEEFEC-1A5F-44D1-9D6B-B9A9E498A68F}">
      <dgm:prSet phldrT="[Text]"/>
      <dgm:spPr>
        <a:solidFill>
          <a:srgbClr val="165751"/>
        </a:solidFill>
      </dgm:spPr>
      <dgm:t>
        <a:bodyPr/>
        <a:lstStyle/>
        <a:p>
          <a:r>
            <a:rPr lang="en-US" dirty="0"/>
            <a:t>Identify stressors</a:t>
          </a:r>
        </a:p>
      </dgm:t>
    </dgm:pt>
    <dgm:pt modelId="{5F514079-1959-429F-89A9-32D72C6529D2}" type="parTrans" cxnId="{92320382-3866-493F-AA2F-952909E83F89}">
      <dgm:prSet/>
      <dgm:spPr/>
      <dgm:t>
        <a:bodyPr/>
        <a:lstStyle/>
        <a:p>
          <a:endParaRPr lang="en-US"/>
        </a:p>
      </dgm:t>
    </dgm:pt>
    <dgm:pt modelId="{110E1C95-BFA2-4CF3-9E1F-F399F99F418A}" type="sibTrans" cxnId="{92320382-3866-493F-AA2F-952909E83F89}">
      <dgm:prSet/>
      <dgm:spPr>
        <a:solidFill>
          <a:srgbClr val="94BF6E"/>
        </a:solidFill>
      </dgm:spPr>
      <dgm:t>
        <a:bodyPr/>
        <a:lstStyle/>
        <a:p>
          <a:endParaRPr lang="en-US"/>
        </a:p>
      </dgm:t>
    </dgm:pt>
    <dgm:pt modelId="{4740370D-3EB1-4808-AEB9-331B6148618B}">
      <dgm:prSet phldrT="[Text]"/>
      <dgm:spPr>
        <a:solidFill>
          <a:srgbClr val="165751"/>
        </a:solidFill>
      </dgm:spPr>
      <dgm:t>
        <a:bodyPr/>
        <a:lstStyle/>
        <a:p>
          <a:r>
            <a:rPr lang="en-US" dirty="0"/>
            <a:t>Implement actions to remove stressors</a:t>
          </a:r>
        </a:p>
      </dgm:t>
    </dgm:pt>
    <dgm:pt modelId="{820C7ED0-F747-4586-877A-6655D500B407}" type="parTrans" cxnId="{0FEFC050-82FF-4E2D-AF61-A5F0E0554BFB}">
      <dgm:prSet/>
      <dgm:spPr/>
      <dgm:t>
        <a:bodyPr/>
        <a:lstStyle/>
        <a:p>
          <a:endParaRPr lang="en-US"/>
        </a:p>
      </dgm:t>
    </dgm:pt>
    <dgm:pt modelId="{9EECE85E-28AC-4855-9981-1A64B77E4E8E}" type="sibTrans" cxnId="{0FEFC050-82FF-4E2D-AF61-A5F0E0554BFB}">
      <dgm:prSet/>
      <dgm:spPr>
        <a:solidFill>
          <a:srgbClr val="94BF6E"/>
        </a:solidFill>
      </dgm:spPr>
      <dgm:t>
        <a:bodyPr/>
        <a:lstStyle/>
        <a:p>
          <a:endParaRPr lang="en-US"/>
        </a:p>
      </dgm:t>
    </dgm:pt>
    <dgm:pt modelId="{418D5265-8AAA-476A-A748-FFCF6EDD5E1E}">
      <dgm:prSet phldrT="[Text]"/>
      <dgm:spPr>
        <a:solidFill>
          <a:srgbClr val="165751"/>
        </a:solidFill>
      </dgm:spPr>
      <dgm:t>
        <a:bodyPr/>
        <a:lstStyle/>
        <a:p>
          <a:r>
            <a:rPr lang="en-US" dirty="0"/>
            <a:t>Restore process/ functional uplift</a:t>
          </a:r>
        </a:p>
      </dgm:t>
    </dgm:pt>
    <dgm:pt modelId="{7CECEB18-051A-4E4D-9EF3-6DEAE82CDD23}" type="parTrans" cxnId="{F6525C12-1C05-4746-ABF5-E1CDFA4EB126}">
      <dgm:prSet/>
      <dgm:spPr/>
      <dgm:t>
        <a:bodyPr/>
        <a:lstStyle/>
        <a:p>
          <a:endParaRPr lang="en-US"/>
        </a:p>
      </dgm:t>
    </dgm:pt>
    <dgm:pt modelId="{F235B65C-2A53-49E4-99E4-D503C5A57256}" type="sibTrans" cxnId="{F6525C12-1C05-4746-ABF5-E1CDFA4EB126}">
      <dgm:prSet/>
      <dgm:spPr>
        <a:solidFill>
          <a:srgbClr val="94BF6E"/>
        </a:solidFill>
      </dgm:spPr>
      <dgm:t>
        <a:bodyPr/>
        <a:lstStyle/>
        <a:p>
          <a:endParaRPr lang="en-US"/>
        </a:p>
      </dgm:t>
    </dgm:pt>
    <dgm:pt modelId="{C7F2EC69-8E75-43F7-87EB-801E1ACC0993}">
      <dgm:prSet/>
      <dgm:spPr>
        <a:solidFill>
          <a:srgbClr val="165751"/>
        </a:solidFill>
      </dgm:spPr>
      <dgm:t>
        <a:bodyPr/>
        <a:lstStyle/>
        <a:p>
          <a:r>
            <a:rPr lang="en-US" dirty="0"/>
            <a:t>Increase stream health and function</a:t>
          </a:r>
        </a:p>
      </dgm:t>
    </dgm:pt>
    <dgm:pt modelId="{26D1C920-48EA-4EDF-B9A5-E5A09C0CCD48}" type="parTrans" cxnId="{F869C164-D440-4F94-B3C3-DE72888B1D73}">
      <dgm:prSet/>
      <dgm:spPr/>
      <dgm:t>
        <a:bodyPr/>
        <a:lstStyle/>
        <a:p>
          <a:endParaRPr lang="en-US"/>
        </a:p>
      </dgm:t>
    </dgm:pt>
    <dgm:pt modelId="{349572B9-B5F9-448B-B2EF-C8452AEFF460}" type="sibTrans" cxnId="{F869C164-D440-4F94-B3C3-DE72888B1D73}">
      <dgm:prSet/>
      <dgm:spPr/>
      <dgm:t>
        <a:bodyPr/>
        <a:lstStyle/>
        <a:p>
          <a:endParaRPr lang="en-US"/>
        </a:p>
      </dgm:t>
    </dgm:pt>
    <dgm:pt modelId="{87D1DB6C-4184-479C-A523-0F72ABCFF185}" type="pres">
      <dgm:prSet presAssocID="{BFFCFC98-2062-4772-9070-4D408BEC7578}" presName="Name0" presStyleCnt="0">
        <dgm:presLayoutVars>
          <dgm:dir/>
          <dgm:resizeHandles val="exact"/>
        </dgm:presLayoutVars>
      </dgm:prSet>
      <dgm:spPr/>
    </dgm:pt>
    <dgm:pt modelId="{CC12C8BA-2FA6-4E5A-ABBB-F1E162CC0DB1}" type="pres">
      <dgm:prSet presAssocID="{D3EEEFEC-1A5F-44D1-9D6B-B9A9E498A68F}" presName="node" presStyleLbl="node1" presStyleIdx="0" presStyleCnt="4">
        <dgm:presLayoutVars>
          <dgm:bulletEnabled val="1"/>
        </dgm:presLayoutVars>
      </dgm:prSet>
      <dgm:spPr/>
      <dgm:t>
        <a:bodyPr/>
        <a:lstStyle/>
        <a:p>
          <a:endParaRPr lang="en-US"/>
        </a:p>
      </dgm:t>
    </dgm:pt>
    <dgm:pt modelId="{9750AE53-1171-4222-8293-EC02363BC657}" type="pres">
      <dgm:prSet presAssocID="{110E1C95-BFA2-4CF3-9E1F-F399F99F418A}" presName="sibTrans" presStyleLbl="sibTrans2D1" presStyleIdx="0" presStyleCnt="3"/>
      <dgm:spPr/>
      <dgm:t>
        <a:bodyPr/>
        <a:lstStyle/>
        <a:p>
          <a:endParaRPr lang="en-US"/>
        </a:p>
      </dgm:t>
    </dgm:pt>
    <dgm:pt modelId="{AC6F06A1-8A39-4298-AAC7-E6114803180B}" type="pres">
      <dgm:prSet presAssocID="{110E1C95-BFA2-4CF3-9E1F-F399F99F418A}" presName="connectorText" presStyleLbl="sibTrans2D1" presStyleIdx="0" presStyleCnt="3"/>
      <dgm:spPr/>
      <dgm:t>
        <a:bodyPr/>
        <a:lstStyle/>
        <a:p>
          <a:endParaRPr lang="en-US"/>
        </a:p>
      </dgm:t>
    </dgm:pt>
    <dgm:pt modelId="{35EC7AB6-0FAF-4E28-9EC8-B939D0D9AC86}" type="pres">
      <dgm:prSet presAssocID="{4740370D-3EB1-4808-AEB9-331B6148618B}" presName="node" presStyleLbl="node1" presStyleIdx="1" presStyleCnt="4">
        <dgm:presLayoutVars>
          <dgm:bulletEnabled val="1"/>
        </dgm:presLayoutVars>
      </dgm:prSet>
      <dgm:spPr/>
      <dgm:t>
        <a:bodyPr/>
        <a:lstStyle/>
        <a:p>
          <a:endParaRPr lang="en-US"/>
        </a:p>
      </dgm:t>
    </dgm:pt>
    <dgm:pt modelId="{1332FF02-DA0B-45B4-82C9-00746ECE2D35}" type="pres">
      <dgm:prSet presAssocID="{9EECE85E-28AC-4855-9981-1A64B77E4E8E}" presName="sibTrans" presStyleLbl="sibTrans2D1" presStyleIdx="1" presStyleCnt="3"/>
      <dgm:spPr/>
      <dgm:t>
        <a:bodyPr/>
        <a:lstStyle/>
        <a:p>
          <a:endParaRPr lang="en-US"/>
        </a:p>
      </dgm:t>
    </dgm:pt>
    <dgm:pt modelId="{77F8BE6C-7045-427C-8BEB-582465F8FEE2}" type="pres">
      <dgm:prSet presAssocID="{9EECE85E-28AC-4855-9981-1A64B77E4E8E}" presName="connectorText" presStyleLbl="sibTrans2D1" presStyleIdx="1" presStyleCnt="3"/>
      <dgm:spPr/>
      <dgm:t>
        <a:bodyPr/>
        <a:lstStyle/>
        <a:p>
          <a:endParaRPr lang="en-US"/>
        </a:p>
      </dgm:t>
    </dgm:pt>
    <dgm:pt modelId="{DF258030-01E5-447F-AB53-93A7AE4E0E9E}" type="pres">
      <dgm:prSet presAssocID="{418D5265-8AAA-476A-A748-FFCF6EDD5E1E}" presName="node" presStyleLbl="node1" presStyleIdx="2" presStyleCnt="4">
        <dgm:presLayoutVars>
          <dgm:bulletEnabled val="1"/>
        </dgm:presLayoutVars>
      </dgm:prSet>
      <dgm:spPr/>
      <dgm:t>
        <a:bodyPr/>
        <a:lstStyle/>
        <a:p>
          <a:endParaRPr lang="en-US"/>
        </a:p>
      </dgm:t>
    </dgm:pt>
    <dgm:pt modelId="{BDF577AE-61C2-4C65-86F8-67C4D752B40B}" type="pres">
      <dgm:prSet presAssocID="{F235B65C-2A53-49E4-99E4-D503C5A57256}" presName="sibTrans" presStyleLbl="sibTrans2D1" presStyleIdx="2" presStyleCnt="3"/>
      <dgm:spPr/>
      <dgm:t>
        <a:bodyPr/>
        <a:lstStyle/>
        <a:p>
          <a:endParaRPr lang="en-US"/>
        </a:p>
      </dgm:t>
    </dgm:pt>
    <dgm:pt modelId="{CC582F88-7C7A-44AA-AE24-227F12D125EA}" type="pres">
      <dgm:prSet presAssocID="{F235B65C-2A53-49E4-99E4-D503C5A57256}" presName="connectorText" presStyleLbl="sibTrans2D1" presStyleIdx="2" presStyleCnt="3"/>
      <dgm:spPr/>
      <dgm:t>
        <a:bodyPr/>
        <a:lstStyle/>
        <a:p>
          <a:endParaRPr lang="en-US"/>
        </a:p>
      </dgm:t>
    </dgm:pt>
    <dgm:pt modelId="{869A8ECF-3022-4483-A510-6AABF8772FE5}" type="pres">
      <dgm:prSet presAssocID="{C7F2EC69-8E75-43F7-87EB-801E1ACC0993}" presName="node" presStyleLbl="node1" presStyleIdx="3" presStyleCnt="4">
        <dgm:presLayoutVars>
          <dgm:bulletEnabled val="1"/>
        </dgm:presLayoutVars>
      </dgm:prSet>
      <dgm:spPr/>
      <dgm:t>
        <a:bodyPr/>
        <a:lstStyle/>
        <a:p>
          <a:endParaRPr lang="en-US"/>
        </a:p>
      </dgm:t>
    </dgm:pt>
  </dgm:ptLst>
  <dgm:cxnLst>
    <dgm:cxn modelId="{F6525C12-1C05-4746-ABF5-E1CDFA4EB126}" srcId="{BFFCFC98-2062-4772-9070-4D408BEC7578}" destId="{418D5265-8AAA-476A-A748-FFCF6EDD5E1E}" srcOrd="2" destOrd="0" parTransId="{7CECEB18-051A-4E4D-9EF3-6DEAE82CDD23}" sibTransId="{F235B65C-2A53-49E4-99E4-D503C5A57256}"/>
    <dgm:cxn modelId="{04DCDEA3-DB38-4E7D-B43B-FF54D182E4FE}" type="presOf" srcId="{418D5265-8AAA-476A-A748-FFCF6EDD5E1E}" destId="{DF258030-01E5-447F-AB53-93A7AE4E0E9E}" srcOrd="0" destOrd="0" presId="urn:microsoft.com/office/officeart/2005/8/layout/process1"/>
    <dgm:cxn modelId="{C8F85FA2-3A09-4456-A38E-526A84099846}" type="presOf" srcId="{9EECE85E-28AC-4855-9981-1A64B77E4E8E}" destId="{77F8BE6C-7045-427C-8BEB-582465F8FEE2}" srcOrd="1" destOrd="0" presId="urn:microsoft.com/office/officeart/2005/8/layout/process1"/>
    <dgm:cxn modelId="{FEEA4932-70F2-4783-A8C5-C51CC2AD7587}" type="presOf" srcId="{9EECE85E-28AC-4855-9981-1A64B77E4E8E}" destId="{1332FF02-DA0B-45B4-82C9-00746ECE2D35}" srcOrd="0" destOrd="0" presId="urn:microsoft.com/office/officeart/2005/8/layout/process1"/>
    <dgm:cxn modelId="{588E0F8A-0B54-4540-8372-D9505C112B1B}" type="presOf" srcId="{D3EEEFEC-1A5F-44D1-9D6B-B9A9E498A68F}" destId="{CC12C8BA-2FA6-4E5A-ABBB-F1E162CC0DB1}" srcOrd="0" destOrd="0" presId="urn:microsoft.com/office/officeart/2005/8/layout/process1"/>
    <dgm:cxn modelId="{0FEFC050-82FF-4E2D-AF61-A5F0E0554BFB}" srcId="{BFFCFC98-2062-4772-9070-4D408BEC7578}" destId="{4740370D-3EB1-4808-AEB9-331B6148618B}" srcOrd="1" destOrd="0" parTransId="{820C7ED0-F747-4586-877A-6655D500B407}" sibTransId="{9EECE85E-28AC-4855-9981-1A64B77E4E8E}"/>
    <dgm:cxn modelId="{92320382-3866-493F-AA2F-952909E83F89}" srcId="{BFFCFC98-2062-4772-9070-4D408BEC7578}" destId="{D3EEEFEC-1A5F-44D1-9D6B-B9A9E498A68F}" srcOrd="0" destOrd="0" parTransId="{5F514079-1959-429F-89A9-32D72C6529D2}" sibTransId="{110E1C95-BFA2-4CF3-9E1F-F399F99F418A}"/>
    <dgm:cxn modelId="{F7491EAD-61AA-448E-9809-D1CBDFF5D086}" type="presOf" srcId="{F235B65C-2A53-49E4-99E4-D503C5A57256}" destId="{CC582F88-7C7A-44AA-AE24-227F12D125EA}" srcOrd="1" destOrd="0" presId="urn:microsoft.com/office/officeart/2005/8/layout/process1"/>
    <dgm:cxn modelId="{B27ECF9A-E074-46F8-9642-0A295BF94D06}" type="presOf" srcId="{110E1C95-BFA2-4CF3-9E1F-F399F99F418A}" destId="{AC6F06A1-8A39-4298-AAC7-E6114803180B}" srcOrd="1" destOrd="0" presId="urn:microsoft.com/office/officeart/2005/8/layout/process1"/>
    <dgm:cxn modelId="{7854E39E-F835-40B8-BF37-B7ED83449C5A}" type="presOf" srcId="{F235B65C-2A53-49E4-99E4-D503C5A57256}" destId="{BDF577AE-61C2-4C65-86F8-67C4D752B40B}" srcOrd="0" destOrd="0" presId="urn:microsoft.com/office/officeart/2005/8/layout/process1"/>
    <dgm:cxn modelId="{C49547C4-A643-49D7-AE26-569FDC12B2DC}" type="presOf" srcId="{C7F2EC69-8E75-43F7-87EB-801E1ACC0993}" destId="{869A8ECF-3022-4483-A510-6AABF8772FE5}" srcOrd="0" destOrd="0" presId="urn:microsoft.com/office/officeart/2005/8/layout/process1"/>
    <dgm:cxn modelId="{6CB7EF86-5AAC-4B47-B84A-4AD8CA4F95B1}" type="presOf" srcId="{4740370D-3EB1-4808-AEB9-331B6148618B}" destId="{35EC7AB6-0FAF-4E28-9EC8-B939D0D9AC86}" srcOrd="0" destOrd="0" presId="urn:microsoft.com/office/officeart/2005/8/layout/process1"/>
    <dgm:cxn modelId="{5E14F1A3-6B9D-4AFF-A129-3CEDEF73038A}" type="presOf" srcId="{110E1C95-BFA2-4CF3-9E1F-F399F99F418A}" destId="{9750AE53-1171-4222-8293-EC02363BC657}" srcOrd="0" destOrd="0" presId="urn:microsoft.com/office/officeart/2005/8/layout/process1"/>
    <dgm:cxn modelId="{4B7CF373-7152-47BD-BC4D-D2CE40AB4D2D}" type="presOf" srcId="{BFFCFC98-2062-4772-9070-4D408BEC7578}" destId="{87D1DB6C-4184-479C-A523-0F72ABCFF185}" srcOrd="0" destOrd="0" presId="urn:microsoft.com/office/officeart/2005/8/layout/process1"/>
    <dgm:cxn modelId="{F869C164-D440-4F94-B3C3-DE72888B1D73}" srcId="{BFFCFC98-2062-4772-9070-4D408BEC7578}" destId="{C7F2EC69-8E75-43F7-87EB-801E1ACC0993}" srcOrd="3" destOrd="0" parTransId="{26D1C920-48EA-4EDF-B9A5-E5A09C0CCD48}" sibTransId="{349572B9-B5F9-448B-B2EF-C8452AEFF460}"/>
    <dgm:cxn modelId="{AA8C1AC7-B436-4CA9-93B2-6D6B7AA2A581}" type="presParOf" srcId="{87D1DB6C-4184-479C-A523-0F72ABCFF185}" destId="{CC12C8BA-2FA6-4E5A-ABBB-F1E162CC0DB1}" srcOrd="0" destOrd="0" presId="urn:microsoft.com/office/officeart/2005/8/layout/process1"/>
    <dgm:cxn modelId="{9385631C-D62C-4C0D-9661-804E00A1329E}" type="presParOf" srcId="{87D1DB6C-4184-479C-A523-0F72ABCFF185}" destId="{9750AE53-1171-4222-8293-EC02363BC657}" srcOrd="1" destOrd="0" presId="urn:microsoft.com/office/officeart/2005/8/layout/process1"/>
    <dgm:cxn modelId="{ED733E77-5724-4511-AE62-3F8318AEAED1}" type="presParOf" srcId="{9750AE53-1171-4222-8293-EC02363BC657}" destId="{AC6F06A1-8A39-4298-AAC7-E6114803180B}" srcOrd="0" destOrd="0" presId="urn:microsoft.com/office/officeart/2005/8/layout/process1"/>
    <dgm:cxn modelId="{CECDDE80-FD26-4508-8FDD-9DC681C25F8F}" type="presParOf" srcId="{87D1DB6C-4184-479C-A523-0F72ABCFF185}" destId="{35EC7AB6-0FAF-4E28-9EC8-B939D0D9AC86}" srcOrd="2" destOrd="0" presId="urn:microsoft.com/office/officeart/2005/8/layout/process1"/>
    <dgm:cxn modelId="{61388042-171F-403B-A066-02D1EAAFDD33}" type="presParOf" srcId="{87D1DB6C-4184-479C-A523-0F72ABCFF185}" destId="{1332FF02-DA0B-45B4-82C9-00746ECE2D35}" srcOrd="3" destOrd="0" presId="urn:microsoft.com/office/officeart/2005/8/layout/process1"/>
    <dgm:cxn modelId="{03B63F59-5091-475A-89EB-7AE6279FDF79}" type="presParOf" srcId="{1332FF02-DA0B-45B4-82C9-00746ECE2D35}" destId="{77F8BE6C-7045-427C-8BEB-582465F8FEE2}" srcOrd="0" destOrd="0" presId="urn:microsoft.com/office/officeart/2005/8/layout/process1"/>
    <dgm:cxn modelId="{ACE88FDF-6823-4F2D-9977-3C4F71FA2B00}" type="presParOf" srcId="{87D1DB6C-4184-479C-A523-0F72ABCFF185}" destId="{DF258030-01E5-447F-AB53-93A7AE4E0E9E}" srcOrd="4" destOrd="0" presId="urn:microsoft.com/office/officeart/2005/8/layout/process1"/>
    <dgm:cxn modelId="{AC4934CA-63B6-481B-B668-92CE1BE158E4}" type="presParOf" srcId="{87D1DB6C-4184-479C-A523-0F72ABCFF185}" destId="{BDF577AE-61C2-4C65-86F8-67C4D752B40B}" srcOrd="5" destOrd="0" presId="urn:microsoft.com/office/officeart/2005/8/layout/process1"/>
    <dgm:cxn modelId="{0086C758-DA99-464E-83AE-C1D5B4DA7691}" type="presParOf" srcId="{BDF577AE-61C2-4C65-86F8-67C4D752B40B}" destId="{CC582F88-7C7A-44AA-AE24-227F12D125EA}" srcOrd="0" destOrd="0" presId="urn:microsoft.com/office/officeart/2005/8/layout/process1"/>
    <dgm:cxn modelId="{E4F7D597-C402-4B30-AB3A-9EDECA6E1072}" type="presParOf" srcId="{87D1DB6C-4184-479C-A523-0F72ABCFF185}" destId="{869A8ECF-3022-4483-A510-6AABF8772FE5}"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FCFC98-2062-4772-9070-4D408BEC7578}" type="doc">
      <dgm:prSet loTypeId="urn:microsoft.com/office/officeart/2005/8/layout/process1" loCatId="process" qsTypeId="urn:microsoft.com/office/officeart/2005/8/quickstyle/simple1" qsCatId="simple" csTypeId="urn:microsoft.com/office/officeart/2005/8/colors/accent1_2" csCatId="accent1" phldr="1"/>
      <dgm:spPr/>
    </dgm:pt>
    <dgm:pt modelId="{D3EEEFEC-1A5F-44D1-9D6B-B9A9E498A68F}">
      <dgm:prSet phldrT="[Text]"/>
      <dgm:spPr>
        <a:solidFill>
          <a:srgbClr val="165751"/>
        </a:solidFill>
      </dgm:spPr>
      <dgm:t>
        <a:bodyPr/>
        <a:lstStyle/>
        <a:p>
          <a:r>
            <a:rPr lang="en-US" dirty="0"/>
            <a:t>Identify stressors</a:t>
          </a:r>
        </a:p>
      </dgm:t>
    </dgm:pt>
    <dgm:pt modelId="{5F514079-1959-429F-89A9-32D72C6529D2}" type="parTrans" cxnId="{92320382-3866-493F-AA2F-952909E83F89}">
      <dgm:prSet/>
      <dgm:spPr/>
      <dgm:t>
        <a:bodyPr/>
        <a:lstStyle/>
        <a:p>
          <a:endParaRPr lang="en-US"/>
        </a:p>
      </dgm:t>
    </dgm:pt>
    <dgm:pt modelId="{110E1C95-BFA2-4CF3-9E1F-F399F99F418A}" type="sibTrans" cxnId="{92320382-3866-493F-AA2F-952909E83F89}">
      <dgm:prSet/>
      <dgm:spPr>
        <a:solidFill>
          <a:srgbClr val="94BF6E"/>
        </a:solidFill>
      </dgm:spPr>
      <dgm:t>
        <a:bodyPr/>
        <a:lstStyle/>
        <a:p>
          <a:endParaRPr lang="en-US"/>
        </a:p>
      </dgm:t>
    </dgm:pt>
    <dgm:pt modelId="{4740370D-3EB1-4808-AEB9-331B6148618B}">
      <dgm:prSet phldrT="[Text]"/>
      <dgm:spPr>
        <a:solidFill>
          <a:srgbClr val="165751"/>
        </a:solidFill>
      </dgm:spPr>
      <dgm:t>
        <a:bodyPr/>
        <a:lstStyle/>
        <a:p>
          <a:r>
            <a:rPr lang="en-US" dirty="0"/>
            <a:t>Implement actions to remove stressors</a:t>
          </a:r>
        </a:p>
      </dgm:t>
    </dgm:pt>
    <dgm:pt modelId="{820C7ED0-F747-4586-877A-6655D500B407}" type="parTrans" cxnId="{0FEFC050-82FF-4E2D-AF61-A5F0E0554BFB}">
      <dgm:prSet/>
      <dgm:spPr/>
      <dgm:t>
        <a:bodyPr/>
        <a:lstStyle/>
        <a:p>
          <a:endParaRPr lang="en-US"/>
        </a:p>
      </dgm:t>
    </dgm:pt>
    <dgm:pt modelId="{9EECE85E-28AC-4855-9981-1A64B77E4E8E}" type="sibTrans" cxnId="{0FEFC050-82FF-4E2D-AF61-A5F0E0554BFB}">
      <dgm:prSet/>
      <dgm:spPr>
        <a:solidFill>
          <a:srgbClr val="94BF6E"/>
        </a:solidFill>
      </dgm:spPr>
      <dgm:t>
        <a:bodyPr/>
        <a:lstStyle/>
        <a:p>
          <a:endParaRPr lang="en-US"/>
        </a:p>
      </dgm:t>
    </dgm:pt>
    <dgm:pt modelId="{418D5265-8AAA-476A-A748-FFCF6EDD5E1E}">
      <dgm:prSet phldrT="[Text]"/>
      <dgm:spPr>
        <a:solidFill>
          <a:srgbClr val="165751"/>
        </a:solidFill>
      </dgm:spPr>
      <dgm:t>
        <a:bodyPr/>
        <a:lstStyle/>
        <a:p>
          <a:r>
            <a:rPr lang="en-US" dirty="0"/>
            <a:t>Restore process/ functional uplift</a:t>
          </a:r>
        </a:p>
      </dgm:t>
    </dgm:pt>
    <dgm:pt modelId="{7CECEB18-051A-4E4D-9EF3-6DEAE82CDD23}" type="parTrans" cxnId="{F6525C12-1C05-4746-ABF5-E1CDFA4EB126}">
      <dgm:prSet/>
      <dgm:spPr/>
      <dgm:t>
        <a:bodyPr/>
        <a:lstStyle/>
        <a:p>
          <a:endParaRPr lang="en-US"/>
        </a:p>
      </dgm:t>
    </dgm:pt>
    <dgm:pt modelId="{F235B65C-2A53-49E4-99E4-D503C5A57256}" type="sibTrans" cxnId="{F6525C12-1C05-4746-ABF5-E1CDFA4EB126}">
      <dgm:prSet/>
      <dgm:spPr>
        <a:solidFill>
          <a:srgbClr val="94BF6E"/>
        </a:solidFill>
      </dgm:spPr>
      <dgm:t>
        <a:bodyPr/>
        <a:lstStyle/>
        <a:p>
          <a:endParaRPr lang="en-US"/>
        </a:p>
      </dgm:t>
    </dgm:pt>
    <dgm:pt modelId="{C7F2EC69-8E75-43F7-87EB-801E1ACC0993}">
      <dgm:prSet/>
      <dgm:spPr>
        <a:solidFill>
          <a:srgbClr val="165751"/>
        </a:solidFill>
      </dgm:spPr>
      <dgm:t>
        <a:bodyPr/>
        <a:lstStyle/>
        <a:p>
          <a:r>
            <a:rPr lang="en-US" dirty="0"/>
            <a:t>Increase stream health and function</a:t>
          </a:r>
        </a:p>
      </dgm:t>
    </dgm:pt>
    <dgm:pt modelId="{26D1C920-48EA-4EDF-B9A5-E5A09C0CCD48}" type="parTrans" cxnId="{F869C164-D440-4F94-B3C3-DE72888B1D73}">
      <dgm:prSet/>
      <dgm:spPr/>
      <dgm:t>
        <a:bodyPr/>
        <a:lstStyle/>
        <a:p>
          <a:endParaRPr lang="en-US"/>
        </a:p>
      </dgm:t>
    </dgm:pt>
    <dgm:pt modelId="{349572B9-B5F9-448B-B2EF-C8452AEFF460}" type="sibTrans" cxnId="{F869C164-D440-4F94-B3C3-DE72888B1D73}">
      <dgm:prSet/>
      <dgm:spPr/>
      <dgm:t>
        <a:bodyPr/>
        <a:lstStyle/>
        <a:p>
          <a:endParaRPr lang="en-US"/>
        </a:p>
      </dgm:t>
    </dgm:pt>
    <dgm:pt modelId="{87D1DB6C-4184-479C-A523-0F72ABCFF185}" type="pres">
      <dgm:prSet presAssocID="{BFFCFC98-2062-4772-9070-4D408BEC7578}" presName="Name0" presStyleCnt="0">
        <dgm:presLayoutVars>
          <dgm:dir/>
          <dgm:resizeHandles val="exact"/>
        </dgm:presLayoutVars>
      </dgm:prSet>
      <dgm:spPr/>
    </dgm:pt>
    <dgm:pt modelId="{CC12C8BA-2FA6-4E5A-ABBB-F1E162CC0DB1}" type="pres">
      <dgm:prSet presAssocID="{D3EEEFEC-1A5F-44D1-9D6B-B9A9E498A68F}" presName="node" presStyleLbl="node1" presStyleIdx="0" presStyleCnt="4">
        <dgm:presLayoutVars>
          <dgm:bulletEnabled val="1"/>
        </dgm:presLayoutVars>
      </dgm:prSet>
      <dgm:spPr/>
      <dgm:t>
        <a:bodyPr/>
        <a:lstStyle/>
        <a:p>
          <a:endParaRPr lang="en-US"/>
        </a:p>
      </dgm:t>
    </dgm:pt>
    <dgm:pt modelId="{9750AE53-1171-4222-8293-EC02363BC657}" type="pres">
      <dgm:prSet presAssocID="{110E1C95-BFA2-4CF3-9E1F-F399F99F418A}" presName="sibTrans" presStyleLbl="sibTrans2D1" presStyleIdx="0" presStyleCnt="3"/>
      <dgm:spPr/>
      <dgm:t>
        <a:bodyPr/>
        <a:lstStyle/>
        <a:p>
          <a:endParaRPr lang="en-US"/>
        </a:p>
      </dgm:t>
    </dgm:pt>
    <dgm:pt modelId="{AC6F06A1-8A39-4298-AAC7-E6114803180B}" type="pres">
      <dgm:prSet presAssocID="{110E1C95-BFA2-4CF3-9E1F-F399F99F418A}" presName="connectorText" presStyleLbl="sibTrans2D1" presStyleIdx="0" presStyleCnt="3"/>
      <dgm:spPr/>
      <dgm:t>
        <a:bodyPr/>
        <a:lstStyle/>
        <a:p>
          <a:endParaRPr lang="en-US"/>
        </a:p>
      </dgm:t>
    </dgm:pt>
    <dgm:pt modelId="{35EC7AB6-0FAF-4E28-9EC8-B939D0D9AC86}" type="pres">
      <dgm:prSet presAssocID="{4740370D-3EB1-4808-AEB9-331B6148618B}" presName="node" presStyleLbl="node1" presStyleIdx="1" presStyleCnt="4">
        <dgm:presLayoutVars>
          <dgm:bulletEnabled val="1"/>
        </dgm:presLayoutVars>
      </dgm:prSet>
      <dgm:spPr/>
      <dgm:t>
        <a:bodyPr/>
        <a:lstStyle/>
        <a:p>
          <a:endParaRPr lang="en-US"/>
        </a:p>
      </dgm:t>
    </dgm:pt>
    <dgm:pt modelId="{1332FF02-DA0B-45B4-82C9-00746ECE2D35}" type="pres">
      <dgm:prSet presAssocID="{9EECE85E-28AC-4855-9981-1A64B77E4E8E}" presName="sibTrans" presStyleLbl="sibTrans2D1" presStyleIdx="1" presStyleCnt="3"/>
      <dgm:spPr/>
      <dgm:t>
        <a:bodyPr/>
        <a:lstStyle/>
        <a:p>
          <a:endParaRPr lang="en-US"/>
        </a:p>
      </dgm:t>
    </dgm:pt>
    <dgm:pt modelId="{77F8BE6C-7045-427C-8BEB-582465F8FEE2}" type="pres">
      <dgm:prSet presAssocID="{9EECE85E-28AC-4855-9981-1A64B77E4E8E}" presName="connectorText" presStyleLbl="sibTrans2D1" presStyleIdx="1" presStyleCnt="3"/>
      <dgm:spPr/>
      <dgm:t>
        <a:bodyPr/>
        <a:lstStyle/>
        <a:p>
          <a:endParaRPr lang="en-US"/>
        </a:p>
      </dgm:t>
    </dgm:pt>
    <dgm:pt modelId="{DF258030-01E5-447F-AB53-93A7AE4E0E9E}" type="pres">
      <dgm:prSet presAssocID="{418D5265-8AAA-476A-A748-FFCF6EDD5E1E}" presName="node" presStyleLbl="node1" presStyleIdx="2" presStyleCnt="4">
        <dgm:presLayoutVars>
          <dgm:bulletEnabled val="1"/>
        </dgm:presLayoutVars>
      </dgm:prSet>
      <dgm:spPr/>
      <dgm:t>
        <a:bodyPr/>
        <a:lstStyle/>
        <a:p>
          <a:endParaRPr lang="en-US"/>
        </a:p>
      </dgm:t>
    </dgm:pt>
    <dgm:pt modelId="{BDF577AE-61C2-4C65-86F8-67C4D752B40B}" type="pres">
      <dgm:prSet presAssocID="{F235B65C-2A53-49E4-99E4-D503C5A57256}" presName="sibTrans" presStyleLbl="sibTrans2D1" presStyleIdx="2" presStyleCnt="3"/>
      <dgm:spPr/>
      <dgm:t>
        <a:bodyPr/>
        <a:lstStyle/>
        <a:p>
          <a:endParaRPr lang="en-US"/>
        </a:p>
      </dgm:t>
    </dgm:pt>
    <dgm:pt modelId="{CC582F88-7C7A-44AA-AE24-227F12D125EA}" type="pres">
      <dgm:prSet presAssocID="{F235B65C-2A53-49E4-99E4-D503C5A57256}" presName="connectorText" presStyleLbl="sibTrans2D1" presStyleIdx="2" presStyleCnt="3"/>
      <dgm:spPr/>
      <dgm:t>
        <a:bodyPr/>
        <a:lstStyle/>
        <a:p>
          <a:endParaRPr lang="en-US"/>
        </a:p>
      </dgm:t>
    </dgm:pt>
    <dgm:pt modelId="{869A8ECF-3022-4483-A510-6AABF8772FE5}" type="pres">
      <dgm:prSet presAssocID="{C7F2EC69-8E75-43F7-87EB-801E1ACC0993}" presName="node" presStyleLbl="node1" presStyleIdx="3" presStyleCnt="4">
        <dgm:presLayoutVars>
          <dgm:bulletEnabled val="1"/>
        </dgm:presLayoutVars>
      </dgm:prSet>
      <dgm:spPr/>
      <dgm:t>
        <a:bodyPr/>
        <a:lstStyle/>
        <a:p>
          <a:endParaRPr lang="en-US"/>
        </a:p>
      </dgm:t>
    </dgm:pt>
  </dgm:ptLst>
  <dgm:cxnLst>
    <dgm:cxn modelId="{F6525C12-1C05-4746-ABF5-E1CDFA4EB126}" srcId="{BFFCFC98-2062-4772-9070-4D408BEC7578}" destId="{418D5265-8AAA-476A-A748-FFCF6EDD5E1E}" srcOrd="2" destOrd="0" parTransId="{7CECEB18-051A-4E4D-9EF3-6DEAE82CDD23}" sibTransId="{F235B65C-2A53-49E4-99E4-D503C5A57256}"/>
    <dgm:cxn modelId="{04DCDEA3-DB38-4E7D-B43B-FF54D182E4FE}" type="presOf" srcId="{418D5265-8AAA-476A-A748-FFCF6EDD5E1E}" destId="{DF258030-01E5-447F-AB53-93A7AE4E0E9E}" srcOrd="0" destOrd="0" presId="urn:microsoft.com/office/officeart/2005/8/layout/process1"/>
    <dgm:cxn modelId="{C8F85FA2-3A09-4456-A38E-526A84099846}" type="presOf" srcId="{9EECE85E-28AC-4855-9981-1A64B77E4E8E}" destId="{77F8BE6C-7045-427C-8BEB-582465F8FEE2}" srcOrd="1" destOrd="0" presId="urn:microsoft.com/office/officeart/2005/8/layout/process1"/>
    <dgm:cxn modelId="{FEEA4932-70F2-4783-A8C5-C51CC2AD7587}" type="presOf" srcId="{9EECE85E-28AC-4855-9981-1A64B77E4E8E}" destId="{1332FF02-DA0B-45B4-82C9-00746ECE2D35}" srcOrd="0" destOrd="0" presId="urn:microsoft.com/office/officeart/2005/8/layout/process1"/>
    <dgm:cxn modelId="{588E0F8A-0B54-4540-8372-D9505C112B1B}" type="presOf" srcId="{D3EEEFEC-1A5F-44D1-9D6B-B9A9E498A68F}" destId="{CC12C8BA-2FA6-4E5A-ABBB-F1E162CC0DB1}" srcOrd="0" destOrd="0" presId="urn:microsoft.com/office/officeart/2005/8/layout/process1"/>
    <dgm:cxn modelId="{0FEFC050-82FF-4E2D-AF61-A5F0E0554BFB}" srcId="{BFFCFC98-2062-4772-9070-4D408BEC7578}" destId="{4740370D-3EB1-4808-AEB9-331B6148618B}" srcOrd="1" destOrd="0" parTransId="{820C7ED0-F747-4586-877A-6655D500B407}" sibTransId="{9EECE85E-28AC-4855-9981-1A64B77E4E8E}"/>
    <dgm:cxn modelId="{92320382-3866-493F-AA2F-952909E83F89}" srcId="{BFFCFC98-2062-4772-9070-4D408BEC7578}" destId="{D3EEEFEC-1A5F-44D1-9D6B-B9A9E498A68F}" srcOrd="0" destOrd="0" parTransId="{5F514079-1959-429F-89A9-32D72C6529D2}" sibTransId="{110E1C95-BFA2-4CF3-9E1F-F399F99F418A}"/>
    <dgm:cxn modelId="{F7491EAD-61AA-448E-9809-D1CBDFF5D086}" type="presOf" srcId="{F235B65C-2A53-49E4-99E4-D503C5A57256}" destId="{CC582F88-7C7A-44AA-AE24-227F12D125EA}" srcOrd="1" destOrd="0" presId="urn:microsoft.com/office/officeart/2005/8/layout/process1"/>
    <dgm:cxn modelId="{B27ECF9A-E074-46F8-9642-0A295BF94D06}" type="presOf" srcId="{110E1C95-BFA2-4CF3-9E1F-F399F99F418A}" destId="{AC6F06A1-8A39-4298-AAC7-E6114803180B}" srcOrd="1" destOrd="0" presId="urn:microsoft.com/office/officeart/2005/8/layout/process1"/>
    <dgm:cxn modelId="{7854E39E-F835-40B8-BF37-B7ED83449C5A}" type="presOf" srcId="{F235B65C-2A53-49E4-99E4-D503C5A57256}" destId="{BDF577AE-61C2-4C65-86F8-67C4D752B40B}" srcOrd="0" destOrd="0" presId="urn:microsoft.com/office/officeart/2005/8/layout/process1"/>
    <dgm:cxn modelId="{C49547C4-A643-49D7-AE26-569FDC12B2DC}" type="presOf" srcId="{C7F2EC69-8E75-43F7-87EB-801E1ACC0993}" destId="{869A8ECF-3022-4483-A510-6AABF8772FE5}" srcOrd="0" destOrd="0" presId="urn:microsoft.com/office/officeart/2005/8/layout/process1"/>
    <dgm:cxn modelId="{6CB7EF86-5AAC-4B47-B84A-4AD8CA4F95B1}" type="presOf" srcId="{4740370D-3EB1-4808-AEB9-331B6148618B}" destId="{35EC7AB6-0FAF-4E28-9EC8-B939D0D9AC86}" srcOrd="0" destOrd="0" presId="urn:microsoft.com/office/officeart/2005/8/layout/process1"/>
    <dgm:cxn modelId="{5E14F1A3-6B9D-4AFF-A129-3CEDEF73038A}" type="presOf" srcId="{110E1C95-BFA2-4CF3-9E1F-F399F99F418A}" destId="{9750AE53-1171-4222-8293-EC02363BC657}" srcOrd="0" destOrd="0" presId="urn:microsoft.com/office/officeart/2005/8/layout/process1"/>
    <dgm:cxn modelId="{4B7CF373-7152-47BD-BC4D-D2CE40AB4D2D}" type="presOf" srcId="{BFFCFC98-2062-4772-9070-4D408BEC7578}" destId="{87D1DB6C-4184-479C-A523-0F72ABCFF185}" srcOrd="0" destOrd="0" presId="urn:microsoft.com/office/officeart/2005/8/layout/process1"/>
    <dgm:cxn modelId="{F869C164-D440-4F94-B3C3-DE72888B1D73}" srcId="{BFFCFC98-2062-4772-9070-4D408BEC7578}" destId="{C7F2EC69-8E75-43F7-87EB-801E1ACC0993}" srcOrd="3" destOrd="0" parTransId="{26D1C920-48EA-4EDF-B9A5-E5A09C0CCD48}" sibTransId="{349572B9-B5F9-448B-B2EF-C8452AEFF460}"/>
    <dgm:cxn modelId="{AA8C1AC7-B436-4CA9-93B2-6D6B7AA2A581}" type="presParOf" srcId="{87D1DB6C-4184-479C-A523-0F72ABCFF185}" destId="{CC12C8BA-2FA6-4E5A-ABBB-F1E162CC0DB1}" srcOrd="0" destOrd="0" presId="urn:microsoft.com/office/officeart/2005/8/layout/process1"/>
    <dgm:cxn modelId="{9385631C-D62C-4C0D-9661-804E00A1329E}" type="presParOf" srcId="{87D1DB6C-4184-479C-A523-0F72ABCFF185}" destId="{9750AE53-1171-4222-8293-EC02363BC657}" srcOrd="1" destOrd="0" presId="urn:microsoft.com/office/officeart/2005/8/layout/process1"/>
    <dgm:cxn modelId="{ED733E77-5724-4511-AE62-3F8318AEAED1}" type="presParOf" srcId="{9750AE53-1171-4222-8293-EC02363BC657}" destId="{AC6F06A1-8A39-4298-AAC7-E6114803180B}" srcOrd="0" destOrd="0" presId="urn:microsoft.com/office/officeart/2005/8/layout/process1"/>
    <dgm:cxn modelId="{CECDDE80-FD26-4508-8FDD-9DC681C25F8F}" type="presParOf" srcId="{87D1DB6C-4184-479C-A523-0F72ABCFF185}" destId="{35EC7AB6-0FAF-4E28-9EC8-B939D0D9AC86}" srcOrd="2" destOrd="0" presId="urn:microsoft.com/office/officeart/2005/8/layout/process1"/>
    <dgm:cxn modelId="{61388042-171F-403B-A066-02D1EAAFDD33}" type="presParOf" srcId="{87D1DB6C-4184-479C-A523-0F72ABCFF185}" destId="{1332FF02-DA0B-45B4-82C9-00746ECE2D35}" srcOrd="3" destOrd="0" presId="urn:microsoft.com/office/officeart/2005/8/layout/process1"/>
    <dgm:cxn modelId="{03B63F59-5091-475A-89EB-7AE6279FDF79}" type="presParOf" srcId="{1332FF02-DA0B-45B4-82C9-00746ECE2D35}" destId="{77F8BE6C-7045-427C-8BEB-582465F8FEE2}" srcOrd="0" destOrd="0" presId="urn:microsoft.com/office/officeart/2005/8/layout/process1"/>
    <dgm:cxn modelId="{ACE88FDF-6823-4F2D-9977-3C4F71FA2B00}" type="presParOf" srcId="{87D1DB6C-4184-479C-A523-0F72ABCFF185}" destId="{DF258030-01E5-447F-AB53-93A7AE4E0E9E}" srcOrd="4" destOrd="0" presId="urn:microsoft.com/office/officeart/2005/8/layout/process1"/>
    <dgm:cxn modelId="{AC4934CA-63B6-481B-B668-92CE1BE158E4}" type="presParOf" srcId="{87D1DB6C-4184-479C-A523-0F72ABCFF185}" destId="{BDF577AE-61C2-4C65-86F8-67C4D752B40B}" srcOrd="5" destOrd="0" presId="urn:microsoft.com/office/officeart/2005/8/layout/process1"/>
    <dgm:cxn modelId="{0086C758-DA99-464E-83AE-C1D5B4DA7691}" type="presParOf" srcId="{BDF577AE-61C2-4C65-86F8-67C4D752B40B}" destId="{CC582F88-7C7A-44AA-AE24-227F12D125EA}" srcOrd="0" destOrd="0" presId="urn:microsoft.com/office/officeart/2005/8/layout/process1"/>
    <dgm:cxn modelId="{E4F7D597-C402-4B30-AB3A-9EDECA6E1072}" type="presParOf" srcId="{87D1DB6C-4184-479C-A523-0F72ABCFF185}" destId="{869A8ECF-3022-4483-A510-6AABF8772FE5}"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FCFC98-2062-4772-9070-4D408BEC7578}" type="doc">
      <dgm:prSet loTypeId="urn:microsoft.com/office/officeart/2005/8/layout/process1" loCatId="process" qsTypeId="urn:microsoft.com/office/officeart/2005/8/quickstyle/simple1" qsCatId="simple" csTypeId="urn:microsoft.com/office/officeart/2005/8/colors/accent1_2" csCatId="accent1" phldr="1"/>
      <dgm:spPr/>
    </dgm:pt>
    <dgm:pt modelId="{D3EEEFEC-1A5F-44D1-9D6B-B9A9E498A68F}">
      <dgm:prSet phldrT="[Text]"/>
      <dgm:spPr>
        <a:solidFill>
          <a:srgbClr val="3B8D61"/>
        </a:solidFill>
      </dgm:spPr>
      <dgm:t>
        <a:bodyPr/>
        <a:lstStyle/>
        <a:p>
          <a:r>
            <a:rPr lang="en-US" dirty="0"/>
            <a:t>Understanding Factors Influencing:</a:t>
          </a:r>
        </a:p>
      </dgm:t>
    </dgm:pt>
    <dgm:pt modelId="{5F514079-1959-429F-89A9-32D72C6529D2}" type="parTrans" cxnId="{92320382-3866-493F-AA2F-952909E83F89}">
      <dgm:prSet/>
      <dgm:spPr/>
      <dgm:t>
        <a:bodyPr/>
        <a:lstStyle/>
        <a:p>
          <a:endParaRPr lang="en-US"/>
        </a:p>
      </dgm:t>
    </dgm:pt>
    <dgm:pt modelId="{110E1C95-BFA2-4CF3-9E1F-F399F99F418A}" type="sibTrans" cxnId="{92320382-3866-493F-AA2F-952909E83F89}">
      <dgm:prSet/>
      <dgm:spPr>
        <a:solidFill>
          <a:srgbClr val="94BF6E"/>
        </a:solidFill>
      </dgm:spPr>
      <dgm:t>
        <a:bodyPr/>
        <a:lstStyle/>
        <a:p>
          <a:endParaRPr lang="en-US"/>
        </a:p>
      </dgm:t>
    </dgm:pt>
    <dgm:pt modelId="{4740370D-3EB1-4808-AEB9-331B6148618B}">
      <dgm:prSet phldrT="[Text]" custT="1"/>
      <dgm:spPr>
        <a:solidFill>
          <a:srgbClr val="3B8D61"/>
        </a:solidFill>
      </dgm:spPr>
      <dgm:t>
        <a:bodyPr/>
        <a:lstStyle/>
        <a:p>
          <a:r>
            <a:rPr lang="en-US" sz="1400" dirty="0"/>
            <a:t>Management Actions</a:t>
          </a:r>
        </a:p>
      </dgm:t>
    </dgm:pt>
    <dgm:pt modelId="{820C7ED0-F747-4586-877A-6655D500B407}" type="parTrans" cxnId="{0FEFC050-82FF-4E2D-AF61-A5F0E0554BFB}">
      <dgm:prSet/>
      <dgm:spPr/>
      <dgm:t>
        <a:bodyPr/>
        <a:lstStyle/>
        <a:p>
          <a:endParaRPr lang="en-US"/>
        </a:p>
      </dgm:t>
    </dgm:pt>
    <dgm:pt modelId="{9EECE85E-28AC-4855-9981-1A64B77E4E8E}" type="sibTrans" cxnId="{0FEFC050-82FF-4E2D-AF61-A5F0E0554BFB}">
      <dgm:prSet/>
      <dgm:spPr>
        <a:solidFill>
          <a:srgbClr val="94BF6E"/>
        </a:solidFill>
      </dgm:spPr>
      <dgm:t>
        <a:bodyPr/>
        <a:lstStyle/>
        <a:p>
          <a:endParaRPr lang="en-US"/>
        </a:p>
      </dgm:t>
    </dgm:pt>
    <dgm:pt modelId="{418D5265-8AAA-476A-A748-FFCF6EDD5E1E}">
      <dgm:prSet phldrT="[Text]" custT="1"/>
      <dgm:spPr>
        <a:solidFill>
          <a:srgbClr val="3B8D61"/>
        </a:solidFill>
      </dgm:spPr>
      <dgm:t>
        <a:bodyPr/>
        <a:lstStyle/>
        <a:p>
          <a:r>
            <a:rPr lang="en-US" sz="1050" dirty="0"/>
            <a:t>Identification of indicators/ assessment parameters to documents measurable change in stream function</a:t>
          </a:r>
        </a:p>
      </dgm:t>
    </dgm:pt>
    <dgm:pt modelId="{7CECEB18-051A-4E4D-9EF3-6DEAE82CDD23}" type="parTrans" cxnId="{F6525C12-1C05-4746-ABF5-E1CDFA4EB126}">
      <dgm:prSet/>
      <dgm:spPr/>
      <dgm:t>
        <a:bodyPr/>
        <a:lstStyle/>
        <a:p>
          <a:endParaRPr lang="en-US"/>
        </a:p>
      </dgm:t>
    </dgm:pt>
    <dgm:pt modelId="{F235B65C-2A53-49E4-99E4-D503C5A57256}" type="sibTrans" cxnId="{F6525C12-1C05-4746-ABF5-E1CDFA4EB126}">
      <dgm:prSet/>
      <dgm:spPr>
        <a:solidFill>
          <a:srgbClr val="94BF6E"/>
        </a:solidFill>
      </dgm:spPr>
      <dgm:t>
        <a:bodyPr/>
        <a:lstStyle/>
        <a:p>
          <a:endParaRPr lang="en-US"/>
        </a:p>
      </dgm:t>
    </dgm:pt>
    <dgm:pt modelId="{C7F2EC69-8E75-43F7-87EB-801E1ACC0993}">
      <dgm:prSet custT="1"/>
      <dgm:spPr>
        <a:solidFill>
          <a:srgbClr val="3B8D61"/>
        </a:solidFill>
      </dgm:spPr>
      <dgm:t>
        <a:bodyPr/>
        <a:lstStyle/>
        <a:p>
          <a:r>
            <a:rPr lang="en-US" sz="1200" dirty="0"/>
            <a:t>Monitoring &amp; assessing progress to increase stream health and function</a:t>
          </a:r>
        </a:p>
      </dgm:t>
    </dgm:pt>
    <dgm:pt modelId="{26D1C920-48EA-4EDF-B9A5-E5A09C0CCD48}" type="parTrans" cxnId="{F869C164-D440-4F94-B3C3-DE72888B1D73}">
      <dgm:prSet/>
      <dgm:spPr/>
      <dgm:t>
        <a:bodyPr/>
        <a:lstStyle/>
        <a:p>
          <a:endParaRPr lang="en-US"/>
        </a:p>
      </dgm:t>
    </dgm:pt>
    <dgm:pt modelId="{349572B9-B5F9-448B-B2EF-C8452AEFF460}" type="sibTrans" cxnId="{F869C164-D440-4F94-B3C3-DE72888B1D73}">
      <dgm:prSet/>
      <dgm:spPr/>
      <dgm:t>
        <a:bodyPr/>
        <a:lstStyle/>
        <a:p>
          <a:endParaRPr lang="en-US"/>
        </a:p>
      </dgm:t>
    </dgm:pt>
    <dgm:pt modelId="{BFE7A578-CFC9-4274-89C0-13307339EEBD}">
      <dgm:prSet phldrT="[Text]"/>
      <dgm:spPr>
        <a:solidFill>
          <a:srgbClr val="3B8D61"/>
        </a:solidFill>
      </dgm:spPr>
      <dgm:t>
        <a:bodyPr/>
        <a:lstStyle/>
        <a:p>
          <a:r>
            <a:rPr lang="en-US" dirty="0"/>
            <a:t>Ecological Stressors &amp; Factors</a:t>
          </a:r>
        </a:p>
      </dgm:t>
    </dgm:pt>
    <dgm:pt modelId="{23F224F6-A4E3-44EF-B381-8B215276AEE8}" type="parTrans" cxnId="{3D0D5360-6C50-45C5-9425-2E59156C5A8A}">
      <dgm:prSet/>
      <dgm:spPr/>
      <dgm:t>
        <a:bodyPr/>
        <a:lstStyle/>
        <a:p>
          <a:endParaRPr lang="en-US"/>
        </a:p>
      </dgm:t>
    </dgm:pt>
    <dgm:pt modelId="{3FFBB18C-E3EA-4F65-884F-55A38F5CAE62}" type="sibTrans" cxnId="{3D0D5360-6C50-45C5-9425-2E59156C5A8A}">
      <dgm:prSet/>
      <dgm:spPr/>
      <dgm:t>
        <a:bodyPr/>
        <a:lstStyle/>
        <a:p>
          <a:endParaRPr lang="en-US"/>
        </a:p>
      </dgm:t>
    </dgm:pt>
    <dgm:pt modelId="{FEC92CE6-223D-4B41-94BE-C75CD373108D}">
      <dgm:prSet phldrT="[Text]"/>
      <dgm:spPr>
        <a:solidFill>
          <a:srgbClr val="3B8D61"/>
        </a:solidFill>
      </dgm:spPr>
      <dgm:t>
        <a:bodyPr/>
        <a:lstStyle/>
        <a:p>
          <a:r>
            <a:rPr lang="en-US" dirty="0"/>
            <a:t>Policy &amp; Administration</a:t>
          </a:r>
        </a:p>
      </dgm:t>
    </dgm:pt>
    <dgm:pt modelId="{3A1E4D8D-8EAA-4B44-B31A-531502713BC7}" type="parTrans" cxnId="{A8044436-D995-45AA-8849-F1F274807599}">
      <dgm:prSet/>
      <dgm:spPr/>
      <dgm:t>
        <a:bodyPr/>
        <a:lstStyle/>
        <a:p>
          <a:endParaRPr lang="en-US"/>
        </a:p>
      </dgm:t>
    </dgm:pt>
    <dgm:pt modelId="{3F0374BC-CF5D-4130-9C35-73BCF6FBCE5A}" type="sibTrans" cxnId="{A8044436-D995-45AA-8849-F1F274807599}">
      <dgm:prSet/>
      <dgm:spPr/>
      <dgm:t>
        <a:bodyPr/>
        <a:lstStyle/>
        <a:p>
          <a:endParaRPr lang="en-US"/>
        </a:p>
      </dgm:t>
    </dgm:pt>
    <dgm:pt modelId="{024D8F26-C2CD-4F58-82A5-7CDCF184096C}">
      <dgm:prSet phldrT="[Text]"/>
      <dgm:spPr>
        <a:solidFill>
          <a:srgbClr val="3B8D61"/>
        </a:solidFill>
      </dgm:spPr>
      <dgm:t>
        <a:bodyPr/>
        <a:lstStyle/>
        <a:p>
          <a:r>
            <a:rPr lang="en-US"/>
            <a:t>Scientific </a:t>
          </a:r>
          <a:r>
            <a:rPr lang="en-US" dirty="0"/>
            <a:t>Knowledge &amp; Application of Research</a:t>
          </a:r>
        </a:p>
      </dgm:t>
    </dgm:pt>
    <dgm:pt modelId="{779FC8E0-950A-4251-9821-974DB0232E03}" type="parTrans" cxnId="{503A0921-A0AD-473C-A270-5DC6E4EE75C2}">
      <dgm:prSet/>
      <dgm:spPr/>
      <dgm:t>
        <a:bodyPr/>
        <a:lstStyle/>
        <a:p>
          <a:endParaRPr lang="en-US"/>
        </a:p>
      </dgm:t>
    </dgm:pt>
    <dgm:pt modelId="{ED0E3588-C083-4853-9619-B149F3238454}" type="sibTrans" cxnId="{503A0921-A0AD-473C-A270-5DC6E4EE75C2}">
      <dgm:prSet/>
      <dgm:spPr/>
      <dgm:t>
        <a:bodyPr/>
        <a:lstStyle/>
        <a:p>
          <a:endParaRPr lang="en-US"/>
        </a:p>
      </dgm:t>
    </dgm:pt>
    <dgm:pt modelId="{87D1DB6C-4184-479C-A523-0F72ABCFF185}" type="pres">
      <dgm:prSet presAssocID="{BFFCFC98-2062-4772-9070-4D408BEC7578}" presName="Name0" presStyleCnt="0">
        <dgm:presLayoutVars>
          <dgm:dir/>
          <dgm:resizeHandles val="exact"/>
        </dgm:presLayoutVars>
      </dgm:prSet>
      <dgm:spPr/>
    </dgm:pt>
    <dgm:pt modelId="{CC12C8BA-2FA6-4E5A-ABBB-F1E162CC0DB1}" type="pres">
      <dgm:prSet presAssocID="{D3EEEFEC-1A5F-44D1-9D6B-B9A9E498A68F}" presName="node" presStyleLbl="node1" presStyleIdx="0" presStyleCnt="4">
        <dgm:presLayoutVars>
          <dgm:bulletEnabled val="1"/>
        </dgm:presLayoutVars>
      </dgm:prSet>
      <dgm:spPr/>
      <dgm:t>
        <a:bodyPr/>
        <a:lstStyle/>
        <a:p>
          <a:endParaRPr lang="en-US"/>
        </a:p>
      </dgm:t>
    </dgm:pt>
    <dgm:pt modelId="{9750AE53-1171-4222-8293-EC02363BC657}" type="pres">
      <dgm:prSet presAssocID="{110E1C95-BFA2-4CF3-9E1F-F399F99F418A}" presName="sibTrans" presStyleLbl="sibTrans2D1" presStyleIdx="0" presStyleCnt="3"/>
      <dgm:spPr/>
      <dgm:t>
        <a:bodyPr/>
        <a:lstStyle/>
        <a:p>
          <a:endParaRPr lang="en-US"/>
        </a:p>
      </dgm:t>
    </dgm:pt>
    <dgm:pt modelId="{AC6F06A1-8A39-4298-AAC7-E6114803180B}" type="pres">
      <dgm:prSet presAssocID="{110E1C95-BFA2-4CF3-9E1F-F399F99F418A}" presName="connectorText" presStyleLbl="sibTrans2D1" presStyleIdx="0" presStyleCnt="3"/>
      <dgm:spPr/>
      <dgm:t>
        <a:bodyPr/>
        <a:lstStyle/>
        <a:p>
          <a:endParaRPr lang="en-US"/>
        </a:p>
      </dgm:t>
    </dgm:pt>
    <dgm:pt modelId="{35EC7AB6-0FAF-4E28-9EC8-B939D0D9AC86}" type="pres">
      <dgm:prSet presAssocID="{4740370D-3EB1-4808-AEB9-331B6148618B}" presName="node" presStyleLbl="node1" presStyleIdx="1" presStyleCnt="4">
        <dgm:presLayoutVars>
          <dgm:bulletEnabled val="1"/>
        </dgm:presLayoutVars>
      </dgm:prSet>
      <dgm:spPr/>
      <dgm:t>
        <a:bodyPr/>
        <a:lstStyle/>
        <a:p>
          <a:endParaRPr lang="en-US"/>
        </a:p>
      </dgm:t>
    </dgm:pt>
    <dgm:pt modelId="{1332FF02-DA0B-45B4-82C9-00746ECE2D35}" type="pres">
      <dgm:prSet presAssocID="{9EECE85E-28AC-4855-9981-1A64B77E4E8E}" presName="sibTrans" presStyleLbl="sibTrans2D1" presStyleIdx="1" presStyleCnt="3"/>
      <dgm:spPr/>
      <dgm:t>
        <a:bodyPr/>
        <a:lstStyle/>
        <a:p>
          <a:endParaRPr lang="en-US"/>
        </a:p>
      </dgm:t>
    </dgm:pt>
    <dgm:pt modelId="{77F8BE6C-7045-427C-8BEB-582465F8FEE2}" type="pres">
      <dgm:prSet presAssocID="{9EECE85E-28AC-4855-9981-1A64B77E4E8E}" presName="connectorText" presStyleLbl="sibTrans2D1" presStyleIdx="1" presStyleCnt="3"/>
      <dgm:spPr/>
      <dgm:t>
        <a:bodyPr/>
        <a:lstStyle/>
        <a:p>
          <a:endParaRPr lang="en-US"/>
        </a:p>
      </dgm:t>
    </dgm:pt>
    <dgm:pt modelId="{DF258030-01E5-447F-AB53-93A7AE4E0E9E}" type="pres">
      <dgm:prSet presAssocID="{418D5265-8AAA-476A-A748-FFCF6EDD5E1E}" presName="node" presStyleLbl="node1" presStyleIdx="2" presStyleCnt="4">
        <dgm:presLayoutVars>
          <dgm:bulletEnabled val="1"/>
        </dgm:presLayoutVars>
      </dgm:prSet>
      <dgm:spPr/>
      <dgm:t>
        <a:bodyPr/>
        <a:lstStyle/>
        <a:p>
          <a:endParaRPr lang="en-US"/>
        </a:p>
      </dgm:t>
    </dgm:pt>
    <dgm:pt modelId="{BDF577AE-61C2-4C65-86F8-67C4D752B40B}" type="pres">
      <dgm:prSet presAssocID="{F235B65C-2A53-49E4-99E4-D503C5A57256}" presName="sibTrans" presStyleLbl="sibTrans2D1" presStyleIdx="2" presStyleCnt="3"/>
      <dgm:spPr/>
      <dgm:t>
        <a:bodyPr/>
        <a:lstStyle/>
        <a:p>
          <a:endParaRPr lang="en-US"/>
        </a:p>
      </dgm:t>
    </dgm:pt>
    <dgm:pt modelId="{CC582F88-7C7A-44AA-AE24-227F12D125EA}" type="pres">
      <dgm:prSet presAssocID="{F235B65C-2A53-49E4-99E4-D503C5A57256}" presName="connectorText" presStyleLbl="sibTrans2D1" presStyleIdx="2" presStyleCnt="3"/>
      <dgm:spPr/>
      <dgm:t>
        <a:bodyPr/>
        <a:lstStyle/>
        <a:p>
          <a:endParaRPr lang="en-US"/>
        </a:p>
      </dgm:t>
    </dgm:pt>
    <dgm:pt modelId="{869A8ECF-3022-4483-A510-6AABF8772FE5}" type="pres">
      <dgm:prSet presAssocID="{C7F2EC69-8E75-43F7-87EB-801E1ACC0993}" presName="node" presStyleLbl="node1" presStyleIdx="3" presStyleCnt="4">
        <dgm:presLayoutVars>
          <dgm:bulletEnabled val="1"/>
        </dgm:presLayoutVars>
      </dgm:prSet>
      <dgm:spPr/>
      <dgm:t>
        <a:bodyPr/>
        <a:lstStyle/>
        <a:p>
          <a:endParaRPr lang="en-US"/>
        </a:p>
      </dgm:t>
    </dgm:pt>
  </dgm:ptLst>
  <dgm:cxnLst>
    <dgm:cxn modelId="{F6525C12-1C05-4746-ABF5-E1CDFA4EB126}" srcId="{BFFCFC98-2062-4772-9070-4D408BEC7578}" destId="{418D5265-8AAA-476A-A748-FFCF6EDD5E1E}" srcOrd="2" destOrd="0" parTransId="{7CECEB18-051A-4E4D-9EF3-6DEAE82CDD23}" sibTransId="{F235B65C-2A53-49E4-99E4-D503C5A57256}"/>
    <dgm:cxn modelId="{04DCDEA3-DB38-4E7D-B43B-FF54D182E4FE}" type="presOf" srcId="{418D5265-8AAA-476A-A748-FFCF6EDD5E1E}" destId="{DF258030-01E5-447F-AB53-93A7AE4E0E9E}" srcOrd="0" destOrd="0" presId="urn:microsoft.com/office/officeart/2005/8/layout/process1"/>
    <dgm:cxn modelId="{A8044436-D995-45AA-8849-F1F274807599}" srcId="{D3EEEFEC-1A5F-44D1-9D6B-B9A9E498A68F}" destId="{FEC92CE6-223D-4B41-94BE-C75CD373108D}" srcOrd="1" destOrd="0" parTransId="{3A1E4D8D-8EAA-4B44-B31A-531502713BC7}" sibTransId="{3F0374BC-CF5D-4130-9C35-73BCF6FBCE5A}"/>
    <dgm:cxn modelId="{C8F85FA2-3A09-4456-A38E-526A84099846}" type="presOf" srcId="{9EECE85E-28AC-4855-9981-1A64B77E4E8E}" destId="{77F8BE6C-7045-427C-8BEB-582465F8FEE2}" srcOrd="1" destOrd="0" presId="urn:microsoft.com/office/officeart/2005/8/layout/process1"/>
    <dgm:cxn modelId="{3D0D5360-6C50-45C5-9425-2E59156C5A8A}" srcId="{D3EEEFEC-1A5F-44D1-9D6B-B9A9E498A68F}" destId="{BFE7A578-CFC9-4274-89C0-13307339EEBD}" srcOrd="0" destOrd="0" parTransId="{23F224F6-A4E3-44EF-B381-8B215276AEE8}" sibTransId="{3FFBB18C-E3EA-4F65-884F-55A38F5CAE62}"/>
    <dgm:cxn modelId="{FEEA4932-70F2-4783-A8C5-C51CC2AD7587}" type="presOf" srcId="{9EECE85E-28AC-4855-9981-1A64B77E4E8E}" destId="{1332FF02-DA0B-45B4-82C9-00746ECE2D35}" srcOrd="0" destOrd="0" presId="urn:microsoft.com/office/officeart/2005/8/layout/process1"/>
    <dgm:cxn modelId="{588E0F8A-0B54-4540-8372-D9505C112B1B}" type="presOf" srcId="{D3EEEFEC-1A5F-44D1-9D6B-B9A9E498A68F}" destId="{CC12C8BA-2FA6-4E5A-ABBB-F1E162CC0DB1}" srcOrd="0" destOrd="0" presId="urn:microsoft.com/office/officeart/2005/8/layout/process1"/>
    <dgm:cxn modelId="{0FEFC050-82FF-4E2D-AF61-A5F0E0554BFB}" srcId="{BFFCFC98-2062-4772-9070-4D408BEC7578}" destId="{4740370D-3EB1-4808-AEB9-331B6148618B}" srcOrd="1" destOrd="0" parTransId="{820C7ED0-F747-4586-877A-6655D500B407}" sibTransId="{9EECE85E-28AC-4855-9981-1A64B77E4E8E}"/>
    <dgm:cxn modelId="{92320382-3866-493F-AA2F-952909E83F89}" srcId="{BFFCFC98-2062-4772-9070-4D408BEC7578}" destId="{D3EEEFEC-1A5F-44D1-9D6B-B9A9E498A68F}" srcOrd="0" destOrd="0" parTransId="{5F514079-1959-429F-89A9-32D72C6529D2}" sibTransId="{110E1C95-BFA2-4CF3-9E1F-F399F99F418A}"/>
    <dgm:cxn modelId="{F7491EAD-61AA-448E-9809-D1CBDFF5D086}" type="presOf" srcId="{F235B65C-2A53-49E4-99E4-D503C5A57256}" destId="{CC582F88-7C7A-44AA-AE24-227F12D125EA}" srcOrd="1" destOrd="0" presId="urn:microsoft.com/office/officeart/2005/8/layout/process1"/>
    <dgm:cxn modelId="{A57D37B2-6407-4DB1-9759-0C12AB4CFB2F}" type="presOf" srcId="{FEC92CE6-223D-4B41-94BE-C75CD373108D}" destId="{CC12C8BA-2FA6-4E5A-ABBB-F1E162CC0DB1}" srcOrd="0" destOrd="2" presId="urn:microsoft.com/office/officeart/2005/8/layout/process1"/>
    <dgm:cxn modelId="{B27ECF9A-E074-46F8-9642-0A295BF94D06}" type="presOf" srcId="{110E1C95-BFA2-4CF3-9E1F-F399F99F418A}" destId="{AC6F06A1-8A39-4298-AAC7-E6114803180B}" srcOrd="1" destOrd="0" presId="urn:microsoft.com/office/officeart/2005/8/layout/process1"/>
    <dgm:cxn modelId="{7854E39E-F835-40B8-BF37-B7ED83449C5A}" type="presOf" srcId="{F235B65C-2A53-49E4-99E4-D503C5A57256}" destId="{BDF577AE-61C2-4C65-86F8-67C4D752B40B}" srcOrd="0" destOrd="0" presId="urn:microsoft.com/office/officeart/2005/8/layout/process1"/>
    <dgm:cxn modelId="{C49547C4-A643-49D7-AE26-569FDC12B2DC}" type="presOf" srcId="{C7F2EC69-8E75-43F7-87EB-801E1ACC0993}" destId="{869A8ECF-3022-4483-A510-6AABF8772FE5}" srcOrd="0" destOrd="0" presId="urn:microsoft.com/office/officeart/2005/8/layout/process1"/>
    <dgm:cxn modelId="{CEB2D189-E11F-4196-9B2D-E4E401799C0A}" type="presOf" srcId="{024D8F26-C2CD-4F58-82A5-7CDCF184096C}" destId="{CC12C8BA-2FA6-4E5A-ABBB-F1E162CC0DB1}" srcOrd="0" destOrd="3" presId="urn:microsoft.com/office/officeart/2005/8/layout/process1"/>
    <dgm:cxn modelId="{62FE4E7F-C100-4FBE-8C0B-5E8DCA9FB3C4}" type="presOf" srcId="{BFE7A578-CFC9-4274-89C0-13307339EEBD}" destId="{CC12C8BA-2FA6-4E5A-ABBB-F1E162CC0DB1}" srcOrd="0" destOrd="1" presId="urn:microsoft.com/office/officeart/2005/8/layout/process1"/>
    <dgm:cxn modelId="{503A0921-A0AD-473C-A270-5DC6E4EE75C2}" srcId="{D3EEEFEC-1A5F-44D1-9D6B-B9A9E498A68F}" destId="{024D8F26-C2CD-4F58-82A5-7CDCF184096C}" srcOrd="2" destOrd="0" parTransId="{779FC8E0-950A-4251-9821-974DB0232E03}" sibTransId="{ED0E3588-C083-4853-9619-B149F3238454}"/>
    <dgm:cxn modelId="{6CB7EF86-5AAC-4B47-B84A-4AD8CA4F95B1}" type="presOf" srcId="{4740370D-3EB1-4808-AEB9-331B6148618B}" destId="{35EC7AB6-0FAF-4E28-9EC8-B939D0D9AC86}" srcOrd="0" destOrd="0" presId="urn:microsoft.com/office/officeart/2005/8/layout/process1"/>
    <dgm:cxn modelId="{4B7CF373-7152-47BD-BC4D-D2CE40AB4D2D}" type="presOf" srcId="{BFFCFC98-2062-4772-9070-4D408BEC7578}" destId="{87D1DB6C-4184-479C-A523-0F72ABCFF185}" srcOrd="0" destOrd="0" presId="urn:microsoft.com/office/officeart/2005/8/layout/process1"/>
    <dgm:cxn modelId="{5E14F1A3-6B9D-4AFF-A129-3CEDEF73038A}" type="presOf" srcId="{110E1C95-BFA2-4CF3-9E1F-F399F99F418A}" destId="{9750AE53-1171-4222-8293-EC02363BC657}" srcOrd="0" destOrd="0" presId="urn:microsoft.com/office/officeart/2005/8/layout/process1"/>
    <dgm:cxn modelId="{F869C164-D440-4F94-B3C3-DE72888B1D73}" srcId="{BFFCFC98-2062-4772-9070-4D408BEC7578}" destId="{C7F2EC69-8E75-43F7-87EB-801E1ACC0993}" srcOrd="3" destOrd="0" parTransId="{26D1C920-48EA-4EDF-B9A5-E5A09C0CCD48}" sibTransId="{349572B9-B5F9-448B-B2EF-C8452AEFF460}"/>
    <dgm:cxn modelId="{AA8C1AC7-B436-4CA9-93B2-6D6B7AA2A581}" type="presParOf" srcId="{87D1DB6C-4184-479C-A523-0F72ABCFF185}" destId="{CC12C8BA-2FA6-4E5A-ABBB-F1E162CC0DB1}" srcOrd="0" destOrd="0" presId="urn:microsoft.com/office/officeart/2005/8/layout/process1"/>
    <dgm:cxn modelId="{9385631C-D62C-4C0D-9661-804E00A1329E}" type="presParOf" srcId="{87D1DB6C-4184-479C-A523-0F72ABCFF185}" destId="{9750AE53-1171-4222-8293-EC02363BC657}" srcOrd="1" destOrd="0" presId="urn:microsoft.com/office/officeart/2005/8/layout/process1"/>
    <dgm:cxn modelId="{ED733E77-5724-4511-AE62-3F8318AEAED1}" type="presParOf" srcId="{9750AE53-1171-4222-8293-EC02363BC657}" destId="{AC6F06A1-8A39-4298-AAC7-E6114803180B}" srcOrd="0" destOrd="0" presId="urn:microsoft.com/office/officeart/2005/8/layout/process1"/>
    <dgm:cxn modelId="{CECDDE80-FD26-4508-8FDD-9DC681C25F8F}" type="presParOf" srcId="{87D1DB6C-4184-479C-A523-0F72ABCFF185}" destId="{35EC7AB6-0FAF-4E28-9EC8-B939D0D9AC86}" srcOrd="2" destOrd="0" presId="urn:microsoft.com/office/officeart/2005/8/layout/process1"/>
    <dgm:cxn modelId="{61388042-171F-403B-A066-02D1EAAFDD33}" type="presParOf" srcId="{87D1DB6C-4184-479C-A523-0F72ABCFF185}" destId="{1332FF02-DA0B-45B4-82C9-00746ECE2D35}" srcOrd="3" destOrd="0" presId="urn:microsoft.com/office/officeart/2005/8/layout/process1"/>
    <dgm:cxn modelId="{03B63F59-5091-475A-89EB-7AE6279FDF79}" type="presParOf" srcId="{1332FF02-DA0B-45B4-82C9-00746ECE2D35}" destId="{77F8BE6C-7045-427C-8BEB-582465F8FEE2}" srcOrd="0" destOrd="0" presId="urn:microsoft.com/office/officeart/2005/8/layout/process1"/>
    <dgm:cxn modelId="{ACE88FDF-6823-4F2D-9977-3C4F71FA2B00}" type="presParOf" srcId="{87D1DB6C-4184-479C-A523-0F72ABCFF185}" destId="{DF258030-01E5-447F-AB53-93A7AE4E0E9E}" srcOrd="4" destOrd="0" presId="urn:microsoft.com/office/officeart/2005/8/layout/process1"/>
    <dgm:cxn modelId="{AC4934CA-63B6-481B-B668-92CE1BE158E4}" type="presParOf" srcId="{87D1DB6C-4184-479C-A523-0F72ABCFF185}" destId="{BDF577AE-61C2-4C65-86F8-67C4D752B40B}" srcOrd="5" destOrd="0" presId="urn:microsoft.com/office/officeart/2005/8/layout/process1"/>
    <dgm:cxn modelId="{0086C758-DA99-464E-83AE-C1D5B4DA7691}" type="presParOf" srcId="{BDF577AE-61C2-4C65-86F8-67C4D752B40B}" destId="{CC582F88-7C7A-44AA-AE24-227F12D125EA}" srcOrd="0" destOrd="0" presId="urn:microsoft.com/office/officeart/2005/8/layout/process1"/>
    <dgm:cxn modelId="{E4F7D597-C402-4B30-AB3A-9EDECA6E1072}" type="presParOf" srcId="{87D1DB6C-4184-479C-A523-0F72ABCFF185}" destId="{869A8ECF-3022-4483-A510-6AABF8772FE5}" srcOrd="6"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2C8BA-2FA6-4E5A-ABBB-F1E162CC0DB1}">
      <dsp:nvSpPr>
        <dsp:cNvPr id="0" name=""/>
        <dsp:cNvSpPr/>
      </dsp:nvSpPr>
      <dsp:spPr>
        <a:xfrm>
          <a:off x="3365" y="122060"/>
          <a:ext cx="1471668" cy="1172735"/>
        </a:xfrm>
        <a:prstGeom prst="roundRect">
          <a:avLst>
            <a:gd name="adj" fmla="val 10000"/>
          </a:avLst>
        </a:prstGeom>
        <a:solidFill>
          <a:srgbClr val="16575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Identify stressors</a:t>
          </a:r>
        </a:p>
      </dsp:txBody>
      <dsp:txXfrm>
        <a:off x="37713" y="156408"/>
        <a:ext cx="1402972" cy="1104039"/>
      </dsp:txXfrm>
    </dsp:sp>
    <dsp:sp modelId="{9750AE53-1171-4222-8293-EC02363BC657}">
      <dsp:nvSpPr>
        <dsp:cNvPr id="0" name=""/>
        <dsp:cNvSpPr/>
      </dsp:nvSpPr>
      <dsp:spPr>
        <a:xfrm>
          <a:off x="1622201" y="525941"/>
          <a:ext cx="311993" cy="364973"/>
        </a:xfrm>
        <a:prstGeom prst="rightArrow">
          <a:avLst>
            <a:gd name="adj1" fmla="val 60000"/>
            <a:gd name="adj2" fmla="val 50000"/>
          </a:avLst>
        </a:prstGeom>
        <a:solidFill>
          <a:srgbClr val="94BF6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622201" y="598936"/>
        <a:ext cx="218395" cy="218983"/>
      </dsp:txXfrm>
    </dsp:sp>
    <dsp:sp modelId="{35EC7AB6-0FAF-4E28-9EC8-B939D0D9AC86}">
      <dsp:nvSpPr>
        <dsp:cNvPr id="0" name=""/>
        <dsp:cNvSpPr/>
      </dsp:nvSpPr>
      <dsp:spPr>
        <a:xfrm>
          <a:off x="2063702" y="122060"/>
          <a:ext cx="1471668" cy="1172735"/>
        </a:xfrm>
        <a:prstGeom prst="roundRect">
          <a:avLst>
            <a:gd name="adj" fmla="val 10000"/>
          </a:avLst>
        </a:prstGeom>
        <a:solidFill>
          <a:srgbClr val="16575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Implement actions to remove stressors</a:t>
          </a:r>
        </a:p>
      </dsp:txBody>
      <dsp:txXfrm>
        <a:off x="2098050" y="156408"/>
        <a:ext cx="1402972" cy="1104039"/>
      </dsp:txXfrm>
    </dsp:sp>
    <dsp:sp modelId="{1332FF02-DA0B-45B4-82C9-00746ECE2D35}">
      <dsp:nvSpPr>
        <dsp:cNvPr id="0" name=""/>
        <dsp:cNvSpPr/>
      </dsp:nvSpPr>
      <dsp:spPr>
        <a:xfrm>
          <a:off x="3682537" y="525941"/>
          <a:ext cx="311993" cy="364973"/>
        </a:xfrm>
        <a:prstGeom prst="rightArrow">
          <a:avLst>
            <a:gd name="adj1" fmla="val 60000"/>
            <a:gd name="adj2" fmla="val 50000"/>
          </a:avLst>
        </a:prstGeom>
        <a:solidFill>
          <a:srgbClr val="94BF6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682537" y="598936"/>
        <a:ext cx="218395" cy="218983"/>
      </dsp:txXfrm>
    </dsp:sp>
    <dsp:sp modelId="{DF258030-01E5-447F-AB53-93A7AE4E0E9E}">
      <dsp:nvSpPr>
        <dsp:cNvPr id="0" name=""/>
        <dsp:cNvSpPr/>
      </dsp:nvSpPr>
      <dsp:spPr>
        <a:xfrm>
          <a:off x="4124038" y="122060"/>
          <a:ext cx="1471668" cy="1172735"/>
        </a:xfrm>
        <a:prstGeom prst="roundRect">
          <a:avLst>
            <a:gd name="adj" fmla="val 10000"/>
          </a:avLst>
        </a:prstGeom>
        <a:solidFill>
          <a:srgbClr val="16575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Restore process/ functional uplift</a:t>
          </a:r>
        </a:p>
      </dsp:txBody>
      <dsp:txXfrm>
        <a:off x="4158386" y="156408"/>
        <a:ext cx="1402972" cy="1104039"/>
      </dsp:txXfrm>
    </dsp:sp>
    <dsp:sp modelId="{BDF577AE-61C2-4C65-86F8-67C4D752B40B}">
      <dsp:nvSpPr>
        <dsp:cNvPr id="0" name=""/>
        <dsp:cNvSpPr/>
      </dsp:nvSpPr>
      <dsp:spPr>
        <a:xfrm>
          <a:off x="5742873" y="525941"/>
          <a:ext cx="311993" cy="364973"/>
        </a:xfrm>
        <a:prstGeom prst="rightArrow">
          <a:avLst>
            <a:gd name="adj1" fmla="val 60000"/>
            <a:gd name="adj2" fmla="val 50000"/>
          </a:avLst>
        </a:prstGeom>
        <a:solidFill>
          <a:srgbClr val="94BF6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5742873" y="598936"/>
        <a:ext cx="218395" cy="218983"/>
      </dsp:txXfrm>
    </dsp:sp>
    <dsp:sp modelId="{869A8ECF-3022-4483-A510-6AABF8772FE5}">
      <dsp:nvSpPr>
        <dsp:cNvPr id="0" name=""/>
        <dsp:cNvSpPr/>
      </dsp:nvSpPr>
      <dsp:spPr>
        <a:xfrm>
          <a:off x="6184374" y="122060"/>
          <a:ext cx="1471668" cy="1172735"/>
        </a:xfrm>
        <a:prstGeom prst="roundRect">
          <a:avLst>
            <a:gd name="adj" fmla="val 10000"/>
          </a:avLst>
        </a:prstGeom>
        <a:solidFill>
          <a:srgbClr val="16575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Increase stream health and function</a:t>
          </a:r>
        </a:p>
      </dsp:txBody>
      <dsp:txXfrm>
        <a:off x="6218722" y="156408"/>
        <a:ext cx="1402972" cy="11040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2C8BA-2FA6-4E5A-ABBB-F1E162CC0DB1}">
      <dsp:nvSpPr>
        <dsp:cNvPr id="0" name=""/>
        <dsp:cNvSpPr/>
      </dsp:nvSpPr>
      <dsp:spPr>
        <a:xfrm>
          <a:off x="3365" y="122060"/>
          <a:ext cx="1471668" cy="1172735"/>
        </a:xfrm>
        <a:prstGeom prst="roundRect">
          <a:avLst>
            <a:gd name="adj" fmla="val 10000"/>
          </a:avLst>
        </a:prstGeom>
        <a:solidFill>
          <a:srgbClr val="16575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Identify stressors</a:t>
          </a:r>
        </a:p>
      </dsp:txBody>
      <dsp:txXfrm>
        <a:off x="37713" y="156408"/>
        <a:ext cx="1402972" cy="1104039"/>
      </dsp:txXfrm>
    </dsp:sp>
    <dsp:sp modelId="{9750AE53-1171-4222-8293-EC02363BC657}">
      <dsp:nvSpPr>
        <dsp:cNvPr id="0" name=""/>
        <dsp:cNvSpPr/>
      </dsp:nvSpPr>
      <dsp:spPr>
        <a:xfrm>
          <a:off x="1622201" y="525941"/>
          <a:ext cx="311993" cy="364973"/>
        </a:xfrm>
        <a:prstGeom prst="rightArrow">
          <a:avLst>
            <a:gd name="adj1" fmla="val 60000"/>
            <a:gd name="adj2" fmla="val 50000"/>
          </a:avLst>
        </a:prstGeom>
        <a:solidFill>
          <a:srgbClr val="94BF6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622201" y="598936"/>
        <a:ext cx="218395" cy="218983"/>
      </dsp:txXfrm>
    </dsp:sp>
    <dsp:sp modelId="{35EC7AB6-0FAF-4E28-9EC8-B939D0D9AC86}">
      <dsp:nvSpPr>
        <dsp:cNvPr id="0" name=""/>
        <dsp:cNvSpPr/>
      </dsp:nvSpPr>
      <dsp:spPr>
        <a:xfrm>
          <a:off x="2063702" y="122060"/>
          <a:ext cx="1471668" cy="1172735"/>
        </a:xfrm>
        <a:prstGeom prst="roundRect">
          <a:avLst>
            <a:gd name="adj" fmla="val 10000"/>
          </a:avLst>
        </a:prstGeom>
        <a:solidFill>
          <a:srgbClr val="16575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Implement actions to remove stressors</a:t>
          </a:r>
        </a:p>
      </dsp:txBody>
      <dsp:txXfrm>
        <a:off x="2098050" y="156408"/>
        <a:ext cx="1402972" cy="1104039"/>
      </dsp:txXfrm>
    </dsp:sp>
    <dsp:sp modelId="{1332FF02-DA0B-45B4-82C9-00746ECE2D35}">
      <dsp:nvSpPr>
        <dsp:cNvPr id="0" name=""/>
        <dsp:cNvSpPr/>
      </dsp:nvSpPr>
      <dsp:spPr>
        <a:xfrm>
          <a:off x="3682537" y="525941"/>
          <a:ext cx="311993" cy="364973"/>
        </a:xfrm>
        <a:prstGeom prst="rightArrow">
          <a:avLst>
            <a:gd name="adj1" fmla="val 60000"/>
            <a:gd name="adj2" fmla="val 50000"/>
          </a:avLst>
        </a:prstGeom>
        <a:solidFill>
          <a:srgbClr val="94BF6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682537" y="598936"/>
        <a:ext cx="218395" cy="218983"/>
      </dsp:txXfrm>
    </dsp:sp>
    <dsp:sp modelId="{DF258030-01E5-447F-AB53-93A7AE4E0E9E}">
      <dsp:nvSpPr>
        <dsp:cNvPr id="0" name=""/>
        <dsp:cNvSpPr/>
      </dsp:nvSpPr>
      <dsp:spPr>
        <a:xfrm>
          <a:off x="4124038" y="122060"/>
          <a:ext cx="1471668" cy="1172735"/>
        </a:xfrm>
        <a:prstGeom prst="roundRect">
          <a:avLst>
            <a:gd name="adj" fmla="val 10000"/>
          </a:avLst>
        </a:prstGeom>
        <a:solidFill>
          <a:srgbClr val="16575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Restore process/ functional uplift</a:t>
          </a:r>
        </a:p>
      </dsp:txBody>
      <dsp:txXfrm>
        <a:off x="4158386" y="156408"/>
        <a:ext cx="1402972" cy="1104039"/>
      </dsp:txXfrm>
    </dsp:sp>
    <dsp:sp modelId="{BDF577AE-61C2-4C65-86F8-67C4D752B40B}">
      <dsp:nvSpPr>
        <dsp:cNvPr id="0" name=""/>
        <dsp:cNvSpPr/>
      </dsp:nvSpPr>
      <dsp:spPr>
        <a:xfrm>
          <a:off x="5742873" y="525941"/>
          <a:ext cx="311993" cy="364973"/>
        </a:xfrm>
        <a:prstGeom prst="rightArrow">
          <a:avLst>
            <a:gd name="adj1" fmla="val 60000"/>
            <a:gd name="adj2" fmla="val 50000"/>
          </a:avLst>
        </a:prstGeom>
        <a:solidFill>
          <a:srgbClr val="94BF6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5742873" y="598936"/>
        <a:ext cx="218395" cy="218983"/>
      </dsp:txXfrm>
    </dsp:sp>
    <dsp:sp modelId="{869A8ECF-3022-4483-A510-6AABF8772FE5}">
      <dsp:nvSpPr>
        <dsp:cNvPr id="0" name=""/>
        <dsp:cNvSpPr/>
      </dsp:nvSpPr>
      <dsp:spPr>
        <a:xfrm>
          <a:off x="6184374" y="122060"/>
          <a:ext cx="1471668" cy="1172735"/>
        </a:xfrm>
        <a:prstGeom prst="roundRect">
          <a:avLst>
            <a:gd name="adj" fmla="val 10000"/>
          </a:avLst>
        </a:prstGeom>
        <a:solidFill>
          <a:srgbClr val="16575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Increase stream health and function</a:t>
          </a:r>
        </a:p>
      </dsp:txBody>
      <dsp:txXfrm>
        <a:off x="6218722" y="156408"/>
        <a:ext cx="1402972" cy="11040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2C8BA-2FA6-4E5A-ABBB-F1E162CC0DB1}">
      <dsp:nvSpPr>
        <dsp:cNvPr id="0" name=""/>
        <dsp:cNvSpPr/>
      </dsp:nvSpPr>
      <dsp:spPr>
        <a:xfrm>
          <a:off x="3365" y="113485"/>
          <a:ext cx="1471668" cy="1752205"/>
        </a:xfrm>
        <a:prstGeom prst="roundRect">
          <a:avLst>
            <a:gd name="adj" fmla="val 10000"/>
          </a:avLst>
        </a:prstGeom>
        <a:solidFill>
          <a:srgbClr val="3B8D6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en-US" sz="1300" kern="1200" dirty="0"/>
            <a:t>Understanding Factors Influencing:</a:t>
          </a:r>
        </a:p>
        <a:p>
          <a:pPr marL="57150" lvl="1" indent="-57150" algn="l" defTabSz="444500">
            <a:lnSpc>
              <a:spcPct val="90000"/>
            </a:lnSpc>
            <a:spcBef>
              <a:spcPct val="0"/>
            </a:spcBef>
            <a:spcAft>
              <a:spcPct val="15000"/>
            </a:spcAft>
            <a:buChar char="••"/>
          </a:pPr>
          <a:r>
            <a:rPr lang="en-US" sz="1000" kern="1200" dirty="0"/>
            <a:t>Ecological Stressors &amp; Factors</a:t>
          </a:r>
        </a:p>
        <a:p>
          <a:pPr marL="57150" lvl="1" indent="-57150" algn="l" defTabSz="444500">
            <a:lnSpc>
              <a:spcPct val="90000"/>
            </a:lnSpc>
            <a:spcBef>
              <a:spcPct val="0"/>
            </a:spcBef>
            <a:spcAft>
              <a:spcPct val="15000"/>
            </a:spcAft>
            <a:buChar char="••"/>
          </a:pPr>
          <a:r>
            <a:rPr lang="en-US" sz="1000" kern="1200" dirty="0"/>
            <a:t>Policy &amp; Administration</a:t>
          </a:r>
        </a:p>
        <a:p>
          <a:pPr marL="57150" lvl="1" indent="-57150" algn="l" defTabSz="444500">
            <a:lnSpc>
              <a:spcPct val="90000"/>
            </a:lnSpc>
            <a:spcBef>
              <a:spcPct val="0"/>
            </a:spcBef>
            <a:spcAft>
              <a:spcPct val="15000"/>
            </a:spcAft>
            <a:buChar char="••"/>
          </a:pPr>
          <a:r>
            <a:rPr lang="en-US" sz="1000" kern="1200"/>
            <a:t>Scientific </a:t>
          </a:r>
          <a:r>
            <a:rPr lang="en-US" sz="1000" kern="1200" dirty="0"/>
            <a:t>Knowledge &amp; Application of Research</a:t>
          </a:r>
        </a:p>
      </dsp:txBody>
      <dsp:txXfrm>
        <a:off x="46469" y="156589"/>
        <a:ext cx="1385460" cy="1665997"/>
      </dsp:txXfrm>
    </dsp:sp>
    <dsp:sp modelId="{9750AE53-1171-4222-8293-EC02363BC657}">
      <dsp:nvSpPr>
        <dsp:cNvPr id="0" name=""/>
        <dsp:cNvSpPr/>
      </dsp:nvSpPr>
      <dsp:spPr>
        <a:xfrm>
          <a:off x="1622201" y="807101"/>
          <a:ext cx="311993" cy="364973"/>
        </a:xfrm>
        <a:prstGeom prst="rightArrow">
          <a:avLst>
            <a:gd name="adj1" fmla="val 60000"/>
            <a:gd name="adj2" fmla="val 50000"/>
          </a:avLst>
        </a:prstGeom>
        <a:solidFill>
          <a:srgbClr val="94BF6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1622201" y="880096"/>
        <a:ext cx="218395" cy="218983"/>
      </dsp:txXfrm>
    </dsp:sp>
    <dsp:sp modelId="{35EC7AB6-0FAF-4E28-9EC8-B939D0D9AC86}">
      <dsp:nvSpPr>
        <dsp:cNvPr id="0" name=""/>
        <dsp:cNvSpPr/>
      </dsp:nvSpPr>
      <dsp:spPr>
        <a:xfrm>
          <a:off x="2063702" y="113485"/>
          <a:ext cx="1471668" cy="1752205"/>
        </a:xfrm>
        <a:prstGeom prst="roundRect">
          <a:avLst>
            <a:gd name="adj" fmla="val 10000"/>
          </a:avLst>
        </a:prstGeom>
        <a:solidFill>
          <a:srgbClr val="3B8D6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Management Actions</a:t>
          </a:r>
        </a:p>
      </dsp:txBody>
      <dsp:txXfrm>
        <a:off x="2106806" y="156589"/>
        <a:ext cx="1385460" cy="1665997"/>
      </dsp:txXfrm>
    </dsp:sp>
    <dsp:sp modelId="{1332FF02-DA0B-45B4-82C9-00746ECE2D35}">
      <dsp:nvSpPr>
        <dsp:cNvPr id="0" name=""/>
        <dsp:cNvSpPr/>
      </dsp:nvSpPr>
      <dsp:spPr>
        <a:xfrm>
          <a:off x="3682537" y="807101"/>
          <a:ext cx="311993" cy="364973"/>
        </a:xfrm>
        <a:prstGeom prst="rightArrow">
          <a:avLst>
            <a:gd name="adj1" fmla="val 60000"/>
            <a:gd name="adj2" fmla="val 50000"/>
          </a:avLst>
        </a:prstGeom>
        <a:solidFill>
          <a:srgbClr val="94BF6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3682537" y="880096"/>
        <a:ext cx="218395" cy="218983"/>
      </dsp:txXfrm>
    </dsp:sp>
    <dsp:sp modelId="{DF258030-01E5-447F-AB53-93A7AE4E0E9E}">
      <dsp:nvSpPr>
        <dsp:cNvPr id="0" name=""/>
        <dsp:cNvSpPr/>
      </dsp:nvSpPr>
      <dsp:spPr>
        <a:xfrm>
          <a:off x="4124038" y="113485"/>
          <a:ext cx="1471668" cy="1752205"/>
        </a:xfrm>
        <a:prstGeom prst="roundRect">
          <a:avLst>
            <a:gd name="adj" fmla="val 10000"/>
          </a:avLst>
        </a:prstGeom>
        <a:solidFill>
          <a:srgbClr val="3B8D6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a:t>Identification of indicators/ assessment parameters to documents measurable change in stream function</a:t>
          </a:r>
        </a:p>
      </dsp:txBody>
      <dsp:txXfrm>
        <a:off x="4167142" y="156589"/>
        <a:ext cx="1385460" cy="1665997"/>
      </dsp:txXfrm>
    </dsp:sp>
    <dsp:sp modelId="{BDF577AE-61C2-4C65-86F8-67C4D752B40B}">
      <dsp:nvSpPr>
        <dsp:cNvPr id="0" name=""/>
        <dsp:cNvSpPr/>
      </dsp:nvSpPr>
      <dsp:spPr>
        <a:xfrm>
          <a:off x="5742873" y="807101"/>
          <a:ext cx="311993" cy="364973"/>
        </a:xfrm>
        <a:prstGeom prst="rightArrow">
          <a:avLst>
            <a:gd name="adj1" fmla="val 60000"/>
            <a:gd name="adj2" fmla="val 50000"/>
          </a:avLst>
        </a:prstGeom>
        <a:solidFill>
          <a:srgbClr val="94BF6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5742873" y="880096"/>
        <a:ext cx="218395" cy="218983"/>
      </dsp:txXfrm>
    </dsp:sp>
    <dsp:sp modelId="{869A8ECF-3022-4483-A510-6AABF8772FE5}">
      <dsp:nvSpPr>
        <dsp:cNvPr id="0" name=""/>
        <dsp:cNvSpPr/>
      </dsp:nvSpPr>
      <dsp:spPr>
        <a:xfrm>
          <a:off x="6184374" y="113485"/>
          <a:ext cx="1471668" cy="1752205"/>
        </a:xfrm>
        <a:prstGeom prst="roundRect">
          <a:avLst>
            <a:gd name="adj" fmla="val 10000"/>
          </a:avLst>
        </a:prstGeom>
        <a:solidFill>
          <a:srgbClr val="3B8D6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t>Monitoring &amp; assessing progress to increase stream health and function</a:t>
          </a:r>
        </a:p>
      </dsp:txBody>
      <dsp:txXfrm>
        <a:off x="6227478" y="156589"/>
        <a:ext cx="1385460" cy="166599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31522" y="4560570"/>
            <a:ext cx="5852159" cy="4320540"/>
          </a:xfrm>
          <a:prstGeom prst="rect">
            <a:avLst/>
          </a:prstGeom>
          <a:noFill/>
          <a:ln>
            <a:noFill/>
          </a:ln>
        </p:spPr>
        <p:txBody>
          <a:bodyPr lIns="96637" tIns="96637" rIns="96637" bIns="96637"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10192480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731522" y="4560570"/>
            <a:ext cx="5852159" cy="4320540"/>
          </a:xfrm>
          <a:prstGeom prst="rect">
            <a:avLst/>
          </a:prstGeom>
        </p:spPr>
        <p:txBody>
          <a:bodyPr lIns="96637" tIns="96637" rIns="96637" bIns="96637" anchor="t" anchorCtr="0">
            <a:noAutofit/>
          </a:bodyPr>
          <a:lstStyle/>
          <a:p>
            <a:r>
              <a:rPr lang="en-US" dirty="0"/>
              <a:t>BACKGROUND:</a:t>
            </a:r>
            <a:r>
              <a:rPr lang="en-US" baseline="0" dirty="0"/>
              <a:t>  </a:t>
            </a:r>
            <a:r>
              <a:rPr lang="en-US" dirty="0"/>
              <a:t>The</a:t>
            </a:r>
            <a:r>
              <a:rPr lang="en-US" baseline="0" dirty="0"/>
              <a:t> Strategic Review System is the Chesapeake Bay Partnership's committed adaptive management process to regularly review progress at meeting our Watershed Agreement Outcomes and make appropriate changes.  In recognition of the fact that our Outcomes vary considerably, there is no single review process that will fit all Outcomes.  However, there is value in ensuring some level of consistency in how we review and discuss our Outcomes.  The “Guide to your Quarterly Progress Meeting” and this </a:t>
            </a:r>
            <a:r>
              <a:rPr lang="en-US" baseline="0" dirty="0" err="1"/>
              <a:t>powerpoint</a:t>
            </a:r>
            <a:r>
              <a:rPr lang="en-US" baseline="0" dirty="0"/>
              <a:t> template are intended to provide that level of consistency, while also providing the necessary level of flexibility to adapt the process to your specific Outcome’s needs.  The “Guide” provides specific instructions that we expect the Outcome’s lead GIT or Workgroup to follow in conducting the review.  This </a:t>
            </a:r>
            <a:r>
              <a:rPr lang="en-US" baseline="0" dirty="0" err="1"/>
              <a:t>powerpoint</a:t>
            </a:r>
            <a:r>
              <a:rPr lang="en-US" baseline="0" dirty="0"/>
              <a:t> template provides a consistent format for presenting only </a:t>
            </a:r>
            <a:r>
              <a:rPr lang="en-US" u="sng" baseline="0" dirty="0"/>
              <a:t>the most important issues</a:t>
            </a:r>
            <a:r>
              <a:rPr lang="en-US" baseline="0" dirty="0"/>
              <a:t> resulting from that review to the Management Board at the Quarterly Progress Meeting.  </a:t>
            </a:r>
          </a:p>
          <a:p>
            <a:endParaRPr lang="en-US" baseline="0" dirty="0"/>
          </a:p>
          <a:p>
            <a:r>
              <a:rPr lang="en-US" baseline="0" dirty="0"/>
              <a:t>Both documents address four basic questions:</a:t>
            </a:r>
          </a:p>
          <a:p>
            <a:pPr marL="685800" lvl="1" indent="-228600">
              <a:buFont typeface="+mj-lt"/>
              <a:buAutoNum type="arabicPeriod"/>
            </a:pPr>
            <a:r>
              <a:rPr lang="en-US" baseline="0" dirty="0"/>
              <a:t>What are our assumptions?</a:t>
            </a:r>
          </a:p>
          <a:p>
            <a:pPr marL="685800" lvl="1" indent="-228600">
              <a:buFont typeface="+mj-lt"/>
              <a:buAutoNum type="arabicPeriod"/>
            </a:pPr>
            <a:r>
              <a:rPr lang="en-US" baseline="0" dirty="0"/>
              <a:t>Are we doing what we said we would do?</a:t>
            </a:r>
          </a:p>
          <a:p>
            <a:pPr marL="685800" lvl="1" indent="-228600">
              <a:buFont typeface="+mj-lt"/>
              <a:buAutoNum type="arabicPeriod"/>
            </a:pPr>
            <a:r>
              <a:rPr lang="en-US" baseline="0" dirty="0"/>
              <a:t>Are our actions having the expected effect?</a:t>
            </a:r>
          </a:p>
          <a:p>
            <a:pPr marL="685800" lvl="1" indent="-228600">
              <a:buFont typeface="+mj-lt"/>
              <a:buAutoNum type="arabicPeriod"/>
            </a:pPr>
            <a:r>
              <a:rPr lang="en-US" baseline="0" dirty="0"/>
              <a:t>How should we adapt?</a:t>
            </a:r>
          </a:p>
          <a:p>
            <a:pPr marL="0" indent="0">
              <a:buFont typeface="+mj-lt"/>
              <a:buNone/>
            </a:pPr>
            <a:r>
              <a:rPr lang="en-US" dirty="0"/>
              <a:t>We understand</a:t>
            </a:r>
            <a:r>
              <a:rPr lang="en-US" baseline="0" dirty="0"/>
              <a:t> that you could spend your entire allotted time to any one of these questions.  Please keep in mind that the Management Board is trusting that your GIT or Workgroup followed the process outlined in the Guide, and that the issues that you present in this </a:t>
            </a:r>
            <a:r>
              <a:rPr lang="en-US" baseline="0" dirty="0" err="1"/>
              <a:t>powerpoint</a:t>
            </a:r>
            <a:r>
              <a:rPr lang="en-US" baseline="0" dirty="0"/>
              <a:t> are limited to only those high points from that review that you need to bring to the Management Board’s attention and get their feedback. </a:t>
            </a:r>
            <a:endParaRPr lang="en-US" dirty="0"/>
          </a:p>
          <a:p>
            <a:endParaRPr lang="en-US" dirty="0"/>
          </a:p>
          <a:p>
            <a:r>
              <a:rPr lang="en-US" dirty="0"/>
              <a:t>INSTRUCTIONS:</a:t>
            </a:r>
            <a:r>
              <a:rPr lang="en-US" baseline="0" dirty="0"/>
              <a:t> </a:t>
            </a:r>
            <a:r>
              <a:rPr lang="en-US" dirty="0"/>
              <a:t>Use this presentation to highlight</a:t>
            </a:r>
            <a:r>
              <a:rPr lang="en-US" baseline="0" dirty="0"/>
              <a:t> important AND, BUT, THEREFORE stories that the Management Board should hear, based on GIT analysis using the provided materials. </a:t>
            </a:r>
          </a:p>
          <a:p>
            <a:endParaRPr lang="en-US" baseline="0" dirty="0"/>
          </a:p>
          <a:p>
            <a:r>
              <a:rPr lang="en-US" baseline="0" dirty="0"/>
              <a:t>Find photos </a:t>
            </a:r>
            <a:r>
              <a:rPr lang="en-US" dirty="0"/>
              <a:t>on our Flickr</a:t>
            </a:r>
            <a:r>
              <a:rPr lang="en-US" baseline="0" dirty="0"/>
              <a:t> site: https://www.flickr.com/photos/29388462@N06/sets/ </a:t>
            </a:r>
          </a:p>
          <a:p>
            <a:r>
              <a:rPr lang="en-US" baseline="0" dirty="0"/>
              <a:t>You can also browse photos by category on our website: http://www.chesapeakebay.net/photos </a:t>
            </a:r>
          </a:p>
          <a:p>
            <a:endParaRPr lang="en-US" baseline="0" dirty="0"/>
          </a:p>
          <a:p>
            <a:r>
              <a:rPr lang="en-US" baseline="0" dirty="0"/>
              <a:t>Find charts and data at ChesapeakeProgress.com. </a:t>
            </a:r>
          </a:p>
          <a:p>
            <a:endParaRPr dirty="0"/>
          </a:p>
        </p:txBody>
      </p:sp>
    </p:spTree>
    <p:extLst>
      <p:ext uri="{BB962C8B-B14F-4D97-AF65-F5344CB8AC3E}">
        <p14:creationId xmlns:p14="http://schemas.microsoft.com/office/powerpoint/2010/main" val="2157694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731522" y="4560570"/>
            <a:ext cx="5852159" cy="4320540"/>
          </a:xfrm>
          <a:prstGeom prst="rect">
            <a:avLst/>
          </a:prstGeom>
        </p:spPr>
        <p:txBody>
          <a:bodyPr lIns="96637" tIns="96637" rIns="96637" bIns="96637" anchor="t" anchorCtr="0">
            <a:noAutofit/>
          </a:bodyPr>
          <a:lstStyle/>
          <a:p>
            <a:pPr defTabSz="966529">
              <a:defRPr/>
            </a:pPr>
            <a:r>
              <a:rPr lang="en-US" dirty="0">
                <a:latin typeface="Rockwell" charset="0"/>
                <a:ea typeface="Rockwell" charset="0"/>
                <a:cs typeface="Rockwell" charset="0"/>
              </a:rPr>
              <a:t>INSTRUCTIONS: </a:t>
            </a:r>
            <a:r>
              <a:rPr lang="en-US" dirty="0"/>
              <a:t>consider these questions and include those that are most relevant to your outcome. </a:t>
            </a:r>
          </a:p>
          <a:p>
            <a:pPr defTabSz="966529">
              <a:defRPr/>
            </a:pPr>
            <a:endParaRPr lang="en-US" dirty="0"/>
          </a:p>
          <a:p>
            <a:pPr>
              <a:buNone/>
            </a:pPr>
            <a:r>
              <a:rPr lang="en-US" sz="1200" dirty="0">
                <a:latin typeface="Rockwell" charset="0"/>
                <a:ea typeface="Rockwell" charset="0"/>
                <a:cs typeface="Rockwell" charset="0"/>
              </a:rPr>
              <a:t>Discussion Question 2: Which actions were most critical in progress thus far? Why? [Indicate which influencing factors these actions were meant to manage.]</a:t>
            </a:r>
          </a:p>
          <a:p>
            <a:pPr>
              <a:buNone/>
            </a:pPr>
            <a:r>
              <a:rPr lang="en-US" sz="1200" dirty="0">
                <a:latin typeface="Rockwell" charset="0"/>
                <a:ea typeface="Rockwell" charset="0"/>
                <a:cs typeface="Rockwell" charset="0"/>
              </a:rPr>
              <a:t>Discussion Question 3: Which management actions will be the most critical to your progress in the future? Why? [Indicate which influencing factors these actions were meant to manage.]</a:t>
            </a:r>
          </a:p>
          <a:p>
            <a:pPr marL="342900" lvl="3" indent="-342900">
              <a:buFont typeface="Wingdings" panose="05000000000000000000" pitchFamily="2" charset="2"/>
              <a:buChar char="§"/>
            </a:pPr>
            <a:r>
              <a:rPr lang="en-US" sz="1200" dirty="0">
                <a:latin typeface="Rockwell" charset="0"/>
                <a:ea typeface="Rockwell" charset="0"/>
                <a:cs typeface="Rockwell" charset="0"/>
              </a:rPr>
              <a:t>Based on this analysis, what management approaches will be carried forward? What new management approaches are necessary?</a:t>
            </a:r>
          </a:p>
          <a:p>
            <a:pPr marL="342900" lvl="3" indent="-342900">
              <a:buFont typeface="Wingdings" panose="05000000000000000000" pitchFamily="2" charset="2"/>
              <a:buChar char="§"/>
            </a:pPr>
            <a:r>
              <a:rPr lang="en-US" sz="1200" dirty="0">
                <a:latin typeface="Rockwell" charset="0"/>
                <a:ea typeface="Rockwell" charset="0"/>
                <a:cs typeface="Rockwell" charset="0"/>
              </a:rPr>
              <a:t>What gaps have been filled, and how will we build on this in the future?</a:t>
            </a:r>
          </a:p>
          <a:p>
            <a:pPr defTabSz="966529">
              <a:defRPr/>
            </a:pPr>
            <a:endParaRPr lang="en-US" dirty="0"/>
          </a:p>
          <a:p>
            <a:pPr defTabSz="966529">
              <a:defRPr/>
            </a:pPr>
            <a:endParaRPr lang="en-US" dirty="0"/>
          </a:p>
          <a:p>
            <a:pPr defTabSz="966529">
              <a:defRPr/>
            </a:pPr>
            <a:r>
              <a:rPr lang="en-US" dirty="0"/>
              <a:t>2: Data provided by states</a:t>
            </a:r>
            <a:r>
              <a:rPr lang="en-US" baseline="0" dirty="0"/>
              <a:t> &amp; BIBI refinement</a:t>
            </a:r>
            <a:endParaRPr lang="en-US" dirty="0"/>
          </a:p>
          <a:p>
            <a:pPr defTabSz="966529">
              <a:defRPr/>
            </a:pPr>
            <a:r>
              <a:rPr lang="en-US" dirty="0"/>
              <a:t>3: Establishment of a 2008</a:t>
            </a:r>
            <a:r>
              <a:rPr lang="en-US" baseline="0" dirty="0"/>
              <a:t> baseline and documenting progress, completing action items identified in </a:t>
            </a:r>
            <a:r>
              <a:rPr lang="en-US" baseline="0" dirty="0" err="1"/>
              <a:t>workplan</a:t>
            </a:r>
            <a:r>
              <a:rPr lang="en-US" baseline="0" dirty="0"/>
              <a:t> that will improve on the ground implementation.</a:t>
            </a:r>
          </a:p>
          <a:p>
            <a:pPr defTabSz="966529">
              <a:defRPr/>
            </a:pPr>
            <a:endParaRPr lang="en-US" baseline="0" dirty="0"/>
          </a:p>
          <a:p>
            <a:pPr defTabSz="966529">
              <a:defRPr/>
            </a:pPr>
            <a:r>
              <a:rPr lang="en-US" baseline="0" dirty="0"/>
              <a:t>Gaps filled: permitting? Work from MDE. Gaining information from states. </a:t>
            </a:r>
          </a:p>
          <a:p>
            <a:pPr defTabSz="966529">
              <a:defRPr/>
            </a:pPr>
            <a:endParaRPr lang="en-US" baseline="0" dirty="0"/>
          </a:p>
          <a:p>
            <a:pPr defTabSz="966529">
              <a:defRPr/>
            </a:pPr>
            <a:r>
              <a:rPr lang="en-US" baseline="0" dirty="0"/>
              <a:t>Gap need answered: Consensus on how to define stream health and function improvement based on the data provided by states. </a:t>
            </a:r>
          </a:p>
          <a:p>
            <a:pPr defTabSz="966529">
              <a:defRPr/>
            </a:pPr>
            <a:r>
              <a:rPr lang="en-US" baseline="0" dirty="0"/>
              <a:t>What data do we want to use to show progress?</a:t>
            </a:r>
          </a:p>
          <a:p>
            <a:pPr defTabSz="966529">
              <a:defRPr/>
            </a:pPr>
            <a:endParaRPr lang="en-US" baseline="0" dirty="0"/>
          </a:p>
          <a:p>
            <a:pPr defTabSz="966529">
              <a:defRPr/>
            </a:pPr>
            <a:r>
              <a:rPr lang="en-US" baseline="0" dirty="0"/>
              <a:t>Management approaches do not need to be changed. They are the right ones to show improvement, document progress, and assist states in on the ground implementation</a:t>
            </a:r>
          </a:p>
          <a:p>
            <a:pPr defTabSz="966529">
              <a:defRPr/>
            </a:pPr>
            <a:endParaRPr lang="en-US" baseline="0" dirty="0"/>
          </a:p>
          <a:p>
            <a:pPr defTabSz="966529">
              <a:defRPr/>
            </a:pPr>
            <a:r>
              <a:rPr lang="en-US" baseline="0" dirty="0"/>
              <a:t>On the ground gaps: improve the permitting process, develop guidelines for restoration and provide training on those guidelines</a:t>
            </a:r>
          </a:p>
          <a:p>
            <a:pPr defTabSz="966529">
              <a:defRPr/>
            </a:pPr>
            <a:r>
              <a:rPr lang="en-US" baseline="0" dirty="0"/>
              <a:t>Have a better understanding of stream functions and develop guidelines and recommendations  and conduct trainings from this better understanding</a:t>
            </a:r>
            <a:endParaRPr lang="en-US" dirty="0"/>
          </a:p>
          <a:p>
            <a:pPr>
              <a:buNone/>
            </a:pPr>
            <a:endParaRPr lang="en-US" dirty="0">
              <a:latin typeface="Rockwell" charset="0"/>
              <a:ea typeface="Rockwell" charset="0"/>
              <a:cs typeface="Rockwell" charset="0"/>
            </a:endParaRPr>
          </a:p>
          <a:p>
            <a:r>
              <a:rPr lang="en-US" baseline="0" dirty="0">
                <a:latin typeface="Rockwell" charset="0"/>
              </a:rPr>
              <a:t>Biological incentives associated with TMDL</a:t>
            </a:r>
          </a:p>
        </p:txBody>
      </p:sp>
    </p:spTree>
    <p:extLst>
      <p:ext uri="{BB962C8B-B14F-4D97-AF65-F5344CB8AC3E}">
        <p14:creationId xmlns:p14="http://schemas.microsoft.com/office/powerpoint/2010/main" val="3273389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731522" y="4560570"/>
            <a:ext cx="5852159" cy="4320540"/>
          </a:xfrm>
          <a:prstGeom prst="rect">
            <a:avLst/>
          </a:prstGeom>
        </p:spPr>
        <p:txBody>
          <a:bodyPr lIns="96637" tIns="96637" rIns="96637" bIns="96637"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[section header,</a:t>
            </a:r>
            <a:r>
              <a:rPr lang="en-US" baseline="0" dirty="0"/>
              <a:t> no action required] </a:t>
            </a:r>
            <a:r>
              <a:rPr lang="en-US" dirty="0"/>
              <a:t>This second section provides the BUT part of the AND, BUT, THEREFORE story structure. This section provides an opportunity to talk about your challenges, based on your analysis</a:t>
            </a:r>
            <a:r>
              <a:rPr lang="en-US" baseline="0" dirty="0"/>
              <a:t> using the logic table and the discussion questions in the SRS Quarterly Meeting Guide</a:t>
            </a:r>
            <a:r>
              <a:rPr lang="en-US" dirty="0"/>
              <a:t>. </a:t>
            </a:r>
            <a:endParaRPr dirty="0"/>
          </a:p>
        </p:txBody>
      </p:sp>
    </p:spTree>
    <p:extLst>
      <p:ext uri="{BB962C8B-B14F-4D97-AF65-F5344CB8AC3E}">
        <p14:creationId xmlns:p14="http://schemas.microsoft.com/office/powerpoint/2010/main" val="1876179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731522" y="4560570"/>
            <a:ext cx="5852159" cy="4320540"/>
          </a:xfrm>
          <a:prstGeom prst="rect">
            <a:avLst/>
          </a:prstGeom>
        </p:spPr>
        <p:txBody>
          <a:bodyPr lIns="96637" tIns="96637" rIns="96637" bIns="96637" anchor="t" anchorCtr="0">
            <a:noAutofit/>
          </a:bodyPr>
          <a:lstStyle/>
          <a:p>
            <a:pPr defTabSz="966529">
              <a:defRPr/>
            </a:pPr>
            <a:r>
              <a:rPr lang="en-US" baseline="0" dirty="0">
                <a:latin typeface="Rockwell" charset="0"/>
              </a:rPr>
              <a:t>INSTRUCTIONS: This is the BUT part of the story. Consider the questions above and share something about a challenge encountered, or new information gathered, or a new approach identified, that calls for a change to the existing approach or strategy. </a:t>
            </a:r>
            <a:r>
              <a:rPr lang="en" dirty="0">
                <a:latin typeface="Rockwell" charset="0"/>
                <a:ea typeface="Rockwell" charset="0"/>
                <a:cs typeface="Rockwell" charset="0"/>
              </a:rPr>
              <a:t>You can discuss </a:t>
            </a:r>
            <a:r>
              <a:rPr lang="en-US" dirty="0">
                <a:latin typeface="Rockwell" charset="0"/>
                <a:ea typeface="Rockwell" charset="0"/>
                <a:cs typeface="Rockwell" charset="0"/>
              </a:rPr>
              <a:t>your </a:t>
            </a:r>
            <a:r>
              <a:rPr lang="en" dirty="0">
                <a:latin typeface="Rockwell" charset="0"/>
                <a:ea typeface="Rockwell" charset="0"/>
                <a:cs typeface="Rockwell" charset="0"/>
              </a:rPr>
              <a:t>plans to address this challenge, or </a:t>
            </a:r>
            <a:r>
              <a:rPr lang="en-US" dirty="0">
                <a:latin typeface="Rockwell" charset="0"/>
                <a:ea typeface="Rockwell" charset="0"/>
                <a:cs typeface="Rockwell" charset="0"/>
              </a:rPr>
              <a:t>you can </a:t>
            </a:r>
            <a:r>
              <a:rPr lang="en" dirty="0">
                <a:latin typeface="Rockwell" charset="0"/>
                <a:ea typeface="Rockwell" charset="0"/>
                <a:cs typeface="Rockwell" charset="0"/>
              </a:rPr>
              <a:t>talk more broadly about how </a:t>
            </a:r>
            <a:r>
              <a:rPr lang="en-US" dirty="0">
                <a:latin typeface="Rockwell" charset="0"/>
                <a:ea typeface="Rockwell" charset="0"/>
                <a:cs typeface="Rockwell" charset="0"/>
              </a:rPr>
              <a:t>your </a:t>
            </a:r>
            <a:r>
              <a:rPr lang="en" dirty="0">
                <a:latin typeface="Rockwell" charset="0"/>
                <a:ea typeface="Rockwell" charset="0"/>
                <a:cs typeface="Rockwell" charset="0"/>
              </a:rPr>
              <a:t>workgroup </a:t>
            </a:r>
            <a:r>
              <a:rPr lang="en-US" dirty="0">
                <a:latin typeface="Rockwell" charset="0"/>
                <a:ea typeface="Rockwell" charset="0"/>
                <a:cs typeface="Rockwell" charset="0"/>
              </a:rPr>
              <a:t>or GIT </a:t>
            </a:r>
            <a:r>
              <a:rPr lang="en" dirty="0">
                <a:latin typeface="Rockwell" charset="0"/>
                <a:ea typeface="Rockwell" charset="0"/>
                <a:cs typeface="Rockwell" charset="0"/>
              </a:rPr>
              <a:t>will </a:t>
            </a:r>
            <a:r>
              <a:rPr lang="en-US" dirty="0">
                <a:latin typeface="Rockwell" charset="0"/>
                <a:ea typeface="Rockwell" charset="0"/>
                <a:cs typeface="Rockwell" charset="0"/>
              </a:rPr>
              <a:t>work to </a:t>
            </a:r>
            <a:r>
              <a:rPr lang="en" dirty="0">
                <a:latin typeface="Rockwell" charset="0"/>
                <a:ea typeface="Rockwell" charset="0"/>
                <a:cs typeface="Rockwell" charset="0"/>
              </a:rPr>
              <a:t>determine how to address the challenge.</a:t>
            </a:r>
          </a:p>
          <a:p>
            <a:endParaRPr lang="en-US" baseline="0" dirty="0">
              <a:latin typeface="Rockwell" charset="0"/>
            </a:endParaRPr>
          </a:p>
          <a:p>
            <a:r>
              <a:rPr lang="en-US" baseline="0" dirty="0">
                <a:latin typeface="Rockwell" charset="0"/>
              </a:rPr>
              <a:t>Talk about action plan successes in leveraging work with partners (CBT – pooled monitoring)</a:t>
            </a:r>
          </a:p>
          <a:p>
            <a:endParaRPr lang="en-US" baseline="0" dirty="0">
              <a:latin typeface="Rockwell" charset="0"/>
            </a:endParaRPr>
          </a:p>
          <a:p>
            <a:r>
              <a:rPr lang="en-US" baseline="0" dirty="0">
                <a:latin typeface="Rockwell" charset="0"/>
              </a:rPr>
              <a:t>Dedicated positions for Fish Habitat, Fish Passage, and Urban </a:t>
            </a:r>
            <a:r>
              <a:rPr lang="en-US" baseline="0" dirty="0" err="1">
                <a:latin typeface="Rockwell" charset="0"/>
              </a:rPr>
              <a:t>Stormwater</a:t>
            </a:r>
            <a:r>
              <a:rPr lang="en-US" baseline="0" dirty="0">
                <a:latin typeface="Rockwell" charset="0"/>
              </a:rPr>
              <a:t> Workgroups</a:t>
            </a:r>
            <a:endParaRPr dirty="0"/>
          </a:p>
        </p:txBody>
      </p:sp>
    </p:spTree>
    <p:extLst>
      <p:ext uri="{BB962C8B-B14F-4D97-AF65-F5344CB8AC3E}">
        <p14:creationId xmlns:p14="http://schemas.microsoft.com/office/powerpoint/2010/main" val="1583086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731522" y="4560570"/>
            <a:ext cx="5852159" cy="4320540"/>
          </a:xfrm>
          <a:prstGeom prst="rect">
            <a:avLst/>
          </a:prstGeom>
        </p:spPr>
        <p:txBody>
          <a:bodyPr lIns="96637" tIns="96637" rIns="96637" bIns="96637"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[section header,</a:t>
            </a:r>
            <a:r>
              <a:rPr lang="en-US" baseline="0" dirty="0"/>
              <a:t> no action required] </a:t>
            </a:r>
            <a:r>
              <a:rPr lang="en-US" dirty="0"/>
              <a:t>This second section provides the THEREFORE part of the AND, BUT, THEREFORE story structure. This section provides an opportunity to talk about your adaptations and next steps, based on your analysis</a:t>
            </a:r>
            <a:r>
              <a:rPr lang="en-US" baseline="0" dirty="0"/>
              <a:t> using the logic table and the discussion questions in the SRS Quarterly Meeting Guide</a:t>
            </a:r>
            <a:r>
              <a:rPr lang="en-US" dirty="0"/>
              <a:t>. </a:t>
            </a:r>
          </a:p>
          <a:p>
            <a:endParaRPr dirty="0"/>
          </a:p>
        </p:txBody>
      </p:sp>
    </p:spTree>
    <p:extLst>
      <p:ext uri="{BB962C8B-B14F-4D97-AF65-F5344CB8AC3E}">
        <p14:creationId xmlns:p14="http://schemas.microsoft.com/office/powerpoint/2010/main" val="165096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731522" y="4560570"/>
            <a:ext cx="5852159" cy="4320540"/>
          </a:xfrm>
          <a:prstGeom prst="rect">
            <a:avLst/>
          </a:prstGeom>
        </p:spPr>
        <p:txBody>
          <a:bodyPr lIns="96637" tIns="96637" rIns="96637" bIns="96637" anchor="t" anchorCtr="0">
            <a:noAutofit/>
          </a:bodyPr>
          <a:lstStyle/>
          <a:p>
            <a:pPr defTabSz="966529">
              <a:defRPr/>
            </a:pPr>
            <a:r>
              <a:rPr lang="en-US" baseline="0" dirty="0"/>
              <a:t>INSTRUCTIONS: This is the THEREFORE piece of the story! Tell the Management Board what you’re going to do with the new information, research, resources, understanding of factors, etc. Refer back to the logic table that you competed—this content could come from the Adaptation column, if you got that far in the table, or it could be a realization that you gained working within the first columns of factors, gaps, approaches, actions and responsible parties. </a:t>
            </a:r>
          </a:p>
          <a:p>
            <a:pPr defTabSz="966529">
              <a:defRPr/>
            </a:pPr>
            <a:endParaRPr lang="en-US" baseline="0" dirty="0"/>
          </a:p>
          <a:p>
            <a:pPr defTabSz="966529">
              <a:defRPr/>
            </a:pPr>
            <a:r>
              <a:rPr lang="en-US" baseline="0" dirty="0"/>
              <a:t>Dependent upon active participation/funding. Need active enrollment to lead efforts. </a:t>
            </a:r>
            <a:r>
              <a:rPr lang="en-US" baseline="0" dirty="0" err="1"/>
              <a:t>Workplan</a:t>
            </a:r>
            <a:r>
              <a:rPr lang="en-US" baseline="0" dirty="0"/>
              <a:t> is strong but efforts to carry out have not been.</a:t>
            </a:r>
          </a:p>
        </p:txBody>
      </p:sp>
    </p:spTree>
    <p:extLst>
      <p:ext uri="{BB962C8B-B14F-4D97-AF65-F5344CB8AC3E}">
        <p14:creationId xmlns:p14="http://schemas.microsoft.com/office/powerpoint/2010/main" val="1972255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b="1" i="1" u="sng" baseline="0" dirty="0">
                <a:solidFill>
                  <a:srgbClr val="FF0000"/>
                </a:solidFill>
              </a:rPr>
              <a:t>Optional slide if you think it contributes to your message</a:t>
            </a:r>
            <a:endParaRPr lang="en-US" b="1" i="1" u="sng" dirty="0">
              <a:solidFill>
                <a:srgbClr val="FF0000"/>
              </a:solidFill>
            </a:endParaRPr>
          </a:p>
          <a:p>
            <a:endParaRPr lang="en-US" dirty="0"/>
          </a:p>
          <a:p>
            <a:r>
              <a:rPr lang="en-US" dirty="0"/>
              <a:t>INSTRUCTIONS: Highlight with bold green text the outcomes which impact your outcome, or which your outcome impacts. (taken from Bruce Vogt’s March 2017 PSC presentation on oysters)</a:t>
            </a:r>
          </a:p>
          <a:p>
            <a:endParaRPr lang="en-US" dirty="0"/>
          </a:p>
          <a:p>
            <a:r>
              <a:rPr lang="en-US" dirty="0"/>
              <a:t>FH STAC</a:t>
            </a:r>
            <a:r>
              <a:rPr lang="en-US" baseline="0" dirty="0"/>
              <a:t> proposal to identify stressors</a:t>
            </a:r>
          </a:p>
          <a:p>
            <a:r>
              <a:rPr lang="en-US" baseline="0" dirty="0"/>
              <a:t>Potential to work with BT?</a:t>
            </a:r>
          </a:p>
          <a:p>
            <a:endParaRPr dirty="0"/>
          </a:p>
        </p:txBody>
      </p:sp>
    </p:spTree>
    <p:extLst>
      <p:ext uri="{BB962C8B-B14F-4D97-AF65-F5344CB8AC3E}">
        <p14:creationId xmlns:p14="http://schemas.microsoft.com/office/powerpoint/2010/main" val="3623836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428625" y="708025"/>
            <a:ext cx="6297613" cy="35417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715618" y="4485807"/>
            <a:ext cx="5724938" cy="4249711"/>
          </a:xfrm>
          <a:prstGeom prst="rect">
            <a:avLst/>
          </a:prstGeom>
        </p:spPr>
        <p:txBody>
          <a:bodyPr lIns="94835" tIns="94835" rIns="94835" bIns="94835" anchor="t" anchorCtr="0">
            <a:noAutofit/>
          </a:bodyPr>
          <a:lstStyle/>
          <a:p>
            <a:r>
              <a:rPr lang="en-US" dirty="0"/>
              <a:t>INSTRUCTIONS:</a:t>
            </a:r>
            <a:r>
              <a:rPr lang="en-US" baseline="0" dirty="0"/>
              <a:t> Identify the ask(s) for the Management Board up front, or clue them in to what you will be asking them later. All of the information in your presentation should support this. If you don’t necessarily have an ask, identify a few key points you want the Management Board to walk away with, and structure your presentation around those points.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 sz="1100" dirty="0">
                <a:latin typeface="Rockwell" charset="0"/>
                <a:ea typeface="Rockwell" charset="0"/>
                <a:cs typeface="Rockwell" charset="0"/>
              </a:rPr>
              <a:t>We need MB’s assistance in setting staff involvement expectations</a:t>
            </a:r>
          </a:p>
          <a:p>
            <a:endParaRPr dirty="0"/>
          </a:p>
        </p:txBody>
      </p:sp>
    </p:spTree>
    <p:extLst>
      <p:ext uri="{BB962C8B-B14F-4D97-AF65-F5344CB8AC3E}">
        <p14:creationId xmlns:p14="http://schemas.microsoft.com/office/powerpoint/2010/main" val="4195961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4" name="Shape 404"/>
          <p:cNvSpPr txBox="1">
            <a:spLocks noGrp="1"/>
          </p:cNvSpPr>
          <p:nvPr>
            <p:ph type="body" idx="1"/>
          </p:nvPr>
        </p:nvSpPr>
        <p:spPr>
          <a:xfrm>
            <a:off x="731522" y="4560570"/>
            <a:ext cx="5852159" cy="4320540"/>
          </a:xfrm>
          <a:prstGeom prst="rect">
            <a:avLst/>
          </a:prstGeom>
        </p:spPr>
        <p:txBody>
          <a:bodyPr lIns="96637" tIns="96637" rIns="96637" bIns="96637" anchor="t" anchorCtr="0">
            <a:noAutofit/>
          </a:bodyPr>
          <a:lstStyle/>
          <a:p>
            <a:r>
              <a:rPr lang="en-US" dirty="0"/>
              <a:t>[time for discussion at the end of the presentation, before the next outcome presentation]</a:t>
            </a:r>
            <a:endParaRPr dirty="0"/>
          </a:p>
        </p:txBody>
      </p:sp>
    </p:spTree>
    <p:extLst>
      <p:ext uri="{BB962C8B-B14F-4D97-AF65-F5344CB8AC3E}">
        <p14:creationId xmlns:p14="http://schemas.microsoft.com/office/powerpoint/2010/main" val="3158925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731522" y="4560570"/>
            <a:ext cx="5852159" cy="4320540"/>
          </a:xfrm>
          <a:prstGeom prst="rect">
            <a:avLst/>
          </a:prstGeom>
        </p:spPr>
        <p:txBody>
          <a:bodyPr lIns="96637" tIns="96637" rIns="96637" bIns="96637" anchor="t" anchorCtr="0">
            <a:noAutofit/>
          </a:bodyPr>
          <a:lstStyle/>
          <a:p>
            <a:r>
              <a:rPr lang="en-US" dirty="0"/>
              <a:t>INSTRUCTIONS:</a:t>
            </a:r>
            <a:r>
              <a:rPr lang="en-US" baseline="0" dirty="0"/>
              <a:t> Add the title of your goal, the language of your outcome from the 2014 Agreement (copy and paste), and a relevant photo, if it all fits. If desired, talking points could include more contextual information, e.g. the importance of the outcome, historic trends, partners, etc.</a:t>
            </a:r>
            <a:endParaRPr dirty="0"/>
          </a:p>
        </p:txBody>
      </p:sp>
    </p:spTree>
    <p:extLst>
      <p:ext uri="{BB962C8B-B14F-4D97-AF65-F5344CB8AC3E}">
        <p14:creationId xmlns:p14="http://schemas.microsoft.com/office/powerpoint/2010/main" val="328247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428625" y="708025"/>
            <a:ext cx="6297613" cy="35417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715618" y="4485807"/>
            <a:ext cx="5724938" cy="4249711"/>
          </a:xfrm>
          <a:prstGeom prst="rect">
            <a:avLst/>
          </a:prstGeom>
        </p:spPr>
        <p:txBody>
          <a:bodyPr lIns="94835" tIns="94835" rIns="94835" bIns="94835" anchor="t" anchorCtr="0">
            <a:noAutofit/>
          </a:bodyPr>
          <a:lstStyle/>
          <a:p>
            <a:r>
              <a:rPr lang="en-US" dirty="0"/>
              <a:t>INSTRUCTIONS:</a:t>
            </a:r>
            <a:r>
              <a:rPr lang="en-US" baseline="0" dirty="0"/>
              <a:t> Identify the ask(s) for the Management Board up front, or clue them in to what you will be asking them later. All of the information in your presentation should support this. If you don’t necessarily have an ask, identify a few key points you want the Management Board to walk away with, and structure your presentation around those points.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 sz="1100" dirty="0">
                <a:latin typeface="Rockwell" charset="0"/>
                <a:ea typeface="Rockwell" charset="0"/>
                <a:cs typeface="Rockwell" charset="0"/>
              </a:rPr>
              <a:t>We need MB’s assistance in setting staff involvement expectations</a:t>
            </a:r>
          </a:p>
          <a:p>
            <a:endParaRPr dirty="0"/>
          </a:p>
        </p:txBody>
      </p:sp>
    </p:spTree>
    <p:extLst>
      <p:ext uri="{BB962C8B-B14F-4D97-AF65-F5344CB8AC3E}">
        <p14:creationId xmlns:p14="http://schemas.microsoft.com/office/powerpoint/2010/main" val="429346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731522" y="4560570"/>
            <a:ext cx="5852159" cy="4320540"/>
          </a:xfrm>
          <a:prstGeom prst="rect">
            <a:avLst/>
          </a:prstGeom>
        </p:spPr>
        <p:txBody>
          <a:bodyPr lIns="96637" tIns="96637" rIns="96637" bIns="96637" anchor="t" anchorCtr="0">
            <a:noAutofit/>
          </a:bodyPr>
          <a:lstStyle/>
          <a:p>
            <a:r>
              <a:rPr lang="en-US" dirty="0"/>
              <a:t>[section header, no action required]</a:t>
            </a:r>
            <a:r>
              <a:rPr lang="en-US" baseline="0" dirty="0"/>
              <a:t> </a:t>
            </a:r>
            <a:r>
              <a:rPr lang="en-US" dirty="0"/>
              <a:t>The section that follows should provide some brief historical context for the Bay Program’s work toward this outcome. Add slides as needed while being mindful of the time you have. </a:t>
            </a:r>
            <a:endParaRPr dirty="0"/>
          </a:p>
        </p:txBody>
      </p:sp>
    </p:spTree>
    <p:extLst>
      <p:ext uri="{BB962C8B-B14F-4D97-AF65-F5344CB8AC3E}">
        <p14:creationId xmlns:p14="http://schemas.microsoft.com/office/powerpoint/2010/main" val="2622502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1" name="Shape 341"/>
          <p:cNvSpPr txBox="1">
            <a:spLocks noGrp="1"/>
          </p:cNvSpPr>
          <p:nvPr>
            <p:ph type="body" idx="1"/>
          </p:nvPr>
        </p:nvSpPr>
        <p:spPr>
          <a:xfrm>
            <a:off x="731522" y="4560570"/>
            <a:ext cx="5852159" cy="4320540"/>
          </a:xfrm>
          <a:prstGeom prst="rect">
            <a:avLst/>
          </a:prstGeom>
        </p:spPr>
        <p:txBody>
          <a:bodyPr lIns="96637" tIns="96637" rIns="96637" bIns="96637" anchor="t" anchorCtr="0">
            <a:noAutofit/>
          </a:bodyPr>
          <a:lstStyle/>
          <a:p>
            <a:r>
              <a:rPr lang="en-US" dirty="0"/>
              <a:t>INSTRUCTIONS: Describe the factors, efforts &amp; gaps, and management approaches that</a:t>
            </a:r>
            <a:r>
              <a:rPr lang="en-US" baseline="0" dirty="0"/>
              <a:t> are relevant to your ask or key takeaway. You could use the analysis and insight gained from your logic table to consider questions like, </a:t>
            </a:r>
          </a:p>
          <a:p>
            <a:endParaRPr lang="en-US" baseline="0" dirty="0"/>
          </a:p>
          <a:p>
            <a:pPr marL="474254" lvl="2" indent="-474254">
              <a:buFont typeface="Arial" panose="020B0604020202020204" pitchFamily="34" charset="0"/>
              <a:buChar char="•"/>
            </a:pPr>
            <a:r>
              <a:rPr lang="en-US" dirty="0">
                <a:latin typeface="Rockwell" panose="02060603020205020403" pitchFamily="18" charset="0"/>
              </a:rPr>
              <a:t>What are my critical</a:t>
            </a:r>
            <a:r>
              <a:rPr lang="en-US" baseline="0" dirty="0">
                <a:latin typeface="Rockwell" panose="02060603020205020403" pitchFamily="18" charset="0"/>
              </a:rPr>
              <a:t> factors originally identified in the Management Strategy?</a:t>
            </a:r>
          </a:p>
          <a:p>
            <a:pPr marL="474254" lvl="2" indent="-474254">
              <a:buFont typeface="Arial" panose="020B0604020202020204" pitchFamily="34" charset="0"/>
              <a:buChar char="•"/>
            </a:pPr>
            <a:r>
              <a:rPr lang="en-US" baseline="0" dirty="0">
                <a:latin typeface="Rockwell" panose="02060603020205020403" pitchFamily="18" charset="0"/>
              </a:rPr>
              <a:t>What did I originally identify in the Management Strategy as gaps in existing programs that addressed those factors?</a:t>
            </a:r>
          </a:p>
          <a:p>
            <a:pPr marL="474254" lvl="2" indent="-474254">
              <a:buFont typeface="Arial" panose="020B0604020202020204" pitchFamily="34" charset="0"/>
              <a:buChar char="•"/>
            </a:pPr>
            <a:r>
              <a:rPr lang="en-US" baseline="0" dirty="0">
                <a:latin typeface="Rockwell" panose="02060603020205020403" pitchFamily="18" charset="0"/>
              </a:rPr>
              <a:t>What were the management approaches I chose for my strategy and </a:t>
            </a:r>
            <a:r>
              <a:rPr lang="en-US" baseline="0" dirty="0" err="1">
                <a:latin typeface="Rockwell" panose="02060603020205020403" pitchFamily="18" charset="0"/>
              </a:rPr>
              <a:t>workplan</a:t>
            </a:r>
            <a:r>
              <a:rPr lang="en-US" baseline="0" dirty="0">
                <a:latin typeface="Rockwell" panose="02060603020205020403" pitchFamily="18" charset="0"/>
              </a:rPr>
              <a:t> to address those gaps? </a:t>
            </a:r>
          </a:p>
          <a:p>
            <a:pPr marL="474254" lvl="2" indent="-474254">
              <a:buFont typeface="Arial" panose="020B0604020202020204" pitchFamily="34" charset="0"/>
              <a:buChar char="•"/>
            </a:pPr>
            <a:endParaRPr lang="en-US" baseline="0" dirty="0">
              <a:latin typeface="Rockwell" panose="02060603020205020403" pitchFamily="18" charset="0"/>
            </a:endParaRPr>
          </a:p>
          <a:p>
            <a:pPr marL="0" lvl="2" indent="0">
              <a:buFont typeface="Arial" panose="020B0604020202020204" pitchFamily="34" charset="0"/>
              <a:buNone/>
            </a:pPr>
            <a:endParaRPr lang="en-US" sz="1200" dirty="0">
              <a:latin typeface="Rockwell" panose="02060603020205020403" pitchFamily="18" charset="0"/>
            </a:endParaRPr>
          </a:p>
          <a:p>
            <a:r>
              <a:rPr lang="en-US" dirty="0"/>
              <a:t>REMEMBER: Prioritize</a:t>
            </a:r>
            <a:r>
              <a:rPr lang="en-US" baseline="0" dirty="0"/>
              <a:t> the information you want to present based on your story, ask, or key takeaway. </a:t>
            </a:r>
            <a:endParaRPr lang="en-US" dirty="0"/>
          </a:p>
          <a:p>
            <a:endParaRPr lang="en-US" dirty="0"/>
          </a:p>
          <a:p>
            <a:r>
              <a:rPr lang="en-US" dirty="0"/>
              <a:t>SH </a:t>
            </a:r>
            <a:r>
              <a:rPr lang="en-US" dirty="0" err="1"/>
              <a:t>Mstrat</a:t>
            </a:r>
            <a:r>
              <a:rPr lang="en-US" baseline="0" dirty="0"/>
              <a:t> figure</a:t>
            </a:r>
            <a:endParaRPr lang="en-US" dirty="0"/>
          </a:p>
        </p:txBody>
      </p:sp>
    </p:spTree>
    <p:extLst>
      <p:ext uri="{BB962C8B-B14F-4D97-AF65-F5344CB8AC3E}">
        <p14:creationId xmlns:p14="http://schemas.microsoft.com/office/powerpoint/2010/main" val="1312784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1" name="Shape 341"/>
          <p:cNvSpPr txBox="1">
            <a:spLocks noGrp="1"/>
          </p:cNvSpPr>
          <p:nvPr>
            <p:ph type="body" idx="1"/>
          </p:nvPr>
        </p:nvSpPr>
        <p:spPr>
          <a:xfrm>
            <a:off x="731522" y="4560570"/>
            <a:ext cx="5852159" cy="4320540"/>
          </a:xfrm>
          <a:prstGeom prst="rect">
            <a:avLst/>
          </a:prstGeom>
        </p:spPr>
        <p:txBody>
          <a:bodyPr lIns="96637" tIns="96637" rIns="96637" bIns="96637" anchor="t" anchorCtr="0">
            <a:noAutofit/>
          </a:bodyPr>
          <a:lstStyle/>
          <a:p>
            <a:r>
              <a:rPr lang="en-US" dirty="0"/>
              <a:t>INSTRUCTIONS: Describe the factors, efforts &amp; gaps, and management approaches that</a:t>
            </a:r>
            <a:r>
              <a:rPr lang="en-US" baseline="0" dirty="0"/>
              <a:t> are relevant to your ask or key takeaway. You could use the analysis and insight gained from your logic table to consider questions like, </a:t>
            </a:r>
          </a:p>
          <a:p>
            <a:endParaRPr lang="en-US" baseline="0" dirty="0"/>
          </a:p>
          <a:p>
            <a:pPr marL="474254" lvl="2" indent="-474254">
              <a:buFont typeface="Arial" panose="020B0604020202020204" pitchFamily="34" charset="0"/>
              <a:buChar char="•"/>
            </a:pPr>
            <a:r>
              <a:rPr lang="en-US" dirty="0">
                <a:latin typeface="Rockwell" panose="02060603020205020403" pitchFamily="18" charset="0"/>
              </a:rPr>
              <a:t>What are my critical</a:t>
            </a:r>
            <a:r>
              <a:rPr lang="en-US" baseline="0" dirty="0">
                <a:latin typeface="Rockwell" panose="02060603020205020403" pitchFamily="18" charset="0"/>
              </a:rPr>
              <a:t> factors originally identified in the Management Strategy?</a:t>
            </a:r>
          </a:p>
          <a:p>
            <a:pPr marL="474254" lvl="2" indent="-474254">
              <a:buFont typeface="Arial" panose="020B0604020202020204" pitchFamily="34" charset="0"/>
              <a:buChar char="•"/>
            </a:pPr>
            <a:r>
              <a:rPr lang="en-US" baseline="0" dirty="0">
                <a:latin typeface="Rockwell" panose="02060603020205020403" pitchFamily="18" charset="0"/>
              </a:rPr>
              <a:t>What did I originally identify in the Management Strategy as gaps in existing programs that addressed those factors?</a:t>
            </a:r>
          </a:p>
          <a:p>
            <a:pPr marL="474254" lvl="2" indent="-474254">
              <a:buFont typeface="Arial" panose="020B0604020202020204" pitchFamily="34" charset="0"/>
              <a:buChar char="•"/>
            </a:pPr>
            <a:r>
              <a:rPr lang="en-US" baseline="0" dirty="0">
                <a:latin typeface="Rockwell" panose="02060603020205020403" pitchFamily="18" charset="0"/>
              </a:rPr>
              <a:t>What were the management approaches I chose for my strategy and </a:t>
            </a:r>
            <a:r>
              <a:rPr lang="en-US" baseline="0" dirty="0" err="1">
                <a:latin typeface="Rockwell" panose="02060603020205020403" pitchFamily="18" charset="0"/>
              </a:rPr>
              <a:t>workplan</a:t>
            </a:r>
            <a:r>
              <a:rPr lang="en-US" baseline="0" dirty="0">
                <a:latin typeface="Rockwell" panose="02060603020205020403" pitchFamily="18" charset="0"/>
              </a:rPr>
              <a:t> to address those gaps? </a:t>
            </a:r>
          </a:p>
          <a:p>
            <a:pPr marL="474254" lvl="2" indent="-474254">
              <a:buFont typeface="Arial" panose="020B0604020202020204" pitchFamily="34" charset="0"/>
              <a:buChar char="•"/>
            </a:pPr>
            <a:endParaRPr lang="en-US" baseline="0" dirty="0">
              <a:latin typeface="Rockwell" panose="02060603020205020403" pitchFamily="18" charset="0"/>
            </a:endParaRPr>
          </a:p>
          <a:p>
            <a:pPr marL="0" lvl="2" indent="0">
              <a:buFont typeface="Arial" panose="020B0604020202020204" pitchFamily="34" charset="0"/>
              <a:buNone/>
            </a:pPr>
            <a:endParaRPr lang="en-US" sz="1200" dirty="0">
              <a:latin typeface="Rockwell" panose="02060603020205020403" pitchFamily="18" charset="0"/>
            </a:endParaRPr>
          </a:p>
          <a:p>
            <a:r>
              <a:rPr lang="en-US" dirty="0"/>
              <a:t>REMEMBER: Prioritize</a:t>
            </a:r>
            <a:r>
              <a:rPr lang="en-US" baseline="0" dirty="0"/>
              <a:t> the information you want to present based on your story, ask, or key takeaway. </a:t>
            </a:r>
            <a:endParaRPr lang="en-US" dirty="0"/>
          </a:p>
          <a:p>
            <a:endParaRPr lang="en-US" dirty="0"/>
          </a:p>
          <a:p>
            <a:r>
              <a:rPr lang="en-US" dirty="0"/>
              <a:t>SH </a:t>
            </a:r>
            <a:r>
              <a:rPr lang="en-US" dirty="0" err="1"/>
              <a:t>Mstrat</a:t>
            </a:r>
            <a:r>
              <a:rPr lang="en-US" baseline="0" dirty="0"/>
              <a:t> figure</a:t>
            </a:r>
            <a:endParaRPr lang="en-US" dirty="0"/>
          </a:p>
        </p:txBody>
      </p:sp>
    </p:spTree>
    <p:extLst>
      <p:ext uri="{BB962C8B-B14F-4D97-AF65-F5344CB8AC3E}">
        <p14:creationId xmlns:p14="http://schemas.microsoft.com/office/powerpoint/2010/main" val="757550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731522" y="4560570"/>
            <a:ext cx="5852159" cy="4320540"/>
          </a:xfrm>
          <a:prstGeom prst="rect">
            <a:avLst/>
          </a:prstGeom>
        </p:spPr>
        <p:txBody>
          <a:bodyPr lIns="96637" tIns="96637" rIns="96637" bIns="96637" anchor="t" anchorCtr="0">
            <a:noAutofit/>
          </a:bodyPr>
          <a:lstStyle/>
          <a:p>
            <a:r>
              <a:rPr lang="en-US" dirty="0"/>
              <a:t>[section header,</a:t>
            </a:r>
            <a:r>
              <a:rPr lang="en-US" baseline="0" dirty="0"/>
              <a:t> no action required] </a:t>
            </a:r>
            <a:r>
              <a:rPr lang="en-US" dirty="0"/>
              <a:t>This second section provides the AND part of the AND, BUT, THEREFORE story structure. This section provides an opportunity to talk about your progress. Use indicator data and charts from ChesapeakeProgress.com where available. If you do not have an indicator, fill in with other relevant information, charts, tables, etc. about your management</a:t>
            </a:r>
            <a:r>
              <a:rPr lang="en-US" baseline="0" dirty="0"/>
              <a:t> approaches and </a:t>
            </a:r>
            <a:r>
              <a:rPr lang="en-US" baseline="0" dirty="0" err="1"/>
              <a:t>workplan</a:t>
            </a:r>
            <a:r>
              <a:rPr lang="en-US" baseline="0" dirty="0"/>
              <a:t> actions. </a:t>
            </a:r>
            <a:endParaRPr dirty="0"/>
          </a:p>
        </p:txBody>
      </p:sp>
    </p:spTree>
    <p:extLst>
      <p:ext uri="{BB962C8B-B14F-4D97-AF65-F5344CB8AC3E}">
        <p14:creationId xmlns:p14="http://schemas.microsoft.com/office/powerpoint/2010/main" val="4006548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1" name="Shape 341"/>
          <p:cNvSpPr txBox="1">
            <a:spLocks noGrp="1"/>
          </p:cNvSpPr>
          <p:nvPr>
            <p:ph type="body" idx="1"/>
          </p:nvPr>
        </p:nvSpPr>
        <p:spPr>
          <a:xfrm>
            <a:off x="731522" y="4560570"/>
            <a:ext cx="5852159" cy="4320540"/>
          </a:xfrm>
          <a:prstGeom prst="rect">
            <a:avLst/>
          </a:prstGeom>
        </p:spPr>
        <p:txBody>
          <a:bodyPr lIns="96637" tIns="96637" rIns="96637" bIns="96637" anchor="t" anchorCtr="0">
            <a:noAutofit/>
          </a:bodyPr>
          <a:lstStyle/>
          <a:p>
            <a:pPr>
              <a:buNone/>
            </a:pPr>
            <a:r>
              <a:rPr lang="en-US" sz="1900" dirty="0">
                <a:latin typeface="Rockwell" charset="0"/>
                <a:ea typeface="Rockwell" charset="0"/>
                <a:cs typeface="Rockwell" charset="0"/>
              </a:rPr>
              <a:t>Discussion Question 1: Are you on track to achieve your Outcome by the identified date?</a:t>
            </a:r>
          </a:p>
          <a:p>
            <a:pPr marL="296408" lvl="8" indent="-296408">
              <a:buFont typeface="Wingdings" panose="05000000000000000000" pitchFamily="2" charset="2"/>
              <a:buChar char="§"/>
            </a:pPr>
            <a:r>
              <a:rPr lang="en-US" sz="1900" dirty="0">
                <a:latin typeface="Rockwell" charset="0"/>
                <a:ea typeface="Rockwell" charset="0"/>
                <a:cs typeface="Rockwell" charset="0"/>
              </a:rPr>
              <a:t>What is your target? What does this target represent?  (e.g., the achievement we believed could be made within a particular timeframe; the achievement we believed would be necessary for an Outcome’s intent to be satisfied; etc.)? </a:t>
            </a:r>
          </a:p>
          <a:p>
            <a:endParaRPr lang="en-US" baseline="0" dirty="0"/>
          </a:p>
          <a:p>
            <a:r>
              <a:rPr lang="en-US" baseline="0" dirty="0"/>
              <a:t>Our goal is to is to i</a:t>
            </a:r>
            <a:r>
              <a:rPr lang="en-US" dirty="0"/>
              <a:t>mprove health and function of 10 percent of stream miles above the 2008 baseline. This improvement</a:t>
            </a:r>
            <a:r>
              <a:rPr lang="en-US" baseline="0" dirty="0"/>
              <a:t> of health and function will be measured by the Chesapeake Basin-wide Index of Biotic Integrity, or </a:t>
            </a:r>
            <a:r>
              <a:rPr lang="en-US" baseline="0" dirty="0" err="1"/>
              <a:t>Chessie</a:t>
            </a:r>
            <a:r>
              <a:rPr lang="en-US" baseline="0" dirty="0"/>
              <a:t> BIBI. The BIBI was just refined by ICPRB and we hope to work with them to establish the 2008 baseline. BIBI scores from 2000 to 2010 are shown on the left with sampling locations shown on the right. As of now we cannot track trends but with the BIBI refinement and upcoming establishment of the baseline we will be able to show progress towards our outcome.</a:t>
            </a:r>
          </a:p>
        </p:txBody>
      </p:sp>
    </p:spTree>
    <p:extLst>
      <p:ext uri="{BB962C8B-B14F-4D97-AF65-F5344CB8AC3E}">
        <p14:creationId xmlns:p14="http://schemas.microsoft.com/office/powerpoint/2010/main" val="4007774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INSTRUCTIONS: This optional graphic was provided to coordinators and staffers (email sent by Emily Freeman on March 24) as Annotated Process Graphic PowerPoint</a:t>
            </a:r>
            <a:r>
              <a:rPr lang="en-US" baseline="0" dirty="0"/>
              <a:t> file. You can edit the graph in that file and include here. Alternatively, you can leave this out of the presentation and include other charts, pictures, maps, or information to answer the questions below. </a:t>
            </a:r>
          </a:p>
          <a:p>
            <a:endParaRPr lang="en-US" baseline="0" dirty="0"/>
          </a:p>
          <a:p>
            <a:r>
              <a:rPr lang="en-US" baseline="0" dirty="0"/>
              <a:t>Talking Points:</a:t>
            </a:r>
          </a:p>
          <a:p>
            <a:r>
              <a:rPr lang="en-US" baseline="0" dirty="0"/>
              <a:t>Discussion Question 1 (continued)</a:t>
            </a:r>
          </a:p>
          <a:p>
            <a:pPr marL="296408" lvl="8" indent="-296408">
              <a:buFont typeface="Wingdings" panose="05000000000000000000" pitchFamily="2" charset="2"/>
              <a:buChar char="§"/>
            </a:pPr>
            <a:r>
              <a:rPr lang="en-US" sz="1900" dirty="0">
                <a:latin typeface="Rockwell" charset="0"/>
                <a:ea typeface="Rockwell" charset="0"/>
                <a:cs typeface="Rockwell" charset="0"/>
              </a:rPr>
              <a:t>What is your anticipated deadline? What is your anticipated trajectory? </a:t>
            </a:r>
          </a:p>
          <a:p>
            <a:pPr marL="296408" lvl="8" indent="-296408">
              <a:buFont typeface="Wingdings" panose="05000000000000000000" pitchFamily="2" charset="2"/>
              <a:buChar char="§"/>
            </a:pPr>
            <a:r>
              <a:rPr lang="en-US" sz="1900" dirty="0">
                <a:latin typeface="Rockwell" charset="0"/>
                <a:ea typeface="Rockwell" charset="0"/>
                <a:cs typeface="Rockwell" charset="0"/>
              </a:rPr>
              <a:t>What actual progress has been made thus far? </a:t>
            </a:r>
          </a:p>
          <a:p>
            <a:pPr marL="296408" lvl="8" indent="-296408">
              <a:buFont typeface="Wingdings" panose="05000000000000000000" pitchFamily="2" charset="2"/>
              <a:buChar char="§"/>
            </a:pPr>
            <a:r>
              <a:rPr lang="en-US" sz="1900" dirty="0">
                <a:latin typeface="Rockwell" charset="0"/>
                <a:ea typeface="Rockwell" charset="0"/>
                <a:cs typeface="Rockwell" charset="0"/>
              </a:rPr>
              <a:t>What could explain any existing gap(s) between your actual progress and anticipated trajectory?</a:t>
            </a:r>
          </a:p>
          <a:p>
            <a:pPr marL="296408" lvl="8" indent="-296408">
              <a:buFont typeface="Wingdings" panose="05000000000000000000" pitchFamily="2" charset="2"/>
              <a:buChar char="§"/>
            </a:pPr>
            <a:endParaRPr lang="en-US" sz="1900" dirty="0">
              <a:latin typeface="Rockwell" charset="0"/>
              <a:ea typeface="Rockwell" charset="0"/>
              <a:cs typeface="Rockwell" charset="0"/>
            </a:endParaRPr>
          </a:p>
          <a:p>
            <a:pPr marL="296408" lvl="8" indent="-296408">
              <a:buFont typeface="Wingdings" panose="05000000000000000000" pitchFamily="2" charset="2"/>
              <a:buChar char="§"/>
            </a:pPr>
            <a:r>
              <a:rPr lang="en-US" sz="2000" baseline="0" dirty="0"/>
              <a:t>Data has been submitted by states.</a:t>
            </a:r>
          </a:p>
          <a:p>
            <a:pPr marL="296408" lvl="8" indent="-296408">
              <a:buFont typeface="Wingdings" panose="05000000000000000000" pitchFamily="2" charset="2"/>
              <a:buChar char="§"/>
            </a:pPr>
            <a:r>
              <a:rPr lang="en-US" sz="2000" baseline="0" dirty="0"/>
              <a:t>As of now we cannot track trends but with the BIBI refinement and upcoming establishment of the baseline we will be able to show progress towards our outcome.</a:t>
            </a:r>
          </a:p>
          <a:p>
            <a:pPr marL="296408" lvl="8" indent="-296408">
              <a:buFont typeface="Wingdings" panose="05000000000000000000" pitchFamily="2" charset="2"/>
              <a:buChar char="§"/>
            </a:pPr>
            <a:r>
              <a:rPr lang="en-US" sz="2000" baseline="0" dirty="0"/>
              <a:t>Data must be converted into stream miles to document improvement and show progress toward our outcome.</a:t>
            </a:r>
          </a:p>
          <a:p>
            <a:pPr marL="296408" lvl="8" indent="-296408">
              <a:buFont typeface="Wingdings" panose="05000000000000000000" pitchFamily="2" charset="2"/>
              <a:buChar char="§"/>
            </a:pPr>
            <a:r>
              <a:rPr lang="en-US" sz="2000" baseline="0" dirty="0">
                <a:latin typeface="Rockwell" charset="0"/>
                <a:ea typeface="Rockwell" charset="0"/>
                <a:cs typeface="Rockwell" charset="0"/>
              </a:rPr>
              <a:t>ICPRB has made a recommendation on how to go about the establishment of the 2008 baseline.</a:t>
            </a:r>
          </a:p>
          <a:p>
            <a:pPr marL="296408" lvl="8" indent="-296408">
              <a:buFont typeface="Wingdings" panose="05000000000000000000" pitchFamily="2" charset="2"/>
              <a:buChar char="§"/>
            </a:pPr>
            <a:r>
              <a:rPr lang="en-US" sz="2000" baseline="0" dirty="0">
                <a:latin typeface="Rockwell" charset="0"/>
                <a:ea typeface="Rockwell" charset="0"/>
                <a:cs typeface="Rockwell" charset="0"/>
              </a:rPr>
              <a:t>The Stream Health Workgroup will need to review the proposal and provide implementation recommendations before this task may begin.</a:t>
            </a:r>
            <a:endParaRPr lang="en-US" sz="1900" dirty="0">
              <a:latin typeface="Rockwell" charset="0"/>
              <a:ea typeface="Rockwell" charset="0"/>
              <a:cs typeface="Rockwell" charset="0"/>
            </a:endParaRPr>
          </a:p>
          <a:p>
            <a:endParaRPr lang="en-US" dirty="0"/>
          </a:p>
        </p:txBody>
      </p:sp>
    </p:spTree>
    <p:extLst>
      <p:ext uri="{BB962C8B-B14F-4D97-AF65-F5344CB8AC3E}">
        <p14:creationId xmlns:p14="http://schemas.microsoft.com/office/powerpoint/2010/main" val="1697048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9" name="Shape 9"/>
          <p:cNvSpPr/>
          <p:nvPr/>
        </p:nvSpPr>
        <p:spPr>
          <a:xfrm>
            <a:off x="0" y="4288500"/>
            <a:ext cx="9144000" cy="2475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10" name="Shape 10"/>
          <p:cNvSpPr/>
          <p:nvPr/>
        </p:nvSpPr>
        <p:spPr>
          <a:xfrm>
            <a:off x="0" y="0"/>
            <a:ext cx="91440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11" name="Shape 11"/>
          <p:cNvSpPr/>
          <p:nvPr/>
        </p:nvSpPr>
        <p:spPr>
          <a:xfrm>
            <a:off x="0" y="500625"/>
            <a:ext cx="9144000" cy="3824100"/>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12" name="Shape 12"/>
          <p:cNvSpPr/>
          <p:nvPr/>
        </p:nvSpPr>
        <p:spPr>
          <a:xfrm>
            <a:off x="0" y="4493604"/>
            <a:ext cx="9144000" cy="118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13" name="Shape 13"/>
          <p:cNvSpPr/>
          <p:nvPr/>
        </p:nvSpPr>
        <p:spPr>
          <a:xfrm>
            <a:off x="0" y="4584075"/>
            <a:ext cx="9144000" cy="5594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sp>
        <p:nvSpPr>
          <p:cNvPr id="14" name="Shape 14"/>
          <p:cNvSpPr txBox="1">
            <a:spLocks noGrp="1"/>
          </p:cNvSpPr>
          <p:nvPr>
            <p:ph type="ctrTitle"/>
          </p:nvPr>
        </p:nvSpPr>
        <p:spPr>
          <a:xfrm>
            <a:off x="685800" y="2601425"/>
            <a:ext cx="5810400" cy="1159799"/>
          </a:xfrm>
          <a:prstGeom prst="rect">
            <a:avLst/>
          </a:prstGeom>
        </p:spPr>
        <p:txBody>
          <a:bodyPr lIns="91425" tIns="91425" rIns="91425" bIns="91425" anchor="b" anchorCtr="0"/>
          <a:lstStyle>
            <a:lvl1pPr lvl="0">
              <a:spcBef>
                <a:spcPts val="0"/>
              </a:spcBef>
              <a:buSzPct val="100000"/>
              <a:defRPr sz="4800"/>
            </a:lvl1pPr>
            <a:lvl2pPr lvl="1" algn="ctr">
              <a:spcBef>
                <a:spcPts val="0"/>
              </a:spcBef>
              <a:buSzPct val="100000"/>
              <a:defRPr sz="6000"/>
            </a:lvl2pPr>
            <a:lvl3pPr lvl="2" algn="ctr">
              <a:spcBef>
                <a:spcPts val="0"/>
              </a:spcBef>
              <a:buSzPct val="100000"/>
              <a:defRPr sz="6000"/>
            </a:lvl3pPr>
            <a:lvl4pPr lvl="3" algn="ctr">
              <a:spcBef>
                <a:spcPts val="0"/>
              </a:spcBef>
              <a:buSzPct val="100000"/>
              <a:defRPr sz="6000"/>
            </a:lvl4pPr>
            <a:lvl5pPr lvl="4" algn="ctr">
              <a:spcBef>
                <a:spcPts val="0"/>
              </a:spcBef>
              <a:buSzPct val="100000"/>
              <a:defRPr sz="6000"/>
            </a:lvl5pPr>
            <a:lvl6pPr lvl="5" algn="ctr">
              <a:spcBef>
                <a:spcPts val="0"/>
              </a:spcBef>
              <a:buSzPct val="100000"/>
              <a:defRPr sz="6000"/>
            </a:lvl6pPr>
            <a:lvl7pPr lvl="6" algn="ctr">
              <a:spcBef>
                <a:spcPts val="0"/>
              </a:spcBef>
              <a:buSzPct val="100000"/>
              <a:defRPr sz="6000"/>
            </a:lvl7pPr>
            <a:lvl8pPr lvl="7" algn="ctr">
              <a:spcBef>
                <a:spcPts val="0"/>
              </a:spcBef>
              <a:buSzPct val="100000"/>
              <a:defRPr sz="6000"/>
            </a:lvl8pPr>
            <a:lvl9pPr lvl="8" algn="ctr">
              <a:spcBef>
                <a:spcPts val="0"/>
              </a:spcBef>
              <a:buSzPct val="100000"/>
              <a:defRPr sz="6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ubtitl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4113600" y="2878750"/>
            <a:ext cx="4505699" cy="1159799"/>
          </a:xfrm>
          <a:prstGeom prst="rect">
            <a:avLst/>
          </a:prstGeom>
        </p:spPr>
        <p:txBody>
          <a:bodyPr lIns="91425" tIns="91425" rIns="91425" bIns="91425" anchor="b" anchorCtr="0"/>
          <a:lstStyle>
            <a:lvl1pPr lvl="0" rtl="0">
              <a:spcBef>
                <a:spcPts val="0"/>
              </a:spcBef>
              <a:buClr>
                <a:srgbClr val="114454"/>
              </a:buClr>
              <a:buSzPct val="100000"/>
              <a:defRPr sz="4800">
                <a:solidFill>
                  <a:srgbClr val="114454"/>
                </a:solidFill>
              </a:defRPr>
            </a:lvl1pPr>
            <a:lvl2pPr lvl="1" rtl="0">
              <a:spcBef>
                <a:spcPts val="0"/>
              </a:spcBef>
              <a:buClr>
                <a:srgbClr val="114454"/>
              </a:buClr>
              <a:buSzPct val="100000"/>
              <a:defRPr sz="4800">
                <a:solidFill>
                  <a:srgbClr val="114454"/>
                </a:solidFill>
              </a:defRPr>
            </a:lvl2pPr>
            <a:lvl3pPr lvl="2" rtl="0">
              <a:spcBef>
                <a:spcPts val="0"/>
              </a:spcBef>
              <a:buClr>
                <a:srgbClr val="114454"/>
              </a:buClr>
              <a:buSzPct val="100000"/>
              <a:defRPr sz="4800">
                <a:solidFill>
                  <a:srgbClr val="114454"/>
                </a:solidFill>
              </a:defRPr>
            </a:lvl3pPr>
            <a:lvl4pPr lvl="3" rtl="0">
              <a:spcBef>
                <a:spcPts val="0"/>
              </a:spcBef>
              <a:buClr>
                <a:srgbClr val="114454"/>
              </a:buClr>
              <a:buSzPct val="100000"/>
              <a:defRPr sz="4800">
                <a:solidFill>
                  <a:srgbClr val="114454"/>
                </a:solidFill>
              </a:defRPr>
            </a:lvl4pPr>
            <a:lvl5pPr lvl="4" rtl="0">
              <a:spcBef>
                <a:spcPts val="0"/>
              </a:spcBef>
              <a:buClr>
                <a:srgbClr val="114454"/>
              </a:buClr>
              <a:buSzPct val="100000"/>
              <a:defRPr sz="4800">
                <a:solidFill>
                  <a:srgbClr val="114454"/>
                </a:solidFill>
              </a:defRPr>
            </a:lvl5pPr>
            <a:lvl6pPr lvl="5" rtl="0">
              <a:spcBef>
                <a:spcPts val="0"/>
              </a:spcBef>
              <a:buClr>
                <a:srgbClr val="114454"/>
              </a:buClr>
              <a:buSzPct val="100000"/>
              <a:defRPr sz="4800">
                <a:solidFill>
                  <a:srgbClr val="114454"/>
                </a:solidFill>
              </a:defRPr>
            </a:lvl6pPr>
            <a:lvl7pPr lvl="6" rtl="0">
              <a:spcBef>
                <a:spcPts val="0"/>
              </a:spcBef>
              <a:buClr>
                <a:srgbClr val="114454"/>
              </a:buClr>
              <a:buSzPct val="100000"/>
              <a:defRPr sz="4800">
                <a:solidFill>
                  <a:srgbClr val="114454"/>
                </a:solidFill>
              </a:defRPr>
            </a:lvl7pPr>
            <a:lvl8pPr lvl="7" rtl="0">
              <a:spcBef>
                <a:spcPts val="0"/>
              </a:spcBef>
              <a:buClr>
                <a:srgbClr val="114454"/>
              </a:buClr>
              <a:buSzPct val="100000"/>
              <a:defRPr sz="4800">
                <a:solidFill>
                  <a:srgbClr val="114454"/>
                </a:solidFill>
              </a:defRPr>
            </a:lvl8pPr>
            <a:lvl9pPr lvl="8" rtl="0">
              <a:spcBef>
                <a:spcPts val="0"/>
              </a:spcBef>
              <a:buClr>
                <a:srgbClr val="114454"/>
              </a:buClr>
              <a:buSzPct val="100000"/>
              <a:defRPr sz="4800">
                <a:solidFill>
                  <a:srgbClr val="114454"/>
                </a:solidFill>
              </a:defRPr>
            </a:lvl9pPr>
          </a:lstStyle>
          <a:p>
            <a:endParaRPr/>
          </a:p>
        </p:txBody>
      </p:sp>
      <p:sp>
        <p:nvSpPr>
          <p:cNvPr id="17" name="Shape 17"/>
          <p:cNvSpPr txBox="1">
            <a:spLocks noGrp="1"/>
          </p:cNvSpPr>
          <p:nvPr>
            <p:ph type="subTitle" idx="1"/>
          </p:nvPr>
        </p:nvSpPr>
        <p:spPr>
          <a:xfrm>
            <a:off x="4113600" y="3983050"/>
            <a:ext cx="4505699" cy="784799"/>
          </a:xfrm>
          <a:prstGeom prst="rect">
            <a:avLst/>
          </a:prstGeom>
        </p:spPr>
        <p:txBody>
          <a:bodyPr lIns="91425" tIns="91425" rIns="91425" bIns="91425" anchor="t" anchorCtr="0"/>
          <a:lstStyle>
            <a:lvl1pPr lvl="0" rtl="0">
              <a:spcBef>
                <a:spcPts val="0"/>
              </a:spcBef>
              <a:buClr>
                <a:srgbClr val="94BF6E"/>
              </a:buClr>
              <a:buSzPct val="100000"/>
              <a:buNone/>
              <a:defRPr sz="1800" b="1">
                <a:solidFill>
                  <a:srgbClr val="94BF6E"/>
                </a:solidFill>
              </a:defRPr>
            </a:lvl1pPr>
            <a:lvl2pPr lvl="1" rtl="0">
              <a:spcBef>
                <a:spcPts val="0"/>
              </a:spcBef>
              <a:buClr>
                <a:srgbClr val="94BF6E"/>
              </a:buClr>
              <a:buSzPct val="100000"/>
              <a:buNone/>
              <a:defRPr sz="1800" b="1">
                <a:solidFill>
                  <a:srgbClr val="94BF6E"/>
                </a:solidFill>
              </a:defRPr>
            </a:lvl2pPr>
            <a:lvl3pPr lvl="2" rtl="0">
              <a:spcBef>
                <a:spcPts val="0"/>
              </a:spcBef>
              <a:buClr>
                <a:srgbClr val="94BF6E"/>
              </a:buClr>
              <a:buSzPct val="100000"/>
              <a:buNone/>
              <a:defRPr sz="1800" b="1">
                <a:solidFill>
                  <a:srgbClr val="94BF6E"/>
                </a:solidFill>
              </a:defRPr>
            </a:lvl3pPr>
            <a:lvl4pPr lvl="3" rtl="0">
              <a:spcBef>
                <a:spcPts val="0"/>
              </a:spcBef>
              <a:buClr>
                <a:srgbClr val="94BF6E"/>
              </a:buClr>
              <a:buNone/>
              <a:defRPr b="1">
                <a:solidFill>
                  <a:srgbClr val="94BF6E"/>
                </a:solidFill>
              </a:defRPr>
            </a:lvl4pPr>
            <a:lvl5pPr lvl="4" rtl="0">
              <a:spcBef>
                <a:spcPts val="0"/>
              </a:spcBef>
              <a:buClr>
                <a:srgbClr val="94BF6E"/>
              </a:buClr>
              <a:buNone/>
              <a:defRPr b="1">
                <a:solidFill>
                  <a:srgbClr val="94BF6E"/>
                </a:solidFill>
              </a:defRPr>
            </a:lvl5pPr>
            <a:lvl6pPr lvl="5" rtl="0">
              <a:spcBef>
                <a:spcPts val="0"/>
              </a:spcBef>
              <a:buClr>
                <a:srgbClr val="94BF6E"/>
              </a:buClr>
              <a:buNone/>
              <a:defRPr b="1">
                <a:solidFill>
                  <a:srgbClr val="94BF6E"/>
                </a:solidFill>
              </a:defRPr>
            </a:lvl6pPr>
            <a:lvl7pPr lvl="6" rtl="0">
              <a:spcBef>
                <a:spcPts val="0"/>
              </a:spcBef>
              <a:buClr>
                <a:srgbClr val="94BF6E"/>
              </a:buClr>
              <a:buNone/>
              <a:defRPr b="1">
                <a:solidFill>
                  <a:srgbClr val="94BF6E"/>
                </a:solidFill>
              </a:defRPr>
            </a:lvl7pPr>
            <a:lvl8pPr lvl="7" rtl="0">
              <a:spcBef>
                <a:spcPts val="0"/>
              </a:spcBef>
              <a:buClr>
                <a:srgbClr val="94BF6E"/>
              </a:buClr>
              <a:buNone/>
              <a:defRPr b="1">
                <a:solidFill>
                  <a:srgbClr val="94BF6E"/>
                </a:solidFill>
              </a:defRPr>
            </a:lvl8pPr>
            <a:lvl9pPr lvl="8" rtl="0">
              <a:spcBef>
                <a:spcPts val="0"/>
              </a:spcBef>
              <a:buClr>
                <a:srgbClr val="94BF6E"/>
              </a:buClr>
              <a:buNone/>
              <a:defRPr b="1">
                <a:solidFill>
                  <a:srgbClr val="94BF6E"/>
                </a:solidFill>
              </a:defRPr>
            </a:lvl9pPr>
          </a:lstStyle>
          <a:p>
            <a:endParaRPr/>
          </a:p>
        </p:txBody>
      </p:sp>
      <p:sp>
        <p:nvSpPr>
          <p:cNvPr id="18" name="Shape 18"/>
          <p:cNvSpPr/>
          <p:nvPr/>
        </p:nvSpPr>
        <p:spPr>
          <a:xfrm>
            <a:off x="0" y="4288499"/>
            <a:ext cx="3474300" cy="2475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19" name="Shape 19"/>
          <p:cNvSpPr/>
          <p:nvPr/>
        </p:nvSpPr>
        <p:spPr>
          <a:xfrm>
            <a:off x="0" y="0"/>
            <a:ext cx="34743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20" name="Shape 20"/>
          <p:cNvSpPr/>
          <p:nvPr/>
        </p:nvSpPr>
        <p:spPr>
          <a:xfrm>
            <a:off x="0" y="500625"/>
            <a:ext cx="3474300" cy="3824100"/>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21" name="Shape 21"/>
          <p:cNvSpPr/>
          <p:nvPr/>
        </p:nvSpPr>
        <p:spPr>
          <a:xfrm>
            <a:off x="0" y="4493604"/>
            <a:ext cx="3474300" cy="118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22" name="Shape 22"/>
          <p:cNvSpPr/>
          <p:nvPr/>
        </p:nvSpPr>
        <p:spPr>
          <a:xfrm>
            <a:off x="0" y="4584075"/>
            <a:ext cx="3474300" cy="5594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Quote">
    <p:spTree>
      <p:nvGrpSpPr>
        <p:cNvPr id="1" name="Shape 23"/>
        <p:cNvGrpSpPr/>
        <p:nvPr/>
      </p:nvGrpSpPr>
      <p:grpSpPr>
        <a:xfrm>
          <a:off x="0" y="0"/>
          <a:ext cx="0" cy="0"/>
          <a:chOff x="0" y="0"/>
          <a:chExt cx="0" cy="0"/>
        </a:xfrm>
      </p:grpSpPr>
      <p:sp>
        <p:nvSpPr>
          <p:cNvPr id="24" name="Shape 24"/>
          <p:cNvSpPr/>
          <p:nvPr/>
        </p:nvSpPr>
        <p:spPr>
          <a:xfrm>
            <a:off x="0" y="1148250"/>
            <a:ext cx="9144000" cy="28470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25" name="Shape 25"/>
          <p:cNvSpPr/>
          <p:nvPr/>
        </p:nvSpPr>
        <p:spPr>
          <a:xfrm>
            <a:off x="3398537" y="1599537"/>
            <a:ext cx="2346925" cy="1944425"/>
          </a:xfrm>
          <a:prstGeom prst="rect">
            <a:avLst/>
          </a:prstGeom>
        </p:spPr>
        <p:txBody>
          <a:bodyPr>
            <a:prstTxWarp prst="textPlain">
              <a:avLst/>
            </a:prstTxWarp>
          </a:bodyPr>
          <a:lstStyle/>
          <a:p>
            <a:pPr lvl="0" algn="ctr"/>
            <a:r>
              <a:rPr b="0" i="0">
                <a:ln>
                  <a:noFill/>
                </a:ln>
                <a:solidFill>
                  <a:srgbClr val="0E3142">
                    <a:alpha val="20380"/>
                  </a:srgbClr>
                </a:solidFill>
                <a:latin typeface="Impact"/>
              </a:rPr>
              <a:t>“</a:t>
            </a:r>
          </a:p>
        </p:txBody>
      </p:sp>
      <p:sp>
        <p:nvSpPr>
          <p:cNvPr id="26" name="Shape 26"/>
          <p:cNvSpPr/>
          <p:nvPr/>
        </p:nvSpPr>
        <p:spPr>
          <a:xfrm>
            <a:off x="0" y="0"/>
            <a:ext cx="91440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27" name="Shape 27"/>
          <p:cNvSpPr/>
          <p:nvPr/>
        </p:nvSpPr>
        <p:spPr>
          <a:xfrm>
            <a:off x="0" y="500624"/>
            <a:ext cx="9144000" cy="732000"/>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28" name="Shape 28"/>
          <p:cNvSpPr/>
          <p:nvPr/>
        </p:nvSpPr>
        <p:spPr>
          <a:xfrm>
            <a:off x="0" y="3962800"/>
            <a:ext cx="9144000" cy="370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29" name="Shape 29"/>
          <p:cNvSpPr/>
          <p:nvPr/>
        </p:nvSpPr>
        <p:spPr>
          <a:xfrm>
            <a:off x="0" y="4333125"/>
            <a:ext cx="9144000" cy="8102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sp>
        <p:nvSpPr>
          <p:cNvPr id="30" name="Shape 30"/>
          <p:cNvSpPr txBox="1">
            <a:spLocks noGrp="1"/>
          </p:cNvSpPr>
          <p:nvPr>
            <p:ph type="body" idx="1"/>
          </p:nvPr>
        </p:nvSpPr>
        <p:spPr>
          <a:xfrm>
            <a:off x="1556175" y="2300275"/>
            <a:ext cx="6031800" cy="605100"/>
          </a:xfrm>
          <a:prstGeom prst="rect">
            <a:avLst/>
          </a:prstGeom>
        </p:spPr>
        <p:txBody>
          <a:bodyPr lIns="91425" tIns="91425" rIns="91425" bIns="91425" anchor="ctr" anchorCtr="0"/>
          <a:lstStyle>
            <a:lvl1pPr lvl="0" algn="ctr" rtl="0">
              <a:spcBef>
                <a:spcPts val="0"/>
              </a:spcBef>
              <a:buClr>
                <a:srgbClr val="FFFFFF"/>
              </a:buClr>
              <a:buSzPct val="100000"/>
              <a:defRPr sz="2000">
                <a:solidFill>
                  <a:srgbClr val="FFFFFF"/>
                </a:solidFill>
              </a:defRPr>
            </a:lvl1pPr>
            <a:lvl2pPr lvl="1" algn="ctr" rtl="0">
              <a:spcBef>
                <a:spcPts val="0"/>
              </a:spcBef>
              <a:buClr>
                <a:srgbClr val="FFFFFF"/>
              </a:buClr>
              <a:buSzPct val="100000"/>
              <a:defRPr sz="2000">
                <a:solidFill>
                  <a:srgbClr val="FFFFFF"/>
                </a:solidFill>
              </a:defRPr>
            </a:lvl2pPr>
            <a:lvl3pPr lvl="2" algn="ctr" rtl="0">
              <a:spcBef>
                <a:spcPts val="0"/>
              </a:spcBef>
              <a:buClr>
                <a:srgbClr val="FFFFFF"/>
              </a:buClr>
              <a:buSzPct val="100000"/>
              <a:defRPr sz="2000">
                <a:solidFill>
                  <a:srgbClr val="FFFFFF"/>
                </a:solidFill>
              </a:defRPr>
            </a:lvl3pPr>
            <a:lvl4pPr lvl="3" algn="ctr" rtl="0">
              <a:spcBef>
                <a:spcPts val="0"/>
              </a:spcBef>
              <a:buClr>
                <a:srgbClr val="FFFFFF"/>
              </a:buClr>
              <a:buSzPct val="100000"/>
              <a:defRPr sz="2000">
                <a:solidFill>
                  <a:srgbClr val="FFFFFF"/>
                </a:solidFill>
              </a:defRPr>
            </a:lvl4pPr>
            <a:lvl5pPr lvl="4" algn="ctr" rtl="0">
              <a:spcBef>
                <a:spcPts val="0"/>
              </a:spcBef>
              <a:buClr>
                <a:srgbClr val="FFFFFF"/>
              </a:buClr>
              <a:buSzPct val="100000"/>
              <a:defRPr sz="2000">
                <a:solidFill>
                  <a:srgbClr val="FFFFFF"/>
                </a:solidFill>
              </a:defRPr>
            </a:lvl5pPr>
            <a:lvl6pPr lvl="5" algn="ctr" rtl="0">
              <a:spcBef>
                <a:spcPts val="0"/>
              </a:spcBef>
              <a:buClr>
                <a:srgbClr val="FFFFFF"/>
              </a:buClr>
              <a:buSzPct val="100000"/>
              <a:defRPr sz="2000">
                <a:solidFill>
                  <a:srgbClr val="FFFFFF"/>
                </a:solidFill>
              </a:defRPr>
            </a:lvl6pPr>
            <a:lvl7pPr lvl="6" algn="ctr" rtl="0">
              <a:spcBef>
                <a:spcPts val="0"/>
              </a:spcBef>
              <a:buClr>
                <a:srgbClr val="FFFFFF"/>
              </a:buClr>
              <a:buSzPct val="100000"/>
              <a:defRPr sz="2000">
                <a:solidFill>
                  <a:srgbClr val="FFFFFF"/>
                </a:solidFill>
              </a:defRPr>
            </a:lvl7pPr>
            <a:lvl8pPr lvl="7" algn="ctr" rtl="0">
              <a:spcBef>
                <a:spcPts val="0"/>
              </a:spcBef>
              <a:buClr>
                <a:srgbClr val="FFFFFF"/>
              </a:buClr>
              <a:buSzPct val="100000"/>
              <a:defRPr sz="2000">
                <a:solidFill>
                  <a:srgbClr val="FFFFFF"/>
                </a:solidFill>
              </a:defRPr>
            </a:lvl8pPr>
            <a:lvl9pPr lvl="8" algn="ctr">
              <a:spcBef>
                <a:spcPts val="0"/>
              </a:spcBef>
              <a:buClr>
                <a:srgbClr val="FFFFFF"/>
              </a:buClr>
              <a:buSzPct val="100000"/>
              <a:defRPr sz="2000">
                <a:solidFill>
                  <a:srgbClr val="FFFFFF"/>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31"/>
        <p:cNvGrpSpPr/>
        <p:nvPr/>
      </p:nvGrpSpPr>
      <p:grpSpPr>
        <a:xfrm>
          <a:off x="0" y="0"/>
          <a:ext cx="0" cy="0"/>
          <a:chOff x="0" y="0"/>
          <a:chExt cx="0" cy="0"/>
        </a:xfrm>
      </p:grpSpPr>
      <p:sp>
        <p:nvSpPr>
          <p:cNvPr id="32" name="Shape 32"/>
          <p:cNvSpPr/>
          <p:nvPr/>
        </p:nvSpPr>
        <p:spPr>
          <a:xfrm>
            <a:off x="0" y="0"/>
            <a:ext cx="2472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33" name="Shape 33"/>
          <p:cNvSpPr/>
          <p:nvPr/>
        </p:nvSpPr>
        <p:spPr>
          <a:xfrm>
            <a:off x="0" y="500625"/>
            <a:ext cx="4572000" cy="10586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34" name="Shape 34"/>
          <p:cNvSpPr/>
          <p:nvPr/>
        </p:nvSpPr>
        <p:spPr>
          <a:xfrm>
            <a:off x="0" y="1553405"/>
            <a:ext cx="247200" cy="15327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35" name="Shape 35"/>
          <p:cNvSpPr/>
          <p:nvPr/>
        </p:nvSpPr>
        <p:spPr>
          <a:xfrm>
            <a:off x="0" y="3086100"/>
            <a:ext cx="247200" cy="6054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36" name="Shape 36"/>
          <p:cNvSpPr/>
          <p:nvPr/>
        </p:nvSpPr>
        <p:spPr>
          <a:xfrm>
            <a:off x="0" y="3691500"/>
            <a:ext cx="247200" cy="1451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cxnSp>
        <p:nvCxnSpPr>
          <p:cNvPr id="37" name="Shape 37"/>
          <p:cNvCxnSpPr/>
          <p:nvPr/>
        </p:nvCxnSpPr>
        <p:spPr>
          <a:xfrm>
            <a:off x="1037450" y="809725"/>
            <a:ext cx="0" cy="470700"/>
          </a:xfrm>
          <a:prstGeom prst="straightConnector1">
            <a:avLst/>
          </a:prstGeom>
          <a:noFill/>
          <a:ln w="9525" cap="flat" cmpd="sng">
            <a:solidFill>
              <a:srgbClr val="18637B"/>
            </a:solidFill>
            <a:prstDash val="solid"/>
            <a:round/>
            <a:headEnd type="none" w="lg" len="lg"/>
            <a:tailEnd type="none" w="lg" len="lg"/>
          </a:ln>
        </p:spPr>
      </p:cxnSp>
      <p:sp>
        <p:nvSpPr>
          <p:cNvPr id="38" name="Shape 38"/>
          <p:cNvSpPr txBox="1">
            <a:spLocks noGrp="1"/>
          </p:cNvSpPr>
          <p:nvPr>
            <p:ph type="title"/>
          </p:nvPr>
        </p:nvSpPr>
        <p:spPr>
          <a:xfrm>
            <a:off x="1146025" y="530725"/>
            <a:ext cx="3208799" cy="10287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9" name="Shape 39"/>
          <p:cNvSpPr txBox="1">
            <a:spLocks noGrp="1"/>
          </p:cNvSpPr>
          <p:nvPr>
            <p:ph type="body" idx="1"/>
          </p:nvPr>
        </p:nvSpPr>
        <p:spPr>
          <a:xfrm>
            <a:off x="1146025" y="1767275"/>
            <a:ext cx="7540800" cy="3158699"/>
          </a:xfrm>
          <a:prstGeom prst="rect">
            <a:avLst/>
          </a:prstGeom>
        </p:spPr>
        <p:txBody>
          <a:bodyPr lIns="91425" tIns="91425" rIns="91425" bIns="91425" anchor="t" anchorCtr="0"/>
          <a:lstStyle>
            <a:lvl1pPr lvl="0">
              <a:spcBef>
                <a:spcPts val="0"/>
              </a:spcBef>
              <a:buSzPct val="100000"/>
              <a:defRPr sz="2800"/>
            </a:lvl1pPr>
            <a:lvl2pPr lvl="1">
              <a:spcBef>
                <a:spcPts val="0"/>
              </a:spcBef>
              <a:buSzPct val="100000"/>
              <a:defRPr sz="2800"/>
            </a:lvl2pPr>
            <a:lvl3pPr lvl="2">
              <a:spcBef>
                <a:spcPts val="0"/>
              </a:spcBef>
              <a:buSzPct val="100000"/>
              <a:defRPr sz="2800"/>
            </a:lvl3pPr>
            <a:lvl4pPr lvl="3">
              <a:spcBef>
                <a:spcPts val="0"/>
              </a:spcBef>
              <a:buSzPct val="100000"/>
              <a:defRPr sz="2800"/>
            </a:lvl4pPr>
            <a:lvl5pPr lvl="4">
              <a:spcBef>
                <a:spcPts val="0"/>
              </a:spcBef>
              <a:buSzPct val="100000"/>
              <a:defRPr sz="2800"/>
            </a:lvl5pPr>
            <a:lvl6pPr lvl="5">
              <a:spcBef>
                <a:spcPts val="0"/>
              </a:spcBef>
              <a:buSzPct val="100000"/>
              <a:defRPr sz="2800"/>
            </a:lvl6pPr>
            <a:lvl7pPr lvl="6">
              <a:spcBef>
                <a:spcPts val="0"/>
              </a:spcBef>
              <a:buSzPct val="100000"/>
              <a:defRPr sz="2800"/>
            </a:lvl7pPr>
            <a:lvl8pPr lvl="7">
              <a:spcBef>
                <a:spcPts val="0"/>
              </a:spcBef>
              <a:buSzPct val="100000"/>
              <a:defRPr sz="2800"/>
            </a:lvl8pPr>
            <a:lvl9pPr lvl="8">
              <a:spcBef>
                <a:spcPts val="0"/>
              </a:spcBef>
              <a:buSzPct val="100000"/>
              <a:defRPr sz="2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40"/>
        <p:cNvGrpSpPr/>
        <p:nvPr/>
      </p:nvGrpSpPr>
      <p:grpSpPr>
        <a:xfrm>
          <a:off x="0" y="0"/>
          <a:ext cx="0" cy="0"/>
          <a:chOff x="0" y="0"/>
          <a:chExt cx="0" cy="0"/>
        </a:xfrm>
      </p:grpSpPr>
      <p:sp>
        <p:nvSpPr>
          <p:cNvPr id="41" name="Shape 41"/>
          <p:cNvSpPr/>
          <p:nvPr/>
        </p:nvSpPr>
        <p:spPr>
          <a:xfrm>
            <a:off x="0" y="0"/>
            <a:ext cx="2472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42" name="Shape 42"/>
          <p:cNvSpPr/>
          <p:nvPr/>
        </p:nvSpPr>
        <p:spPr>
          <a:xfrm>
            <a:off x="0" y="500625"/>
            <a:ext cx="4572000" cy="10586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43" name="Shape 43"/>
          <p:cNvSpPr/>
          <p:nvPr/>
        </p:nvSpPr>
        <p:spPr>
          <a:xfrm>
            <a:off x="0" y="1553405"/>
            <a:ext cx="247200" cy="15327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44" name="Shape 44"/>
          <p:cNvSpPr/>
          <p:nvPr/>
        </p:nvSpPr>
        <p:spPr>
          <a:xfrm>
            <a:off x="0" y="3086100"/>
            <a:ext cx="247200" cy="6054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45" name="Shape 45"/>
          <p:cNvSpPr/>
          <p:nvPr/>
        </p:nvSpPr>
        <p:spPr>
          <a:xfrm>
            <a:off x="0" y="3691500"/>
            <a:ext cx="247200" cy="1451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cxnSp>
        <p:nvCxnSpPr>
          <p:cNvPr id="46" name="Shape 46"/>
          <p:cNvCxnSpPr/>
          <p:nvPr/>
        </p:nvCxnSpPr>
        <p:spPr>
          <a:xfrm>
            <a:off x="1037450" y="809725"/>
            <a:ext cx="0" cy="470700"/>
          </a:xfrm>
          <a:prstGeom prst="straightConnector1">
            <a:avLst/>
          </a:prstGeom>
          <a:noFill/>
          <a:ln w="9525" cap="flat" cmpd="sng">
            <a:solidFill>
              <a:srgbClr val="18637B"/>
            </a:solidFill>
            <a:prstDash val="solid"/>
            <a:round/>
            <a:headEnd type="none" w="lg" len="lg"/>
            <a:tailEnd type="none" w="lg" len="lg"/>
          </a:ln>
        </p:spPr>
      </p:cxnSp>
      <p:sp>
        <p:nvSpPr>
          <p:cNvPr id="47" name="Shape 47"/>
          <p:cNvSpPr txBox="1">
            <a:spLocks noGrp="1"/>
          </p:cNvSpPr>
          <p:nvPr>
            <p:ph type="title"/>
          </p:nvPr>
        </p:nvSpPr>
        <p:spPr>
          <a:xfrm>
            <a:off x="1146025" y="530725"/>
            <a:ext cx="3208799" cy="10287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8" name="Shape 48"/>
          <p:cNvSpPr txBox="1">
            <a:spLocks noGrp="1"/>
          </p:cNvSpPr>
          <p:nvPr>
            <p:ph type="body" idx="1"/>
          </p:nvPr>
        </p:nvSpPr>
        <p:spPr>
          <a:xfrm>
            <a:off x="1146025" y="1767275"/>
            <a:ext cx="3660300" cy="3158699"/>
          </a:xfrm>
          <a:prstGeom prst="rect">
            <a:avLst/>
          </a:prstGeom>
        </p:spPr>
        <p:txBody>
          <a:bodyPr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
        <p:nvSpPr>
          <p:cNvPr id="49" name="Shape 49"/>
          <p:cNvSpPr txBox="1">
            <a:spLocks noGrp="1"/>
          </p:cNvSpPr>
          <p:nvPr>
            <p:ph type="body" idx="2"/>
          </p:nvPr>
        </p:nvSpPr>
        <p:spPr>
          <a:xfrm>
            <a:off x="5026623" y="1767275"/>
            <a:ext cx="3660300" cy="3158699"/>
          </a:xfrm>
          <a:prstGeom prst="rect">
            <a:avLst/>
          </a:prstGeom>
        </p:spPr>
        <p:txBody>
          <a:bodyPr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1"/>
        <p:cNvGrpSpPr/>
        <p:nvPr/>
      </p:nvGrpSpPr>
      <p:grpSpPr>
        <a:xfrm>
          <a:off x="0" y="0"/>
          <a:ext cx="0" cy="0"/>
          <a:chOff x="0" y="0"/>
          <a:chExt cx="0" cy="0"/>
        </a:xfrm>
      </p:grpSpPr>
      <p:sp>
        <p:nvSpPr>
          <p:cNvPr id="62" name="Shape 62"/>
          <p:cNvSpPr/>
          <p:nvPr/>
        </p:nvSpPr>
        <p:spPr>
          <a:xfrm>
            <a:off x="0" y="0"/>
            <a:ext cx="2472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63" name="Shape 63"/>
          <p:cNvSpPr/>
          <p:nvPr/>
        </p:nvSpPr>
        <p:spPr>
          <a:xfrm>
            <a:off x="0" y="500625"/>
            <a:ext cx="4572000" cy="10586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64" name="Shape 64"/>
          <p:cNvSpPr/>
          <p:nvPr/>
        </p:nvSpPr>
        <p:spPr>
          <a:xfrm>
            <a:off x="0" y="1553405"/>
            <a:ext cx="247200" cy="15327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65" name="Shape 65"/>
          <p:cNvSpPr/>
          <p:nvPr/>
        </p:nvSpPr>
        <p:spPr>
          <a:xfrm>
            <a:off x="0" y="3086100"/>
            <a:ext cx="247200" cy="6054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66" name="Shape 66"/>
          <p:cNvSpPr/>
          <p:nvPr/>
        </p:nvSpPr>
        <p:spPr>
          <a:xfrm>
            <a:off x="0" y="3691500"/>
            <a:ext cx="247200" cy="1451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cxnSp>
        <p:nvCxnSpPr>
          <p:cNvPr id="67" name="Shape 67"/>
          <p:cNvCxnSpPr/>
          <p:nvPr/>
        </p:nvCxnSpPr>
        <p:spPr>
          <a:xfrm>
            <a:off x="1037450" y="809725"/>
            <a:ext cx="0" cy="470700"/>
          </a:xfrm>
          <a:prstGeom prst="straightConnector1">
            <a:avLst/>
          </a:prstGeom>
          <a:noFill/>
          <a:ln w="9525" cap="flat" cmpd="sng">
            <a:solidFill>
              <a:srgbClr val="18637B"/>
            </a:solidFill>
            <a:prstDash val="solid"/>
            <a:round/>
            <a:headEnd type="none" w="lg" len="lg"/>
            <a:tailEnd type="none" w="lg" len="lg"/>
          </a:ln>
        </p:spPr>
      </p:cxnSp>
      <p:sp>
        <p:nvSpPr>
          <p:cNvPr id="68" name="Shape 68"/>
          <p:cNvSpPr txBox="1">
            <a:spLocks noGrp="1"/>
          </p:cNvSpPr>
          <p:nvPr>
            <p:ph type="title"/>
          </p:nvPr>
        </p:nvSpPr>
        <p:spPr>
          <a:xfrm>
            <a:off x="1146025" y="530725"/>
            <a:ext cx="3208799" cy="10287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Blank style B">
    <p:spTree>
      <p:nvGrpSpPr>
        <p:cNvPr id="1" name="Shape 88"/>
        <p:cNvGrpSpPr/>
        <p:nvPr/>
      </p:nvGrpSpPr>
      <p:grpSpPr>
        <a:xfrm>
          <a:off x="0" y="0"/>
          <a:ext cx="0" cy="0"/>
          <a:chOff x="0" y="0"/>
          <a:chExt cx="0" cy="0"/>
        </a:xfrm>
      </p:grpSpPr>
      <p:sp>
        <p:nvSpPr>
          <p:cNvPr id="89" name="Shape 89"/>
          <p:cNvSpPr/>
          <p:nvPr/>
        </p:nvSpPr>
        <p:spPr>
          <a:xfrm>
            <a:off x="0" y="4294550"/>
            <a:ext cx="9144000" cy="241199"/>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90" name="Shape 90"/>
          <p:cNvSpPr/>
          <p:nvPr/>
        </p:nvSpPr>
        <p:spPr>
          <a:xfrm>
            <a:off x="0" y="0"/>
            <a:ext cx="91440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91" name="Shape 91"/>
          <p:cNvSpPr/>
          <p:nvPr/>
        </p:nvSpPr>
        <p:spPr>
          <a:xfrm>
            <a:off x="0" y="500625"/>
            <a:ext cx="9144000" cy="3824100"/>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92" name="Shape 92"/>
          <p:cNvSpPr/>
          <p:nvPr/>
        </p:nvSpPr>
        <p:spPr>
          <a:xfrm>
            <a:off x="0" y="4493604"/>
            <a:ext cx="9144000" cy="118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93" name="Shape 93"/>
          <p:cNvSpPr/>
          <p:nvPr/>
        </p:nvSpPr>
        <p:spPr>
          <a:xfrm>
            <a:off x="0" y="4584075"/>
            <a:ext cx="9144000" cy="5594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3B841C61-79D3-4598-A2F1-CCC0AA584C6A}" type="datetimeFigureOut">
              <a:rPr lang="en-US" smtClean="0">
                <a:solidFill>
                  <a:prstClr val="black">
                    <a:tint val="75000"/>
                  </a:prstClr>
                </a:solidFill>
              </a:rPr>
              <a:pPr/>
              <a:t>5/2/2017</a:t>
            </a:fld>
            <a:endParaRPr lang="en-US">
              <a:solidFill>
                <a:prstClr val="black">
                  <a:tint val="75000"/>
                </a:prstClr>
              </a:solidFill>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D91A7F48-8656-4821-B352-C2D0D06B69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324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146025" y="530725"/>
            <a:ext cx="3208799" cy="1028700"/>
          </a:xfrm>
          <a:prstGeom prst="rect">
            <a:avLst/>
          </a:prstGeom>
          <a:noFill/>
          <a:ln>
            <a:noFill/>
          </a:ln>
        </p:spPr>
        <p:txBody>
          <a:bodyPr lIns="91425" tIns="91425" rIns="91425" bIns="91425" anchor="ctr" anchorCtr="0"/>
          <a:lstStyle>
            <a:lvl1pPr lvl="0">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1pPr>
            <a:lvl2pPr lvl="1">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2pPr>
            <a:lvl3pPr lvl="2">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3pPr>
            <a:lvl4pPr lvl="3">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4pPr>
            <a:lvl5pPr lvl="4">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5pPr>
            <a:lvl6pPr lvl="5">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6pPr>
            <a:lvl7pPr lvl="6">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7pPr>
            <a:lvl8pPr lvl="7">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8pPr>
            <a:lvl9pPr lvl="8">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9pPr>
          </a:lstStyle>
          <a:p>
            <a:endParaRPr/>
          </a:p>
        </p:txBody>
      </p:sp>
      <p:sp>
        <p:nvSpPr>
          <p:cNvPr id="7" name="Shape 7"/>
          <p:cNvSpPr txBox="1">
            <a:spLocks noGrp="1"/>
          </p:cNvSpPr>
          <p:nvPr>
            <p:ph type="body" idx="1"/>
          </p:nvPr>
        </p:nvSpPr>
        <p:spPr>
          <a:xfrm>
            <a:off x="1146025" y="1767275"/>
            <a:ext cx="7540800" cy="3158699"/>
          </a:xfrm>
          <a:prstGeom prst="rect">
            <a:avLst/>
          </a:prstGeom>
          <a:noFill/>
          <a:ln>
            <a:noFill/>
          </a:ln>
        </p:spPr>
        <p:txBody>
          <a:bodyPr lIns="91425" tIns="91425" rIns="91425" bIns="91425" anchor="t" anchorCtr="0"/>
          <a:lstStyle>
            <a:lvl1pPr lvl="0">
              <a:spcBef>
                <a:spcPts val="600"/>
              </a:spcBef>
              <a:buClr>
                <a:srgbClr val="114454"/>
              </a:buClr>
              <a:buSzPct val="100000"/>
              <a:buFont typeface="Nixie One"/>
              <a:buChar char="▪"/>
              <a:defRPr sz="3000">
                <a:solidFill>
                  <a:srgbClr val="114454"/>
                </a:solidFill>
                <a:latin typeface="Nixie One"/>
                <a:ea typeface="Nixie One"/>
                <a:cs typeface="Nixie One"/>
                <a:sym typeface="Nixie One"/>
              </a:defRPr>
            </a:lvl1pPr>
            <a:lvl2pPr lvl="1">
              <a:spcBef>
                <a:spcPts val="480"/>
              </a:spcBef>
              <a:buClr>
                <a:srgbClr val="114454"/>
              </a:buClr>
              <a:buSzPct val="100000"/>
              <a:buFont typeface="Nixie One"/>
              <a:buChar char="▫"/>
              <a:defRPr sz="2400">
                <a:solidFill>
                  <a:srgbClr val="114454"/>
                </a:solidFill>
                <a:latin typeface="Nixie One"/>
                <a:ea typeface="Nixie One"/>
                <a:cs typeface="Nixie One"/>
                <a:sym typeface="Nixie One"/>
              </a:defRPr>
            </a:lvl2pPr>
            <a:lvl3pPr lvl="2">
              <a:spcBef>
                <a:spcPts val="480"/>
              </a:spcBef>
              <a:buClr>
                <a:srgbClr val="114454"/>
              </a:buClr>
              <a:buSzPct val="100000"/>
              <a:buFont typeface="Nixie One"/>
              <a:defRPr sz="2400">
                <a:solidFill>
                  <a:srgbClr val="114454"/>
                </a:solidFill>
                <a:latin typeface="Nixie One"/>
                <a:ea typeface="Nixie One"/>
                <a:cs typeface="Nixie One"/>
                <a:sym typeface="Nixie One"/>
              </a:defRPr>
            </a:lvl3pPr>
            <a:lvl4pPr lvl="3">
              <a:spcBef>
                <a:spcPts val="360"/>
              </a:spcBef>
              <a:buClr>
                <a:srgbClr val="114454"/>
              </a:buClr>
              <a:buSzPct val="100000"/>
              <a:buFont typeface="Nixie One"/>
              <a:defRPr sz="1800">
                <a:solidFill>
                  <a:srgbClr val="114454"/>
                </a:solidFill>
                <a:latin typeface="Nixie One"/>
                <a:ea typeface="Nixie One"/>
                <a:cs typeface="Nixie One"/>
                <a:sym typeface="Nixie One"/>
              </a:defRPr>
            </a:lvl4pPr>
            <a:lvl5pPr lvl="4">
              <a:spcBef>
                <a:spcPts val="360"/>
              </a:spcBef>
              <a:buClr>
                <a:srgbClr val="114454"/>
              </a:buClr>
              <a:buSzPct val="100000"/>
              <a:buFont typeface="Nixie One"/>
              <a:defRPr sz="1800">
                <a:solidFill>
                  <a:srgbClr val="114454"/>
                </a:solidFill>
                <a:latin typeface="Nixie One"/>
                <a:ea typeface="Nixie One"/>
                <a:cs typeface="Nixie One"/>
                <a:sym typeface="Nixie One"/>
              </a:defRPr>
            </a:lvl5pPr>
            <a:lvl6pPr lvl="5">
              <a:spcBef>
                <a:spcPts val="360"/>
              </a:spcBef>
              <a:buClr>
                <a:srgbClr val="114454"/>
              </a:buClr>
              <a:buSzPct val="100000"/>
              <a:buFont typeface="Nixie One"/>
              <a:defRPr sz="1800">
                <a:solidFill>
                  <a:srgbClr val="114454"/>
                </a:solidFill>
                <a:latin typeface="Nixie One"/>
                <a:ea typeface="Nixie One"/>
                <a:cs typeface="Nixie One"/>
                <a:sym typeface="Nixie One"/>
              </a:defRPr>
            </a:lvl6pPr>
            <a:lvl7pPr lvl="6">
              <a:spcBef>
                <a:spcPts val="360"/>
              </a:spcBef>
              <a:buClr>
                <a:srgbClr val="114454"/>
              </a:buClr>
              <a:buSzPct val="100000"/>
              <a:buFont typeface="Nixie One"/>
              <a:defRPr sz="1800">
                <a:solidFill>
                  <a:srgbClr val="114454"/>
                </a:solidFill>
                <a:latin typeface="Nixie One"/>
                <a:ea typeface="Nixie One"/>
                <a:cs typeface="Nixie One"/>
                <a:sym typeface="Nixie One"/>
              </a:defRPr>
            </a:lvl7pPr>
            <a:lvl8pPr lvl="7">
              <a:spcBef>
                <a:spcPts val="360"/>
              </a:spcBef>
              <a:buClr>
                <a:srgbClr val="114454"/>
              </a:buClr>
              <a:buSzPct val="100000"/>
              <a:buFont typeface="Nixie One"/>
              <a:defRPr sz="1800">
                <a:solidFill>
                  <a:srgbClr val="114454"/>
                </a:solidFill>
                <a:latin typeface="Nixie One"/>
                <a:ea typeface="Nixie One"/>
                <a:cs typeface="Nixie One"/>
                <a:sym typeface="Nixie One"/>
              </a:defRPr>
            </a:lvl8pPr>
            <a:lvl9pPr lvl="8">
              <a:spcBef>
                <a:spcPts val="360"/>
              </a:spcBef>
              <a:buClr>
                <a:srgbClr val="114454"/>
              </a:buClr>
              <a:buSzPct val="100000"/>
              <a:buFont typeface="Nixie One"/>
              <a:defRPr sz="1800">
                <a:solidFill>
                  <a:srgbClr val="114454"/>
                </a:solidFill>
                <a:latin typeface="Nixie One"/>
                <a:ea typeface="Nixie One"/>
                <a:cs typeface="Nixie One"/>
                <a:sym typeface="Nixie On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8" r:id="rId7"/>
    <p:sldLayoutId id="214748366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4.w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jpg"/><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ctrTitle"/>
          </p:nvPr>
        </p:nvSpPr>
        <p:spPr>
          <a:xfrm>
            <a:off x="626096" y="1877885"/>
            <a:ext cx="7656576" cy="1159799"/>
          </a:xfrm>
          <a:prstGeom prst="rect">
            <a:avLst/>
          </a:prstGeom>
        </p:spPr>
        <p:txBody>
          <a:bodyPr lIns="91425" tIns="91425" rIns="91425" bIns="91425" anchor="b" anchorCtr="0">
            <a:noAutofit/>
          </a:bodyPr>
          <a:lstStyle/>
          <a:p>
            <a:pPr lvl="0">
              <a:spcBef>
                <a:spcPts val="0"/>
              </a:spcBef>
              <a:buNone/>
            </a:pPr>
            <a:r>
              <a:rPr lang="en-US" dirty="0">
                <a:latin typeface="Rockwell" charset="0"/>
                <a:ea typeface="Rockwell" charset="0"/>
                <a:cs typeface="Rockwell" charset="0"/>
              </a:rPr>
              <a:t>Stream Health</a:t>
            </a:r>
            <a:endParaRPr lang="en" dirty="0">
              <a:latin typeface="Rockwell" charset="0"/>
              <a:ea typeface="Rockwell" charset="0"/>
              <a:cs typeface="Rockwell" charset="0"/>
            </a:endParaRPr>
          </a:p>
        </p:txBody>
      </p:sp>
      <p:pic>
        <p:nvPicPr>
          <p:cNvPr id="11" name="Picture 1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4511" y="536448"/>
            <a:ext cx="1743075"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507355" y="2599146"/>
            <a:ext cx="3474720" cy="1754326"/>
          </a:xfrm>
          <a:prstGeom prst="rect">
            <a:avLst/>
          </a:prstGeom>
        </p:spPr>
        <p:txBody>
          <a:bodyPr wrap="square">
            <a:spAutoFit/>
          </a:bodyPr>
          <a:lstStyle/>
          <a:p>
            <a:r>
              <a:rPr lang="en-US" sz="1800" b="1" i="1" dirty="0">
                <a:solidFill>
                  <a:schemeClr val="bg1"/>
                </a:solidFill>
                <a:latin typeface="Rockwell" charset="0"/>
                <a:ea typeface="Rockwell" charset="0"/>
                <a:cs typeface="Rockwell" charset="0"/>
              </a:rPr>
              <a:t>Rich Starr</a:t>
            </a:r>
          </a:p>
          <a:p>
            <a:r>
              <a:rPr lang="en-US" sz="1800" i="1" dirty="0">
                <a:solidFill>
                  <a:schemeClr val="bg1"/>
                </a:solidFill>
                <a:latin typeface="Rockwell" charset="0"/>
                <a:ea typeface="Rockwell" charset="0"/>
                <a:cs typeface="Rockwell" charset="0"/>
              </a:rPr>
              <a:t>Environmental Planning and Restoration, LLC</a:t>
            </a:r>
          </a:p>
          <a:p>
            <a:r>
              <a:rPr lang="en-US" sz="1800" b="1" i="1" dirty="0">
                <a:solidFill>
                  <a:schemeClr val="bg1"/>
                </a:solidFill>
                <a:latin typeface="Rockwell" charset="0"/>
                <a:ea typeface="Rockwell" charset="0"/>
                <a:cs typeface="Rockwell" charset="0"/>
              </a:rPr>
              <a:t>Mike Lovegreen</a:t>
            </a:r>
          </a:p>
          <a:p>
            <a:r>
              <a:rPr lang="en-US" sz="1800" i="1" dirty="0">
                <a:solidFill>
                  <a:schemeClr val="bg1"/>
                </a:solidFill>
                <a:latin typeface="Rockwell" charset="0"/>
                <a:ea typeface="Rockwell" charset="0"/>
                <a:cs typeface="Rockwell" charset="0"/>
              </a:rPr>
              <a:t>Upper Susquehanna Coalition</a:t>
            </a:r>
          </a:p>
          <a:p>
            <a:r>
              <a:rPr lang="en-US" sz="1800" dirty="0">
                <a:solidFill>
                  <a:schemeClr val="bg1"/>
                </a:solidFill>
                <a:latin typeface="Rockwell" charset="0"/>
                <a:ea typeface="Rockwell" charset="0"/>
                <a:cs typeface="Rockwell" charset="0"/>
              </a:rPr>
              <a:t>Workgroup Co-Chairs</a:t>
            </a:r>
            <a:endParaRPr lang="en-US" dirty="0">
              <a:solidFill>
                <a:schemeClr val="bg1"/>
              </a:solidFill>
            </a:endParaRPr>
          </a:p>
        </p:txBody>
      </p:sp>
      <p:sp>
        <p:nvSpPr>
          <p:cNvPr id="5" name="Rectangle 4"/>
          <p:cNvSpPr/>
          <p:nvPr/>
        </p:nvSpPr>
        <p:spPr>
          <a:xfrm>
            <a:off x="0" y="71755"/>
            <a:ext cx="9143999" cy="369332"/>
          </a:xfrm>
          <a:prstGeom prst="rect">
            <a:avLst/>
          </a:prstGeom>
        </p:spPr>
        <p:txBody>
          <a:bodyPr wrap="square">
            <a:spAutoFit/>
          </a:bodyPr>
          <a:lstStyle/>
          <a:p>
            <a:pPr algn="ctr"/>
            <a:r>
              <a:rPr lang="en-US" sz="1800" dirty="0">
                <a:solidFill>
                  <a:schemeClr val="bg1"/>
                </a:solidFill>
                <a:latin typeface="Rockwell" charset="0"/>
                <a:ea typeface="Rockwell" charset="0"/>
                <a:cs typeface="Rockwell" charset="0"/>
              </a:rPr>
              <a:t>Quarterly Progress Meeting - </a:t>
            </a:r>
            <a:r>
              <a:rPr lang="en-US" sz="1800" dirty="0">
                <a:solidFill>
                  <a:schemeClr val="bg1"/>
                </a:solidFill>
                <a:latin typeface="Rockwell" charset="0"/>
              </a:rPr>
              <a:t>May 2017</a:t>
            </a:r>
            <a:endParaRPr lang="en-US"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Shape 177"/>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r>
              <a:rPr lang="en-US" dirty="0">
                <a:latin typeface="Rockwell" charset="0"/>
                <a:ea typeface="Rockwell" charset="0"/>
                <a:cs typeface="Rockwell" charset="0"/>
              </a:rPr>
              <a:t>Analysis</a:t>
            </a:r>
            <a:endParaRPr lang="en" dirty="0">
              <a:latin typeface="Rockwell" charset="0"/>
              <a:ea typeface="Rockwell" charset="0"/>
              <a:cs typeface="Rockwell" charset="0"/>
            </a:endParaRPr>
          </a:p>
        </p:txBody>
      </p:sp>
      <p:sp>
        <p:nvSpPr>
          <p:cNvPr id="176" name="Shape 176"/>
          <p:cNvSpPr txBox="1">
            <a:spLocks noGrp="1"/>
          </p:cNvSpPr>
          <p:nvPr>
            <p:ph type="body" idx="1"/>
          </p:nvPr>
        </p:nvSpPr>
        <p:spPr>
          <a:xfrm>
            <a:off x="1146025" y="1646589"/>
            <a:ext cx="5561240" cy="3496911"/>
          </a:xfrm>
          <a:prstGeom prst="rect">
            <a:avLst/>
          </a:prstGeom>
        </p:spPr>
        <p:txBody>
          <a:bodyPr lIns="91425" tIns="91425" rIns="91425" bIns="91425" anchor="t" anchorCtr="0">
            <a:noAutofit/>
          </a:bodyPr>
          <a:lstStyle/>
          <a:p>
            <a:pPr lvl="3"/>
            <a:r>
              <a:rPr lang="en-US" sz="2400" dirty="0">
                <a:latin typeface="Rockwell" charset="0"/>
                <a:ea typeface="Rockwell" charset="0"/>
                <a:cs typeface="Rockwell" charset="0"/>
              </a:rPr>
              <a:t>Most critical progress so far:</a:t>
            </a:r>
          </a:p>
          <a:p>
            <a:pPr marL="342900" lvl="4" indent="-342900">
              <a:buFont typeface="Wingdings" panose="05000000000000000000" pitchFamily="2" charset="2"/>
              <a:buChar char="§"/>
            </a:pPr>
            <a:r>
              <a:rPr lang="en-US" sz="1800" dirty="0">
                <a:latin typeface="Rockwell" charset="0"/>
                <a:ea typeface="Rockwell" charset="0"/>
                <a:cs typeface="Rockwell" charset="0"/>
              </a:rPr>
              <a:t>States provided data for </a:t>
            </a:r>
            <a:r>
              <a:rPr lang="en-US" sz="1800" dirty="0" err="1">
                <a:latin typeface="Rockwell" charset="0"/>
                <a:ea typeface="Rockwell" charset="0"/>
                <a:cs typeface="Rockwell" charset="0"/>
              </a:rPr>
              <a:t>Chessie</a:t>
            </a:r>
            <a:r>
              <a:rPr lang="en-US" sz="1800" dirty="0">
                <a:latin typeface="Rockwell" charset="0"/>
                <a:ea typeface="Rockwell" charset="0"/>
                <a:cs typeface="Rockwell" charset="0"/>
              </a:rPr>
              <a:t> BIBI</a:t>
            </a:r>
          </a:p>
          <a:p>
            <a:pPr marL="342900" lvl="4" indent="-342900">
              <a:buFont typeface="Wingdings" panose="05000000000000000000" pitchFamily="2" charset="2"/>
              <a:buChar char="§"/>
            </a:pPr>
            <a:r>
              <a:rPr lang="en-US" sz="1800" dirty="0">
                <a:latin typeface="Rockwell" charset="0"/>
                <a:ea typeface="Rockwell" charset="0"/>
                <a:cs typeface="Rockwell" charset="0"/>
              </a:rPr>
              <a:t>Database established</a:t>
            </a:r>
          </a:p>
          <a:p>
            <a:pPr marL="342900" lvl="4" indent="-342900">
              <a:buFont typeface="Wingdings" panose="05000000000000000000" pitchFamily="2" charset="2"/>
              <a:buChar char="§"/>
            </a:pPr>
            <a:endParaRPr lang="en-US" sz="1800" dirty="0">
              <a:latin typeface="Rockwell" charset="0"/>
              <a:ea typeface="Rockwell" charset="0"/>
              <a:cs typeface="Rockwell" charset="0"/>
            </a:endParaRPr>
          </a:p>
          <a:p>
            <a:pPr lvl="4"/>
            <a:r>
              <a:rPr lang="en-US" sz="2400" dirty="0">
                <a:latin typeface="Rockwell" charset="0"/>
                <a:ea typeface="Rockwell" charset="0"/>
                <a:cs typeface="Rockwell" charset="0"/>
              </a:rPr>
              <a:t>Most critical for future progress:</a:t>
            </a:r>
          </a:p>
          <a:p>
            <a:pPr marL="285750" lvl="4" indent="-285750">
              <a:buFont typeface="Wingdings" panose="05000000000000000000" pitchFamily="2" charset="2"/>
              <a:buChar char="§"/>
            </a:pPr>
            <a:r>
              <a:rPr lang="en-US" sz="1800" dirty="0">
                <a:latin typeface="Rockwell" charset="0"/>
                <a:ea typeface="Rockwell" charset="0"/>
                <a:cs typeface="Rockwell" charset="0"/>
              </a:rPr>
              <a:t>Establish the 2008 Baseline</a:t>
            </a:r>
          </a:p>
          <a:p>
            <a:pPr marL="285750" lvl="4" indent="-285750">
              <a:buFont typeface="Wingdings" panose="05000000000000000000" pitchFamily="2" charset="2"/>
              <a:buChar char="§"/>
            </a:pPr>
            <a:r>
              <a:rPr lang="en-US" sz="1800" dirty="0">
                <a:latin typeface="Rockwell" charset="0"/>
                <a:ea typeface="Rockwell" charset="0"/>
                <a:cs typeface="Rockwell" charset="0"/>
              </a:rPr>
              <a:t>Permit process</a:t>
            </a:r>
          </a:p>
          <a:p>
            <a:pPr marL="285750" lvl="4" indent="-285750">
              <a:buFont typeface="Wingdings" panose="05000000000000000000" pitchFamily="2" charset="2"/>
              <a:buChar char="§"/>
            </a:pPr>
            <a:r>
              <a:rPr lang="en-US" sz="1800" dirty="0">
                <a:latin typeface="Rockwell" charset="0"/>
                <a:ea typeface="Rockwell" charset="0"/>
                <a:cs typeface="Rockwell" charset="0"/>
              </a:rPr>
              <a:t>Increased knowledge of stream functions</a:t>
            </a:r>
          </a:p>
          <a:p>
            <a:pPr marL="285750" lvl="4" indent="-285750">
              <a:buFont typeface="Wingdings" panose="05000000000000000000" pitchFamily="2" charset="2"/>
              <a:buChar char="§"/>
            </a:pPr>
            <a:r>
              <a:rPr lang="en-US" sz="1800" dirty="0">
                <a:latin typeface="Rockwell" charset="0"/>
                <a:ea typeface="Rockwell" charset="0"/>
                <a:cs typeface="Rockwell" charset="0"/>
              </a:rPr>
              <a:t>Transfer of knowledge into guidelines</a:t>
            </a:r>
          </a:p>
          <a:p>
            <a:pPr marL="285750" lvl="4" indent="-285750">
              <a:buFont typeface="Wingdings" panose="05000000000000000000" pitchFamily="2" charset="2"/>
              <a:buChar char="§"/>
            </a:pPr>
            <a:r>
              <a:rPr lang="en-US" sz="1800" dirty="0">
                <a:latin typeface="Rockwell" charset="0"/>
                <a:ea typeface="Rockwell" charset="0"/>
                <a:cs typeface="Rockwell" charset="0"/>
              </a:rPr>
              <a:t>Trainings on use of guidelines</a:t>
            </a:r>
          </a:p>
          <a:p>
            <a:pPr marL="285750" lvl="4" indent="-285750">
              <a:buFont typeface="Wingdings" panose="05000000000000000000" pitchFamily="2" charset="2"/>
              <a:buChar char="§"/>
            </a:pPr>
            <a:r>
              <a:rPr lang="en-US" sz="1800" dirty="0">
                <a:latin typeface="Rockwell" charset="0"/>
                <a:ea typeface="Rockwell" charset="0"/>
                <a:cs typeface="Rockwell" charset="0"/>
              </a:rPr>
              <a:t>Biological incentives associated with TMDL</a:t>
            </a:r>
          </a:p>
          <a:p>
            <a:pPr lvl="4"/>
            <a:endParaRPr lang="en-US" sz="1800" dirty="0">
              <a:latin typeface="Rockwell" charset="0"/>
              <a:ea typeface="Rockwell" charset="0"/>
              <a:cs typeface="Rockwell" charset="0"/>
            </a:endParaRPr>
          </a:p>
        </p:txBody>
      </p:sp>
      <p:grpSp>
        <p:nvGrpSpPr>
          <p:cNvPr id="12" name="Shape 636"/>
          <p:cNvGrpSpPr/>
          <p:nvPr/>
        </p:nvGrpSpPr>
        <p:grpSpPr>
          <a:xfrm>
            <a:off x="333039" y="806801"/>
            <a:ext cx="495313" cy="480379"/>
            <a:chOff x="5292575" y="3681900"/>
            <a:chExt cx="420150" cy="373275"/>
          </a:xfrm>
        </p:grpSpPr>
        <p:sp>
          <p:nvSpPr>
            <p:cNvPr id="13" name="Shape 637"/>
            <p:cNvSpPr/>
            <p:nvPr/>
          </p:nvSpPr>
          <p:spPr>
            <a:xfrm>
              <a:off x="5292575" y="3706875"/>
              <a:ext cx="420150" cy="266700"/>
            </a:xfrm>
            <a:custGeom>
              <a:avLst/>
              <a:gdLst/>
              <a:ahLst/>
              <a:cxnLst/>
              <a:rect l="0" t="0" r="0" b="0"/>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 name="Shape 638"/>
            <p:cNvSpPr/>
            <p:nvPr/>
          </p:nvSpPr>
          <p:spPr>
            <a:xfrm>
              <a:off x="5490475" y="3681900"/>
              <a:ext cx="24375" cy="25000"/>
            </a:xfrm>
            <a:custGeom>
              <a:avLst/>
              <a:gdLst/>
              <a:ahLst/>
              <a:cxnLst/>
              <a:rect l="0" t="0" r="0" b="0"/>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 name="Shape 639"/>
            <p:cNvSpPr/>
            <p:nvPr/>
          </p:nvSpPr>
          <p:spPr>
            <a:xfrm>
              <a:off x="5358350" y="3973550"/>
              <a:ext cx="60900" cy="81625"/>
            </a:xfrm>
            <a:custGeom>
              <a:avLst/>
              <a:gdLst/>
              <a:ahLst/>
              <a:cxnLst/>
              <a:rect l="0" t="0" r="0" b="0"/>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 name="Shape 640"/>
            <p:cNvSpPr/>
            <p:nvPr/>
          </p:nvSpPr>
          <p:spPr>
            <a:xfrm>
              <a:off x="5586050" y="3973550"/>
              <a:ext cx="60925" cy="81625"/>
            </a:xfrm>
            <a:custGeom>
              <a:avLst/>
              <a:gdLst/>
              <a:ahLst/>
              <a:cxnLst/>
              <a:rect l="0" t="0" r="0" b="0"/>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 name="Shape 641"/>
            <p:cNvSpPr/>
            <p:nvPr/>
          </p:nvSpPr>
          <p:spPr>
            <a:xfrm>
              <a:off x="5316925" y="3731225"/>
              <a:ext cx="371450" cy="218000"/>
            </a:xfrm>
            <a:custGeom>
              <a:avLst/>
              <a:gdLst/>
              <a:ahLst/>
              <a:cxnLst/>
              <a:rect l="0" t="0" r="0" b="0"/>
              <a:pathLst>
                <a:path w="14858" h="8720" fill="none" extrusionOk="0">
                  <a:moveTo>
                    <a:pt x="1" y="0"/>
                  </a:moveTo>
                  <a:lnTo>
                    <a:pt x="1" y="8719"/>
                  </a:lnTo>
                  <a:lnTo>
                    <a:pt x="14857" y="8719"/>
                  </a:lnTo>
                  <a:lnTo>
                    <a:pt x="14857" y="0"/>
                  </a:lnTo>
                  <a:lnTo>
                    <a:pt x="1" y="0"/>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 name="Shape 642"/>
            <p:cNvSpPr/>
            <p:nvPr/>
          </p:nvSpPr>
          <p:spPr>
            <a:xfrm>
              <a:off x="5380250" y="3784800"/>
              <a:ext cx="230200" cy="115725"/>
            </a:xfrm>
            <a:custGeom>
              <a:avLst/>
              <a:gdLst/>
              <a:ahLst/>
              <a:cxnLst/>
              <a:rect l="0" t="0" r="0" b="0"/>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9" name="Shape 643"/>
            <p:cNvSpPr/>
            <p:nvPr/>
          </p:nvSpPr>
          <p:spPr>
            <a:xfrm>
              <a:off x="5547700" y="3779925"/>
              <a:ext cx="68825" cy="68825"/>
            </a:xfrm>
            <a:custGeom>
              <a:avLst/>
              <a:gdLst/>
              <a:ahLst/>
              <a:cxnLst/>
              <a:rect l="0" t="0" r="0" b="0"/>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ctrTitle"/>
          </p:nvPr>
        </p:nvSpPr>
        <p:spPr>
          <a:xfrm>
            <a:off x="3474720" y="1609344"/>
            <a:ext cx="5669280" cy="1480198"/>
          </a:xfrm>
          <a:prstGeom prst="rect">
            <a:avLst/>
          </a:prstGeom>
        </p:spPr>
        <p:txBody>
          <a:bodyPr lIns="91425" tIns="91425" rIns="91425" bIns="91425" anchor="b" anchorCtr="0">
            <a:noAutofit/>
          </a:bodyPr>
          <a:lstStyle/>
          <a:p>
            <a:pPr lvl="0"/>
            <a:r>
              <a:rPr lang="en-US" dirty="0">
                <a:latin typeface="Rockwell" charset="0"/>
                <a:ea typeface="Rockwell" charset="0"/>
                <a:cs typeface="Rockwell" charset="0"/>
              </a:rPr>
              <a:t>Challenges:</a:t>
            </a:r>
            <a:br>
              <a:rPr lang="en-US" dirty="0">
                <a:latin typeface="Rockwell" charset="0"/>
                <a:ea typeface="Rockwell" charset="0"/>
                <a:cs typeface="Rockwell" charset="0"/>
              </a:rPr>
            </a:br>
            <a:r>
              <a:rPr lang="en-US" sz="2200" i="1" dirty="0">
                <a:latin typeface="Rockwell" charset="0"/>
                <a:ea typeface="Rockwell" charset="0"/>
                <a:cs typeface="Rockwell" charset="0"/>
              </a:rPr>
              <a:t>Are our actions having the expected effect?</a:t>
            </a:r>
            <a:endParaRPr lang="en" sz="2200" dirty="0">
              <a:latin typeface="Rockwell" charset="0"/>
              <a:ea typeface="Rockwell" charset="0"/>
              <a:cs typeface="Rockwell" charset="0"/>
            </a:endParaRPr>
          </a:p>
        </p:txBody>
      </p:sp>
      <p:sp>
        <p:nvSpPr>
          <p:cNvPr id="136" name="Shape 136"/>
          <p:cNvSpPr txBox="1"/>
          <p:nvPr/>
        </p:nvSpPr>
        <p:spPr>
          <a:xfrm>
            <a:off x="0" y="503350"/>
            <a:ext cx="3471299" cy="3818699"/>
          </a:xfrm>
          <a:prstGeom prst="rect">
            <a:avLst/>
          </a:prstGeom>
          <a:noFill/>
          <a:ln>
            <a:noFill/>
          </a:ln>
        </p:spPr>
        <p:txBody>
          <a:bodyPr lIns="91425" tIns="91425" rIns="91425" bIns="91425" anchor="ctr" anchorCtr="0">
            <a:noAutofit/>
          </a:bodyPr>
          <a:lstStyle/>
          <a:p>
            <a:pPr lvl="0" algn="ctr">
              <a:spcBef>
                <a:spcPts val="0"/>
              </a:spcBef>
              <a:buNone/>
            </a:pPr>
            <a:r>
              <a:rPr lang="en-US" sz="20000" dirty="0">
                <a:solidFill>
                  <a:srgbClr val="18637B"/>
                </a:solidFill>
                <a:latin typeface="Rockwell" charset="0"/>
                <a:ea typeface="Rockwell" charset="0"/>
                <a:cs typeface="Rockwell" charset="0"/>
                <a:sym typeface="Roboto Slab"/>
              </a:rPr>
              <a:t>3</a:t>
            </a:r>
            <a:endParaRPr lang="en" sz="20000" dirty="0">
              <a:solidFill>
                <a:srgbClr val="18637B"/>
              </a:solidFill>
              <a:latin typeface="Rockwell" charset="0"/>
              <a:ea typeface="Rockwell" charset="0"/>
              <a:cs typeface="Rockwell" charset="0"/>
              <a:sym typeface="Roboto Slab"/>
            </a:endParaRPr>
          </a:p>
        </p:txBody>
      </p:sp>
    </p:spTree>
    <p:extLst>
      <p:ext uri="{BB962C8B-B14F-4D97-AF65-F5344CB8AC3E}">
        <p14:creationId xmlns:p14="http://schemas.microsoft.com/office/powerpoint/2010/main" val="2002317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Shape 177"/>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r>
              <a:rPr lang="en-US" dirty="0">
                <a:latin typeface="Rockwell" charset="0"/>
                <a:ea typeface="Rockwell" charset="0"/>
                <a:cs typeface="Rockwell" charset="0"/>
              </a:rPr>
              <a:t>Challenges</a:t>
            </a:r>
            <a:endParaRPr lang="en" dirty="0">
              <a:latin typeface="Rockwell" charset="0"/>
              <a:ea typeface="Rockwell" charset="0"/>
              <a:cs typeface="Rockwell" charset="0"/>
            </a:endParaRPr>
          </a:p>
        </p:txBody>
      </p:sp>
      <p:sp>
        <p:nvSpPr>
          <p:cNvPr id="178" name="Shape 178"/>
          <p:cNvSpPr txBox="1">
            <a:spLocks noGrp="1"/>
          </p:cNvSpPr>
          <p:nvPr>
            <p:ph type="body" idx="1"/>
          </p:nvPr>
        </p:nvSpPr>
        <p:spPr>
          <a:xfrm>
            <a:off x="5139528" y="1759963"/>
            <a:ext cx="3558979" cy="3158699"/>
          </a:xfrm>
          <a:prstGeom prst="rect">
            <a:avLst/>
          </a:prstGeom>
        </p:spPr>
        <p:txBody>
          <a:bodyPr lIns="91425" tIns="91425" rIns="91425" bIns="91425" anchor="t" anchorCtr="0">
            <a:noAutofit/>
          </a:bodyPr>
          <a:lstStyle/>
          <a:p>
            <a:pPr marL="285750" indent="-285750"/>
            <a:r>
              <a:rPr lang="en" sz="2400" dirty="0">
                <a:latin typeface="Rockwell" charset="0"/>
                <a:ea typeface="Rockwell" charset="0"/>
                <a:cs typeface="Rockwell" charset="0"/>
              </a:rPr>
              <a:t>Funding to establish the 2008 baseline</a:t>
            </a:r>
          </a:p>
          <a:p>
            <a:pPr marL="285750" indent="-285750"/>
            <a:r>
              <a:rPr lang="en" sz="2400" dirty="0">
                <a:latin typeface="Rockwell" charset="0"/>
                <a:ea typeface="Rockwell" charset="0"/>
                <a:cs typeface="Rockwell" charset="0"/>
              </a:rPr>
              <a:t>Active/committed workgroup member participation and follow-through on workplan actions</a:t>
            </a:r>
          </a:p>
          <a:p>
            <a:pPr lvl="0">
              <a:spcBef>
                <a:spcPts val="0"/>
              </a:spcBef>
              <a:buNone/>
            </a:pPr>
            <a:endParaRPr lang="en-US" sz="1600" dirty="0">
              <a:latin typeface="Rockwell" charset="0"/>
              <a:ea typeface="Rockwell" charset="0"/>
              <a:cs typeface="Rockwell" charset="0"/>
            </a:endParaRPr>
          </a:p>
        </p:txBody>
      </p:sp>
      <p:grpSp>
        <p:nvGrpSpPr>
          <p:cNvPr id="21" name="Shape 511"/>
          <p:cNvGrpSpPr/>
          <p:nvPr/>
        </p:nvGrpSpPr>
        <p:grpSpPr>
          <a:xfrm>
            <a:off x="491557" y="864656"/>
            <a:ext cx="254773" cy="360837"/>
            <a:chOff x="3979850" y="1598950"/>
            <a:chExt cx="356825" cy="505375"/>
          </a:xfrm>
        </p:grpSpPr>
        <p:sp>
          <p:nvSpPr>
            <p:cNvPr id="22" name="Shape 512"/>
            <p:cNvSpPr/>
            <p:nvPr/>
          </p:nvSpPr>
          <p:spPr>
            <a:xfrm>
              <a:off x="3979850" y="1602600"/>
              <a:ext cx="44475" cy="501725"/>
            </a:xfrm>
            <a:custGeom>
              <a:avLst/>
              <a:gdLst/>
              <a:ahLst/>
              <a:cxnLst/>
              <a:rect l="0" t="0" r="0" b="0"/>
              <a:pathLst>
                <a:path w="1779" h="20069" fill="none" extrusionOk="0">
                  <a:moveTo>
                    <a:pt x="1778" y="20069"/>
                  </a:moveTo>
                  <a:lnTo>
                    <a:pt x="1778" y="488"/>
                  </a:lnTo>
                  <a:lnTo>
                    <a:pt x="1778" y="488"/>
                  </a:lnTo>
                  <a:lnTo>
                    <a:pt x="1778" y="390"/>
                  </a:lnTo>
                  <a:lnTo>
                    <a:pt x="1730" y="293"/>
                  </a:lnTo>
                  <a:lnTo>
                    <a:pt x="1705" y="220"/>
                  </a:lnTo>
                  <a:lnTo>
                    <a:pt x="1632" y="147"/>
                  </a:lnTo>
                  <a:lnTo>
                    <a:pt x="1559" y="74"/>
                  </a:lnTo>
                  <a:lnTo>
                    <a:pt x="1486" y="25"/>
                  </a:lnTo>
                  <a:lnTo>
                    <a:pt x="1389" y="0"/>
                  </a:lnTo>
                  <a:lnTo>
                    <a:pt x="1291" y="0"/>
                  </a:lnTo>
                  <a:lnTo>
                    <a:pt x="488" y="0"/>
                  </a:lnTo>
                  <a:lnTo>
                    <a:pt x="488" y="0"/>
                  </a:lnTo>
                  <a:lnTo>
                    <a:pt x="390" y="0"/>
                  </a:lnTo>
                  <a:lnTo>
                    <a:pt x="293" y="25"/>
                  </a:lnTo>
                  <a:lnTo>
                    <a:pt x="220" y="74"/>
                  </a:lnTo>
                  <a:lnTo>
                    <a:pt x="147" y="147"/>
                  </a:lnTo>
                  <a:lnTo>
                    <a:pt x="98" y="220"/>
                  </a:lnTo>
                  <a:lnTo>
                    <a:pt x="49" y="293"/>
                  </a:lnTo>
                  <a:lnTo>
                    <a:pt x="25" y="390"/>
                  </a:lnTo>
                  <a:lnTo>
                    <a:pt x="1" y="488"/>
                  </a:lnTo>
                  <a:lnTo>
                    <a:pt x="1" y="20069"/>
                  </a:lnTo>
                  <a:lnTo>
                    <a:pt x="1778" y="20069"/>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 name="Shape 513"/>
            <p:cNvSpPr/>
            <p:nvPr/>
          </p:nvSpPr>
          <p:spPr>
            <a:xfrm>
              <a:off x="4037075" y="1598950"/>
              <a:ext cx="299600" cy="228950"/>
            </a:xfrm>
            <a:custGeom>
              <a:avLst/>
              <a:gdLst/>
              <a:ahLst/>
              <a:cxnLst/>
              <a:rect l="0" t="0" r="0" b="0"/>
              <a:pathLst>
                <a:path w="11984" h="9158" fill="none" extrusionOk="0">
                  <a:moveTo>
                    <a:pt x="1" y="8403"/>
                  </a:moveTo>
                  <a:lnTo>
                    <a:pt x="1" y="8403"/>
                  </a:lnTo>
                  <a:lnTo>
                    <a:pt x="366" y="8184"/>
                  </a:lnTo>
                  <a:lnTo>
                    <a:pt x="732" y="8013"/>
                  </a:lnTo>
                  <a:lnTo>
                    <a:pt x="1097" y="7867"/>
                  </a:lnTo>
                  <a:lnTo>
                    <a:pt x="1438" y="7770"/>
                  </a:lnTo>
                  <a:lnTo>
                    <a:pt x="1803" y="7696"/>
                  </a:lnTo>
                  <a:lnTo>
                    <a:pt x="2168" y="7672"/>
                  </a:lnTo>
                  <a:lnTo>
                    <a:pt x="2534" y="7648"/>
                  </a:lnTo>
                  <a:lnTo>
                    <a:pt x="2875" y="7672"/>
                  </a:lnTo>
                  <a:lnTo>
                    <a:pt x="3240" y="7696"/>
                  </a:lnTo>
                  <a:lnTo>
                    <a:pt x="3605" y="7745"/>
                  </a:lnTo>
                  <a:lnTo>
                    <a:pt x="3971" y="7818"/>
                  </a:lnTo>
                  <a:lnTo>
                    <a:pt x="4312" y="7891"/>
                  </a:lnTo>
                  <a:lnTo>
                    <a:pt x="5042" y="8111"/>
                  </a:lnTo>
                  <a:lnTo>
                    <a:pt x="5749" y="8330"/>
                  </a:lnTo>
                  <a:lnTo>
                    <a:pt x="6479" y="8549"/>
                  </a:lnTo>
                  <a:lnTo>
                    <a:pt x="7186" y="8768"/>
                  </a:lnTo>
                  <a:lnTo>
                    <a:pt x="7916" y="8963"/>
                  </a:lnTo>
                  <a:lnTo>
                    <a:pt x="8282" y="9036"/>
                  </a:lnTo>
                  <a:lnTo>
                    <a:pt x="8623" y="9085"/>
                  </a:lnTo>
                  <a:lnTo>
                    <a:pt x="8988" y="9133"/>
                  </a:lnTo>
                  <a:lnTo>
                    <a:pt x="9353" y="9158"/>
                  </a:lnTo>
                  <a:lnTo>
                    <a:pt x="9719" y="9133"/>
                  </a:lnTo>
                  <a:lnTo>
                    <a:pt x="10059" y="9109"/>
                  </a:lnTo>
                  <a:lnTo>
                    <a:pt x="10425" y="9060"/>
                  </a:lnTo>
                  <a:lnTo>
                    <a:pt x="10790" y="8963"/>
                  </a:lnTo>
                  <a:lnTo>
                    <a:pt x="11155" y="8841"/>
                  </a:lnTo>
                  <a:lnTo>
                    <a:pt x="11496" y="8671"/>
                  </a:lnTo>
                  <a:lnTo>
                    <a:pt x="11496" y="8671"/>
                  </a:lnTo>
                  <a:lnTo>
                    <a:pt x="11667" y="8573"/>
                  </a:lnTo>
                  <a:lnTo>
                    <a:pt x="11789" y="8476"/>
                  </a:lnTo>
                  <a:lnTo>
                    <a:pt x="11862" y="8354"/>
                  </a:lnTo>
                  <a:lnTo>
                    <a:pt x="11935" y="8232"/>
                  </a:lnTo>
                  <a:lnTo>
                    <a:pt x="11984" y="8111"/>
                  </a:lnTo>
                  <a:lnTo>
                    <a:pt x="11984" y="7989"/>
                  </a:lnTo>
                  <a:lnTo>
                    <a:pt x="11935" y="7891"/>
                  </a:lnTo>
                  <a:lnTo>
                    <a:pt x="11886" y="7794"/>
                  </a:lnTo>
                  <a:lnTo>
                    <a:pt x="11886" y="7794"/>
                  </a:lnTo>
                  <a:lnTo>
                    <a:pt x="11496" y="7404"/>
                  </a:lnTo>
                  <a:lnTo>
                    <a:pt x="11107" y="6941"/>
                  </a:lnTo>
                  <a:lnTo>
                    <a:pt x="10741" y="6454"/>
                  </a:lnTo>
                  <a:lnTo>
                    <a:pt x="10352" y="5943"/>
                  </a:lnTo>
                  <a:lnTo>
                    <a:pt x="10352" y="5943"/>
                  </a:lnTo>
                  <a:lnTo>
                    <a:pt x="10279" y="5797"/>
                  </a:lnTo>
                  <a:lnTo>
                    <a:pt x="10230" y="5651"/>
                  </a:lnTo>
                  <a:lnTo>
                    <a:pt x="10206" y="5480"/>
                  </a:lnTo>
                  <a:lnTo>
                    <a:pt x="10181" y="5285"/>
                  </a:lnTo>
                  <a:lnTo>
                    <a:pt x="10206" y="5115"/>
                  </a:lnTo>
                  <a:lnTo>
                    <a:pt x="10230" y="4944"/>
                  </a:lnTo>
                  <a:lnTo>
                    <a:pt x="10279" y="4774"/>
                  </a:lnTo>
                  <a:lnTo>
                    <a:pt x="10352" y="4603"/>
                  </a:lnTo>
                  <a:lnTo>
                    <a:pt x="10352" y="4603"/>
                  </a:lnTo>
                  <a:lnTo>
                    <a:pt x="10741" y="3873"/>
                  </a:lnTo>
                  <a:lnTo>
                    <a:pt x="11107" y="3118"/>
                  </a:lnTo>
                  <a:lnTo>
                    <a:pt x="11496" y="2338"/>
                  </a:lnTo>
                  <a:lnTo>
                    <a:pt x="11886" y="1486"/>
                  </a:lnTo>
                  <a:lnTo>
                    <a:pt x="11886" y="1486"/>
                  </a:lnTo>
                  <a:lnTo>
                    <a:pt x="11959" y="1315"/>
                  </a:lnTo>
                  <a:lnTo>
                    <a:pt x="11984" y="1169"/>
                  </a:lnTo>
                  <a:lnTo>
                    <a:pt x="11984" y="1048"/>
                  </a:lnTo>
                  <a:lnTo>
                    <a:pt x="11935" y="975"/>
                  </a:lnTo>
                  <a:lnTo>
                    <a:pt x="11862" y="950"/>
                  </a:lnTo>
                  <a:lnTo>
                    <a:pt x="11789" y="926"/>
                  </a:lnTo>
                  <a:lnTo>
                    <a:pt x="11667" y="975"/>
                  </a:lnTo>
                  <a:lnTo>
                    <a:pt x="11496" y="1023"/>
                  </a:lnTo>
                  <a:lnTo>
                    <a:pt x="11496" y="1023"/>
                  </a:lnTo>
                  <a:lnTo>
                    <a:pt x="11155" y="1194"/>
                  </a:lnTo>
                  <a:lnTo>
                    <a:pt x="10790" y="1315"/>
                  </a:lnTo>
                  <a:lnTo>
                    <a:pt x="10425" y="1413"/>
                  </a:lnTo>
                  <a:lnTo>
                    <a:pt x="10059" y="1462"/>
                  </a:lnTo>
                  <a:lnTo>
                    <a:pt x="9719" y="1510"/>
                  </a:lnTo>
                  <a:lnTo>
                    <a:pt x="9353" y="1510"/>
                  </a:lnTo>
                  <a:lnTo>
                    <a:pt x="8988" y="1486"/>
                  </a:lnTo>
                  <a:lnTo>
                    <a:pt x="8623" y="1462"/>
                  </a:lnTo>
                  <a:lnTo>
                    <a:pt x="8282" y="1389"/>
                  </a:lnTo>
                  <a:lnTo>
                    <a:pt x="7916" y="1315"/>
                  </a:lnTo>
                  <a:lnTo>
                    <a:pt x="7186" y="1145"/>
                  </a:lnTo>
                  <a:lnTo>
                    <a:pt x="6479" y="926"/>
                  </a:lnTo>
                  <a:lnTo>
                    <a:pt x="5749" y="682"/>
                  </a:lnTo>
                  <a:lnTo>
                    <a:pt x="5042" y="463"/>
                  </a:lnTo>
                  <a:lnTo>
                    <a:pt x="4312" y="268"/>
                  </a:lnTo>
                  <a:lnTo>
                    <a:pt x="3971" y="171"/>
                  </a:lnTo>
                  <a:lnTo>
                    <a:pt x="3605" y="98"/>
                  </a:lnTo>
                  <a:lnTo>
                    <a:pt x="3240" y="49"/>
                  </a:lnTo>
                  <a:lnTo>
                    <a:pt x="2875" y="25"/>
                  </a:lnTo>
                  <a:lnTo>
                    <a:pt x="2534" y="0"/>
                  </a:lnTo>
                  <a:lnTo>
                    <a:pt x="2168" y="25"/>
                  </a:lnTo>
                  <a:lnTo>
                    <a:pt x="1803" y="73"/>
                  </a:lnTo>
                  <a:lnTo>
                    <a:pt x="1438" y="122"/>
                  </a:lnTo>
                  <a:lnTo>
                    <a:pt x="1097" y="244"/>
                  </a:lnTo>
                  <a:lnTo>
                    <a:pt x="732" y="366"/>
                  </a:lnTo>
                  <a:lnTo>
                    <a:pt x="366" y="536"/>
                  </a:lnTo>
                  <a:lnTo>
                    <a:pt x="1" y="755"/>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9" name="Shape 178"/>
          <p:cNvSpPr txBox="1">
            <a:spLocks/>
          </p:cNvSpPr>
          <p:nvPr/>
        </p:nvSpPr>
        <p:spPr>
          <a:xfrm>
            <a:off x="970934" y="1896628"/>
            <a:ext cx="4168594" cy="3158699"/>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Nixie One"/>
                <a:ea typeface="Nixie One"/>
                <a:cs typeface="Nixie One"/>
                <a:sym typeface="Nixie One"/>
              </a:defRPr>
            </a:lvl1pPr>
            <a:lvl2pPr marR="0" lvl="1"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Nixie One"/>
                <a:ea typeface="Nixie One"/>
                <a:cs typeface="Nixie One"/>
                <a:sym typeface="Nixie One"/>
              </a:defRPr>
            </a:lvl2pPr>
            <a:lvl3pPr marR="0" lvl="2"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3pPr>
            <a:lvl4pPr marR="0" lvl="3"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4pPr>
            <a:lvl5pPr marR="0" lvl="4"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5pPr>
            <a:lvl6pPr marR="0" lvl="5"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6pPr>
            <a:lvl7pPr marR="0" lvl="6"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7pPr>
            <a:lvl8pPr marR="0" lvl="7"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8pPr>
            <a:lvl9pPr marR="0" lvl="8"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9pPr>
          </a:lstStyle>
          <a:p>
            <a:pPr marL="285750" indent="-285750"/>
            <a:r>
              <a:rPr lang="en" sz="2400" dirty="0">
                <a:latin typeface="Rockwell" charset="0"/>
                <a:ea typeface="Rockwell" charset="0"/>
                <a:cs typeface="Rockwell" charset="0"/>
              </a:rPr>
              <a:t>Ecological factors and stressors</a:t>
            </a:r>
          </a:p>
          <a:p>
            <a:pPr marL="285750" indent="-285750"/>
            <a:r>
              <a:rPr lang="en" sz="2400" dirty="0">
                <a:latin typeface="Rockwell" charset="0"/>
                <a:ea typeface="Rockwell" charset="0"/>
                <a:cs typeface="Rockwell" charset="0"/>
              </a:rPr>
              <a:t>Policy and administrative factors that limit implementation potential</a:t>
            </a:r>
          </a:p>
          <a:p>
            <a:pPr marL="285750" indent="-285750"/>
            <a:r>
              <a:rPr lang="en" sz="2400" dirty="0">
                <a:latin typeface="Rockwell" charset="0"/>
                <a:ea typeface="Rockwell" charset="0"/>
                <a:cs typeface="Rockwell" charset="0"/>
              </a:rPr>
              <a:t>Scientific knowledge and application of research</a:t>
            </a:r>
          </a:p>
          <a:p>
            <a:pPr>
              <a:buFont typeface="Nixie One"/>
              <a:buNone/>
            </a:pPr>
            <a:endParaRPr lang="en-US" sz="1600" dirty="0">
              <a:latin typeface="Rockwell" charset="0"/>
              <a:ea typeface="Rockwell" charset="0"/>
              <a:cs typeface="Rockwell" charset="0"/>
            </a:endParaRPr>
          </a:p>
        </p:txBody>
      </p:sp>
    </p:spTree>
    <p:extLst>
      <p:ext uri="{BB962C8B-B14F-4D97-AF65-F5344CB8AC3E}">
        <p14:creationId xmlns:p14="http://schemas.microsoft.com/office/powerpoint/2010/main" val="3975664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ctrTitle"/>
          </p:nvPr>
        </p:nvSpPr>
        <p:spPr>
          <a:xfrm>
            <a:off x="3474720" y="1609344"/>
            <a:ext cx="5669280" cy="1481328"/>
          </a:xfrm>
          <a:prstGeom prst="rect">
            <a:avLst/>
          </a:prstGeom>
        </p:spPr>
        <p:txBody>
          <a:bodyPr lIns="91425" tIns="91425" rIns="91425" bIns="91425" anchor="b" anchorCtr="0">
            <a:noAutofit/>
          </a:bodyPr>
          <a:lstStyle/>
          <a:p>
            <a:pPr lvl="0"/>
            <a:r>
              <a:rPr lang="en-US" dirty="0">
                <a:latin typeface="Rockwell" charset="0"/>
                <a:ea typeface="Rockwell" charset="0"/>
                <a:cs typeface="Rockwell" charset="0"/>
              </a:rPr>
              <a:t>Adaptations:</a:t>
            </a:r>
            <a:br>
              <a:rPr lang="en-US" dirty="0">
                <a:latin typeface="Rockwell" charset="0"/>
                <a:ea typeface="Rockwell" charset="0"/>
                <a:cs typeface="Rockwell" charset="0"/>
              </a:rPr>
            </a:br>
            <a:r>
              <a:rPr lang="en-US" sz="2200" i="1" dirty="0">
                <a:latin typeface="Rockwell" charset="0"/>
                <a:ea typeface="Rockwell" charset="0"/>
                <a:cs typeface="Rockwell" charset="0"/>
              </a:rPr>
              <a:t>How should we adapt?</a:t>
            </a:r>
            <a:endParaRPr lang="en" dirty="0">
              <a:latin typeface="Rockwell" charset="0"/>
              <a:ea typeface="Rockwell" charset="0"/>
              <a:cs typeface="Rockwell" charset="0"/>
            </a:endParaRPr>
          </a:p>
        </p:txBody>
      </p:sp>
      <p:sp>
        <p:nvSpPr>
          <p:cNvPr id="136" name="Shape 136"/>
          <p:cNvSpPr txBox="1"/>
          <p:nvPr/>
        </p:nvSpPr>
        <p:spPr>
          <a:xfrm>
            <a:off x="0" y="503350"/>
            <a:ext cx="3471299" cy="3818699"/>
          </a:xfrm>
          <a:prstGeom prst="rect">
            <a:avLst/>
          </a:prstGeom>
          <a:noFill/>
          <a:ln>
            <a:noFill/>
          </a:ln>
        </p:spPr>
        <p:txBody>
          <a:bodyPr lIns="91425" tIns="91425" rIns="91425" bIns="91425" anchor="ctr" anchorCtr="0">
            <a:noAutofit/>
          </a:bodyPr>
          <a:lstStyle/>
          <a:p>
            <a:pPr lvl="0" algn="ctr">
              <a:spcBef>
                <a:spcPts val="0"/>
              </a:spcBef>
              <a:buNone/>
            </a:pPr>
            <a:r>
              <a:rPr lang="en-US" sz="20000" dirty="0">
                <a:solidFill>
                  <a:srgbClr val="18637B"/>
                </a:solidFill>
                <a:latin typeface="Rockwell" charset="0"/>
                <a:ea typeface="Rockwell" charset="0"/>
                <a:cs typeface="Rockwell" charset="0"/>
                <a:sym typeface="Roboto Slab"/>
              </a:rPr>
              <a:t>4</a:t>
            </a:r>
            <a:endParaRPr lang="en" sz="20000" dirty="0">
              <a:solidFill>
                <a:srgbClr val="18637B"/>
              </a:solidFill>
              <a:latin typeface="Rockwell" charset="0"/>
              <a:ea typeface="Rockwell" charset="0"/>
              <a:cs typeface="Rockwell" charset="0"/>
              <a:sym typeface="Roboto Slab"/>
            </a:endParaRPr>
          </a:p>
        </p:txBody>
      </p:sp>
    </p:spTree>
    <p:extLst>
      <p:ext uri="{BB962C8B-B14F-4D97-AF65-F5344CB8AC3E}">
        <p14:creationId xmlns:p14="http://schemas.microsoft.com/office/powerpoint/2010/main" val="1542300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1076495" y="530725"/>
            <a:ext cx="3487414" cy="1028700"/>
          </a:xfrm>
          <a:prstGeom prst="rect">
            <a:avLst/>
          </a:prstGeom>
        </p:spPr>
        <p:txBody>
          <a:bodyPr lIns="91425" tIns="91425" rIns="91425" bIns="91425" anchor="ctr" anchorCtr="0">
            <a:noAutofit/>
          </a:bodyPr>
          <a:lstStyle/>
          <a:p>
            <a:pPr lvl="0" rtl="0">
              <a:spcBef>
                <a:spcPts val="0"/>
              </a:spcBef>
              <a:buNone/>
            </a:pPr>
            <a:r>
              <a:rPr lang="en-US" dirty="0">
                <a:latin typeface="Rockwell" charset="0"/>
                <a:ea typeface="Rockwell" charset="0"/>
                <a:cs typeface="Rockwell" charset="0"/>
              </a:rPr>
              <a:t>Based on what we’ve learned, we plan to</a:t>
            </a:r>
            <a:r>
              <a:rPr lang="mr-IN" dirty="0">
                <a:latin typeface="Rockwell" charset="0"/>
                <a:ea typeface="Rockwell" charset="0"/>
                <a:cs typeface="Rockwell" charset="0"/>
              </a:rPr>
              <a:t>…</a:t>
            </a:r>
            <a:endParaRPr lang="en" dirty="0">
              <a:latin typeface="Rockwell" charset="0"/>
              <a:ea typeface="Rockwell" charset="0"/>
              <a:cs typeface="Rockwell" charset="0"/>
            </a:endParaRPr>
          </a:p>
        </p:txBody>
      </p:sp>
      <p:sp>
        <p:nvSpPr>
          <p:cNvPr id="206" name="Shape 206"/>
          <p:cNvSpPr txBox="1">
            <a:spLocks noGrp="1"/>
          </p:cNvSpPr>
          <p:nvPr>
            <p:ph type="body" idx="1"/>
          </p:nvPr>
        </p:nvSpPr>
        <p:spPr>
          <a:xfrm>
            <a:off x="256214" y="1767275"/>
            <a:ext cx="3902290" cy="3158699"/>
          </a:xfrm>
          <a:prstGeom prst="rect">
            <a:avLst/>
          </a:prstGeom>
        </p:spPr>
        <p:txBody>
          <a:bodyPr lIns="91425" tIns="91425" rIns="91425" bIns="91425" anchor="t" anchorCtr="0">
            <a:noAutofit/>
          </a:bodyPr>
          <a:lstStyle/>
          <a:p>
            <a:pPr marL="342900" indent="-342900"/>
            <a:r>
              <a:rPr lang="en-US" sz="2400" dirty="0">
                <a:latin typeface="Rockwell" charset="0"/>
                <a:ea typeface="Rockwell" charset="0"/>
                <a:cs typeface="Rockwell" charset="0"/>
              </a:rPr>
              <a:t>Revisit Bi-Annual Action Plan tasks and </a:t>
            </a:r>
            <a:r>
              <a:rPr lang="en-US" sz="2400">
                <a:latin typeface="Rockwell" charset="0"/>
                <a:ea typeface="Rockwell" charset="0"/>
                <a:cs typeface="Rockwell" charset="0"/>
              </a:rPr>
              <a:t>revise appropriately</a:t>
            </a:r>
            <a:endParaRPr lang="en-US" sz="2400" dirty="0">
              <a:latin typeface="Rockwell" charset="0"/>
              <a:ea typeface="Rockwell" charset="0"/>
              <a:cs typeface="Rockwell" charset="0"/>
            </a:endParaRPr>
          </a:p>
          <a:p>
            <a:pPr marL="342900" indent="-342900"/>
            <a:r>
              <a:rPr lang="en-US" sz="2400" dirty="0">
                <a:latin typeface="Rockwell" charset="0"/>
                <a:ea typeface="Rockwell" charset="0"/>
                <a:cs typeface="Rockwell" charset="0"/>
              </a:rPr>
              <a:t>Continue toward tasks in our robust workplan with active enrollment of workgroup members.</a:t>
            </a:r>
            <a:endParaRPr lang="en" sz="2400" dirty="0">
              <a:latin typeface="Rockwell" charset="0"/>
              <a:ea typeface="Rockwell" charset="0"/>
              <a:cs typeface="Rockwell" charset="0"/>
            </a:endParaRPr>
          </a:p>
        </p:txBody>
      </p:sp>
      <p:grpSp>
        <p:nvGrpSpPr>
          <p:cNvPr id="11" name="Shape 457"/>
          <p:cNvGrpSpPr/>
          <p:nvPr/>
        </p:nvGrpSpPr>
        <p:grpSpPr>
          <a:xfrm>
            <a:off x="256214" y="773236"/>
            <a:ext cx="567570" cy="586007"/>
            <a:chOff x="4630125" y="278900"/>
            <a:chExt cx="400675" cy="456675"/>
          </a:xfrm>
        </p:grpSpPr>
        <p:sp>
          <p:nvSpPr>
            <p:cNvPr id="12" name="Shape 458"/>
            <p:cNvSpPr/>
            <p:nvPr/>
          </p:nvSpPr>
          <p:spPr>
            <a:xfrm>
              <a:off x="4659350" y="328825"/>
              <a:ext cx="371450" cy="96850"/>
            </a:xfrm>
            <a:custGeom>
              <a:avLst/>
              <a:gdLst/>
              <a:ahLst/>
              <a:cxnLst/>
              <a:rect l="0" t="0" r="0" b="0"/>
              <a:pathLst>
                <a:path w="14858" h="3874" fill="none" extrusionOk="0">
                  <a:moveTo>
                    <a:pt x="12763" y="1"/>
                  </a:moveTo>
                  <a:lnTo>
                    <a:pt x="926" y="1"/>
                  </a:lnTo>
                  <a:lnTo>
                    <a:pt x="926" y="1"/>
                  </a:lnTo>
                  <a:lnTo>
                    <a:pt x="731" y="25"/>
                  </a:lnTo>
                  <a:lnTo>
                    <a:pt x="561" y="74"/>
                  </a:lnTo>
                  <a:lnTo>
                    <a:pt x="390" y="171"/>
                  </a:lnTo>
                  <a:lnTo>
                    <a:pt x="269" y="269"/>
                  </a:lnTo>
                  <a:lnTo>
                    <a:pt x="147" y="415"/>
                  </a:lnTo>
                  <a:lnTo>
                    <a:pt x="74" y="561"/>
                  </a:lnTo>
                  <a:lnTo>
                    <a:pt x="1" y="732"/>
                  </a:lnTo>
                  <a:lnTo>
                    <a:pt x="1" y="926"/>
                  </a:lnTo>
                  <a:lnTo>
                    <a:pt x="1" y="2948"/>
                  </a:lnTo>
                  <a:lnTo>
                    <a:pt x="1" y="2948"/>
                  </a:lnTo>
                  <a:lnTo>
                    <a:pt x="1" y="3143"/>
                  </a:lnTo>
                  <a:lnTo>
                    <a:pt x="74" y="3313"/>
                  </a:lnTo>
                  <a:lnTo>
                    <a:pt x="147" y="3459"/>
                  </a:lnTo>
                  <a:lnTo>
                    <a:pt x="269" y="3605"/>
                  </a:lnTo>
                  <a:lnTo>
                    <a:pt x="390" y="3727"/>
                  </a:lnTo>
                  <a:lnTo>
                    <a:pt x="561" y="3800"/>
                  </a:lnTo>
                  <a:lnTo>
                    <a:pt x="731" y="3849"/>
                  </a:lnTo>
                  <a:lnTo>
                    <a:pt x="926" y="3873"/>
                  </a:lnTo>
                  <a:lnTo>
                    <a:pt x="12763" y="3873"/>
                  </a:lnTo>
                  <a:lnTo>
                    <a:pt x="14857" y="1949"/>
                  </a:lnTo>
                  <a:lnTo>
                    <a:pt x="12763" y="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 name="Shape 459"/>
            <p:cNvSpPr/>
            <p:nvPr/>
          </p:nvSpPr>
          <p:spPr>
            <a:xfrm>
              <a:off x="4630125" y="452425"/>
              <a:ext cx="371450" cy="96850"/>
            </a:xfrm>
            <a:custGeom>
              <a:avLst/>
              <a:gdLst/>
              <a:ahLst/>
              <a:cxnLst/>
              <a:rect l="0" t="0" r="0" b="0"/>
              <a:pathLst>
                <a:path w="14858" h="3874" fill="none" extrusionOk="0">
                  <a:moveTo>
                    <a:pt x="2095" y="1"/>
                  </a:moveTo>
                  <a:lnTo>
                    <a:pt x="13932" y="1"/>
                  </a:lnTo>
                  <a:lnTo>
                    <a:pt x="13932" y="1"/>
                  </a:lnTo>
                  <a:lnTo>
                    <a:pt x="14126" y="25"/>
                  </a:lnTo>
                  <a:lnTo>
                    <a:pt x="14297" y="74"/>
                  </a:lnTo>
                  <a:lnTo>
                    <a:pt x="14467" y="147"/>
                  </a:lnTo>
                  <a:lnTo>
                    <a:pt x="14589" y="269"/>
                  </a:lnTo>
                  <a:lnTo>
                    <a:pt x="14711" y="415"/>
                  </a:lnTo>
                  <a:lnTo>
                    <a:pt x="14784" y="561"/>
                  </a:lnTo>
                  <a:lnTo>
                    <a:pt x="14857" y="732"/>
                  </a:lnTo>
                  <a:lnTo>
                    <a:pt x="14857" y="926"/>
                  </a:lnTo>
                  <a:lnTo>
                    <a:pt x="14857" y="2948"/>
                  </a:lnTo>
                  <a:lnTo>
                    <a:pt x="14857" y="2948"/>
                  </a:lnTo>
                  <a:lnTo>
                    <a:pt x="14857" y="3143"/>
                  </a:lnTo>
                  <a:lnTo>
                    <a:pt x="14784" y="3313"/>
                  </a:lnTo>
                  <a:lnTo>
                    <a:pt x="14711" y="3459"/>
                  </a:lnTo>
                  <a:lnTo>
                    <a:pt x="14589" y="3605"/>
                  </a:lnTo>
                  <a:lnTo>
                    <a:pt x="14467" y="3703"/>
                  </a:lnTo>
                  <a:lnTo>
                    <a:pt x="14297" y="3800"/>
                  </a:lnTo>
                  <a:lnTo>
                    <a:pt x="14126" y="3849"/>
                  </a:lnTo>
                  <a:lnTo>
                    <a:pt x="13932" y="3873"/>
                  </a:lnTo>
                  <a:lnTo>
                    <a:pt x="2095" y="3873"/>
                  </a:lnTo>
                  <a:lnTo>
                    <a:pt x="1" y="1925"/>
                  </a:lnTo>
                  <a:lnTo>
                    <a:pt x="2095" y="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 name="Shape 460"/>
            <p:cNvSpPr/>
            <p:nvPr/>
          </p:nvSpPr>
          <p:spPr>
            <a:xfrm>
              <a:off x="4808525" y="278900"/>
              <a:ext cx="43875" cy="49950"/>
            </a:xfrm>
            <a:custGeom>
              <a:avLst/>
              <a:gdLst/>
              <a:ahLst/>
              <a:cxnLst/>
              <a:rect l="0" t="0" r="0" b="0"/>
              <a:pathLst>
                <a:path w="1755" h="1998" fill="none" extrusionOk="0">
                  <a:moveTo>
                    <a:pt x="1754" y="1998"/>
                  </a:moveTo>
                  <a:lnTo>
                    <a:pt x="1754" y="585"/>
                  </a:lnTo>
                  <a:lnTo>
                    <a:pt x="1754" y="585"/>
                  </a:lnTo>
                  <a:lnTo>
                    <a:pt x="1754" y="464"/>
                  </a:lnTo>
                  <a:lnTo>
                    <a:pt x="1730" y="366"/>
                  </a:lnTo>
                  <a:lnTo>
                    <a:pt x="1657" y="269"/>
                  </a:lnTo>
                  <a:lnTo>
                    <a:pt x="1584" y="171"/>
                  </a:lnTo>
                  <a:lnTo>
                    <a:pt x="1511" y="98"/>
                  </a:lnTo>
                  <a:lnTo>
                    <a:pt x="1413" y="49"/>
                  </a:lnTo>
                  <a:lnTo>
                    <a:pt x="1291" y="25"/>
                  </a:lnTo>
                  <a:lnTo>
                    <a:pt x="1194" y="1"/>
                  </a:lnTo>
                  <a:lnTo>
                    <a:pt x="561" y="1"/>
                  </a:lnTo>
                  <a:lnTo>
                    <a:pt x="561" y="1"/>
                  </a:lnTo>
                  <a:lnTo>
                    <a:pt x="463" y="25"/>
                  </a:lnTo>
                  <a:lnTo>
                    <a:pt x="342" y="49"/>
                  </a:lnTo>
                  <a:lnTo>
                    <a:pt x="244" y="98"/>
                  </a:lnTo>
                  <a:lnTo>
                    <a:pt x="171" y="171"/>
                  </a:lnTo>
                  <a:lnTo>
                    <a:pt x="98" y="269"/>
                  </a:lnTo>
                  <a:lnTo>
                    <a:pt x="25" y="366"/>
                  </a:lnTo>
                  <a:lnTo>
                    <a:pt x="1" y="464"/>
                  </a:lnTo>
                  <a:lnTo>
                    <a:pt x="1" y="585"/>
                  </a:lnTo>
                  <a:lnTo>
                    <a:pt x="1" y="1998"/>
                  </a:lnTo>
                  <a:lnTo>
                    <a:pt x="1754" y="1998"/>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 name="Shape 461"/>
            <p:cNvSpPr/>
            <p:nvPr/>
          </p:nvSpPr>
          <p:spPr>
            <a:xfrm>
              <a:off x="4808525" y="549250"/>
              <a:ext cx="43875" cy="186325"/>
            </a:xfrm>
            <a:custGeom>
              <a:avLst/>
              <a:gdLst/>
              <a:ahLst/>
              <a:cxnLst/>
              <a:rect l="0" t="0" r="0" b="0"/>
              <a:pathLst>
                <a:path w="1755" h="7453" fill="none" extrusionOk="0">
                  <a:moveTo>
                    <a:pt x="1" y="0"/>
                  </a:moveTo>
                  <a:lnTo>
                    <a:pt x="1" y="7453"/>
                  </a:lnTo>
                  <a:lnTo>
                    <a:pt x="1754" y="7453"/>
                  </a:lnTo>
                  <a:lnTo>
                    <a:pt x="1754" y="0"/>
                  </a:lnTo>
                  <a:lnTo>
                    <a:pt x="1" y="0"/>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pic>
        <p:nvPicPr>
          <p:cNvPr id="2" name="Picture 1"/>
          <p:cNvPicPr>
            <a:picLocks noChangeAspect="1"/>
          </p:cNvPicPr>
          <p:nvPr/>
        </p:nvPicPr>
        <p:blipFill>
          <a:blip r:embed="rId3"/>
          <a:stretch>
            <a:fillRect/>
          </a:stretch>
        </p:blipFill>
        <p:spPr>
          <a:xfrm>
            <a:off x="4158504" y="1767275"/>
            <a:ext cx="4739205" cy="315869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59308" y="697909"/>
            <a:ext cx="1942555" cy="150041"/>
          </a:xfrm>
          <a:prstGeom prst="rect">
            <a:avLst/>
          </a:prstGeom>
        </p:spPr>
        <p:txBody>
          <a:bodyPr vert="horz" wrap="square" lIns="0" tIns="0" rIns="0" bIns="0" rtlCol="0">
            <a:spAutoFit/>
          </a:bodyPr>
          <a:lstStyle/>
          <a:p>
            <a:pPr marL="4562"/>
            <a:r>
              <a:rPr sz="975" b="1" spc="4" dirty="0">
                <a:solidFill>
                  <a:srgbClr val="1E4E82"/>
                </a:solidFill>
                <a:latin typeface="Rockwell" panose="02060603020205020403" pitchFamily="18" charset="0"/>
                <a:cs typeface="Calibri"/>
              </a:rPr>
              <a:t>Su</a:t>
            </a:r>
            <a:r>
              <a:rPr sz="975" b="1" spc="-9" dirty="0">
                <a:solidFill>
                  <a:srgbClr val="1E4E82"/>
                </a:solidFill>
                <a:latin typeface="Rockwell" panose="02060603020205020403" pitchFamily="18" charset="0"/>
                <a:cs typeface="Calibri"/>
              </a:rPr>
              <a:t>st</a:t>
            </a:r>
            <a:r>
              <a:rPr sz="975" b="1" spc="4" dirty="0">
                <a:solidFill>
                  <a:srgbClr val="1E4E82"/>
                </a:solidFill>
                <a:latin typeface="Rockwell" panose="02060603020205020403" pitchFamily="18" charset="0"/>
                <a:cs typeface="Calibri"/>
              </a:rPr>
              <a:t>ainab</a:t>
            </a:r>
            <a:r>
              <a:rPr sz="975" b="1" spc="-2" dirty="0">
                <a:solidFill>
                  <a:srgbClr val="1E4E82"/>
                </a:solidFill>
                <a:latin typeface="Rockwell" panose="02060603020205020403" pitchFamily="18" charset="0"/>
                <a:cs typeface="Calibri"/>
              </a:rPr>
              <a:t>l</a:t>
            </a:r>
            <a:r>
              <a:rPr sz="975" b="1" spc="4" dirty="0">
                <a:solidFill>
                  <a:srgbClr val="1E4E82"/>
                </a:solidFill>
                <a:latin typeface="Rockwell" panose="02060603020205020403" pitchFamily="18" charset="0"/>
                <a:cs typeface="Calibri"/>
              </a:rPr>
              <a:t>e</a:t>
            </a:r>
            <a:r>
              <a:rPr sz="975" b="1" spc="2" dirty="0">
                <a:solidFill>
                  <a:srgbClr val="1E4E82"/>
                </a:solidFill>
                <a:latin typeface="Rockwell" panose="02060603020205020403" pitchFamily="18" charset="0"/>
                <a:cs typeface="Calibri"/>
              </a:rPr>
              <a:t> </a:t>
            </a:r>
            <a:r>
              <a:rPr sz="975" b="1" spc="4" dirty="0">
                <a:solidFill>
                  <a:srgbClr val="1E4E82"/>
                </a:solidFill>
                <a:latin typeface="Rockwell" panose="02060603020205020403" pitchFamily="18" charset="0"/>
                <a:cs typeface="Calibri"/>
              </a:rPr>
              <a:t>Fisherie</a:t>
            </a:r>
            <a:r>
              <a:rPr lang="en-US" sz="975" b="1" spc="4" dirty="0">
                <a:solidFill>
                  <a:srgbClr val="1E4E82"/>
                </a:solidFill>
                <a:latin typeface="Rockwell" panose="02060603020205020403" pitchFamily="18" charset="0"/>
                <a:cs typeface="Calibri"/>
              </a:rPr>
              <a:t>s</a:t>
            </a:r>
            <a:endParaRPr sz="975" dirty="0">
              <a:latin typeface="Rockwell" panose="02060603020205020403" pitchFamily="18" charset="0"/>
              <a:cs typeface="Calibri"/>
            </a:endParaRPr>
          </a:p>
        </p:txBody>
      </p:sp>
      <p:sp>
        <p:nvSpPr>
          <p:cNvPr id="4" name="object 4"/>
          <p:cNvSpPr txBox="1"/>
          <p:nvPr/>
        </p:nvSpPr>
        <p:spPr>
          <a:xfrm>
            <a:off x="2342424" y="1898337"/>
            <a:ext cx="1432131" cy="150041"/>
          </a:xfrm>
          <a:prstGeom prst="rect">
            <a:avLst/>
          </a:prstGeom>
        </p:spPr>
        <p:txBody>
          <a:bodyPr vert="horz" wrap="square" lIns="0" tIns="0" rIns="0" bIns="0" rtlCol="0">
            <a:spAutoFit/>
          </a:bodyPr>
          <a:lstStyle/>
          <a:p>
            <a:pPr marL="4562"/>
            <a:r>
              <a:rPr sz="975" b="1" spc="-28" dirty="0">
                <a:solidFill>
                  <a:srgbClr val="1E4E82"/>
                </a:solidFill>
                <a:latin typeface="Rockwell" panose="02060603020205020403" pitchFamily="18" charset="0"/>
                <a:cs typeface="Calibri"/>
              </a:rPr>
              <a:t>W</a:t>
            </a:r>
            <a:r>
              <a:rPr sz="975" b="1" spc="-8" dirty="0">
                <a:solidFill>
                  <a:srgbClr val="1E4E82"/>
                </a:solidFill>
                <a:latin typeface="Rockwell" panose="02060603020205020403" pitchFamily="18" charset="0"/>
                <a:cs typeface="Calibri"/>
              </a:rPr>
              <a:t>a</a:t>
            </a:r>
            <a:r>
              <a:rPr sz="975" b="1" spc="-11" dirty="0">
                <a:solidFill>
                  <a:srgbClr val="1E4E82"/>
                </a:solidFill>
                <a:latin typeface="Rockwell" panose="02060603020205020403" pitchFamily="18" charset="0"/>
                <a:cs typeface="Calibri"/>
              </a:rPr>
              <a:t>t</a:t>
            </a:r>
            <a:r>
              <a:rPr sz="975" b="1" spc="4" dirty="0">
                <a:solidFill>
                  <a:srgbClr val="1E4E82"/>
                </a:solidFill>
                <a:latin typeface="Rockwell" panose="02060603020205020403" pitchFamily="18" charset="0"/>
                <a:cs typeface="Calibri"/>
              </a:rPr>
              <a:t>er</a:t>
            </a:r>
            <a:r>
              <a:rPr sz="975" b="1" spc="2" dirty="0">
                <a:solidFill>
                  <a:srgbClr val="1E4E82"/>
                </a:solidFill>
                <a:latin typeface="Rockwell" panose="02060603020205020403" pitchFamily="18" charset="0"/>
                <a:cs typeface="Calibri"/>
              </a:rPr>
              <a:t> </a:t>
            </a:r>
            <a:r>
              <a:rPr sz="975" b="1" spc="4" dirty="0">
                <a:solidFill>
                  <a:srgbClr val="1E4E82"/>
                </a:solidFill>
                <a:latin typeface="Rockwell" panose="02060603020205020403" pitchFamily="18" charset="0"/>
                <a:cs typeface="Calibri"/>
              </a:rPr>
              <a:t>Quality</a:t>
            </a:r>
            <a:r>
              <a:rPr sz="975" b="1" spc="2" dirty="0">
                <a:solidFill>
                  <a:srgbClr val="1E4E82"/>
                </a:solidFill>
                <a:latin typeface="Rockwell" panose="02060603020205020403" pitchFamily="18" charset="0"/>
                <a:cs typeface="Calibri"/>
              </a:rPr>
              <a:t> </a:t>
            </a:r>
            <a:r>
              <a:rPr sz="975" b="1" spc="4" dirty="0">
                <a:solidFill>
                  <a:srgbClr val="1E4E82"/>
                </a:solidFill>
                <a:latin typeface="Rockwell" panose="02060603020205020403" pitchFamily="18" charset="0"/>
                <a:cs typeface="Calibri"/>
              </a:rPr>
              <a:t>Goal</a:t>
            </a:r>
            <a:endParaRPr sz="975" dirty="0">
              <a:latin typeface="Rockwell" panose="02060603020205020403" pitchFamily="18" charset="0"/>
              <a:cs typeface="Calibri"/>
            </a:endParaRPr>
          </a:p>
        </p:txBody>
      </p:sp>
      <p:sp>
        <p:nvSpPr>
          <p:cNvPr id="5" name="object 5"/>
          <p:cNvSpPr txBox="1"/>
          <p:nvPr/>
        </p:nvSpPr>
        <p:spPr>
          <a:xfrm>
            <a:off x="2413866" y="2103428"/>
            <a:ext cx="1963168" cy="584006"/>
          </a:xfrm>
          <a:prstGeom prst="rect">
            <a:avLst/>
          </a:prstGeom>
        </p:spPr>
        <p:txBody>
          <a:bodyPr vert="horz" wrap="square" lIns="0" tIns="0" rIns="0" bIns="0" rtlCol="0">
            <a:spAutoFit/>
          </a:bodyPr>
          <a:lstStyle/>
          <a:p>
            <a:pPr marL="153267" marR="1825" indent="-148706">
              <a:lnSpc>
                <a:spcPct val="102400"/>
              </a:lnSpc>
              <a:buSzPct val="65853"/>
              <a:buFont typeface="Symbol"/>
              <a:buChar char=""/>
              <a:tabLst>
                <a:tab pos="79370" algn="l"/>
              </a:tabLst>
            </a:pPr>
            <a:r>
              <a:rPr sz="750" b="1" dirty="0">
                <a:solidFill>
                  <a:schemeClr val="tx1">
                    <a:lumMod val="95000"/>
                    <a:lumOff val="5000"/>
                  </a:schemeClr>
                </a:solidFill>
                <a:latin typeface="Rockwell" panose="02060603020205020403" pitchFamily="18" charset="0"/>
                <a:cs typeface="Calibri"/>
              </a:rPr>
              <a:t>2017 </a:t>
            </a:r>
            <a:r>
              <a:rPr sz="750" b="1" spc="-28" dirty="0">
                <a:solidFill>
                  <a:schemeClr val="tx1">
                    <a:lumMod val="95000"/>
                    <a:lumOff val="5000"/>
                  </a:schemeClr>
                </a:solidFill>
                <a:latin typeface="Rockwell" panose="02060603020205020403" pitchFamily="18" charset="0"/>
                <a:cs typeface="Calibri"/>
              </a:rPr>
              <a:t>W</a:t>
            </a:r>
            <a:r>
              <a:rPr sz="750" b="1" dirty="0">
                <a:solidFill>
                  <a:schemeClr val="tx1">
                    <a:lumMod val="95000"/>
                    <a:lumOff val="5000"/>
                  </a:schemeClr>
                </a:solidFill>
                <a:latin typeface="Rockwell" panose="02060603020205020403" pitchFamily="18" charset="0"/>
                <a:cs typeface="Calibri"/>
              </a:rPr>
              <a:t>a</a:t>
            </a:r>
            <a:r>
              <a:rPr sz="750" b="1" spc="-8" dirty="0">
                <a:solidFill>
                  <a:schemeClr val="tx1">
                    <a:lumMod val="95000"/>
                    <a:lumOff val="5000"/>
                  </a:schemeClr>
                </a:solidFill>
                <a:latin typeface="Rockwell" panose="02060603020205020403" pitchFamily="18" charset="0"/>
                <a:cs typeface="Calibri"/>
              </a:rPr>
              <a:t>t</a:t>
            </a:r>
            <a:r>
              <a:rPr sz="750" b="1" dirty="0">
                <a:solidFill>
                  <a:schemeClr val="tx1">
                    <a:lumMod val="95000"/>
                    <a:lumOff val="5000"/>
                  </a:schemeClr>
                </a:solidFill>
                <a:latin typeface="Rockwell" panose="02060603020205020403" pitchFamily="18" charset="0"/>
                <a:cs typeface="Calibri"/>
              </a:rPr>
              <a:t>ershed Implem</a:t>
            </a:r>
            <a:r>
              <a:rPr sz="750" b="1" spc="-4" dirty="0">
                <a:solidFill>
                  <a:schemeClr val="tx1">
                    <a:lumMod val="95000"/>
                    <a:lumOff val="5000"/>
                  </a:schemeClr>
                </a:solidFill>
                <a:latin typeface="Rockwell" panose="02060603020205020403" pitchFamily="18" charset="0"/>
                <a:cs typeface="Calibri"/>
              </a:rPr>
              <a:t>e</a:t>
            </a:r>
            <a:r>
              <a:rPr sz="750" b="1" spc="-8" dirty="0">
                <a:solidFill>
                  <a:schemeClr val="tx1">
                    <a:lumMod val="95000"/>
                    <a:lumOff val="5000"/>
                  </a:schemeClr>
                </a:solidFill>
                <a:latin typeface="Rockwell" panose="02060603020205020403" pitchFamily="18" charset="0"/>
                <a:cs typeface="Calibri"/>
              </a:rPr>
              <a:t>n</a:t>
            </a:r>
            <a:r>
              <a:rPr sz="750" b="1" spc="-9" dirty="0">
                <a:solidFill>
                  <a:schemeClr val="tx1">
                    <a:lumMod val="95000"/>
                    <a:lumOff val="5000"/>
                  </a:schemeClr>
                </a:solidFill>
                <a:latin typeface="Rockwell" panose="02060603020205020403" pitchFamily="18" charset="0"/>
                <a:cs typeface="Calibri"/>
              </a:rPr>
              <a:t>t</a:t>
            </a:r>
            <a:r>
              <a:rPr sz="750" b="1" dirty="0">
                <a:solidFill>
                  <a:schemeClr val="tx1">
                    <a:lumMod val="95000"/>
                    <a:lumOff val="5000"/>
                  </a:schemeClr>
                </a:solidFill>
                <a:latin typeface="Rockwell" panose="02060603020205020403" pitchFamily="18" charset="0"/>
                <a:cs typeface="Calibri"/>
              </a:rPr>
              <a:t>ation Plans (WIP) </a:t>
            </a:r>
            <a:endParaRPr lang="en-US" sz="750" b="1" dirty="0">
              <a:solidFill>
                <a:schemeClr val="tx1">
                  <a:lumMod val="95000"/>
                  <a:lumOff val="5000"/>
                </a:schemeClr>
              </a:solidFill>
              <a:latin typeface="Rockwell" panose="02060603020205020403" pitchFamily="18" charset="0"/>
              <a:cs typeface="Calibri"/>
            </a:endParaRPr>
          </a:p>
          <a:p>
            <a:pPr marL="153267" marR="1825" indent="-148706">
              <a:lnSpc>
                <a:spcPct val="102400"/>
              </a:lnSpc>
              <a:buSzPct val="65853"/>
              <a:buFont typeface="Symbol"/>
              <a:buChar char=""/>
              <a:tabLst>
                <a:tab pos="79370" algn="l"/>
              </a:tabLst>
            </a:pPr>
            <a:r>
              <a:rPr lang="en-US" sz="750" b="1" dirty="0">
                <a:solidFill>
                  <a:schemeClr val="tx1">
                    <a:lumMod val="95000"/>
                    <a:lumOff val="5000"/>
                  </a:schemeClr>
                </a:solidFill>
                <a:latin typeface="Rockwell" panose="02060603020205020403" pitchFamily="18" charset="0"/>
                <a:cs typeface="Calibri"/>
              </a:rPr>
              <a:t>2</a:t>
            </a:r>
            <a:r>
              <a:rPr sz="750" b="1" dirty="0">
                <a:solidFill>
                  <a:schemeClr val="tx1">
                    <a:lumMod val="95000"/>
                    <a:lumOff val="5000"/>
                  </a:schemeClr>
                </a:solidFill>
                <a:latin typeface="Rockwell" panose="02060603020205020403" pitchFamily="18" charset="0"/>
                <a:cs typeface="Calibri"/>
              </a:rPr>
              <a:t>025 WIP</a:t>
            </a:r>
          </a:p>
          <a:p>
            <a:pPr marL="132056" marR="159881" indent="-127495">
              <a:lnSpc>
                <a:spcPts val="905"/>
              </a:lnSpc>
              <a:spcBef>
                <a:spcPts val="31"/>
              </a:spcBef>
              <a:buSzPct val="65853"/>
              <a:buFont typeface="Symbol"/>
              <a:buChar char=""/>
              <a:tabLst>
                <a:tab pos="79370" algn="l"/>
              </a:tabLst>
            </a:pPr>
            <a:r>
              <a:rPr sz="750" b="1" spc="-27" dirty="0">
                <a:solidFill>
                  <a:schemeClr val="tx1">
                    <a:lumMod val="95000"/>
                    <a:lumOff val="5000"/>
                  </a:schemeClr>
                </a:solidFill>
                <a:latin typeface="Rockwell" panose="02060603020205020403" pitchFamily="18" charset="0"/>
                <a:cs typeface="Calibri"/>
              </a:rPr>
              <a:t>W</a:t>
            </a:r>
            <a:r>
              <a:rPr sz="750" b="1" dirty="0">
                <a:solidFill>
                  <a:schemeClr val="tx1">
                    <a:lumMod val="95000"/>
                    <a:lumOff val="5000"/>
                  </a:schemeClr>
                </a:solidFill>
                <a:latin typeface="Rockwell" panose="02060603020205020403" pitchFamily="18" charset="0"/>
                <a:cs typeface="Calibri"/>
              </a:rPr>
              <a:t>a</a:t>
            </a:r>
            <a:r>
              <a:rPr sz="750" b="1" spc="-9" dirty="0">
                <a:solidFill>
                  <a:schemeClr val="tx1">
                    <a:lumMod val="95000"/>
                    <a:lumOff val="5000"/>
                  </a:schemeClr>
                </a:solidFill>
                <a:latin typeface="Rockwell" panose="02060603020205020403" pitchFamily="18" charset="0"/>
                <a:cs typeface="Calibri"/>
              </a:rPr>
              <a:t>t</a:t>
            </a:r>
            <a:r>
              <a:rPr sz="750" b="1" dirty="0">
                <a:solidFill>
                  <a:schemeClr val="tx1">
                    <a:lumMod val="95000"/>
                    <a:lumOff val="5000"/>
                  </a:schemeClr>
                </a:solidFill>
                <a:latin typeface="Rockwell" panose="02060603020205020403" pitchFamily="18" charset="0"/>
                <a:cs typeface="Calibri"/>
              </a:rPr>
              <a:t>er Quality S</a:t>
            </a:r>
            <a:r>
              <a:rPr sz="750" b="1" spc="-11" dirty="0">
                <a:solidFill>
                  <a:schemeClr val="tx1">
                    <a:lumMod val="95000"/>
                    <a:lumOff val="5000"/>
                  </a:schemeClr>
                </a:solidFill>
                <a:latin typeface="Rockwell" panose="02060603020205020403" pitchFamily="18" charset="0"/>
                <a:cs typeface="Calibri"/>
              </a:rPr>
              <a:t>t</a:t>
            </a:r>
            <a:r>
              <a:rPr sz="750" b="1" dirty="0">
                <a:solidFill>
                  <a:schemeClr val="tx1">
                    <a:lumMod val="95000"/>
                    <a:lumOff val="5000"/>
                  </a:schemeClr>
                </a:solidFill>
                <a:latin typeface="Rockwell" panose="02060603020205020403" pitchFamily="18" charset="0"/>
                <a:cs typeface="Calibri"/>
              </a:rPr>
              <a:t>andards </a:t>
            </a:r>
            <a:r>
              <a:rPr sz="750" b="1" spc="-23" dirty="0">
                <a:solidFill>
                  <a:schemeClr val="tx1">
                    <a:lumMod val="95000"/>
                    <a:lumOff val="5000"/>
                  </a:schemeClr>
                </a:solidFill>
                <a:latin typeface="Rockwell" panose="02060603020205020403" pitchFamily="18" charset="0"/>
                <a:cs typeface="Calibri"/>
              </a:rPr>
              <a:t>A</a:t>
            </a:r>
            <a:r>
              <a:rPr sz="750" b="1" spc="-14" dirty="0">
                <a:solidFill>
                  <a:schemeClr val="tx1">
                    <a:lumMod val="95000"/>
                    <a:lumOff val="5000"/>
                  </a:schemeClr>
                </a:solidFill>
                <a:latin typeface="Rockwell" panose="02060603020205020403" pitchFamily="18" charset="0"/>
                <a:cs typeface="Calibri"/>
              </a:rPr>
              <a:t>t</a:t>
            </a:r>
            <a:r>
              <a:rPr sz="750" b="1" spc="-23" dirty="0">
                <a:solidFill>
                  <a:schemeClr val="tx1">
                    <a:lumMod val="95000"/>
                    <a:lumOff val="5000"/>
                  </a:schemeClr>
                </a:solidFill>
                <a:latin typeface="Rockwell" panose="02060603020205020403" pitchFamily="18" charset="0"/>
                <a:cs typeface="Calibri"/>
              </a:rPr>
              <a:t>t</a:t>
            </a:r>
            <a:r>
              <a:rPr sz="750" b="1" dirty="0">
                <a:solidFill>
                  <a:schemeClr val="tx1">
                    <a:lumMod val="95000"/>
                    <a:lumOff val="5000"/>
                  </a:schemeClr>
                </a:solidFill>
                <a:latin typeface="Rockwell" panose="02060603020205020403" pitchFamily="18" charset="0"/>
                <a:cs typeface="Calibri"/>
              </a:rPr>
              <a:t>ainme</a:t>
            </a:r>
            <a:r>
              <a:rPr sz="750" b="1" spc="-9" dirty="0">
                <a:solidFill>
                  <a:schemeClr val="tx1">
                    <a:lumMod val="95000"/>
                    <a:lumOff val="5000"/>
                  </a:schemeClr>
                </a:solidFill>
                <a:latin typeface="Rockwell" panose="02060603020205020403" pitchFamily="18" charset="0"/>
                <a:cs typeface="Calibri"/>
              </a:rPr>
              <a:t>n</a:t>
            </a:r>
            <a:r>
              <a:rPr sz="750" b="1" dirty="0">
                <a:solidFill>
                  <a:schemeClr val="tx1">
                    <a:lumMod val="95000"/>
                    <a:lumOff val="5000"/>
                  </a:schemeClr>
                </a:solidFill>
                <a:latin typeface="Rockwell" panose="02060603020205020403" pitchFamily="18" charset="0"/>
                <a:cs typeface="Calibri"/>
              </a:rPr>
              <a:t>t </a:t>
            </a:r>
            <a:r>
              <a:rPr lang="en-US" sz="750" b="1" dirty="0">
                <a:solidFill>
                  <a:schemeClr val="tx1">
                    <a:lumMod val="95000"/>
                    <a:lumOff val="5000"/>
                  </a:schemeClr>
                </a:solidFill>
                <a:latin typeface="Rockwell" panose="02060603020205020403" pitchFamily="18" charset="0"/>
                <a:cs typeface="Calibri"/>
              </a:rPr>
              <a:t>and</a:t>
            </a:r>
            <a:r>
              <a:rPr sz="750" b="1" dirty="0">
                <a:solidFill>
                  <a:schemeClr val="tx1">
                    <a:lumMod val="95000"/>
                    <a:lumOff val="5000"/>
                  </a:schemeClr>
                </a:solidFill>
                <a:latin typeface="Rockwell" panose="02060603020205020403" pitchFamily="18" charset="0"/>
                <a:cs typeface="Calibri"/>
              </a:rPr>
              <a:t> Moni</a:t>
            </a:r>
            <a:r>
              <a:rPr sz="750" b="1" spc="-9" dirty="0">
                <a:solidFill>
                  <a:schemeClr val="tx1">
                    <a:lumMod val="95000"/>
                    <a:lumOff val="5000"/>
                  </a:schemeClr>
                </a:solidFill>
                <a:latin typeface="Rockwell" panose="02060603020205020403" pitchFamily="18" charset="0"/>
                <a:cs typeface="Calibri"/>
              </a:rPr>
              <a:t>t</a:t>
            </a:r>
            <a:r>
              <a:rPr sz="750" b="1" dirty="0">
                <a:solidFill>
                  <a:schemeClr val="tx1">
                    <a:lumMod val="95000"/>
                    <a:lumOff val="5000"/>
                  </a:schemeClr>
                </a:solidFill>
                <a:latin typeface="Rockwell" panose="02060603020205020403" pitchFamily="18" charset="0"/>
                <a:cs typeface="Calibri"/>
              </a:rPr>
              <a:t>oring</a:t>
            </a:r>
          </a:p>
        </p:txBody>
      </p:sp>
      <p:sp>
        <p:nvSpPr>
          <p:cNvPr id="6" name="object 6"/>
          <p:cNvSpPr txBox="1"/>
          <p:nvPr/>
        </p:nvSpPr>
        <p:spPr>
          <a:xfrm>
            <a:off x="2374162" y="2836633"/>
            <a:ext cx="1887258" cy="150041"/>
          </a:xfrm>
          <a:prstGeom prst="rect">
            <a:avLst/>
          </a:prstGeom>
        </p:spPr>
        <p:txBody>
          <a:bodyPr vert="horz" wrap="square" lIns="0" tIns="0" rIns="0" bIns="0" rtlCol="0">
            <a:spAutoFit/>
          </a:bodyPr>
          <a:lstStyle/>
          <a:p>
            <a:pPr marL="4562"/>
            <a:r>
              <a:rPr sz="975" b="1" spc="4" dirty="0">
                <a:solidFill>
                  <a:srgbClr val="1E4E82"/>
                </a:solidFill>
                <a:latin typeface="Rockwell" panose="02060603020205020403" pitchFamily="18" charset="0"/>
                <a:cs typeface="Calibri"/>
              </a:rPr>
              <a:t>Healt</a:t>
            </a:r>
            <a:r>
              <a:rPr sz="975" b="1" spc="-17" dirty="0">
                <a:solidFill>
                  <a:srgbClr val="1E4E82"/>
                </a:solidFill>
                <a:latin typeface="Rockwell" panose="02060603020205020403" pitchFamily="18" charset="0"/>
                <a:cs typeface="Calibri"/>
              </a:rPr>
              <a:t>h</a:t>
            </a:r>
            <a:r>
              <a:rPr sz="975" b="1" spc="4" dirty="0">
                <a:solidFill>
                  <a:srgbClr val="1E4E82"/>
                </a:solidFill>
                <a:latin typeface="Rockwell" panose="02060603020205020403" pitchFamily="18" charset="0"/>
                <a:cs typeface="Calibri"/>
              </a:rPr>
              <a:t>y</a:t>
            </a:r>
            <a:r>
              <a:rPr sz="975" b="1" spc="2" dirty="0">
                <a:solidFill>
                  <a:srgbClr val="1E4E82"/>
                </a:solidFill>
                <a:latin typeface="Rockwell" panose="02060603020205020403" pitchFamily="18" charset="0"/>
                <a:cs typeface="Calibri"/>
              </a:rPr>
              <a:t> </a:t>
            </a:r>
            <a:r>
              <a:rPr sz="975" b="1" spc="-27" dirty="0">
                <a:solidFill>
                  <a:srgbClr val="1E4E82"/>
                </a:solidFill>
                <a:latin typeface="Rockwell" panose="02060603020205020403" pitchFamily="18" charset="0"/>
                <a:cs typeface="Calibri"/>
              </a:rPr>
              <a:t>W</a:t>
            </a:r>
            <a:r>
              <a:rPr sz="975" b="1" spc="-8" dirty="0">
                <a:solidFill>
                  <a:srgbClr val="1E4E82"/>
                </a:solidFill>
                <a:latin typeface="Rockwell" panose="02060603020205020403" pitchFamily="18" charset="0"/>
                <a:cs typeface="Calibri"/>
              </a:rPr>
              <a:t>a</a:t>
            </a:r>
            <a:r>
              <a:rPr sz="975" b="1" spc="-11" dirty="0">
                <a:solidFill>
                  <a:srgbClr val="1E4E82"/>
                </a:solidFill>
                <a:latin typeface="Rockwell" panose="02060603020205020403" pitchFamily="18" charset="0"/>
                <a:cs typeface="Calibri"/>
              </a:rPr>
              <a:t>t</a:t>
            </a:r>
            <a:r>
              <a:rPr sz="975" b="1" spc="4" dirty="0">
                <a:solidFill>
                  <a:srgbClr val="1E4E82"/>
                </a:solidFill>
                <a:latin typeface="Rockwell" panose="02060603020205020403" pitchFamily="18" charset="0"/>
                <a:cs typeface="Calibri"/>
              </a:rPr>
              <a:t>e</a:t>
            </a:r>
            <a:r>
              <a:rPr sz="975" b="1" spc="-9" dirty="0">
                <a:solidFill>
                  <a:srgbClr val="1E4E82"/>
                </a:solidFill>
                <a:latin typeface="Rockwell" panose="02060603020205020403" pitchFamily="18" charset="0"/>
                <a:cs typeface="Calibri"/>
              </a:rPr>
              <a:t>r</a:t>
            </a:r>
            <a:r>
              <a:rPr sz="975" b="1" spc="4" dirty="0">
                <a:solidFill>
                  <a:srgbClr val="1E4E82"/>
                </a:solidFill>
                <a:latin typeface="Rockwell" panose="02060603020205020403" pitchFamily="18" charset="0"/>
                <a:cs typeface="Calibri"/>
              </a:rPr>
              <a:t>sheds</a:t>
            </a:r>
            <a:r>
              <a:rPr sz="975" b="1" spc="2" dirty="0">
                <a:solidFill>
                  <a:srgbClr val="1E4E82"/>
                </a:solidFill>
                <a:latin typeface="Rockwell" panose="02060603020205020403" pitchFamily="18" charset="0"/>
                <a:cs typeface="Calibri"/>
              </a:rPr>
              <a:t> </a:t>
            </a:r>
            <a:r>
              <a:rPr sz="975" b="1" spc="4" dirty="0">
                <a:solidFill>
                  <a:srgbClr val="1E4E82"/>
                </a:solidFill>
                <a:latin typeface="Rockwell" panose="02060603020205020403" pitchFamily="18" charset="0"/>
                <a:cs typeface="Calibri"/>
              </a:rPr>
              <a:t>Goal</a:t>
            </a:r>
            <a:endParaRPr sz="975">
              <a:latin typeface="Rockwell" panose="02060603020205020403" pitchFamily="18" charset="0"/>
              <a:cs typeface="Calibri"/>
            </a:endParaRPr>
          </a:p>
        </p:txBody>
      </p:sp>
      <p:sp>
        <p:nvSpPr>
          <p:cNvPr id="7" name="object 7"/>
          <p:cNvSpPr txBox="1"/>
          <p:nvPr/>
        </p:nvSpPr>
        <p:spPr>
          <a:xfrm>
            <a:off x="2479892" y="3042082"/>
            <a:ext cx="1294663" cy="115416"/>
          </a:xfrm>
          <a:prstGeom prst="rect">
            <a:avLst/>
          </a:prstGeom>
        </p:spPr>
        <p:txBody>
          <a:bodyPr vert="horz" wrap="square" lIns="0" tIns="0" rIns="0" bIns="0" rtlCol="0">
            <a:spAutoFit/>
          </a:bodyPr>
          <a:lstStyle/>
          <a:p>
            <a:pPr marL="79142" indent="-74581">
              <a:buSzPct val="65853"/>
              <a:buFont typeface="Symbol"/>
              <a:buChar char=""/>
              <a:tabLst>
                <a:tab pos="79370" algn="l"/>
              </a:tabLst>
            </a:pPr>
            <a:r>
              <a:rPr sz="750" b="1" dirty="0">
                <a:solidFill>
                  <a:srgbClr val="92D050"/>
                </a:solidFill>
                <a:latin typeface="Rockwell" panose="02060603020205020403" pitchFamily="18" charset="0"/>
                <a:cs typeface="Calibri"/>
              </a:rPr>
              <a:t>Healt</a:t>
            </a:r>
            <a:r>
              <a:rPr sz="750" b="1" spc="-13" dirty="0">
                <a:solidFill>
                  <a:srgbClr val="92D050"/>
                </a:solidFill>
                <a:latin typeface="Rockwell" panose="02060603020205020403" pitchFamily="18" charset="0"/>
                <a:cs typeface="Calibri"/>
              </a:rPr>
              <a:t>h</a:t>
            </a:r>
            <a:r>
              <a:rPr sz="750" b="1" dirty="0">
                <a:solidFill>
                  <a:srgbClr val="92D050"/>
                </a:solidFill>
                <a:latin typeface="Rockwell" panose="02060603020205020403" pitchFamily="18" charset="0"/>
                <a:cs typeface="Calibri"/>
              </a:rPr>
              <a:t>y </a:t>
            </a:r>
            <a:r>
              <a:rPr sz="750" b="1" spc="-28" dirty="0">
                <a:solidFill>
                  <a:srgbClr val="92D050"/>
                </a:solidFill>
                <a:latin typeface="Rockwell" panose="02060603020205020403" pitchFamily="18" charset="0"/>
                <a:cs typeface="Calibri"/>
              </a:rPr>
              <a:t>W</a:t>
            </a:r>
            <a:r>
              <a:rPr sz="750" b="1" dirty="0">
                <a:solidFill>
                  <a:srgbClr val="92D050"/>
                </a:solidFill>
                <a:latin typeface="Rockwell" panose="02060603020205020403" pitchFamily="18" charset="0"/>
                <a:cs typeface="Calibri"/>
              </a:rPr>
              <a:t>a</a:t>
            </a:r>
            <a:r>
              <a:rPr sz="750" b="1" spc="-9" dirty="0">
                <a:solidFill>
                  <a:srgbClr val="92D050"/>
                </a:solidFill>
                <a:latin typeface="Rockwell" panose="02060603020205020403" pitchFamily="18" charset="0"/>
                <a:cs typeface="Calibri"/>
              </a:rPr>
              <a:t>t</a:t>
            </a:r>
            <a:r>
              <a:rPr sz="750" b="1" dirty="0">
                <a:solidFill>
                  <a:srgbClr val="92D050"/>
                </a:solidFill>
                <a:latin typeface="Rockwell" panose="02060603020205020403" pitchFamily="18" charset="0"/>
                <a:cs typeface="Calibri"/>
              </a:rPr>
              <a:t>ers</a:t>
            </a:r>
            <a:endParaRPr sz="750" dirty="0">
              <a:solidFill>
                <a:srgbClr val="92D050"/>
              </a:solidFill>
              <a:latin typeface="Rockwell" panose="02060603020205020403" pitchFamily="18" charset="0"/>
              <a:cs typeface="Calibri"/>
            </a:endParaRPr>
          </a:p>
        </p:txBody>
      </p:sp>
      <p:sp>
        <p:nvSpPr>
          <p:cNvPr id="8" name="object 8"/>
          <p:cNvSpPr txBox="1"/>
          <p:nvPr/>
        </p:nvSpPr>
        <p:spPr>
          <a:xfrm>
            <a:off x="2342425" y="3601100"/>
            <a:ext cx="1768814" cy="150041"/>
          </a:xfrm>
          <a:prstGeom prst="rect">
            <a:avLst/>
          </a:prstGeom>
        </p:spPr>
        <p:txBody>
          <a:bodyPr vert="horz" wrap="square" lIns="0" tIns="0" rIns="0" bIns="0" rtlCol="0">
            <a:spAutoFit/>
          </a:bodyPr>
          <a:lstStyle/>
          <a:p>
            <a:pPr marL="4562"/>
            <a:r>
              <a:rPr sz="975" b="1" spc="4" dirty="0">
                <a:solidFill>
                  <a:srgbClr val="1E4E82"/>
                </a:solidFill>
                <a:latin typeface="Rockwell" panose="02060603020205020403" pitchFamily="18" charset="0"/>
                <a:cs typeface="Calibri"/>
              </a:rPr>
              <a:t>Land</a:t>
            </a:r>
            <a:r>
              <a:rPr sz="975" b="1" spc="2" dirty="0">
                <a:solidFill>
                  <a:srgbClr val="1E4E82"/>
                </a:solidFill>
                <a:latin typeface="Rockwell" panose="02060603020205020403" pitchFamily="18" charset="0"/>
                <a:cs typeface="Calibri"/>
              </a:rPr>
              <a:t> </a:t>
            </a:r>
            <a:r>
              <a:rPr sz="975" b="1" spc="4" dirty="0">
                <a:solidFill>
                  <a:srgbClr val="1E4E82"/>
                </a:solidFill>
                <a:latin typeface="Rockwell" panose="02060603020205020403" pitchFamily="18" charset="0"/>
                <a:cs typeface="Calibri"/>
              </a:rPr>
              <a:t>Conse</a:t>
            </a:r>
            <a:r>
              <a:rPr sz="975" b="1" spc="9" dirty="0">
                <a:solidFill>
                  <a:srgbClr val="1E4E82"/>
                </a:solidFill>
                <a:latin typeface="Rockwell" panose="02060603020205020403" pitchFamily="18" charset="0"/>
                <a:cs typeface="Calibri"/>
              </a:rPr>
              <a:t>r</a:t>
            </a:r>
            <a:r>
              <a:rPr sz="975" b="1" spc="-13" dirty="0">
                <a:solidFill>
                  <a:srgbClr val="1E4E82"/>
                </a:solidFill>
                <a:latin typeface="Rockwell" panose="02060603020205020403" pitchFamily="18" charset="0"/>
                <a:cs typeface="Calibri"/>
              </a:rPr>
              <a:t>v</a:t>
            </a:r>
            <a:r>
              <a:rPr sz="975" b="1" spc="-8" dirty="0">
                <a:solidFill>
                  <a:srgbClr val="1E4E82"/>
                </a:solidFill>
                <a:latin typeface="Rockwell" panose="02060603020205020403" pitchFamily="18" charset="0"/>
                <a:cs typeface="Calibri"/>
              </a:rPr>
              <a:t>a</a:t>
            </a:r>
            <a:r>
              <a:rPr sz="975" b="1" dirty="0">
                <a:solidFill>
                  <a:srgbClr val="1E4E82"/>
                </a:solidFill>
                <a:latin typeface="Rockwell" panose="02060603020205020403" pitchFamily="18" charset="0"/>
                <a:cs typeface="Calibri"/>
              </a:rPr>
              <a:t>tion</a:t>
            </a:r>
            <a:r>
              <a:rPr sz="975" b="1" spc="2" dirty="0">
                <a:solidFill>
                  <a:srgbClr val="1E4E82"/>
                </a:solidFill>
                <a:latin typeface="Rockwell" panose="02060603020205020403" pitchFamily="18" charset="0"/>
                <a:cs typeface="Calibri"/>
              </a:rPr>
              <a:t> </a:t>
            </a:r>
            <a:r>
              <a:rPr sz="975" b="1" spc="4" dirty="0">
                <a:solidFill>
                  <a:srgbClr val="1E4E82"/>
                </a:solidFill>
                <a:latin typeface="Rockwell" panose="02060603020205020403" pitchFamily="18" charset="0"/>
                <a:cs typeface="Calibri"/>
              </a:rPr>
              <a:t>Goal</a:t>
            </a:r>
            <a:endParaRPr sz="975" dirty="0">
              <a:latin typeface="Rockwell" panose="02060603020205020403" pitchFamily="18" charset="0"/>
              <a:cs typeface="Calibri"/>
            </a:endParaRPr>
          </a:p>
        </p:txBody>
      </p:sp>
      <p:sp>
        <p:nvSpPr>
          <p:cNvPr id="9" name="object 9"/>
          <p:cNvSpPr txBox="1"/>
          <p:nvPr/>
        </p:nvSpPr>
        <p:spPr>
          <a:xfrm>
            <a:off x="2413865" y="3741745"/>
            <a:ext cx="1931103" cy="461665"/>
          </a:xfrm>
          <a:prstGeom prst="rect">
            <a:avLst/>
          </a:prstGeom>
        </p:spPr>
        <p:txBody>
          <a:bodyPr vert="horz" wrap="square" lIns="0" tIns="0" rIns="0" bIns="0" rtlCol="0">
            <a:spAutoFit/>
          </a:bodyPr>
          <a:lstStyle/>
          <a:p>
            <a:pPr marL="132056" indent="-127495">
              <a:buSzPct val="65853"/>
              <a:buFont typeface="Symbol"/>
              <a:buChar char=""/>
              <a:tabLst>
                <a:tab pos="79370" algn="l"/>
              </a:tabLst>
            </a:pPr>
            <a:r>
              <a:rPr sz="750" b="1" dirty="0">
                <a:solidFill>
                  <a:schemeClr val="tx1">
                    <a:lumMod val="95000"/>
                    <a:lumOff val="5000"/>
                  </a:schemeClr>
                </a:solidFill>
                <a:latin typeface="Rockwell" panose="02060603020205020403" pitchFamily="18" charset="0"/>
                <a:cs typeface="Calibri"/>
              </a:rPr>
              <a:t>Pro</a:t>
            </a:r>
            <a:r>
              <a:rPr sz="750" b="1" spc="-9" dirty="0">
                <a:solidFill>
                  <a:schemeClr val="tx1">
                    <a:lumMod val="95000"/>
                    <a:lumOff val="5000"/>
                  </a:schemeClr>
                </a:solidFill>
                <a:latin typeface="Rockwell" panose="02060603020205020403" pitchFamily="18" charset="0"/>
                <a:cs typeface="Calibri"/>
              </a:rPr>
              <a:t>t</a:t>
            </a:r>
            <a:r>
              <a:rPr sz="750" b="1" dirty="0">
                <a:solidFill>
                  <a:schemeClr val="tx1">
                    <a:lumMod val="95000"/>
                    <a:lumOff val="5000"/>
                  </a:schemeClr>
                </a:solidFill>
                <a:latin typeface="Rockwell" panose="02060603020205020403" pitchFamily="18" charset="0"/>
                <a:cs typeface="Calibri"/>
              </a:rPr>
              <a:t>ec</a:t>
            </a:r>
            <a:r>
              <a:rPr sz="750" b="1" spc="-8" dirty="0">
                <a:solidFill>
                  <a:schemeClr val="tx1">
                    <a:lumMod val="95000"/>
                    <a:lumOff val="5000"/>
                  </a:schemeClr>
                </a:solidFill>
                <a:latin typeface="Rockwell" panose="02060603020205020403" pitchFamily="18" charset="0"/>
                <a:cs typeface="Calibri"/>
              </a:rPr>
              <a:t>t</a:t>
            </a:r>
            <a:r>
              <a:rPr sz="750" b="1" dirty="0">
                <a:solidFill>
                  <a:schemeClr val="tx1">
                    <a:lumMod val="95000"/>
                    <a:lumOff val="5000"/>
                  </a:schemeClr>
                </a:solidFill>
                <a:latin typeface="Rockwell" panose="02060603020205020403" pitchFamily="18" charset="0"/>
                <a:cs typeface="Calibri"/>
              </a:rPr>
              <a:t>ed Lands</a:t>
            </a:r>
            <a:r>
              <a:rPr sz="750" b="1" spc="-2" dirty="0">
                <a:solidFill>
                  <a:schemeClr val="tx1">
                    <a:lumMod val="95000"/>
                    <a:lumOff val="5000"/>
                  </a:schemeClr>
                </a:solidFill>
                <a:latin typeface="Rockwell" panose="02060603020205020403" pitchFamily="18" charset="0"/>
                <a:cs typeface="Calibri"/>
              </a:rPr>
              <a:t> </a:t>
            </a:r>
            <a:endParaRPr lang="en-US" sz="750" b="1" spc="-2" dirty="0">
              <a:solidFill>
                <a:schemeClr val="tx1">
                  <a:lumMod val="95000"/>
                  <a:lumOff val="5000"/>
                </a:schemeClr>
              </a:solidFill>
              <a:latin typeface="Rockwell" panose="02060603020205020403" pitchFamily="18" charset="0"/>
              <a:cs typeface="Calibri"/>
            </a:endParaRPr>
          </a:p>
          <a:p>
            <a:pPr marL="132056" indent="-127495">
              <a:buSzPct val="65853"/>
              <a:buFont typeface="Symbol"/>
              <a:buChar char=""/>
              <a:tabLst>
                <a:tab pos="79370" algn="l"/>
              </a:tabLst>
            </a:pPr>
            <a:r>
              <a:rPr sz="750" b="1" dirty="0">
                <a:solidFill>
                  <a:schemeClr val="tx1">
                    <a:lumMod val="95000"/>
                    <a:lumOff val="5000"/>
                  </a:schemeClr>
                </a:solidFill>
                <a:latin typeface="Rockwell" panose="02060603020205020403" pitchFamily="18" charset="0"/>
                <a:cs typeface="Calibri"/>
              </a:rPr>
              <a:t>Land Use M</a:t>
            </a:r>
            <a:r>
              <a:rPr sz="750" b="1" spc="-5" dirty="0">
                <a:solidFill>
                  <a:schemeClr val="tx1">
                    <a:lumMod val="95000"/>
                    <a:lumOff val="5000"/>
                  </a:schemeClr>
                </a:solidFill>
                <a:latin typeface="Rockwell" panose="02060603020205020403" pitchFamily="18" charset="0"/>
                <a:cs typeface="Calibri"/>
              </a:rPr>
              <a:t>e</a:t>
            </a:r>
            <a:r>
              <a:rPr sz="750" b="1" dirty="0">
                <a:solidFill>
                  <a:schemeClr val="tx1">
                    <a:lumMod val="95000"/>
                    <a:lumOff val="5000"/>
                  </a:schemeClr>
                </a:solidFill>
                <a:latin typeface="Rockwell" panose="02060603020205020403" pitchFamily="18" charset="0"/>
                <a:cs typeface="Calibri"/>
              </a:rPr>
              <a:t>thods and</a:t>
            </a:r>
            <a:endParaRPr sz="750" dirty="0">
              <a:solidFill>
                <a:schemeClr val="tx1">
                  <a:lumMod val="95000"/>
                  <a:lumOff val="5000"/>
                </a:schemeClr>
              </a:solidFill>
              <a:latin typeface="Rockwell" panose="02060603020205020403" pitchFamily="18" charset="0"/>
              <a:cs typeface="Calibri"/>
            </a:endParaRPr>
          </a:p>
          <a:p>
            <a:pPr marL="132056">
              <a:spcBef>
                <a:spcPts val="20"/>
              </a:spcBef>
            </a:pPr>
            <a:r>
              <a:rPr sz="750" b="1" dirty="0">
                <a:solidFill>
                  <a:schemeClr val="tx1">
                    <a:lumMod val="95000"/>
                    <a:lumOff val="5000"/>
                  </a:schemeClr>
                </a:solidFill>
                <a:latin typeface="Rockwell" panose="02060603020205020403" pitchFamily="18" charset="0"/>
                <a:cs typeface="Calibri"/>
              </a:rPr>
              <a:t>M</a:t>
            </a:r>
            <a:r>
              <a:rPr sz="750" b="1" spc="-5" dirty="0">
                <a:solidFill>
                  <a:schemeClr val="tx1">
                    <a:lumMod val="95000"/>
                    <a:lumOff val="5000"/>
                  </a:schemeClr>
                </a:solidFill>
                <a:latin typeface="Rockwell" panose="02060603020205020403" pitchFamily="18" charset="0"/>
                <a:cs typeface="Calibri"/>
              </a:rPr>
              <a:t>e</a:t>
            </a:r>
            <a:r>
              <a:rPr sz="750" b="1" dirty="0">
                <a:solidFill>
                  <a:schemeClr val="tx1">
                    <a:lumMod val="95000"/>
                    <a:lumOff val="5000"/>
                  </a:schemeClr>
                </a:solidFill>
                <a:latin typeface="Rockwell" panose="02060603020205020403" pitchFamily="18" charset="0"/>
                <a:cs typeface="Calibri"/>
              </a:rPr>
              <a:t>trics</a:t>
            </a:r>
            <a:r>
              <a:rPr sz="750" b="1" spc="-2" dirty="0">
                <a:solidFill>
                  <a:schemeClr val="tx1">
                    <a:lumMod val="95000"/>
                    <a:lumOff val="5000"/>
                  </a:schemeClr>
                </a:solidFill>
                <a:latin typeface="Rockwell" panose="02060603020205020403" pitchFamily="18" charset="0"/>
                <a:cs typeface="Calibri"/>
              </a:rPr>
              <a:t> </a:t>
            </a:r>
            <a:r>
              <a:rPr sz="750" b="1" dirty="0">
                <a:solidFill>
                  <a:schemeClr val="tx1">
                    <a:lumMod val="95000"/>
                    <a:lumOff val="5000"/>
                  </a:schemeClr>
                </a:solidFill>
                <a:latin typeface="Rockwell" panose="02060603020205020403" pitchFamily="18" charset="0"/>
                <a:cs typeface="Calibri"/>
              </a:rPr>
              <a:t>D</a:t>
            </a:r>
            <a:r>
              <a:rPr sz="750" b="1" spc="-8" dirty="0">
                <a:solidFill>
                  <a:schemeClr val="tx1">
                    <a:lumMod val="95000"/>
                    <a:lumOff val="5000"/>
                  </a:schemeClr>
                </a:solidFill>
                <a:latin typeface="Rockwell" panose="02060603020205020403" pitchFamily="18" charset="0"/>
                <a:cs typeface="Calibri"/>
              </a:rPr>
              <a:t>e</a:t>
            </a:r>
            <a:r>
              <a:rPr sz="750" b="1" dirty="0">
                <a:solidFill>
                  <a:schemeClr val="tx1">
                    <a:lumMod val="95000"/>
                    <a:lumOff val="5000"/>
                  </a:schemeClr>
                </a:solidFill>
                <a:latin typeface="Rockwell" panose="02060603020205020403" pitchFamily="18" charset="0"/>
                <a:cs typeface="Calibri"/>
              </a:rPr>
              <a:t>velopme</a:t>
            </a:r>
            <a:r>
              <a:rPr sz="750" b="1" spc="-8" dirty="0">
                <a:solidFill>
                  <a:schemeClr val="tx1">
                    <a:lumMod val="95000"/>
                    <a:lumOff val="5000"/>
                  </a:schemeClr>
                </a:solidFill>
                <a:latin typeface="Rockwell" panose="02060603020205020403" pitchFamily="18" charset="0"/>
                <a:cs typeface="Calibri"/>
              </a:rPr>
              <a:t>n</a:t>
            </a:r>
            <a:r>
              <a:rPr sz="750" b="1" dirty="0">
                <a:solidFill>
                  <a:schemeClr val="tx1">
                    <a:lumMod val="95000"/>
                    <a:lumOff val="5000"/>
                  </a:schemeClr>
                </a:solidFill>
                <a:latin typeface="Rockwell" panose="02060603020205020403" pitchFamily="18" charset="0"/>
                <a:cs typeface="Calibri"/>
              </a:rPr>
              <a:t>t </a:t>
            </a:r>
            <a:endParaRPr lang="en-US" sz="750" b="1" dirty="0">
              <a:solidFill>
                <a:schemeClr val="tx1">
                  <a:lumMod val="95000"/>
                  <a:lumOff val="5000"/>
                </a:schemeClr>
              </a:solidFill>
              <a:latin typeface="Rockwell" panose="02060603020205020403" pitchFamily="18" charset="0"/>
              <a:cs typeface="Calibri"/>
            </a:endParaRPr>
          </a:p>
          <a:p>
            <a:pPr marL="132056">
              <a:spcBef>
                <a:spcPts val="20"/>
              </a:spcBef>
            </a:pPr>
            <a:r>
              <a:rPr sz="750" b="1" dirty="0">
                <a:solidFill>
                  <a:schemeClr val="tx1">
                    <a:lumMod val="95000"/>
                    <a:lumOff val="5000"/>
                  </a:schemeClr>
                </a:solidFill>
                <a:latin typeface="Rockwell" panose="02060603020205020403" pitchFamily="18" charset="0"/>
                <a:cs typeface="Calibri"/>
              </a:rPr>
              <a:t>Land Use O</a:t>
            </a:r>
            <a:r>
              <a:rPr sz="750" b="1" spc="-5" dirty="0">
                <a:solidFill>
                  <a:schemeClr val="tx1">
                    <a:lumMod val="95000"/>
                    <a:lumOff val="5000"/>
                  </a:schemeClr>
                </a:solidFill>
                <a:latin typeface="Rockwell" panose="02060603020205020403" pitchFamily="18" charset="0"/>
                <a:cs typeface="Calibri"/>
              </a:rPr>
              <a:t>p</a:t>
            </a:r>
            <a:r>
              <a:rPr sz="750" b="1" dirty="0">
                <a:solidFill>
                  <a:schemeClr val="tx1">
                    <a:lumMod val="95000"/>
                    <a:lumOff val="5000"/>
                  </a:schemeClr>
                </a:solidFill>
                <a:latin typeface="Rockwell" panose="02060603020205020403" pitchFamily="18" charset="0"/>
                <a:cs typeface="Calibri"/>
              </a:rPr>
              <a:t>tions </a:t>
            </a:r>
            <a:r>
              <a:rPr sz="750" b="1" spc="-20" dirty="0">
                <a:solidFill>
                  <a:schemeClr val="tx1">
                    <a:lumMod val="95000"/>
                    <a:lumOff val="5000"/>
                  </a:schemeClr>
                </a:solidFill>
                <a:latin typeface="Rockwell" panose="02060603020205020403" pitchFamily="18" charset="0"/>
                <a:cs typeface="Calibri"/>
              </a:rPr>
              <a:t>E</a:t>
            </a:r>
            <a:r>
              <a:rPr sz="750" b="1" dirty="0">
                <a:solidFill>
                  <a:schemeClr val="tx1">
                    <a:lumMod val="95000"/>
                    <a:lumOff val="5000"/>
                  </a:schemeClr>
                </a:solidFill>
                <a:latin typeface="Rockwell" panose="02060603020205020403" pitchFamily="18" charset="0"/>
                <a:cs typeface="Calibri"/>
              </a:rPr>
              <a:t>valuation</a:t>
            </a:r>
            <a:endParaRPr sz="750" dirty="0">
              <a:solidFill>
                <a:schemeClr val="tx1">
                  <a:lumMod val="95000"/>
                  <a:lumOff val="5000"/>
                </a:schemeClr>
              </a:solidFill>
              <a:latin typeface="Rockwell" panose="02060603020205020403" pitchFamily="18" charset="0"/>
              <a:cs typeface="Calibri"/>
            </a:endParaRPr>
          </a:p>
        </p:txBody>
      </p:sp>
      <p:sp>
        <p:nvSpPr>
          <p:cNvPr id="10" name="object 10"/>
          <p:cNvSpPr txBox="1"/>
          <p:nvPr/>
        </p:nvSpPr>
        <p:spPr>
          <a:xfrm>
            <a:off x="2376714" y="4316822"/>
            <a:ext cx="2096336" cy="150041"/>
          </a:xfrm>
          <a:prstGeom prst="rect">
            <a:avLst/>
          </a:prstGeom>
        </p:spPr>
        <p:txBody>
          <a:bodyPr vert="horz" wrap="square" lIns="0" tIns="0" rIns="0" bIns="0" rtlCol="0">
            <a:spAutoFit/>
          </a:bodyPr>
          <a:lstStyle/>
          <a:p>
            <a:pPr marL="4562"/>
            <a:r>
              <a:rPr sz="975" b="1" spc="4" dirty="0">
                <a:solidFill>
                  <a:srgbClr val="1E4E82"/>
                </a:solidFill>
                <a:latin typeface="Rockwell" panose="02060603020205020403" pitchFamily="18" charset="0"/>
                <a:cs typeface="Calibri"/>
              </a:rPr>
              <a:t>E</a:t>
            </a:r>
            <a:r>
              <a:rPr sz="975" b="1" spc="-11" dirty="0">
                <a:solidFill>
                  <a:srgbClr val="1E4E82"/>
                </a:solidFill>
                <a:latin typeface="Rockwell" panose="02060603020205020403" pitchFamily="18" charset="0"/>
                <a:cs typeface="Calibri"/>
              </a:rPr>
              <a:t>n</a:t>
            </a:r>
            <a:r>
              <a:rPr sz="975" b="1" spc="2" dirty="0">
                <a:solidFill>
                  <a:srgbClr val="1E4E82"/>
                </a:solidFill>
                <a:latin typeface="Rockwell" panose="02060603020205020403" pitchFamily="18" charset="0"/>
                <a:cs typeface="Calibri"/>
              </a:rPr>
              <a:t>vi</a:t>
            </a:r>
            <a:r>
              <a:rPr sz="975" b="1" spc="-9" dirty="0">
                <a:solidFill>
                  <a:srgbClr val="1E4E82"/>
                </a:solidFill>
                <a:latin typeface="Rockwell" panose="02060603020205020403" pitchFamily="18" charset="0"/>
                <a:cs typeface="Calibri"/>
              </a:rPr>
              <a:t>r</a:t>
            </a:r>
            <a:r>
              <a:rPr sz="975" b="1" spc="5" dirty="0">
                <a:solidFill>
                  <a:srgbClr val="1E4E82"/>
                </a:solidFill>
                <a:latin typeface="Rockwell" panose="02060603020205020403" pitchFamily="18" charset="0"/>
                <a:cs typeface="Calibri"/>
              </a:rPr>
              <a:t>onme</a:t>
            </a:r>
            <a:r>
              <a:rPr sz="975" b="1" spc="-5" dirty="0">
                <a:solidFill>
                  <a:srgbClr val="1E4E82"/>
                </a:solidFill>
                <a:latin typeface="Rockwell" panose="02060603020205020403" pitchFamily="18" charset="0"/>
                <a:cs typeface="Calibri"/>
              </a:rPr>
              <a:t>n</a:t>
            </a:r>
            <a:r>
              <a:rPr sz="975" b="1" spc="-9" dirty="0">
                <a:solidFill>
                  <a:srgbClr val="1E4E82"/>
                </a:solidFill>
                <a:latin typeface="Rockwell" panose="02060603020205020403" pitchFamily="18" charset="0"/>
                <a:cs typeface="Calibri"/>
              </a:rPr>
              <a:t>t</a:t>
            </a:r>
            <a:r>
              <a:rPr sz="975" b="1" spc="4" dirty="0">
                <a:solidFill>
                  <a:srgbClr val="1E4E82"/>
                </a:solidFill>
                <a:latin typeface="Rockwell" panose="02060603020205020403" pitchFamily="18" charset="0"/>
                <a:cs typeface="Calibri"/>
              </a:rPr>
              <a:t>al</a:t>
            </a:r>
            <a:r>
              <a:rPr sz="975" b="1" spc="2" dirty="0">
                <a:solidFill>
                  <a:srgbClr val="1E4E82"/>
                </a:solidFill>
                <a:latin typeface="Rockwell" panose="02060603020205020403" pitchFamily="18" charset="0"/>
                <a:cs typeface="Calibri"/>
              </a:rPr>
              <a:t> Li</a:t>
            </a:r>
            <a:r>
              <a:rPr sz="975" b="1" spc="-13" dirty="0">
                <a:solidFill>
                  <a:srgbClr val="1E4E82"/>
                </a:solidFill>
                <a:latin typeface="Rockwell" panose="02060603020205020403" pitchFamily="18" charset="0"/>
                <a:cs typeface="Calibri"/>
              </a:rPr>
              <a:t>t</a:t>
            </a:r>
            <a:r>
              <a:rPr sz="975" b="1" spc="4" dirty="0">
                <a:solidFill>
                  <a:srgbClr val="1E4E82"/>
                </a:solidFill>
                <a:latin typeface="Rockwell" panose="02060603020205020403" pitchFamily="18" charset="0"/>
                <a:cs typeface="Calibri"/>
              </a:rPr>
              <a:t>e</a:t>
            </a:r>
            <a:r>
              <a:rPr sz="975" b="1" spc="-20" dirty="0">
                <a:solidFill>
                  <a:srgbClr val="1E4E82"/>
                </a:solidFill>
                <a:latin typeface="Rockwell" panose="02060603020205020403" pitchFamily="18" charset="0"/>
                <a:cs typeface="Calibri"/>
              </a:rPr>
              <a:t>r</a:t>
            </a:r>
            <a:r>
              <a:rPr sz="975" b="1" spc="4" dirty="0">
                <a:solidFill>
                  <a:srgbClr val="1E4E82"/>
                </a:solidFill>
                <a:latin typeface="Rockwell" panose="02060603020205020403" pitchFamily="18" charset="0"/>
                <a:cs typeface="Calibri"/>
              </a:rPr>
              <a:t>acy</a:t>
            </a:r>
            <a:r>
              <a:rPr sz="975" b="1" spc="2" dirty="0">
                <a:solidFill>
                  <a:srgbClr val="1E4E82"/>
                </a:solidFill>
                <a:latin typeface="Rockwell" panose="02060603020205020403" pitchFamily="18" charset="0"/>
                <a:cs typeface="Calibri"/>
              </a:rPr>
              <a:t> </a:t>
            </a:r>
            <a:r>
              <a:rPr sz="975" b="1" spc="4" dirty="0">
                <a:solidFill>
                  <a:srgbClr val="1E4E82"/>
                </a:solidFill>
                <a:latin typeface="Rockwell" panose="02060603020205020403" pitchFamily="18" charset="0"/>
                <a:cs typeface="Calibri"/>
              </a:rPr>
              <a:t>Goal</a:t>
            </a:r>
            <a:endParaRPr sz="975" dirty="0">
              <a:latin typeface="Rockwell" panose="02060603020205020403" pitchFamily="18" charset="0"/>
              <a:cs typeface="Calibri"/>
            </a:endParaRPr>
          </a:p>
        </p:txBody>
      </p:sp>
      <p:sp>
        <p:nvSpPr>
          <p:cNvPr id="11" name="object 11"/>
          <p:cNvSpPr txBox="1"/>
          <p:nvPr/>
        </p:nvSpPr>
        <p:spPr>
          <a:xfrm>
            <a:off x="2448155" y="4470646"/>
            <a:ext cx="1754744" cy="466281"/>
          </a:xfrm>
          <a:prstGeom prst="rect">
            <a:avLst/>
          </a:prstGeom>
        </p:spPr>
        <p:txBody>
          <a:bodyPr vert="horz" wrap="square" lIns="0" tIns="0" rIns="0" bIns="0" rtlCol="0">
            <a:spAutoFit/>
          </a:bodyPr>
          <a:lstStyle/>
          <a:p>
            <a:pPr marL="132056" indent="-127495">
              <a:buSzPct val="65853"/>
              <a:buFont typeface="Symbol"/>
              <a:buChar char=""/>
              <a:tabLst>
                <a:tab pos="79370" algn="l"/>
              </a:tabLst>
            </a:pPr>
            <a:r>
              <a:rPr sz="750" b="1" dirty="0">
                <a:solidFill>
                  <a:schemeClr val="tx1">
                    <a:lumMod val="95000"/>
                    <a:lumOff val="5000"/>
                  </a:schemeClr>
                </a:solidFill>
                <a:latin typeface="Rockwell" panose="02060603020205020403" pitchFamily="18" charset="0"/>
                <a:cs typeface="Calibri"/>
              </a:rPr>
              <a:t>Stude</a:t>
            </a:r>
            <a:r>
              <a:rPr sz="750" b="1" spc="-9" dirty="0">
                <a:solidFill>
                  <a:schemeClr val="tx1">
                    <a:lumMod val="95000"/>
                    <a:lumOff val="5000"/>
                  </a:schemeClr>
                </a:solidFill>
                <a:latin typeface="Rockwell" panose="02060603020205020403" pitchFamily="18" charset="0"/>
                <a:cs typeface="Calibri"/>
              </a:rPr>
              <a:t>n</a:t>
            </a:r>
            <a:r>
              <a:rPr sz="750" b="1" dirty="0">
                <a:solidFill>
                  <a:schemeClr val="tx1">
                    <a:lumMod val="95000"/>
                    <a:lumOff val="5000"/>
                  </a:schemeClr>
                </a:solidFill>
                <a:latin typeface="Rockwell" panose="02060603020205020403" pitchFamily="18" charset="0"/>
                <a:cs typeface="Calibri"/>
              </a:rPr>
              <a:t>t </a:t>
            </a:r>
            <a:endParaRPr lang="en-US" sz="750" b="1" dirty="0">
              <a:solidFill>
                <a:schemeClr val="tx1">
                  <a:lumMod val="95000"/>
                  <a:lumOff val="5000"/>
                </a:schemeClr>
              </a:solidFill>
              <a:latin typeface="Rockwell" panose="02060603020205020403" pitchFamily="18" charset="0"/>
              <a:cs typeface="Calibri"/>
            </a:endParaRPr>
          </a:p>
          <a:p>
            <a:pPr marL="132056" indent="-127495">
              <a:buSzPct val="65853"/>
              <a:buFont typeface="Symbol"/>
              <a:buChar char=""/>
              <a:tabLst>
                <a:tab pos="79370" algn="l"/>
              </a:tabLst>
            </a:pPr>
            <a:r>
              <a:rPr sz="750" b="1" dirty="0">
                <a:solidFill>
                  <a:schemeClr val="tx1">
                    <a:lumMod val="95000"/>
                    <a:lumOff val="5000"/>
                  </a:schemeClr>
                </a:solidFill>
                <a:latin typeface="Rockwell" panose="02060603020205020403" pitchFamily="18" charset="0"/>
                <a:cs typeface="Calibri"/>
              </a:rPr>
              <a:t>Su</a:t>
            </a:r>
            <a:r>
              <a:rPr sz="750" b="1" spc="-9" dirty="0">
                <a:solidFill>
                  <a:schemeClr val="tx1">
                    <a:lumMod val="95000"/>
                    <a:lumOff val="5000"/>
                  </a:schemeClr>
                </a:solidFill>
                <a:latin typeface="Rockwell" panose="02060603020205020403" pitchFamily="18" charset="0"/>
                <a:cs typeface="Calibri"/>
              </a:rPr>
              <a:t>st</a:t>
            </a:r>
            <a:r>
              <a:rPr sz="750" b="1" dirty="0">
                <a:solidFill>
                  <a:schemeClr val="tx1">
                    <a:lumMod val="95000"/>
                    <a:lumOff val="5000"/>
                  </a:schemeClr>
                </a:solidFill>
                <a:latin typeface="Rockwell" panose="02060603020205020403" pitchFamily="18" charset="0"/>
                <a:cs typeface="Calibri"/>
              </a:rPr>
              <a:t>ainab</a:t>
            </a:r>
            <a:r>
              <a:rPr sz="750" b="1" spc="-4" dirty="0">
                <a:solidFill>
                  <a:schemeClr val="tx1">
                    <a:lumMod val="95000"/>
                    <a:lumOff val="5000"/>
                  </a:schemeClr>
                </a:solidFill>
                <a:latin typeface="Rockwell" panose="02060603020205020403" pitchFamily="18" charset="0"/>
                <a:cs typeface="Calibri"/>
              </a:rPr>
              <a:t>l</a:t>
            </a:r>
            <a:r>
              <a:rPr sz="750" b="1" dirty="0">
                <a:solidFill>
                  <a:schemeClr val="tx1">
                    <a:lumMod val="95000"/>
                    <a:lumOff val="5000"/>
                  </a:schemeClr>
                </a:solidFill>
                <a:latin typeface="Rockwell" panose="02060603020205020403" pitchFamily="18" charset="0"/>
                <a:cs typeface="Calibri"/>
              </a:rPr>
              <a:t>e Schools </a:t>
            </a:r>
            <a:endParaRPr sz="750" dirty="0">
              <a:solidFill>
                <a:schemeClr val="tx1">
                  <a:lumMod val="95000"/>
                  <a:lumOff val="5000"/>
                </a:schemeClr>
              </a:solidFill>
              <a:latin typeface="Rockwell" panose="02060603020205020403" pitchFamily="18" charset="0"/>
              <a:cs typeface="Calibri"/>
            </a:endParaRPr>
          </a:p>
          <a:p>
            <a:pPr marL="132056" marR="244726" indent="-127495">
              <a:lnSpc>
                <a:spcPct val="102400"/>
              </a:lnSpc>
              <a:buSzPct val="65853"/>
              <a:buFont typeface="Symbol"/>
              <a:buChar char=""/>
              <a:tabLst>
                <a:tab pos="79370" algn="l"/>
              </a:tabLst>
            </a:pPr>
            <a:r>
              <a:rPr sz="750" b="1" spc="-5" dirty="0">
                <a:solidFill>
                  <a:schemeClr val="tx1">
                    <a:lumMod val="95000"/>
                    <a:lumOff val="5000"/>
                  </a:schemeClr>
                </a:solidFill>
                <a:latin typeface="Rockwell" panose="02060603020205020403" pitchFamily="18" charset="0"/>
                <a:cs typeface="Calibri"/>
              </a:rPr>
              <a:t>E</a:t>
            </a:r>
            <a:r>
              <a:rPr sz="750" b="1" spc="-11" dirty="0">
                <a:solidFill>
                  <a:schemeClr val="tx1">
                    <a:lumMod val="95000"/>
                    <a:lumOff val="5000"/>
                  </a:schemeClr>
                </a:solidFill>
                <a:latin typeface="Rockwell" panose="02060603020205020403" pitchFamily="18" charset="0"/>
                <a:cs typeface="Calibri"/>
              </a:rPr>
              <a:t>n</a:t>
            </a:r>
            <a:r>
              <a:rPr sz="750" b="1" dirty="0">
                <a:solidFill>
                  <a:schemeClr val="tx1">
                    <a:lumMod val="95000"/>
                    <a:lumOff val="5000"/>
                  </a:schemeClr>
                </a:solidFill>
                <a:latin typeface="Rockwell" panose="02060603020205020403" pitchFamily="18" charset="0"/>
                <a:cs typeface="Calibri"/>
              </a:rPr>
              <a:t>viro</a:t>
            </a:r>
            <a:r>
              <a:rPr sz="750" b="1" spc="-4" dirty="0">
                <a:solidFill>
                  <a:schemeClr val="tx1">
                    <a:lumMod val="95000"/>
                    <a:lumOff val="5000"/>
                  </a:schemeClr>
                </a:solidFill>
                <a:latin typeface="Rockwell" panose="02060603020205020403" pitchFamily="18" charset="0"/>
                <a:cs typeface="Calibri"/>
              </a:rPr>
              <a:t>n</a:t>
            </a:r>
            <a:r>
              <a:rPr sz="750" b="1" dirty="0">
                <a:solidFill>
                  <a:schemeClr val="tx1">
                    <a:lumMod val="95000"/>
                    <a:lumOff val="5000"/>
                  </a:schemeClr>
                </a:solidFill>
                <a:latin typeface="Rockwell" panose="02060603020205020403" pitchFamily="18" charset="0"/>
                <a:cs typeface="Calibri"/>
              </a:rPr>
              <a:t>me</a:t>
            </a:r>
            <a:r>
              <a:rPr sz="750" b="1" spc="-9" dirty="0">
                <a:solidFill>
                  <a:schemeClr val="tx1">
                    <a:lumMod val="95000"/>
                    <a:lumOff val="5000"/>
                  </a:schemeClr>
                </a:solidFill>
                <a:latin typeface="Rockwell" panose="02060603020205020403" pitchFamily="18" charset="0"/>
                <a:cs typeface="Calibri"/>
              </a:rPr>
              <a:t>nt</a:t>
            </a:r>
            <a:r>
              <a:rPr sz="750" b="1" dirty="0">
                <a:solidFill>
                  <a:schemeClr val="tx1">
                    <a:lumMod val="95000"/>
                    <a:lumOff val="5000"/>
                  </a:schemeClr>
                </a:solidFill>
                <a:latin typeface="Rockwell" panose="02060603020205020403" pitchFamily="18" charset="0"/>
                <a:cs typeface="Calibri"/>
              </a:rPr>
              <a:t>al Li</a:t>
            </a:r>
            <a:r>
              <a:rPr sz="750" b="1" spc="-9" dirty="0">
                <a:solidFill>
                  <a:schemeClr val="tx1">
                    <a:lumMod val="95000"/>
                    <a:lumOff val="5000"/>
                  </a:schemeClr>
                </a:solidFill>
                <a:latin typeface="Rockwell" panose="02060603020205020403" pitchFamily="18" charset="0"/>
                <a:cs typeface="Calibri"/>
              </a:rPr>
              <a:t>t</a:t>
            </a:r>
            <a:r>
              <a:rPr sz="750" b="1" dirty="0">
                <a:solidFill>
                  <a:schemeClr val="tx1">
                    <a:lumMod val="95000"/>
                    <a:lumOff val="5000"/>
                  </a:schemeClr>
                </a:solidFill>
                <a:latin typeface="Rockwell" panose="02060603020205020403" pitchFamily="18" charset="0"/>
                <a:cs typeface="Calibri"/>
              </a:rPr>
              <a:t>eracy Planning</a:t>
            </a:r>
            <a:endParaRPr sz="750" dirty="0">
              <a:solidFill>
                <a:schemeClr val="tx1">
                  <a:lumMod val="95000"/>
                  <a:lumOff val="5000"/>
                </a:schemeClr>
              </a:solidFill>
              <a:latin typeface="Rockwell" panose="02060603020205020403" pitchFamily="18" charset="0"/>
              <a:cs typeface="Calibri"/>
            </a:endParaRPr>
          </a:p>
        </p:txBody>
      </p:sp>
      <p:sp>
        <p:nvSpPr>
          <p:cNvPr id="12" name="object 12"/>
          <p:cNvSpPr/>
          <p:nvPr/>
        </p:nvSpPr>
        <p:spPr>
          <a:xfrm>
            <a:off x="1248304" y="801909"/>
            <a:ext cx="711680" cy="39607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latin typeface="Rockwell" panose="02060603020205020403" pitchFamily="18" charset="0"/>
            </a:endParaRPr>
          </a:p>
        </p:txBody>
      </p:sp>
      <p:sp>
        <p:nvSpPr>
          <p:cNvPr id="14" name="object 14"/>
          <p:cNvSpPr/>
          <p:nvPr/>
        </p:nvSpPr>
        <p:spPr>
          <a:xfrm>
            <a:off x="1273515" y="2953235"/>
            <a:ext cx="701323" cy="336566"/>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latin typeface="Rockwell" panose="02060603020205020403" pitchFamily="18" charset="0"/>
            </a:endParaRPr>
          </a:p>
        </p:txBody>
      </p:sp>
      <p:sp>
        <p:nvSpPr>
          <p:cNvPr id="19" name="object 19"/>
          <p:cNvSpPr/>
          <p:nvPr/>
        </p:nvSpPr>
        <p:spPr>
          <a:xfrm>
            <a:off x="1229268" y="2010930"/>
            <a:ext cx="713833" cy="337327"/>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latin typeface="Rockwell" panose="02060603020205020403" pitchFamily="18" charset="0"/>
            </a:endParaRPr>
          </a:p>
        </p:txBody>
      </p:sp>
      <p:sp>
        <p:nvSpPr>
          <p:cNvPr id="21" name="object 21"/>
          <p:cNvSpPr txBox="1"/>
          <p:nvPr/>
        </p:nvSpPr>
        <p:spPr>
          <a:xfrm>
            <a:off x="5586409" y="698027"/>
            <a:ext cx="1397776" cy="150041"/>
          </a:xfrm>
          <a:prstGeom prst="rect">
            <a:avLst/>
          </a:prstGeom>
        </p:spPr>
        <p:txBody>
          <a:bodyPr vert="horz" wrap="square" lIns="0" tIns="0" rIns="0" bIns="0" rtlCol="0">
            <a:spAutoFit/>
          </a:bodyPr>
          <a:lstStyle/>
          <a:p>
            <a:pPr marL="4562"/>
            <a:r>
              <a:rPr sz="975" b="1" spc="4" dirty="0">
                <a:solidFill>
                  <a:srgbClr val="1E4E82"/>
                </a:solidFill>
                <a:latin typeface="Rockwell" panose="02060603020205020403" pitchFamily="18" charset="0"/>
                <a:cs typeface="Calibri"/>
              </a:rPr>
              <a:t>Vi</a:t>
            </a:r>
            <a:r>
              <a:rPr sz="975" b="1" spc="-9" dirty="0">
                <a:solidFill>
                  <a:srgbClr val="1E4E82"/>
                </a:solidFill>
                <a:latin typeface="Rockwell" panose="02060603020205020403" pitchFamily="18" charset="0"/>
                <a:cs typeface="Calibri"/>
              </a:rPr>
              <a:t>t</a:t>
            </a:r>
            <a:r>
              <a:rPr sz="975" b="1" spc="4" dirty="0">
                <a:solidFill>
                  <a:srgbClr val="1E4E82"/>
                </a:solidFill>
                <a:latin typeface="Rockwell" panose="02060603020205020403" pitchFamily="18" charset="0"/>
                <a:cs typeface="Calibri"/>
              </a:rPr>
              <a:t>al</a:t>
            </a:r>
            <a:r>
              <a:rPr sz="975" b="1" spc="2" dirty="0">
                <a:solidFill>
                  <a:srgbClr val="1E4E82"/>
                </a:solidFill>
                <a:latin typeface="Rockwell" panose="02060603020205020403" pitchFamily="18" charset="0"/>
                <a:cs typeface="Calibri"/>
              </a:rPr>
              <a:t> </a:t>
            </a:r>
            <a:r>
              <a:rPr sz="975" b="1" spc="5" dirty="0">
                <a:solidFill>
                  <a:srgbClr val="1E4E82"/>
                </a:solidFill>
                <a:latin typeface="Rockwell" panose="02060603020205020403" pitchFamily="18" charset="0"/>
                <a:cs typeface="Calibri"/>
              </a:rPr>
              <a:t>Hab</a:t>
            </a:r>
            <a:r>
              <a:rPr sz="975" b="1" spc="-2" dirty="0">
                <a:solidFill>
                  <a:srgbClr val="1E4E82"/>
                </a:solidFill>
                <a:latin typeface="Rockwell" panose="02060603020205020403" pitchFamily="18" charset="0"/>
                <a:cs typeface="Calibri"/>
              </a:rPr>
              <a:t>i</a:t>
            </a:r>
            <a:r>
              <a:rPr sz="975" b="1" spc="-8" dirty="0">
                <a:solidFill>
                  <a:srgbClr val="1E4E82"/>
                </a:solidFill>
                <a:latin typeface="Rockwell" panose="02060603020205020403" pitchFamily="18" charset="0"/>
                <a:cs typeface="Calibri"/>
              </a:rPr>
              <a:t>ta</a:t>
            </a:r>
            <a:r>
              <a:rPr sz="975" b="1" spc="4" dirty="0">
                <a:solidFill>
                  <a:srgbClr val="1E4E82"/>
                </a:solidFill>
                <a:latin typeface="Rockwell" panose="02060603020205020403" pitchFamily="18" charset="0"/>
                <a:cs typeface="Calibri"/>
              </a:rPr>
              <a:t>ts</a:t>
            </a:r>
            <a:r>
              <a:rPr sz="975" b="1" spc="2" dirty="0">
                <a:solidFill>
                  <a:srgbClr val="1E4E82"/>
                </a:solidFill>
                <a:latin typeface="Rockwell" panose="02060603020205020403" pitchFamily="18" charset="0"/>
                <a:cs typeface="Calibri"/>
              </a:rPr>
              <a:t> </a:t>
            </a:r>
            <a:r>
              <a:rPr sz="975" b="1" spc="4" dirty="0">
                <a:solidFill>
                  <a:srgbClr val="1E4E82"/>
                </a:solidFill>
                <a:latin typeface="Rockwell" panose="02060603020205020403" pitchFamily="18" charset="0"/>
                <a:cs typeface="Calibri"/>
              </a:rPr>
              <a:t>Goal</a:t>
            </a:r>
            <a:endParaRPr sz="975">
              <a:latin typeface="Rockwell" panose="02060603020205020403" pitchFamily="18" charset="0"/>
              <a:cs typeface="Calibri"/>
            </a:endParaRPr>
          </a:p>
        </p:txBody>
      </p:sp>
      <p:sp>
        <p:nvSpPr>
          <p:cNvPr id="22" name="object 22"/>
          <p:cNvSpPr txBox="1"/>
          <p:nvPr/>
        </p:nvSpPr>
        <p:spPr>
          <a:xfrm>
            <a:off x="5645873" y="864400"/>
            <a:ext cx="2009376" cy="925638"/>
          </a:xfrm>
          <a:prstGeom prst="rect">
            <a:avLst/>
          </a:prstGeom>
        </p:spPr>
        <p:txBody>
          <a:bodyPr vert="horz" wrap="square" lIns="0" tIns="0" rIns="0" bIns="0" rtlCol="0">
            <a:spAutoFit/>
          </a:bodyPr>
          <a:lstStyle/>
          <a:p>
            <a:pPr marL="174706" indent="-170144">
              <a:buSzPct val="65853"/>
              <a:buFont typeface="Symbol"/>
              <a:buChar char=""/>
              <a:tabLst>
                <a:tab pos="79370" algn="l"/>
              </a:tabLst>
            </a:pPr>
            <a:r>
              <a:rPr sz="750" b="1" spc="-31" dirty="0">
                <a:solidFill>
                  <a:schemeClr val="tx1">
                    <a:lumMod val="95000"/>
                    <a:lumOff val="5000"/>
                  </a:schemeClr>
                </a:solidFill>
                <a:latin typeface="Rockwell" panose="02060603020205020403" pitchFamily="18" charset="0"/>
                <a:cs typeface="Calibri"/>
              </a:rPr>
              <a:t>W</a:t>
            </a:r>
            <a:r>
              <a:rPr sz="750" b="1" spc="-5" dirty="0">
                <a:solidFill>
                  <a:schemeClr val="tx1">
                    <a:lumMod val="95000"/>
                    <a:lumOff val="5000"/>
                  </a:schemeClr>
                </a:solidFill>
                <a:latin typeface="Rockwell" panose="02060603020205020403" pitchFamily="18" charset="0"/>
                <a:cs typeface="Calibri"/>
              </a:rPr>
              <a:t>e</a:t>
            </a:r>
            <a:r>
              <a:rPr sz="750" b="1" dirty="0">
                <a:solidFill>
                  <a:schemeClr val="tx1">
                    <a:lumMod val="95000"/>
                    <a:lumOff val="5000"/>
                  </a:schemeClr>
                </a:solidFill>
                <a:latin typeface="Rockwell" panose="02060603020205020403" pitchFamily="18" charset="0"/>
                <a:cs typeface="Calibri"/>
              </a:rPr>
              <a:t>tlan</a:t>
            </a:r>
            <a:r>
              <a:rPr sz="750" b="1" spc="-4" dirty="0">
                <a:solidFill>
                  <a:schemeClr val="tx1">
                    <a:lumMod val="95000"/>
                    <a:lumOff val="5000"/>
                  </a:schemeClr>
                </a:solidFill>
                <a:latin typeface="Rockwell" panose="02060603020205020403" pitchFamily="18" charset="0"/>
                <a:cs typeface="Calibri"/>
              </a:rPr>
              <a:t>d</a:t>
            </a:r>
            <a:r>
              <a:rPr sz="750" b="1" dirty="0">
                <a:solidFill>
                  <a:schemeClr val="tx1">
                    <a:lumMod val="95000"/>
                    <a:lumOff val="5000"/>
                  </a:schemeClr>
                </a:solidFill>
                <a:latin typeface="Rockwell" panose="02060603020205020403" pitchFamily="18" charset="0"/>
                <a:cs typeface="Calibri"/>
              </a:rPr>
              <a:t>s </a:t>
            </a:r>
            <a:endParaRPr lang="en-US" sz="750" b="1" dirty="0">
              <a:solidFill>
                <a:schemeClr val="tx1">
                  <a:lumMod val="95000"/>
                  <a:lumOff val="5000"/>
                </a:schemeClr>
              </a:solidFill>
              <a:latin typeface="Rockwell" panose="02060603020205020403" pitchFamily="18" charset="0"/>
              <a:cs typeface="Calibri"/>
            </a:endParaRPr>
          </a:p>
          <a:p>
            <a:pPr marL="174706" indent="-170144">
              <a:buSzPct val="65853"/>
              <a:buFont typeface="Symbol"/>
              <a:buChar char=""/>
              <a:tabLst>
                <a:tab pos="79370" algn="l"/>
              </a:tabLst>
            </a:pPr>
            <a:r>
              <a:rPr lang="en-US" sz="750" b="1" dirty="0">
                <a:solidFill>
                  <a:schemeClr val="tx1">
                    <a:lumMod val="95000"/>
                    <a:lumOff val="5000"/>
                  </a:schemeClr>
                </a:solidFill>
                <a:latin typeface="Rockwell" panose="02060603020205020403" pitchFamily="18" charset="0"/>
                <a:cs typeface="Calibri"/>
              </a:rPr>
              <a:t>Black Duck </a:t>
            </a:r>
          </a:p>
          <a:p>
            <a:pPr marL="174706" indent="-170144">
              <a:buSzPct val="65853"/>
              <a:buFont typeface="Symbol"/>
              <a:buChar char=""/>
              <a:tabLst>
                <a:tab pos="79370" algn="l"/>
              </a:tabLst>
            </a:pPr>
            <a:r>
              <a:rPr sz="750" b="1" dirty="0">
                <a:solidFill>
                  <a:srgbClr val="FF0000"/>
                </a:solidFill>
                <a:latin typeface="Rockwell" panose="02060603020205020403" pitchFamily="18" charset="0"/>
                <a:cs typeface="Calibri"/>
              </a:rPr>
              <a:t>Stream Health </a:t>
            </a:r>
            <a:endParaRPr lang="en-US" sz="750" b="1" dirty="0">
              <a:solidFill>
                <a:srgbClr val="FF0000"/>
              </a:solidFill>
              <a:latin typeface="Rockwell" panose="02060603020205020403" pitchFamily="18" charset="0"/>
              <a:cs typeface="Calibri"/>
            </a:endParaRPr>
          </a:p>
          <a:p>
            <a:pPr marL="174706" indent="-170144">
              <a:buSzPct val="65853"/>
              <a:buFont typeface="Symbol"/>
              <a:buChar char=""/>
              <a:tabLst>
                <a:tab pos="79370" algn="l"/>
              </a:tabLst>
            </a:pPr>
            <a:r>
              <a:rPr sz="750" b="1" dirty="0">
                <a:solidFill>
                  <a:srgbClr val="92D050"/>
                </a:solidFill>
                <a:latin typeface="Rockwell" panose="02060603020205020403" pitchFamily="18" charset="0"/>
                <a:cs typeface="Calibri"/>
              </a:rPr>
              <a:t>Brook </a:t>
            </a:r>
            <a:r>
              <a:rPr sz="750" b="1" spc="-28" dirty="0">
                <a:solidFill>
                  <a:srgbClr val="92D050"/>
                </a:solidFill>
                <a:latin typeface="Rockwell" panose="02060603020205020403" pitchFamily="18" charset="0"/>
                <a:cs typeface="Calibri"/>
              </a:rPr>
              <a:t>T</a:t>
            </a:r>
            <a:r>
              <a:rPr sz="750" b="1" dirty="0">
                <a:solidFill>
                  <a:srgbClr val="92D050"/>
                </a:solidFill>
                <a:latin typeface="Rockwell" panose="02060603020205020403" pitchFamily="18" charset="0"/>
                <a:cs typeface="Calibri"/>
              </a:rPr>
              <a:t>rout</a:t>
            </a:r>
            <a:r>
              <a:rPr lang="en-US" sz="750" b="1" dirty="0">
                <a:solidFill>
                  <a:srgbClr val="92D050"/>
                </a:solidFill>
                <a:latin typeface="Rockwell" panose="02060603020205020403" pitchFamily="18" charset="0"/>
                <a:cs typeface="Calibri"/>
              </a:rPr>
              <a:t> </a:t>
            </a:r>
          </a:p>
          <a:p>
            <a:pPr marL="174706" indent="-170144">
              <a:buSzPct val="65853"/>
              <a:buFont typeface="Symbol"/>
              <a:buChar char=""/>
              <a:tabLst>
                <a:tab pos="79370" algn="l"/>
              </a:tabLst>
            </a:pPr>
            <a:r>
              <a:rPr sz="750" b="1" dirty="0">
                <a:solidFill>
                  <a:srgbClr val="92D050"/>
                </a:solidFill>
                <a:latin typeface="Rockwell" panose="02060603020205020403" pitchFamily="18" charset="0"/>
                <a:cs typeface="Calibri"/>
              </a:rPr>
              <a:t>Fish </a:t>
            </a:r>
            <a:r>
              <a:rPr sz="750" b="1" spc="-11" dirty="0">
                <a:solidFill>
                  <a:srgbClr val="92D050"/>
                </a:solidFill>
                <a:latin typeface="Rockwell" panose="02060603020205020403" pitchFamily="18" charset="0"/>
                <a:cs typeface="Calibri"/>
              </a:rPr>
              <a:t>P</a:t>
            </a:r>
            <a:r>
              <a:rPr sz="750" b="1" dirty="0">
                <a:solidFill>
                  <a:srgbClr val="92D050"/>
                </a:solidFill>
                <a:latin typeface="Rockwell" panose="02060603020205020403" pitchFamily="18" charset="0"/>
                <a:cs typeface="Calibri"/>
              </a:rPr>
              <a:t>assage </a:t>
            </a:r>
            <a:endParaRPr lang="en-US" sz="750" b="1" dirty="0">
              <a:solidFill>
                <a:srgbClr val="92D050"/>
              </a:solidFill>
              <a:latin typeface="Rockwell" panose="02060603020205020403" pitchFamily="18" charset="0"/>
              <a:cs typeface="Calibri"/>
            </a:endParaRPr>
          </a:p>
          <a:p>
            <a:pPr marL="174706" indent="-170144">
              <a:buSzPct val="65853"/>
              <a:buFont typeface="Symbol"/>
              <a:buChar char=""/>
              <a:tabLst>
                <a:tab pos="79370" algn="l"/>
              </a:tabLst>
            </a:pPr>
            <a:r>
              <a:rPr sz="750" b="1" dirty="0">
                <a:solidFill>
                  <a:schemeClr val="tx1">
                    <a:lumMod val="95000"/>
                    <a:lumOff val="5000"/>
                  </a:schemeClr>
                </a:solidFill>
                <a:latin typeface="Rockwell" panose="02060603020205020403" pitchFamily="18" charset="0"/>
                <a:cs typeface="Calibri"/>
              </a:rPr>
              <a:t>Submerged Aqu</a:t>
            </a:r>
            <a:r>
              <a:rPr sz="750" b="1" spc="-4" dirty="0">
                <a:solidFill>
                  <a:schemeClr val="tx1">
                    <a:lumMod val="95000"/>
                    <a:lumOff val="5000"/>
                  </a:schemeClr>
                </a:solidFill>
                <a:latin typeface="Rockwell" panose="02060603020205020403" pitchFamily="18" charset="0"/>
                <a:cs typeface="Calibri"/>
              </a:rPr>
              <a:t>atic</a:t>
            </a:r>
            <a:r>
              <a:rPr sz="750" b="1" dirty="0">
                <a:solidFill>
                  <a:schemeClr val="tx1">
                    <a:lumMod val="95000"/>
                    <a:lumOff val="5000"/>
                  </a:schemeClr>
                </a:solidFill>
                <a:latin typeface="Rockwell" panose="02060603020205020403" pitchFamily="18" charset="0"/>
                <a:cs typeface="Calibri"/>
              </a:rPr>
              <a:t> </a:t>
            </a:r>
            <a:r>
              <a:rPr sz="750" b="1" spc="-40" dirty="0">
                <a:solidFill>
                  <a:schemeClr val="tx1">
                    <a:lumMod val="95000"/>
                    <a:lumOff val="5000"/>
                  </a:schemeClr>
                </a:solidFill>
                <a:latin typeface="Rockwell" panose="02060603020205020403" pitchFamily="18" charset="0"/>
                <a:cs typeface="Calibri"/>
              </a:rPr>
              <a:t>V</a:t>
            </a:r>
            <a:r>
              <a:rPr sz="750" b="1" dirty="0">
                <a:solidFill>
                  <a:schemeClr val="tx1">
                    <a:lumMod val="95000"/>
                    <a:lumOff val="5000"/>
                  </a:schemeClr>
                </a:solidFill>
                <a:latin typeface="Rockwell" panose="02060603020205020403" pitchFamily="18" charset="0"/>
                <a:cs typeface="Calibri"/>
              </a:rPr>
              <a:t>eg</a:t>
            </a:r>
            <a:r>
              <a:rPr sz="750" b="1" spc="-5" dirty="0">
                <a:solidFill>
                  <a:schemeClr val="tx1">
                    <a:lumMod val="95000"/>
                    <a:lumOff val="5000"/>
                  </a:schemeClr>
                </a:solidFill>
                <a:latin typeface="Rockwell" panose="02060603020205020403" pitchFamily="18" charset="0"/>
                <a:cs typeface="Calibri"/>
              </a:rPr>
              <a:t>e</a:t>
            </a:r>
            <a:r>
              <a:rPr sz="750" b="1" spc="-9" dirty="0">
                <a:solidFill>
                  <a:schemeClr val="tx1">
                    <a:lumMod val="95000"/>
                    <a:lumOff val="5000"/>
                  </a:schemeClr>
                </a:solidFill>
                <a:latin typeface="Rockwell" panose="02060603020205020403" pitchFamily="18" charset="0"/>
                <a:cs typeface="Calibri"/>
              </a:rPr>
              <a:t>t</a:t>
            </a:r>
            <a:r>
              <a:rPr sz="750" b="1" dirty="0">
                <a:solidFill>
                  <a:schemeClr val="tx1">
                    <a:lumMod val="95000"/>
                    <a:lumOff val="5000"/>
                  </a:schemeClr>
                </a:solidFill>
                <a:latin typeface="Rockwell" panose="02060603020205020403" pitchFamily="18" charset="0"/>
                <a:cs typeface="Calibri"/>
              </a:rPr>
              <a:t>ation (</a:t>
            </a:r>
            <a:r>
              <a:rPr sz="750" b="1" spc="-5" dirty="0">
                <a:solidFill>
                  <a:schemeClr val="tx1">
                    <a:lumMod val="95000"/>
                    <a:lumOff val="5000"/>
                  </a:schemeClr>
                </a:solidFill>
                <a:latin typeface="Rockwell" panose="02060603020205020403" pitchFamily="18" charset="0"/>
                <a:cs typeface="Calibri"/>
              </a:rPr>
              <a:t>S</a:t>
            </a:r>
            <a:r>
              <a:rPr sz="750" b="1" spc="-52" dirty="0">
                <a:solidFill>
                  <a:schemeClr val="tx1">
                    <a:lumMod val="95000"/>
                    <a:lumOff val="5000"/>
                  </a:schemeClr>
                </a:solidFill>
                <a:latin typeface="Rockwell" panose="02060603020205020403" pitchFamily="18" charset="0"/>
                <a:cs typeface="Calibri"/>
              </a:rPr>
              <a:t>A</a:t>
            </a:r>
            <a:r>
              <a:rPr sz="750" b="1" dirty="0">
                <a:solidFill>
                  <a:schemeClr val="tx1">
                    <a:lumMod val="95000"/>
                    <a:lumOff val="5000"/>
                  </a:schemeClr>
                </a:solidFill>
                <a:latin typeface="Rockwell" panose="02060603020205020403" pitchFamily="18" charset="0"/>
                <a:cs typeface="Calibri"/>
              </a:rPr>
              <a:t>V) </a:t>
            </a:r>
            <a:endParaRPr lang="en-US" sz="750" b="1" dirty="0">
              <a:solidFill>
                <a:schemeClr val="tx1">
                  <a:lumMod val="95000"/>
                  <a:lumOff val="5000"/>
                </a:schemeClr>
              </a:solidFill>
              <a:latin typeface="Rockwell" panose="02060603020205020403" pitchFamily="18" charset="0"/>
              <a:cs typeface="Calibri"/>
            </a:endParaRPr>
          </a:p>
          <a:p>
            <a:pPr marL="174706" indent="-170144">
              <a:buSzPct val="65853"/>
              <a:buFont typeface="Symbol"/>
              <a:buChar char=""/>
              <a:tabLst>
                <a:tab pos="79370" algn="l"/>
              </a:tabLst>
            </a:pPr>
            <a:r>
              <a:rPr sz="750" b="1" spc="-13" dirty="0">
                <a:solidFill>
                  <a:schemeClr val="tx1">
                    <a:lumMod val="95000"/>
                    <a:lumOff val="5000"/>
                  </a:schemeClr>
                </a:solidFill>
                <a:latin typeface="Rockwell" panose="02060603020205020403" pitchFamily="18" charset="0"/>
                <a:cs typeface="Calibri"/>
              </a:rPr>
              <a:t>F</a:t>
            </a:r>
            <a:r>
              <a:rPr sz="750" b="1" dirty="0">
                <a:solidFill>
                  <a:schemeClr val="tx1">
                    <a:lumMod val="95000"/>
                    <a:lumOff val="5000"/>
                  </a:schemeClr>
                </a:solidFill>
                <a:latin typeface="Rockwell" panose="02060603020205020403" pitchFamily="18" charset="0"/>
                <a:cs typeface="Calibri"/>
              </a:rPr>
              <a:t>ore</a:t>
            </a:r>
            <a:r>
              <a:rPr sz="750" b="1" spc="-9" dirty="0">
                <a:solidFill>
                  <a:schemeClr val="tx1">
                    <a:lumMod val="95000"/>
                    <a:lumOff val="5000"/>
                  </a:schemeClr>
                </a:solidFill>
                <a:latin typeface="Rockwell" panose="02060603020205020403" pitchFamily="18" charset="0"/>
                <a:cs typeface="Calibri"/>
              </a:rPr>
              <a:t>s</a:t>
            </a:r>
            <a:r>
              <a:rPr sz="750" b="1" dirty="0">
                <a:solidFill>
                  <a:schemeClr val="tx1">
                    <a:lumMod val="95000"/>
                    <a:lumOff val="5000"/>
                  </a:schemeClr>
                </a:solidFill>
                <a:latin typeface="Rockwell" panose="02060603020205020403" pitchFamily="18" charset="0"/>
                <a:cs typeface="Calibri"/>
              </a:rPr>
              <a:t>t </a:t>
            </a:r>
            <a:r>
              <a:rPr sz="750" b="1" spc="-8" dirty="0">
                <a:solidFill>
                  <a:schemeClr val="tx1">
                    <a:lumMod val="95000"/>
                    <a:lumOff val="5000"/>
                  </a:schemeClr>
                </a:solidFill>
                <a:latin typeface="Rockwell" panose="02060603020205020403" pitchFamily="18" charset="0"/>
                <a:cs typeface="Calibri"/>
              </a:rPr>
              <a:t>Buf</a:t>
            </a:r>
            <a:r>
              <a:rPr sz="750" b="1" spc="-17" dirty="0">
                <a:solidFill>
                  <a:schemeClr val="tx1">
                    <a:lumMod val="95000"/>
                    <a:lumOff val="5000"/>
                  </a:schemeClr>
                </a:solidFill>
                <a:latin typeface="Rockwell" panose="02060603020205020403" pitchFamily="18" charset="0"/>
                <a:cs typeface="Calibri"/>
              </a:rPr>
              <a:t>f</a:t>
            </a:r>
            <a:r>
              <a:rPr sz="750" b="1" dirty="0">
                <a:solidFill>
                  <a:schemeClr val="tx1">
                    <a:lumMod val="95000"/>
                    <a:lumOff val="5000"/>
                  </a:schemeClr>
                </a:solidFill>
                <a:latin typeface="Rockwell" panose="02060603020205020403" pitchFamily="18" charset="0"/>
                <a:cs typeface="Calibri"/>
              </a:rPr>
              <a:t>er </a:t>
            </a:r>
            <a:endParaRPr lang="en-US" sz="750" b="1" dirty="0">
              <a:solidFill>
                <a:schemeClr val="tx1">
                  <a:lumMod val="95000"/>
                  <a:lumOff val="5000"/>
                </a:schemeClr>
              </a:solidFill>
              <a:latin typeface="Rockwell" panose="02060603020205020403" pitchFamily="18" charset="0"/>
              <a:cs typeface="Calibri"/>
            </a:endParaRPr>
          </a:p>
          <a:p>
            <a:pPr marL="174706" marR="1825" indent="-170144">
              <a:lnSpc>
                <a:spcPct val="102400"/>
              </a:lnSpc>
              <a:buSzPct val="65853"/>
              <a:buFont typeface="Symbol"/>
              <a:buChar char=""/>
              <a:tabLst>
                <a:tab pos="79370" algn="l"/>
              </a:tabLst>
            </a:pPr>
            <a:r>
              <a:rPr sz="750" b="1" spc="-27" dirty="0">
                <a:solidFill>
                  <a:schemeClr val="tx1">
                    <a:lumMod val="95000"/>
                    <a:lumOff val="5000"/>
                  </a:schemeClr>
                </a:solidFill>
                <a:latin typeface="Rockwell" panose="02060603020205020403" pitchFamily="18" charset="0"/>
                <a:cs typeface="Calibri"/>
              </a:rPr>
              <a:t>T</a:t>
            </a:r>
            <a:r>
              <a:rPr sz="750" b="1" dirty="0">
                <a:solidFill>
                  <a:schemeClr val="tx1">
                    <a:lumMod val="95000"/>
                    <a:lumOff val="5000"/>
                  </a:schemeClr>
                </a:solidFill>
                <a:latin typeface="Rockwell" panose="02060603020205020403" pitchFamily="18" charset="0"/>
                <a:cs typeface="Calibri"/>
              </a:rPr>
              <a:t>ree Cano</a:t>
            </a:r>
            <a:r>
              <a:rPr sz="750" b="1" spc="-5" dirty="0">
                <a:solidFill>
                  <a:schemeClr val="tx1">
                    <a:lumMod val="95000"/>
                    <a:lumOff val="5000"/>
                  </a:schemeClr>
                </a:solidFill>
                <a:latin typeface="Rockwell" panose="02060603020205020403" pitchFamily="18" charset="0"/>
                <a:cs typeface="Calibri"/>
              </a:rPr>
              <a:t>p</a:t>
            </a:r>
            <a:r>
              <a:rPr sz="750" b="1" dirty="0">
                <a:solidFill>
                  <a:schemeClr val="tx1">
                    <a:lumMod val="95000"/>
                    <a:lumOff val="5000"/>
                  </a:schemeClr>
                </a:solidFill>
                <a:latin typeface="Rockwell" panose="02060603020205020403" pitchFamily="18" charset="0"/>
                <a:cs typeface="Calibri"/>
              </a:rPr>
              <a:t>y</a:t>
            </a:r>
            <a:endParaRPr sz="750" dirty="0">
              <a:solidFill>
                <a:schemeClr val="tx1">
                  <a:lumMod val="95000"/>
                  <a:lumOff val="5000"/>
                </a:schemeClr>
              </a:solidFill>
              <a:latin typeface="Rockwell" panose="02060603020205020403" pitchFamily="18" charset="0"/>
              <a:cs typeface="Calibri"/>
            </a:endParaRPr>
          </a:p>
        </p:txBody>
      </p:sp>
      <p:sp>
        <p:nvSpPr>
          <p:cNvPr id="23" name="object 23"/>
          <p:cNvSpPr txBox="1"/>
          <p:nvPr/>
        </p:nvSpPr>
        <p:spPr>
          <a:xfrm>
            <a:off x="5569526" y="1896208"/>
            <a:ext cx="1835889" cy="150041"/>
          </a:xfrm>
          <a:prstGeom prst="rect">
            <a:avLst/>
          </a:prstGeom>
        </p:spPr>
        <p:txBody>
          <a:bodyPr vert="horz" wrap="square" lIns="0" tIns="0" rIns="0" bIns="0" rtlCol="0">
            <a:spAutoFit/>
          </a:bodyPr>
          <a:lstStyle/>
          <a:p>
            <a:pPr marL="4562"/>
            <a:r>
              <a:rPr sz="975" b="1" spc="-83" dirty="0">
                <a:solidFill>
                  <a:srgbClr val="1E4E82"/>
                </a:solidFill>
                <a:latin typeface="Rockwell" panose="02060603020205020403" pitchFamily="18" charset="0"/>
                <a:cs typeface="Calibri"/>
              </a:rPr>
              <a:t>T</a:t>
            </a:r>
            <a:r>
              <a:rPr sz="975" b="1" spc="-17" dirty="0">
                <a:solidFill>
                  <a:srgbClr val="1E4E82"/>
                </a:solidFill>
                <a:latin typeface="Rockwell" panose="02060603020205020403" pitchFamily="18" charset="0"/>
                <a:cs typeface="Calibri"/>
              </a:rPr>
              <a:t>o</a:t>
            </a:r>
            <a:r>
              <a:rPr sz="975" b="1" spc="4" dirty="0">
                <a:solidFill>
                  <a:srgbClr val="1E4E82"/>
                </a:solidFill>
                <a:latin typeface="Rockwell" panose="02060603020205020403" pitchFamily="18" charset="0"/>
                <a:cs typeface="Calibri"/>
              </a:rPr>
              <a:t>xic</a:t>
            </a:r>
            <a:r>
              <a:rPr sz="975" b="1" spc="2" dirty="0">
                <a:solidFill>
                  <a:srgbClr val="1E4E82"/>
                </a:solidFill>
                <a:latin typeface="Rockwell" panose="02060603020205020403" pitchFamily="18" charset="0"/>
                <a:cs typeface="Calibri"/>
              </a:rPr>
              <a:t> </a:t>
            </a:r>
            <a:r>
              <a:rPr sz="975" b="1" spc="4" dirty="0">
                <a:solidFill>
                  <a:srgbClr val="1E4E82"/>
                </a:solidFill>
                <a:latin typeface="Rockwell" panose="02060603020205020403" pitchFamily="18" charset="0"/>
                <a:cs typeface="Calibri"/>
              </a:rPr>
              <a:t>Co</a:t>
            </a:r>
            <a:r>
              <a:rPr sz="975" b="1" spc="-8" dirty="0">
                <a:solidFill>
                  <a:srgbClr val="1E4E82"/>
                </a:solidFill>
                <a:latin typeface="Rockwell" panose="02060603020205020403" pitchFamily="18" charset="0"/>
                <a:cs typeface="Calibri"/>
              </a:rPr>
              <a:t>nt</a:t>
            </a:r>
            <a:r>
              <a:rPr sz="975" b="1" spc="4" dirty="0">
                <a:solidFill>
                  <a:srgbClr val="1E4E82"/>
                </a:solidFill>
                <a:latin typeface="Rockwell" panose="02060603020205020403" pitchFamily="18" charset="0"/>
                <a:cs typeface="Calibri"/>
              </a:rPr>
              <a:t>amina</a:t>
            </a:r>
            <a:r>
              <a:rPr sz="975" b="1" spc="-8" dirty="0">
                <a:solidFill>
                  <a:srgbClr val="1E4E82"/>
                </a:solidFill>
                <a:latin typeface="Rockwell" panose="02060603020205020403" pitchFamily="18" charset="0"/>
                <a:cs typeface="Calibri"/>
              </a:rPr>
              <a:t>n</a:t>
            </a:r>
            <a:r>
              <a:rPr sz="975" b="1" spc="4" dirty="0">
                <a:solidFill>
                  <a:srgbClr val="1E4E82"/>
                </a:solidFill>
                <a:latin typeface="Rockwell" panose="02060603020205020403" pitchFamily="18" charset="0"/>
                <a:cs typeface="Calibri"/>
              </a:rPr>
              <a:t>ts</a:t>
            </a:r>
            <a:r>
              <a:rPr sz="975" b="1" spc="2" dirty="0">
                <a:solidFill>
                  <a:srgbClr val="1E4E82"/>
                </a:solidFill>
                <a:latin typeface="Rockwell" panose="02060603020205020403" pitchFamily="18" charset="0"/>
                <a:cs typeface="Calibri"/>
              </a:rPr>
              <a:t> </a:t>
            </a:r>
            <a:r>
              <a:rPr sz="975" b="1" spc="4" dirty="0">
                <a:solidFill>
                  <a:srgbClr val="1E4E82"/>
                </a:solidFill>
                <a:latin typeface="Rockwell" panose="02060603020205020403" pitchFamily="18" charset="0"/>
                <a:cs typeface="Calibri"/>
              </a:rPr>
              <a:t>Goal</a:t>
            </a:r>
            <a:endParaRPr sz="975">
              <a:latin typeface="Rockwell" panose="02060603020205020403" pitchFamily="18" charset="0"/>
              <a:cs typeface="Calibri"/>
            </a:endParaRPr>
          </a:p>
        </p:txBody>
      </p:sp>
      <p:sp>
        <p:nvSpPr>
          <p:cNvPr id="24" name="object 24"/>
          <p:cNvSpPr txBox="1"/>
          <p:nvPr/>
        </p:nvSpPr>
        <p:spPr>
          <a:xfrm>
            <a:off x="5640967" y="2088599"/>
            <a:ext cx="1809386" cy="353174"/>
          </a:xfrm>
          <a:prstGeom prst="rect">
            <a:avLst/>
          </a:prstGeom>
        </p:spPr>
        <p:txBody>
          <a:bodyPr vert="horz" wrap="square" lIns="0" tIns="0" rIns="0" bIns="0" rtlCol="0">
            <a:spAutoFit/>
          </a:bodyPr>
          <a:lstStyle/>
          <a:p>
            <a:pPr marL="174706" marR="47212" indent="-170144">
              <a:lnSpc>
                <a:spcPct val="102400"/>
              </a:lnSpc>
              <a:buSzPct val="65853"/>
              <a:buFont typeface="Symbol"/>
              <a:buChar char=""/>
              <a:tabLst>
                <a:tab pos="79370" algn="l"/>
              </a:tabLst>
            </a:pPr>
            <a:r>
              <a:rPr sz="750" b="1" spc="-56" dirty="0">
                <a:solidFill>
                  <a:schemeClr val="tx1">
                    <a:lumMod val="95000"/>
                    <a:lumOff val="5000"/>
                  </a:schemeClr>
                </a:solidFill>
                <a:latin typeface="Rockwell" panose="02060603020205020403" pitchFamily="18" charset="0"/>
                <a:cs typeface="Calibri"/>
              </a:rPr>
              <a:t>T</a:t>
            </a:r>
            <a:r>
              <a:rPr sz="750" b="1" spc="-17" dirty="0">
                <a:solidFill>
                  <a:schemeClr val="tx1">
                    <a:lumMod val="95000"/>
                    <a:lumOff val="5000"/>
                  </a:schemeClr>
                </a:solidFill>
                <a:latin typeface="Rockwell" panose="02060603020205020403" pitchFamily="18" charset="0"/>
                <a:cs typeface="Calibri"/>
              </a:rPr>
              <a:t>o</a:t>
            </a:r>
            <a:r>
              <a:rPr sz="750" b="1" dirty="0">
                <a:solidFill>
                  <a:schemeClr val="tx1">
                    <a:lumMod val="95000"/>
                    <a:lumOff val="5000"/>
                  </a:schemeClr>
                </a:solidFill>
                <a:latin typeface="Rockwell" panose="02060603020205020403" pitchFamily="18" charset="0"/>
                <a:cs typeface="Calibri"/>
              </a:rPr>
              <a:t>xic </a:t>
            </a:r>
            <a:r>
              <a:rPr sz="750" b="1" spc="-4" dirty="0">
                <a:solidFill>
                  <a:schemeClr val="tx1">
                    <a:lumMod val="95000"/>
                    <a:lumOff val="5000"/>
                  </a:schemeClr>
                </a:solidFill>
                <a:latin typeface="Rockwell" panose="02060603020205020403" pitchFamily="18" charset="0"/>
                <a:cs typeface="Calibri"/>
              </a:rPr>
              <a:t>C</a:t>
            </a:r>
            <a:r>
              <a:rPr sz="750" b="1" dirty="0">
                <a:solidFill>
                  <a:schemeClr val="tx1">
                    <a:lumMod val="95000"/>
                    <a:lumOff val="5000"/>
                  </a:schemeClr>
                </a:solidFill>
                <a:latin typeface="Rockwell" panose="02060603020205020403" pitchFamily="18" charset="0"/>
                <a:cs typeface="Calibri"/>
              </a:rPr>
              <a:t>o</a:t>
            </a:r>
            <a:r>
              <a:rPr sz="750" b="1" spc="-8" dirty="0">
                <a:solidFill>
                  <a:schemeClr val="tx1">
                    <a:lumMod val="95000"/>
                    <a:lumOff val="5000"/>
                  </a:schemeClr>
                </a:solidFill>
                <a:latin typeface="Rockwell" panose="02060603020205020403" pitchFamily="18" charset="0"/>
                <a:cs typeface="Calibri"/>
              </a:rPr>
              <a:t>n</a:t>
            </a:r>
            <a:r>
              <a:rPr sz="750" b="1" spc="-9" dirty="0">
                <a:solidFill>
                  <a:schemeClr val="tx1">
                    <a:lumMod val="95000"/>
                    <a:lumOff val="5000"/>
                  </a:schemeClr>
                </a:solidFill>
                <a:latin typeface="Rockwell" panose="02060603020205020403" pitchFamily="18" charset="0"/>
                <a:cs typeface="Calibri"/>
              </a:rPr>
              <a:t>t</a:t>
            </a:r>
            <a:r>
              <a:rPr sz="750" b="1" dirty="0">
                <a:solidFill>
                  <a:schemeClr val="tx1">
                    <a:lumMod val="95000"/>
                    <a:lumOff val="5000"/>
                  </a:schemeClr>
                </a:solidFill>
                <a:latin typeface="Rockwell" panose="02060603020205020403" pitchFamily="18" charset="0"/>
                <a:cs typeface="Calibri"/>
              </a:rPr>
              <a:t>amina</a:t>
            </a:r>
            <a:r>
              <a:rPr sz="750" b="1" spc="-9" dirty="0">
                <a:solidFill>
                  <a:schemeClr val="tx1">
                    <a:lumMod val="95000"/>
                    <a:lumOff val="5000"/>
                  </a:schemeClr>
                </a:solidFill>
                <a:latin typeface="Rockwell" panose="02060603020205020403" pitchFamily="18" charset="0"/>
                <a:cs typeface="Calibri"/>
              </a:rPr>
              <a:t>n</a:t>
            </a:r>
            <a:r>
              <a:rPr sz="750" b="1" dirty="0">
                <a:solidFill>
                  <a:schemeClr val="tx1">
                    <a:lumMod val="95000"/>
                    <a:lumOff val="5000"/>
                  </a:schemeClr>
                </a:solidFill>
                <a:latin typeface="Rockwell" panose="02060603020205020403" pitchFamily="18" charset="0"/>
                <a:cs typeface="Calibri"/>
              </a:rPr>
              <a:t>ts </a:t>
            </a:r>
            <a:r>
              <a:rPr sz="750" b="1" spc="-13" dirty="0">
                <a:solidFill>
                  <a:schemeClr val="tx1">
                    <a:lumMod val="95000"/>
                    <a:lumOff val="5000"/>
                  </a:schemeClr>
                </a:solidFill>
                <a:latin typeface="Rockwell" panose="02060603020205020403" pitchFamily="18" charset="0"/>
                <a:cs typeface="Calibri"/>
              </a:rPr>
              <a:t>R</a:t>
            </a:r>
            <a:r>
              <a:rPr sz="750" b="1" dirty="0">
                <a:solidFill>
                  <a:schemeClr val="tx1">
                    <a:lumMod val="95000"/>
                    <a:lumOff val="5000"/>
                  </a:schemeClr>
                </a:solidFill>
                <a:latin typeface="Rockwell" panose="02060603020205020403" pitchFamily="18" charset="0"/>
                <a:cs typeface="Calibri"/>
              </a:rPr>
              <a:t>esearch </a:t>
            </a:r>
            <a:r>
              <a:rPr sz="750" b="1" spc="-56" dirty="0">
                <a:solidFill>
                  <a:schemeClr val="tx1"/>
                </a:solidFill>
                <a:latin typeface="Rockwell" panose="02060603020205020403" pitchFamily="18" charset="0"/>
                <a:cs typeface="Calibri"/>
              </a:rPr>
              <a:t>T</a:t>
            </a:r>
            <a:r>
              <a:rPr sz="750" b="1" spc="-17" dirty="0">
                <a:solidFill>
                  <a:schemeClr val="tx1"/>
                </a:solidFill>
                <a:latin typeface="Rockwell" panose="02060603020205020403" pitchFamily="18" charset="0"/>
                <a:cs typeface="Calibri"/>
              </a:rPr>
              <a:t>o</a:t>
            </a:r>
            <a:r>
              <a:rPr sz="750" b="1" dirty="0">
                <a:solidFill>
                  <a:schemeClr val="tx1"/>
                </a:solidFill>
                <a:latin typeface="Rockwell" panose="02060603020205020403" pitchFamily="18" charset="0"/>
                <a:cs typeface="Calibri"/>
              </a:rPr>
              <a:t>xic </a:t>
            </a:r>
            <a:r>
              <a:rPr sz="750" b="1" spc="-4" dirty="0">
                <a:solidFill>
                  <a:schemeClr val="tx1"/>
                </a:solidFill>
                <a:latin typeface="Rockwell" panose="02060603020205020403" pitchFamily="18" charset="0"/>
                <a:cs typeface="Calibri"/>
              </a:rPr>
              <a:t>C</a:t>
            </a:r>
            <a:r>
              <a:rPr sz="750" b="1" dirty="0">
                <a:solidFill>
                  <a:schemeClr val="tx1"/>
                </a:solidFill>
                <a:latin typeface="Rockwell" panose="02060603020205020403" pitchFamily="18" charset="0"/>
                <a:cs typeface="Calibri"/>
              </a:rPr>
              <a:t>o</a:t>
            </a:r>
            <a:r>
              <a:rPr sz="750" b="1" spc="-8" dirty="0">
                <a:solidFill>
                  <a:schemeClr val="tx1"/>
                </a:solidFill>
                <a:latin typeface="Rockwell" panose="02060603020205020403" pitchFamily="18" charset="0"/>
                <a:cs typeface="Calibri"/>
              </a:rPr>
              <a:t>n</a:t>
            </a:r>
            <a:r>
              <a:rPr sz="750" b="1" spc="-9" dirty="0">
                <a:solidFill>
                  <a:schemeClr val="tx1"/>
                </a:solidFill>
                <a:latin typeface="Rockwell" panose="02060603020205020403" pitchFamily="18" charset="0"/>
                <a:cs typeface="Calibri"/>
              </a:rPr>
              <a:t>t</a:t>
            </a:r>
            <a:r>
              <a:rPr sz="750" b="1" dirty="0">
                <a:solidFill>
                  <a:schemeClr val="tx1"/>
                </a:solidFill>
                <a:latin typeface="Rockwell" panose="02060603020205020403" pitchFamily="18" charset="0"/>
                <a:cs typeface="Calibri"/>
              </a:rPr>
              <a:t>amina</a:t>
            </a:r>
            <a:r>
              <a:rPr sz="750" b="1" spc="-9" dirty="0">
                <a:solidFill>
                  <a:schemeClr val="tx1"/>
                </a:solidFill>
                <a:latin typeface="Rockwell" panose="02060603020205020403" pitchFamily="18" charset="0"/>
                <a:cs typeface="Calibri"/>
              </a:rPr>
              <a:t>n</a:t>
            </a:r>
            <a:r>
              <a:rPr sz="750" b="1" dirty="0">
                <a:solidFill>
                  <a:schemeClr val="tx1"/>
                </a:solidFill>
                <a:latin typeface="Rockwell" panose="02060603020205020403" pitchFamily="18" charset="0"/>
                <a:cs typeface="Calibri"/>
              </a:rPr>
              <a:t>ts </a:t>
            </a:r>
            <a:r>
              <a:rPr sz="750" b="1" spc="-14" dirty="0">
                <a:solidFill>
                  <a:schemeClr val="tx1"/>
                </a:solidFill>
                <a:latin typeface="Rockwell" panose="02060603020205020403" pitchFamily="18" charset="0"/>
                <a:cs typeface="Calibri"/>
              </a:rPr>
              <a:t>P</a:t>
            </a:r>
            <a:r>
              <a:rPr sz="750" b="1" dirty="0">
                <a:solidFill>
                  <a:schemeClr val="tx1"/>
                </a:solidFill>
                <a:latin typeface="Rockwell" panose="02060603020205020403" pitchFamily="18" charset="0"/>
                <a:cs typeface="Calibri"/>
              </a:rPr>
              <a:t>olicy and Pr</a:t>
            </a:r>
            <a:r>
              <a:rPr sz="750" b="1" spc="-8" dirty="0">
                <a:solidFill>
                  <a:schemeClr val="tx1"/>
                </a:solidFill>
                <a:latin typeface="Rockwell" panose="02060603020205020403" pitchFamily="18" charset="0"/>
                <a:cs typeface="Calibri"/>
              </a:rPr>
              <a:t>e</a:t>
            </a:r>
            <a:r>
              <a:rPr sz="750" b="1" dirty="0">
                <a:solidFill>
                  <a:schemeClr val="tx1"/>
                </a:solidFill>
                <a:latin typeface="Rockwell" panose="02060603020205020403" pitchFamily="18" charset="0"/>
                <a:cs typeface="Calibri"/>
              </a:rPr>
              <a:t>ve</a:t>
            </a:r>
            <a:r>
              <a:rPr sz="750" b="1" spc="-8" dirty="0">
                <a:solidFill>
                  <a:schemeClr val="tx1"/>
                </a:solidFill>
                <a:latin typeface="Rockwell" panose="02060603020205020403" pitchFamily="18" charset="0"/>
                <a:cs typeface="Calibri"/>
              </a:rPr>
              <a:t>n</a:t>
            </a:r>
            <a:r>
              <a:rPr sz="750" b="1" dirty="0">
                <a:solidFill>
                  <a:schemeClr val="tx1"/>
                </a:solidFill>
                <a:latin typeface="Rockwell" panose="02060603020205020403" pitchFamily="18" charset="0"/>
                <a:cs typeface="Calibri"/>
              </a:rPr>
              <a:t>tion</a:t>
            </a:r>
            <a:endParaRPr sz="750" dirty="0">
              <a:solidFill>
                <a:schemeClr val="tx1"/>
              </a:solidFill>
              <a:latin typeface="Rockwell" panose="02060603020205020403" pitchFamily="18" charset="0"/>
              <a:cs typeface="Calibri"/>
            </a:endParaRPr>
          </a:p>
        </p:txBody>
      </p:sp>
      <p:sp>
        <p:nvSpPr>
          <p:cNvPr id="25" name="object 25"/>
          <p:cNvSpPr txBox="1"/>
          <p:nvPr/>
        </p:nvSpPr>
        <p:spPr>
          <a:xfrm>
            <a:off x="5601262" y="2840062"/>
            <a:ext cx="1311724" cy="150041"/>
          </a:xfrm>
          <a:prstGeom prst="rect">
            <a:avLst/>
          </a:prstGeom>
        </p:spPr>
        <p:txBody>
          <a:bodyPr vert="horz" wrap="square" lIns="0" tIns="0" rIns="0" bIns="0" rtlCol="0">
            <a:spAutoFit/>
          </a:bodyPr>
          <a:lstStyle/>
          <a:p>
            <a:pPr marL="4562"/>
            <a:r>
              <a:rPr sz="975" b="1" spc="4" dirty="0">
                <a:solidFill>
                  <a:srgbClr val="1E4E82"/>
                </a:solidFill>
                <a:latin typeface="Rockwell" panose="02060603020205020403" pitchFamily="18" charset="0"/>
                <a:cs typeface="Calibri"/>
              </a:rPr>
              <a:t>S</a:t>
            </a:r>
            <a:r>
              <a:rPr sz="975" b="1" spc="-11" dirty="0">
                <a:solidFill>
                  <a:srgbClr val="1E4E82"/>
                </a:solidFill>
                <a:latin typeface="Rockwell" panose="02060603020205020403" pitchFamily="18" charset="0"/>
                <a:cs typeface="Calibri"/>
              </a:rPr>
              <a:t>t</a:t>
            </a:r>
            <a:r>
              <a:rPr sz="975" b="1" spc="-4" dirty="0">
                <a:solidFill>
                  <a:srgbClr val="1E4E82"/>
                </a:solidFill>
                <a:latin typeface="Rockwell" panose="02060603020205020403" pitchFamily="18" charset="0"/>
                <a:cs typeface="Calibri"/>
              </a:rPr>
              <a:t>ew</a:t>
            </a:r>
            <a:r>
              <a:rPr sz="975" b="1" spc="4" dirty="0">
                <a:solidFill>
                  <a:srgbClr val="1E4E82"/>
                </a:solidFill>
                <a:latin typeface="Rockwell" panose="02060603020205020403" pitchFamily="18" charset="0"/>
                <a:cs typeface="Calibri"/>
              </a:rPr>
              <a:t>a</a:t>
            </a:r>
            <a:r>
              <a:rPr sz="975" b="1" spc="-11" dirty="0">
                <a:solidFill>
                  <a:srgbClr val="1E4E82"/>
                </a:solidFill>
                <a:latin typeface="Rockwell" panose="02060603020205020403" pitchFamily="18" charset="0"/>
                <a:cs typeface="Calibri"/>
              </a:rPr>
              <a:t>r</a:t>
            </a:r>
            <a:r>
              <a:rPr sz="975" b="1" spc="4" dirty="0">
                <a:solidFill>
                  <a:srgbClr val="1E4E82"/>
                </a:solidFill>
                <a:latin typeface="Rockwell" panose="02060603020205020403" pitchFamily="18" charset="0"/>
                <a:cs typeface="Calibri"/>
              </a:rPr>
              <a:t>dsh</a:t>
            </a:r>
            <a:r>
              <a:rPr sz="975" b="1" spc="-2" dirty="0">
                <a:solidFill>
                  <a:srgbClr val="1E4E82"/>
                </a:solidFill>
                <a:latin typeface="Rockwell" panose="02060603020205020403" pitchFamily="18" charset="0"/>
                <a:cs typeface="Calibri"/>
              </a:rPr>
              <a:t>i</a:t>
            </a:r>
            <a:r>
              <a:rPr sz="975" b="1" spc="4" dirty="0">
                <a:solidFill>
                  <a:srgbClr val="1E4E82"/>
                </a:solidFill>
                <a:latin typeface="Rockwell" panose="02060603020205020403" pitchFamily="18" charset="0"/>
                <a:cs typeface="Calibri"/>
              </a:rPr>
              <a:t>p</a:t>
            </a:r>
            <a:r>
              <a:rPr sz="975" b="1" spc="2" dirty="0">
                <a:solidFill>
                  <a:srgbClr val="1E4E82"/>
                </a:solidFill>
                <a:latin typeface="Rockwell" panose="02060603020205020403" pitchFamily="18" charset="0"/>
                <a:cs typeface="Calibri"/>
              </a:rPr>
              <a:t> </a:t>
            </a:r>
            <a:r>
              <a:rPr sz="975" b="1" spc="4" dirty="0">
                <a:solidFill>
                  <a:srgbClr val="1E4E82"/>
                </a:solidFill>
                <a:latin typeface="Rockwell" panose="02060603020205020403" pitchFamily="18" charset="0"/>
                <a:cs typeface="Calibri"/>
              </a:rPr>
              <a:t>Goal</a:t>
            </a:r>
            <a:endParaRPr sz="975">
              <a:latin typeface="Rockwell" panose="02060603020205020403" pitchFamily="18" charset="0"/>
              <a:cs typeface="Calibri"/>
            </a:endParaRPr>
          </a:p>
        </p:txBody>
      </p:sp>
      <p:sp>
        <p:nvSpPr>
          <p:cNvPr id="26" name="object 26"/>
          <p:cNvSpPr txBox="1"/>
          <p:nvPr/>
        </p:nvSpPr>
        <p:spPr>
          <a:xfrm>
            <a:off x="5640966" y="3029241"/>
            <a:ext cx="1753109" cy="346249"/>
          </a:xfrm>
          <a:prstGeom prst="rect">
            <a:avLst/>
          </a:prstGeom>
        </p:spPr>
        <p:txBody>
          <a:bodyPr vert="horz" wrap="square" lIns="0" tIns="0" rIns="0" bIns="0" rtlCol="0">
            <a:spAutoFit/>
          </a:bodyPr>
          <a:lstStyle/>
          <a:p>
            <a:pPr marL="79142" indent="-74581">
              <a:buSzPct val="65853"/>
              <a:buFont typeface="Symbol"/>
              <a:buChar char=""/>
              <a:tabLst>
                <a:tab pos="79370" algn="l"/>
              </a:tabLst>
            </a:pPr>
            <a:r>
              <a:rPr sz="750" b="1" dirty="0">
                <a:solidFill>
                  <a:schemeClr val="tx1">
                    <a:lumMod val="95000"/>
                    <a:lumOff val="5000"/>
                  </a:schemeClr>
                </a:solidFill>
                <a:latin typeface="Rockwell" panose="02060603020205020403" pitchFamily="18" charset="0"/>
                <a:cs typeface="Calibri"/>
              </a:rPr>
              <a:t>Citi</a:t>
            </a:r>
            <a:r>
              <a:rPr sz="750" b="1" spc="-9" dirty="0">
                <a:solidFill>
                  <a:schemeClr val="tx1">
                    <a:lumMod val="95000"/>
                    <a:lumOff val="5000"/>
                  </a:schemeClr>
                </a:solidFill>
                <a:latin typeface="Rockwell" panose="02060603020205020403" pitchFamily="18" charset="0"/>
                <a:cs typeface="Calibri"/>
              </a:rPr>
              <a:t>z</a:t>
            </a:r>
            <a:r>
              <a:rPr sz="750" b="1" dirty="0">
                <a:solidFill>
                  <a:schemeClr val="tx1">
                    <a:lumMod val="95000"/>
                    <a:lumOff val="5000"/>
                  </a:schemeClr>
                </a:solidFill>
                <a:latin typeface="Rockwell" panose="02060603020205020403" pitchFamily="18" charset="0"/>
                <a:cs typeface="Calibri"/>
              </a:rPr>
              <a:t>en S</a:t>
            </a:r>
            <a:r>
              <a:rPr sz="750" b="1" spc="-9" dirty="0">
                <a:solidFill>
                  <a:schemeClr val="tx1">
                    <a:lumMod val="95000"/>
                    <a:lumOff val="5000"/>
                  </a:schemeClr>
                </a:solidFill>
                <a:latin typeface="Rockwell" panose="02060603020205020403" pitchFamily="18" charset="0"/>
                <a:cs typeface="Calibri"/>
              </a:rPr>
              <a:t>t</a:t>
            </a:r>
            <a:r>
              <a:rPr sz="750" b="1" spc="-5" dirty="0">
                <a:solidFill>
                  <a:schemeClr val="tx1">
                    <a:lumMod val="95000"/>
                    <a:lumOff val="5000"/>
                  </a:schemeClr>
                </a:solidFill>
                <a:latin typeface="Rockwell" panose="02060603020205020403" pitchFamily="18" charset="0"/>
                <a:cs typeface="Calibri"/>
              </a:rPr>
              <a:t>e</a:t>
            </a:r>
            <a:r>
              <a:rPr sz="750" b="1" dirty="0">
                <a:solidFill>
                  <a:schemeClr val="tx1">
                    <a:lumMod val="95000"/>
                    <a:lumOff val="5000"/>
                  </a:schemeClr>
                </a:solidFill>
                <a:latin typeface="Rockwell" panose="02060603020205020403" pitchFamily="18" charset="0"/>
                <a:cs typeface="Calibri"/>
              </a:rPr>
              <a:t>wardship</a:t>
            </a:r>
            <a:r>
              <a:rPr sz="750" b="1" spc="-2" dirty="0">
                <a:solidFill>
                  <a:schemeClr val="tx1">
                    <a:lumMod val="95000"/>
                    <a:lumOff val="5000"/>
                  </a:schemeClr>
                </a:solidFill>
                <a:latin typeface="Rockwell" panose="02060603020205020403" pitchFamily="18" charset="0"/>
                <a:cs typeface="Calibri"/>
              </a:rPr>
              <a:t> </a:t>
            </a:r>
            <a:endParaRPr lang="en-US" sz="750" b="1" spc="-2" dirty="0">
              <a:solidFill>
                <a:schemeClr val="tx1">
                  <a:lumMod val="95000"/>
                  <a:lumOff val="5000"/>
                </a:schemeClr>
              </a:solidFill>
              <a:latin typeface="Rockwell" panose="02060603020205020403" pitchFamily="18" charset="0"/>
              <a:cs typeface="Calibri"/>
            </a:endParaRPr>
          </a:p>
          <a:p>
            <a:pPr marL="79142" indent="-74581">
              <a:buSzPct val="65853"/>
              <a:buFont typeface="Symbol"/>
              <a:buChar char=""/>
              <a:tabLst>
                <a:tab pos="79370" algn="l"/>
              </a:tabLst>
            </a:pPr>
            <a:r>
              <a:rPr sz="750" b="1" dirty="0">
                <a:solidFill>
                  <a:schemeClr val="tx1">
                    <a:lumMod val="95000"/>
                    <a:lumOff val="5000"/>
                  </a:schemeClr>
                </a:solidFill>
                <a:latin typeface="Rockwell" panose="02060603020205020403" pitchFamily="18" charset="0"/>
                <a:cs typeface="Calibri"/>
              </a:rPr>
              <a:t>Lo</a:t>
            </a:r>
            <a:r>
              <a:rPr sz="750" b="1" spc="-8" dirty="0">
                <a:solidFill>
                  <a:schemeClr val="tx1">
                    <a:lumMod val="95000"/>
                    <a:lumOff val="5000"/>
                  </a:schemeClr>
                </a:solidFill>
                <a:latin typeface="Rockwell" panose="02060603020205020403" pitchFamily="18" charset="0"/>
                <a:cs typeface="Calibri"/>
              </a:rPr>
              <a:t>c</a:t>
            </a:r>
            <a:r>
              <a:rPr sz="750" b="1" dirty="0">
                <a:solidFill>
                  <a:schemeClr val="tx1">
                    <a:lumMod val="95000"/>
                    <a:lumOff val="5000"/>
                  </a:schemeClr>
                </a:solidFill>
                <a:latin typeface="Rockwell" panose="02060603020205020403" pitchFamily="18" charset="0"/>
                <a:cs typeface="Calibri"/>
              </a:rPr>
              <a:t>al Leadership</a:t>
            </a:r>
            <a:r>
              <a:rPr sz="750" b="1" spc="-4" dirty="0">
                <a:solidFill>
                  <a:schemeClr val="tx1">
                    <a:lumMod val="95000"/>
                    <a:lumOff val="5000"/>
                  </a:schemeClr>
                </a:solidFill>
                <a:latin typeface="Rockwell" panose="02060603020205020403" pitchFamily="18" charset="0"/>
                <a:cs typeface="Calibri"/>
              </a:rPr>
              <a:t> </a:t>
            </a:r>
            <a:endParaRPr lang="en-US" sz="750" b="1" spc="-4" dirty="0">
              <a:solidFill>
                <a:schemeClr val="tx1">
                  <a:lumMod val="95000"/>
                  <a:lumOff val="5000"/>
                </a:schemeClr>
              </a:solidFill>
              <a:latin typeface="Rockwell" panose="02060603020205020403" pitchFamily="18" charset="0"/>
              <a:cs typeface="Calibri"/>
            </a:endParaRPr>
          </a:p>
          <a:p>
            <a:pPr marL="79142" indent="-74581">
              <a:buSzPct val="65853"/>
              <a:buFont typeface="Symbol"/>
              <a:buChar char=""/>
              <a:tabLst>
                <a:tab pos="79370" algn="l"/>
              </a:tabLst>
            </a:pPr>
            <a:r>
              <a:rPr sz="750" b="1" dirty="0">
                <a:solidFill>
                  <a:schemeClr val="tx1">
                    <a:lumMod val="95000"/>
                    <a:lumOff val="5000"/>
                  </a:schemeClr>
                </a:solidFill>
                <a:latin typeface="Rockwell" panose="02060603020205020403" pitchFamily="18" charset="0"/>
                <a:cs typeface="Calibri"/>
              </a:rPr>
              <a:t>Diversity</a:t>
            </a:r>
          </a:p>
        </p:txBody>
      </p:sp>
      <p:sp>
        <p:nvSpPr>
          <p:cNvPr id="27" name="object 27"/>
          <p:cNvSpPr txBox="1"/>
          <p:nvPr/>
        </p:nvSpPr>
        <p:spPr>
          <a:xfrm>
            <a:off x="5569525" y="3600154"/>
            <a:ext cx="1375199" cy="150041"/>
          </a:xfrm>
          <a:prstGeom prst="rect">
            <a:avLst/>
          </a:prstGeom>
        </p:spPr>
        <p:txBody>
          <a:bodyPr vert="horz" wrap="square" lIns="0" tIns="0" rIns="0" bIns="0" rtlCol="0">
            <a:spAutoFit/>
          </a:bodyPr>
          <a:lstStyle/>
          <a:p>
            <a:pPr marL="4562"/>
            <a:r>
              <a:rPr sz="975" b="1" spc="4" dirty="0">
                <a:solidFill>
                  <a:srgbClr val="1E4E82"/>
                </a:solidFill>
                <a:latin typeface="Rockwell" panose="02060603020205020403" pitchFamily="18" charset="0"/>
                <a:cs typeface="Calibri"/>
              </a:rPr>
              <a:t>Public</a:t>
            </a:r>
            <a:r>
              <a:rPr sz="975" b="1" spc="2" dirty="0">
                <a:solidFill>
                  <a:srgbClr val="1E4E82"/>
                </a:solidFill>
                <a:latin typeface="Rockwell" panose="02060603020205020403" pitchFamily="18" charset="0"/>
                <a:cs typeface="Calibri"/>
              </a:rPr>
              <a:t> </a:t>
            </a:r>
            <a:r>
              <a:rPr sz="975" b="1" spc="4" dirty="0">
                <a:solidFill>
                  <a:srgbClr val="1E4E82"/>
                </a:solidFill>
                <a:latin typeface="Rockwell" panose="02060603020205020403" pitchFamily="18" charset="0"/>
                <a:cs typeface="Calibri"/>
              </a:rPr>
              <a:t>Access</a:t>
            </a:r>
            <a:r>
              <a:rPr sz="975" b="1" spc="2" dirty="0">
                <a:solidFill>
                  <a:srgbClr val="1E4E82"/>
                </a:solidFill>
                <a:latin typeface="Rockwell" panose="02060603020205020403" pitchFamily="18" charset="0"/>
                <a:cs typeface="Calibri"/>
              </a:rPr>
              <a:t> </a:t>
            </a:r>
            <a:r>
              <a:rPr sz="975" b="1" spc="4" dirty="0">
                <a:solidFill>
                  <a:srgbClr val="1E4E82"/>
                </a:solidFill>
                <a:latin typeface="Rockwell" panose="02060603020205020403" pitchFamily="18" charset="0"/>
                <a:cs typeface="Calibri"/>
              </a:rPr>
              <a:t>Goal</a:t>
            </a:r>
            <a:endParaRPr sz="975">
              <a:latin typeface="Rockwell" panose="02060603020205020403" pitchFamily="18" charset="0"/>
              <a:cs typeface="Calibri"/>
            </a:endParaRPr>
          </a:p>
        </p:txBody>
      </p:sp>
      <p:sp>
        <p:nvSpPr>
          <p:cNvPr id="28" name="object 28"/>
          <p:cNvSpPr txBox="1"/>
          <p:nvPr/>
        </p:nvSpPr>
        <p:spPr>
          <a:xfrm>
            <a:off x="5640966" y="3741745"/>
            <a:ext cx="1866318" cy="117725"/>
          </a:xfrm>
          <a:prstGeom prst="rect">
            <a:avLst/>
          </a:prstGeom>
        </p:spPr>
        <p:txBody>
          <a:bodyPr vert="horz" wrap="square" lIns="0" tIns="0" rIns="0" bIns="0" rtlCol="0">
            <a:spAutoFit/>
          </a:bodyPr>
          <a:lstStyle/>
          <a:p>
            <a:pPr marL="132056" marR="1825" indent="-127495">
              <a:lnSpc>
                <a:spcPct val="102400"/>
              </a:lnSpc>
              <a:buSzPct val="65853"/>
              <a:buFont typeface="Symbol"/>
              <a:buChar char=""/>
              <a:tabLst>
                <a:tab pos="79370" algn="l"/>
              </a:tabLst>
            </a:pPr>
            <a:r>
              <a:rPr sz="750" b="1" dirty="0">
                <a:solidFill>
                  <a:schemeClr val="tx1">
                    <a:lumMod val="95000"/>
                    <a:lumOff val="5000"/>
                  </a:schemeClr>
                </a:solidFill>
                <a:latin typeface="Rockwell" panose="02060603020205020403" pitchFamily="18" charset="0"/>
                <a:cs typeface="Calibri"/>
              </a:rPr>
              <a:t>Public A</a:t>
            </a:r>
            <a:r>
              <a:rPr sz="750" b="1" spc="-11" dirty="0">
                <a:solidFill>
                  <a:schemeClr val="tx1">
                    <a:lumMod val="95000"/>
                    <a:lumOff val="5000"/>
                  </a:schemeClr>
                </a:solidFill>
                <a:latin typeface="Rockwell" panose="02060603020205020403" pitchFamily="18" charset="0"/>
                <a:cs typeface="Calibri"/>
              </a:rPr>
              <a:t>c</a:t>
            </a:r>
            <a:r>
              <a:rPr sz="750" b="1" spc="-8" dirty="0">
                <a:solidFill>
                  <a:schemeClr val="tx1">
                    <a:lumMod val="95000"/>
                    <a:lumOff val="5000"/>
                  </a:schemeClr>
                </a:solidFill>
                <a:latin typeface="Rockwell" panose="02060603020205020403" pitchFamily="18" charset="0"/>
                <a:cs typeface="Calibri"/>
              </a:rPr>
              <a:t>c</a:t>
            </a:r>
            <a:r>
              <a:rPr sz="750" b="1" dirty="0">
                <a:solidFill>
                  <a:schemeClr val="tx1">
                    <a:lumMod val="95000"/>
                    <a:lumOff val="5000"/>
                  </a:schemeClr>
                </a:solidFill>
                <a:latin typeface="Rockwell" panose="02060603020205020403" pitchFamily="18" charset="0"/>
                <a:cs typeface="Calibri"/>
              </a:rPr>
              <a:t>ess Si</a:t>
            </a:r>
            <a:r>
              <a:rPr sz="750" b="1" spc="-8" dirty="0">
                <a:solidFill>
                  <a:schemeClr val="tx1">
                    <a:lumMod val="95000"/>
                    <a:lumOff val="5000"/>
                  </a:schemeClr>
                </a:solidFill>
                <a:latin typeface="Rockwell" panose="02060603020205020403" pitchFamily="18" charset="0"/>
                <a:cs typeface="Calibri"/>
              </a:rPr>
              <a:t>t</a:t>
            </a:r>
            <a:r>
              <a:rPr sz="750" b="1" dirty="0">
                <a:solidFill>
                  <a:schemeClr val="tx1">
                    <a:lumMod val="95000"/>
                    <a:lumOff val="5000"/>
                  </a:schemeClr>
                </a:solidFill>
                <a:latin typeface="Rockwell" panose="02060603020205020403" pitchFamily="18" charset="0"/>
                <a:cs typeface="Calibri"/>
              </a:rPr>
              <a:t>e D</a:t>
            </a:r>
            <a:r>
              <a:rPr sz="750" b="1" spc="-5" dirty="0">
                <a:solidFill>
                  <a:schemeClr val="tx1">
                    <a:lumMod val="95000"/>
                    <a:lumOff val="5000"/>
                  </a:schemeClr>
                </a:solidFill>
                <a:latin typeface="Rockwell" panose="02060603020205020403" pitchFamily="18" charset="0"/>
                <a:cs typeface="Calibri"/>
              </a:rPr>
              <a:t>e</a:t>
            </a:r>
            <a:r>
              <a:rPr sz="750" b="1" dirty="0">
                <a:solidFill>
                  <a:schemeClr val="tx1">
                    <a:lumMod val="95000"/>
                    <a:lumOff val="5000"/>
                  </a:schemeClr>
                </a:solidFill>
                <a:latin typeface="Rockwell" panose="02060603020205020403" pitchFamily="18" charset="0"/>
                <a:cs typeface="Calibri"/>
              </a:rPr>
              <a:t>velopme</a:t>
            </a:r>
            <a:r>
              <a:rPr sz="750" b="1" spc="-9" dirty="0">
                <a:solidFill>
                  <a:schemeClr val="tx1">
                    <a:lumMod val="95000"/>
                    <a:lumOff val="5000"/>
                  </a:schemeClr>
                </a:solidFill>
                <a:latin typeface="Rockwell" panose="02060603020205020403" pitchFamily="18" charset="0"/>
                <a:cs typeface="Calibri"/>
              </a:rPr>
              <a:t>n</a:t>
            </a:r>
            <a:r>
              <a:rPr sz="750" b="1" dirty="0">
                <a:solidFill>
                  <a:schemeClr val="tx1">
                    <a:lumMod val="95000"/>
                    <a:lumOff val="5000"/>
                  </a:schemeClr>
                </a:solidFill>
                <a:latin typeface="Rockwell" panose="02060603020205020403" pitchFamily="18" charset="0"/>
                <a:cs typeface="Calibri"/>
              </a:rPr>
              <a:t>t</a:t>
            </a:r>
            <a:endParaRPr sz="750" dirty="0">
              <a:solidFill>
                <a:schemeClr val="tx1">
                  <a:lumMod val="95000"/>
                  <a:lumOff val="5000"/>
                </a:schemeClr>
              </a:solidFill>
              <a:latin typeface="Rockwell" panose="02060603020205020403" pitchFamily="18" charset="0"/>
              <a:cs typeface="Calibri"/>
            </a:endParaRPr>
          </a:p>
        </p:txBody>
      </p:sp>
      <p:sp>
        <p:nvSpPr>
          <p:cNvPr id="29" name="object 29"/>
          <p:cNvSpPr txBox="1"/>
          <p:nvPr/>
        </p:nvSpPr>
        <p:spPr>
          <a:xfrm>
            <a:off x="5569525" y="4320605"/>
            <a:ext cx="1735441" cy="150041"/>
          </a:xfrm>
          <a:prstGeom prst="rect">
            <a:avLst/>
          </a:prstGeom>
        </p:spPr>
        <p:txBody>
          <a:bodyPr vert="horz" wrap="square" lIns="0" tIns="0" rIns="0" bIns="0" rtlCol="0">
            <a:spAutoFit/>
          </a:bodyPr>
          <a:lstStyle/>
          <a:p>
            <a:pPr marL="4562"/>
            <a:r>
              <a:rPr sz="975" b="1" spc="4" dirty="0">
                <a:solidFill>
                  <a:srgbClr val="1E4E82"/>
                </a:solidFill>
                <a:latin typeface="Rockwell" panose="02060603020205020403" pitchFamily="18" charset="0"/>
                <a:cs typeface="Calibri"/>
              </a:rPr>
              <a:t>Clim</a:t>
            </a:r>
            <a:r>
              <a:rPr sz="975" b="1" spc="-8" dirty="0">
                <a:solidFill>
                  <a:srgbClr val="1E4E82"/>
                </a:solidFill>
                <a:latin typeface="Rockwell" panose="02060603020205020403" pitchFamily="18" charset="0"/>
                <a:cs typeface="Calibri"/>
              </a:rPr>
              <a:t>a</a:t>
            </a:r>
            <a:r>
              <a:rPr sz="975" b="1" spc="-11" dirty="0">
                <a:solidFill>
                  <a:srgbClr val="1E4E82"/>
                </a:solidFill>
                <a:latin typeface="Rockwell" panose="02060603020205020403" pitchFamily="18" charset="0"/>
                <a:cs typeface="Calibri"/>
              </a:rPr>
              <a:t>t</a:t>
            </a:r>
            <a:r>
              <a:rPr sz="975" b="1" spc="4" dirty="0">
                <a:solidFill>
                  <a:srgbClr val="1E4E82"/>
                </a:solidFill>
                <a:latin typeface="Rockwell" panose="02060603020205020403" pitchFamily="18" charset="0"/>
                <a:cs typeface="Calibri"/>
              </a:rPr>
              <a:t>e</a:t>
            </a:r>
            <a:r>
              <a:rPr sz="975" b="1" spc="2" dirty="0">
                <a:solidFill>
                  <a:srgbClr val="1E4E82"/>
                </a:solidFill>
                <a:latin typeface="Rockwell" panose="02060603020205020403" pitchFamily="18" charset="0"/>
                <a:cs typeface="Calibri"/>
              </a:rPr>
              <a:t> </a:t>
            </a:r>
            <a:r>
              <a:rPr sz="975" b="1" spc="-11" dirty="0">
                <a:solidFill>
                  <a:srgbClr val="1E4E82"/>
                </a:solidFill>
                <a:latin typeface="Rockwell" panose="02060603020205020403" pitchFamily="18" charset="0"/>
                <a:cs typeface="Calibri"/>
              </a:rPr>
              <a:t>R</a:t>
            </a:r>
            <a:r>
              <a:rPr sz="975" b="1" spc="4" dirty="0">
                <a:solidFill>
                  <a:srgbClr val="1E4E82"/>
                </a:solidFill>
                <a:latin typeface="Rockwell" panose="02060603020205020403" pitchFamily="18" charset="0"/>
                <a:cs typeface="Calibri"/>
              </a:rPr>
              <a:t>esiliency</a:t>
            </a:r>
            <a:r>
              <a:rPr sz="975" b="1" spc="2" dirty="0">
                <a:solidFill>
                  <a:srgbClr val="1E4E82"/>
                </a:solidFill>
                <a:latin typeface="Rockwell" panose="02060603020205020403" pitchFamily="18" charset="0"/>
                <a:cs typeface="Calibri"/>
              </a:rPr>
              <a:t> </a:t>
            </a:r>
            <a:r>
              <a:rPr sz="975" b="1" spc="4" dirty="0">
                <a:solidFill>
                  <a:srgbClr val="1E4E82"/>
                </a:solidFill>
                <a:latin typeface="Rockwell" panose="02060603020205020403" pitchFamily="18" charset="0"/>
                <a:cs typeface="Calibri"/>
              </a:rPr>
              <a:t>Goal</a:t>
            </a:r>
            <a:endParaRPr sz="975">
              <a:latin typeface="Rockwell" panose="02060603020205020403" pitchFamily="18" charset="0"/>
              <a:cs typeface="Calibri"/>
            </a:endParaRPr>
          </a:p>
        </p:txBody>
      </p:sp>
      <p:sp>
        <p:nvSpPr>
          <p:cNvPr id="30" name="object 30"/>
          <p:cNvSpPr txBox="1"/>
          <p:nvPr/>
        </p:nvSpPr>
        <p:spPr>
          <a:xfrm>
            <a:off x="5640966" y="4476573"/>
            <a:ext cx="1680472" cy="235449"/>
          </a:xfrm>
          <a:prstGeom prst="rect">
            <a:avLst/>
          </a:prstGeom>
        </p:spPr>
        <p:txBody>
          <a:bodyPr vert="horz" wrap="square" lIns="0" tIns="0" rIns="0" bIns="0" rtlCol="0">
            <a:spAutoFit/>
          </a:bodyPr>
          <a:lstStyle/>
          <a:p>
            <a:pPr marL="153495" marR="1825" indent="-148934">
              <a:lnSpc>
                <a:spcPct val="102400"/>
              </a:lnSpc>
              <a:buSzPct val="65853"/>
              <a:buFont typeface="Symbol"/>
              <a:buChar char=""/>
              <a:tabLst>
                <a:tab pos="79370" algn="l"/>
              </a:tabLst>
            </a:pPr>
            <a:r>
              <a:rPr sz="750" b="1" dirty="0">
                <a:solidFill>
                  <a:schemeClr val="tx1">
                    <a:lumMod val="95000"/>
                    <a:lumOff val="5000"/>
                  </a:schemeClr>
                </a:solidFill>
                <a:latin typeface="Rockwell" panose="02060603020205020403" pitchFamily="18" charset="0"/>
                <a:cs typeface="Calibri"/>
              </a:rPr>
              <a:t>Moni</a:t>
            </a:r>
            <a:r>
              <a:rPr sz="750" b="1" spc="-9" dirty="0">
                <a:solidFill>
                  <a:schemeClr val="tx1">
                    <a:lumMod val="95000"/>
                    <a:lumOff val="5000"/>
                  </a:schemeClr>
                </a:solidFill>
                <a:latin typeface="Rockwell" panose="02060603020205020403" pitchFamily="18" charset="0"/>
                <a:cs typeface="Calibri"/>
              </a:rPr>
              <a:t>t</a:t>
            </a:r>
            <a:r>
              <a:rPr sz="750" b="1" dirty="0">
                <a:solidFill>
                  <a:schemeClr val="tx1">
                    <a:lumMod val="95000"/>
                    <a:lumOff val="5000"/>
                  </a:schemeClr>
                </a:solidFill>
                <a:latin typeface="Rockwell" panose="02060603020205020403" pitchFamily="18" charset="0"/>
                <a:cs typeface="Calibri"/>
              </a:rPr>
              <a:t>oring and</a:t>
            </a:r>
            <a:r>
              <a:rPr sz="750" b="1" spc="-2" dirty="0">
                <a:solidFill>
                  <a:schemeClr val="tx1">
                    <a:lumMod val="95000"/>
                    <a:lumOff val="5000"/>
                  </a:schemeClr>
                </a:solidFill>
                <a:latin typeface="Rockwell" panose="02060603020205020403" pitchFamily="18" charset="0"/>
                <a:cs typeface="Calibri"/>
              </a:rPr>
              <a:t> </a:t>
            </a:r>
            <a:r>
              <a:rPr sz="750" b="1" dirty="0">
                <a:solidFill>
                  <a:schemeClr val="tx1">
                    <a:lumMod val="95000"/>
                    <a:lumOff val="5000"/>
                  </a:schemeClr>
                </a:solidFill>
                <a:latin typeface="Rockwell" panose="02060603020205020403" pitchFamily="18" charset="0"/>
                <a:cs typeface="Calibri"/>
              </a:rPr>
              <a:t>Assessme</a:t>
            </a:r>
            <a:r>
              <a:rPr sz="750" b="1" spc="-9" dirty="0">
                <a:solidFill>
                  <a:schemeClr val="tx1">
                    <a:lumMod val="95000"/>
                    <a:lumOff val="5000"/>
                  </a:schemeClr>
                </a:solidFill>
                <a:latin typeface="Rockwell" panose="02060603020205020403" pitchFamily="18" charset="0"/>
                <a:cs typeface="Calibri"/>
              </a:rPr>
              <a:t>n</a:t>
            </a:r>
            <a:r>
              <a:rPr sz="750" b="1" dirty="0">
                <a:solidFill>
                  <a:schemeClr val="tx1">
                    <a:lumMod val="95000"/>
                    <a:lumOff val="5000"/>
                  </a:schemeClr>
                </a:solidFill>
                <a:latin typeface="Rockwell" panose="02060603020205020403" pitchFamily="18" charset="0"/>
                <a:cs typeface="Calibri"/>
              </a:rPr>
              <a:t>t </a:t>
            </a:r>
            <a:endParaRPr lang="en-US" sz="750" b="1" dirty="0">
              <a:solidFill>
                <a:schemeClr val="tx1">
                  <a:lumMod val="95000"/>
                  <a:lumOff val="5000"/>
                </a:schemeClr>
              </a:solidFill>
              <a:latin typeface="Rockwell" panose="02060603020205020403" pitchFamily="18" charset="0"/>
              <a:cs typeface="Calibri"/>
            </a:endParaRPr>
          </a:p>
          <a:p>
            <a:pPr marL="153495" marR="1825" indent="-148934">
              <a:lnSpc>
                <a:spcPct val="102400"/>
              </a:lnSpc>
              <a:buSzPct val="65853"/>
              <a:buFont typeface="Symbol"/>
              <a:buChar char=""/>
              <a:tabLst>
                <a:tab pos="79370" algn="l"/>
              </a:tabLst>
            </a:pPr>
            <a:r>
              <a:rPr sz="750" b="1" dirty="0">
                <a:solidFill>
                  <a:schemeClr val="tx1">
                    <a:lumMod val="95000"/>
                    <a:lumOff val="5000"/>
                  </a:schemeClr>
                </a:solidFill>
                <a:latin typeface="Rockwell" panose="02060603020205020403" pitchFamily="18" charset="0"/>
                <a:cs typeface="Calibri"/>
              </a:rPr>
              <a:t>Ada</a:t>
            </a:r>
            <a:r>
              <a:rPr sz="750" b="1" spc="-5" dirty="0">
                <a:solidFill>
                  <a:schemeClr val="tx1">
                    <a:lumMod val="95000"/>
                    <a:lumOff val="5000"/>
                  </a:schemeClr>
                </a:solidFill>
                <a:latin typeface="Rockwell" panose="02060603020205020403" pitchFamily="18" charset="0"/>
                <a:cs typeface="Calibri"/>
              </a:rPr>
              <a:t>p</a:t>
            </a:r>
            <a:r>
              <a:rPr sz="750" b="1" spc="-9" dirty="0">
                <a:solidFill>
                  <a:schemeClr val="tx1">
                    <a:lumMod val="95000"/>
                    <a:lumOff val="5000"/>
                  </a:schemeClr>
                </a:solidFill>
                <a:latin typeface="Rockwell" panose="02060603020205020403" pitchFamily="18" charset="0"/>
                <a:cs typeface="Calibri"/>
              </a:rPr>
              <a:t>t</a:t>
            </a:r>
            <a:r>
              <a:rPr sz="750" b="1" dirty="0">
                <a:solidFill>
                  <a:schemeClr val="tx1">
                    <a:lumMod val="95000"/>
                    <a:lumOff val="5000"/>
                  </a:schemeClr>
                </a:solidFill>
                <a:latin typeface="Rockwell" panose="02060603020205020403" pitchFamily="18" charset="0"/>
                <a:cs typeface="Calibri"/>
              </a:rPr>
              <a:t>ation Ou</a:t>
            </a:r>
            <a:r>
              <a:rPr sz="750" b="1" spc="-11" dirty="0">
                <a:solidFill>
                  <a:schemeClr val="tx1">
                    <a:lumMod val="95000"/>
                    <a:lumOff val="5000"/>
                  </a:schemeClr>
                </a:solidFill>
                <a:latin typeface="Rockwell" panose="02060603020205020403" pitchFamily="18" charset="0"/>
                <a:cs typeface="Calibri"/>
              </a:rPr>
              <a:t>t</a:t>
            </a:r>
            <a:r>
              <a:rPr sz="750" b="1" spc="-9" dirty="0">
                <a:solidFill>
                  <a:schemeClr val="tx1">
                    <a:lumMod val="95000"/>
                    <a:lumOff val="5000"/>
                  </a:schemeClr>
                </a:solidFill>
                <a:latin typeface="Rockwell" panose="02060603020205020403" pitchFamily="18" charset="0"/>
                <a:cs typeface="Calibri"/>
              </a:rPr>
              <a:t>c</a:t>
            </a:r>
            <a:r>
              <a:rPr sz="750" b="1" dirty="0">
                <a:solidFill>
                  <a:schemeClr val="tx1">
                    <a:lumMod val="95000"/>
                    <a:lumOff val="5000"/>
                  </a:schemeClr>
                </a:solidFill>
                <a:latin typeface="Rockwell" panose="02060603020205020403" pitchFamily="18" charset="0"/>
                <a:cs typeface="Calibri"/>
              </a:rPr>
              <a:t>ome</a:t>
            </a:r>
          </a:p>
        </p:txBody>
      </p:sp>
      <p:sp>
        <p:nvSpPr>
          <p:cNvPr id="31" name="object 31"/>
          <p:cNvSpPr/>
          <p:nvPr/>
        </p:nvSpPr>
        <p:spPr>
          <a:xfrm>
            <a:off x="1241137" y="3708086"/>
            <a:ext cx="701964" cy="377071"/>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latin typeface="Rockwell" panose="02060603020205020403" pitchFamily="18" charset="0"/>
            </a:endParaRPr>
          </a:p>
        </p:txBody>
      </p:sp>
      <p:sp>
        <p:nvSpPr>
          <p:cNvPr id="33" name="object 33"/>
          <p:cNvSpPr/>
          <p:nvPr/>
        </p:nvSpPr>
        <p:spPr>
          <a:xfrm>
            <a:off x="1258975" y="4430644"/>
            <a:ext cx="718416" cy="377241"/>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latin typeface="Rockwell" panose="02060603020205020403" pitchFamily="18" charset="0"/>
            </a:endParaRPr>
          </a:p>
        </p:txBody>
      </p:sp>
      <p:sp>
        <p:nvSpPr>
          <p:cNvPr id="35" name="object 35"/>
          <p:cNvSpPr/>
          <p:nvPr/>
        </p:nvSpPr>
        <p:spPr>
          <a:xfrm>
            <a:off x="4440987" y="3714718"/>
            <a:ext cx="759665" cy="358451"/>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latin typeface="Rockwell" panose="02060603020205020403" pitchFamily="18" charset="0"/>
            </a:endParaRPr>
          </a:p>
        </p:txBody>
      </p:sp>
      <p:sp>
        <p:nvSpPr>
          <p:cNvPr id="37" name="object 37"/>
          <p:cNvSpPr/>
          <p:nvPr/>
        </p:nvSpPr>
        <p:spPr>
          <a:xfrm>
            <a:off x="4473558" y="2954587"/>
            <a:ext cx="758831" cy="377557"/>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latin typeface="Rockwell" panose="02060603020205020403" pitchFamily="18" charset="0"/>
            </a:endParaRPr>
          </a:p>
        </p:txBody>
      </p:sp>
      <p:sp>
        <p:nvSpPr>
          <p:cNvPr id="39" name="object 39"/>
          <p:cNvSpPr/>
          <p:nvPr/>
        </p:nvSpPr>
        <p:spPr>
          <a:xfrm>
            <a:off x="4478014" y="800846"/>
            <a:ext cx="739521" cy="397143"/>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latin typeface="Rockwell" panose="02060603020205020403" pitchFamily="18" charset="0"/>
            </a:endParaRPr>
          </a:p>
        </p:txBody>
      </p:sp>
      <p:sp>
        <p:nvSpPr>
          <p:cNvPr id="41" name="object 41"/>
          <p:cNvSpPr/>
          <p:nvPr/>
        </p:nvSpPr>
        <p:spPr>
          <a:xfrm>
            <a:off x="4461169" y="2013160"/>
            <a:ext cx="739482" cy="403071"/>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latin typeface="Rockwell" panose="02060603020205020403" pitchFamily="18" charset="0"/>
            </a:endParaRPr>
          </a:p>
        </p:txBody>
      </p:sp>
      <p:sp>
        <p:nvSpPr>
          <p:cNvPr id="43" name="object 43"/>
          <p:cNvSpPr/>
          <p:nvPr/>
        </p:nvSpPr>
        <p:spPr>
          <a:xfrm>
            <a:off x="4478014" y="4429908"/>
            <a:ext cx="756926" cy="379100"/>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latin typeface="Rockwell" panose="02060603020205020403" pitchFamily="18" charset="0"/>
            </a:endParaRPr>
          </a:p>
        </p:txBody>
      </p:sp>
      <p:sp>
        <p:nvSpPr>
          <p:cNvPr id="45" name="object 45"/>
          <p:cNvSpPr/>
          <p:nvPr/>
        </p:nvSpPr>
        <p:spPr>
          <a:xfrm>
            <a:off x="1273515" y="4249786"/>
            <a:ext cx="6678371" cy="1300"/>
          </a:xfrm>
          <a:custGeom>
            <a:avLst/>
            <a:gdLst/>
            <a:ahLst/>
            <a:cxnLst/>
            <a:rect l="l" t="t" r="r" b="b"/>
            <a:pathLst>
              <a:path w="12960985" h="5080">
                <a:moveTo>
                  <a:pt x="0" y="4583"/>
                </a:moveTo>
                <a:lnTo>
                  <a:pt x="12960511" y="0"/>
                </a:lnTo>
              </a:path>
            </a:pathLst>
          </a:custGeom>
          <a:ln w="11554">
            <a:solidFill>
              <a:srgbClr val="1E4E82"/>
            </a:solidFill>
          </a:ln>
        </p:spPr>
        <p:txBody>
          <a:bodyPr wrap="square" lIns="0" tIns="0" rIns="0" bIns="0" rtlCol="0"/>
          <a:lstStyle/>
          <a:p>
            <a:endParaRPr sz="1050">
              <a:latin typeface="Rockwell" panose="02060603020205020403" pitchFamily="18" charset="0"/>
            </a:endParaRPr>
          </a:p>
        </p:txBody>
      </p:sp>
      <p:sp>
        <p:nvSpPr>
          <p:cNvPr id="46" name="object 46"/>
          <p:cNvSpPr/>
          <p:nvPr/>
        </p:nvSpPr>
        <p:spPr>
          <a:xfrm>
            <a:off x="1206554" y="1829966"/>
            <a:ext cx="6678371" cy="1300"/>
          </a:xfrm>
          <a:custGeom>
            <a:avLst/>
            <a:gdLst/>
            <a:ahLst/>
            <a:cxnLst/>
            <a:rect l="l" t="t" r="r" b="b"/>
            <a:pathLst>
              <a:path w="12960985" h="5079">
                <a:moveTo>
                  <a:pt x="0" y="4583"/>
                </a:moveTo>
                <a:lnTo>
                  <a:pt x="12960546" y="0"/>
                </a:lnTo>
              </a:path>
            </a:pathLst>
          </a:custGeom>
          <a:ln w="11554">
            <a:solidFill>
              <a:srgbClr val="1E4E82"/>
            </a:solidFill>
          </a:ln>
        </p:spPr>
        <p:txBody>
          <a:bodyPr wrap="square" lIns="0" tIns="0" rIns="0" bIns="0" rtlCol="0"/>
          <a:lstStyle/>
          <a:p>
            <a:endParaRPr sz="1050">
              <a:latin typeface="Rockwell" panose="02060603020205020403" pitchFamily="18" charset="0"/>
            </a:endParaRPr>
          </a:p>
        </p:txBody>
      </p:sp>
      <p:sp>
        <p:nvSpPr>
          <p:cNvPr id="47" name="object 47"/>
          <p:cNvSpPr/>
          <p:nvPr/>
        </p:nvSpPr>
        <p:spPr>
          <a:xfrm>
            <a:off x="1197370" y="3464233"/>
            <a:ext cx="6678371" cy="1300"/>
          </a:xfrm>
          <a:custGeom>
            <a:avLst/>
            <a:gdLst/>
            <a:ahLst/>
            <a:cxnLst/>
            <a:rect l="l" t="t" r="r" b="b"/>
            <a:pathLst>
              <a:path w="12960985" h="5080">
                <a:moveTo>
                  <a:pt x="0" y="4583"/>
                </a:moveTo>
                <a:lnTo>
                  <a:pt x="12960527" y="0"/>
                </a:lnTo>
              </a:path>
            </a:pathLst>
          </a:custGeom>
          <a:ln w="11554">
            <a:solidFill>
              <a:srgbClr val="1E4E82"/>
            </a:solidFill>
          </a:ln>
        </p:spPr>
        <p:txBody>
          <a:bodyPr wrap="square" lIns="0" tIns="0" rIns="0" bIns="0" rtlCol="0"/>
          <a:lstStyle/>
          <a:p>
            <a:endParaRPr sz="1050">
              <a:latin typeface="Rockwell" panose="02060603020205020403" pitchFamily="18" charset="0"/>
            </a:endParaRPr>
          </a:p>
        </p:txBody>
      </p:sp>
      <p:sp>
        <p:nvSpPr>
          <p:cNvPr id="48" name="object 48"/>
          <p:cNvSpPr/>
          <p:nvPr/>
        </p:nvSpPr>
        <p:spPr>
          <a:xfrm>
            <a:off x="1258975" y="2756243"/>
            <a:ext cx="6678371" cy="1300"/>
          </a:xfrm>
          <a:custGeom>
            <a:avLst/>
            <a:gdLst/>
            <a:ahLst/>
            <a:cxnLst/>
            <a:rect l="l" t="t" r="r" b="b"/>
            <a:pathLst>
              <a:path w="12960985" h="5079">
                <a:moveTo>
                  <a:pt x="0" y="4544"/>
                </a:moveTo>
                <a:lnTo>
                  <a:pt x="12960519" y="0"/>
                </a:lnTo>
              </a:path>
            </a:pathLst>
          </a:custGeom>
          <a:ln w="11554">
            <a:solidFill>
              <a:srgbClr val="1E4E82"/>
            </a:solidFill>
          </a:ln>
        </p:spPr>
        <p:txBody>
          <a:bodyPr wrap="square" lIns="0" tIns="0" rIns="0" bIns="0" rtlCol="0"/>
          <a:lstStyle/>
          <a:p>
            <a:endParaRPr sz="1050">
              <a:latin typeface="Rockwell" panose="02060603020205020403" pitchFamily="18" charset="0"/>
            </a:endParaRPr>
          </a:p>
        </p:txBody>
      </p:sp>
      <p:sp>
        <p:nvSpPr>
          <p:cNvPr id="53" name="Title 52"/>
          <p:cNvSpPr>
            <a:spLocks noGrp="1"/>
          </p:cNvSpPr>
          <p:nvPr>
            <p:ph type="title"/>
          </p:nvPr>
        </p:nvSpPr>
        <p:spPr>
          <a:xfrm>
            <a:off x="1483049" y="-159341"/>
            <a:ext cx="6172200" cy="857250"/>
          </a:xfrm>
        </p:spPr>
        <p:txBody>
          <a:bodyPr>
            <a:normAutofit/>
          </a:bodyPr>
          <a:lstStyle/>
          <a:p>
            <a:r>
              <a:rPr lang="en-US" sz="2700" dirty="0">
                <a:solidFill>
                  <a:schemeClr val="tx1">
                    <a:lumMod val="95000"/>
                    <a:lumOff val="5000"/>
                  </a:schemeClr>
                </a:solidFill>
                <a:latin typeface="Rockwell" panose="02060603020205020403" pitchFamily="18" charset="0"/>
              </a:rPr>
              <a:t>Agreement Goals and Outcomes</a:t>
            </a:r>
          </a:p>
        </p:txBody>
      </p:sp>
      <p:sp>
        <p:nvSpPr>
          <p:cNvPr id="55" name="object 46"/>
          <p:cNvSpPr/>
          <p:nvPr/>
        </p:nvSpPr>
        <p:spPr>
          <a:xfrm>
            <a:off x="1077308" y="571500"/>
            <a:ext cx="6678371" cy="1300"/>
          </a:xfrm>
          <a:custGeom>
            <a:avLst/>
            <a:gdLst/>
            <a:ahLst/>
            <a:cxnLst/>
            <a:rect l="l" t="t" r="r" b="b"/>
            <a:pathLst>
              <a:path w="12960985" h="5079">
                <a:moveTo>
                  <a:pt x="0" y="4583"/>
                </a:moveTo>
                <a:lnTo>
                  <a:pt x="12960546" y="0"/>
                </a:lnTo>
              </a:path>
            </a:pathLst>
          </a:custGeom>
          <a:ln w="11554">
            <a:solidFill>
              <a:srgbClr val="1E4E82"/>
            </a:solidFill>
          </a:ln>
        </p:spPr>
        <p:txBody>
          <a:bodyPr wrap="square" lIns="0" tIns="0" rIns="0" bIns="0" rtlCol="0"/>
          <a:lstStyle/>
          <a:p>
            <a:endParaRPr sz="1050">
              <a:latin typeface="Rockwell" panose="02060603020205020403" pitchFamily="18" charset="0"/>
            </a:endParaRPr>
          </a:p>
        </p:txBody>
      </p:sp>
      <p:sp>
        <p:nvSpPr>
          <p:cNvPr id="40" name="object 5"/>
          <p:cNvSpPr txBox="1"/>
          <p:nvPr/>
        </p:nvSpPr>
        <p:spPr>
          <a:xfrm>
            <a:off x="2376714" y="900686"/>
            <a:ext cx="1963168" cy="588623"/>
          </a:xfrm>
          <a:prstGeom prst="rect">
            <a:avLst/>
          </a:prstGeom>
        </p:spPr>
        <p:txBody>
          <a:bodyPr vert="horz" wrap="square" lIns="0" tIns="0" rIns="0" bIns="0" rtlCol="0">
            <a:spAutoFit/>
          </a:bodyPr>
          <a:lstStyle/>
          <a:p>
            <a:pPr marL="153267" marR="1825" indent="-148706">
              <a:lnSpc>
                <a:spcPct val="102400"/>
              </a:lnSpc>
              <a:buSzPct val="65853"/>
              <a:buFont typeface="Symbol"/>
              <a:buChar char=""/>
              <a:tabLst>
                <a:tab pos="79370" algn="l"/>
              </a:tabLst>
            </a:pPr>
            <a:r>
              <a:rPr lang="en-US" sz="750" b="1" dirty="0">
                <a:solidFill>
                  <a:schemeClr val="tx1">
                    <a:lumMod val="95000"/>
                    <a:lumOff val="5000"/>
                  </a:schemeClr>
                </a:solidFill>
                <a:latin typeface="Rockwell" panose="02060603020205020403" pitchFamily="18" charset="0"/>
                <a:cs typeface="Calibri"/>
              </a:rPr>
              <a:t>Blue Crab Abundance</a:t>
            </a:r>
          </a:p>
          <a:p>
            <a:pPr marL="153267" marR="1825" indent="-148706">
              <a:lnSpc>
                <a:spcPct val="102400"/>
              </a:lnSpc>
              <a:buSzPct val="65853"/>
              <a:buFont typeface="Symbol"/>
              <a:buChar char=""/>
              <a:tabLst>
                <a:tab pos="79370" algn="l"/>
              </a:tabLst>
            </a:pPr>
            <a:r>
              <a:rPr lang="en-US" sz="750" b="1" dirty="0">
                <a:solidFill>
                  <a:schemeClr val="tx1">
                    <a:lumMod val="95000"/>
                    <a:lumOff val="5000"/>
                  </a:schemeClr>
                </a:solidFill>
                <a:latin typeface="Rockwell" panose="02060603020205020403" pitchFamily="18" charset="0"/>
                <a:cs typeface="Calibri"/>
              </a:rPr>
              <a:t>Blue Crab Management</a:t>
            </a:r>
          </a:p>
          <a:p>
            <a:pPr marL="153267" marR="1825" indent="-148706">
              <a:lnSpc>
                <a:spcPct val="102400"/>
              </a:lnSpc>
              <a:buSzPct val="65853"/>
              <a:buFont typeface="Symbol"/>
              <a:buChar char=""/>
              <a:tabLst>
                <a:tab pos="79370" algn="l"/>
              </a:tabLst>
            </a:pPr>
            <a:r>
              <a:rPr lang="en-US" sz="750" b="1" dirty="0">
                <a:solidFill>
                  <a:schemeClr val="tx1">
                    <a:lumMod val="95000"/>
                    <a:lumOff val="5000"/>
                  </a:schemeClr>
                </a:solidFill>
                <a:latin typeface="Rockwell" panose="02060603020205020403" pitchFamily="18" charset="0"/>
                <a:cs typeface="Calibri"/>
              </a:rPr>
              <a:t>Oyster </a:t>
            </a:r>
          </a:p>
          <a:p>
            <a:pPr marL="153267" marR="1825" indent="-148706">
              <a:lnSpc>
                <a:spcPct val="102400"/>
              </a:lnSpc>
              <a:buSzPct val="65853"/>
              <a:buFont typeface="Symbol"/>
              <a:buChar char=""/>
              <a:tabLst>
                <a:tab pos="79370" algn="l"/>
              </a:tabLst>
            </a:pPr>
            <a:r>
              <a:rPr lang="en-US" sz="750" b="1" dirty="0">
                <a:solidFill>
                  <a:schemeClr val="tx1">
                    <a:lumMod val="95000"/>
                    <a:lumOff val="5000"/>
                  </a:schemeClr>
                </a:solidFill>
                <a:latin typeface="Rockwell" panose="02060603020205020403" pitchFamily="18" charset="0"/>
                <a:cs typeface="Calibri"/>
              </a:rPr>
              <a:t>Forage Fish</a:t>
            </a:r>
          </a:p>
          <a:p>
            <a:pPr marL="153267" marR="1825" indent="-148706">
              <a:lnSpc>
                <a:spcPct val="102400"/>
              </a:lnSpc>
              <a:buSzPct val="65853"/>
              <a:buFont typeface="Symbol"/>
              <a:buChar char=""/>
              <a:tabLst>
                <a:tab pos="79370" algn="l"/>
              </a:tabLst>
            </a:pPr>
            <a:r>
              <a:rPr lang="en-US" sz="750" b="1" dirty="0">
                <a:solidFill>
                  <a:srgbClr val="92D050"/>
                </a:solidFill>
                <a:latin typeface="Rockwell" panose="02060603020205020403" pitchFamily="18" charset="0"/>
                <a:cs typeface="Calibri"/>
              </a:rPr>
              <a:t>Fish Habitat</a:t>
            </a:r>
          </a:p>
        </p:txBody>
      </p:sp>
    </p:spTree>
    <p:extLst>
      <p:ext uri="{BB962C8B-B14F-4D97-AF65-F5344CB8AC3E}">
        <p14:creationId xmlns:p14="http://schemas.microsoft.com/office/powerpoint/2010/main" val="2302715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rtl="0">
              <a:spcBef>
                <a:spcPts val="0"/>
              </a:spcBef>
              <a:buNone/>
            </a:pPr>
            <a:r>
              <a:rPr lang="en" dirty="0">
                <a:latin typeface="Rockwell" charset="0"/>
                <a:ea typeface="Rockwell" charset="0"/>
                <a:cs typeface="Rockwell" charset="0"/>
              </a:rPr>
              <a:t>What We Want</a:t>
            </a:r>
          </a:p>
        </p:txBody>
      </p:sp>
      <p:sp>
        <p:nvSpPr>
          <p:cNvPr id="206" name="Shape 206"/>
          <p:cNvSpPr txBox="1">
            <a:spLocks noGrp="1"/>
          </p:cNvSpPr>
          <p:nvPr>
            <p:ph type="body" idx="1"/>
          </p:nvPr>
        </p:nvSpPr>
        <p:spPr>
          <a:xfrm>
            <a:off x="4571313" y="541497"/>
            <a:ext cx="3658200" cy="4691746"/>
          </a:xfrm>
          <a:prstGeom prst="rect">
            <a:avLst/>
          </a:prstGeom>
        </p:spPr>
        <p:txBody>
          <a:bodyPr lIns="91425" tIns="91425" rIns="91425" bIns="91425" anchor="t" anchorCtr="0">
            <a:noAutofit/>
          </a:bodyPr>
          <a:lstStyle/>
          <a:p>
            <a:pPr marL="342900" indent="-342900"/>
            <a:endParaRPr lang="en" sz="2400" dirty="0">
              <a:latin typeface="Rockwell" charset="0"/>
              <a:ea typeface="Rockwell" charset="0"/>
              <a:cs typeface="Rockwell" charset="0"/>
            </a:endParaRPr>
          </a:p>
          <a:p>
            <a:pPr marL="342900" indent="-342900"/>
            <a:r>
              <a:rPr lang="en" sz="2400" dirty="0">
                <a:latin typeface="Rockwell" charset="0"/>
                <a:ea typeface="Rockwell" charset="0"/>
                <a:cs typeface="Rockwell" charset="0"/>
              </a:rPr>
              <a:t>Active leadership and involvement in accomplishing biennial workplan tasks.</a:t>
            </a:r>
          </a:p>
          <a:p>
            <a:pPr marL="342900" indent="-342900"/>
            <a:endParaRPr lang="en" sz="2400" dirty="0">
              <a:latin typeface="Rockwell" charset="0"/>
              <a:ea typeface="Rockwell" charset="0"/>
              <a:cs typeface="Rockwell" charset="0"/>
            </a:endParaRPr>
          </a:p>
          <a:p>
            <a:pPr marL="342900" indent="-342900"/>
            <a:r>
              <a:rPr lang="en" sz="2400" dirty="0">
                <a:latin typeface="Rockwell" charset="0"/>
                <a:ea typeface="Rockwell" charset="0"/>
                <a:cs typeface="Rockwell" charset="0"/>
              </a:rPr>
              <a:t>Funding to establish the </a:t>
            </a:r>
            <a:r>
              <a:rPr lang="en" sz="2400" dirty="0">
                <a:solidFill>
                  <a:srgbClr val="124057"/>
                </a:solidFill>
                <a:latin typeface="Rockwell" charset="0"/>
                <a:ea typeface="Rockwell" charset="0"/>
                <a:cs typeface="Rockwell" charset="0"/>
              </a:rPr>
              <a:t>2008 baseline and document progress towards our </a:t>
            </a:r>
            <a:r>
              <a:rPr lang="en" sz="2400" dirty="0">
                <a:latin typeface="Rockwell" charset="0"/>
                <a:ea typeface="Rockwell" charset="0"/>
                <a:cs typeface="Rockwell" charset="0"/>
              </a:rPr>
              <a:t>Outcome</a:t>
            </a:r>
          </a:p>
        </p:txBody>
      </p:sp>
      <p:grpSp>
        <p:nvGrpSpPr>
          <p:cNvPr id="11" name="Shape 531"/>
          <p:cNvGrpSpPr/>
          <p:nvPr/>
        </p:nvGrpSpPr>
        <p:grpSpPr>
          <a:xfrm>
            <a:off x="422732" y="890735"/>
            <a:ext cx="326065" cy="308680"/>
            <a:chOff x="6618700" y="1635475"/>
            <a:chExt cx="456675" cy="432325"/>
          </a:xfrm>
        </p:grpSpPr>
        <p:sp>
          <p:nvSpPr>
            <p:cNvPr id="12" name="Shape 532"/>
            <p:cNvSpPr/>
            <p:nvPr/>
          </p:nvSpPr>
          <p:spPr>
            <a:xfrm>
              <a:off x="6663775" y="1904000"/>
              <a:ext cx="117525" cy="163800"/>
            </a:xfrm>
            <a:custGeom>
              <a:avLst/>
              <a:gdLst/>
              <a:ahLst/>
              <a:cxnLst/>
              <a:rect l="0" t="0" r="0" b="0"/>
              <a:pathLst>
                <a:path w="4701" h="6552" fill="none" extrusionOk="0">
                  <a:moveTo>
                    <a:pt x="0" y="0"/>
                  </a:moveTo>
                  <a:lnTo>
                    <a:pt x="512" y="6016"/>
                  </a:lnTo>
                  <a:lnTo>
                    <a:pt x="512" y="6016"/>
                  </a:lnTo>
                  <a:lnTo>
                    <a:pt x="536" y="6138"/>
                  </a:lnTo>
                  <a:lnTo>
                    <a:pt x="585" y="6235"/>
                  </a:lnTo>
                  <a:lnTo>
                    <a:pt x="633" y="6332"/>
                  </a:lnTo>
                  <a:lnTo>
                    <a:pt x="706" y="6406"/>
                  </a:lnTo>
                  <a:lnTo>
                    <a:pt x="804" y="6454"/>
                  </a:lnTo>
                  <a:lnTo>
                    <a:pt x="877" y="6503"/>
                  </a:lnTo>
                  <a:lnTo>
                    <a:pt x="999" y="6552"/>
                  </a:lnTo>
                  <a:lnTo>
                    <a:pt x="1096" y="6552"/>
                  </a:lnTo>
                  <a:lnTo>
                    <a:pt x="4116" y="6552"/>
                  </a:lnTo>
                  <a:lnTo>
                    <a:pt x="4116" y="6552"/>
                  </a:lnTo>
                  <a:lnTo>
                    <a:pt x="4238" y="6527"/>
                  </a:lnTo>
                  <a:lnTo>
                    <a:pt x="4360" y="6503"/>
                  </a:lnTo>
                  <a:lnTo>
                    <a:pt x="4457" y="6430"/>
                  </a:lnTo>
                  <a:lnTo>
                    <a:pt x="4554" y="6332"/>
                  </a:lnTo>
                  <a:lnTo>
                    <a:pt x="4554" y="6332"/>
                  </a:lnTo>
                  <a:lnTo>
                    <a:pt x="4628" y="6235"/>
                  </a:lnTo>
                  <a:lnTo>
                    <a:pt x="4676" y="6113"/>
                  </a:lnTo>
                  <a:lnTo>
                    <a:pt x="4701" y="5991"/>
                  </a:lnTo>
                  <a:lnTo>
                    <a:pt x="4676" y="5845"/>
                  </a:lnTo>
                  <a:lnTo>
                    <a:pt x="3678" y="98"/>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 name="Shape 533"/>
            <p:cNvSpPr/>
            <p:nvPr/>
          </p:nvSpPr>
          <p:spPr>
            <a:xfrm>
              <a:off x="7046125" y="1775525"/>
              <a:ext cx="29250" cy="99275"/>
            </a:xfrm>
            <a:custGeom>
              <a:avLst/>
              <a:gdLst/>
              <a:ahLst/>
              <a:cxnLst/>
              <a:rect l="0" t="0" r="0" b="0"/>
              <a:pathLst>
                <a:path w="1170" h="3971" fill="none" extrusionOk="0">
                  <a:moveTo>
                    <a:pt x="1" y="3970"/>
                  </a:moveTo>
                  <a:lnTo>
                    <a:pt x="1" y="3970"/>
                  </a:lnTo>
                  <a:lnTo>
                    <a:pt x="245" y="3824"/>
                  </a:lnTo>
                  <a:lnTo>
                    <a:pt x="488" y="3629"/>
                  </a:lnTo>
                  <a:lnTo>
                    <a:pt x="683" y="3410"/>
                  </a:lnTo>
                  <a:lnTo>
                    <a:pt x="853" y="3166"/>
                  </a:lnTo>
                  <a:lnTo>
                    <a:pt x="1000" y="2898"/>
                  </a:lnTo>
                  <a:lnTo>
                    <a:pt x="1097" y="2606"/>
                  </a:lnTo>
                  <a:lnTo>
                    <a:pt x="1170" y="2314"/>
                  </a:lnTo>
                  <a:lnTo>
                    <a:pt x="1170" y="1997"/>
                  </a:lnTo>
                  <a:lnTo>
                    <a:pt x="1170" y="1997"/>
                  </a:lnTo>
                  <a:lnTo>
                    <a:pt x="1170" y="1681"/>
                  </a:lnTo>
                  <a:lnTo>
                    <a:pt x="1097" y="1364"/>
                  </a:lnTo>
                  <a:lnTo>
                    <a:pt x="1000" y="1096"/>
                  </a:lnTo>
                  <a:lnTo>
                    <a:pt x="853" y="828"/>
                  </a:lnTo>
                  <a:lnTo>
                    <a:pt x="683" y="585"/>
                  </a:lnTo>
                  <a:lnTo>
                    <a:pt x="488" y="366"/>
                  </a:lnTo>
                  <a:lnTo>
                    <a:pt x="245" y="171"/>
                  </a:lnTo>
                  <a:lnTo>
                    <a:pt x="1"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 name="Shape 534"/>
            <p:cNvSpPr/>
            <p:nvPr/>
          </p:nvSpPr>
          <p:spPr>
            <a:xfrm>
              <a:off x="6618700" y="1751775"/>
              <a:ext cx="96850" cy="146750"/>
            </a:xfrm>
            <a:custGeom>
              <a:avLst/>
              <a:gdLst/>
              <a:ahLst/>
              <a:cxnLst/>
              <a:rect l="0" t="0" r="0" b="0"/>
              <a:pathLst>
                <a:path w="3874" h="5870" fill="none" extrusionOk="0">
                  <a:moveTo>
                    <a:pt x="3873" y="0"/>
                  </a:moveTo>
                  <a:lnTo>
                    <a:pt x="3873" y="0"/>
                  </a:lnTo>
                  <a:lnTo>
                    <a:pt x="2704" y="0"/>
                  </a:lnTo>
                  <a:lnTo>
                    <a:pt x="1730" y="0"/>
                  </a:lnTo>
                  <a:lnTo>
                    <a:pt x="1730" y="0"/>
                  </a:lnTo>
                  <a:lnTo>
                    <a:pt x="1560" y="25"/>
                  </a:lnTo>
                  <a:lnTo>
                    <a:pt x="1413" y="49"/>
                  </a:lnTo>
                  <a:lnTo>
                    <a:pt x="1243" y="98"/>
                  </a:lnTo>
                  <a:lnTo>
                    <a:pt x="1097" y="147"/>
                  </a:lnTo>
                  <a:lnTo>
                    <a:pt x="926" y="244"/>
                  </a:lnTo>
                  <a:lnTo>
                    <a:pt x="780" y="317"/>
                  </a:lnTo>
                  <a:lnTo>
                    <a:pt x="658" y="439"/>
                  </a:lnTo>
                  <a:lnTo>
                    <a:pt x="537" y="536"/>
                  </a:lnTo>
                  <a:lnTo>
                    <a:pt x="415" y="682"/>
                  </a:lnTo>
                  <a:lnTo>
                    <a:pt x="293" y="804"/>
                  </a:lnTo>
                  <a:lnTo>
                    <a:pt x="220" y="950"/>
                  </a:lnTo>
                  <a:lnTo>
                    <a:pt x="147" y="1096"/>
                  </a:lnTo>
                  <a:lnTo>
                    <a:pt x="74" y="1267"/>
                  </a:lnTo>
                  <a:lnTo>
                    <a:pt x="25" y="1437"/>
                  </a:lnTo>
                  <a:lnTo>
                    <a:pt x="1" y="1583"/>
                  </a:lnTo>
                  <a:lnTo>
                    <a:pt x="1" y="1754"/>
                  </a:lnTo>
                  <a:lnTo>
                    <a:pt x="1" y="4092"/>
                  </a:lnTo>
                  <a:lnTo>
                    <a:pt x="1" y="4092"/>
                  </a:lnTo>
                  <a:lnTo>
                    <a:pt x="1" y="4263"/>
                  </a:lnTo>
                  <a:lnTo>
                    <a:pt x="25" y="4433"/>
                  </a:lnTo>
                  <a:lnTo>
                    <a:pt x="74" y="4579"/>
                  </a:lnTo>
                  <a:lnTo>
                    <a:pt x="147" y="4750"/>
                  </a:lnTo>
                  <a:lnTo>
                    <a:pt x="220" y="4896"/>
                  </a:lnTo>
                  <a:lnTo>
                    <a:pt x="293" y="5042"/>
                  </a:lnTo>
                  <a:lnTo>
                    <a:pt x="415" y="5188"/>
                  </a:lnTo>
                  <a:lnTo>
                    <a:pt x="537" y="5310"/>
                  </a:lnTo>
                  <a:lnTo>
                    <a:pt x="658" y="5407"/>
                  </a:lnTo>
                  <a:lnTo>
                    <a:pt x="780" y="5529"/>
                  </a:lnTo>
                  <a:lnTo>
                    <a:pt x="926" y="5626"/>
                  </a:lnTo>
                  <a:lnTo>
                    <a:pt x="1097" y="5699"/>
                  </a:lnTo>
                  <a:lnTo>
                    <a:pt x="1243" y="5748"/>
                  </a:lnTo>
                  <a:lnTo>
                    <a:pt x="1413" y="5797"/>
                  </a:lnTo>
                  <a:lnTo>
                    <a:pt x="1560" y="5821"/>
                  </a:lnTo>
                  <a:lnTo>
                    <a:pt x="1730" y="5846"/>
                  </a:lnTo>
                  <a:lnTo>
                    <a:pt x="1730" y="5846"/>
                  </a:lnTo>
                  <a:lnTo>
                    <a:pt x="2704" y="5846"/>
                  </a:lnTo>
                  <a:lnTo>
                    <a:pt x="3873" y="587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 name="Shape 535"/>
            <p:cNvSpPr/>
            <p:nvPr/>
          </p:nvSpPr>
          <p:spPr>
            <a:xfrm>
              <a:off x="6721600" y="1660450"/>
              <a:ext cx="278900" cy="329425"/>
            </a:xfrm>
            <a:custGeom>
              <a:avLst/>
              <a:gdLst/>
              <a:ahLst/>
              <a:cxnLst/>
              <a:rect l="0" t="0" r="0" b="0"/>
              <a:pathLst>
                <a:path w="11156" h="13177" fill="none" extrusionOk="0">
                  <a:moveTo>
                    <a:pt x="11155" y="0"/>
                  </a:moveTo>
                  <a:lnTo>
                    <a:pt x="11155" y="0"/>
                  </a:lnTo>
                  <a:lnTo>
                    <a:pt x="10766" y="317"/>
                  </a:lnTo>
                  <a:lnTo>
                    <a:pt x="10352" y="609"/>
                  </a:lnTo>
                  <a:lnTo>
                    <a:pt x="9938" y="901"/>
                  </a:lnTo>
                  <a:lnTo>
                    <a:pt x="9524" y="1169"/>
                  </a:lnTo>
                  <a:lnTo>
                    <a:pt x="9085" y="1413"/>
                  </a:lnTo>
                  <a:lnTo>
                    <a:pt x="8671" y="1632"/>
                  </a:lnTo>
                  <a:lnTo>
                    <a:pt x="7843" y="2046"/>
                  </a:lnTo>
                  <a:lnTo>
                    <a:pt x="7015" y="2387"/>
                  </a:lnTo>
                  <a:lnTo>
                    <a:pt x="6211" y="2679"/>
                  </a:lnTo>
                  <a:lnTo>
                    <a:pt x="5456" y="2898"/>
                  </a:lnTo>
                  <a:lnTo>
                    <a:pt x="4774" y="3093"/>
                  </a:lnTo>
                  <a:lnTo>
                    <a:pt x="4774" y="3093"/>
                  </a:lnTo>
                  <a:lnTo>
                    <a:pt x="4239" y="3215"/>
                  </a:lnTo>
                  <a:lnTo>
                    <a:pt x="3678" y="3312"/>
                  </a:lnTo>
                  <a:lnTo>
                    <a:pt x="3070" y="3410"/>
                  </a:lnTo>
                  <a:lnTo>
                    <a:pt x="2461" y="3459"/>
                  </a:lnTo>
                  <a:lnTo>
                    <a:pt x="1219" y="3580"/>
                  </a:lnTo>
                  <a:lnTo>
                    <a:pt x="1" y="3629"/>
                  </a:lnTo>
                  <a:lnTo>
                    <a:pt x="1" y="9523"/>
                  </a:lnTo>
                  <a:lnTo>
                    <a:pt x="1" y="9523"/>
                  </a:lnTo>
                  <a:lnTo>
                    <a:pt x="1219" y="9596"/>
                  </a:lnTo>
                  <a:lnTo>
                    <a:pt x="2461" y="9693"/>
                  </a:lnTo>
                  <a:lnTo>
                    <a:pt x="3070" y="9767"/>
                  </a:lnTo>
                  <a:lnTo>
                    <a:pt x="3678" y="9840"/>
                  </a:lnTo>
                  <a:lnTo>
                    <a:pt x="4239" y="9937"/>
                  </a:lnTo>
                  <a:lnTo>
                    <a:pt x="4774" y="10059"/>
                  </a:lnTo>
                  <a:lnTo>
                    <a:pt x="4774" y="10059"/>
                  </a:lnTo>
                  <a:lnTo>
                    <a:pt x="5456" y="10254"/>
                  </a:lnTo>
                  <a:lnTo>
                    <a:pt x="6211" y="10497"/>
                  </a:lnTo>
                  <a:lnTo>
                    <a:pt x="7015" y="10765"/>
                  </a:lnTo>
                  <a:lnTo>
                    <a:pt x="7843" y="11130"/>
                  </a:lnTo>
                  <a:lnTo>
                    <a:pt x="8671" y="11520"/>
                  </a:lnTo>
                  <a:lnTo>
                    <a:pt x="9085" y="11764"/>
                  </a:lnTo>
                  <a:lnTo>
                    <a:pt x="9524" y="12007"/>
                  </a:lnTo>
                  <a:lnTo>
                    <a:pt x="9938" y="12251"/>
                  </a:lnTo>
                  <a:lnTo>
                    <a:pt x="10352" y="12543"/>
                  </a:lnTo>
                  <a:lnTo>
                    <a:pt x="10766" y="12835"/>
                  </a:lnTo>
                  <a:lnTo>
                    <a:pt x="11155" y="13176"/>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 name="Shape 536"/>
            <p:cNvSpPr/>
            <p:nvPr/>
          </p:nvSpPr>
          <p:spPr>
            <a:xfrm>
              <a:off x="7006550" y="1635475"/>
              <a:ext cx="34750" cy="378750"/>
            </a:xfrm>
            <a:custGeom>
              <a:avLst/>
              <a:gdLst/>
              <a:ahLst/>
              <a:cxnLst/>
              <a:rect l="0" t="0" r="0" b="0"/>
              <a:pathLst>
                <a:path w="1390" h="15150" fill="none" extrusionOk="0">
                  <a:moveTo>
                    <a:pt x="1024" y="49"/>
                  </a:moveTo>
                  <a:lnTo>
                    <a:pt x="1024" y="49"/>
                  </a:lnTo>
                  <a:lnTo>
                    <a:pt x="902" y="1"/>
                  </a:lnTo>
                  <a:lnTo>
                    <a:pt x="805" y="1"/>
                  </a:lnTo>
                  <a:lnTo>
                    <a:pt x="805" y="1"/>
                  </a:lnTo>
                  <a:lnTo>
                    <a:pt x="683" y="1"/>
                  </a:lnTo>
                  <a:lnTo>
                    <a:pt x="585" y="49"/>
                  </a:lnTo>
                  <a:lnTo>
                    <a:pt x="464" y="98"/>
                  </a:lnTo>
                  <a:lnTo>
                    <a:pt x="391" y="171"/>
                  </a:lnTo>
                  <a:lnTo>
                    <a:pt x="391" y="171"/>
                  </a:lnTo>
                  <a:lnTo>
                    <a:pt x="1" y="536"/>
                  </a:lnTo>
                  <a:lnTo>
                    <a:pt x="1" y="14638"/>
                  </a:lnTo>
                  <a:lnTo>
                    <a:pt x="1" y="14638"/>
                  </a:lnTo>
                  <a:lnTo>
                    <a:pt x="391" y="14979"/>
                  </a:lnTo>
                  <a:lnTo>
                    <a:pt x="391" y="14979"/>
                  </a:lnTo>
                  <a:lnTo>
                    <a:pt x="464" y="15052"/>
                  </a:lnTo>
                  <a:lnTo>
                    <a:pt x="585" y="15101"/>
                  </a:lnTo>
                  <a:lnTo>
                    <a:pt x="683" y="15149"/>
                  </a:lnTo>
                  <a:lnTo>
                    <a:pt x="805" y="15149"/>
                  </a:lnTo>
                  <a:lnTo>
                    <a:pt x="805" y="15149"/>
                  </a:lnTo>
                  <a:lnTo>
                    <a:pt x="902" y="15149"/>
                  </a:lnTo>
                  <a:lnTo>
                    <a:pt x="1024" y="15101"/>
                  </a:lnTo>
                  <a:lnTo>
                    <a:pt x="1024" y="15101"/>
                  </a:lnTo>
                  <a:lnTo>
                    <a:pt x="1170" y="15028"/>
                  </a:lnTo>
                  <a:lnTo>
                    <a:pt x="1292" y="14906"/>
                  </a:lnTo>
                  <a:lnTo>
                    <a:pt x="1365" y="14735"/>
                  </a:lnTo>
                  <a:lnTo>
                    <a:pt x="1389" y="14565"/>
                  </a:lnTo>
                  <a:lnTo>
                    <a:pt x="1389" y="585"/>
                  </a:lnTo>
                  <a:lnTo>
                    <a:pt x="1389" y="585"/>
                  </a:lnTo>
                  <a:lnTo>
                    <a:pt x="1365" y="415"/>
                  </a:lnTo>
                  <a:lnTo>
                    <a:pt x="1292" y="269"/>
                  </a:lnTo>
                  <a:lnTo>
                    <a:pt x="1170" y="122"/>
                  </a:lnTo>
                  <a:lnTo>
                    <a:pt x="1024" y="49"/>
                  </a:lnTo>
                  <a:lnTo>
                    <a:pt x="1024" y="49"/>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pic>
        <p:nvPicPr>
          <p:cNvPr id="5" name="Picture 4"/>
          <p:cNvPicPr>
            <a:picLocks noChangeAspect="1"/>
          </p:cNvPicPr>
          <p:nvPr/>
        </p:nvPicPr>
        <p:blipFill rotWithShape="1">
          <a:blip r:embed="rId3"/>
          <a:srcRect l="11154" r="8473"/>
          <a:stretch/>
        </p:blipFill>
        <p:spPr>
          <a:xfrm>
            <a:off x="250391" y="1559425"/>
            <a:ext cx="4320922" cy="3584075"/>
          </a:xfrm>
          <a:prstGeom prst="rect">
            <a:avLst/>
          </a:prstGeom>
        </p:spPr>
      </p:pic>
    </p:spTree>
    <p:extLst>
      <p:ext uri="{BB962C8B-B14F-4D97-AF65-F5344CB8AC3E}">
        <p14:creationId xmlns:p14="http://schemas.microsoft.com/office/powerpoint/2010/main" val="1577435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2" name="TextBox 1"/>
          <p:cNvSpPr txBox="1"/>
          <p:nvPr/>
        </p:nvSpPr>
        <p:spPr>
          <a:xfrm>
            <a:off x="685800" y="4866501"/>
            <a:ext cx="4235116" cy="276999"/>
          </a:xfrm>
          <a:prstGeom prst="rect">
            <a:avLst/>
          </a:prstGeom>
          <a:noFill/>
        </p:spPr>
        <p:txBody>
          <a:bodyPr wrap="square" rtlCol="0">
            <a:spAutoFit/>
          </a:bodyPr>
          <a:lstStyle/>
          <a:p>
            <a:r>
              <a:rPr lang="en-US" sz="1200" dirty="0">
                <a:solidFill>
                  <a:srgbClr val="FFFFFF"/>
                </a:solidFill>
                <a:latin typeface="Rockwell" charset="0"/>
                <a:ea typeface="Rockwell" charset="0"/>
                <a:cs typeface="Rockwell" charset="0"/>
              </a:rPr>
              <a:t>Presentation template by </a:t>
            </a:r>
            <a:r>
              <a:rPr lang="en-US" sz="1200" dirty="0" err="1">
                <a:solidFill>
                  <a:srgbClr val="FFFFFF"/>
                </a:solidFill>
                <a:latin typeface="Rockwell" charset="0"/>
                <a:ea typeface="Rockwell" charset="0"/>
                <a:cs typeface="Rockwell" charset="0"/>
              </a:rPr>
              <a:t>SlidesCarnival</a:t>
            </a:r>
            <a:r>
              <a:rPr lang="en-US" sz="1200" dirty="0">
                <a:solidFill>
                  <a:srgbClr val="FFFFFF"/>
                </a:solidFill>
                <a:latin typeface="Rockwell" charset="0"/>
                <a:ea typeface="Rockwell" charset="0"/>
                <a:cs typeface="Rockwell" charset="0"/>
              </a:rPr>
              <a:t>.</a:t>
            </a:r>
            <a:endParaRPr lang="en-US" sz="1200" dirty="0"/>
          </a:p>
        </p:txBody>
      </p:sp>
      <p:sp>
        <p:nvSpPr>
          <p:cNvPr id="3" name="Title 2"/>
          <p:cNvSpPr>
            <a:spLocks noGrp="1"/>
          </p:cNvSpPr>
          <p:nvPr>
            <p:ph type="ctrTitle"/>
          </p:nvPr>
        </p:nvSpPr>
        <p:spPr/>
        <p:txBody>
          <a:bodyPr/>
          <a:lstStyle/>
          <a:p>
            <a:r>
              <a:rPr lang="en-US" dirty="0">
                <a:latin typeface="Rockwell" panose="02060603020205020403" pitchFamily="18" charset="0"/>
              </a:rPr>
              <a:t>Discussion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body" idx="1"/>
          </p:nvPr>
        </p:nvSpPr>
        <p:spPr>
          <a:xfrm>
            <a:off x="3103139" y="1208741"/>
            <a:ext cx="5888825" cy="2726017"/>
          </a:xfrm>
          <a:prstGeom prst="rect">
            <a:avLst/>
          </a:prstGeom>
        </p:spPr>
        <p:txBody>
          <a:bodyPr lIns="91425" tIns="91425" rIns="91425" bIns="91425" anchor="ctr" anchorCtr="0">
            <a:noAutofit/>
          </a:bodyPr>
          <a:lstStyle/>
          <a:p>
            <a:pPr lvl="0" algn="l">
              <a:spcBef>
                <a:spcPts val="0"/>
              </a:spcBef>
              <a:buNone/>
            </a:pPr>
            <a:r>
              <a:rPr lang="en" sz="3600" dirty="0">
                <a:latin typeface="Rockwell" charset="0"/>
                <a:ea typeface="Rockwell" charset="0"/>
                <a:cs typeface="Rockwell" charset="0"/>
              </a:rPr>
              <a:t>Goal: </a:t>
            </a:r>
            <a:r>
              <a:rPr lang="en" sz="2400" i="1" dirty="0">
                <a:latin typeface="Rockwell" charset="0"/>
                <a:ea typeface="Rockwell" charset="0"/>
                <a:cs typeface="Rockwell" charset="0"/>
              </a:rPr>
              <a:t>Vital Habitats</a:t>
            </a:r>
          </a:p>
          <a:p>
            <a:pPr lvl="0" algn="l">
              <a:spcBef>
                <a:spcPts val="0"/>
              </a:spcBef>
              <a:buNone/>
            </a:pPr>
            <a:endParaRPr lang="en" i="1" dirty="0">
              <a:latin typeface="Rockwell" charset="0"/>
              <a:ea typeface="Rockwell" charset="0"/>
              <a:cs typeface="Rockwell" charset="0"/>
            </a:endParaRPr>
          </a:p>
          <a:p>
            <a:pPr lvl="0" algn="l">
              <a:spcBef>
                <a:spcPts val="0"/>
              </a:spcBef>
              <a:buNone/>
            </a:pPr>
            <a:r>
              <a:rPr lang="en-US" sz="3600" dirty="0">
                <a:latin typeface="Rockwell" charset="0"/>
                <a:ea typeface="Rockwell" charset="0"/>
                <a:cs typeface="Rockwell" charset="0"/>
              </a:rPr>
              <a:t>Outcome</a:t>
            </a:r>
            <a:r>
              <a:rPr lang="en-US" sz="3600" i="1" dirty="0">
                <a:latin typeface="Rockwell" charset="0"/>
                <a:ea typeface="Rockwell" charset="0"/>
                <a:cs typeface="Rockwell" charset="0"/>
              </a:rPr>
              <a:t>: </a:t>
            </a:r>
            <a:endParaRPr lang="en-US" sz="2800" i="1" dirty="0">
              <a:latin typeface="Rockwell" charset="0"/>
              <a:ea typeface="Rockwell" charset="0"/>
              <a:cs typeface="Rockwell" charset="0"/>
            </a:endParaRPr>
          </a:p>
          <a:p>
            <a:pPr lvl="0" algn="l">
              <a:buNone/>
            </a:pPr>
            <a:r>
              <a:rPr lang="en-US" dirty="0"/>
              <a:t>Continually improve stream health and function throughout the watershed. Improve health and function of 10 percent of stream miles above the 2008 baseline for the Chesapeake Bay watershed. </a:t>
            </a:r>
            <a:endParaRPr lang="en" sz="2800" i="1" dirty="0">
              <a:latin typeface="Rockwell" charset="0"/>
              <a:ea typeface="Rockwell" charset="0"/>
              <a:cs typeface="Rockwell" charset="0"/>
            </a:endParaRPr>
          </a:p>
        </p:txBody>
      </p:sp>
      <p:sp>
        <p:nvSpPr>
          <p:cNvPr id="3" name="TextBox 2"/>
          <p:cNvSpPr txBox="1"/>
          <p:nvPr/>
        </p:nvSpPr>
        <p:spPr>
          <a:xfrm>
            <a:off x="0" y="709113"/>
            <a:ext cx="9144000" cy="307777"/>
          </a:xfrm>
          <a:prstGeom prst="rect">
            <a:avLst/>
          </a:prstGeom>
          <a:noFill/>
        </p:spPr>
        <p:txBody>
          <a:bodyPr wrap="square" rtlCol="0">
            <a:spAutoFit/>
          </a:bodyPr>
          <a:lstStyle/>
          <a:p>
            <a:pPr algn="ctr"/>
            <a:r>
              <a:rPr lang="en-US" i="1" dirty="0">
                <a:solidFill>
                  <a:schemeClr val="bg1"/>
                </a:solidFill>
                <a:latin typeface="Rockwell" charset="0"/>
                <a:ea typeface="Rockwell" charset="0"/>
                <a:cs typeface="Rockwell" charset="0"/>
              </a:rPr>
              <a:t>Through the </a:t>
            </a:r>
            <a:r>
              <a:rPr lang="en-US" dirty="0">
                <a:solidFill>
                  <a:schemeClr val="bg1"/>
                </a:solidFill>
                <a:latin typeface="Rockwell" charset="0"/>
                <a:ea typeface="Rockwell" charset="0"/>
                <a:cs typeface="Rockwell" charset="0"/>
              </a:rPr>
              <a:t>Chesapeake Bay Watershed Agreement</a:t>
            </a:r>
            <a:r>
              <a:rPr lang="en-US" i="1" dirty="0">
                <a:solidFill>
                  <a:schemeClr val="bg1"/>
                </a:solidFill>
                <a:latin typeface="Rockwell" charset="0"/>
                <a:ea typeface="Rockwell" charset="0"/>
                <a:cs typeface="Rockwell" charset="0"/>
              </a:rPr>
              <a:t>, the Chesapeake Bay Program has committed to</a:t>
            </a:r>
            <a:r>
              <a:rPr lang="mr-IN" i="1" dirty="0">
                <a:solidFill>
                  <a:schemeClr val="bg1"/>
                </a:solidFill>
                <a:latin typeface="Rockwell" charset="0"/>
                <a:ea typeface="Rockwell" charset="0"/>
                <a:cs typeface="Rockwell" charset="0"/>
              </a:rPr>
              <a:t>…</a:t>
            </a:r>
            <a:endParaRPr lang="en-US" i="1" dirty="0">
              <a:solidFill>
                <a:schemeClr val="bg1"/>
              </a:solidFill>
              <a:latin typeface="Rockwell" charset="0"/>
              <a:ea typeface="Rockwell" charset="0"/>
              <a:cs typeface="Rockwell" charset="0"/>
            </a:endParaRPr>
          </a:p>
        </p:txBody>
      </p:sp>
      <p:pic>
        <p:nvPicPr>
          <p:cNvPr id="5" name="Picture 4"/>
          <p:cNvPicPr>
            <a:picLocks noChangeAspect="1"/>
          </p:cNvPicPr>
          <p:nvPr/>
        </p:nvPicPr>
        <p:blipFill>
          <a:blip r:embed="rId3"/>
          <a:stretch>
            <a:fillRect/>
          </a:stretch>
        </p:blipFill>
        <p:spPr>
          <a:xfrm>
            <a:off x="140597" y="1583463"/>
            <a:ext cx="2962542" cy="197657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rtl="0">
              <a:spcBef>
                <a:spcPts val="0"/>
              </a:spcBef>
              <a:buNone/>
            </a:pPr>
            <a:r>
              <a:rPr lang="en" dirty="0">
                <a:latin typeface="Rockwell" charset="0"/>
                <a:ea typeface="Rockwell" charset="0"/>
                <a:cs typeface="Rockwell" charset="0"/>
              </a:rPr>
              <a:t>What We Want</a:t>
            </a:r>
          </a:p>
        </p:txBody>
      </p:sp>
      <p:sp>
        <p:nvSpPr>
          <p:cNvPr id="206" name="Shape 206"/>
          <p:cNvSpPr txBox="1">
            <a:spLocks noGrp="1"/>
          </p:cNvSpPr>
          <p:nvPr>
            <p:ph type="body" idx="1"/>
          </p:nvPr>
        </p:nvSpPr>
        <p:spPr>
          <a:xfrm>
            <a:off x="4571313" y="541497"/>
            <a:ext cx="3658200" cy="4691746"/>
          </a:xfrm>
          <a:prstGeom prst="rect">
            <a:avLst/>
          </a:prstGeom>
        </p:spPr>
        <p:txBody>
          <a:bodyPr lIns="91425" tIns="91425" rIns="91425" bIns="91425" anchor="t" anchorCtr="0">
            <a:noAutofit/>
          </a:bodyPr>
          <a:lstStyle/>
          <a:p>
            <a:pPr marL="342900" indent="-342900"/>
            <a:endParaRPr lang="en" sz="2400" dirty="0">
              <a:latin typeface="Rockwell" charset="0"/>
              <a:ea typeface="Rockwell" charset="0"/>
              <a:cs typeface="Rockwell" charset="0"/>
            </a:endParaRPr>
          </a:p>
          <a:p>
            <a:pPr marL="342900" indent="-342900"/>
            <a:r>
              <a:rPr lang="en" sz="2400" dirty="0">
                <a:latin typeface="Rockwell" charset="0"/>
                <a:ea typeface="Rockwell" charset="0"/>
                <a:cs typeface="Rockwell" charset="0"/>
              </a:rPr>
              <a:t>Active leadership and involvement in accomplishing biennial workplan tasks.</a:t>
            </a:r>
          </a:p>
          <a:p>
            <a:pPr marL="342900" indent="-342900"/>
            <a:endParaRPr lang="en" sz="2400" dirty="0">
              <a:latin typeface="Rockwell" charset="0"/>
              <a:ea typeface="Rockwell" charset="0"/>
              <a:cs typeface="Rockwell" charset="0"/>
            </a:endParaRPr>
          </a:p>
          <a:p>
            <a:pPr marL="342900" indent="-342900"/>
            <a:r>
              <a:rPr lang="en" sz="2400" dirty="0">
                <a:latin typeface="Rockwell" charset="0"/>
                <a:ea typeface="Rockwell" charset="0"/>
                <a:cs typeface="Rockwell" charset="0"/>
              </a:rPr>
              <a:t>Funding to establish the </a:t>
            </a:r>
            <a:r>
              <a:rPr lang="en" sz="2400" dirty="0">
                <a:solidFill>
                  <a:srgbClr val="124057"/>
                </a:solidFill>
                <a:latin typeface="Rockwell" charset="0"/>
                <a:ea typeface="Rockwell" charset="0"/>
                <a:cs typeface="Rockwell" charset="0"/>
              </a:rPr>
              <a:t>2008 baseline and document progress towards our </a:t>
            </a:r>
            <a:r>
              <a:rPr lang="en" sz="2400" dirty="0">
                <a:latin typeface="Rockwell" charset="0"/>
                <a:ea typeface="Rockwell" charset="0"/>
                <a:cs typeface="Rockwell" charset="0"/>
              </a:rPr>
              <a:t>Outcome</a:t>
            </a:r>
          </a:p>
        </p:txBody>
      </p:sp>
      <p:grpSp>
        <p:nvGrpSpPr>
          <p:cNvPr id="11" name="Shape 531"/>
          <p:cNvGrpSpPr/>
          <p:nvPr/>
        </p:nvGrpSpPr>
        <p:grpSpPr>
          <a:xfrm>
            <a:off x="422732" y="890735"/>
            <a:ext cx="326065" cy="308680"/>
            <a:chOff x="6618700" y="1635475"/>
            <a:chExt cx="456675" cy="432325"/>
          </a:xfrm>
        </p:grpSpPr>
        <p:sp>
          <p:nvSpPr>
            <p:cNvPr id="12" name="Shape 532"/>
            <p:cNvSpPr/>
            <p:nvPr/>
          </p:nvSpPr>
          <p:spPr>
            <a:xfrm>
              <a:off x="6663775" y="1904000"/>
              <a:ext cx="117525" cy="163800"/>
            </a:xfrm>
            <a:custGeom>
              <a:avLst/>
              <a:gdLst/>
              <a:ahLst/>
              <a:cxnLst/>
              <a:rect l="0" t="0" r="0" b="0"/>
              <a:pathLst>
                <a:path w="4701" h="6552" fill="none" extrusionOk="0">
                  <a:moveTo>
                    <a:pt x="0" y="0"/>
                  </a:moveTo>
                  <a:lnTo>
                    <a:pt x="512" y="6016"/>
                  </a:lnTo>
                  <a:lnTo>
                    <a:pt x="512" y="6016"/>
                  </a:lnTo>
                  <a:lnTo>
                    <a:pt x="536" y="6138"/>
                  </a:lnTo>
                  <a:lnTo>
                    <a:pt x="585" y="6235"/>
                  </a:lnTo>
                  <a:lnTo>
                    <a:pt x="633" y="6332"/>
                  </a:lnTo>
                  <a:lnTo>
                    <a:pt x="706" y="6406"/>
                  </a:lnTo>
                  <a:lnTo>
                    <a:pt x="804" y="6454"/>
                  </a:lnTo>
                  <a:lnTo>
                    <a:pt x="877" y="6503"/>
                  </a:lnTo>
                  <a:lnTo>
                    <a:pt x="999" y="6552"/>
                  </a:lnTo>
                  <a:lnTo>
                    <a:pt x="1096" y="6552"/>
                  </a:lnTo>
                  <a:lnTo>
                    <a:pt x="4116" y="6552"/>
                  </a:lnTo>
                  <a:lnTo>
                    <a:pt x="4116" y="6552"/>
                  </a:lnTo>
                  <a:lnTo>
                    <a:pt x="4238" y="6527"/>
                  </a:lnTo>
                  <a:lnTo>
                    <a:pt x="4360" y="6503"/>
                  </a:lnTo>
                  <a:lnTo>
                    <a:pt x="4457" y="6430"/>
                  </a:lnTo>
                  <a:lnTo>
                    <a:pt x="4554" y="6332"/>
                  </a:lnTo>
                  <a:lnTo>
                    <a:pt x="4554" y="6332"/>
                  </a:lnTo>
                  <a:lnTo>
                    <a:pt x="4628" y="6235"/>
                  </a:lnTo>
                  <a:lnTo>
                    <a:pt x="4676" y="6113"/>
                  </a:lnTo>
                  <a:lnTo>
                    <a:pt x="4701" y="5991"/>
                  </a:lnTo>
                  <a:lnTo>
                    <a:pt x="4676" y="5845"/>
                  </a:lnTo>
                  <a:lnTo>
                    <a:pt x="3678" y="98"/>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 name="Shape 533"/>
            <p:cNvSpPr/>
            <p:nvPr/>
          </p:nvSpPr>
          <p:spPr>
            <a:xfrm>
              <a:off x="7046125" y="1775525"/>
              <a:ext cx="29250" cy="99275"/>
            </a:xfrm>
            <a:custGeom>
              <a:avLst/>
              <a:gdLst/>
              <a:ahLst/>
              <a:cxnLst/>
              <a:rect l="0" t="0" r="0" b="0"/>
              <a:pathLst>
                <a:path w="1170" h="3971" fill="none" extrusionOk="0">
                  <a:moveTo>
                    <a:pt x="1" y="3970"/>
                  </a:moveTo>
                  <a:lnTo>
                    <a:pt x="1" y="3970"/>
                  </a:lnTo>
                  <a:lnTo>
                    <a:pt x="245" y="3824"/>
                  </a:lnTo>
                  <a:lnTo>
                    <a:pt x="488" y="3629"/>
                  </a:lnTo>
                  <a:lnTo>
                    <a:pt x="683" y="3410"/>
                  </a:lnTo>
                  <a:lnTo>
                    <a:pt x="853" y="3166"/>
                  </a:lnTo>
                  <a:lnTo>
                    <a:pt x="1000" y="2898"/>
                  </a:lnTo>
                  <a:lnTo>
                    <a:pt x="1097" y="2606"/>
                  </a:lnTo>
                  <a:lnTo>
                    <a:pt x="1170" y="2314"/>
                  </a:lnTo>
                  <a:lnTo>
                    <a:pt x="1170" y="1997"/>
                  </a:lnTo>
                  <a:lnTo>
                    <a:pt x="1170" y="1997"/>
                  </a:lnTo>
                  <a:lnTo>
                    <a:pt x="1170" y="1681"/>
                  </a:lnTo>
                  <a:lnTo>
                    <a:pt x="1097" y="1364"/>
                  </a:lnTo>
                  <a:lnTo>
                    <a:pt x="1000" y="1096"/>
                  </a:lnTo>
                  <a:lnTo>
                    <a:pt x="853" y="828"/>
                  </a:lnTo>
                  <a:lnTo>
                    <a:pt x="683" y="585"/>
                  </a:lnTo>
                  <a:lnTo>
                    <a:pt x="488" y="366"/>
                  </a:lnTo>
                  <a:lnTo>
                    <a:pt x="245" y="171"/>
                  </a:lnTo>
                  <a:lnTo>
                    <a:pt x="1"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 name="Shape 534"/>
            <p:cNvSpPr/>
            <p:nvPr/>
          </p:nvSpPr>
          <p:spPr>
            <a:xfrm>
              <a:off x="6618700" y="1751775"/>
              <a:ext cx="96850" cy="146750"/>
            </a:xfrm>
            <a:custGeom>
              <a:avLst/>
              <a:gdLst/>
              <a:ahLst/>
              <a:cxnLst/>
              <a:rect l="0" t="0" r="0" b="0"/>
              <a:pathLst>
                <a:path w="3874" h="5870" fill="none" extrusionOk="0">
                  <a:moveTo>
                    <a:pt x="3873" y="0"/>
                  </a:moveTo>
                  <a:lnTo>
                    <a:pt x="3873" y="0"/>
                  </a:lnTo>
                  <a:lnTo>
                    <a:pt x="2704" y="0"/>
                  </a:lnTo>
                  <a:lnTo>
                    <a:pt x="1730" y="0"/>
                  </a:lnTo>
                  <a:lnTo>
                    <a:pt x="1730" y="0"/>
                  </a:lnTo>
                  <a:lnTo>
                    <a:pt x="1560" y="25"/>
                  </a:lnTo>
                  <a:lnTo>
                    <a:pt x="1413" y="49"/>
                  </a:lnTo>
                  <a:lnTo>
                    <a:pt x="1243" y="98"/>
                  </a:lnTo>
                  <a:lnTo>
                    <a:pt x="1097" y="147"/>
                  </a:lnTo>
                  <a:lnTo>
                    <a:pt x="926" y="244"/>
                  </a:lnTo>
                  <a:lnTo>
                    <a:pt x="780" y="317"/>
                  </a:lnTo>
                  <a:lnTo>
                    <a:pt x="658" y="439"/>
                  </a:lnTo>
                  <a:lnTo>
                    <a:pt x="537" y="536"/>
                  </a:lnTo>
                  <a:lnTo>
                    <a:pt x="415" y="682"/>
                  </a:lnTo>
                  <a:lnTo>
                    <a:pt x="293" y="804"/>
                  </a:lnTo>
                  <a:lnTo>
                    <a:pt x="220" y="950"/>
                  </a:lnTo>
                  <a:lnTo>
                    <a:pt x="147" y="1096"/>
                  </a:lnTo>
                  <a:lnTo>
                    <a:pt x="74" y="1267"/>
                  </a:lnTo>
                  <a:lnTo>
                    <a:pt x="25" y="1437"/>
                  </a:lnTo>
                  <a:lnTo>
                    <a:pt x="1" y="1583"/>
                  </a:lnTo>
                  <a:lnTo>
                    <a:pt x="1" y="1754"/>
                  </a:lnTo>
                  <a:lnTo>
                    <a:pt x="1" y="4092"/>
                  </a:lnTo>
                  <a:lnTo>
                    <a:pt x="1" y="4092"/>
                  </a:lnTo>
                  <a:lnTo>
                    <a:pt x="1" y="4263"/>
                  </a:lnTo>
                  <a:lnTo>
                    <a:pt x="25" y="4433"/>
                  </a:lnTo>
                  <a:lnTo>
                    <a:pt x="74" y="4579"/>
                  </a:lnTo>
                  <a:lnTo>
                    <a:pt x="147" y="4750"/>
                  </a:lnTo>
                  <a:lnTo>
                    <a:pt x="220" y="4896"/>
                  </a:lnTo>
                  <a:lnTo>
                    <a:pt x="293" y="5042"/>
                  </a:lnTo>
                  <a:lnTo>
                    <a:pt x="415" y="5188"/>
                  </a:lnTo>
                  <a:lnTo>
                    <a:pt x="537" y="5310"/>
                  </a:lnTo>
                  <a:lnTo>
                    <a:pt x="658" y="5407"/>
                  </a:lnTo>
                  <a:lnTo>
                    <a:pt x="780" y="5529"/>
                  </a:lnTo>
                  <a:lnTo>
                    <a:pt x="926" y="5626"/>
                  </a:lnTo>
                  <a:lnTo>
                    <a:pt x="1097" y="5699"/>
                  </a:lnTo>
                  <a:lnTo>
                    <a:pt x="1243" y="5748"/>
                  </a:lnTo>
                  <a:lnTo>
                    <a:pt x="1413" y="5797"/>
                  </a:lnTo>
                  <a:lnTo>
                    <a:pt x="1560" y="5821"/>
                  </a:lnTo>
                  <a:lnTo>
                    <a:pt x="1730" y="5846"/>
                  </a:lnTo>
                  <a:lnTo>
                    <a:pt x="1730" y="5846"/>
                  </a:lnTo>
                  <a:lnTo>
                    <a:pt x="2704" y="5846"/>
                  </a:lnTo>
                  <a:lnTo>
                    <a:pt x="3873" y="587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 name="Shape 535"/>
            <p:cNvSpPr/>
            <p:nvPr/>
          </p:nvSpPr>
          <p:spPr>
            <a:xfrm>
              <a:off x="6721600" y="1660450"/>
              <a:ext cx="278900" cy="329425"/>
            </a:xfrm>
            <a:custGeom>
              <a:avLst/>
              <a:gdLst/>
              <a:ahLst/>
              <a:cxnLst/>
              <a:rect l="0" t="0" r="0" b="0"/>
              <a:pathLst>
                <a:path w="11156" h="13177" fill="none" extrusionOk="0">
                  <a:moveTo>
                    <a:pt x="11155" y="0"/>
                  </a:moveTo>
                  <a:lnTo>
                    <a:pt x="11155" y="0"/>
                  </a:lnTo>
                  <a:lnTo>
                    <a:pt x="10766" y="317"/>
                  </a:lnTo>
                  <a:lnTo>
                    <a:pt x="10352" y="609"/>
                  </a:lnTo>
                  <a:lnTo>
                    <a:pt x="9938" y="901"/>
                  </a:lnTo>
                  <a:lnTo>
                    <a:pt x="9524" y="1169"/>
                  </a:lnTo>
                  <a:lnTo>
                    <a:pt x="9085" y="1413"/>
                  </a:lnTo>
                  <a:lnTo>
                    <a:pt x="8671" y="1632"/>
                  </a:lnTo>
                  <a:lnTo>
                    <a:pt x="7843" y="2046"/>
                  </a:lnTo>
                  <a:lnTo>
                    <a:pt x="7015" y="2387"/>
                  </a:lnTo>
                  <a:lnTo>
                    <a:pt x="6211" y="2679"/>
                  </a:lnTo>
                  <a:lnTo>
                    <a:pt x="5456" y="2898"/>
                  </a:lnTo>
                  <a:lnTo>
                    <a:pt x="4774" y="3093"/>
                  </a:lnTo>
                  <a:lnTo>
                    <a:pt x="4774" y="3093"/>
                  </a:lnTo>
                  <a:lnTo>
                    <a:pt x="4239" y="3215"/>
                  </a:lnTo>
                  <a:lnTo>
                    <a:pt x="3678" y="3312"/>
                  </a:lnTo>
                  <a:lnTo>
                    <a:pt x="3070" y="3410"/>
                  </a:lnTo>
                  <a:lnTo>
                    <a:pt x="2461" y="3459"/>
                  </a:lnTo>
                  <a:lnTo>
                    <a:pt x="1219" y="3580"/>
                  </a:lnTo>
                  <a:lnTo>
                    <a:pt x="1" y="3629"/>
                  </a:lnTo>
                  <a:lnTo>
                    <a:pt x="1" y="9523"/>
                  </a:lnTo>
                  <a:lnTo>
                    <a:pt x="1" y="9523"/>
                  </a:lnTo>
                  <a:lnTo>
                    <a:pt x="1219" y="9596"/>
                  </a:lnTo>
                  <a:lnTo>
                    <a:pt x="2461" y="9693"/>
                  </a:lnTo>
                  <a:lnTo>
                    <a:pt x="3070" y="9767"/>
                  </a:lnTo>
                  <a:lnTo>
                    <a:pt x="3678" y="9840"/>
                  </a:lnTo>
                  <a:lnTo>
                    <a:pt x="4239" y="9937"/>
                  </a:lnTo>
                  <a:lnTo>
                    <a:pt x="4774" y="10059"/>
                  </a:lnTo>
                  <a:lnTo>
                    <a:pt x="4774" y="10059"/>
                  </a:lnTo>
                  <a:lnTo>
                    <a:pt x="5456" y="10254"/>
                  </a:lnTo>
                  <a:lnTo>
                    <a:pt x="6211" y="10497"/>
                  </a:lnTo>
                  <a:lnTo>
                    <a:pt x="7015" y="10765"/>
                  </a:lnTo>
                  <a:lnTo>
                    <a:pt x="7843" y="11130"/>
                  </a:lnTo>
                  <a:lnTo>
                    <a:pt x="8671" y="11520"/>
                  </a:lnTo>
                  <a:lnTo>
                    <a:pt x="9085" y="11764"/>
                  </a:lnTo>
                  <a:lnTo>
                    <a:pt x="9524" y="12007"/>
                  </a:lnTo>
                  <a:lnTo>
                    <a:pt x="9938" y="12251"/>
                  </a:lnTo>
                  <a:lnTo>
                    <a:pt x="10352" y="12543"/>
                  </a:lnTo>
                  <a:lnTo>
                    <a:pt x="10766" y="12835"/>
                  </a:lnTo>
                  <a:lnTo>
                    <a:pt x="11155" y="13176"/>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 name="Shape 536"/>
            <p:cNvSpPr/>
            <p:nvPr/>
          </p:nvSpPr>
          <p:spPr>
            <a:xfrm>
              <a:off x="7006550" y="1635475"/>
              <a:ext cx="34750" cy="378750"/>
            </a:xfrm>
            <a:custGeom>
              <a:avLst/>
              <a:gdLst/>
              <a:ahLst/>
              <a:cxnLst/>
              <a:rect l="0" t="0" r="0" b="0"/>
              <a:pathLst>
                <a:path w="1390" h="15150" fill="none" extrusionOk="0">
                  <a:moveTo>
                    <a:pt x="1024" y="49"/>
                  </a:moveTo>
                  <a:lnTo>
                    <a:pt x="1024" y="49"/>
                  </a:lnTo>
                  <a:lnTo>
                    <a:pt x="902" y="1"/>
                  </a:lnTo>
                  <a:lnTo>
                    <a:pt x="805" y="1"/>
                  </a:lnTo>
                  <a:lnTo>
                    <a:pt x="805" y="1"/>
                  </a:lnTo>
                  <a:lnTo>
                    <a:pt x="683" y="1"/>
                  </a:lnTo>
                  <a:lnTo>
                    <a:pt x="585" y="49"/>
                  </a:lnTo>
                  <a:lnTo>
                    <a:pt x="464" y="98"/>
                  </a:lnTo>
                  <a:lnTo>
                    <a:pt x="391" y="171"/>
                  </a:lnTo>
                  <a:lnTo>
                    <a:pt x="391" y="171"/>
                  </a:lnTo>
                  <a:lnTo>
                    <a:pt x="1" y="536"/>
                  </a:lnTo>
                  <a:lnTo>
                    <a:pt x="1" y="14638"/>
                  </a:lnTo>
                  <a:lnTo>
                    <a:pt x="1" y="14638"/>
                  </a:lnTo>
                  <a:lnTo>
                    <a:pt x="391" y="14979"/>
                  </a:lnTo>
                  <a:lnTo>
                    <a:pt x="391" y="14979"/>
                  </a:lnTo>
                  <a:lnTo>
                    <a:pt x="464" y="15052"/>
                  </a:lnTo>
                  <a:lnTo>
                    <a:pt x="585" y="15101"/>
                  </a:lnTo>
                  <a:lnTo>
                    <a:pt x="683" y="15149"/>
                  </a:lnTo>
                  <a:lnTo>
                    <a:pt x="805" y="15149"/>
                  </a:lnTo>
                  <a:lnTo>
                    <a:pt x="805" y="15149"/>
                  </a:lnTo>
                  <a:lnTo>
                    <a:pt x="902" y="15149"/>
                  </a:lnTo>
                  <a:lnTo>
                    <a:pt x="1024" y="15101"/>
                  </a:lnTo>
                  <a:lnTo>
                    <a:pt x="1024" y="15101"/>
                  </a:lnTo>
                  <a:lnTo>
                    <a:pt x="1170" y="15028"/>
                  </a:lnTo>
                  <a:lnTo>
                    <a:pt x="1292" y="14906"/>
                  </a:lnTo>
                  <a:lnTo>
                    <a:pt x="1365" y="14735"/>
                  </a:lnTo>
                  <a:lnTo>
                    <a:pt x="1389" y="14565"/>
                  </a:lnTo>
                  <a:lnTo>
                    <a:pt x="1389" y="585"/>
                  </a:lnTo>
                  <a:lnTo>
                    <a:pt x="1389" y="585"/>
                  </a:lnTo>
                  <a:lnTo>
                    <a:pt x="1365" y="415"/>
                  </a:lnTo>
                  <a:lnTo>
                    <a:pt x="1292" y="269"/>
                  </a:lnTo>
                  <a:lnTo>
                    <a:pt x="1170" y="122"/>
                  </a:lnTo>
                  <a:lnTo>
                    <a:pt x="1024" y="49"/>
                  </a:lnTo>
                  <a:lnTo>
                    <a:pt x="1024" y="49"/>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pic>
        <p:nvPicPr>
          <p:cNvPr id="5" name="Picture 4"/>
          <p:cNvPicPr>
            <a:picLocks noChangeAspect="1"/>
          </p:cNvPicPr>
          <p:nvPr/>
        </p:nvPicPr>
        <p:blipFill rotWithShape="1">
          <a:blip r:embed="rId3"/>
          <a:srcRect l="11154" r="8473"/>
          <a:stretch/>
        </p:blipFill>
        <p:spPr>
          <a:xfrm>
            <a:off x="250391" y="1559425"/>
            <a:ext cx="4320922" cy="3584075"/>
          </a:xfrm>
          <a:prstGeom prst="rect">
            <a:avLst/>
          </a:prstGeom>
        </p:spPr>
      </p:pic>
    </p:spTree>
    <p:extLst>
      <p:ext uri="{BB962C8B-B14F-4D97-AF65-F5344CB8AC3E}">
        <p14:creationId xmlns:p14="http://schemas.microsoft.com/office/powerpoint/2010/main" val="1635547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ctrTitle"/>
          </p:nvPr>
        </p:nvSpPr>
        <p:spPr>
          <a:xfrm>
            <a:off x="3471299" y="1612900"/>
            <a:ext cx="5672701" cy="1481328"/>
          </a:xfrm>
          <a:prstGeom prst="rect">
            <a:avLst/>
          </a:prstGeom>
        </p:spPr>
        <p:txBody>
          <a:bodyPr lIns="91425" tIns="91425" rIns="91425" bIns="91425" anchor="b" anchorCtr="0">
            <a:noAutofit/>
          </a:bodyPr>
          <a:lstStyle/>
          <a:p>
            <a:pPr lvl="0"/>
            <a:r>
              <a:rPr lang="en" dirty="0">
                <a:latin typeface="Rockwell" charset="0"/>
                <a:ea typeface="Rockwell" charset="0"/>
                <a:cs typeface="Rockwell" charset="0"/>
              </a:rPr>
              <a:t>Setting the Stage:</a:t>
            </a:r>
            <a:r>
              <a:rPr lang="en" sz="3600" dirty="0">
                <a:latin typeface="Rockwell" charset="0"/>
                <a:ea typeface="Rockwell" charset="0"/>
                <a:cs typeface="Rockwell" charset="0"/>
              </a:rPr>
              <a:t/>
            </a:r>
            <a:br>
              <a:rPr lang="en" sz="3600" dirty="0">
                <a:latin typeface="Rockwell" charset="0"/>
                <a:ea typeface="Rockwell" charset="0"/>
                <a:cs typeface="Rockwell" charset="0"/>
              </a:rPr>
            </a:br>
            <a:r>
              <a:rPr lang="en" sz="2200" i="1" dirty="0">
                <a:latin typeface="Rockwell" charset="0"/>
                <a:ea typeface="Rockwell" charset="0"/>
                <a:cs typeface="Rockwell" charset="0"/>
              </a:rPr>
              <a:t>What are our assumptions?</a:t>
            </a:r>
            <a:endParaRPr lang="en" sz="2200" b="0" dirty="0">
              <a:latin typeface="Rockwell" charset="0"/>
              <a:ea typeface="Rockwell" charset="0"/>
              <a:cs typeface="Rockwell" charset="0"/>
            </a:endParaRPr>
          </a:p>
        </p:txBody>
      </p:sp>
      <p:sp>
        <p:nvSpPr>
          <p:cNvPr id="136" name="Shape 136"/>
          <p:cNvSpPr txBox="1"/>
          <p:nvPr/>
        </p:nvSpPr>
        <p:spPr>
          <a:xfrm>
            <a:off x="0" y="503350"/>
            <a:ext cx="3471299" cy="3818699"/>
          </a:xfrm>
          <a:prstGeom prst="rect">
            <a:avLst/>
          </a:prstGeom>
          <a:noFill/>
          <a:ln>
            <a:noFill/>
          </a:ln>
        </p:spPr>
        <p:txBody>
          <a:bodyPr lIns="91425" tIns="91425" rIns="91425" bIns="91425" anchor="ctr" anchorCtr="0">
            <a:noAutofit/>
          </a:bodyPr>
          <a:lstStyle/>
          <a:p>
            <a:pPr lvl="0" algn="ctr">
              <a:spcBef>
                <a:spcPts val="0"/>
              </a:spcBef>
              <a:buNone/>
            </a:pPr>
            <a:r>
              <a:rPr lang="en" sz="20000" dirty="0">
                <a:solidFill>
                  <a:srgbClr val="18637B"/>
                </a:solidFill>
                <a:latin typeface="Rockwell" charset="0"/>
                <a:ea typeface="Rockwell" charset="0"/>
                <a:cs typeface="Rockwell" charset="0"/>
                <a:sym typeface="Roboto Slab"/>
              </a:rPr>
              <a:t>1</a:t>
            </a:r>
          </a:p>
        </p:txBody>
      </p:sp>
    </p:spTree>
    <p:extLst>
      <p:ext uri="{BB962C8B-B14F-4D97-AF65-F5344CB8AC3E}">
        <p14:creationId xmlns:p14="http://schemas.microsoft.com/office/powerpoint/2010/main" val="462686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Shape 343"/>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rtl="0">
              <a:spcBef>
                <a:spcPts val="0"/>
              </a:spcBef>
              <a:buNone/>
            </a:pPr>
            <a:r>
              <a:rPr lang="en" dirty="0">
                <a:latin typeface="Rockwell" charset="0"/>
                <a:ea typeface="Rockwell" charset="0"/>
                <a:cs typeface="Rockwell" charset="0"/>
              </a:rPr>
              <a:t>Logic Behind Our Outcome</a:t>
            </a:r>
          </a:p>
        </p:txBody>
      </p:sp>
      <p:grpSp>
        <p:nvGrpSpPr>
          <p:cNvPr id="37" name="Shape 589"/>
          <p:cNvGrpSpPr/>
          <p:nvPr/>
        </p:nvGrpSpPr>
        <p:grpSpPr>
          <a:xfrm>
            <a:off x="433725" y="828939"/>
            <a:ext cx="369548" cy="274765"/>
            <a:chOff x="5247525" y="3007275"/>
            <a:chExt cx="517575" cy="384825"/>
          </a:xfrm>
        </p:grpSpPr>
        <p:sp>
          <p:nvSpPr>
            <p:cNvPr id="38" name="Shape 590"/>
            <p:cNvSpPr/>
            <p:nvPr/>
          </p:nvSpPr>
          <p:spPr>
            <a:xfrm>
              <a:off x="5247525" y="3007275"/>
              <a:ext cx="348900" cy="348900"/>
            </a:xfrm>
            <a:custGeom>
              <a:avLst/>
              <a:gdLst/>
              <a:ahLst/>
              <a:cxnLst/>
              <a:rect l="0" t="0" r="0" b="0"/>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9" name="Shape 591"/>
            <p:cNvSpPr/>
            <p:nvPr/>
          </p:nvSpPr>
          <p:spPr>
            <a:xfrm>
              <a:off x="5566575" y="3193575"/>
              <a:ext cx="198525" cy="198525"/>
            </a:xfrm>
            <a:custGeom>
              <a:avLst/>
              <a:gdLst/>
              <a:ahLst/>
              <a:cxnLst/>
              <a:rect l="0" t="0" r="0" b="0"/>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graphicFrame>
        <p:nvGraphicFramePr>
          <p:cNvPr id="15" name="Diagram 14"/>
          <p:cNvGraphicFramePr/>
          <p:nvPr>
            <p:extLst>
              <p:ext uri="{D42A27DB-BD31-4B8C-83A1-F6EECF244321}">
                <p14:modId xmlns:p14="http://schemas.microsoft.com/office/powerpoint/2010/main" val="1216351449"/>
              </p:ext>
            </p:extLst>
          </p:nvPr>
        </p:nvGraphicFramePr>
        <p:xfrm>
          <a:off x="803273" y="1559424"/>
          <a:ext cx="7659409" cy="14168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63896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Shape 343"/>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rtl="0">
              <a:spcBef>
                <a:spcPts val="0"/>
              </a:spcBef>
              <a:buNone/>
            </a:pPr>
            <a:r>
              <a:rPr lang="en" dirty="0">
                <a:latin typeface="Rockwell" charset="0"/>
                <a:ea typeface="Rockwell" charset="0"/>
                <a:cs typeface="Rockwell" charset="0"/>
              </a:rPr>
              <a:t>Logic Behind Our Outcome</a:t>
            </a:r>
          </a:p>
        </p:txBody>
      </p:sp>
      <p:grpSp>
        <p:nvGrpSpPr>
          <p:cNvPr id="37" name="Shape 589"/>
          <p:cNvGrpSpPr/>
          <p:nvPr/>
        </p:nvGrpSpPr>
        <p:grpSpPr>
          <a:xfrm>
            <a:off x="433725" y="828939"/>
            <a:ext cx="369548" cy="274765"/>
            <a:chOff x="5247525" y="3007275"/>
            <a:chExt cx="517575" cy="384825"/>
          </a:xfrm>
        </p:grpSpPr>
        <p:sp>
          <p:nvSpPr>
            <p:cNvPr id="38" name="Shape 590"/>
            <p:cNvSpPr/>
            <p:nvPr/>
          </p:nvSpPr>
          <p:spPr>
            <a:xfrm>
              <a:off x="5247525" y="3007275"/>
              <a:ext cx="348900" cy="348900"/>
            </a:xfrm>
            <a:custGeom>
              <a:avLst/>
              <a:gdLst/>
              <a:ahLst/>
              <a:cxnLst/>
              <a:rect l="0" t="0" r="0" b="0"/>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9" name="Shape 591"/>
            <p:cNvSpPr/>
            <p:nvPr/>
          </p:nvSpPr>
          <p:spPr>
            <a:xfrm>
              <a:off x="5566575" y="3193575"/>
              <a:ext cx="198525" cy="198525"/>
            </a:xfrm>
            <a:custGeom>
              <a:avLst/>
              <a:gdLst/>
              <a:ahLst/>
              <a:cxnLst/>
              <a:rect l="0" t="0" r="0" b="0"/>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graphicFrame>
        <p:nvGraphicFramePr>
          <p:cNvPr id="7" name="Diagram 6"/>
          <p:cNvGraphicFramePr/>
          <p:nvPr>
            <p:extLst>
              <p:ext uri="{D42A27DB-BD31-4B8C-83A1-F6EECF244321}">
                <p14:modId xmlns:p14="http://schemas.microsoft.com/office/powerpoint/2010/main" val="3014658678"/>
              </p:ext>
            </p:extLst>
          </p:nvPr>
        </p:nvGraphicFramePr>
        <p:xfrm>
          <a:off x="803273" y="1559424"/>
          <a:ext cx="7659409" cy="14168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extLst>
              <p:ext uri="{D42A27DB-BD31-4B8C-83A1-F6EECF244321}">
                <p14:modId xmlns:p14="http://schemas.microsoft.com/office/powerpoint/2010/main" val="131181572"/>
              </p:ext>
            </p:extLst>
          </p:nvPr>
        </p:nvGraphicFramePr>
        <p:xfrm>
          <a:off x="803273" y="3164324"/>
          <a:ext cx="7659409" cy="197917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Down Arrow 1"/>
          <p:cNvSpPr/>
          <p:nvPr/>
        </p:nvSpPr>
        <p:spPr>
          <a:xfrm flipH="1">
            <a:off x="3531070" y="2873188"/>
            <a:ext cx="144117" cy="385048"/>
          </a:xfrm>
          <a:prstGeom prst="downArrow">
            <a:avLst/>
          </a:prstGeom>
          <a:noFill/>
          <a:ln>
            <a:solidFill>
              <a:srgbClr val="12405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flipH="1">
            <a:off x="1446776" y="2873188"/>
            <a:ext cx="144117" cy="385048"/>
          </a:xfrm>
          <a:prstGeom prst="downArrow">
            <a:avLst/>
          </a:prstGeom>
          <a:noFill/>
          <a:ln>
            <a:solidFill>
              <a:srgbClr val="12405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flipH="1">
            <a:off x="7699658" y="2877779"/>
            <a:ext cx="144117" cy="385048"/>
          </a:xfrm>
          <a:prstGeom prst="downArrow">
            <a:avLst/>
          </a:prstGeom>
          <a:noFill/>
          <a:ln>
            <a:solidFill>
              <a:srgbClr val="12405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flipH="1">
            <a:off x="5615364" y="2877779"/>
            <a:ext cx="144117" cy="385048"/>
          </a:xfrm>
          <a:prstGeom prst="downArrow">
            <a:avLst/>
          </a:prstGeom>
          <a:noFill/>
          <a:ln>
            <a:solidFill>
              <a:srgbClr val="12405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5837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ctrTitle"/>
          </p:nvPr>
        </p:nvSpPr>
        <p:spPr>
          <a:xfrm>
            <a:off x="3474720" y="1609344"/>
            <a:ext cx="5669280" cy="1481328"/>
          </a:xfrm>
          <a:prstGeom prst="rect">
            <a:avLst/>
          </a:prstGeom>
        </p:spPr>
        <p:txBody>
          <a:bodyPr lIns="91425" tIns="91425" rIns="91425" bIns="91425" anchor="b" anchorCtr="0">
            <a:noAutofit/>
          </a:bodyPr>
          <a:lstStyle/>
          <a:p>
            <a:pPr lvl="0" rtl="0">
              <a:spcBef>
                <a:spcPts val="0"/>
              </a:spcBef>
              <a:buNone/>
            </a:pPr>
            <a:r>
              <a:rPr lang="en-US" dirty="0">
                <a:latin typeface="Rockwell" charset="0"/>
                <a:ea typeface="Rockwell" charset="0"/>
                <a:cs typeface="Rockwell" charset="0"/>
              </a:rPr>
              <a:t>Progress:</a:t>
            </a:r>
            <a:br>
              <a:rPr lang="en-US" dirty="0">
                <a:latin typeface="Rockwell" charset="0"/>
                <a:ea typeface="Rockwell" charset="0"/>
                <a:cs typeface="Rockwell" charset="0"/>
              </a:rPr>
            </a:br>
            <a:r>
              <a:rPr lang="en-US" sz="2200" i="1" dirty="0">
                <a:latin typeface="Rockwell" charset="0"/>
                <a:ea typeface="Rockwell" charset="0"/>
                <a:cs typeface="Rockwell" charset="0"/>
              </a:rPr>
              <a:t>Are we doing what we said we would do?</a:t>
            </a:r>
            <a:endParaRPr lang="en" sz="2200" b="0" dirty="0">
              <a:latin typeface="Rockwell" charset="0"/>
              <a:ea typeface="Rockwell" charset="0"/>
              <a:cs typeface="Rockwell" charset="0"/>
            </a:endParaRPr>
          </a:p>
        </p:txBody>
      </p:sp>
      <p:sp>
        <p:nvSpPr>
          <p:cNvPr id="136" name="Shape 136"/>
          <p:cNvSpPr txBox="1"/>
          <p:nvPr/>
        </p:nvSpPr>
        <p:spPr>
          <a:xfrm>
            <a:off x="0" y="503350"/>
            <a:ext cx="3471299" cy="3818699"/>
          </a:xfrm>
          <a:prstGeom prst="rect">
            <a:avLst/>
          </a:prstGeom>
          <a:noFill/>
          <a:ln>
            <a:noFill/>
          </a:ln>
        </p:spPr>
        <p:txBody>
          <a:bodyPr lIns="91425" tIns="91425" rIns="91425" bIns="91425" anchor="ctr" anchorCtr="0">
            <a:noAutofit/>
          </a:bodyPr>
          <a:lstStyle/>
          <a:p>
            <a:pPr lvl="0" algn="ctr">
              <a:spcBef>
                <a:spcPts val="0"/>
              </a:spcBef>
              <a:buNone/>
            </a:pPr>
            <a:r>
              <a:rPr lang="en" sz="20000" dirty="0">
                <a:solidFill>
                  <a:srgbClr val="18637B"/>
                </a:solidFill>
                <a:latin typeface="Rockwell" charset="0"/>
                <a:ea typeface="Rockwell" charset="0"/>
                <a:cs typeface="Rockwell" charset="0"/>
                <a:sym typeface="Roboto Slab"/>
              </a:rPr>
              <a:t>2</a:t>
            </a:r>
          </a:p>
        </p:txBody>
      </p:sp>
    </p:spTree>
    <p:extLst>
      <p:ext uri="{BB962C8B-B14F-4D97-AF65-F5344CB8AC3E}">
        <p14:creationId xmlns:p14="http://schemas.microsoft.com/office/powerpoint/2010/main" val="1016398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Shape 343"/>
          <p:cNvSpPr txBox="1">
            <a:spLocks noGrp="1"/>
          </p:cNvSpPr>
          <p:nvPr>
            <p:ph type="title"/>
          </p:nvPr>
        </p:nvSpPr>
        <p:spPr>
          <a:xfrm>
            <a:off x="1146025" y="530725"/>
            <a:ext cx="2348289" cy="1028700"/>
          </a:xfrm>
          <a:prstGeom prst="rect">
            <a:avLst/>
          </a:prstGeom>
        </p:spPr>
        <p:txBody>
          <a:bodyPr lIns="91425" tIns="91425" rIns="91425" bIns="91425" anchor="ctr" anchorCtr="0">
            <a:noAutofit/>
          </a:bodyPr>
          <a:lstStyle/>
          <a:p>
            <a:pPr lvl="0"/>
            <a:r>
              <a:rPr lang="en-US" dirty="0">
                <a:latin typeface="Rockwell" charset="0"/>
                <a:ea typeface="Rockwell" charset="0"/>
                <a:cs typeface="Rockwell" charset="0"/>
              </a:rPr>
              <a:t>What is our </a:t>
            </a:r>
            <a:r>
              <a:rPr lang="en-US" dirty="0">
                <a:solidFill>
                  <a:schemeClr val="bg1"/>
                </a:solidFill>
                <a:latin typeface="Rockwell" charset="0"/>
                <a:ea typeface="Rockwell" charset="0"/>
                <a:cs typeface="Rockwell" charset="0"/>
              </a:rPr>
              <a:t>status</a:t>
            </a:r>
            <a:r>
              <a:rPr lang="en-US" dirty="0">
                <a:latin typeface="Rockwell" charset="0"/>
                <a:ea typeface="Rockwell" charset="0"/>
                <a:cs typeface="Rockwell" charset="0"/>
              </a:rPr>
              <a:t>?</a:t>
            </a:r>
            <a:endParaRPr lang="en" dirty="0">
              <a:latin typeface="Rockwell" charset="0"/>
              <a:ea typeface="Rockwell" charset="0"/>
              <a:cs typeface="Rockwell" charset="0"/>
            </a:endParaRPr>
          </a:p>
        </p:txBody>
      </p:sp>
      <p:grpSp>
        <p:nvGrpSpPr>
          <p:cNvPr id="37" name="Shape 633"/>
          <p:cNvGrpSpPr/>
          <p:nvPr/>
        </p:nvGrpSpPr>
        <p:grpSpPr>
          <a:xfrm>
            <a:off x="427794" y="931165"/>
            <a:ext cx="313892" cy="227819"/>
            <a:chOff x="4604550" y="3714775"/>
            <a:chExt cx="439625" cy="319075"/>
          </a:xfrm>
        </p:grpSpPr>
        <p:sp>
          <p:nvSpPr>
            <p:cNvPr id="38" name="Shape 634"/>
            <p:cNvSpPr/>
            <p:nvPr/>
          </p:nvSpPr>
          <p:spPr>
            <a:xfrm>
              <a:off x="4604550" y="3714775"/>
              <a:ext cx="439625" cy="319075"/>
            </a:xfrm>
            <a:custGeom>
              <a:avLst/>
              <a:gdLst/>
              <a:ahLst/>
              <a:cxnLst/>
              <a:rect l="0" t="0" r="0" b="0"/>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9" name="Shape 635"/>
            <p:cNvSpPr/>
            <p:nvPr/>
          </p:nvSpPr>
          <p:spPr>
            <a:xfrm>
              <a:off x="4647175" y="3761675"/>
              <a:ext cx="354400" cy="213725"/>
            </a:xfrm>
            <a:custGeom>
              <a:avLst/>
              <a:gdLst/>
              <a:ahLst/>
              <a:cxnLst/>
              <a:rect l="0" t="0" r="0" b="0"/>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pic>
        <p:nvPicPr>
          <p:cNvPr id="7" name="Picture 6"/>
          <p:cNvPicPr>
            <a:picLocks noChangeAspect="1"/>
          </p:cNvPicPr>
          <p:nvPr/>
        </p:nvPicPr>
        <p:blipFill>
          <a:blip r:embed="rId4"/>
          <a:stretch>
            <a:fillRect/>
          </a:stretch>
        </p:blipFill>
        <p:spPr>
          <a:xfrm>
            <a:off x="314475" y="1559425"/>
            <a:ext cx="4424429" cy="3584075"/>
          </a:xfrm>
          <a:prstGeom prst="rect">
            <a:avLst/>
          </a:prstGeom>
        </p:spPr>
      </p:pic>
      <p:pic>
        <p:nvPicPr>
          <p:cNvPr id="9" name="Picture 8"/>
          <p:cNvPicPr>
            <a:picLocks noChangeAspect="1"/>
          </p:cNvPicPr>
          <p:nvPr/>
        </p:nvPicPr>
        <p:blipFill>
          <a:blip r:embed="rId5"/>
          <a:stretch>
            <a:fillRect/>
          </a:stretch>
        </p:blipFill>
        <p:spPr>
          <a:xfrm>
            <a:off x="4879312" y="16766"/>
            <a:ext cx="4248360" cy="5143500"/>
          </a:xfrm>
          <a:prstGeom prst="rect">
            <a:avLst/>
          </a:prstGeom>
        </p:spPr>
      </p:pic>
      <p:graphicFrame>
        <p:nvGraphicFramePr>
          <p:cNvPr id="10" name="Object 9"/>
          <p:cNvGraphicFramePr>
            <a:graphicFrameLocks noChangeAspect="1"/>
          </p:cNvGraphicFramePr>
          <p:nvPr>
            <p:extLst>
              <p:ext uri="{D42A27DB-BD31-4B8C-83A1-F6EECF244321}">
                <p14:modId xmlns:p14="http://schemas.microsoft.com/office/powerpoint/2010/main" val="3680422981"/>
              </p:ext>
            </p:extLst>
          </p:nvPr>
        </p:nvGraphicFramePr>
        <p:xfrm>
          <a:off x="4879312" y="16766"/>
          <a:ext cx="1393972" cy="1800311"/>
        </p:xfrm>
        <a:graphic>
          <a:graphicData uri="http://schemas.openxmlformats.org/presentationml/2006/ole">
            <mc:AlternateContent xmlns:mc="http://schemas.openxmlformats.org/markup-compatibility/2006">
              <mc:Choice xmlns:v="urn:schemas-microsoft-com:vml" Requires="v">
                <p:oleObj spid="_x0000_s1055" name="Bitmap Image" r:id="rId6" imgW="2352600" imgH="3038400" progId="Paint.Picture">
                  <p:embed/>
                </p:oleObj>
              </mc:Choice>
              <mc:Fallback>
                <p:oleObj name="Bitmap Image" r:id="rId6" imgW="2352600" imgH="3038400" progId="Paint.Picture">
                  <p:embed/>
                  <p:pic>
                    <p:nvPicPr>
                      <p:cNvPr id="0" name=""/>
                      <p:cNvPicPr/>
                      <p:nvPr/>
                    </p:nvPicPr>
                    <p:blipFill>
                      <a:blip r:embed="rId7"/>
                      <a:stretch>
                        <a:fillRect/>
                      </a:stretch>
                    </p:blipFill>
                    <p:spPr>
                      <a:xfrm>
                        <a:off x="4879312" y="16766"/>
                        <a:ext cx="1393972" cy="1800311"/>
                      </a:xfrm>
                      <a:prstGeom prst="rect">
                        <a:avLst/>
                      </a:prstGeom>
                    </p:spPr>
                  </p:pic>
                </p:oleObj>
              </mc:Fallback>
            </mc:AlternateContent>
          </a:graphicData>
        </a:graphic>
      </p:graphicFrame>
      <p:sp>
        <p:nvSpPr>
          <p:cNvPr id="2" name="Rounded Rectangle 1"/>
          <p:cNvSpPr/>
          <p:nvPr/>
        </p:nvSpPr>
        <p:spPr>
          <a:xfrm>
            <a:off x="4862984" y="2888921"/>
            <a:ext cx="4264688" cy="2271345"/>
          </a:xfrm>
          <a:prstGeom prst="roundRect">
            <a:avLst/>
          </a:prstGeom>
          <a:solidFill>
            <a:srgbClr val="165751">
              <a:alpha val="80000"/>
            </a:srgbClr>
          </a:solidFill>
          <a:ln>
            <a:solidFill>
              <a:srgbClr val="124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000" b="1" dirty="0">
                <a:solidFill>
                  <a:srgbClr val="94BF6E"/>
                </a:solidFill>
              </a:rPr>
              <a:t>Our goal is to is to improve health and function of 10 percent of stream miles above the 2008 baseline</a:t>
            </a:r>
          </a:p>
          <a:p>
            <a:pPr marL="285750" indent="-285750">
              <a:buFont typeface="Arial" panose="020B0604020202020204" pitchFamily="34" charset="0"/>
              <a:buChar char="•"/>
            </a:pPr>
            <a:r>
              <a:rPr lang="en-US" sz="2000" b="1" dirty="0">
                <a:solidFill>
                  <a:srgbClr val="94BF6E"/>
                </a:solidFill>
              </a:rPr>
              <a:t>Data has been submitted by states to CBP</a:t>
            </a:r>
          </a:p>
        </p:txBody>
      </p:sp>
    </p:spTree>
    <p:extLst>
      <p:ext uri="{BB962C8B-B14F-4D97-AF65-F5344CB8AC3E}">
        <p14:creationId xmlns:p14="http://schemas.microsoft.com/office/powerpoint/2010/main" val="1201382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Rockwell" panose="02060603020205020403" pitchFamily="18" charset="0"/>
              </a:rPr>
              <a:t>Are we on track?</a:t>
            </a:r>
          </a:p>
        </p:txBody>
      </p:sp>
      <p:sp>
        <p:nvSpPr>
          <p:cNvPr id="3" name="Text Placeholder 2"/>
          <p:cNvSpPr>
            <a:spLocks noGrp="1"/>
          </p:cNvSpPr>
          <p:nvPr>
            <p:ph type="body" idx="1"/>
          </p:nvPr>
        </p:nvSpPr>
        <p:spPr/>
        <p:txBody>
          <a:bodyPr/>
          <a:lstStyle/>
          <a:p>
            <a:pPr>
              <a:buNone/>
            </a:pPr>
            <a:r>
              <a:rPr lang="en-US" sz="2400" dirty="0">
                <a:solidFill>
                  <a:srgbClr val="124057"/>
                </a:solidFill>
                <a:latin typeface="Rockwell" panose="02060603020205020403" pitchFamily="18" charset="0"/>
              </a:rPr>
              <a:t>Indicator is in development</a:t>
            </a:r>
          </a:p>
          <a:p>
            <a:pPr marL="457200" lvl="1" indent="-457200">
              <a:buFont typeface="Wingdings" panose="05000000000000000000" pitchFamily="2" charset="2"/>
              <a:buChar char="§"/>
            </a:pPr>
            <a:r>
              <a:rPr lang="en-US" sz="2400" dirty="0">
                <a:solidFill>
                  <a:srgbClr val="124057"/>
                </a:solidFill>
                <a:latin typeface="Rockwell" panose="02060603020205020403" pitchFamily="18" charset="0"/>
              </a:rPr>
              <a:t>Data conversion necessary</a:t>
            </a:r>
          </a:p>
          <a:p>
            <a:pPr marL="457200" indent="-457200">
              <a:buFont typeface="Wingdings" panose="05000000000000000000" pitchFamily="2" charset="2"/>
              <a:buChar char="§"/>
            </a:pPr>
            <a:r>
              <a:rPr lang="en-US" sz="2400" dirty="0">
                <a:solidFill>
                  <a:srgbClr val="124057"/>
                </a:solidFill>
                <a:latin typeface="Rockwell" panose="02060603020205020403" pitchFamily="18" charset="0"/>
              </a:rPr>
              <a:t>ICPRB has made a recommendation on how to move forward</a:t>
            </a:r>
          </a:p>
          <a:p>
            <a:pPr marL="457200" indent="-457200">
              <a:buFont typeface="Wingdings" panose="05000000000000000000" pitchFamily="2" charset="2"/>
              <a:buChar char="§"/>
            </a:pPr>
            <a:r>
              <a:rPr lang="en-US" sz="2400" dirty="0">
                <a:solidFill>
                  <a:srgbClr val="124057"/>
                </a:solidFill>
                <a:latin typeface="Rockwell" panose="02060603020205020403" pitchFamily="18" charset="0"/>
              </a:rPr>
              <a:t>SHWG needs to review proposal and provide implementation recommendations</a:t>
            </a:r>
          </a:p>
          <a:p>
            <a:endParaRPr lang="en-US" dirty="0"/>
          </a:p>
        </p:txBody>
      </p:sp>
      <p:grpSp>
        <p:nvGrpSpPr>
          <p:cNvPr id="5" name="Shape 633"/>
          <p:cNvGrpSpPr/>
          <p:nvPr/>
        </p:nvGrpSpPr>
        <p:grpSpPr>
          <a:xfrm>
            <a:off x="437199" y="931165"/>
            <a:ext cx="313892" cy="227819"/>
            <a:chOff x="4604550" y="3714775"/>
            <a:chExt cx="439625" cy="319075"/>
          </a:xfrm>
        </p:grpSpPr>
        <p:sp>
          <p:nvSpPr>
            <p:cNvPr id="6" name="Shape 634"/>
            <p:cNvSpPr/>
            <p:nvPr/>
          </p:nvSpPr>
          <p:spPr>
            <a:xfrm>
              <a:off x="4604550" y="3714775"/>
              <a:ext cx="439625" cy="319075"/>
            </a:xfrm>
            <a:custGeom>
              <a:avLst/>
              <a:gdLst/>
              <a:ahLst/>
              <a:cxnLst/>
              <a:rect l="0" t="0" r="0" b="0"/>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 name="Shape 635"/>
            <p:cNvSpPr/>
            <p:nvPr/>
          </p:nvSpPr>
          <p:spPr>
            <a:xfrm>
              <a:off x="4647175" y="3761675"/>
              <a:ext cx="354400" cy="213725"/>
            </a:xfrm>
            <a:custGeom>
              <a:avLst/>
              <a:gdLst/>
              <a:ahLst/>
              <a:cxnLst/>
              <a:rect l="0" t="0" r="0" b="0"/>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extLst>
      <p:ext uri="{BB962C8B-B14F-4D97-AF65-F5344CB8AC3E}">
        <p14:creationId xmlns:p14="http://schemas.microsoft.com/office/powerpoint/2010/main" val="3579170433"/>
      </p:ext>
    </p:extLst>
  </p:cSld>
  <p:clrMapOvr>
    <a:masterClrMapping/>
  </p:clrMapOvr>
</p:sld>
</file>

<file path=ppt/theme/theme1.xml><?xml version="1.0" encoding="utf-8"?>
<a:theme xmlns:a="http://schemas.openxmlformats.org/drawingml/2006/main" name="Warwi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p:properties xmlns:p="http://schemas.microsoft.com/office/2006/metadata/properties" xmlns:xsi="http://www.w3.org/2001/XMLSchema-instance" xmlns:pc="http://schemas.microsoft.com/office/infopath/2007/PartnerControls">
  <documentManagement/>
</p:properties>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EsriMapsInfo xmlns="ESRI.ArcGIS.Mapping.OfficeIntegration.PowerPointInfo">
  <Version>Version1</Version>
  <RequiresSignIn>False</RequiresSignIn>
</EsriMapsInfo>
</file>

<file path=customXml/item6.xml><?xml version="1.0" encoding="utf-8"?>
<ct:contentTypeSchema xmlns:ct="http://schemas.microsoft.com/office/2006/metadata/contentType" xmlns:ma="http://schemas.microsoft.com/office/2006/metadata/properties/metaAttributes" ct:_="" ma:_="" ma:contentTypeName="Document" ma:contentTypeID="0x0101007299ACFDB1F7B243A8BE670D52864591" ma:contentTypeVersion="4" ma:contentTypeDescription="Create a new document." ma:contentTypeScope="" ma:versionID="bedc101f92e1a0c51ece9094e7d6ea51">
  <xsd:schema xmlns:xsd="http://www.w3.org/2001/XMLSchema" xmlns:xs="http://www.w3.org/2001/XMLSchema" xmlns:p="http://schemas.microsoft.com/office/2006/metadata/properties" xmlns:ns2="c2de63d9-61f2-4114-9950-8094353c4192" targetNamespace="http://schemas.microsoft.com/office/2006/metadata/properties" ma:root="true" ma:fieldsID="5bde11fa1469642d44d86ec58a7d9c72" ns2:_="">
    <xsd:import namespace="c2de63d9-61f2-4114-9950-8094353c4192"/>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de63d9-61f2-4114-9950-8094353c419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8ED37029-9C88-4C42-AFDF-C1ED0D3B3F66}">
  <ds:schemaRefs>
    <ds:schemaRef ds:uri="ESRI.ArcGIS.Mapping.OfficeIntegration.PowerPointInfo"/>
  </ds:schemaRefs>
</ds:datastoreItem>
</file>

<file path=customXml/itemProps10.xml><?xml version="1.0" encoding="utf-8"?>
<ds:datastoreItem xmlns:ds="http://schemas.openxmlformats.org/officeDocument/2006/customXml" ds:itemID="{E47D257A-2F97-42B9-A002-C96521F2EE9D}">
  <ds:schemaRefs>
    <ds:schemaRef ds:uri="ESRI.ArcGIS.Mapping.OfficeIntegration.PowerPointInfo"/>
  </ds:schemaRefs>
</ds:datastoreItem>
</file>

<file path=customXml/itemProps11.xml><?xml version="1.0" encoding="utf-8"?>
<ds:datastoreItem xmlns:ds="http://schemas.openxmlformats.org/officeDocument/2006/customXml" ds:itemID="{B3A4A0B1-17E7-42EE-9BDE-B66373017CE6}">
  <ds:schemaRefs>
    <ds:schemaRef ds:uri="ESRI.ArcGIS.Mapping.OfficeIntegration.PowerPointInfo"/>
  </ds:schemaRefs>
</ds:datastoreItem>
</file>

<file path=customXml/itemProps12.xml><?xml version="1.0" encoding="utf-8"?>
<ds:datastoreItem xmlns:ds="http://schemas.openxmlformats.org/officeDocument/2006/customXml" ds:itemID="{EC738E43-9B1B-4E52-A67B-7CF5C8642CA3}">
  <ds:schemaRefs>
    <ds:schemaRef ds:uri="ESRI.ArcGIS.Mapping.OfficeIntegration.PowerPointInfo"/>
  </ds:schemaRefs>
</ds:datastoreItem>
</file>

<file path=customXml/itemProps13.xml><?xml version="1.0" encoding="utf-8"?>
<ds:datastoreItem xmlns:ds="http://schemas.openxmlformats.org/officeDocument/2006/customXml" ds:itemID="{B6897118-0FE0-4F43-B45D-82E6952DA505}">
  <ds:schemaRefs>
    <ds:schemaRef ds:uri="ESRI.ArcGIS.Mapping.OfficeIntegration.PowerPointInfo"/>
  </ds:schemaRefs>
</ds:datastoreItem>
</file>

<file path=customXml/itemProps14.xml><?xml version="1.0" encoding="utf-8"?>
<ds:datastoreItem xmlns:ds="http://schemas.openxmlformats.org/officeDocument/2006/customXml" ds:itemID="{A9473650-5EF2-4E3A-92D6-5EB3032F7D37}">
  <ds:schemaRefs>
    <ds:schemaRef ds:uri="ESRI.ArcGIS.Mapping.OfficeIntegration.PowerPointInfo"/>
  </ds:schemaRefs>
</ds:datastoreItem>
</file>

<file path=customXml/itemProps15.xml><?xml version="1.0" encoding="utf-8"?>
<ds:datastoreItem xmlns:ds="http://schemas.openxmlformats.org/officeDocument/2006/customXml" ds:itemID="{B98B327C-F45A-4241-B569-4CB1EAC8169F}">
  <ds:schemaRefs>
    <ds:schemaRef ds:uri="ESRI.ArcGIS.Mapping.OfficeIntegration.PowerPointInfo"/>
  </ds:schemaRefs>
</ds:datastoreItem>
</file>

<file path=customXml/itemProps16.xml><?xml version="1.0" encoding="utf-8"?>
<ds:datastoreItem xmlns:ds="http://schemas.openxmlformats.org/officeDocument/2006/customXml" ds:itemID="{7241AE0B-6E35-4A17-B2C2-249C94B15D5F}">
  <ds:schemaRefs>
    <ds:schemaRef ds:uri="ESRI.ArcGIS.Mapping.OfficeIntegration.PowerPointInfo"/>
  </ds:schemaRefs>
</ds:datastoreItem>
</file>

<file path=customXml/itemProps17.xml><?xml version="1.0" encoding="utf-8"?>
<ds:datastoreItem xmlns:ds="http://schemas.openxmlformats.org/officeDocument/2006/customXml" ds:itemID="{01737F1F-19A8-4BB6-A92D-10CCAF2342A5}">
  <ds:schemaRefs>
    <ds:schemaRef ds:uri="ESRI.ArcGIS.Mapping.OfficeIntegration.PowerPointInfo"/>
  </ds:schemaRefs>
</ds:datastoreItem>
</file>

<file path=customXml/itemProps18.xml><?xml version="1.0" encoding="utf-8"?>
<ds:datastoreItem xmlns:ds="http://schemas.openxmlformats.org/officeDocument/2006/customXml" ds:itemID="{54AD2848-C265-4434-BD18-B11A7AC0DB7F}">
  <ds:schemaRefs>
    <ds:schemaRef ds:uri="ESRI.ArcGIS.Mapping.OfficeIntegration.PowerPointInfo"/>
  </ds:schemaRefs>
</ds:datastoreItem>
</file>

<file path=customXml/itemProps19.xml><?xml version="1.0" encoding="utf-8"?>
<ds:datastoreItem xmlns:ds="http://schemas.openxmlformats.org/officeDocument/2006/customXml" ds:itemID="{4275E6C4-E755-4DDE-B477-A58B28879AFF}">
  <ds:schemaRefs>
    <ds:schemaRef ds:uri="ESRI.ArcGIS.Mapping.OfficeIntegration.PowerPointInfo"/>
  </ds:schemaRefs>
</ds:datastoreItem>
</file>

<file path=customXml/itemProps2.xml><?xml version="1.0" encoding="utf-8"?>
<ds:datastoreItem xmlns:ds="http://schemas.openxmlformats.org/officeDocument/2006/customXml" ds:itemID="{AC522AE1-910F-4FE9-97BC-843C49D5EE19}">
  <ds:schemaRefs>
    <ds:schemaRef ds:uri="ESRI.ArcGIS.Mapping.OfficeIntegration.PowerPointInfo"/>
  </ds:schemaRefs>
</ds:datastoreItem>
</file>

<file path=customXml/itemProps20.xml><?xml version="1.0" encoding="utf-8"?>
<ds:datastoreItem xmlns:ds="http://schemas.openxmlformats.org/officeDocument/2006/customXml" ds:itemID="{5B229134-EC8F-4234-BDBD-F6252274FB35}">
  <ds:schemaRefs>
    <ds:schemaRef ds:uri="http://purl.org/dc/elements/1.1/"/>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http://purl.org/dc/dcmitype/"/>
    <ds:schemaRef ds:uri="c2de63d9-61f2-4114-9950-8094353c4192"/>
    <ds:schemaRef ds:uri="http://schemas.microsoft.com/office/2006/metadata/properties"/>
    <ds:schemaRef ds:uri="http://www.w3.org/XML/1998/namespace"/>
  </ds:schemaRefs>
</ds:datastoreItem>
</file>

<file path=customXml/itemProps21.xml><?xml version="1.0" encoding="utf-8"?>
<ds:datastoreItem xmlns:ds="http://schemas.openxmlformats.org/officeDocument/2006/customXml" ds:itemID="{BC9B51B2-B2F0-4BBF-9BBC-33FD39D681A6}">
  <ds:schemaRefs>
    <ds:schemaRef ds:uri="ESRI.ArcGIS.Mapping.OfficeIntegration.PowerPointInfo"/>
  </ds:schemaRefs>
</ds:datastoreItem>
</file>

<file path=customXml/itemProps22.xml><?xml version="1.0" encoding="utf-8"?>
<ds:datastoreItem xmlns:ds="http://schemas.openxmlformats.org/officeDocument/2006/customXml" ds:itemID="{264E8007-01B3-4757-ADB3-5F8B49977323}">
  <ds:schemaRefs>
    <ds:schemaRef ds:uri="ESRI.ArcGIS.Mapping.OfficeIntegration.PowerPointInfo"/>
  </ds:schemaRefs>
</ds:datastoreItem>
</file>

<file path=customXml/itemProps23.xml><?xml version="1.0" encoding="utf-8"?>
<ds:datastoreItem xmlns:ds="http://schemas.openxmlformats.org/officeDocument/2006/customXml" ds:itemID="{B75AB816-8173-4E3A-B2EB-A3C3546D3552}">
  <ds:schemaRefs>
    <ds:schemaRef ds:uri="ESRI.ArcGIS.Mapping.OfficeIntegration.PowerPointInfo"/>
  </ds:schemaRefs>
</ds:datastoreItem>
</file>

<file path=customXml/itemProps24.xml><?xml version="1.0" encoding="utf-8"?>
<ds:datastoreItem xmlns:ds="http://schemas.openxmlformats.org/officeDocument/2006/customXml" ds:itemID="{CC959372-B2EE-4954-B20F-11CC7126D515}">
  <ds:schemaRefs>
    <ds:schemaRef ds:uri="ESRI.ArcGIS.Mapping.OfficeIntegration.PowerPointInfo"/>
  </ds:schemaRefs>
</ds:datastoreItem>
</file>

<file path=customXml/itemProps25.xml><?xml version="1.0" encoding="utf-8"?>
<ds:datastoreItem xmlns:ds="http://schemas.openxmlformats.org/officeDocument/2006/customXml" ds:itemID="{328FEF00-BF62-4E27-9A8D-8FA833B58A76}">
  <ds:schemaRefs>
    <ds:schemaRef ds:uri="ESRI.ArcGIS.Mapping.OfficeIntegration.PowerPointInfo"/>
  </ds:schemaRefs>
</ds:datastoreItem>
</file>

<file path=customXml/itemProps26.xml><?xml version="1.0" encoding="utf-8"?>
<ds:datastoreItem xmlns:ds="http://schemas.openxmlformats.org/officeDocument/2006/customXml" ds:itemID="{1FB39C2D-9676-41D1-9E56-3B60BBD4EDA0}">
  <ds:schemaRefs>
    <ds:schemaRef ds:uri="ESRI.ArcGIS.Mapping.OfficeIntegration.PowerPointInfo"/>
  </ds:schemaRefs>
</ds:datastoreItem>
</file>

<file path=customXml/itemProps27.xml><?xml version="1.0" encoding="utf-8"?>
<ds:datastoreItem xmlns:ds="http://schemas.openxmlformats.org/officeDocument/2006/customXml" ds:itemID="{7B5587FA-2CBF-4CE1-BFE0-C712953C7E84}">
  <ds:schemaRefs>
    <ds:schemaRef ds:uri="ESRI.ArcGIS.Mapping.OfficeIntegration.PowerPointInfo"/>
  </ds:schemaRefs>
</ds:datastoreItem>
</file>

<file path=customXml/itemProps28.xml><?xml version="1.0" encoding="utf-8"?>
<ds:datastoreItem xmlns:ds="http://schemas.openxmlformats.org/officeDocument/2006/customXml" ds:itemID="{95BA3650-AC55-4740-9A73-788C0241F052}">
  <ds:schemaRefs>
    <ds:schemaRef ds:uri="ESRI.ArcGIS.Mapping.OfficeIntegration.PowerPointInfo"/>
  </ds:schemaRefs>
</ds:datastoreItem>
</file>

<file path=customXml/itemProps29.xml><?xml version="1.0" encoding="utf-8"?>
<ds:datastoreItem xmlns:ds="http://schemas.openxmlformats.org/officeDocument/2006/customXml" ds:itemID="{B703ED97-4220-49F5-97F8-75A4AC4FFC4C}">
  <ds:schemaRefs>
    <ds:schemaRef ds:uri="ESRI.ArcGIS.Mapping.OfficeIntegration.PowerPointInfo"/>
  </ds:schemaRefs>
</ds:datastoreItem>
</file>

<file path=customXml/itemProps3.xml><?xml version="1.0" encoding="utf-8"?>
<ds:datastoreItem xmlns:ds="http://schemas.openxmlformats.org/officeDocument/2006/customXml" ds:itemID="{807253AD-B31D-4C0A-9314-F32571C0EA5A}">
  <ds:schemaRefs>
    <ds:schemaRef ds:uri="ESRI.ArcGIS.Mapping.OfficeIntegration.PowerPointInfo"/>
  </ds:schemaRefs>
</ds:datastoreItem>
</file>

<file path=customXml/itemProps30.xml><?xml version="1.0" encoding="utf-8"?>
<ds:datastoreItem xmlns:ds="http://schemas.openxmlformats.org/officeDocument/2006/customXml" ds:itemID="{9CC41ED9-A40C-4BF7-9D4E-70981BBA7FF9}">
  <ds:schemaRefs>
    <ds:schemaRef ds:uri="ESRI.ArcGIS.Mapping.OfficeIntegration.PowerPointInfo"/>
  </ds:schemaRefs>
</ds:datastoreItem>
</file>

<file path=customXml/itemProps31.xml><?xml version="1.0" encoding="utf-8"?>
<ds:datastoreItem xmlns:ds="http://schemas.openxmlformats.org/officeDocument/2006/customXml" ds:itemID="{CCFA703D-A2EE-4ED3-B3C8-FE8B7B4BDC2B}">
  <ds:schemaRefs>
    <ds:schemaRef ds:uri="ESRI.ArcGIS.Mapping.OfficeIntegration.PowerPointInfo"/>
  </ds:schemaRefs>
</ds:datastoreItem>
</file>

<file path=customXml/itemProps32.xml><?xml version="1.0" encoding="utf-8"?>
<ds:datastoreItem xmlns:ds="http://schemas.openxmlformats.org/officeDocument/2006/customXml" ds:itemID="{C5B5268D-2032-4909-A737-1097C9AC455B}">
  <ds:schemaRefs>
    <ds:schemaRef ds:uri="ESRI.ArcGIS.Mapping.OfficeIntegration.PowerPointInfo"/>
  </ds:schemaRefs>
</ds:datastoreItem>
</file>

<file path=customXml/itemProps33.xml><?xml version="1.0" encoding="utf-8"?>
<ds:datastoreItem xmlns:ds="http://schemas.openxmlformats.org/officeDocument/2006/customXml" ds:itemID="{4F6E9DD8-4E4E-4463-8C2B-1ABD78665744}">
  <ds:schemaRefs>
    <ds:schemaRef ds:uri="ESRI.ArcGIS.Mapping.OfficeIntegration.PowerPointInfo"/>
  </ds:schemaRefs>
</ds:datastoreItem>
</file>

<file path=customXml/itemProps34.xml><?xml version="1.0" encoding="utf-8"?>
<ds:datastoreItem xmlns:ds="http://schemas.openxmlformats.org/officeDocument/2006/customXml" ds:itemID="{909B1E89-D88D-4285-911D-1BED73DA985F}">
  <ds:schemaRefs>
    <ds:schemaRef ds:uri="ESRI.ArcGIS.Mapping.OfficeIntegration.PowerPointInfo"/>
  </ds:schemaRefs>
</ds:datastoreItem>
</file>

<file path=customXml/itemProps4.xml><?xml version="1.0" encoding="utf-8"?>
<ds:datastoreItem xmlns:ds="http://schemas.openxmlformats.org/officeDocument/2006/customXml" ds:itemID="{D193DC0A-DA83-4AC4-A3D0-E1DDA4E1CA29}">
  <ds:schemaRefs>
    <ds:schemaRef ds:uri="http://schemas.microsoft.com/sharepoint/v3/contenttype/forms"/>
  </ds:schemaRefs>
</ds:datastoreItem>
</file>

<file path=customXml/itemProps5.xml><?xml version="1.0" encoding="utf-8"?>
<ds:datastoreItem xmlns:ds="http://schemas.openxmlformats.org/officeDocument/2006/customXml" ds:itemID="{E69DD94A-0091-4358-8168-7DF64D6541FE}">
  <ds:schemaRefs>
    <ds:schemaRef ds:uri="ESRI.ArcGIS.Mapping.OfficeIntegration.PowerPointInfo"/>
  </ds:schemaRefs>
</ds:datastoreItem>
</file>

<file path=customXml/itemProps6.xml><?xml version="1.0" encoding="utf-8"?>
<ds:datastoreItem xmlns:ds="http://schemas.openxmlformats.org/officeDocument/2006/customXml" ds:itemID="{17A23024-511E-4A74-BF2C-6516326581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de63d9-61f2-4114-9950-8094353c41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7.xml><?xml version="1.0" encoding="utf-8"?>
<ds:datastoreItem xmlns:ds="http://schemas.openxmlformats.org/officeDocument/2006/customXml" ds:itemID="{34870421-53DF-4364-B13D-A4738E81C418}">
  <ds:schemaRefs>
    <ds:schemaRef ds:uri="ESRI.ArcGIS.Mapping.OfficeIntegration.PowerPointInfo"/>
  </ds:schemaRefs>
</ds:datastoreItem>
</file>

<file path=customXml/itemProps8.xml><?xml version="1.0" encoding="utf-8"?>
<ds:datastoreItem xmlns:ds="http://schemas.openxmlformats.org/officeDocument/2006/customXml" ds:itemID="{A474D4E0-64B2-495C-8D87-43DA111C7C28}">
  <ds:schemaRefs>
    <ds:schemaRef ds:uri="ESRI.ArcGIS.Mapping.OfficeIntegration.PowerPointInfo"/>
  </ds:schemaRefs>
</ds:datastoreItem>
</file>

<file path=customXml/itemProps9.xml><?xml version="1.0" encoding="utf-8"?>
<ds:datastoreItem xmlns:ds="http://schemas.openxmlformats.org/officeDocument/2006/customXml" ds:itemID="{C4552EF0-ECBC-4D2A-A798-A21551982DFE}">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10051</TotalTime>
  <Words>2455</Words>
  <Application>Microsoft Office PowerPoint</Application>
  <PresentationFormat>On-screen Show (16:9)</PresentationFormat>
  <Paragraphs>220</Paragraphs>
  <Slides>17</Slides>
  <Notes>17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19" baseType="lpstr">
      <vt:lpstr>Warwick template</vt:lpstr>
      <vt:lpstr>Bitmap Image</vt:lpstr>
      <vt:lpstr>Stream Health</vt:lpstr>
      <vt:lpstr>PowerPoint Presentation</vt:lpstr>
      <vt:lpstr>What We Want</vt:lpstr>
      <vt:lpstr>Setting the Stage: What are our assumptions?</vt:lpstr>
      <vt:lpstr>Logic Behind Our Outcome</vt:lpstr>
      <vt:lpstr>Logic Behind Our Outcome</vt:lpstr>
      <vt:lpstr>Progress: Are we doing what we said we would do?</vt:lpstr>
      <vt:lpstr>What is our status?</vt:lpstr>
      <vt:lpstr>Are we on track?</vt:lpstr>
      <vt:lpstr>Analysis</vt:lpstr>
      <vt:lpstr>Challenges: Are our actions having the expected effect?</vt:lpstr>
      <vt:lpstr>Challenges</vt:lpstr>
      <vt:lpstr>Adaptations: How should we adapt?</vt:lpstr>
      <vt:lpstr>Based on what we’ve learned, we plan to…</vt:lpstr>
      <vt:lpstr>Agreement Goals and Outcomes</vt:lpstr>
      <vt:lpstr>What We Want</vt:lpstr>
      <vt:lpstr>Discussion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Free, Laura</dc:creator>
  <cp:lastModifiedBy>Greiner, Jennifer</cp:lastModifiedBy>
  <cp:revision>155</cp:revision>
  <cp:lastPrinted>2017-03-30T13:27:36Z</cp:lastPrinted>
  <dcterms:modified xsi:type="dcterms:W3CDTF">2017-05-02T15:12:02Z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0x0101007299ACFDB1F7B243A8BE670D52864591</vt:lpwstr>
  </property>
</Properties>
</file>