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6" r:id="rId2"/>
    <p:sldId id="297" r:id="rId3"/>
    <p:sldId id="298" r:id="rId4"/>
    <p:sldId id="299" r:id="rId5"/>
    <p:sldId id="300" r:id="rId6"/>
    <p:sldId id="294" r:id="rId7"/>
    <p:sldId id="295" r:id="rId8"/>
    <p:sldId id="291" r:id="rId9"/>
    <p:sldId id="280" r:id="rId10"/>
    <p:sldId id="281" r:id="rId11"/>
    <p:sldId id="289" r:id="rId12"/>
    <p:sldId id="282" r:id="rId13"/>
    <p:sldId id="283" r:id="rId14"/>
    <p:sldId id="284" r:id="rId15"/>
    <p:sldId id="285" r:id="rId16"/>
    <p:sldId id="293" r:id="rId17"/>
    <p:sldId id="301" r:id="rId18"/>
    <p:sldId id="302" r:id="rId19"/>
    <p:sldId id="303" r:id="rId20"/>
    <p:sldId id="304" r:id="rId21"/>
    <p:sldId id="305" r:id="rId22"/>
    <p:sldId id="306" r:id="rId23"/>
    <p:sldId id="26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DD36"/>
    <a:srgbClr val="686868"/>
    <a:srgbClr val="035C88"/>
    <a:srgbClr val="652E93"/>
    <a:srgbClr val="005E81"/>
    <a:srgbClr val="8C2A92"/>
    <a:srgbClr val="642F90"/>
    <a:srgbClr val="818289"/>
    <a:srgbClr val="6893C6"/>
    <a:srgbClr val="337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5790" autoAdjust="0"/>
  </p:normalViewPr>
  <p:slideViewPr>
    <p:cSldViewPr>
      <p:cViewPr>
        <p:scale>
          <a:sx n="60" d="100"/>
          <a:sy n="60" d="100"/>
        </p:scale>
        <p:origin x="-1650"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BAE471-B73A-42E4-8AB9-162F6448C116}" type="datetimeFigureOut">
              <a:rPr lang="en-US" smtClean="0"/>
              <a:t>10/25/2016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C691B2-FECE-4269-888B-8780941C68E9}" type="slidenum">
              <a:rPr lang="en-US" smtClean="0"/>
              <a:t>‹#›</a:t>
            </a:fld>
            <a:endParaRPr lang="en-US"/>
          </a:p>
        </p:txBody>
      </p:sp>
    </p:spTree>
    <p:extLst>
      <p:ext uri="{BB962C8B-B14F-4D97-AF65-F5344CB8AC3E}">
        <p14:creationId xmlns:p14="http://schemas.microsoft.com/office/powerpoint/2010/main" val="204991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F9DFC-B5AA-43ED-9F82-8FF8A6BEEB62}" type="datetimeFigureOut">
              <a:rPr lang="en-US" smtClean="0"/>
              <a:t>10/25/2016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9A3B72-D0F7-4038-A1AC-DF9A3A60C99D}" type="slidenum">
              <a:rPr lang="en-US" smtClean="0"/>
              <a:t>‹#›</a:t>
            </a:fld>
            <a:endParaRPr lang="en-US"/>
          </a:p>
        </p:txBody>
      </p:sp>
    </p:spTree>
    <p:extLst>
      <p:ext uri="{BB962C8B-B14F-4D97-AF65-F5344CB8AC3E}">
        <p14:creationId xmlns:p14="http://schemas.microsoft.com/office/powerpoint/2010/main" val="64731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i="1" dirty="0"/>
          </a:p>
        </p:txBody>
      </p:sp>
      <p:sp>
        <p:nvSpPr>
          <p:cNvPr id="4" name="Slide Number Placeholder 3"/>
          <p:cNvSpPr>
            <a:spLocks noGrp="1"/>
          </p:cNvSpPr>
          <p:nvPr>
            <p:ph type="sldNum" sz="quarter" idx="10"/>
          </p:nvPr>
        </p:nvSpPr>
        <p:spPr/>
        <p:txBody>
          <a:bodyPr/>
          <a:lstStyle/>
          <a:p>
            <a:fld id="{C691FA41-3040-408B-A227-A407C870E60F}" type="slidenum">
              <a:rPr lang="en-US" smtClean="0"/>
              <a:t>1</a:t>
            </a:fld>
            <a:endParaRPr lang="en-US"/>
          </a:p>
        </p:txBody>
      </p:sp>
    </p:spTree>
    <p:extLst>
      <p:ext uri="{BB962C8B-B14F-4D97-AF65-F5344CB8AC3E}">
        <p14:creationId xmlns:p14="http://schemas.microsoft.com/office/powerpoint/2010/main" val="1521204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There are needs of the Chesapeake monitoring community that</a:t>
            </a:r>
            <a:r>
              <a:rPr lang="en-US" baseline="0" dirty="0" smtClean="0"/>
              <a:t> must to be met.</a:t>
            </a:r>
            <a:endParaRPr lang="en-US"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Available, consistent and comparable field and lab methodologies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 quality assurance program</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Technical support and resources for volunteer and non-traditional monitoring groups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 central hub </a:t>
            </a:r>
            <a:r>
              <a:rPr lang="en-US" u="sng" dirty="0" smtClean="0"/>
              <a:t>to</a:t>
            </a:r>
            <a:r>
              <a:rPr lang="en-US" u="sng" baseline="0" dirty="0" smtClean="0"/>
              <a:t> share </a:t>
            </a:r>
            <a:r>
              <a:rPr lang="en-US" dirty="0" smtClean="0"/>
              <a:t>volunteer and non-traditional data in the Bay watershed that is user friendly and accessible to monitors and data users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u="sng" dirty="0" smtClean="0"/>
              <a:t>Collaboration </a:t>
            </a:r>
            <a:r>
              <a:rPr lang="en-US" dirty="0" smtClean="0"/>
              <a:t>and</a:t>
            </a:r>
            <a:r>
              <a:rPr lang="en-US" baseline="0" dirty="0" smtClean="0"/>
              <a:t> </a:t>
            </a:r>
            <a:r>
              <a:rPr lang="en-US" u="sng" baseline="0" dirty="0" smtClean="0"/>
              <a:t>communication</a:t>
            </a:r>
            <a:r>
              <a:rPr lang="en-US" baseline="0" dirty="0" smtClean="0"/>
              <a:t> </a:t>
            </a:r>
            <a:r>
              <a:rPr lang="en-US" dirty="0" smtClean="0"/>
              <a:t>between state and federal environmental agencies and the diverse monitoring groups that will make up the cooperative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59A3B72-D0F7-4038-A1AC-DF9A3A60C99D}" type="slidenum">
              <a:rPr lang="en-US" smtClean="0"/>
              <a:t>11</a:t>
            </a:fld>
            <a:endParaRPr lang="en-US"/>
          </a:p>
        </p:txBody>
      </p:sp>
    </p:spTree>
    <p:extLst>
      <p:ext uri="{BB962C8B-B14F-4D97-AF65-F5344CB8AC3E}">
        <p14:creationId xmlns:p14="http://schemas.microsoft.com/office/powerpoint/2010/main" val="328123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Based on the</a:t>
            </a:r>
            <a:r>
              <a:rPr lang="en-US" baseline="0" dirty="0" smtClean="0"/>
              <a:t> survey this summer, we determined the most popular physical, chemical, and biological parameters being monitors in the Bay watershed. Based on the most popular parameters measured and the most popular methods, coming soon, are visually appealing, and user friendly methods manuals that can be used by any monitoring group in the watershed to promote consistent and comparable methodologies.</a:t>
            </a:r>
            <a:endParaRPr lang="en-US" dirty="0" smtClean="0"/>
          </a:p>
        </p:txBody>
      </p:sp>
      <p:sp>
        <p:nvSpPr>
          <p:cNvPr id="4" name="Slide Number Placeholder 3"/>
          <p:cNvSpPr>
            <a:spLocks noGrp="1"/>
          </p:cNvSpPr>
          <p:nvPr>
            <p:ph type="sldNum" sz="quarter" idx="10"/>
          </p:nvPr>
        </p:nvSpPr>
        <p:spPr/>
        <p:txBody>
          <a:bodyPr/>
          <a:lstStyle/>
          <a:p>
            <a:fld id="{959A3B72-D0F7-4038-A1AC-DF9A3A60C99D}" type="slidenum">
              <a:rPr lang="en-US" smtClean="0"/>
              <a:t>12</a:t>
            </a:fld>
            <a:endParaRPr lang="en-US"/>
          </a:p>
        </p:txBody>
      </p:sp>
    </p:spTree>
    <p:extLst>
      <p:ext uri="{BB962C8B-B14F-4D97-AF65-F5344CB8AC3E}">
        <p14:creationId xmlns:p14="http://schemas.microsoft.com/office/powerpoint/2010/main" val="393106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A3B72-D0F7-4038-A1AC-DF9A3A60C99D}" type="slidenum">
              <a:rPr lang="en-US" smtClean="0"/>
              <a:t>13</a:t>
            </a:fld>
            <a:endParaRPr lang="en-US"/>
          </a:p>
        </p:txBody>
      </p:sp>
    </p:spTree>
    <p:extLst>
      <p:ext uri="{BB962C8B-B14F-4D97-AF65-F5344CB8AC3E}">
        <p14:creationId xmlns:p14="http://schemas.microsoft.com/office/powerpoint/2010/main" val="316223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A3B72-D0F7-4038-A1AC-DF9A3A60C99D}" type="slidenum">
              <a:rPr lang="en-US" smtClean="0"/>
              <a:t>14</a:t>
            </a:fld>
            <a:endParaRPr lang="en-US"/>
          </a:p>
        </p:txBody>
      </p:sp>
    </p:spTree>
    <p:extLst>
      <p:ext uri="{BB962C8B-B14F-4D97-AF65-F5344CB8AC3E}">
        <p14:creationId xmlns:p14="http://schemas.microsoft.com/office/powerpoint/2010/main" val="3062338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a:t>
            </a:r>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17</a:t>
            </a:fld>
            <a:endParaRPr lang="en-US"/>
          </a:p>
        </p:txBody>
      </p:sp>
    </p:spTree>
    <p:extLst>
      <p:ext uri="{BB962C8B-B14F-4D97-AF65-F5344CB8AC3E}">
        <p14:creationId xmlns:p14="http://schemas.microsoft.com/office/powerpoint/2010/main" val="351500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 or</a:t>
            </a:r>
            <a:r>
              <a:rPr lang="en-US" baseline="0" dirty="0" smtClean="0"/>
              <a:t> Danielle</a:t>
            </a:r>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2</a:t>
            </a:fld>
            <a:endParaRPr lang="en-US"/>
          </a:p>
        </p:txBody>
      </p:sp>
    </p:spTree>
    <p:extLst>
      <p:ext uri="{BB962C8B-B14F-4D97-AF65-F5344CB8AC3E}">
        <p14:creationId xmlns:p14="http://schemas.microsoft.com/office/powerpoint/2010/main" val="372673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3</a:t>
            </a:fld>
            <a:endParaRPr lang="en-US"/>
          </a:p>
        </p:txBody>
      </p:sp>
    </p:spTree>
    <p:extLst>
      <p:ext uri="{BB962C8B-B14F-4D97-AF65-F5344CB8AC3E}">
        <p14:creationId xmlns:p14="http://schemas.microsoft.com/office/powerpoint/2010/main" val="953351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Nissa</a:t>
            </a:r>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4</a:t>
            </a:fld>
            <a:endParaRPr lang="en-US"/>
          </a:p>
        </p:txBody>
      </p:sp>
    </p:spTree>
    <p:extLst>
      <p:ext uri="{BB962C8B-B14F-4D97-AF65-F5344CB8AC3E}">
        <p14:creationId xmlns:p14="http://schemas.microsoft.com/office/powerpoint/2010/main" val="396011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Caroline</a:t>
            </a:r>
            <a:endParaRPr lang="en-US" dirty="0"/>
          </a:p>
        </p:txBody>
      </p:sp>
    </p:spTree>
    <p:extLst>
      <p:ext uri="{BB962C8B-B14F-4D97-AF65-F5344CB8AC3E}">
        <p14:creationId xmlns:p14="http://schemas.microsoft.com/office/powerpoint/2010/main" val="42552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a:t>
            </a:r>
            <a:r>
              <a:rPr lang="en-US" dirty="0" smtClean="0"/>
              <a:t>e can look at what</a:t>
            </a:r>
            <a:r>
              <a:rPr lang="en-US" baseline="0" dirty="0" smtClean="0"/>
              <a:t> traditional monitoring already exists…</a:t>
            </a:r>
          </a:p>
          <a:p>
            <a:endParaRPr lang="en-US" dirty="0" smtClean="0"/>
          </a:p>
          <a:p>
            <a:r>
              <a:rPr lang="en-US" dirty="0" smtClean="0"/>
              <a:t>The Chesapeake Bay</a:t>
            </a:r>
            <a:r>
              <a:rPr lang="en-US" baseline="0" dirty="0" smtClean="0"/>
              <a:t> Program Partnership’s Long-term water quality monitoring program has supported the assessment of Bay health, reinforced science-driven management, and led to understanding ecosystem response to natural and anthropogenic drivers. However, looking at this map you can see that this network, cannot monitor everywhere, all the time, and sometimes relies on one monitoring site to represent a large area of the watershed.   </a:t>
            </a:r>
          </a:p>
          <a:p>
            <a:endParaRPr lang="en-US" baseline="0" dirty="0" smtClean="0"/>
          </a:p>
          <a:p>
            <a:pPr defTabSz="914350">
              <a:defRPr/>
            </a:pPr>
            <a:r>
              <a:rPr lang="en-US" dirty="0" smtClean="0"/>
              <a:t>Then,</a:t>
            </a:r>
            <a:r>
              <a:rPr lang="en-US" baseline="0" dirty="0" smtClean="0"/>
              <a:t> where do you think volunteer and non-traditional data could fill in?</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691FA41-3040-408B-A227-A407C870E60F}" type="slidenum">
              <a:rPr lang="en-US" smtClean="0"/>
              <a:t>6</a:t>
            </a:fld>
            <a:endParaRPr lang="en-US"/>
          </a:p>
        </p:txBody>
      </p:sp>
    </p:spTree>
    <p:extLst>
      <p:ext uri="{BB962C8B-B14F-4D97-AF65-F5344CB8AC3E}">
        <p14:creationId xmlns:p14="http://schemas.microsoft.com/office/powerpoint/2010/main" val="426288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If</a:t>
            </a:r>
            <a:r>
              <a:rPr lang="en-US" baseline="0" dirty="0" smtClean="0"/>
              <a:t> you look at this map of monitoring groups that participated in our census this past spring you can see the possibilities of adding a significant amount of data to the monitoring network. Look how dense some of those monitoring points are, these groups are achieving spatial coverage that traditional monitoring can only day dream about. </a:t>
            </a:r>
          </a:p>
          <a:p>
            <a:pPr defTabSz="914350">
              <a:defRPr/>
            </a:pPr>
            <a:endParaRPr lang="en-US" baseline="0" dirty="0" smtClean="0"/>
          </a:p>
          <a:p>
            <a:pPr defTabSz="914350">
              <a:defRPr/>
            </a:pPr>
            <a:r>
              <a:rPr lang="en-US" baseline="0" dirty="0" smtClean="0"/>
              <a:t>The non-traditional monitoring groups at the purple points on the map represent a large array of data collectors.  On this map we have volunteers of a home owner association collecting bacteria data on the streams in their community to encourage safe disposal of horse manure. There are paid </a:t>
            </a:r>
            <a:r>
              <a:rPr lang="en-US" baseline="0" dirty="0" err="1" smtClean="0"/>
              <a:t>RiverKeepers</a:t>
            </a:r>
            <a:r>
              <a:rPr lang="en-US" baseline="0" dirty="0" smtClean="0"/>
              <a:t> who go out weekly on their tributary and collect samples with the same rigor as the CBP. And there is a research university tracking stream health recovery from acid rain in the Blue Ridge headwaters.</a:t>
            </a:r>
          </a:p>
          <a:p>
            <a:pPr defTabSz="914350">
              <a:defRPr/>
            </a:pPr>
            <a:endParaRPr lang="en-US" baseline="0" dirty="0" smtClean="0"/>
          </a:p>
          <a:p>
            <a:pPr defTabSz="914350">
              <a:defRPr/>
            </a:pPr>
            <a:r>
              <a:rPr lang="en-US" baseline="0" dirty="0" smtClean="0"/>
              <a:t>All this data is of value and when we know of what quality it is, the uses for it can be applied in innumerable ways. One of which could be for the CBP to do their assessment work. </a:t>
            </a:r>
          </a:p>
          <a:p>
            <a:pPr defTabSz="914350">
              <a:defRPr/>
            </a:pPr>
            <a:endParaRPr lang="en-US" dirty="0" smtClean="0"/>
          </a:p>
          <a:p>
            <a:pPr defTabSz="914350">
              <a:defRPr/>
            </a:pPr>
            <a:r>
              <a:rPr lang="en-US" i="1" dirty="0" smtClean="0"/>
              <a:t>Lea:</a:t>
            </a:r>
            <a:r>
              <a:rPr lang="en-US" i="1" baseline="0" dirty="0" smtClean="0"/>
              <a:t> </a:t>
            </a:r>
            <a:r>
              <a:rPr lang="en-US" i="0" baseline="0" dirty="0" smtClean="0"/>
              <a:t>Now, here is Nick </a:t>
            </a:r>
            <a:r>
              <a:rPr lang="en-US" i="0" baseline="0" dirty="0" err="1" smtClean="0"/>
              <a:t>DiPasquale</a:t>
            </a:r>
            <a:r>
              <a:rPr lang="en-US" i="0" baseline="0" dirty="0" smtClean="0"/>
              <a:t>, the executive director of the CBP, and a huge supporter of the Chesapeake Monitoring Cooperative, who is going to speak to you about why the CBP has decided to invest in integrating volunteer and non-traditional monitoring data into the CBP.</a:t>
            </a:r>
            <a:endParaRPr lang="en-US" i="0" dirty="0" smtClean="0"/>
          </a:p>
          <a:p>
            <a:pPr defTabSz="914350">
              <a:defRPr/>
            </a:pPr>
            <a:endParaRPr lang="en-US" dirty="0" smtClean="0"/>
          </a:p>
        </p:txBody>
      </p:sp>
      <p:sp>
        <p:nvSpPr>
          <p:cNvPr id="4" name="Slide Number Placeholder 3"/>
          <p:cNvSpPr>
            <a:spLocks noGrp="1"/>
          </p:cNvSpPr>
          <p:nvPr>
            <p:ph type="sldNum" sz="quarter" idx="10"/>
          </p:nvPr>
        </p:nvSpPr>
        <p:spPr/>
        <p:txBody>
          <a:bodyPr/>
          <a:lstStyle/>
          <a:p>
            <a:fld id="{C691FA41-3040-408B-A227-A407C870E60F}" type="slidenum">
              <a:rPr lang="en-US" smtClean="0"/>
              <a:t>7</a:t>
            </a:fld>
            <a:endParaRPr lang="en-US"/>
          </a:p>
        </p:txBody>
      </p:sp>
    </p:spTree>
    <p:extLst>
      <p:ext uri="{BB962C8B-B14F-4D97-AF65-F5344CB8AC3E}">
        <p14:creationId xmlns:p14="http://schemas.microsoft.com/office/powerpoint/2010/main" val="426288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5E81"/>
                </a:solidFill>
              </a:rPr>
              <a:t>The Chesapeake Monitoring Cooperative envisions a Chesapeake community where all data of known quality are used to inform watershed management decisions and restoration efforts.</a:t>
            </a:r>
          </a:p>
          <a:p>
            <a:endParaRPr lang="en-US" dirty="0" smtClean="0"/>
          </a:p>
          <a:p>
            <a:r>
              <a:rPr lang="en-US" dirty="0" smtClean="0"/>
              <a:t>And, therefore…</a:t>
            </a:r>
            <a:endParaRPr lang="en-US" dirty="0"/>
          </a:p>
        </p:txBody>
      </p:sp>
      <p:sp>
        <p:nvSpPr>
          <p:cNvPr id="4" name="Slide Number Placeholder 3"/>
          <p:cNvSpPr>
            <a:spLocks noGrp="1"/>
          </p:cNvSpPr>
          <p:nvPr>
            <p:ph type="sldNum" sz="quarter" idx="10"/>
          </p:nvPr>
        </p:nvSpPr>
        <p:spPr/>
        <p:txBody>
          <a:bodyPr/>
          <a:lstStyle/>
          <a:p>
            <a:fld id="{959A3B72-D0F7-4038-A1AC-DF9A3A60C99D}" type="slidenum">
              <a:rPr lang="en-US" smtClean="0"/>
              <a:t>9</a:t>
            </a:fld>
            <a:endParaRPr lang="en-US"/>
          </a:p>
        </p:txBody>
      </p:sp>
    </p:spTree>
    <p:extLst>
      <p:ext uri="{BB962C8B-B14F-4D97-AF65-F5344CB8AC3E}">
        <p14:creationId xmlns:p14="http://schemas.microsoft.com/office/powerpoint/2010/main" val="2664394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mission is to </a:t>
            </a:r>
            <a:r>
              <a:rPr lang="en-US" sz="1200" dirty="0" smtClean="0">
                <a:solidFill>
                  <a:srgbClr val="005E81"/>
                </a:solidFill>
              </a:rPr>
              <a:t>work with diverse partners to collect and share new and existing water quality data. Through this collaboration, we aim to develop a comprehensive understanding of Chesapeake Bay Watershed health.</a:t>
            </a:r>
          </a:p>
          <a:p>
            <a:endParaRPr lang="en-US" sz="1200" dirty="0" smtClean="0">
              <a:solidFill>
                <a:srgbClr val="005E81"/>
              </a:solidFill>
            </a:endParaRPr>
          </a:p>
          <a:p>
            <a:r>
              <a:rPr lang="en-US" sz="1200" dirty="0" smtClean="0">
                <a:solidFill>
                  <a:srgbClr val="005E81"/>
                </a:solidFill>
              </a:rPr>
              <a:t>In order to do this…</a:t>
            </a:r>
            <a:endParaRPr lang="en-US" dirty="0"/>
          </a:p>
        </p:txBody>
      </p:sp>
      <p:sp>
        <p:nvSpPr>
          <p:cNvPr id="4" name="Slide Number Placeholder 3"/>
          <p:cNvSpPr>
            <a:spLocks noGrp="1"/>
          </p:cNvSpPr>
          <p:nvPr>
            <p:ph type="sldNum" sz="quarter" idx="10"/>
          </p:nvPr>
        </p:nvSpPr>
        <p:spPr/>
        <p:txBody>
          <a:bodyPr/>
          <a:lstStyle/>
          <a:p>
            <a:fld id="{959A3B72-D0F7-4038-A1AC-DF9A3A60C99D}" type="slidenum">
              <a:rPr lang="en-US" smtClean="0"/>
              <a:t>10</a:t>
            </a:fld>
            <a:endParaRPr lang="en-US"/>
          </a:p>
        </p:txBody>
      </p:sp>
    </p:spTree>
    <p:extLst>
      <p:ext uri="{BB962C8B-B14F-4D97-AF65-F5344CB8AC3E}">
        <p14:creationId xmlns:p14="http://schemas.microsoft.com/office/powerpoint/2010/main" val="66346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895600"/>
          </a:xfrm>
        </p:spPr>
        <p:txBody>
          <a:bodyPr>
            <a:normAutofit/>
          </a:bodyPr>
          <a:lstStyle>
            <a:lvl1pPr>
              <a:defRPr sz="6000"/>
            </a:lvl1pPr>
          </a:lstStyle>
          <a:p>
            <a:r>
              <a:rPr lang="en-US" smtClean="0"/>
              <a:t>Click to edit Master title style</a:t>
            </a:r>
            <a:endParaRPr lang="en-US"/>
          </a:p>
        </p:txBody>
      </p:sp>
      <p:sp>
        <p:nvSpPr>
          <p:cNvPr id="3" name="Subtitle 2"/>
          <p:cNvSpPr>
            <a:spLocks noGrp="1"/>
          </p:cNvSpPr>
          <p:nvPr>
            <p:ph type="subTitle" idx="1"/>
          </p:nvPr>
        </p:nvSpPr>
        <p:spPr>
          <a:xfrm>
            <a:off x="1981200" y="3505200"/>
            <a:ext cx="5410200" cy="19812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436296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4DB92-3CD7-4F1C-AEFE-A236C5A708D2}"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A14D-F447-45B7-AB2C-AEEA18A42B1A}" type="slidenum">
              <a:rPr lang="en-US" smtClean="0"/>
              <a:t>‹#›</a:t>
            </a:fld>
            <a:endParaRPr lang="en-US"/>
          </a:p>
        </p:txBody>
      </p:sp>
    </p:spTree>
    <p:extLst>
      <p:ext uri="{BB962C8B-B14F-4D97-AF65-F5344CB8AC3E}">
        <p14:creationId xmlns:p14="http://schemas.microsoft.com/office/powerpoint/2010/main" val="145862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4DB92-3CD7-4F1C-AEFE-A236C5A708D2}"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A14D-F447-45B7-AB2C-AEEA18A42B1A}" type="slidenum">
              <a:rPr lang="en-US" smtClean="0"/>
              <a:t>‹#›</a:t>
            </a:fld>
            <a:endParaRPr lang="en-US"/>
          </a:p>
        </p:txBody>
      </p:sp>
    </p:spTree>
    <p:extLst>
      <p:ext uri="{BB962C8B-B14F-4D97-AF65-F5344CB8AC3E}">
        <p14:creationId xmlns:p14="http://schemas.microsoft.com/office/powerpoint/2010/main" val="345166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6200"/>
            <a:ext cx="8686800" cy="1600200"/>
          </a:xfrm>
        </p:spPr>
        <p:txBody>
          <a:bodyPr/>
          <a:lstStyle>
            <a:lvl1pPr algn="l">
              <a:defRPr baseline="0"/>
            </a:lvl1pPr>
          </a:lstStyle>
          <a:p>
            <a:r>
              <a:rPr lang="en-US" dirty="0" smtClean="0"/>
              <a:t>Map of non-traditional monitoring sites from census</a:t>
            </a:r>
            <a:endParaRPr lang="en-US" dirty="0"/>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5715000" y="6488668"/>
            <a:ext cx="3352800" cy="369332"/>
          </a:xfrm>
          <a:prstGeom prst="rect">
            <a:avLst/>
          </a:prstGeom>
        </p:spPr>
        <p:txBody>
          <a:bodyPr wrap="square">
            <a:spAutoFit/>
          </a:bodyPr>
          <a:lstStyle/>
          <a:p>
            <a:pPr algn="r"/>
            <a:r>
              <a:rPr lang="en-US" sz="1800" b="1" dirty="0" smtClean="0">
                <a:solidFill>
                  <a:srgbClr val="005E81"/>
                </a:solidFill>
                <a:latin typeface="Sakkal Majalla" panose="02000000000000000000" pitchFamily="2" charset="-78"/>
                <a:cs typeface="Sakkal Majalla" panose="02000000000000000000" pitchFamily="2" charset="-78"/>
              </a:rPr>
              <a:t>Chesapeakemonitoringcoop.org</a:t>
            </a:r>
            <a:endParaRPr lang="en-US" sz="1800" b="1" dirty="0">
              <a:solidFill>
                <a:srgbClr val="005E81"/>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751" y="6397878"/>
            <a:ext cx="1471449" cy="377763"/>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0896" y="152400"/>
            <a:ext cx="146304" cy="1118618"/>
          </a:xfrm>
          <a:prstGeom prst="rect">
            <a:avLst/>
          </a:prstGeom>
        </p:spPr>
      </p:pic>
    </p:spTree>
    <p:extLst>
      <p:ext uri="{BB962C8B-B14F-4D97-AF65-F5344CB8AC3E}">
        <p14:creationId xmlns:p14="http://schemas.microsoft.com/office/powerpoint/2010/main" val="2536582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4DB92-3CD7-4F1C-AEFE-A236C5A708D2}"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A14D-F447-45B7-AB2C-AEEA18A42B1A}" type="slidenum">
              <a:rPr lang="en-US" smtClean="0"/>
              <a:t>‹#›</a:t>
            </a:fld>
            <a:endParaRPr lang="en-US"/>
          </a:p>
        </p:txBody>
      </p:sp>
    </p:spTree>
    <p:extLst>
      <p:ext uri="{BB962C8B-B14F-4D97-AF65-F5344CB8AC3E}">
        <p14:creationId xmlns:p14="http://schemas.microsoft.com/office/powerpoint/2010/main" val="21340996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6200"/>
            <a:ext cx="8686800" cy="1600200"/>
          </a:xfrm>
        </p:spPr>
        <p:txBody>
          <a:bodyPr/>
          <a:lstStyle>
            <a:lvl1pPr algn="l">
              <a:defRPr/>
            </a:lvl1pPr>
          </a:lstStyle>
          <a:p>
            <a:r>
              <a:rPr lang="en-US" dirty="0" smtClean="0"/>
              <a:t>States indicate best criteria for priority areas</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4DB92-3CD7-4F1C-AEFE-A236C5A708D2}"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A14D-F447-45B7-AB2C-AEEA18A42B1A}" type="slidenum">
              <a:rPr lang="en-US" smtClean="0"/>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0896" y="152400"/>
            <a:ext cx="146304" cy="1118618"/>
          </a:xfrm>
          <a:prstGeom prst="rect">
            <a:avLst/>
          </a:prstGeom>
        </p:spPr>
      </p:pic>
      <p:sp>
        <p:nvSpPr>
          <p:cNvPr id="10" name="Rectangle 9"/>
          <p:cNvSpPr/>
          <p:nvPr userDrawn="1"/>
        </p:nvSpPr>
        <p:spPr>
          <a:xfrm>
            <a:off x="6172200" y="6488668"/>
            <a:ext cx="2895600" cy="369332"/>
          </a:xfrm>
          <a:prstGeom prst="rect">
            <a:avLst/>
          </a:prstGeom>
        </p:spPr>
        <p:txBody>
          <a:bodyPr wrap="square">
            <a:spAutoFit/>
          </a:bodyPr>
          <a:lstStyle/>
          <a:p>
            <a:pPr algn="r"/>
            <a:r>
              <a:rPr lang="en-US" sz="1800" b="1" dirty="0" smtClean="0">
                <a:solidFill>
                  <a:srgbClr val="005E81"/>
                </a:solidFill>
                <a:latin typeface="Sakkal Majalla" panose="02000000000000000000" pitchFamily="2" charset="-78"/>
                <a:cs typeface="Sakkal Majalla" panose="02000000000000000000" pitchFamily="2" charset="-78"/>
              </a:rPr>
              <a:t>Chesapeakemonitoringcoop.org</a:t>
            </a:r>
            <a:endParaRPr lang="en-US" sz="1800" b="1" dirty="0">
              <a:solidFill>
                <a:srgbClr val="005E81"/>
              </a:solidFill>
              <a:latin typeface="Sakkal Majalla" panose="02000000000000000000" pitchFamily="2" charset="-78"/>
              <a:cs typeface="Sakkal Majalla" panose="02000000000000000000" pitchFamily="2" charset="-78"/>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8751" y="6397878"/>
            <a:ext cx="1471449" cy="377763"/>
          </a:xfrm>
          <a:prstGeom prst="rect">
            <a:avLst/>
          </a:prstGeom>
        </p:spPr>
      </p:pic>
    </p:spTree>
    <p:extLst>
      <p:ext uri="{BB962C8B-B14F-4D97-AF65-F5344CB8AC3E}">
        <p14:creationId xmlns:p14="http://schemas.microsoft.com/office/powerpoint/2010/main" val="27446246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F4DB92-3CD7-4F1C-AEFE-A236C5A708D2}"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CA14D-F447-45B7-AB2C-AEEA18A42B1A}" type="slidenum">
              <a:rPr lang="en-US" smtClean="0"/>
              <a:t>‹#›</a:t>
            </a:fld>
            <a:endParaRPr lang="en-US"/>
          </a:p>
        </p:txBody>
      </p:sp>
    </p:spTree>
    <p:extLst>
      <p:ext uri="{BB962C8B-B14F-4D97-AF65-F5344CB8AC3E}">
        <p14:creationId xmlns:p14="http://schemas.microsoft.com/office/powerpoint/2010/main" val="86880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4DB92-3CD7-4F1C-AEFE-A236C5A708D2}"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CA14D-F447-45B7-AB2C-AEEA18A42B1A}" type="slidenum">
              <a:rPr lang="en-US" smtClean="0"/>
              <a:t>‹#›</a:t>
            </a:fld>
            <a:endParaRPr lang="en-US"/>
          </a:p>
        </p:txBody>
      </p:sp>
    </p:spTree>
    <p:extLst>
      <p:ext uri="{BB962C8B-B14F-4D97-AF65-F5344CB8AC3E}">
        <p14:creationId xmlns:p14="http://schemas.microsoft.com/office/powerpoint/2010/main" val="291076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4DB92-3CD7-4F1C-AEFE-A236C5A708D2}"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CA14D-F447-45B7-AB2C-AEEA18A42B1A}" type="slidenum">
              <a:rPr lang="en-US" smtClean="0"/>
              <a:t>‹#›</a:t>
            </a:fld>
            <a:endParaRPr lang="en-US"/>
          </a:p>
        </p:txBody>
      </p:sp>
    </p:spTree>
    <p:extLst>
      <p:ext uri="{BB962C8B-B14F-4D97-AF65-F5344CB8AC3E}">
        <p14:creationId xmlns:p14="http://schemas.microsoft.com/office/powerpoint/2010/main" val="355829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4DB92-3CD7-4F1C-AEFE-A236C5A708D2}"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A14D-F447-45B7-AB2C-AEEA18A42B1A}" type="slidenum">
              <a:rPr lang="en-US" smtClean="0"/>
              <a:t>‹#›</a:t>
            </a:fld>
            <a:endParaRPr lang="en-US"/>
          </a:p>
        </p:txBody>
      </p:sp>
    </p:spTree>
    <p:extLst>
      <p:ext uri="{BB962C8B-B14F-4D97-AF65-F5344CB8AC3E}">
        <p14:creationId xmlns:p14="http://schemas.microsoft.com/office/powerpoint/2010/main" val="327833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4DB92-3CD7-4F1C-AEFE-A236C5A708D2}"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A14D-F447-45B7-AB2C-AEEA18A42B1A}" type="slidenum">
              <a:rPr lang="en-US" smtClean="0"/>
              <a:t>‹#›</a:t>
            </a:fld>
            <a:endParaRPr lang="en-US"/>
          </a:p>
        </p:txBody>
      </p:sp>
    </p:spTree>
    <p:extLst>
      <p:ext uri="{BB962C8B-B14F-4D97-AF65-F5344CB8AC3E}">
        <p14:creationId xmlns:p14="http://schemas.microsoft.com/office/powerpoint/2010/main" val="24031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76200"/>
            <a:ext cx="8686800" cy="1600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4DB92-3CD7-4F1C-AEFE-A236C5A708D2}" type="datetimeFigureOut">
              <a:rPr lang="en-US" smtClean="0"/>
              <a:t>10/25/2016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00800" y="6356350"/>
            <a:ext cx="2286000" cy="365125"/>
          </a:xfrm>
          <a:prstGeom prst="rect">
            <a:avLst/>
          </a:prstGeom>
        </p:spPr>
        <p:txBody>
          <a:bodyPr vert="horz" lIns="91440" tIns="45720" rIns="91440" bIns="45720" rtlCol="0" anchor="ctr"/>
          <a:lstStyle>
            <a:lvl1pPr algn="r">
              <a:defRPr sz="1200" b="1">
                <a:solidFill>
                  <a:srgbClr val="005E81"/>
                </a:solidFill>
              </a:defRPr>
            </a:lvl1pPr>
          </a:lstStyle>
          <a:p>
            <a:endParaRPr lang="en-US" dirty="0"/>
          </a:p>
        </p:txBody>
      </p:sp>
    </p:spTree>
    <p:extLst>
      <p:ext uri="{BB962C8B-B14F-4D97-AF65-F5344CB8AC3E}">
        <p14:creationId xmlns:p14="http://schemas.microsoft.com/office/powerpoint/2010/main" val="1180264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800" b="1" kern="1200">
          <a:solidFill>
            <a:srgbClr val="005E8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lrubin@iwla.org" TargetMode="External"/><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47.jp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hyperlink" Target="mailto:ddonkersloot@iwl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392" t="943" r="9155" b="14151"/>
          <a:stretch/>
        </p:blipFill>
        <p:spPr>
          <a:xfrm>
            <a:off x="0" y="0"/>
            <a:ext cx="9144000" cy="6858000"/>
          </a:xfrm>
          <a:prstGeom prst="rect">
            <a:avLst/>
          </a:prstGeom>
        </p:spPr>
      </p:pic>
      <p:sp>
        <p:nvSpPr>
          <p:cNvPr id="9" name="Rectangle 8"/>
          <p:cNvSpPr/>
          <p:nvPr/>
        </p:nvSpPr>
        <p:spPr>
          <a:xfrm>
            <a:off x="-457199" y="-76200"/>
            <a:ext cx="10058400" cy="70104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2535" y="384810"/>
            <a:ext cx="118798" cy="1006815"/>
          </a:xfrm>
          <a:prstGeom prst="rect">
            <a:avLst/>
          </a:prstGeom>
          <a:solidFill>
            <a:schemeClr val="accent1"/>
          </a:solidFill>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534" y="461010"/>
            <a:ext cx="4648200" cy="2132422"/>
          </a:xfrm>
          <a:prstGeom prst="rect">
            <a:avLst/>
          </a:prstGeom>
        </p:spPr>
      </p:pic>
      <p:sp>
        <p:nvSpPr>
          <p:cNvPr id="7" name="TextBox 6"/>
          <p:cNvSpPr txBox="1"/>
          <p:nvPr/>
        </p:nvSpPr>
        <p:spPr>
          <a:xfrm>
            <a:off x="25333" y="5334004"/>
            <a:ext cx="9144000" cy="1384995"/>
          </a:xfrm>
          <a:prstGeom prst="rect">
            <a:avLst/>
          </a:prstGeom>
          <a:noFill/>
        </p:spPr>
        <p:txBody>
          <a:bodyPr wrap="square" rtlCol="0">
            <a:spAutoFit/>
          </a:bodyPr>
          <a:lstStyle/>
          <a:p>
            <a:pPr algn="ctr"/>
            <a:r>
              <a:rPr lang="en-US" sz="2800" b="1" dirty="0" smtClean="0">
                <a:solidFill>
                  <a:srgbClr val="035C88"/>
                </a:solidFill>
              </a:rPr>
              <a:t>Stream Health Workgroup Meeting: October 25, 2016</a:t>
            </a:r>
            <a:endParaRPr lang="en-US" sz="2800" b="1" dirty="0" smtClean="0">
              <a:solidFill>
                <a:srgbClr val="035C88"/>
              </a:solidFill>
            </a:endParaRPr>
          </a:p>
          <a:p>
            <a:pPr algn="ctr"/>
            <a:r>
              <a:rPr lang="en-US" sz="2800" dirty="0" smtClean="0">
                <a:solidFill>
                  <a:srgbClr val="035C88"/>
                </a:solidFill>
              </a:rPr>
              <a:t>Lea Rubin and Danielle Donkersloot</a:t>
            </a:r>
            <a:r>
              <a:rPr lang="en-US" sz="2800" dirty="0">
                <a:solidFill>
                  <a:srgbClr val="035C88"/>
                </a:solidFill>
              </a:rPr>
              <a:t> </a:t>
            </a:r>
            <a:r>
              <a:rPr lang="en-US" sz="2800" dirty="0" smtClean="0">
                <a:solidFill>
                  <a:srgbClr val="035C88"/>
                </a:solidFill>
              </a:rPr>
              <a:t>of the Izaak Walton League of America</a:t>
            </a:r>
            <a:endParaRPr lang="en-US" sz="2000" dirty="0">
              <a:solidFill>
                <a:srgbClr val="005E81"/>
              </a:solidFill>
            </a:endParaRPr>
          </a:p>
        </p:txBody>
      </p:sp>
      <p:sp>
        <p:nvSpPr>
          <p:cNvPr id="8" name="Title 1"/>
          <p:cNvSpPr txBox="1">
            <a:spLocks/>
          </p:cNvSpPr>
          <p:nvPr/>
        </p:nvSpPr>
        <p:spPr>
          <a:xfrm>
            <a:off x="601333" y="2971800"/>
            <a:ext cx="7856869" cy="16002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6000" b="1" kern="1200">
                <a:solidFill>
                  <a:srgbClr val="005E81"/>
                </a:solidFill>
                <a:latin typeface="+mj-lt"/>
                <a:ea typeface="+mj-ea"/>
                <a:cs typeface="+mj-cs"/>
              </a:defRPr>
            </a:lvl1pPr>
          </a:lstStyle>
          <a:p>
            <a:r>
              <a:rPr lang="en-US" sz="3600" dirty="0" smtClean="0"/>
              <a:t>CMC: Who we are and how we can collaborate with the </a:t>
            </a:r>
          </a:p>
          <a:p>
            <a:r>
              <a:rPr lang="en-US" sz="3600" dirty="0" smtClean="0"/>
              <a:t>Stream Health Workgroup</a:t>
            </a:r>
            <a:endParaRPr lang="en-US" sz="3600" b="0" dirty="0"/>
          </a:p>
        </p:txBody>
      </p:sp>
      <p:sp>
        <p:nvSpPr>
          <p:cNvPr id="10" name="TextBox 9"/>
          <p:cNvSpPr txBox="1"/>
          <p:nvPr/>
        </p:nvSpPr>
        <p:spPr>
          <a:xfrm>
            <a:off x="6742895" y="6600102"/>
            <a:ext cx="2401107" cy="237786"/>
          </a:xfrm>
          <a:prstGeom prst="rect">
            <a:avLst/>
          </a:prstGeom>
          <a:noFill/>
        </p:spPr>
        <p:txBody>
          <a:bodyPr wrap="square" rtlCol="0">
            <a:spAutoFit/>
          </a:bodyPr>
          <a:lstStyle/>
          <a:p>
            <a:r>
              <a:rPr lang="en-US" sz="900" dirty="0" smtClean="0"/>
              <a:t>Photo courtesy of the Chesapeake Bay Program</a:t>
            </a:r>
            <a:endParaRPr lang="en-US" sz="900" dirty="0"/>
          </a:p>
        </p:txBody>
      </p:sp>
    </p:spTree>
    <p:extLst>
      <p:ext uri="{BB962C8B-B14F-4D97-AF65-F5344CB8AC3E}">
        <p14:creationId xmlns:p14="http://schemas.microsoft.com/office/powerpoint/2010/main" val="178143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grpSp>
        <p:nvGrpSpPr>
          <p:cNvPr id="4" name="Group 3"/>
          <p:cNvGrpSpPr/>
          <p:nvPr/>
        </p:nvGrpSpPr>
        <p:grpSpPr>
          <a:xfrm>
            <a:off x="921420" y="1143000"/>
            <a:ext cx="7301160" cy="5113132"/>
            <a:chOff x="838200" y="1143000"/>
            <a:chExt cx="7301160" cy="511313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6544"/>
              <a:ext cx="7301160" cy="4429588"/>
            </a:xfrm>
            <a:prstGeom prst="rect">
              <a:avLst/>
            </a:prstGeom>
          </p:spPr>
        </p:pic>
        <p:sp>
          <p:nvSpPr>
            <p:cNvPr id="7" name="Rectangle 6"/>
            <p:cNvSpPr/>
            <p:nvPr/>
          </p:nvSpPr>
          <p:spPr>
            <a:xfrm>
              <a:off x="838200" y="1524000"/>
              <a:ext cx="7301160" cy="2209800"/>
            </a:xfrm>
            <a:prstGeom prst="rect">
              <a:avLst/>
            </a:prstGeom>
            <a:gradFill>
              <a:gsLst>
                <a:gs pos="64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1143000"/>
              <a:ext cx="7301160" cy="2862322"/>
            </a:xfrm>
            <a:prstGeom prst="rect">
              <a:avLst/>
            </a:prstGeom>
          </p:spPr>
          <p:txBody>
            <a:bodyPr wrap="square">
              <a:spAutoFit/>
            </a:bodyPr>
            <a:lstStyle/>
            <a:p>
              <a:pPr algn="ctr"/>
              <a:r>
                <a:rPr lang="en-US" sz="2400" i="1" dirty="0">
                  <a:solidFill>
                    <a:srgbClr val="005E81"/>
                  </a:solidFill>
                </a:rPr>
                <a:t>Our Mission: </a:t>
              </a:r>
              <a:r>
                <a:rPr lang="en-US" sz="2400" dirty="0" smtClean="0">
                  <a:solidFill>
                    <a:srgbClr val="005E81"/>
                  </a:solidFill>
                </a:rPr>
                <a:t>Chesapeake </a:t>
              </a:r>
              <a:r>
                <a:rPr lang="en-US" sz="2400" dirty="0">
                  <a:solidFill>
                    <a:srgbClr val="005E81"/>
                  </a:solidFill>
                </a:rPr>
                <a:t>Monitoring Cooperative works with diverse partners to collect and share new and existing water quality data. Through this collaboration, we aim to develop a comprehensive understanding of Chesapeake Bay Watershed health.</a:t>
              </a:r>
            </a:p>
            <a:p>
              <a:r>
                <a:rPr lang="en-US" sz="2400" dirty="0">
                  <a:solidFill>
                    <a:srgbClr val="005E81"/>
                  </a:solidFill>
                </a:rPr>
                <a:t/>
              </a:r>
              <a:br>
                <a:rPr lang="en-US" sz="2400" dirty="0">
                  <a:solidFill>
                    <a:srgbClr val="005E81"/>
                  </a:solidFill>
                </a:rPr>
              </a:br>
              <a:endParaRPr lang="en-US" dirty="0">
                <a:solidFill>
                  <a:srgbClr val="005E81"/>
                </a:solidFill>
              </a:endParaRPr>
            </a:p>
            <a:p>
              <a:endParaRPr lang="en-US" dirty="0">
                <a:solidFill>
                  <a:srgbClr val="005E81"/>
                </a:solidFill>
              </a:endParaRPr>
            </a:p>
          </p:txBody>
        </p:sp>
      </p:grpSp>
      <p:sp>
        <p:nvSpPr>
          <p:cNvPr id="8" name="TextBox 7"/>
          <p:cNvSpPr txBox="1"/>
          <p:nvPr/>
        </p:nvSpPr>
        <p:spPr>
          <a:xfrm>
            <a:off x="5828493" y="6256132"/>
            <a:ext cx="2401107" cy="237786"/>
          </a:xfrm>
          <a:prstGeom prst="rect">
            <a:avLst/>
          </a:prstGeom>
          <a:noFill/>
        </p:spPr>
        <p:txBody>
          <a:bodyPr wrap="square" rtlCol="0">
            <a:spAutoFit/>
          </a:bodyPr>
          <a:lstStyle/>
          <a:p>
            <a:r>
              <a:rPr lang="en-US" sz="900" dirty="0" smtClean="0"/>
              <a:t>Photo courtesy of the Chesapeake Bay Program</a:t>
            </a:r>
            <a:endParaRPr lang="en-US" sz="900" dirty="0"/>
          </a:p>
        </p:txBody>
      </p:sp>
    </p:spTree>
    <p:extLst>
      <p:ext uri="{BB962C8B-B14F-4D97-AF65-F5344CB8AC3E}">
        <p14:creationId xmlns:p14="http://schemas.microsoft.com/office/powerpoint/2010/main" val="3962817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985" t="14269" r="35078" b="1041"/>
          <a:stretch/>
        </p:blipFill>
        <p:spPr>
          <a:xfrm>
            <a:off x="0" y="1800726"/>
            <a:ext cx="4742980" cy="5057274"/>
          </a:xfrm>
          <a:prstGeom prst="rect">
            <a:avLst/>
          </a:prstGeom>
        </p:spPr>
      </p:pic>
      <p:sp>
        <p:nvSpPr>
          <p:cNvPr id="2" name="Title 1"/>
          <p:cNvSpPr>
            <a:spLocks noGrp="1"/>
          </p:cNvSpPr>
          <p:nvPr>
            <p:ph type="title"/>
          </p:nvPr>
        </p:nvSpPr>
        <p:spPr>
          <a:xfrm>
            <a:off x="609600" y="0"/>
            <a:ext cx="8686800" cy="1600200"/>
          </a:xfrm>
          <a:noFill/>
        </p:spPr>
        <p:txBody>
          <a:bodyPr/>
          <a:lstStyle/>
          <a:p>
            <a:r>
              <a:rPr lang="en-US" dirty="0"/>
              <a:t>Needs within the Chesapeake Bay Watershed to </a:t>
            </a:r>
            <a:r>
              <a:rPr lang="en-US" dirty="0" smtClean="0"/>
              <a:t>make </a:t>
            </a:r>
            <a:r>
              <a:rPr lang="en-US" dirty="0"/>
              <a:t>this </a:t>
            </a:r>
            <a:r>
              <a:rPr lang="en-US" dirty="0" smtClean="0"/>
              <a:t>happen</a:t>
            </a:r>
            <a:endParaRPr lang="en-US" dirty="0"/>
          </a:p>
        </p:txBody>
      </p:sp>
      <p:sp>
        <p:nvSpPr>
          <p:cNvPr id="3" name="Rectangle 2"/>
          <p:cNvSpPr/>
          <p:nvPr/>
        </p:nvSpPr>
        <p:spPr>
          <a:xfrm>
            <a:off x="5029200" y="1800726"/>
            <a:ext cx="3810000" cy="4524315"/>
          </a:xfrm>
          <a:prstGeom prst="rect">
            <a:avLst/>
          </a:prstGeom>
        </p:spPr>
        <p:txBody>
          <a:bodyPr wrap="square">
            <a:spAutoFit/>
          </a:bodyPr>
          <a:lstStyle/>
          <a:p>
            <a:pPr marL="57150" indent="0">
              <a:buNone/>
            </a:pPr>
            <a:r>
              <a:rPr lang="en-US" sz="3200" b="1" dirty="0">
                <a:solidFill>
                  <a:srgbClr val="005E81"/>
                </a:solidFill>
              </a:rPr>
              <a:t>Comparability</a:t>
            </a:r>
          </a:p>
          <a:p>
            <a:pPr marL="57150" indent="0">
              <a:buNone/>
            </a:pPr>
            <a:endParaRPr lang="en-US" sz="3200" b="1" dirty="0">
              <a:solidFill>
                <a:srgbClr val="005E81"/>
              </a:solidFill>
            </a:endParaRPr>
          </a:p>
          <a:p>
            <a:pPr marL="57150" indent="0">
              <a:buNone/>
            </a:pPr>
            <a:r>
              <a:rPr lang="en-US" sz="3200" b="1" dirty="0">
                <a:solidFill>
                  <a:srgbClr val="005E81"/>
                </a:solidFill>
              </a:rPr>
              <a:t>Quality Assurance</a:t>
            </a:r>
          </a:p>
          <a:p>
            <a:pPr marL="57150" indent="0">
              <a:buNone/>
            </a:pPr>
            <a:endParaRPr lang="en-US" sz="3200" b="1" dirty="0">
              <a:solidFill>
                <a:srgbClr val="005E81"/>
              </a:solidFill>
            </a:endParaRPr>
          </a:p>
          <a:p>
            <a:pPr marL="57150" indent="0">
              <a:buNone/>
            </a:pPr>
            <a:r>
              <a:rPr lang="en-US" sz="3200" b="1" dirty="0">
                <a:solidFill>
                  <a:srgbClr val="005E81"/>
                </a:solidFill>
              </a:rPr>
              <a:t>Technical Support</a:t>
            </a:r>
          </a:p>
          <a:p>
            <a:pPr marL="57150" indent="0">
              <a:buNone/>
            </a:pPr>
            <a:endParaRPr lang="en-US" sz="3200" b="1" dirty="0">
              <a:solidFill>
                <a:srgbClr val="005E81"/>
              </a:solidFill>
            </a:endParaRPr>
          </a:p>
          <a:p>
            <a:pPr marL="57150" indent="0">
              <a:buNone/>
            </a:pPr>
            <a:r>
              <a:rPr lang="en-US" sz="3200" b="1" dirty="0">
                <a:solidFill>
                  <a:srgbClr val="005E81"/>
                </a:solidFill>
              </a:rPr>
              <a:t>Share Data</a:t>
            </a:r>
          </a:p>
          <a:p>
            <a:pPr marL="57150" indent="0">
              <a:buNone/>
            </a:pPr>
            <a:endParaRPr lang="en-US" sz="3200" b="1" dirty="0">
              <a:solidFill>
                <a:srgbClr val="005E81"/>
              </a:solidFill>
            </a:endParaRPr>
          </a:p>
          <a:p>
            <a:pPr marL="57150" indent="0">
              <a:buNone/>
            </a:pPr>
            <a:r>
              <a:rPr lang="en-US" sz="3200" b="1" dirty="0">
                <a:solidFill>
                  <a:srgbClr val="005E81"/>
                </a:solidFill>
              </a:rPr>
              <a:t>Collaboration</a:t>
            </a:r>
          </a:p>
        </p:txBody>
      </p:sp>
      <p:sp>
        <p:nvSpPr>
          <p:cNvPr id="7" name="TextBox 6"/>
          <p:cNvSpPr txBox="1"/>
          <p:nvPr/>
        </p:nvSpPr>
        <p:spPr>
          <a:xfrm>
            <a:off x="2341873" y="6620214"/>
            <a:ext cx="2401107" cy="237786"/>
          </a:xfrm>
          <a:prstGeom prst="rect">
            <a:avLst/>
          </a:prstGeom>
          <a:noFill/>
        </p:spPr>
        <p:txBody>
          <a:bodyPr wrap="square" rtlCol="0">
            <a:spAutoFit/>
          </a:bodyPr>
          <a:lstStyle/>
          <a:p>
            <a:r>
              <a:rPr lang="en-US" sz="900" dirty="0" smtClean="0">
                <a:solidFill>
                  <a:schemeClr val="bg1"/>
                </a:solidFill>
              </a:rPr>
              <a:t>Photo courtesy of the Chesapeake Bay Program</a:t>
            </a:r>
            <a:endParaRPr lang="en-US" sz="900" dirty="0">
              <a:solidFill>
                <a:schemeClr val="bg1"/>
              </a:solidFill>
            </a:endParaRPr>
          </a:p>
        </p:txBody>
      </p:sp>
    </p:spTree>
    <p:extLst>
      <p:ext uri="{BB962C8B-B14F-4D97-AF65-F5344CB8AC3E}">
        <p14:creationId xmlns:p14="http://schemas.microsoft.com/office/powerpoint/2010/main" val="355459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265" y="4432738"/>
            <a:ext cx="1538042" cy="19961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09600" y="-76200"/>
            <a:ext cx="8534400" cy="1600200"/>
          </a:xfrm>
        </p:spPr>
        <p:txBody>
          <a:bodyPr/>
          <a:lstStyle/>
          <a:p>
            <a:r>
              <a:rPr lang="en-US" dirty="0" smtClean="0">
                <a:solidFill>
                  <a:srgbClr val="686868"/>
                </a:solidFill>
              </a:rPr>
              <a:t>Comparability: </a:t>
            </a:r>
            <a:r>
              <a:rPr lang="en-US" dirty="0"/>
              <a:t>c</a:t>
            </a:r>
            <a:r>
              <a:rPr lang="en-US" dirty="0" smtClean="0"/>
              <a:t>onsistent </a:t>
            </a:r>
            <a:r>
              <a:rPr lang="en-US" dirty="0"/>
              <a:t>and c</a:t>
            </a:r>
            <a:r>
              <a:rPr lang="en-US" dirty="0" smtClean="0"/>
              <a:t>omparable field </a:t>
            </a:r>
            <a:r>
              <a:rPr lang="en-US" dirty="0"/>
              <a:t>and l</a:t>
            </a:r>
            <a:r>
              <a:rPr lang="en-US" dirty="0" smtClean="0"/>
              <a:t>ab </a:t>
            </a:r>
            <a:r>
              <a:rPr lang="en-US" dirty="0"/>
              <a:t>m</a:t>
            </a:r>
            <a:r>
              <a:rPr lang="en-US" dirty="0" smtClean="0"/>
              <a:t>ethodologies</a:t>
            </a:r>
            <a:endParaRPr 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1465" y="4508938"/>
            <a:ext cx="1538042" cy="19961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555827"/>
            <a:ext cx="1538042" cy="19961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903" y="1408425"/>
            <a:ext cx="8966475" cy="3011175"/>
          </a:xfrm>
          <a:prstGeom prst="rect">
            <a:avLst/>
          </a:prstGeom>
        </p:spPr>
      </p:pic>
    </p:spTree>
    <p:extLst>
      <p:ext uri="{BB962C8B-B14F-4D97-AF65-F5344CB8AC3E}">
        <p14:creationId xmlns:p14="http://schemas.microsoft.com/office/powerpoint/2010/main" val="3244053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686800" cy="1600200"/>
          </a:xfrm>
        </p:spPr>
        <p:txBody>
          <a:bodyPr/>
          <a:lstStyle/>
          <a:p>
            <a:r>
              <a:rPr lang="en-US" dirty="0" smtClean="0">
                <a:solidFill>
                  <a:srgbClr val="686868"/>
                </a:solidFill>
              </a:rPr>
              <a:t>Quality Assurance: </a:t>
            </a:r>
            <a:r>
              <a:rPr lang="en-US" dirty="0" smtClean="0"/>
              <a:t>to classify data of known quality</a:t>
            </a:r>
            <a:endParaRPr lang="en-US" dirty="0">
              <a:solidFill>
                <a:srgbClr val="686868"/>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660" y="1381004"/>
            <a:ext cx="6715835" cy="4320720"/>
          </a:xfrm>
          <a:prstGeom prst="rect">
            <a:avLst/>
          </a:prstGeom>
        </p:spPr>
      </p:pic>
      <p:sp>
        <p:nvSpPr>
          <p:cNvPr id="3" name="Down Arrow 2"/>
          <p:cNvSpPr/>
          <p:nvPr/>
        </p:nvSpPr>
        <p:spPr>
          <a:xfrm rot="8580542">
            <a:off x="6703078" y="1431868"/>
            <a:ext cx="512634" cy="3962400"/>
          </a:xfrm>
          <a:prstGeom prst="downArrow">
            <a:avLst/>
          </a:prstGeom>
          <a:solidFill>
            <a:srgbClr val="D4DD36"/>
          </a:solidFill>
          <a:ln>
            <a:solidFill>
              <a:srgbClr val="035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3160649">
            <a:off x="5734029" y="3431986"/>
            <a:ext cx="3810000" cy="461665"/>
          </a:xfrm>
          <a:prstGeom prst="rect">
            <a:avLst/>
          </a:prstGeom>
          <a:noFill/>
        </p:spPr>
        <p:txBody>
          <a:bodyPr wrap="square" rtlCol="0">
            <a:spAutoFit/>
          </a:bodyPr>
          <a:lstStyle/>
          <a:p>
            <a:r>
              <a:rPr lang="en-US" sz="2400" dirty="0" smtClean="0">
                <a:solidFill>
                  <a:srgbClr val="005E81"/>
                </a:solidFill>
              </a:rPr>
              <a:t>Increasing QA standards</a:t>
            </a:r>
            <a:endParaRPr lang="en-US" sz="2400" dirty="0">
              <a:solidFill>
                <a:srgbClr val="005E81"/>
              </a:solidFill>
            </a:endParaRPr>
          </a:p>
        </p:txBody>
      </p:sp>
    </p:spTree>
    <p:extLst>
      <p:ext uri="{BB962C8B-B14F-4D97-AF65-F5344CB8AC3E}">
        <p14:creationId xmlns:p14="http://schemas.microsoft.com/office/powerpoint/2010/main" val="1823227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686868"/>
                </a:solidFill>
              </a:rPr>
              <a:t>Technical </a:t>
            </a:r>
            <a:r>
              <a:rPr lang="en-US" sz="4000" dirty="0" smtClean="0">
                <a:solidFill>
                  <a:srgbClr val="686868"/>
                </a:solidFill>
              </a:rPr>
              <a:t>support: </a:t>
            </a:r>
            <a:r>
              <a:rPr lang="en-US" sz="4000" dirty="0" smtClean="0">
                <a:solidFill>
                  <a:srgbClr val="035C88"/>
                </a:solidFill>
              </a:rPr>
              <a:t>and </a:t>
            </a:r>
            <a:r>
              <a:rPr lang="en-US" sz="4000" dirty="0">
                <a:solidFill>
                  <a:srgbClr val="035C88"/>
                </a:solidFill>
              </a:rPr>
              <a:t>resources</a:t>
            </a:r>
            <a:endParaRPr lang="en-US" dirty="0"/>
          </a:p>
        </p:txBody>
      </p:sp>
      <p:sp>
        <p:nvSpPr>
          <p:cNvPr id="6" name="TextBox 5"/>
          <p:cNvSpPr txBox="1"/>
          <p:nvPr/>
        </p:nvSpPr>
        <p:spPr>
          <a:xfrm>
            <a:off x="762000" y="1447800"/>
            <a:ext cx="5867400" cy="3108543"/>
          </a:xfrm>
          <a:prstGeom prst="rect">
            <a:avLst/>
          </a:prstGeom>
          <a:noFill/>
        </p:spPr>
        <p:txBody>
          <a:bodyPr wrap="square" rtlCol="0">
            <a:spAutoFit/>
          </a:bodyPr>
          <a:lstStyle/>
          <a:p>
            <a:pPr marL="742950" lvl="1" indent="-285750">
              <a:buFont typeface="Arial" panose="020B0604020202020204" pitchFamily="34" charset="0"/>
              <a:buChar char="•"/>
            </a:pPr>
            <a:r>
              <a:rPr lang="en-US" sz="2800" dirty="0" smtClean="0">
                <a:solidFill>
                  <a:srgbClr val="035C88"/>
                </a:solidFill>
              </a:rPr>
              <a:t>Quality Assurance Project Plans</a:t>
            </a:r>
          </a:p>
          <a:p>
            <a:pPr marL="742950" lvl="1" indent="-285750">
              <a:buFont typeface="Arial" panose="020B0604020202020204" pitchFamily="34" charset="0"/>
              <a:buChar char="•"/>
            </a:pPr>
            <a:r>
              <a:rPr lang="en-US" sz="2800" dirty="0" smtClean="0">
                <a:solidFill>
                  <a:srgbClr val="035C88"/>
                </a:solidFill>
              </a:rPr>
              <a:t>Data Quality Rubric</a:t>
            </a:r>
          </a:p>
          <a:p>
            <a:pPr marL="742950" lvl="1" indent="-285750">
              <a:buFont typeface="Arial" panose="020B0604020202020204" pitchFamily="34" charset="0"/>
              <a:buChar char="•"/>
            </a:pPr>
            <a:r>
              <a:rPr lang="en-US" sz="2800" dirty="0" smtClean="0">
                <a:solidFill>
                  <a:srgbClr val="035C88"/>
                </a:solidFill>
              </a:rPr>
              <a:t>Training</a:t>
            </a:r>
          </a:p>
          <a:p>
            <a:pPr marL="742950" lvl="1" indent="-285750">
              <a:buFont typeface="Arial" panose="020B0604020202020204" pitchFamily="34" charset="0"/>
              <a:buChar char="•"/>
            </a:pPr>
            <a:r>
              <a:rPr lang="en-US" sz="2800" dirty="0" smtClean="0">
                <a:solidFill>
                  <a:srgbClr val="035C88"/>
                </a:solidFill>
              </a:rPr>
              <a:t>Equipment</a:t>
            </a:r>
          </a:p>
          <a:p>
            <a:pPr marL="742950" lvl="1" indent="-285750">
              <a:buFont typeface="Arial" panose="020B0604020202020204" pitchFamily="34" charset="0"/>
              <a:buChar char="•"/>
            </a:pPr>
            <a:r>
              <a:rPr lang="en-US" sz="2800" dirty="0">
                <a:solidFill>
                  <a:srgbClr val="035C88"/>
                </a:solidFill>
              </a:rPr>
              <a:t>QA trouble </a:t>
            </a:r>
            <a:r>
              <a:rPr lang="en-US" sz="2800" dirty="0" smtClean="0">
                <a:solidFill>
                  <a:srgbClr val="035C88"/>
                </a:solidFill>
              </a:rPr>
              <a:t>shooting</a:t>
            </a:r>
          </a:p>
          <a:p>
            <a:pPr marL="742950" lvl="1" indent="-285750">
              <a:buFont typeface="Arial" panose="020B0604020202020204" pitchFamily="34" charset="0"/>
              <a:buChar char="•"/>
            </a:pPr>
            <a:r>
              <a:rPr lang="en-US" sz="2800" dirty="0" smtClean="0">
                <a:solidFill>
                  <a:srgbClr val="035C88"/>
                </a:solidFill>
              </a:rPr>
              <a:t>Data interpretation and report card workshops</a:t>
            </a:r>
            <a:endParaRPr lang="en-US" dirty="0">
              <a:solidFill>
                <a:srgbClr val="035C88"/>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8904"/>
          <a:stretch/>
        </p:blipFill>
        <p:spPr>
          <a:xfrm>
            <a:off x="6713642" y="4674402"/>
            <a:ext cx="2193288" cy="180259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2671"/>
          <a:stretch/>
        </p:blipFill>
        <p:spPr>
          <a:xfrm>
            <a:off x="6705600" y="1219200"/>
            <a:ext cx="2201330" cy="3214577"/>
          </a:xfrm>
          <a:prstGeom prst="rect">
            <a:avLst/>
          </a:prstGeom>
        </p:spPr>
      </p:pic>
      <p:sp>
        <p:nvSpPr>
          <p:cNvPr id="7" name="TextBox 6"/>
          <p:cNvSpPr txBox="1"/>
          <p:nvPr/>
        </p:nvSpPr>
        <p:spPr>
          <a:xfrm>
            <a:off x="6477000" y="6398568"/>
            <a:ext cx="2614529" cy="230832"/>
          </a:xfrm>
          <a:prstGeom prst="rect">
            <a:avLst/>
          </a:prstGeom>
          <a:noFill/>
        </p:spPr>
        <p:txBody>
          <a:bodyPr wrap="square" rtlCol="0">
            <a:spAutoFit/>
          </a:bodyPr>
          <a:lstStyle/>
          <a:p>
            <a:pPr algn="ctr"/>
            <a:r>
              <a:rPr lang="en-US" sz="900" dirty="0" smtClean="0"/>
              <a:t>Photos courtesy of the Chesapeake Bay Program</a:t>
            </a:r>
            <a:endParaRPr lang="en-US" sz="900" dirty="0"/>
          </a:p>
        </p:txBody>
      </p:sp>
    </p:spTree>
    <p:extLst>
      <p:ext uri="{BB962C8B-B14F-4D97-AF65-F5344CB8AC3E}">
        <p14:creationId xmlns:p14="http://schemas.microsoft.com/office/powerpoint/2010/main" val="2933163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686868"/>
                </a:solidFill>
              </a:rPr>
              <a:t>Share Data: </a:t>
            </a:r>
            <a:r>
              <a:rPr lang="en-US" sz="4000" dirty="0" smtClean="0">
                <a:solidFill>
                  <a:srgbClr val="035C88"/>
                </a:solidFill>
              </a:rPr>
              <a:t>A central database for Chesapeake volunteer monitoring data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828800"/>
            <a:ext cx="4572000" cy="4572000"/>
          </a:xfrm>
          <a:prstGeom prst="rect">
            <a:avLst/>
          </a:prstGeom>
        </p:spPr>
      </p:pic>
      <p:pic>
        <p:nvPicPr>
          <p:cNvPr id="3" name="Picture 2"/>
          <p:cNvPicPr>
            <a:picLocks noChangeAspect="1"/>
          </p:cNvPicPr>
          <p:nvPr/>
        </p:nvPicPr>
        <p:blipFill>
          <a:blip r:embed="rId3"/>
          <a:stretch>
            <a:fillRect/>
          </a:stretch>
        </p:blipFill>
        <p:spPr>
          <a:xfrm>
            <a:off x="2667000" y="2055051"/>
            <a:ext cx="3862387" cy="3050349"/>
          </a:xfrm>
          <a:prstGeom prst="rect">
            <a:avLst/>
          </a:prstGeom>
        </p:spPr>
      </p:pic>
    </p:spTree>
    <p:extLst>
      <p:ext uri="{BB962C8B-B14F-4D97-AF65-F5344CB8AC3E}">
        <p14:creationId xmlns:p14="http://schemas.microsoft.com/office/powerpoint/2010/main" val="2774751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160986" y="1676519"/>
            <a:ext cx="6135414" cy="584536"/>
          </a:xfrm>
          <a:prstGeom prst="rect">
            <a:avLst/>
          </a:prstGeom>
          <a:solidFill>
            <a:srgbClr val="D4D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1000" y="1676519"/>
            <a:ext cx="2667000" cy="584536"/>
          </a:xfrm>
          <a:prstGeom prst="rect">
            <a:avLst/>
          </a:prstGeom>
          <a:solidFill>
            <a:srgbClr val="D4D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solidFill>
                  <a:srgbClr val="686868"/>
                </a:solidFill>
              </a:rPr>
              <a:t>Timeline</a:t>
            </a:r>
            <a:endParaRPr lang="en-US" dirty="0">
              <a:solidFill>
                <a:srgbClr val="686868"/>
              </a:solidFill>
            </a:endParaRPr>
          </a:p>
        </p:txBody>
      </p:sp>
      <p:sp>
        <p:nvSpPr>
          <p:cNvPr id="20" name="Rectangle 19"/>
          <p:cNvSpPr/>
          <p:nvPr/>
        </p:nvSpPr>
        <p:spPr>
          <a:xfrm>
            <a:off x="381000" y="2260936"/>
            <a:ext cx="8915400" cy="1015663"/>
          </a:xfrm>
          <a:prstGeom prst="rect">
            <a:avLst/>
          </a:prstGeom>
          <a:solidFill>
            <a:srgbClr val="035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rgbClr val="D4DD36"/>
                </a:solidFill>
              </a:rPr>
              <a:t>Winter</a:t>
            </a:r>
            <a:r>
              <a:rPr lang="en-US" sz="4400" dirty="0">
                <a:solidFill>
                  <a:srgbClr val="D4DD36"/>
                </a:solidFill>
              </a:rPr>
              <a:t>	</a:t>
            </a:r>
            <a:r>
              <a:rPr lang="en-US" sz="4400" dirty="0" smtClean="0">
                <a:solidFill>
                  <a:srgbClr val="D4DD36"/>
                </a:solidFill>
              </a:rPr>
              <a:t>	Spring 		Summer</a:t>
            </a:r>
            <a:endParaRPr lang="en-US" sz="4400" dirty="0">
              <a:solidFill>
                <a:srgbClr val="D4DD36"/>
              </a:solidFill>
            </a:endParaRPr>
          </a:p>
        </p:txBody>
      </p:sp>
      <p:sp>
        <p:nvSpPr>
          <p:cNvPr id="23" name="TextBox 22"/>
          <p:cNvSpPr txBox="1"/>
          <p:nvPr/>
        </p:nvSpPr>
        <p:spPr>
          <a:xfrm>
            <a:off x="3124200" y="1676400"/>
            <a:ext cx="1295400" cy="584775"/>
          </a:xfrm>
          <a:prstGeom prst="rect">
            <a:avLst/>
          </a:prstGeom>
          <a:noFill/>
        </p:spPr>
        <p:txBody>
          <a:bodyPr wrap="square" rtlCol="0">
            <a:spAutoFit/>
          </a:bodyPr>
          <a:lstStyle/>
          <a:p>
            <a:r>
              <a:rPr lang="en-US" sz="3200" dirty="0" smtClean="0">
                <a:solidFill>
                  <a:srgbClr val="686868"/>
                </a:solidFill>
              </a:rPr>
              <a:t>2017</a:t>
            </a:r>
            <a:endParaRPr lang="en-US" sz="2400" dirty="0">
              <a:solidFill>
                <a:srgbClr val="686868"/>
              </a:solidFill>
            </a:endParaRPr>
          </a:p>
        </p:txBody>
      </p:sp>
      <p:sp>
        <p:nvSpPr>
          <p:cNvPr id="24" name="TextBox 23"/>
          <p:cNvSpPr txBox="1"/>
          <p:nvPr/>
        </p:nvSpPr>
        <p:spPr>
          <a:xfrm>
            <a:off x="381000" y="1676400"/>
            <a:ext cx="1676400" cy="584775"/>
          </a:xfrm>
          <a:prstGeom prst="rect">
            <a:avLst/>
          </a:prstGeom>
          <a:noFill/>
        </p:spPr>
        <p:txBody>
          <a:bodyPr wrap="square" rtlCol="0">
            <a:spAutoFit/>
          </a:bodyPr>
          <a:lstStyle/>
          <a:p>
            <a:r>
              <a:rPr lang="en-US" sz="3200" dirty="0" smtClean="0">
                <a:solidFill>
                  <a:srgbClr val="686868"/>
                </a:solidFill>
              </a:rPr>
              <a:t>2016</a:t>
            </a:r>
            <a:endParaRPr lang="en-US" sz="3200" dirty="0">
              <a:solidFill>
                <a:srgbClr val="686868"/>
              </a:solidFill>
            </a:endParaRPr>
          </a:p>
        </p:txBody>
      </p:sp>
      <p:sp>
        <p:nvSpPr>
          <p:cNvPr id="26" name="TextBox 25"/>
          <p:cNvSpPr txBox="1"/>
          <p:nvPr/>
        </p:nvSpPr>
        <p:spPr>
          <a:xfrm>
            <a:off x="3200400" y="3928408"/>
            <a:ext cx="3544614"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686868"/>
                </a:solidFill>
              </a:rPr>
              <a:t>Methods Manuals</a:t>
            </a:r>
          </a:p>
          <a:p>
            <a:pPr marL="285750" indent="-285750">
              <a:buFont typeface="Arial" panose="020B0604020202020204" pitchFamily="34" charset="0"/>
              <a:buChar char="•"/>
            </a:pPr>
            <a:r>
              <a:rPr lang="en-US" sz="2400" dirty="0" smtClean="0">
                <a:solidFill>
                  <a:srgbClr val="686868"/>
                </a:solidFill>
              </a:rPr>
              <a:t>Quality Assurance Project Plans</a:t>
            </a:r>
          </a:p>
          <a:p>
            <a:pPr marL="285750" indent="-285750">
              <a:buFont typeface="Arial" panose="020B0604020202020204" pitchFamily="34" charset="0"/>
              <a:buChar char="•"/>
            </a:pPr>
            <a:r>
              <a:rPr lang="en-US" sz="2400" dirty="0" smtClean="0">
                <a:solidFill>
                  <a:srgbClr val="686868"/>
                </a:solidFill>
              </a:rPr>
              <a:t>Data Quality Rubric</a:t>
            </a:r>
          </a:p>
          <a:p>
            <a:pPr marL="285750" indent="-285750">
              <a:buFont typeface="Arial" panose="020B0604020202020204" pitchFamily="34" charset="0"/>
              <a:buChar char="•"/>
            </a:pPr>
            <a:r>
              <a:rPr lang="en-US" sz="2400" dirty="0" smtClean="0">
                <a:solidFill>
                  <a:srgbClr val="686868"/>
                </a:solidFill>
              </a:rPr>
              <a:t>Training </a:t>
            </a:r>
          </a:p>
          <a:p>
            <a:pPr marL="285750" indent="-285750">
              <a:buFont typeface="Arial" panose="020B0604020202020204" pitchFamily="34" charset="0"/>
              <a:buChar char="•"/>
            </a:pPr>
            <a:r>
              <a:rPr lang="en-US" sz="2400" dirty="0" smtClean="0">
                <a:solidFill>
                  <a:srgbClr val="686868"/>
                </a:solidFill>
              </a:rPr>
              <a:t>Equipment</a:t>
            </a:r>
          </a:p>
        </p:txBody>
      </p:sp>
      <p:sp>
        <p:nvSpPr>
          <p:cNvPr id="27" name="Isosceles Triangle 26"/>
          <p:cNvSpPr/>
          <p:nvPr/>
        </p:nvSpPr>
        <p:spPr>
          <a:xfrm>
            <a:off x="838200" y="3200400"/>
            <a:ext cx="457200" cy="533400"/>
          </a:xfrm>
          <a:prstGeom prst="triangle">
            <a:avLst/>
          </a:prstGeom>
          <a:solidFill>
            <a:srgbClr val="D4D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09600" y="3928408"/>
            <a:ext cx="914400" cy="461665"/>
          </a:xfrm>
          <a:prstGeom prst="rect">
            <a:avLst/>
          </a:prstGeom>
          <a:noFill/>
        </p:spPr>
        <p:txBody>
          <a:bodyPr wrap="square" rtlCol="0">
            <a:spAutoFit/>
          </a:bodyPr>
          <a:lstStyle/>
          <a:p>
            <a:pPr algn="ctr"/>
            <a:r>
              <a:rPr lang="en-US" sz="2400" dirty="0" smtClean="0">
                <a:solidFill>
                  <a:srgbClr val="686868"/>
                </a:solidFill>
              </a:rPr>
              <a:t>Today</a:t>
            </a:r>
            <a:endParaRPr lang="en-US" sz="2400" dirty="0">
              <a:solidFill>
                <a:srgbClr val="686868"/>
              </a:solidFill>
            </a:endParaRPr>
          </a:p>
        </p:txBody>
      </p:sp>
      <p:sp>
        <p:nvSpPr>
          <p:cNvPr id="29" name="Rectangle 28"/>
          <p:cNvSpPr/>
          <p:nvPr/>
        </p:nvSpPr>
        <p:spPr>
          <a:xfrm>
            <a:off x="6286500" y="3928408"/>
            <a:ext cx="2857500" cy="1200329"/>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rgbClr val="686868"/>
                </a:solidFill>
              </a:rPr>
              <a:t>Database</a:t>
            </a:r>
          </a:p>
          <a:p>
            <a:pPr marL="285750" indent="-285750">
              <a:buFont typeface="Arial" panose="020B0604020202020204" pitchFamily="34" charset="0"/>
              <a:buChar char="•"/>
            </a:pPr>
            <a:r>
              <a:rPr lang="en-US" sz="2400" dirty="0" smtClean="0">
                <a:solidFill>
                  <a:srgbClr val="686868"/>
                </a:solidFill>
              </a:rPr>
              <a:t>Data </a:t>
            </a:r>
            <a:r>
              <a:rPr lang="en-US" sz="2400" dirty="0">
                <a:solidFill>
                  <a:srgbClr val="686868"/>
                </a:solidFill>
              </a:rPr>
              <a:t>Interpretation Workshops</a:t>
            </a:r>
          </a:p>
        </p:txBody>
      </p:sp>
      <p:sp>
        <p:nvSpPr>
          <p:cNvPr id="30" name="Isosceles Triangle 29"/>
          <p:cNvSpPr/>
          <p:nvPr/>
        </p:nvSpPr>
        <p:spPr>
          <a:xfrm>
            <a:off x="3681248" y="3200400"/>
            <a:ext cx="457200" cy="533400"/>
          </a:xfrm>
          <a:prstGeom prst="triangle">
            <a:avLst/>
          </a:prstGeom>
          <a:solidFill>
            <a:srgbClr val="D4D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6781800" y="3200400"/>
            <a:ext cx="457200" cy="533400"/>
          </a:xfrm>
          <a:prstGeom prst="triangle">
            <a:avLst/>
          </a:prstGeom>
          <a:solidFill>
            <a:srgbClr val="D4D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849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686800" cy="1600200"/>
          </a:xfrm>
        </p:spPr>
        <p:txBody>
          <a:bodyPr/>
          <a:lstStyle/>
          <a:p>
            <a:r>
              <a:rPr lang="en-US" dirty="0">
                <a:solidFill>
                  <a:schemeClr val="bg1">
                    <a:lumMod val="50000"/>
                  </a:schemeClr>
                </a:solidFill>
              </a:rPr>
              <a:t>States </a:t>
            </a:r>
            <a:r>
              <a:rPr lang="en-US" dirty="0" smtClean="0">
                <a:solidFill>
                  <a:schemeClr val="bg1">
                    <a:lumMod val="50000"/>
                  </a:schemeClr>
                </a:solidFill>
              </a:rPr>
              <a:t>indicated </a:t>
            </a:r>
            <a:r>
              <a:rPr lang="en-US" dirty="0" smtClean="0"/>
              <a:t>priority areas and potential uses</a:t>
            </a:r>
            <a:endParaRPr lang="en-US" dirty="0"/>
          </a:p>
        </p:txBody>
      </p:sp>
      <p:sp>
        <p:nvSpPr>
          <p:cNvPr id="3" name="Content Placeholder 2"/>
          <p:cNvSpPr>
            <a:spLocks noGrp="1"/>
          </p:cNvSpPr>
          <p:nvPr>
            <p:ph idx="1"/>
          </p:nvPr>
        </p:nvSpPr>
        <p:spPr>
          <a:xfrm>
            <a:off x="457200" y="1600200"/>
            <a:ext cx="8229600" cy="4495800"/>
          </a:xfrm>
        </p:spPr>
        <p:txBody>
          <a:bodyPr>
            <a:normAutofit lnSpcReduction="10000"/>
          </a:bodyPr>
          <a:lstStyle/>
          <a:p>
            <a:pPr marL="342900" lvl="1" indent="-342900">
              <a:buFont typeface="Arial" panose="020B0604020202020204" pitchFamily="34" charset="0"/>
              <a:buChar char="•"/>
            </a:pPr>
            <a:r>
              <a:rPr lang="en-US" sz="2800" dirty="0">
                <a:solidFill>
                  <a:srgbClr val="005E81"/>
                </a:solidFill>
              </a:rPr>
              <a:t>Data </a:t>
            </a:r>
            <a:r>
              <a:rPr lang="en-US" sz="2800" dirty="0" smtClean="0">
                <a:solidFill>
                  <a:srgbClr val="005E81"/>
                </a:solidFill>
              </a:rPr>
              <a:t>gaps</a:t>
            </a:r>
          </a:p>
          <a:p>
            <a:pPr marL="342900" lvl="1" indent="-342900">
              <a:buFont typeface="Arial" panose="020B0604020202020204" pitchFamily="34" charset="0"/>
              <a:buChar char="•"/>
            </a:pPr>
            <a:r>
              <a:rPr lang="en-US" sz="2800" dirty="0" smtClean="0">
                <a:solidFill>
                  <a:srgbClr val="005E81"/>
                </a:solidFill>
              </a:rPr>
              <a:t>Under-represented </a:t>
            </a:r>
            <a:r>
              <a:rPr lang="en-US" sz="2800" dirty="0" smtClean="0">
                <a:solidFill>
                  <a:srgbClr val="005E81"/>
                </a:solidFill>
              </a:rPr>
              <a:t>areas</a:t>
            </a:r>
          </a:p>
          <a:p>
            <a:pPr marL="342900" lvl="1" indent="-342900">
              <a:buFont typeface="Arial" panose="020B0604020202020204" pitchFamily="34" charset="0"/>
              <a:buChar char="•"/>
            </a:pPr>
            <a:r>
              <a:rPr lang="en-US" sz="2800" dirty="0">
                <a:solidFill>
                  <a:srgbClr val="005E81"/>
                </a:solidFill>
              </a:rPr>
              <a:t>Impaired waters</a:t>
            </a:r>
          </a:p>
          <a:p>
            <a:pPr marL="342900" lvl="1" indent="-342900">
              <a:buFont typeface="Arial" panose="020B0604020202020204" pitchFamily="34" charset="0"/>
              <a:buChar char="•"/>
            </a:pPr>
            <a:r>
              <a:rPr lang="en-US" sz="2800" dirty="0">
                <a:solidFill>
                  <a:srgbClr val="005E81"/>
                </a:solidFill>
              </a:rPr>
              <a:t>Higher frequency data required to get a more complete story of stream, river, or bay </a:t>
            </a:r>
            <a:r>
              <a:rPr lang="en-US" sz="2800" dirty="0" smtClean="0">
                <a:solidFill>
                  <a:srgbClr val="005E81"/>
                </a:solidFill>
              </a:rPr>
              <a:t>health</a:t>
            </a:r>
            <a:endParaRPr lang="en-US" sz="2800" dirty="0" smtClean="0">
              <a:solidFill>
                <a:srgbClr val="005E81"/>
              </a:solidFill>
            </a:endParaRPr>
          </a:p>
          <a:p>
            <a:pPr marL="342900" lvl="1" indent="-342900">
              <a:buFont typeface="Arial" panose="020B0604020202020204" pitchFamily="34" charset="0"/>
              <a:buChar char="•"/>
            </a:pPr>
            <a:r>
              <a:rPr lang="en-US" sz="2800" dirty="0" smtClean="0">
                <a:solidFill>
                  <a:srgbClr val="005E81"/>
                </a:solidFill>
              </a:rPr>
              <a:t>BMP effectiveness</a:t>
            </a:r>
          </a:p>
          <a:p>
            <a:pPr marL="342900" lvl="1" indent="-342900">
              <a:buFont typeface="Arial" panose="020B0604020202020204" pitchFamily="34" charset="0"/>
              <a:buChar char="•"/>
            </a:pPr>
            <a:r>
              <a:rPr lang="en-US" sz="2800" dirty="0" smtClean="0">
                <a:solidFill>
                  <a:srgbClr val="005E81"/>
                </a:solidFill>
              </a:rPr>
              <a:t>BMP </a:t>
            </a:r>
            <a:r>
              <a:rPr lang="en-US" sz="2800" dirty="0">
                <a:solidFill>
                  <a:srgbClr val="005E81"/>
                </a:solidFill>
              </a:rPr>
              <a:t>implementation </a:t>
            </a:r>
            <a:r>
              <a:rPr lang="en-US" sz="2800" dirty="0" smtClean="0">
                <a:solidFill>
                  <a:srgbClr val="005E81"/>
                </a:solidFill>
              </a:rPr>
              <a:t>plans</a:t>
            </a:r>
          </a:p>
          <a:p>
            <a:pPr marL="342900" lvl="1" indent="-342900">
              <a:buFont typeface="Arial" panose="020B0604020202020204" pitchFamily="34" charset="0"/>
              <a:buChar char="•"/>
            </a:pPr>
            <a:r>
              <a:rPr lang="en-US" sz="2800" dirty="0" smtClean="0">
                <a:solidFill>
                  <a:srgbClr val="005E81"/>
                </a:solidFill>
              </a:rPr>
              <a:t>Report cards</a:t>
            </a:r>
          </a:p>
          <a:p>
            <a:pPr marL="342900" lvl="1" indent="-342900">
              <a:buFont typeface="Arial" panose="020B0604020202020204" pitchFamily="34" charset="0"/>
              <a:buChar char="•"/>
            </a:pPr>
            <a:r>
              <a:rPr lang="en-US" sz="2800" dirty="0" smtClean="0">
                <a:solidFill>
                  <a:srgbClr val="005E81"/>
                </a:solidFill>
              </a:rPr>
              <a:t>Targeted restoration/“pollution hotspots”</a:t>
            </a:r>
            <a:endParaRPr lang="en-US" sz="2800" dirty="0" smtClean="0">
              <a:solidFill>
                <a:srgbClr val="005E81"/>
              </a:solidFill>
            </a:endParaRPr>
          </a:p>
          <a:p>
            <a:pPr marL="0" lvl="1" indent="0">
              <a:buNone/>
            </a:pPr>
            <a:endParaRPr lang="en-US" dirty="0"/>
          </a:p>
          <a:p>
            <a:endParaRPr lang="en-US" dirty="0"/>
          </a:p>
        </p:txBody>
      </p:sp>
    </p:spTree>
    <p:extLst>
      <p:ext uri="{BB962C8B-B14F-4D97-AF65-F5344CB8AC3E}">
        <p14:creationId xmlns:p14="http://schemas.microsoft.com/office/powerpoint/2010/main" val="3878637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Biological </a:t>
            </a:r>
            <a:r>
              <a:rPr lang="en-US" dirty="0" smtClean="0">
                <a:effectLst/>
              </a:rPr>
              <a:t>Nontidal </a:t>
            </a:r>
            <a:r>
              <a:rPr lang="en-US" dirty="0" smtClean="0">
                <a:effectLst/>
              </a:rPr>
              <a:t>Monitoring </a:t>
            </a:r>
            <a:endParaRPr lang="en-US" dirty="0">
              <a:effectLst/>
            </a:endParaRPr>
          </a:p>
        </p:txBody>
      </p:sp>
      <p:sp>
        <p:nvSpPr>
          <p:cNvPr id="3" name="Subtitle 2"/>
          <p:cNvSpPr>
            <a:spLocks noGrp="1"/>
          </p:cNvSpPr>
          <p:nvPr>
            <p:ph idx="1"/>
          </p:nvPr>
        </p:nvSpPr>
        <p:spPr>
          <a:xfrm>
            <a:off x="457200" y="1600200"/>
            <a:ext cx="8229600" cy="494145"/>
          </a:xfrm>
        </p:spPr>
        <p:txBody>
          <a:bodyPr>
            <a:normAutofit lnSpcReduction="10000"/>
          </a:bodyPr>
          <a:lstStyle/>
          <a:p>
            <a:pPr marL="0" indent="0">
              <a:buNone/>
            </a:pPr>
            <a:r>
              <a:rPr lang="en-US" dirty="0" smtClean="0"/>
              <a:t>CMC Project leads for biological </a:t>
            </a:r>
            <a:r>
              <a:rPr lang="en-US" dirty="0" smtClean="0"/>
              <a:t>monitoring: </a:t>
            </a:r>
            <a:endParaRPr lang="en-US" dirty="0" smtClean="0"/>
          </a:p>
          <a:p>
            <a:pPr algn="l"/>
            <a:endParaRPr lang="en-US" dirty="0" smtClean="0"/>
          </a:p>
          <a:p>
            <a:pPr marL="0" indent="0" algn="l">
              <a:buNone/>
            </a:pPr>
            <a:endParaRPr lang="en-US" dirty="0" smtClean="0"/>
          </a:p>
          <a:p>
            <a:pPr marL="0" indent="0" algn="l">
              <a:buNone/>
            </a:pPr>
            <a:endParaRPr lang="en-US" dirty="0"/>
          </a:p>
          <a:p>
            <a:pPr marL="0" indent="0" algn="l">
              <a:buNone/>
            </a:pP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286000"/>
            <a:ext cx="3505200" cy="3505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597067"/>
            <a:ext cx="2883066" cy="2883066"/>
          </a:xfrm>
          <a:prstGeom prst="rect">
            <a:avLst/>
          </a:prstGeom>
        </p:spPr>
      </p:pic>
    </p:spTree>
    <p:extLst>
      <p:ext uri="{BB962C8B-B14F-4D97-AF65-F5344CB8AC3E}">
        <p14:creationId xmlns:p14="http://schemas.microsoft.com/office/powerpoint/2010/main" val="684064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686800" cy="2590800"/>
          </a:xfrm>
        </p:spPr>
        <p:txBody>
          <a:bodyPr>
            <a:normAutofit/>
          </a:bodyPr>
          <a:lstStyle/>
          <a:p>
            <a:r>
              <a:rPr lang="en-US" sz="4000" dirty="0" smtClean="0">
                <a:solidFill>
                  <a:schemeClr val="bg1">
                    <a:lumMod val="50000"/>
                  </a:schemeClr>
                </a:solidFill>
                <a:latin typeface="Times New Roman" panose="02020603050405020304" pitchFamily="18" charset="0"/>
                <a:cs typeface="Times New Roman" panose="02020603050405020304" pitchFamily="18" charset="0"/>
              </a:rPr>
              <a:t>Key </a:t>
            </a:r>
            <a:r>
              <a:rPr lang="en-US" sz="4000" dirty="0">
                <a:solidFill>
                  <a:schemeClr val="bg1">
                    <a:lumMod val="50000"/>
                  </a:schemeClr>
                </a:solidFill>
                <a:latin typeface="Times New Roman" panose="02020603050405020304" pitchFamily="18" charset="0"/>
                <a:cs typeface="Times New Roman" panose="02020603050405020304" pitchFamily="18" charset="0"/>
              </a:rPr>
              <a:t>Action </a:t>
            </a:r>
            <a:r>
              <a:rPr lang="en-US" sz="4000" dirty="0" smtClean="0">
                <a:solidFill>
                  <a:schemeClr val="bg1">
                    <a:lumMod val="50000"/>
                  </a:schemeClr>
                </a:solidFill>
                <a:latin typeface="Times New Roman" panose="02020603050405020304" pitchFamily="18" charset="0"/>
                <a:cs typeface="Times New Roman" panose="02020603050405020304" pitchFamily="18" charset="0"/>
              </a:rPr>
              <a:t>1:</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Limestone Streams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Coastal Plain Streams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 y="2286000"/>
            <a:ext cx="8746016"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72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379" y="3096904"/>
            <a:ext cx="3200400" cy="3200400"/>
          </a:xfrm>
          <a:prstGeom prst="rect">
            <a:avLst/>
          </a:prstGeom>
        </p:spPr>
      </p:pic>
      <p:sp>
        <p:nvSpPr>
          <p:cNvPr id="4" name="Title 3"/>
          <p:cNvSpPr>
            <a:spLocks noGrp="1"/>
          </p:cNvSpPr>
          <p:nvPr>
            <p:ph type="title"/>
          </p:nvPr>
        </p:nvSpPr>
        <p:spPr/>
        <p:txBody>
          <a:bodyPr>
            <a:normAutofit/>
          </a:bodyPr>
          <a:lstStyle/>
          <a:p>
            <a:r>
              <a:rPr lang="en-US" sz="4400" dirty="0" smtClean="0"/>
              <a:t>Izaak Walton League of America</a:t>
            </a:r>
            <a:endParaRPr lang="en-US" sz="4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42" y="1219200"/>
            <a:ext cx="1428750" cy="1428750"/>
          </a:xfrm>
          <a:prstGeom prst="rect">
            <a:avLst/>
          </a:prstGeom>
        </p:spPr>
      </p:pic>
      <p:sp>
        <p:nvSpPr>
          <p:cNvPr id="7" name="Rectangle 6"/>
          <p:cNvSpPr/>
          <p:nvPr/>
        </p:nvSpPr>
        <p:spPr>
          <a:xfrm>
            <a:off x="2057400" y="1219200"/>
            <a:ext cx="6404070" cy="1384995"/>
          </a:xfrm>
          <a:prstGeom prst="rect">
            <a:avLst/>
          </a:prstGeom>
        </p:spPr>
        <p:txBody>
          <a:bodyPr wrap="square">
            <a:spAutoFit/>
          </a:bodyPr>
          <a:lstStyle/>
          <a:p>
            <a:r>
              <a:rPr lang="en-US" sz="2800" dirty="0" smtClean="0">
                <a:solidFill>
                  <a:srgbClr val="818289"/>
                </a:solidFill>
              </a:rPr>
              <a:t>A </a:t>
            </a:r>
            <a:r>
              <a:rPr lang="en-US" sz="2800" dirty="0">
                <a:solidFill>
                  <a:srgbClr val="818289"/>
                </a:solidFill>
              </a:rPr>
              <a:t>conservation </a:t>
            </a:r>
            <a:r>
              <a:rPr lang="en-US" sz="2800" dirty="0" smtClean="0">
                <a:solidFill>
                  <a:srgbClr val="818289"/>
                </a:solidFill>
              </a:rPr>
              <a:t>organization interested </a:t>
            </a:r>
            <a:r>
              <a:rPr lang="en-US" sz="2800" dirty="0">
                <a:solidFill>
                  <a:srgbClr val="818289"/>
                </a:solidFill>
              </a:rPr>
              <a:t>in protecting natural resources </a:t>
            </a:r>
            <a:r>
              <a:rPr lang="en-US" sz="2800" dirty="0" smtClean="0">
                <a:solidFill>
                  <a:srgbClr val="818289"/>
                </a:solidFill>
              </a:rPr>
              <a:t>and promoting </a:t>
            </a:r>
            <a:r>
              <a:rPr lang="en-US" sz="2800" dirty="0">
                <a:solidFill>
                  <a:srgbClr val="818289"/>
                </a:solidFill>
              </a:rPr>
              <a:t>outdoor recreation</a:t>
            </a:r>
            <a:r>
              <a:rPr lang="en-US" sz="2800" dirty="0" smtClean="0">
                <a:solidFill>
                  <a:srgbClr val="818289"/>
                </a:solidFill>
              </a:rPr>
              <a:t>.</a:t>
            </a:r>
            <a:endParaRPr lang="en-US" sz="2800" dirty="0">
              <a:solidFill>
                <a:srgbClr val="818289"/>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096904"/>
            <a:ext cx="3200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2752" y="3106003"/>
            <a:ext cx="2393475" cy="3191301"/>
          </a:xfrm>
          <a:prstGeom prst="rect">
            <a:avLst/>
          </a:prstGeom>
        </p:spPr>
      </p:pic>
    </p:spTree>
    <p:extLst>
      <p:ext uri="{BB962C8B-B14F-4D97-AF65-F5344CB8AC3E}">
        <p14:creationId xmlns:p14="http://schemas.microsoft.com/office/powerpoint/2010/main" val="3754785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686800" cy="1600200"/>
          </a:xfrm>
        </p:spPr>
        <p:txBody>
          <a:bodyPr>
            <a:normAutofit/>
          </a:bodyPr>
          <a:lstStyle/>
          <a:p>
            <a:r>
              <a:rPr lang="en-US" sz="4000" dirty="0" smtClean="0">
                <a:solidFill>
                  <a:schemeClr val="bg1">
                    <a:lumMod val="50000"/>
                  </a:schemeClr>
                </a:solidFill>
                <a:latin typeface="Times New Roman" panose="02020603050405020304" pitchFamily="18" charset="0"/>
                <a:cs typeface="Times New Roman" panose="02020603050405020304" pitchFamily="18" charset="0"/>
              </a:rPr>
              <a:t>Key </a:t>
            </a:r>
            <a:r>
              <a:rPr lang="en-US" sz="4000" dirty="0">
                <a:solidFill>
                  <a:schemeClr val="bg1">
                    <a:lumMod val="50000"/>
                  </a:schemeClr>
                </a:solidFill>
                <a:latin typeface="Times New Roman" panose="02020603050405020304" pitchFamily="18" charset="0"/>
                <a:cs typeface="Times New Roman" panose="02020603050405020304" pitchFamily="18" charset="0"/>
              </a:rPr>
              <a:t>Action </a:t>
            </a:r>
            <a:r>
              <a:rPr lang="en-US" sz="4000" dirty="0" smtClean="0">
                <a:solidFill>
                  <a:schemeClr val="bg1">
                    <a:lumMod val="50000"/>
                  </a:schemeClr>
                </a:solidFill>
                <a:latin typeface="Times New Roman" panose="02020603050405020304" pitchFamily="18" charset="0"/>
                <a:cs typeface="Times New Roman" panose="02020603050405020304" pitchFamily="18" charset="0"/>
              </a:rPr>
              <a:t>8 </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BMP Effectiveness </a:t>
            </a:r>
            <a:endParaRPr lang="en-US" sz="4000" dirty="0"/>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1000" y="3086100"/>
            <a:ext cx="8229600" cy="240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2296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956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229600" cy="969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08" y="2819400"/>
            <a:ext cx="8260492"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609600" y="152400"/>
            <a:ext cx="8686800" cy="1600200"/>
          </a:xfrm>
        </p:spPr>
        <p:txBody>
          <a:bodyPr>
            <a:normAutofit/>
          </a:bodyPr>
          <a:lstStyle/>
          <a:p>
            <a:r>
              <a:rPr lang="en-US" sz="4000" dirty="0">
                <a:solidFill>
                  <a:schemeClr val="bg1">
                    <a:lumMod val="50000"/>
                  </a:schemeClr>
                </a:solidFill>
                <a:latin typeface="Times New Roman" panose="02020603050405020304" pitchFamily="18" charset="0"/>
                <a:cs typeface="Times New Roman" panose="02020603050405020304" pitchFamily="18" charset="0"/>
              </a:rPr>
              <a:t>Key Action 1</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Training/training needs </a:t>
            </a:r>
            <a:endParaRPr lang="en-US" sz="4000" dirty="0"/>
          </a:p>
        </p:txBody>
      </p:sp>
    </p:spTree>
    <p:extLst>
      <p:ext uri="{BB962C8B-B14F-4D97-AF65-F5344CB8AC3E}">
        <p14:creationId xmlns:p14="http://schemas.microsoft.com/office/powerpoint/2010/main" val="3047993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8686800" cy="1600200"/>
          </a:xfrm>
        </p:spPr>
        <p:txBody>
          <a:bodyPr>
            <a:normAutofit/>
          </a:bodyPr>
          <a:lstStyle/>
          <a:p>
            <a:r>
              <a:rPr lang="en-US" sz="4000" dirty="0">
                <a:solidFill>
                  <a:schemeClr val="bg1">
                    <a:lumMod val="50000"/>
                  </a:schemeClr>
                </a:solidFill>
                <a:latin typeface="Times New Roman" panose="02020603050405020304" pitchFamily="18" charset="0"/>
                <a:cs typeface="Times New Roman" panose="02020603050405020304" pitchFamily="18" charset="0"/>
              </a:rPr>
              <a:t>Key Action </a:t>
            </a:r>
            <a:r>
              <a:rPr lang="en-US" sz="4000" dirty="0" smtClean="0">
                <a:solidFill>
                  <a:schemeClr val="bg1">
                    <a:lumMod val="50000"/>
                  </a:schemeClr>
                </a:solidFill>
                <a:latin typeface="Times New Roman" panose="02020603050405020304" pitchFamily="18" charset="0"/>
                <a:cs typeface="Times New Roman" panose="02020603050405020304" pitchFamily="18" charset="0"/>
              </a:rPr>
              <a:t>12</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Training and </a:t>
            </a:r>
            <a:r>
              <a:rPr lang="en-US" sz="4000" dirty="0">
                <a:latin typeface="Times New Roman" panose="02020603050405020304" pitchFamily="18" charset="0"/>
                <a:cs typeface="Times New Roman" panose="02020603050405020304" pitchFamily="18" charset="0"/>
              </a:rPr>
              <a:t>Education </a:t>
            </a:r>
            <a:endParaRPr lang="en-US" sz="4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3343009"/>
            <a:ext cx="8229600" cy="104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19400"/>
            <a:ext cx="822960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229600" cy="104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411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3" y="227528"/>
            <a:ext cx="6188391" cy="1144072"/>
          </a:xfrm>
        </p:spPr>
        <p:txBody>
          <a:bodyPr>
            <a:normAutofit/>
          </a:bodyPr>
          <a:lstStyle/>
          <a:p>
            <a:r>
              <a:rPr lang="en-US" dirty="0" smtClean="0"/>
              <a:t>Thank you!</a:t>
            </a:r>
            <a:r>
              <a:rPr lang="en-US" dirty="0"/>
              <a:t/>
            </a:r>
            <a:br>
              <a:rPr lang="en-US" dirty="0"/>
            </a:b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7189" y="5587130"/>
            <a:ext cx="1860212" cy="858559"/>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9578" y="5613665"/>
            <a:ext cx="2015082" cy="80548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814" y="5555819"/>
            <a:ext cx="920178" cy="921181"/>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50170" y="5568519"/>
            <a:ext cx="917630" cy="895781"/>
          </a:xfrm>
          <a:prstGeom prst="rect">
            <a:avLst/>
          </a:prstGeom>
        </p:spPr>
      </p:pic>
      <p:sp>
        <p:nvSpPr>
          <p:cNvPr id="10" name="TextBox 9"/>
          <p:cNvSpPr txBox="1"/>
          <p:nvPr/>
        </p:nvSpPr>
        <p:spPr>
          <a:xfrm>
            <a:off x="-4419" y="4394775"/>
            <a:ext cx="6177902" cy="584775"/>
          </a:xfrm>
          <a:prstGeom prst="rect">
            <a:avLst/>
          </a:prstGeom>
          <a:noFill/>
        </p:spPr>
        <p:txBody>
          <a:bodyPr wrap="square" rtlCol="0">
            <a:spAutoFit/>
          </a:bodyPr>
          <a:lstStyle/>
          <a:p>
            <a:pPr algn="ctr"/>
            <a:r>
              <a:rPr lang="en-US" sz="3200" b="1" dirty="0" smtClean="0">
                <a:solidFill>
                  <a:srgbClr val="005E81"/>
                </a:solidFill>
              </a:rPr>
              <a:t>Chesapeake</a:t>
            </a:r>
            <a:r>
              <a:rPr lang="en-US" sz="3200" b="1" dirty="0" smtClean="0">
                <a:solidFill>
                  <a:srgbClr val="808285"/>
                </a:solidFill>
              </a:rPr>
              <a:t>Monitoring</a:t>
            </a:r>
            <a:r>
              <a:rPr lang="en-US" sz="3200" b="1" dirty="0" smtClean="0">
                <a:solidFill>
                  <a:srgbClr val="D2DE37"/>
                </a:solidFill>
              </a:rPr>
              <a:t>Coop</a:t>
            </a:r>
            <a:r>
              <a:rPr lang="en-US" sz="3200" b="1" dirty="0" smtClean="0">
                <a:solidFill>
                  <a:srgbClr val="005E81"/>
                </a:solidFill>
              </a:rPr>
              <a:t>.org</a:t>
            </a:r>
            <a:endParaRPr lang="en-US" sz="3200" b="1" dirty="0">
              <a:solidFill>
                <a:srgbClr val="005E81"/>
              </a:solidFill>
            </a:endParaRPr>
          </a:p>
        </p:txBody>
      </p:sp>
      <p:sp>
        <p:nvSpPr>
          <p:cNvPr id="12" name="Rectangle 11"/>
          <p:cNvSpPr/>
          <p:nvPr/>
        </p:nvSpPr>
        <p:spPr>
          <a:xfrm>
            <a:off x="152400" y="3810000"/>
            <a:ext cx="6177901" cy="584775"/>
          </a:xfrm>
          <a:prstGeom prst="rect">
            <a:avLst/>
          </a:prstGeom>
        </p:spPr>
        <p:txBody>
          <a:bodyPr wrap="square">
            <a:spAutoFit/>
          </a:bodyPr>
          <a:lstStyle/>
          <a:p>
            <a:pPr algn="ctr"/>
            <a:r>
              <a:rPr lang="en-US" sz="3200" dirty="0" smtClean="0">
                <a:solidFill>
                  <a:srgbClr val="005E81"/>
                </a:solidFill>
              </a:rPr>
              <a:t>Sign </a:t>
            </a:r>
            <a:r>
              <a:rPr lang="en-US" sz="3200" dirty="0" smtClean="0">
                <a:solidFill>
                  <a:srgbClr val="005E81"/>
                </a:solidFill>
              </a:rPr>
              <a:t>up for our Newsletter @</a:t>
            </a:r>
            <a:endParaRPr lang="en-US" sz="3200" dirty="0">
              <a:solidFill>
                <a:srgbClr val="005E81"/>
              </a:solidFill>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8392" y="0"/>
            <a:ext cx="2955608" cy="4419600"/>
          </a:xfrm>
          <a:prstGeom prst="rect">
            <a:avLst/>
          </a:prstGeom>
        </p:spPr>
      </p:pic>
      <p:sp>
        <p:nvSpPr>
          <p:cNvPr id="14" name="TextBox 13"/>
          <p:cNvSpPr txBox="1"/>
          <p:nvPr/>
        </p:nvSpPr>
        <p:spPr>
          <a:xfrm>
            <a:off x="6553200" y="4419600"/>
            <a:ext cx="2401107" cy="237786"/>
          </a:xfrm>
          <a:prstGeom prst="rect">
            <a:avLst/>
          </a:prstGeom>
          <a:noFill/>
        </p:spPr>
        <p:txBody>
          <a:bodyPr wrap="square" rtlCol="0">
            <a:spAutoFit/>
          </a:bodyPr>
          <a:lstStyle/>
          <a:p>
            <a:r>
              <a:rPr lang="en-US" sz="900" dirty="0" smtClean="0"/>
              <a:t>Photo courtesy of the Chesapeake Bay Program</a:t>
            </a:r>
            <a:endParaRPr lang="en-US" sz="900" dirty="0"/>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6837" y="5691126"/>
            <a:ext cx="1828800" cy="650566"/>
          </a:xfrm>
          <a:prstGeom prst="rect">
            <a:avLst/>
          </a:prstGeom>
        </p:spPr>
      </p:pic>
      <p:sp>
        <p:nvSpPr>
          <p:cNvPr id="8" name="Rectangle 7"/>
          <p:cNvSpPr/>
          <p:nvPr/>
        </p:nvSpPr>
        <p:spPr>
          <a:xfrm>
            <a:off x="197189" y="1295400"/>
            <a:ext cx="5991203" cy="2308324"/>
          </a:xfrm>
          <a:prstGeom prst="rect">
            <a:avLst/>
          </a:prstGeom>
        </p:spPr>
        <p:txBody>
          <a:bodyPr wrap="square">
            <a:spAutoFit/>
          </a:bodyPr>
          <a:lstStyle/>
          <a:p>
            <a:r>
              <a:rPr lang="en-US" sz="2400" b="1" dirty="0" smtClean="0">
                <a:solidFill>
                  <a:srgbClr val="005E81"/>
                </a:solidFill>
              </a:rPr>
              <a:t>Project Coordinator:</a:t>
            </a:r>
          </a:p>
          <a:p>
            <a:r>
              <a:rPr lang="en-US" sz="2400" dirty="0" smtClean="0">
                <a:solidFill>
                  <a:srgbClr val="005E81"/>
                </a:solidFill>
              </a:rPr>
              <a:t>Lea Rubin, </a:t>
            </a:r>
            <a:r>
              <a:rPr lang="en-US" sz="2400" dirty="0" smtClean="0">
                <a:solidFill>
                  <a:srgbClr val="005E81"/>
                </a:solidFill>
                <a:hlinkClick r:id="rId8"/>
              </a:rPr>
              <a:t>lrubin@iwla.org</a:t>
            </a:r>
            <a:endParaRPr lang="en-US" sz="2400" dirty="0" smtClean="0">
              <a:solidFill>
                <a:srgbClr val="005E81"/>
              </a:solidFill>
            </a:endParaRPr>
          </a:p>
          <a:p>
            <a:endParaRPr lang="en-US" sz="2400" dirty="0" smtClean="0">
              <a:solidFill>
                <a:srgbClr val="005E81"/>
              </a:solidFill>
            </a:endParaRPr>
          </a:p>
          <a:p>
            <a:r>
              <a:rPr lang="en-US" sz="2400" b="1" dirty="0" smtClean="0">
                <a:solidFill>
                  <a:srgbClr val="005E81"/>
                </a:solidFill>
              </a:rPr>
              <a:t>IWLA Clean Water Program Director:</a:t>
            </a:r>
          </a:p>
          <a:p>
            <a:r>
              <a:rPr lang="en-US" sz="2400" dirty="0" smtClean="0">
                <a:solidFill>
                  <a:srgbClr val="005E81"/>
                </a:solidFill>
              </a:rPr>
              <a:t>Danielle Donkersloot, </a:t>
            </a:r>
            <a:r>
              <a:rPr lang="en-US" sz="2400" dirty="0" smtClean="0">
                <a:solidFill>
                  <a:srgbClr val="005E81"/>
                </a:solidFill>
                <a:hlinkClick r:id="rId9"/>
              </a:rPr>
              <a:t>ddonkersloot@iwla.org</a:t>
            </a:r>
            <a:endParaRPr lang="en-US" sz="2400" dirty="0" smtClean="0">
              <a:solidFill>
                <a:srgbClr val="005E81"/>
              </a:solidFill>
            </a:endParaRPr>
          </a:p>
          <a:p>
            <a:endParaRPr lang="en-US" sz="2400" dirty="0">
              <a:solidFill>
                <a:srgbClr val="005E81"/>
              </a:solidFill>
            </a:endParaRPr>
          </a:p>
        </p:txBody>
      </p:sp>
    </p:spTree>
    <p:extLst>
      <p:ext uri="{BB962C8B-B14F-4D97-AF65-F5344CB8AC3E}">
        <p14:creationId xmlns:p14="http://schemas.microsoft.com/office/powerpoint/2010/main" val="11310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57016" y="325505"/>
            <a:ext cx="8986984" cy="1325563"/>
          </a:xfrm>
          <a:prstGeom prst="rect">
            <a:avLst/>
          </a:prstGeom>
        </p:spPr>
        <p:txBody>
          <a:bodyPr/>
          <a:lstStyle>
            <a:lvl1pPr algn="ctr" defTabSz="914400" rtl="0" eaLnBrk="1" latinLnBrk="0" hangingPunct="1">
              <a:spcBef>
                <a:spcPct val="0"/>
              </a:spcBef>
              <a:buNone/>
              <a:defRPr sz="3800" b="1" kern="1200">
                <a:solidFill>
                  <a:srgbClr val="005E81"/>
                </a:solidFill>
                <a:latin typeface="+mj-lt"/>
                <a:ea typeface="+mj-ea"/>
                <a:cs typeface="+mj-cs"/>
              </a:defRPr>
            </a:lvl1pPr>
          </a:lstStyle>
          <a:p>
            <a:r>
              <a:rPr lang="en-US" sz="4400" dirty="0" smtClean="0"/>
              <a:t>Alliance for Aquatic Resource Monitoring</a:t>
            </a:r>
            <a:endParaRPr lang="en-US" sz="4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068537" y="3584305"/>
            <a:ext cx="2760642" cy="1840428"/>
          </a:xfrm>
          <a:prstGeom prst="rect">
            <a:avLst/>
          </a:prstGeom>
          <a:ln>
            <a:solidFill>
              <a:schemeClr val="accent1"/>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4875" r="5982"/>
          <a:stretch/>
        </p:blipFill>
        <p:spPr>
          <a:xfrm>
            <a:off x="5467824" y="3124200"/>
            <a:ext cx="3676176" cy="2760640"/>
          </a:xfrm>
          <a:prstGeom prst="rect">
            <a:avLst/>
          </a:prstGeom>
          <a:ln>
            <a:solidFill>
              <a:schemeClr val="accent1"/>
            </a:solid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591"/>
          <a:stretch/>
        </p:blipFill>
        <p:spPr>
          <a:xfrm>
            <a:off x="0" y="3124200"/>
            <a:ext cx="3429892" cy="2760640"/>
          </a:xfrm>
          <a:prstGeom prst="rect">
            <a:avLst/>
          </a:prstGeom>
          <a:ln>
            <a:solidFill>
              <a:schemeClr val="accent1"/>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8457" y="1069861"/>
            <a:ext cx="1754910" cy="1754910"/>
          </a:xfrm>
          <a:prstGeom prst="rect">
            <a:avLst/>
          </a:prstGeom>
        </p:spPr>
      </p:pic>
    </p:spTree>
    <p:extLst>
      <p:ext uri="{BB962C8B-B14F-4D97-AF65-F5344CB8AC3E}">
        <p14:creationId xmlns:p14="http://schemas.microsoft.com/office/powerpoint/2010/main" val="179326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s://allianceforthebay.org/wp-content/uploads/2012/12/24522402375_b026ab964f_k-641x315.jpg"/>
          <p:cNvPicPr>
            <a:picLocks noChangeAspect="1" noChangeArrowheads="1"/>
          </p:cNvPicPr>
          <p:nvPr/>
        </p:nvPicPr>
        <p:blipFill rotWithShape="1">
          <a:blip r:embed="rId3">
            <a:extLst>
              <a:ext uri="{28A0092B-C50C-407E-A947-70E740481C1C}">
                <a14:useLocalDpi xmlns:a14="http://schemas.microsoft.com/office/drawing/2010/main" val="0"/>
              </a:ext>
            </a:extLst>
          </a:blip>
          <a:srcRect r="1101"/>
          <a:stretch/>
        </p:blipFill>
        <p:spPr bwMode="auto">
          <a:xfrm>
            <a:off x="1" y="1476233"/>
            <a:ext cx="9144000" cy="454356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p:cNvSpPr txBox="1">
            <a:spLocks/>
          </p:cNvSpPr>
          <p:nvPr/>
        </p:nvSpPr>
        <p:spPr>
          <a:xfrm>
            <a:off x="157016" y="325505"/>
            <a:ext cx="8986984" cy="741295"/>
          </a:xfrm>
          <a:prstGeom prst="rect">
            <a:avLst/>
          </a:prstGeom>
        </p:spPr>
        <p:txBody>
          <a:bodyPr/>
          <a:lstStyle>
            <a:lvl1pPr algn="ctr" defTabSz="914400" rtl="0" eaLnBrk="1" latinLnBrk="0" hangingPunct="1">
              <a:spcBef>
                <a:spcPct val="0"/>
              </a:spcBef>
              <a:buNone/>
              <a:defRPr sz="3800" b="1" kern="1200">
                <a:solidFill>
                  <a:srgbClr val="005E81"/>
                </a:solidFill>
                <a:latin typeface="+mj-lt"/>
                <a:ea typeface="+mj-ea"/>
                <a:cs typeface="+mj-cs"/>
              </a:defRPr>
            </a:lvl1pPr>
          </a:lstStyle>
          <a:p>
            <a:r>
              <a:rPr lang="en-US" sz="4400" dirty="0" smtClean="0"/>
              <a:t>Alliance for the Chesapeake Bay</a:t>
            </a:r>
            <a:endParaRPr lang="en-US" sz="4400" dirty="0"/>
          </a:p>
        </p:txBody>
      </p:sp>
    </p:spTree>
    <p:extLst>
      <p:ext uri="{BB962C8B-B14F-4D97-AF65-F5344CB8AC3E}">
        <p14:creationId xmlns:p14="http://schemas.microsoft.com/office/powerpoint/2010/main" val="745579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596127"/>
            <a:ext cx="9144000" cy="126187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77578" y="975122"/>
            <a:ext cx="555533" cy="578644"/>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47197" y="1789509"/>
            <a:ext cx="637580" cy="51435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76665" y="2475309"/>
            <a:ext cx="578644" cy="578644"/>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72036" y="3225403"/>
            <a:ext cx="587902" cy="578644"/>
          </a:xfrm>
          <a:prstGeom prst="rect">
            <a:avLst/>
          </a:prstGeom>
        </p:spPr>
      </p:pic>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1432" y="3911203"/>
            <a:ext cx="649110" cy="642938"/>
          </a:xfrm>
          <a:prstGeom prst="rect">
            <a:avLst/>
          </a:prstGeom>
        </p:spPr>
      </p:pic>
      <p:pic>
        <p:nvPicPr>
          <p:cNvPr id="14" name="Picture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76665" y="4661297"/>
            <a:ext cx="578644" cy="578644"/>
          </a:xfrm>
          <a:prstGeom prst="rect">
            <a:avLst/>
          </a:prstGeom>
        </p:spPr>
      </p:pic>
      <p:pic>
        <p:nvPicPr>
          <p:cNvPr id="15" name="Picture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24000" y="5464969"/>
            <a:ext cx="683975" cy="514350"/>
          </a:xfrm>
          <a:prstGeom prst="rect">
            <a:avLst/>
          </a:prstGeom>
        </p:spPr>
      </p:pic>
      <p:sp>
        <p:nvSpPr>
          <p:cNvPr id="16" name="TextBox 15"/>
          <p:cNvSpPr txBox="1"/>
          <p:nvPr/>
        </p:nvSpPr>
        <p:spPr>
          <a:xfrm>
            <a:off x="2434827" y="1071562"/>
            <a:ext cx="6375797" cy="4890762"/>
          </a:xfrm>
          <a:prstGeom prst="rect">
            <a:avLst/>
          </a:prstGeom>
          <a:noFill/>
        </p:spPr>
        <p:txBody>
          <a:bodyPr wrap="square" lIns="64291" tIns="32146" rIns="64291" bIns="32146" rtlCol="0">
            <a:spAutoFit/>
          </a:bodyPr>
          <a:lstStyle/>
          <a:p>
            <a:pPr>
              <a:spcAft>
                <a:spcPts val="211"/>
              </a:spcAft>
            </a:pPr>
            <a:r>
              <a:rPr lang="en-US" sz="2200" dirty="0">
                <a:solidFill>
                  <a:srgbClr val="585B67"/>
                </a:solidFill>
                <a:latin typeface="Frutiger LT Std 45 Light" panose="020B0402020204020204" pitchFamily="34" charset="0"/>
              </a:rPr>
              <a:t>COMMUNICATING SCIENCE EFFECTIVELY</a:t>
            </a:r>
          </a:p>
          <a:p>
            <a:pPr>
              <a:spcAft>
                <a:spcPts val="211"/>
              </a:spcAft>
            </a:pPr>
            <a:endParaRPr lang="en-US" sz="2200" dirty="0">
              <a:solidFill>
                <a:srgbClr val="585B67"/>
              </a:solidFill>
              <a:latin typeface="Frutiger LT Std 45 Light" panose="020B0402020204020204" pitchFamily="34" charset="0"/>
            </a:endParaRPr>
          </a:p>
          <a:p>
            <a:pPr>
              <a:spcAft>
                <a:spcPts val="211"/>
              </a:spcAft>
            </a:pPr>
            <a:r>
              <a:rPr lang="en-US" sz="2200" dirty="0">
                <a:solidFill>
                  <a:srgbClr val="585B67"/>
                </a:solidFill>
                <a:latin typeface="Frutiger LT Std 45 Light" panose="020B0402020204020204" pitchFamily="34" charset="0"/>
              </a:rPr>
              <a:t>REPORTING ECOSYSTEM STATUS</a:t>
            </a:r>
          </a:p>
          <a:p>
            <a:pPr>
              <a:spcAft>
                <a:spcPts val="211"/>
              </a:spcAft>
            </a:pPr>
            <a:endParaRPr lang="en-US" sz="2200" dirty="0">
              <a:solidFill>
                <a:srgbClr val="585B67"/>
              </a:solidFill>
              <a:latin typeface="Frutiger LT Std 45 Light" panose="020B0402020204020204" pitchFamily="34" charset="0"/>
            </a:endParaRPr>
          </a:p>
          <a:p>
            <a:pPr>
              <a:spcAft>
                <a:spcPts val="211"/>
              </a:spcAft>
            </a:pPr>
            <a:r>
              <a:rPr lang="en-US" sz="2200" dirty="0">
                <a:solidFill>
                  <a:srgbClr val="585B67"/>
                </a:solidFill>
                <a:latin typeface="Frutiger LT Std 45 Light" panose="020B0402020204020204" pitchFamily="34" charset="0"/>
              </a:rPr>
              <a:t>TEACHING &amp; TRAINING</a:t>
            </a:r>
          </a:p>
          <a:p>
            <a:pPr>
              <a:spcAft>
                <a:spcPts val="211"/>
              </a:spcAft>
            </a:pPr>
            <a:endParaRPr lang="en-US" sz="2200" dirty="0">
              <a:solidFill>
                <a:srgbClr val="585B67"/>
              </a:solidFill>
              <a:latin typeface="Frutiger LT Std 45 Light" panose="020B0402020204020204" pitchFamily="34" charset="0"/>
            </a:endParaRPr>
          </a:p>
          <a:p>
            <a:pPr>
              <a:spcAft>
                <a:spcPts val="211"/>
              </a:spcAft>
            </a:pPr>
            <a:r>
              <a:rPr lang="en-US" sz="2200" dirty="0">
                <a:solidFill>
                  <a:srgbClr val="585B67"/>
                </a:solidFill>
                <a:latin typeface="Frutiger LT Std 45 Light" panose="020B0402020204020204" pitchFamily="34" charset="0"/>
              </a:rPr>
              <a:t>CATALYZING CONSERVATION OUTCOMES</a:t>
            </a:r>
          </a:p>
          <a:p>
            <a:pPr>
              <a:spcAft>
                <a:spcPts val="211"/>
              </a:spcAft>
            </a:pPr>
            <a:endParaRPr lang="en-US" sz="2200" dirty="0">
              <a:solidFill>
                <a:srgbClr val="585B67"/>
              </a:solidFill>
              <a:latin typeface="Frutiger LT Std 45 Light" panose="020B0402020204020204" pitchFamily="34" charset="0"/>
            </a:endParaRPr>
          </a:p>
          <a:p>
            <a:pPr>
              <a:spcAft>
                <a:spcPts val="211"/>
              </a:spcAft>
            </a:pPr>
            <a:r>
              <a:rPr lang="en-US" sz="2200" dirty="0">
                <a:solidFill>
                  <a:srgbClr val="585B67"/>
                </a:solidFill>
                <a:latin typeface="Frutiger LT Std 45 Light" panose="020B0402020204020204" pitchFamily="34" charset="0"/>
              </a:rPr>
              <a:t>ADVANCING CHESAPEAKE BAY RESTORATION</a:t>
            </a:r>
          </a:p>
          <a:p>
            <a:pPr>
              <a:spcAft>
                <a:spcPts val="211"/>
              </a:spcAft>
            </a:pPr>
            <a:endParaRPr lang="en-US" sz="2200" dirty="0">
              <a:solidFill>
                <a:srgbClr val="585B67"/>
              </a:solidFill>
              <a:latin typeface="Frutiger LT Std 45 Light" panose="020B0402020204020204" pitchFamily="34" charset="0"/>
            </a:endParaRPr>
          </a:p>
          <a:p>
            <a:pPr>
              <a:spcAft>
                <a:spcPts val="211"/>
              </a:spcAft>
            </a:pPr>
            <a:r>
              <a:rPr lang="en-US" sz="2200" dirty="0">
                <a:solidFill>
                  <a:srgbClr val="585B67"/>
                </a:solidFill>
                <a:latin typeface="Frutiger LT Std 45 Light" panose="020B0402020204020204" pitchFamily="34" charset="0"/>
              </a:rPr>
              <a:t>BUILDING STRATEGIC PARTNERSHIPS</a:t>
            </a:r>
          </a:p>
          <a:p>
            <a:pPr>
              <a:spcAft>
                <a:spcPts val="211"/>
              </a:spcAft>
            </a:pPr>
            <a:endParaRPr lang="en-US" sz="2200" dirty="0">
              <a:solidFill>
                <a:srgbClr val="585B67"/>
              </a:solidFill>
              <a:latin typeface="Frutiger LT Std 45 Light" panose="020B0402020204020204" pitchFamily="34" charset="0"/>
            </a:endParaRPr>
          </a:p>
          <a:p>
            <a:pPr>
              <a:spcAft>
                <a:spcPts val="211"/>
              </a:spcAft>
            </a:pPr>
            <a:r>
              <a:rPr lang="en-US" sz="2200" dirty="0">
                <a:solidFill>
                  <a:srgbClr val="585B67"/>
                </a:solidFill>
                <a:latin typeface="Frutiger LT Std 45 Light" panose="020B0402020204020204" pitchFamily="34" charset="0"/>
              </a:rPr>
              <a:t>CREATING GOOD CITIZENSHIP MODELS</a:t>
            </a:r>
          </a:p>
        </p:txBody>
      </p:sp>
      <p:sp>
        <p:nvSpPr>
          <p:cNvPr id="4" name="Title 3"/>
          <p:cNvSpPr>
            <a:spLocks noGrp="1"/>
          </p:cNvSpPr>
          <p:nvPr>
            <p:ph type="title"/>
          </p:nvPr>
        </p:nvSpPr>
        <p:spPr>
          <a:xfrm>
            <a:off x="457200" y="0"/>
            <a:ext cx="8229600" cy="792162"/>
          </a:xfrm>
        </p:spPr>
        <p:txBody>
          <a:bodyPr>
            <a:noAutofit/>
          </a:bodyPr>
          <a:lstStyle/>
          <a:p>
            <a:r>
              <a:rPr lang="en-US" b="1" dirty="0" smtClean="0">
                <a:latin typeface="Baron Neue Bold" pitchFamily="34" charset="0"/>
              </a:rPr>
              <a:t>IAN Themes</a:t>
            </a:r>
            <a:endParaRPr lang="en-US" b="1" dirty="0">
              <a:latin typeface="Baron Neue Bold" pitchFamily="34" charset="0"/>
            </a:endParaRPr>
          </a:p>
        </p:txBody>
      </p:sp>
    </p:spTree>
    <p:extLst>
      <p:ext uri="{BB962C8B-B14F-4D97-AF65-F5344CB8AC3E}">
        <p14:creationId xmlns:p14="http://schemas.microsoft.com/office/powerpoint/2010/main" val="423283613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716" y="0"/>
            <a:ext cx="5299364" cy="6858000"/>
          </a:xfrm>
          <a:prstGeom prst="rect">
            <a:avLst/>
          </a:prstGeom>
        </p:spPr>
      </p:pic>
      <p:sp>
        <p:nvSpPr>
          <p:cNvPr id="2" name="Title 1"/>
          <p:cNvSpPr>
            <a:spLocks noGrp="1"/>
          </p:cNvSpPr>
          <p:nvPr>
            <p:ph type="title"/>
          </p:nvPr>
        </p:nvSpPr>
        <p:spPr>
          <a:xfrm>
            <a:off x="457200" y="-76200"/>
            <a:ext cx="8686800" cy="1600200"/>
          </a:xfrm>
        </p:spPr>
        <p:txBody>
          <a:bodyPr/>
          <a:lstStyle/>
          <a:p>
            <a:r>
              <a:rPr lang="en-US" dirty="0" smtClean="0">
                <a:solidFill>
                  <a:srgbClr val="818289"/>
                </a:solidFill>
              </a:rPr>
              <a:t>CBP </a:t>
            </a:r>
            <a:r>
              <a:rPr lang="en-US" dirty="0"/>
              <a:t>m</a:t>
            </a:r>
            <a:r>
              <a:rPr lang="en-US" dirty="0" smtClean="0"/>
              <a:t>onitoring sites</a:t>
            </a:r>
            <a:endParaRPr lang="en-US" dirty="0"/>
          </a:p>
        </p:txBody>
      </p:sp>
    </p:spTree>
    <p:extLst>
      <p:ext uri="{BB962C8B-B14F-4D97-AF65-F5344CB8AC3E}">
        <p14:creationId xmlns:p14="http://schemas.microsoft.com/office/powerpoint/2010/main" val="784409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156" y="0"/>
            <a:ext cx="5299364" cy="6858000"/>
          </a:xfrm>
          <a:prstGeom prst="rect">
            <a:avLst/>
          </a:prstGeom>
        </p:spPr>
      </p:pic>
      <p:sp>
        <p:nvSpPr>
          <p:cNvPr id="2" name="Title 1"/>
          <p:cNvSpPr>
            <a:spLocks noGrp="1"/>
          </p:cNvSpPr>
          <p:nvPr>
            <p:ph type="title"/>
          </p:nvPr>
        </p:nvSpPr>
        <p:spPr>
          <a:xfrm>
            <a:off x="609600" y="-76200"/>
            <a:ext cx="5410200" cy="1828800"/>
          </a:xfrm>
        </p:spPr>
        <p:txBody>
          <a:bodyPr>
            <a:normAutofit/>
          </a:bodyPr>
          <a:lstStyle/>
          <a:p>
            <a:r>
              <a:rPr lang="en-US" sz="3200" dirty="0" smtClean="0">
                <a:solidFill>
                  <a:srgbClr val="818289"/>
                </a:solidFill>
              </a:rPr>
              <a:t>Preliminary site coordinates </a:t>
            </a:r>
            <a:r>
              <a:rPr lang="en-US" sz="3200" dirty="0" smtClean="0">
                <a:solidFill>
                  <a:srgbClr val="682E86"/>
                </a:solidFill>
              </a:rPr>
              <a:t>of</a:t>
            </a:r>
            <a:br>
              <a:rPr lang="en-US" sz="3200" dirty="0" smtClean="0">
                <a:solidFill>
                  <a:srgbClr val="682E86"/>
                </a:solidFill>
              </a:rPr>
            </a:br>
            <a:r>
              <a:rPr lang="en-US" sz="3200" dirty="0" smtClean="0">
                <a:solidFill>
                  <a:srgbClr val="682E86"/>
                </a:solidFill>
              </a:rPr>
              <a:t>non-traditional monitoring</a:t>
            </a:r>
            <a:endParaRPr lang="en-US" sz="3200" dirty="0">
              <a:solidFill>
                <a:srgbClr val="682E86"/>
              </a:solidFill>
            </a:endParaRPr>
          </a:p>
        </p:txBody>
      </p:sp>
    </p:spTree>
    <p:extLst>
      <p:ext uri="{BB962C8B-B14F-4D97-AF65-F5344CB8AC3E}">
        <p14:creationId xmlns:p14="http://schemas.microsoft.com/office/powerpoint/2010/main" val="4173925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06" y="139262"/>
            <a:ext cx="4357160" cy="1998904"/>
          </a:xfrm>
          <a:prstGeom prst="rect">
            <a:avLst/>
          </a:prstGeom>
        </p:spPr>
      </p:pic>
      <p:sp>
        <p:nvSpPr>
          <p:cNvPr id="6" name="Trapezoid 5"/>
          <p:cNvSpPr/>
          <p:nvPr/>
        </p:nvSpPr>
        <p:spPr>
          <a:xfrm>
            <a:off x="1447800" y="3429000"/>
            <a:ext cx="6248400" cy="1600199"/>
          </a:xfrm>
          <a:prstGeom prst="trapezoid">
            <a:avLst>
              <a:gd name="adj" fmla="val 99866"/>
            </a:avLst>
          </a:prstGeom>
          <a:solidFill>
            <a:schemeClr val="bg1"/>
          </a:solidFill>
          <a:ln w="57150">
            <a:solidFill>
              <a:srgbClr val="D4D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rapezoid 6"/>
          <p:cNvSpPr/>
          <p:nvPr/>
        </p:nvSpPr>
        <p:spPr>
          <a:xfrm>
            <a:off x="152400" y="5022272"/>
            <a:ext cx="8839200" cy="1295400"/>
          </a:xfrm>
          <a:prstGeom prst="trapezoid">
            <a:avLst>
              <a:gd name="adj" fmla="val 99866"/>
            </a:avLst>
          </a:prstGeom>
          <a:solidFill>
            <a:schemeClr val="bg1"/>
          </a:solidFill>
          <a:ln w="57150">
            <a:solidFill>
              <a:srgbClr val="D4D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35C88"/>
                </a:solidFill>
              </a:rPr>
              <a:t>Nontraditional and Volunteer </a:t>
            </a:r>
          </a:p>
          <a:p>
            <a:pPr algn="ctr"/>
            <a:r>
              <a:rPr lang="en-US" sz="3200" dirty="0" smtClean="0">
                <a:solidFill>
                  <a:srgbClr val="035C88"/>
                </a:solidFill>
              </a:rPr>
              <a:t>Monitoring Groups</a:t>
            </a:r>
            <a:endParaRPr lang="en-US" sz="3200" dirty="0">
              <a:solidFill>
                <a:srgbClr val="035C88"/>
              </a:solidFill>
            </a:endParaRPr>
          </a:p>
        </p:txBody>
      </p:sp>
      <p:sp>
        <p:nvSpPr>
          <p:cNvPr id="8" name="Isosceles Triangle 7"/>
          <p:cNvSpPr/>
          <p:nvPr/>
        </p:nvSpPr>
        <p:spPr>
          <a:xfrm>
            <a:off x="3048000" y="1905000"/>
            <a:ext cx="3048000" cy="1524000"/>
          </a:xfrm>
          <a:prstGeom prst="triangle">
            <a:avLst/>
          </a:prstGeom>
          <a:solidFill>
            <a:schemeClr val="bg1"/>
          </a:solidFill>
          <a:ln w="57150">
            <a:solidFill>
              <a:srgbClr val="D4D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1964" y="3452685"/>
            <a:ext cx="1676400" cy="670108"/>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9600" y="4232192"/>
            <a:ext cx="742166" cy="742975"/>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8800" y="4191000"/>
            <a:ext cx="819710" cy="80019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5639" y="2471864"/>
            <a:ext cx="1472725" cy="824317"/>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4600" y="4330928"/>
            <a:ext cx="1676400" cy="596352"/>
          </a:xfrm>
          <a:prstGeom prst="rect">
            <a:avLst/>
          </a:prstGeom>
        </p:spPr>
      </p:pic>
    </p:spTree>
    <p:extLst>
      <p:ext uri="{BB962C8B-B14F-4D97-AF65-F5344CB8AC3E}">
        <p14:creationId xmlns:p14="http://schemas.microsoft.com/office/powerpoint/2010/main" val="526348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grpSp>
        <p:nvGrpSpPr>
          <p:cNvPr id="8" name="Group 7"/>
          <p:cNvGrpSpPr/>
          <p:nvPr/>
        </p:nvGrpSpPr>
        <p:grpSpPr>
          <a:xfrm>
            <a:off x="921420" y="1295400"/>
            <a:ext cx="7301160" cy="4960732"/>
            <a:chOff x="838200" y="1295400"/>
            <a:chExt cx="7301160" cy="496073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6544"/>
              <a:ext cx="7301160" cy="4429588"/>
            </a:xfrm>
            <a:prstGeom prst="rect">
              <a:avLst/>
            </a:prstGeom>
          </p:spPr>
        </p:pic>
        <p:sp>
          <p:nvSpPr>
            <p:cNvPr id="7" name="Rectangle 6"/>
            <p:cNvSpPr/>
            <p:nvPr/>
          </p:nvSpPr>
          <p:spPr>
            <a:xfrm>
              <a:off x="838200" y="1524000"/>
              <a:ext cx="7301160" cy="2209800"/>
            </a:xfrm>
            <a:prstGeom prst="rect">
              <a:avLst/>
            </a:prstGeom>
            <a:gradFill>
              <a:gsLst>
                <a:gs pos="48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1295400"/>
              <a:ext cx="7301160" cy="2123658"/>
            </a:xfrm>
            <a:prstGeom prst="rect">
              <a:avLst/>
            </a:prstGeom>
          </p:spPr>
          <p:txBody>
            <a:bodyPr wrap="square">
              <a:spAutoFit/>
            </a:bodyPr>
            <a:lstStyle/>
            <a:p>
              <a:pPr algn="ctr"/>
              <a:r>
                <a:rPr lang="en-US" sz="2400" i="1" dirty="0">
                  <a:solidFill>
                    <a:srgbClr val="005E81"/>
                  </a:solidFill>
                </a:rPr>
                <a:t>Our Vision: </a:t>
              </a:r>
              <a:r>
                <a:rPr lang="en-US" sz="2400" dirty="0">
                  <a:solidFill>
                    <a:srgbClr val="005E81"/>
                  </a:solidFill>
                </a:rPr>
                <a:t>Chesapeake Monitoring Cooperative envisions a Chesapeake community where all data of known quality are used to inform watershed management decisions and restoration efforts</a:t>
              </a:r>
              <a:r>
                <a:rPr lang="en-US" sz="2400" dirty="0" smtClean="0">
                  <a:solidFill>
                    <a:srgbClr val="005E81"/>
                  </a:solidFill>
                </a:rPr>
                <a:t>.</a:t>
              </a:r>
            </a:p>
            <a:p>
              <a:endParaRPr lang="en-US" dirty="0">
                <a:solidFill>
                  <a:srgbClr val="003366"/>
                </a:solidFill>
              </a:endParaRPr>
            </a:p>
            <a:p>
              <a:endParaRPr lang="en-US" dirty="0">
                <a:solidFill>
                  <a:srgbClr val="000000"/>
                </a:solidFill>
              </a:endParaRPr>
            </a:p>
          </p:txBody>
        </p:sp>
      </p:grpSp>
      <p:sp>
        <p:nvSpPr>
          <p:cNvPr id="9" name="TextBox 8"/>
          <p:cNvSpPr txBox="1"/>
          <p:nvPr/>
        </p:nvSpPr>
        <p:spPr>
          <a:xfrm>
            <a:off x="5828493" y="6256132"/>
            <a:ext cx="2401107" cy="237786"/>
          </a:xfrm>
          <a:prstGeom prst="rect">
            <a:avLst/>
          </a:prstGeom>
          <a:noFill/>
        </p:spPr>
        <p:txBody>
          <a:bodyPr wrap="square" rtlCol="0">
            <a:spAutoFit/>
          </a:bodyPr>
          <a:lstStyle/>
          <a:p>
            <a:r>
              <a:rPr lang="en-US" sz="900" dirty="0" smtClean="0"/>
              <a:t>Photo courtesy of the Chesapeake Bay Program</a:t>
            </a:r>
            <a:endParaRPr lang="en-US" sz="900" dirty="0"/>
          </a:p>
        </p:txBody>
      </p:sp>
    </p:spTree>
    <p:extLst>
      <p:ext uri="{BB962C8B-B14F-4D97-AF65-F5344CB8AC3E}">
        <p14:creationId xmlns:p14="http://schemas.microsoft.com/office/powerpoint/2010/main" val="4047615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4735</TotalTime>
  <Words>917</Words>
  <Application>Microsoft Office PowerPoint</Application>
  <PresentationFormat>On-screen Show (4:3)</PresentationFormat>
  <Paragraphs>144</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Izaak Walton League of America</vt:lpstr>
      <vt:lpstr>PowerPoint Presentation</vt:lpstr>
      <vt:lpstr>PowerPoint Presentation</vt:lpstr>
      <vt:lpstr>IAN Themes</vt:lpstr>
      <vt:lpstr>CBP monitoring sites</vt:lpstr>
      <vt:lpstr>Preliminary site coordinates of non-traditional monitoring</vt:lpstr>
      <vt:lpstr>PowerPoint Presentation</vt:lpstr>
      <vt:lpstr>Vision</vt:lpstr>
      <vt:lpstr>Mission</vt:lpstr>
      <vt:lpstr>Needs within the Chesapeake Bay Watershed to make this happen</vt:lpstr>
      <vt:lpstr>Comparability: consistent and comparable field and lab methodologies</vt:lpstr>
      <vt:lpstr>Quality Assurance: to classify data of known quality</vt:lpstr>
      <vt:lpstr>Technical support: and resources</vt:lpstr>
      <vt:lpstr>Share Data: A central database for Chesapeake volunteer monitoring data</vt:lpstr>
      <vt:lpstr>Timeline</vt:lpstr>
      <vt:lpstr>States indicated priority areas and potential uses</vt:lpstr>
      <vt:lpstr>Biological Nontidal Monitoring </vt:lpstr>
      <vt:lpstr>Key Action 1: Limestone Streams  Coastal Plain Streams </vt:lpstr>
      <vt:lpstr>Key Action 8  BMP Effectiveness </vt:lpstr>
      <vt:lpstr>Key Action 1 Training/training needs </vt:lpstr>
      <vt:lpstr>Key Action 12 Training and Education </vt:lpstr>
      <vt:lpstr>Thank you!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cdonovan</dc:creator>
  <cp:lastModifiedBy>Lea Rubin</cp:lastModifiedBy>
  <cp:revision>141</cp:revision>
  <cp:lastPrinted>2016-07-25T23:06:02Z</cp:lastPrinted>
  <dcterms:created xsi:type="dcterms:W3CDTF">2016-06-09T13:14:17Z</dcterms:created>
  <dcterms:modified xsi:type="dcterms:W3CDTF">2016-10-25T13:01:58Z</dcterms:modified>
</cp:coreProperties>
</file>