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4"/>
  </p:notesMasterIdLst>
  <p:sldIdLst>
    <p:sldId id="257" r:id="rId3"/>
    <p:sldId id="258" r:id="rId4"/>
    <p:sldId id="259" r:id="rId5"/>
    <p:sldId id="260" r:id="rId6"/>
    <p:sldId id="261" r:id="rId7"/>
    <p:sldId id="262" r:id="rId8"/>
    <p:sldId id="263" r:id="rId9"/>
    <p:sldId id="265" r:id="rId10"/>
    <p:sldId id="267" r:id="rId11"/>
    <p:sldId id="269" r:id="rId12"/>
    <p:sldId id="271"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408"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299EA9F-5459-4273-B1A6-1F21DC4F4FDA}" type="datetimeFigureOut">
              <a:rPr lang="en-US" smtClean="0"/>
              <a:t>10/13/2015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F6356CB-7857-4942-A391-37E4B33B6123}" type="slidenum">
              <a:rPr lang="en-US" smtClean="0"/>
              <a:t>‹#›</a:t>
            </a:fld>
            <a:endParaRPr lang="en-US"/>
          </a:p>
        </p:txBody>
      </p:sp>
    </p:spTree>
    <p:extLst>
      <p:ext uri="{BB962C8B-B14F-4D97-AF65-F5344CB8AC3E}">
        <p14:creationId xmlns:p14="http://schemas.microsoft.com/office/powerpoint/2010/main" val="2164725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Stream</a:t>
            </a:r>
            <a:r>
              <a:rPr lang="en-US" baseline="0" dirty="0" smtClean="0"/>
              <a:t> Health Outcome ...It is a restoration-based outcome. There is also a Healthy Watersheds Outcome as part of the Agreement that states “</a:t>
            </a:r>
            <a:r>
              <a:rPr lang="en-US" sz="1200" b="0" i="0" u="none" strike="noStrike" kern="1200" baseline="0" dirty="0" smtClean="0">
                <a:solidFill>
                  <a:schemeClr val="tx1"/>
                </a:solidFill>
                <a:latin typeface="+mn-lt"/>
                <a:ea typeface="+mn-ea"/>
                <a:cs typeface="+mn-cs"/>
              </a:rPr>
              <a:t>100 percent of state-identified currently healthy waters and watersheds remain healthy”</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“Marginal streams” </a:t>
            </a:r>
            <a:endParaRPr lang="en-US" dirty="0"/>
          </a:p>
        </p:txBody>
      </p:sp>
      <p:sp>
        <p:nvSpPr>
          <p:cNvPr id="4" name="Slide Number Placeholder 3"/>
          <p:cNvSpPr>
            <a:spLocks noGrp="1"/>
          </p:cNvSpPr>
          <p:nvPr>
            <p:ph type="sldNum" sz="quarter" idx="10"/>
          </p:nvPr>
        </p:nvSpPr>
        <p:spPr/>
        <p:txBody>
          <a:bodyPr/>
          <a:lstStyle/>
          <a:p>
            <a:fld id="{80641CE7-9E79-44FB-9AB7-DEEC3D3BFB25}" type="slidenum">
              <a:rPr lang="en-US" smtClean="0"/>
              <a:t>2</a:t>
            </a:fld>
            <a:endParaRPr lang="en-US"/>
          </a:p>
        </p:txBody>
      </p:sp>
    </p:spTree>
    <p:extLst>
      <p:ext uri="{BB962C8B-B14F-4D97-AF65-F5344CB8AC3E}">
        <p14:creationId xmlns:p14="http://schemas.microsoft.com/office/powerpoint/2010/main" val="41916956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80641CE7-9E79-44FB-9AB7-DEEC3D3BFB25}" type="slidenum">
              <a:rPr lang="en-US" smtClean="0"/>
              <a:t>3</a:t>
            </a:fld>
            <a:endParaRPr lang="en-US"/>
          </a:p>
        </p:txBody>
      </p:sp>
    </p:spTree>
    <p:extLst>
      <p:ext uri="{BB962C8B-B14F-4D97-AF65-F5344CB8AC3E}">
        <p14:creationId xmlns:p14="http://schemas.microsoft.com/office/powerpoint/2010/main" val="31811463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80641CE7-9E79-44FB-9AB7-DEEC3D3BFB25}" type="slidenum">
              <a:rPr lang="en-US" smtClean="0"/>
              <a:t>4</a:t>
            </a:fld>
            <a:endParaRPr lang="en-US"/>
          </a:p>
        </p:txBody>
      </p:sp>
    </p:spTree>
    <p:extLst>
      <p:ext uri="{BB962C8B-B14F-4D97-AF65-F5344CB8AC3E}">
        <p14:creationId xmlns:p14="http://schemas.microsoft.com/office/powerpoint/2010/main" val="3275330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0641CE7-9E79-44FB-9AB7-DEEC3D3BFB25}" type="slidenum">
              <a:rPr lang="en-US" smtClean="0"/>
              <a:t>5</a:t>
            </a:fld>
            <a:endParaRPr lang="en-US"/>
          </a:p>
        </p:txBody>
      </p:sp>
    </p:spTree>
    <p:extLst>
      <p:ext uri="{BB962C8B-B14F-4D97-AF65-F5344CB8AC3E}">
        <p14:creationId xmlns:p14="http://schemas.microsoft.com/office/powerpoint/2010/main" val="42626217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0641CE7-9E79-44FB-9AB7-DEEC3D3BFB25}" type="slidenum">
              <a:rPr lang="en-US" smtClean="0"/>
              <a:t>7</a:t>
            </a:fld>
            <a:endParaRPr lang="en-US"/>
          </a:p>
        </p:txBody>
      </p:sp>
    </p:spTree>
    <p:extLst>
      <p:ext uri="{BB962C8B-B14F-4D97-AF65-F5344CB8AC3E}">
        <p14:creationId xmlns:p14="http://schemas.microsoft.com/office/powerpoint/2010/main" val="10859322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0641CE7-9E79-44FB-9AB7-DEEC3D3BFB25}" type="slidenum">
              <a:rPr lang="en-US" smtClean="0"/>
              <a:t>8</a:t>
            </a:fld>
            <a:endParaRPr lang="en-US"/>
          </a:p>
        </p:txBody>
      </p:sp>
    </p:spTree>
    <p:extLst>
      <p:ext uri="{BB962C8B-B14F-4D97-AF65-F5344CB8AC3E}">
        <p14:creationId xmlns:p14="http://schemas.microsoft.com/office/powerpoint/2010/main" val="10859322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0641CE7-9E79-44FB-9AB7-DEEC3D3BFB25}" type="slidenum">
              <a:rPr lang="en-US" smtClean="0"/>
              <a:t>9</a:t>
            </a:fld>
            <a:endParaRPr lang="en-US"/>
          </a:p>
        </p:txBody>
      </p:sp>
    </p:spTree>
    <p:extLst>
      <p:ext uri="{BB962C8B-B14F-4D97-AF65-F5344CB8AC3E}">
        <p14:creationId xmlns:p14="http://schemas.microsoft.com/office/powerpoint/2010/main" val="10859322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0641CE7-9E79-44FB-9AB7-DEEC3D3BFB25}" type="slidenum">
              <a:rPr lang="en-US" smtClean="0"/>
              <a:t>10</a:t>
            </a:fld>
            <a:endParaRPr lang="en-US"/>
          </a:p>
        </p:txBody>
      </p:sp>
    </p:spTree>
    <p:extLst>
      <p:ext uri="{BB962C8B-B14F-4D97-AF65-F5344CB8AC3E}">
        <p14:creationId xmlns:p14="http://schemas.microsoft.com/office/powerpoint/2010/main" val="10859322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0641CE7-9E79-44FB-9AB7-DEEC3D3BFB25}" type="slidenum">
              <a:rPr lang="en-US" smtClean="0"/>
              <a:t>11</a:t>
            </a:fld>
            <a:endParaRPr lang="en-US"/>
          </a:p>
        </p:txBody>
      </p:sp>
    </p:spTree>
    <p:extLst>
      <p:ext uri="{BB962C8B-B14F-4D97-AF65-F5344CB8AC3E}">
        <p14:creationId xmlns:p14="http://schemas.microsoft.com/office/powerpoint/2010/main" val="10859322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0ECAEF-9D49-40FF-B109-7A4C79B9F455}" type="datetimeFigureOut">
              <a:rPr lang="en-US" smtClean="0"/>
              <a:t>10/13/2015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3779F-5832-4093-B5F3-A5AF1E3F46AB}" type="slidenum">
              <a:rPr lang="en-US" smtClean="0"/>
              <a:t>‹#›</a:t>
            </a:fld>
            <a:endParaRPr lang="en-US"/>
          </a:p>
        </p:txBody>
      </p:sp>
    </p:spTree>
    <p:extLst>
      <p:ext uri="{BB962C8B-B14F-4D97-AF65-F5344CB8AC3E}">
        <p14:creationId xmlns:p14="http://schemas.microsoft.com/office/powerpoint/2010/main" val="159517205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0ECAEF-9D49-40FF-B109-7A4C79B9F455}" type="datetimeFigureOut">
              <a:rPr lang="en-US" smtClean="0"/>
              <a:t>10/13/2015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3779F-5832-4093-B5F3-A5AF1E3F46AB}" type="slidenum">
              <a:rPr lang="en-US" smtClean="0"/>
              <a:t>‹#›</a:t>
            </a:fld>
            <a:endParaRPr lang="en-US"/>
          </a:p>
        </p:txBody>
      </p:sp>
    </p:spTree>
    <p:extLst>
      <p:ext uri="{BB962C8B-B14F-4D97-AF65-F5344CB8AC3E}">
        <p14:creationId xmlns:p14="http://schemas.microsoft.com/office/powerpoint/2010/main" val="3098171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0ECAEF-9D49-40FF-B109-7A4C79B9F455}" type="datetimeFigureOut">
              <a:rPr lang="en-US" smtClean="0"/>
              <a:t>10/13/2015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3779F-5832-4093-B5F3-A5AF1E3F46AB}" type="slidenum">
              <a:rPr lang="en-US" smtClean="0"/>
              <a:t>‹#›</a:t>
            </a:fld>
            <a:endParaRPr lang="en-US"/>
          </a:p>
        </p:txBody>
      </p:sp>
    </p:spTree>
    <p:extLst>
      <p:ext uri="{BB962C8B-B14F-4D97-AF65-F5344CB8AC3E}">
        <p14:creationId xmlns:p14="http://schemas.microsoft.com/office/powerpoint/2010/main" val="5145020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0ECAEF-9D49-40FF-B109-7A4C79B9F455}" type="datetimeFigureOut">
              <a:rPr lang="en-US" smtClean="0"/>
              <a:t>10/13/2015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3779F-5832-4093-B5F3-A5AF1E3F46AB}" type="slidenum">
              <a:rPr lang="en-US" smtClean="0"/>
              <a:t>‹#›</a:t>
            </a:fld>
            <a:endParaRPr lang="en-US"/>
          </a:p>
        </p:txBody>
      </p:sp>
    </p:spTree>
    <p:extLst>
      <p:ext uri="{BB962C8B-B14F-4D97-AF65-F5344CB8AC3E}">
        <p14:creationId xmlns:p14="http://schemas.microsoft.com/office/powerpoint/2010/main" val="1965401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C0ECAEF-9D49-40FF-B109-7A4C79B9F455}" type="datetimeFigureOut">
              <a:rPr lang="en-US" smtClean="0"/>
              <a:t>10/13/2015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D3779F-5832-4093-B5F3-A5AF1E3F46AB}" type="slidenum">
              <a:rPr lang="en-US" smtClean="0"/>
              <a:t>‹#›</a:t>
            </a:fld>
            <a:endParaRPr lang="en-US"/>
          </a:p>
        </p:txBody>
      </p:sp>
    </p:spTree>
    <p:extLst>
      <p:ext uri="{BB962C8B-B14F-4D97-AF65-F5344CB8AC3E}">
        <p14:creationId xmlns:p14="http://schemas.microsoft.com/office/powerpoint/2010/main" val="2907638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0ECAEF-9D49-40FF-B109-7A4C79B9F455}" type="datetimeFigureOut">
              <a:rPr lang="en-US" smtClean="0"/>
              <a:t>10/13/2015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3779F-5832-4093-B5F3-A5AF1E3F46AB}" type="slidenum">
              <a:rPr lang="en-US" smtClean="0"/>
              <a:t>‹#›</a:t>
            </a:fld>
            <a:endParaRPr lang="en-US"/>
          </a:p>
        </p:txBody>
      </p:sp>
    </p:spTree>
    <p:extLst>
      <p:ext uri="{BB962C8B-B14F-4D97-AF65-F5344CB8AC3E}">
        <p14:creationId xmlns:p14="http://schemas.microsoft.com/office/powerpoint/2010/main" val="2441760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0ECAEF-9D49-40FF-B109-7A4C79B9F455}" type="datetimeFigureOut">
              <a:rPr lang="en-US" smtClean="0"/>
              <a:t>10/13/2015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3779F-5832-4093-B5F3-A5AF1E3F46AB}" type="slidenum">
              <a:rPr lang="en-US" smtClean="0"/>
              <a:t>‹#›</a:t>
            </a:fld>
            <a:endParaRPr lang="en-US"/>
          </a:p>
        </p:txBody>
      </p:sp>
    </p:spTree>
    <p:extLst>
      <p:ext uri="{BB962C8B-B14F-4D97-AF65-F5344CB8AC3E}">
        <p14:creationId xmlns:p14="http://schemas.microsoft.com/office/powerpoint/2010/main" val="1431109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C0ECAEF-9D49-40FF-B109-7A4C79B9F455}" type="datetimeFigureOut">
              <a:rPr lang="en-US" smtClean="0"/>
              <a:t>10/13/2015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3779F-5832-4093-B5F3-A5AF1E3F46AB}" type="slidenum">
              <a:rPr lang="en-US" smtClean="0"/>
              <a:t>‹#›</a:t>
            </a:fld>
            <a:endParaRPr lang="en-US"/>
          </a:p>
        </p:txBody>
      </p:sp>
    </p:spTree>
    <p:extLst>
      <p:ext uri="{BB962C8B-B14F-4D97-AF65-F5344CB8AC3E}">
        <p14:creationId xmlns:p14="http://schemas.microsoft.com/office/powerpoint/2010/main" val="2190342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0ECAEF-9D49-40FF-B109-7A4C79B9F455}" type="datetimeFigureOut">
              <a:rPr lang="en-US" smtClean="0"/>
              <a:t>10/13/2015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D3779F-5832-4093-B5F3-A5AF1E3F46AB}" type="slidenum">
              <a:rPr lang="en-US" smtClean="0"/>
              <a:t>‹#›</a:t>
            </a:fld>
            <a:endParaRPr lang="en-US"/>
          </a:p>
        </p:txBody>
      </p:sp>
    </p:spTree>
    <p:extLst>
      <p:ext uri="{BB962C8B-B14F-4D97-AF65-F5344CB8AC3E}">
        <p14:creationId xmlns:p14="http://schemas.microsoft.com/office/powerpoint/2010/main" val="3619353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C0ECAEF-9D49-40FF-B109-7A4C79B9F455}" type="datetimeFigureOut">
              <a:rPr lang="en-US" smtClean="0"/>
              <a:t>10/13/2015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D3779F-5832-4093-B5F3-A5AF1E3F46AB}" type="slidenum">
              <a:rPr lang="en-US" smtClean="0"/>
              <a:t>‹#›</a:t>
            </a:fld>
            <a:endParaRPr lang="en-US"/>
          </a:p>
        </p:txBody>
      </p:sp>
    </p:spTree>
    <p:extLst>
      <p:ext uri="{BB962C8B-B14F-4D97-AF65-F5344CB8AC3E}">
        <p14:creationId xmlns:p14="http://schemas.microsoft.com/office/powerpoint/2010/main" val="3636295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0ECAEF-9D49-40FF-B109-7A4C79B9F455}" type="datetimeFigureOut">
              <a:rPr lang="en-US" smtClean="0"/>
              <a:t>10/13/2015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D3779F-5832-4093-B5F3-A5AF1E3F46AB}" type="slidenum">
              <a:rPr lang="en-US" smtClean="0"/>
              <a:t>‹#›</a:t>
            </a:fld>
            <a:endParaRPr lang="en-US"/>
          </a:p>
        </p:txBody>
      </p:sp>
    </p:spTree>
    <p:extLst>
      <p:ext uri="{BB962C8B-B14F-4D97-AF65-F5344CB8AC3E}">
        <p14:creationId xmlns:p14="http://schemas.microsoft.com/office/powerpoint/2010/main" val="1301729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0ECAEF-9D49-40FF-B109-7A4C79B9F455}" type="datetimeFigureOut">
              <a:rPr lang="en-US" smtClean="0"/>
              <a:t>10/13/2015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3779F-5832-4093-B5F3-A5AF1E3F46AB}" type="slidenum">
              <a:rPr lang="en-US" smtClean="0"/>
              <a:t>‹#›</a:t>
            </a:fld>
            <a:endParaRPr lang="en-US"/>
          </a:p>
        </p:txBody>
      </p:sp>
    </p:spTree>
    <p:extLst>
      <p:ext uri="{BB962C8B-B14F-4D97-AF65-F5344CB8AC3E}">
        <p14:creationId xmlns:p14="http://schemas.microsoft.com/office/powerpoint/2010/main" val="1093744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7917">
              <a:schemeClr val="tx2">
                <a:lumMod val="20000"/>
                <a:lumOff val="80000"/>
              </a:schemeClr>
            </a:gs>
            <a:gs pos="14000">
              <a:schemeClr val="accent1"/>
            </a:gs>
            <a:gs pos="96000">
              <a:schemeClr val="tx2">
                <a:lumMod val="20000"/>
                <a:lumOff val="8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0ECAEF-9D49-40FF-B109-7A4C79B9F455}" type="datetimeFigureOut">
              <a:rPr lang="en-US" smtClean="0"/>
              <a:t>10/13/2015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D3779F-5832-4093-B5F3-A5AF1E3F46AB}" type="slidenum">
              <a:rPr lang="en-US" smtClean="0"/>
              <a:t>‹#›</a:t>
            </a:fld>
            <a:endParaRPr lang="en-US"/>
          </a:p>
        </p:txBody>
      </p:sp>
    </p:spTree>
    <p:extLst>
      <p:ext uri="{BB962C8B-B14F-4D97-AF65-F5344CB8AC3E}">
        <p14:creationId xmlns:p14="http://schemas.microsoft.com/office/powerpoint/2010/main" val="2880951253"/>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2.png"/><Relationship Id="rId5" Type="http://schemas.openxmlformats.org/officeDocument/2006/relationships/image" Target="../media/image7.jpeg"/><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www.ecosystemrestoration.com/wilelinor/ws10.jpg"/>
          <p:cNvPicPr>
            <a:picLocks noChangeArrowheads="1"/>
          </p:cNvPicPr>
          <p:nvPr/>
        </p:nvPicPr>
        <p:blipFill>
          <a:blip r:embed="rId2" cstate="print"/>
          <a:srcRect/>
          <a:stretch>
            <a:fillRect/>
          </a:stretch>
        </p:blipFill>
        <p:spPr bwMode="auto">
          <a:xfrm>
            <a:off x="533400" y="1676400"/>
            <a:ext cx="8229600" cy="38862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2" name="Title 1"/>
          <p:cNvSpPr>
            <a:spLocks noGrp="1"/>
          </p:cNvSpPr>
          <p:nvPr>
            <p:ph type="ctrTitle"/>
          </p:nvPr>
        </p:nvSpPr>
        <p:spPr/>
        <p:txBody>
          <a:bodyPr>
            <a:normAutofit/>
          </a:bodyPr>
          <a:lstStyle/>
          <a:p>
            <a:pPr algn="ctr"/>
            <a:r>
              <a:rPr lang="en-US" dirty="0" smtClean="0">
                <a:effectLst>
                  <a:outerShdw blurRad="38100" dist="38100" dir="2700000" algn="tl">
                    <a:srgbClr val="000000">
                      <a:alpha val="43137"/>
                    </a:srgbClr>
                  </a:outerShdw>
                </a:effectLst>
              </a:rPr>
              <a:t>Stream Health Outcome </a:t>
            </a:r>
            <a:br>
              <a:rPr lang="en-US" dirty="0" smtClean="0">
                <a:effectLst>
                  <a:outerShdw blurRad="38100" dist="38100" dir="2700000" algn="tl">
                    <a:srgbClr val="000000">
                      <a:alpha val="43137"/>
                    </a:srgbClr>
                  </a:outerShdw>
                </a:effectLst>
              </a:rPr>
            </a:br>
            <a:r>
              <a:rPr lang="en-US" dirty="0" smtClean="0">
                <a:effectLst>
                  <a:outerShdw blurRad="38100" dist="38100" dir="2700000" algn="tl">
                    <a:srgbClr val="000000">
                      <a:alpha val="43137"/>
                    </a:srgbClr>
                  </a:outerShdw>
                </a:effectLst>
              </a:rPr>
              <a:t>Biennial </a:t>
            </a:r>
            <a:r>
              <a:rPr lang="en-US" dirty="0" err="1" smtClean="0">
                <a:effectLst>
                  <a:outerShdw blurRad="38100" dist="38100" dir="2700000" algn="tl">
                    <a:srgbClr val="000000">
                      <a:alpha val="43137"/>
                    </a:srgbClr>
                  </a:outerShdw>
                </a:effectLst>
              </a:rPr>
              <a:t>Workplan</a:t>
            </a:r>
            <a:endParaRPr lang="en-US"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p:txBody>
          <a:bodyPr>
            <a:noAutofit/>
          </a:bodyPr>
          <a:lstStyle/>
          <a:p>
            <a:pPr>
              <a:spcBef>
                <a:spcPts val="300"/>
              </a:spcBef>
            </a:pPr>
            <a:r>
              <a:rPr lang="en-US" sz="2400" dirty="0" smtClean="0">
                <a:solidFill>
                  <a:schemeClr val="tx1"/>
                </a:solidFill>
                <a:effectLst>
                  <a:outerShdw blurRad="38100" dist="38100" dir="2700000" algn="tl">
                    <a:srgbClr val="000000">
                      <a:alpha val="43137"/>
                    </a:srgbClr>
                  </a:outerShdw>
                </a:effectLst>
              </a:rPr>
              <a:t>Neely L. Law, PhD</a:t>
            </a:r>
          </a:p>
          <a:p>
            <a:pPr>
              <a:spcBef>
                <a:spcPts val="300"/>
              </a:spcBef>
            </a:pPr>
            <a:r>
              <a:rPr lang="en-US" sz="2000" i="1" dirty="0" smtClean="0">
                <a:solidFill>
                  <a:schemeClr val="tx1"/>
                </a:solidFill>
                <a:effectLst>
                  <a:outerShdw blurRad="38100" dist="38100" dir="2700000" algn="tl">
                    <a:srgbClr val="000000">
                      <a:alpha val="43137"/>
                    </a:srgbClr>
                  </a:outerShdw>
                </a:effectLst>
              </a:rPr>
              <a:t>Center for Watershed Protection</a:t>
            </a:r>
          </a:p>
          <a:p>
            <a:pPr>
              <a:spcBef>
                <a:spcPts val="300"/>
              </a:spcBef>
            </a:pPr>
            <a:r>
              <a:rPr lang="en-US" sz="2000" i="1" dirty="0" smtClean="0">
                <a:solidFill>
                  <a:schemeClr val="tx1"/>
                </a:solidFill>
                <a:effectLst>
                  <a:outerShdw blurRad="38100" dist="38100" dir="2700000" algn="tl">
                    <a:srgbClr val="000000">
                      <a:alpha val="43137"/>
                    </a:srgbClr>
                  </a:outerShdw>
                </a:effectLst>
              </a:rPr>
              <a:t>Chesapeake Bay Program Sediment &amp; </a:t>
            </a:r>
            <a:r>
              <a:rPr lang="en-US" sz="2000" i="1" dirty="0">
                <a:solidFill>
                  <a:schemeClr val="tx1"/>
                </a:solidFill>
                <a:effectLst>
                  <a:outerShdw blurRad="38100" dist="38100" dir="2700000" algn="tl">
                    <a:srgbClr val="000000">
                      <a:alpha val="43137"/>
                    </a:srgbClr>
                  </a:outerShdw>
                </a:effectLst>
              </a:rPr>
              <a:t>S</a:t>
            </a:r>
            <a:r>
              <a:rPr lang="en-US" sz="2000" i="1" dirty="0" smtClean="0">
                <a:solidFill>
                  <a:schemeClr val="tx1"/>
                </a:solidFill>
                <a:effectLst>
                  <a:outerShdw blurRad="38100" dist="38100" dir="2700000" algn="tl">
                    <a:srgbClr val="000000">
                      <a:alpha val="43137"/>
                    </a:srgbClr>
                  </a:outerShdw>
                </a:effectLst>
              </a:rPr>
              <a:t>tream Coordinator</a:t>
            </a:r>
            <a:endParaRPr lang="en-US" sz="2000" i="1" dirty="0">
              <a:solidFill>
                <a:schemeClr val="tx1"/>
              </a:solidFill>
              <a:effectLst>
                <a:outerShdw blurRad="38100" dist="38100" dir="2700000" algn="tl">
                  <a:srgbClr val="000000">
                    <a:alpha val="43137"/>
                  </a:srgbClr>
                </a:outerShdw>
              </a:effectLst>
            </a:endParaRPr>
          </a:p>
        </p:txBody>
      </p:sp>
      <p:sp>
        <p:nvSpPr>
          <p:cNvPr id="6" name="Rectangle 5"/>
          <p:cNvSpPr/>
          <p:nvPr/>
        </p:nvSpPr>
        <p:spPr>
          <a:xfrm>
            <a:off x="2133600" y="5791200"/>
            <a:ext cx="5105400" cy="954107"/>
          </a:xfrm>
          <a:prstGeom prst="rect">
            <a:avLst/>
          </a:prstGeom>
        </p:spPr>
        <p:txBody>
          <a:bodyPr wrap="square">
            <a:spAutoFit/>
          </a:bodyPr>
          <a:lstStyle/>
          <a:p>
            <a:pPr algn="ctr"/>
            <a:r>
              <a:rPr lang="en-US" sz="2000" dirty="0" smtClean="0">
                <a:solidFill>
                  <a:schemeClr val="bg1"/>
                </a:solidFill>
                <a:latin typeface="Arial Rounded MT Bold" panose="020F0704030504030204" pitchFamily="34" charset="0"/>
              </a:rPr>
              <a:t>Habitat </a:t>
            </a:r>
            <a:r>
              <a:rPr lang="en-US" sz="2000" dirty="0">
                <a:solidFill>
                  <a:schemeClr val="bg1"/>
                </a:solidFill>
                <a:latin typeface="Arial Rounded MT Bold" panose="020F0704030504030204" pitchFamily="34" charset="0"/>
              </a:rPr>
              <a:t>Goal Implementation Team </a:t>
            </a:r>
          </a:p>
          <a:p>
            <a:pPr algn="ctr"/>
            <a:r>
              <a:rPr lang="en-US" dirty="0" smtClean="0">
                <a:solidFill>
                  <a:schemeClr val="bg1"/>
                </a:solidFill>
                <a:latin typeface="Arial Rounded MT Bold" panose="020F0704030504030204" pitchFamily="34" charset="0"/>
              </a:rPr>
              <a:t>Fall Meeting</a:t>
            </a:r>
          </a:p>
          <a:p>
            <a:pPr algn="ctr"/>
            <a:r>
              <a:rPr lang="en-US" dirty="0" smtClean="0">
                <a:solidFill>
                  <a:schemeClr val="bg1"/>
                </a:solidFill>
                <a:latin typeface="Arial Rounded MT Bold" panose="020F0704030504030204" pitchFamily="34" charset="0"/>
              </a:rPr>
              <a:t>October </a:t>
            </a:r>
            <a:r>
              <a:rPr lang="en-US" dirty="0">
                <a:solidFill>
                  <a:schemeClr val="bg1"/>
                </a:solidFill>
                <a:latin typeface="Arial Rounded MT Bold" panose="020F0704030504030204" pitchFamily="34" charset="0"/>
              </a:rPr>
              <a:t>14, </a:t>
            </a:r>
            <a:r>
              <a:rPr lang="en-US" dirty="0" smtClean="0">
                <a:solidFill>
                  <a:schemeClr val="bg1"/>
                </a:solidFill>
                <a:latin typeface="Arial Rounded MT Bold" panose="020F0704030504030204" pitchFamily="34" charset="0"/>
              </a:rPr>
              <a:t>2015</a:t>
            </a:r>
            <a:endParaRPr lang="en-US" dirty="0">
              <a:solidFill>
                <a:schemeClr val="bg1"/>
              </a:solidFill>
              <a:latin typeface="Arial Rounded MT Bold" panose="020F070403050403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59" y="16276"/>
            <a:ext cx="1322479" cy="1020417"/>
          </a:xfrm>
          <a:prstGeom prst="rect">
            <a:avLst/>
          </a:prstGeom>
        </p:spPr>
      </p:pic>
    </p:spTree>
    <p:extLst>
      <p:ext uri="{BB962C8B-B14F-4D97-AF65-F5344CB8AC3E}">
        <p14:creationId xmlns:p14="http://schemas.microsoft.com/office/powerpoint/2010/main" val="17013072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324698" y="-228600"/>
            <a:ext cx="7590702" cy="1905001"/>
          </a:xfrm>
        </p:spPr>
        <p:txBody>
          <a:bodyPr>
            <a:normAutofit fontScale="92500" lnSpcReduction="10000"/>
          </a:bodyPr>
          <a:lstStyle/>
          <a:p>
            <a:pPr>
              <a:buFont typeface="Wingdings" panose="05000000000000000000" pitchFamily="2" charset="2"/>
              <a:buChar char="§"/>
            </a:pPr>
            <a:endParaRPr lang="en-US" dirty="0" smtClean="0"/>
          </a:p>
          <a:p>
            <a:pPr marL="0" indent="0">
              <a:buNone/>
            </a:pPr>
            <a:r>
              <a:rPr lang="en-US" sz="2600" b="1" dirty="0" smtClean="0"/>
              <a:t>Management Approach 4 – SCIENTIFIC-BASED PROJECT PROCESS</a:t>
            </a:r>
          </a:p>
          <a:p>
            <a:pPr marL="0" indent="0">
              <a:buNone/>
            </a:pPr>
            <a:r>
              <a:rPr lang="en-US" sz="2400" dirty="0" smtClean="0"/>
              <a:t>Identifies level of stream function degradation and improvement and key stressor limiting potential lift</a:t>
            </a:r>
          </a:p>
          <a:p>
            <a:pPr marL="0" indent="0">
              <a:buNone/>
            </a:pPr>
            <a:endParaRPr lang="en-US" dirty="0" smtClean="0"/>
          </a:p>
          <a:p>
            <a:endParaRPr lang="en-US" dirty="0" smtClean="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59" y="16276"/>
            <a:ext cx="1322479" cy="1020417"/>
          </a:xfrm>
          <a:prstGeom prst="rect">
            <a:avLst/>
          </a:prstGeom>
        </p:spPr>
      </p:pic>
      <p:graphicFrame>
        <p:nvGraphicFramePr>
          <p:cNvPr id="6" name="Table 5"/>
          <p:cNvGraphicFramePr>
            <a:graphicFrameLocks noGrp="1"/>
          </p:cNvGraphicFramePr>
          <p:nvPr>
            <p:extLst>
              <p:ext uri="{D42A27DB-BD31-4B8C-83A1-F6EECF244321}">
                <p14:modId xmlns:p14="http://schemas.microsoft.com/office/powerpoint/2010/main" val="2454788951"/>
              </p:ext>
            </p:extLst>
          </p:nvPr>
        </p:nvGraphicFramePr>
        <p:xfrm>
          <a:off x="838200" y="1981200"/>
          <a:ext cx="8001000" cy="4231783"/>
        </p:xfrm>
        <a:graphic>
          <a:graphicData uri="http://schemas.openxmlformats.org/drawingml/2006/table">
            <a:tbl>
              <a:tblPr firstRow="1" bandRow="1">
                <a:tableStyleId>{5C22544A-7EE6-4342-B048-85BDC9FD1C3A}</a:tableStyleId>
              </a:tblPr>
              <a:tblGrid>
                <a:gridCol w="8001000"/>
              </a:tblGrid>
              <a:tr h="453444">
                <a:tc>
                  <a:txBody>
                    <a:bodyPr/>
                    <a:lstStyle/>
                    <a:p>
                      <a:pPr algn="l">
                        <a:lnSpc>
                          <a:spcPct val="100000"/>
                        </a:lnSpc>
                        <a:spcBef>
                          <a:spcPts val="0"/>
                        </a:spcBef>
                        <a:spcAft>
                          <a:spcPts val="0"/>
                        </a:spcAft>
                      </a:pPr>
                      <a:r>
                        <a:rPr lang="en-US" sz="2000" b="1" dirty="0" smtClean="0">
                          <a:solidFill>
                            <a:schemeClr val="tx1"/>
                          </a:solidFill>
                          <a:latin typeface="Arial Narrow" panose="020B0606020202030204" pitchFamily="34" charset="0"/>
                        </a:rPr>
                        <a:t>Key Action</a:t>
                      </a:r>
                      <a:endParaRPr lang="en-US" sz="2000" b="1" dirty="0">
                        <a:solidFill>
                          <a:schemeClr val="tx1"/>
                        </a:solidFill>
                        <a:latin typeface="Arial Narrow" panose="020B0606020202030204" pitchFamily="34" charset="0"/>
                      </a:endParaRPr>
                    </a:p>
                  </a:txBody>
                  <a:tcPr>
                    <a:solidFill>
                      <a:schemeClr val="accent2">
                        <a:lumMod val="20000"/>
                        <a:lumOff val="80000"/>
                      </a:schemeClr>
                    </a:solidFill>
                  </a:tcPr>
                </a:tc>
              </a:tr>
              <a:tr h="1360331">
                <a:tc>
                  <a:txBody>
                    <a:bodyPr/>
                    <a:lstStyle/>
                    <a:p>
                      <a:pPr marL="342900" indent="-342900">
                        <a:spcBef>
                          <a:spcPts val="1200"/>
                        </a:spcBef>
                        <a:buFont typeface="+mj-lt"/>
                        <a:buAutoNum type="arabicPeriod" startAt="11"/>
                      </a:pPr>
                      <a:r>
                        <a:rPr lang="en-US" sz="1800" kern="1200" dirty="0" smtClean="0">
                          <a:solidFill>
                            <a:schemeClr val="dk1"/>
                          </a:solidFill>
                          <a:effectLst/>
                          <a:latin typeface="+mn-lt"/>
                          <a:ea typeface="+mn-ea"/>
                          <a:cs typeface="+mn-cs"/>
                        </a:rPr>
                        <a:t>Establish joint SHWG and USWG work group to align how the restoration/enhancement of stream functions translates to nitrogen, phosphorus, and sediment “credit‟ . Also use work group to address other technical issues identified in STAC Workshop on Sustainable Stream Restoration. </a:t>
                      </a:r>
                      <a:endParaRPr lang="en-US" sz="2000" b="0" dirty="0">
                        <a:latin typeface="Arial Narrow" panose="020B0606020202030204" pitchFamily="34" charset="0"/>
                      </a:endParaRPr>
                    </a:p>
                  </a:txBody>
                  <a:tcPr/>
                </a:tc>
              </a:tr>
              <a:tr h="1360331">
                <a:tc>
                  <a:txBody>
                    <a:bodyPr/>
                    <a:lstStyle/>
                    <a:p>
                      <a:pPr marL="342900" marR="0" lvl="0" indent="-342900" algn="l" defTabSz="914400" rtl="0" eaLnBrk="1" fontAlgn="auto" latinLnBrk="0" hangingPunct="1">
                        <a:lnSpc>
                          <a:spcPct val="100000"/>
                        </a:lnSpc>
                        <a:spcBef>
                          <a:spcPts val="1200"/>
                        </a:spcBef>
                        <a:spcAft>
                          <a:spcPts val="0"/>
                        </a:spcAft>
                        <a:buClrTx/>
                        <a:buSzTx/>
                        <a:buFont typeface="+mj-lt"/>
                        <a:buAutoNum type="arabicPeriod" startAt="12"/>
                        <a:tabLst/>
                        <a:defRPr/>
                      </a:pPr>
                      <a:r>
                        <a:rPr lang="en-US" sz="1800" kern="1200" dirty="0" smtClean="0">
                          <a:solidFill>
                            <a:schemeClr val="dk1"/>
                          </a:solidFill>
                          <a:effectLst/>
                          <a:latin typeface="+mn-lt"/>
                          <a:ea typeface="+mn-ea"/>
                          <a:cs typeface="+mn-cs"/>
                        </a:rPr>
                        <a:t>Reconciling Sediment TMDLs with other stressors identified by Stressor Identification Methods to assure sediment TMDLs implemented under MS4 permits address multiple stressors </a:t>
                      </a:r>
                    </a:p>
                    <a:p>
                      <a:pPr marL="342900" indent="-342900">
                        <a:spcBef>
                          <a:spcPts val="1200"/>
                        </a:spcBef>
                        <a:buFont typeface="+mj-lt"/>
                        <a:buAutoNum type="arabicPeriod" startAt="12"/>
                      </a:pPr>
                      <a:endParaRPr lang="en-US" sz="2000" b="0" dirty="0">
                        <a:latin typeface="Arial Narrow" panose="020B0606020202030204" pitchFamily="34" charset="0"/>
                      </a:endParaRPr>
                    </a:p>
                  </a:txBody>
                  <a:tcPr/>
                </a:tc>
              </a:tr>
              <a:tr h="1046408">
                <a:tc>
                  <a:txBody>
                    <a:bodyPr/>
                    <a:lstStyle/>
                    <a:p>
                      <a:pPr marL="342900" indent="-342900">
                        <a:spcBef>
                          <a:spcPts val="1200"/>
                        </a:spcBef>
                        <a:buFont typeface="+mj-lt"/>
                        <a:buAutoNum type="arabicPeriod" startAt="13"/>
                      </a:pPr>
                      <a:r>
                        <a:rPr lang="en-US" sz="1800" kern="1200" dirty="0" smtClean="0">
                          <a:solidFill>
                            <a:schemeClr val="dk1"/>
                          </a:solidFill>
                          <a:effectLst/>
                          <a:latin typeface="+mn-lt"/>
                          <a:ea typeface="+mn-ea"/>
                          <a:cs typeface="+mn-cs"/>
                        </a:rPr>
                        <a:t>Provide stream training to regulators and practitioners</a:t>
                      </a:r>
                      <a:endParaRPr lang="en-US" sz="2000" b="0" dirty="0">
                        <a:latin typeface="Arial Narrow" panose="020B0606020202030204" pitchFamily="34" charset="0"/>
                      </a:endParaRPr>
                    </a:p>
                  </a:txBody>
                  <a:tcPr/>
                </a:tc>
              </a:tr>
            </a:tbl>
          </a:graphicData>
        </a:graphic>
      </p:graphicFrame>
    </p:spTree>
    <p:extLst>
      <p:ext uri="{BB962C8B-B14F-4D97-AF65-F5344CB8AC3E}">
        <p14:creationId xmlns:p14="http://schemas.microsoft.com/office/powerpoint/2010/main" val="3233841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Stream Health Outcome </a:t>
            </a:r>
            <a:br>
              <a:rPr lang="en-US" dirty="0" smtClean="0"/>
            </a:br>
            <a:r>
              <a:rPr lang="en-US" dirty="0" smtClean="0"/>
              <a:t>Management Strategy</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b="1" dirty="0" smtClean="0"/>
              <a:t>Management Approach 5 – CAPACITY-BUILDING</a:t>
            </a:r>
          </a:p>
          <a:p>
            <a:pPr lvl="1">
              <a:buFont typeface="Wingdings" panose="05000000000000000000" pitchFamily="2" charset="2"/>
              <a:buChar char="§"/>
            </a:pPr>
            <a:r>
              <a:rPr lang="en-US" dirty="0" smtClean="0"/>
              <a:t>Enhance capacity of local governments, organizations and landowners of beneficial stream restoration and maintenance practices</a:t>
            </a:r>
          </a:p>
          <a:p>
            <a:endParaRPr lang="en-US" dirty="0" smtClean="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59" y="16276"/>
            <a:ext cx="1322479" cy="1020417"/>
          </a:xfrm>
          <a:prstGeom prst="rect">
            <a:avLst/>
          </a:prstGeom>
        </p:spPr>
      </p:pic>
    </p:spTree>
    <p:extLst>
      <p:ext uri="{BB962C8B-B14F-4D97-AF65-F5344CB8AC3E}">
        <p14:creationId xmlns:p14="http://schemas.microsoft.com/office/powerpoint/2010/main" val="20612726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P:\DAMS\Staff Folders\hartranft\Legacy Sediment Related\Big_Spring_Run\Cam_1_min_intervals\Cam33\2012-09-18\Cam33_2012-09-18_1430.jpg"/>
          <p:cNvPicPr>
            <a:picLocks noChangeAspect="1" noChangeArrowheads="1"/>
          </p:cNvPicPr>
          <p:nvPr/>
        </p:nvPicPr>
        <p:blipFill>
          <a:blip r:embed="rId3" cstate="print"/>
          <a:srcRect/>
          <a:stretch>
            <a:fillRect/>
          </a:stretch>
        </p:blipFill>
        <p:spPr bwMode="auto">
          <a:xfrm>
            <a:off x="-519344" y="-36250"/>
            <a:ext cx="10290716" cy="691671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2" name="Title 1"/>
          <p:cNvSpPr>
            <a:spLocks noGrp="1"/>
          </p:cNvSpPr>
          <p:nvPr>
            <p:ph type="title"/>
          </p:nvPr>
        </p:nvSpPr>
        <p:spPr>
          <a:xfrm>
            <a:off x="511214" y="457200"/>
            <a:ext cx="8229600" cy="1143000"/>
          </a:xfrm>
          <a:solidFill>
            <a:srgbClr val="FFFF00">
              <a:alpha val="20000"/>
            </a:srgbClr>
          </a:solidFill>
        </p:spPr>
        <p:txBody>
          <a:bodyPr/>
          <a:lstStyle/>
          <a:p>
            <a:pPr algn="ctr"/>
            <a:r>
              <a:rPr lang="en-US" dirty="0" smtClean="0">
                <a:solidFill>
                  <a:schemeClr val="bg1"/>
                </a:solidFill>
                <a:effectLst>
                  <a:outerShdw blurRad="38100" dist="38100" dir="2700000" algn="tl">
                    <a:srgbClr val="000000">
                      <a:alpha val="43137"/>
                    </a:srgbClr>
                  </a:outerShdw>
                </a:effectLst>
              </a:rPr>
              <a:t>Stream Health Outcome</a:t>
            </a:r>
            <a:endParaRPr lang="en-US" dirty="0">
              <a:solidFill>
                <a:schemeClr val="bg1"/>
              </a:solidFill>
              <a:effectLst>
                <a:outerShdw blurRad="38100" dist="38100" dir="2700000" algn="tl">
                  <a:srgbClr val="000000">
                    <a:alpha val="43137"/>
                  </a:srgbClr>
                </a:outerShdw>
              </a:effectLst>
            </a:endParaRPr>
          </a:p>
        </p:txBody>
      </p:sp>
      <p:sp>
        <p:nvSpPr>
          <p:cNvPr id="6" name="Content Placeholder 5"/>
          <p:cNvSpPr>
            <a:spLocks noGrp="1"/>
          </p:cNvSpPr>
          <p:nvPr>
            <p:ph idx="4294967295"/>
          </p:nvPr>
        </p:nvSpPr>
        <p:spPr>
          <a:xfrm>
            <a:off x="511214" y="1600200"/>
            <a:ext cx="8229600" cy="4602163"/>
          </a:xfrm>
          <a:solidFill>
            <a:srgbClr val="FFFF00">
              <a:alpha val="20000"/>
            </a:srgbClr>
          </a:solidFill>
          <a:effectLst>
            <a:outerShdw blurRad="50800" dist="50800" dir="5400000" algn="ctr" rotWithShape="0">
              <a:schemeClr val="tx1"/>
            </a:outerShdw>
          </a:effectLst>
        </p:spPr>
        <p:txBody>
          <a:bodyPr/>
          <a:lstStyle/>
          <a:p>
            <a:pPr marL="0" lvl="1" indent="0" algn="ctr">
              <a:buNone/>
            </a:pPr>
            <a:endParaRPr lang="en-US" sz="3200" dirty="0" smtClean="0">
              <a:solidFill>
                <a:schemeClr val="bg1"/>
              </a:solidFill>
              <a:effectLst>
                <a:outerShdw blurRad="38100" dist="38100" dir="2700000" algn="tl">
                  <a:srgbClr val="000000">
                    <a:alpha val="43137"/>
                  </a:srgbClr>
                </a:outerShdw>
              </a:effectLst>
            </a:endParaRPr>
          </a:p>
          <a:p>
            <a:pPr marL="0" lvl="1" indent="0" algn="ctr">
              <a:buNone/>
            </a:pPr>
            <a:r>
              <a:rPr lang="en-US" sz="3200" dirty="0" smtClean="0">
                <a:solidFill>
                  <a:schemeClr val="bg1"/>
                </a:solidFill>
                <a:effectLst>
                  <a:outerShdw blurRad="38100" dist="38100" dir="2700000" algn="tl">
                    <a:srgbClr val="000000">
                      <a:alpha val="43137"/>
                    </a:srgbClr>
                  </a:outerShdw>
                </a:effectLst>
              </a:rPr>
              <a:t>Continually improve stream health and function throughout the watershed. Improve health and function of 10 percent of stream miles above the 2008 baseline for the Chesapeake Bay watershed. </a:t>
            </a:r>
          </a:p>
          <a:p>
            <a:pPr marL="0" indent="0" algn="ctr">
              <a:buNone/>
            </a:pPr>
            <a:endParaRPr lang="en-US" dirty="0"/>
          </a:p>
        </p:txBody>
      </p:sp>
    </p:spTree>
    <p:extLst>
      <p:ext uri="{BB962C8B-B14F-4D97-AF65-F5344CB8AC3E}">
        <p14:creationId xmlns:p14="http://schemas.microsoft.com/office/powerpoint/2010/main" val="40423578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Content Placeholder 12"/>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4943324" y="1600200"/>
            <a:ext cx="3448352"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6019800" y="5915306"/>
            <a:ext cx="1661032" cy="461665"/>
          </a:xfrm>
          <a:prstGeom prst="rect">
            <a:avLst/>
          </a:prstGeom>
          <a:noFill/>
        </p:spPr>
        <p:txBody>
          <a:bodyPr wrap="none" rtlCol="0">
            <a:spAutoFit/>
          </a:bodyPr>
          <a:lstStyle/>
          <a:p>
            <a:r>
              <a:rPr lang="en-US" sz="2400" b="1" dirty="0" smtClean="0">
                <a:effectLst>
                  <a:outerShdw blurRad="38100" dist="38100" dir="2700000" algn="tl">
                    <a:srgbClr val="000000">
                      <a:alpha val="43137"/>
                    </a:srgbClr>
                  </a:outerShdw>
                </a:effectLst>
              </a:rPr>
              <a:t>2000 - 2010</a:t>
            </a:r>
            <a:endParaRPr lang="en-US" sz="2400" b="1" dirty="0">
              <a:effectLst>
                <a:outerShdw blurRad="38100" dist="38100" dir="2700000" algn="tl">
                  <a:srgbClr val="000000">
                    <a:alpha val="43137"/>
                  </a:srgbClr>
                </a:outerShdw>
              </a:effectLst>
            </a:endParaRPr>
          </a:p>
        </p:txBody>
      </p:sp>
      <p:sp>
        <p:nvSpPr>
          <p:cNvPr id="8" name="Rectangle 7"/>
          <p:cNvSpPr/>
          <p:nvPr/>
        </p:nvSpPr>
        <p:spPr>
          <a:xfrm>
            <a:off x="1752600" y="6376971"/>
            <a:ext cx="7378262" cy="261610"/>
          </a:xfrm>
          <a:prstGeom prst="rect">
            <a:avLst/>
          </a:prstGeom>
        </p:spPr>
        <p:txBody>
          <a:bodyPr wrap="square">
            <a:spAutoFit/>
          </a:bodyPr>
          <a:lstStyle/>
          <a:p>
            <a:r>
              <a:rPr lang="en-US" sz="1100" dirty="0" smtClean="0"/>
              <a:t>http://www.chesapeakebay.net/indicators/indicator/health_of_freshwater_streams_in_the_chesapeake_bay_watershed</a:t>
            </a:r>
            <a:endParaRPr lang="en-US" sz="1100" dirty="0"/>
          </a:p>
        </p:txBody>
      </p:sp>
      <p:sp>
        <p:nvSpPr>
          <p:cNvPr id="10" name="Title 9"/>
          <p:cNvSpPr>
            <a:spLocks noGrp="1"/>
          </p:cNvSpPr>
          <p:nvPr>
            <p:ph type="title"/>
          </p:nvPr>
        </p:nvSpPr>
        <p:spPr>
          <a:xfrm>
            <a:off x="639784" y="304800"/>
            <a:ext cx="8458200" cy="1143000"/>
          </a:xfrm>
        </p:spPr>
        <p:txBody>
          <a:bodyPr>
            <a:noAutofit/>
          </a:bodyPr>
          <a:lstStyle/>
          <a:p>
            <a:r>
              <a:rPr lang="en-US" sz="3600" dirty="0">
                <a:effectLst>
                  <a:outerShdw blurRad="38100" dist="38100" dir="2700000" algn="tl">
                    <a:srgbClr val="000000">
                      <a:alpha val="43137"/>
                    </a:srgbClr>
                  </a:outerShdw>
                </a:effectLst>
              </a:rPr>
              <a:t>Chesapeake </a:t>
            </a:r>
            <a:r>
              <a:rPr lang="en-US" sz="3600" u="sng" dirty="0">
                <a:effectLst>
                  <a:outerShdw blurRad="38100" dist="38100" dir="2700000" algn="tl">
                    <a:srgbClr val="000000">
                      <a:alpha val="43137"/>
                    </a:srgbClr>
                  </a:outerShdw>
                </a:effectLst>
              </a:rPr>
              <a:t>B</a:t>
            </a:r>
            <a:r>
              <a:rPr lang="en-US" sz="3600" dirty="0">
                <a:effectLst>
                  <a:outerShdw blurRad="38100" dist="38100" dir="2700000" algn="tl">
                    <a:srgbClr val="000000">
                      <a:alpha val="43137"/>
                    </a:srgbClr>
                  </a:outerShdw>
                </a:effectLst>
              </a:rPr>
              <a:t>asin-wide </a:t>
            </a:r>
            <a:r>
              <a:rPr lang="en-US" sz="3600" u="sng" dirty="0">
                <a:effectLst>
                  <a:outerShdw blurRad="38100" dist="38100" dir="2700000" algn="tl">
                    <a:srgbClr val="000000">
                      <a:alpha val="43137"/>
                    </a:srgbClr>
                  </a:outerShdw>
                </a:effectLst>
              </a:rPr>
              <a:t>I</a:t>
            </a:r>
            <a:r>
              <a:rPr lang="en-US" sz="3600" dirty="0">
                <a:effectLst>
                  <a:outerShdw blurRad="38100" dist="38100" dir="2700000" algn="tl">
                    <a:srgbClr val="000000">
                      <a:alpha val="43137"/>
                    </a:srgbClr>
                  </a:outerShdw>
                </a:effectLst>
              </a:rPr>
              <a:t>ndex of </a:t>
            </a:r>
            <a:r>
              <a:rPr lang="en-US" sz="3600" u="sng" dirty="0">
                <a:effectLst>
                  <a:outerShdw blurRad="38100" dist="38100" dir="2700000" algn="tl">
                    <a:srgbClr val="000000">
                      <a:alpha val="43137"/>
                    </a:srgbClr>
                  </a:outerShdw>
                </a:effectLst>
              </a:rPr>
              <a:t>B</a:t>
            </a:r>
            <a:r>
              <a:rPr lang="en-US" sz="3600" dirty="0">
                <a:effectLst>
                  <a:outerShdw blurRad="38100" dist="38100" dir="2700000" algn="tl">
                    <a:srgbClr val="000000">
                      <a:alpha val="43137"/>
                    </a:srgbClr>
                  </a:outerShdw>
                </a:effectLst>
              </a:rPr>
              <a:t>iotic </a:t>
            </a:r>
            <a:r>
              <a:rPr lang="en-US" sz="3600" u="sng" dirty="0">
                <a:effectLst>
                  <a:outerShdw blurRad="38100" dist="38100" dir="2700000" algn="tl">
                    <a:srgbClr val="000000">
                      <a:alpha val="43137"/>
                    </a:srgbClr>
                  </a:outerShdw>
                </a:effectLst>
              </a:rPr>
              <a:t>I</a:t>
            </a:r>
            <a:r>
              <a:rPr lang="en-US" sz="3600" dirty="0">
                <a:effectLst>
                  <a:outerShdw blurRad="38100" dist="38100" dir="2700000" algn="tl">
                    <a:srgbClr val="000000">
                      <a:alpha val="43137"/>
                    </a:srgbClr>
                  </a:outerShdw>
                </a:effectLst>
              </a:rPr>
              <a:t>ntegrity for streams</a:t>
            </a:r>
          </a:p>
        </p:txBody>
      </p:sp>
      <p:sp>
        <p:nvSpPr>
          <p:cNvPr id="11" name="Content Placeholder 10"/>
          <p:cNvSpPr>
            <a:spLocks noGrp="1"/>
          </p:cNvSpPr>
          <p:nvPr>
            <p:ph sz="half" idx="1"/>
          </p:nvPr>
        </p:nvSpPr>
        <p:spPr/>
        <p:txBody>
          <a:bodyPr>
            <a:normAutofit/>
          </a:bodyPr>
          <a:lstStyle/>
          <a:p>
            <a:r>
              <a:rPr lang="en-US" dirty="0" smtClean="0"/>
              <a:t>“</a:t>
            </a:r>
            <a:r>
              <a:rPr lang="en-US" dirty="0" err="1" smtClean="0"/>
              <a:t>Chessie</a:t>
            </a:r>
            <a:r>
              <a:rPr lang="en-US" dirty="0" smtClean="0"/>
              <a:t> BIBI” stream health indicator</a:t>
            </a:r>
          </a:p>
          <a:p>
            <a:r>
              <a:rPr lang="en-US" dirty="0" smtClean="0"/>
              <a:t>Biological endpoint</a:t>
            </a:r>
          </a:p>
          <a:p>
            <a:r>
              <a:rPr lang="en-US" dirty="0" smtClean="0"/>
              <a:t>Function-based approach to define stream health</a:t>
            </a:r>
          </a:p>
          <a:p>
            <a:pPr lvl="1"/>
            <a:r>
              <a:rPr lang="en-US" dirty="0" smtClean="0"/>
              <a:t>Many ways to define....</a:t>
            </a:r>
            <a:endParaRPr lang="en-US" dirty="0"/>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19" y="16276"/>
            <a:ext cx="1322479" cy="1020417"/>
          </a:xfrm>
          <a:prstGeom prst="rect">
            <a:avLst/>
          </a:prstGeom>
        </p:spPr>
      </p:pic>
    </p:spTree>
    <p:extLst>
      <p:ext uri="{BB962C8B-B14F-4D97-AF65-F5344CB8AC3E}">
        <p14:creationId xmlns:p14="http://schemas.microsoft.com/office/powerpoint/2010/main" val="24133127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effectLst>
                  <a:outerShdw blurRad="38100" dist="38100" dir="2700000" algn="tl">
                    <a:srgbClr val="000000">
                      <a:alpha val="43137"/>
                    </a:srgbClr>
                  </a:outerShdw>
                </a:effectLst>
              </a:rPr>
              <a:t>Stream Health </a:t>
            </a:r>
            <a:endParaRPr lang="en-US"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p:txBody>
          <a:bodyPr/>
          <a:lstStyle/>
          <a:p>
            <a:r>
              <a:rPr lang="en-US" dirty="0" smtClean="0"/>
              <a:t>Watershed Implementation Plans (WIPs)</a:t>
            </a:r>
          </a:p>
          <a:p>
            <a:pPr lvl="1"/>
            <a:r>
              <a:rPr lang="en-US" dirty="0" smtClean="0"/>
              <a:t>Nutrients and Sediment                Bay Health</a:t>
            </a:r>
          </a:p>
          <a:p>
            <a:pPr marL="0" indent="0">
              <a:buNone/>
            </a:pPr>
            <a:endParaRPr lang="en-US" dirty="0"/>
          </a:p>
        </p:txBody>
      </p:sp>
      <p:sp>
        <p:nvSpPr>
          <p:cNvPr id="6" name="Right Arrow 5"/>
          <p:cNvSpPr/>
          <p:nvPr/>
        </p:nvSpPr>
        <p:spPr>
          <a:xfrm>
            <a:off x="4905702" y="2197761"/>
            <a:ext cx="978408" cy="484632"/>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p:cNvGraphicFramePr>
            <a:graphicFrameLocks noGrp="1"/>
          </p:cNvGraphicFramePr>
          <p:nvPr>
            <p:extLst>
              <p:ext uri="{D42A27DB-BD31-4B8C-83A1-F6EECF244321}">
                <p14:modId xmlns:p14="http://schemas.microsoft.com/office/powerpoint/2010/main" val="1754419360"/>
              </p:ext>
            </p:extLst>
          </p:nvPr>
        </p:nvGraphicFramePr>
        <p:xfrm>
          <a:off x="685800" y="2235646"/>
          <a:ext cx="7924800" cy="3364230"/>
        </p:xfrm>
        <a:graphic>
          <a:graphicData uri="http://schemas.openxmlformats.org/drawingml/2006/table">
            <a:tbl>
              <a:tblPr firstRow="1" firstCol="1" bandRow="1">
                <a:tableStyleId>{5C22544A-7EE6-4342-B048-85BDC9FD1C3A}</a:tableStyleId>
              </a:tblPr>
              <a:tblGrid>
                <a:gridCol w="1447800"/>
                <a:gridCol w="1562100"/>
                <a:gridCol w="1485900"/>
                <a:gridCol w="1600200"/>
                <a:gridCol w="1828800"/>
              </a:tblGrid>
              <a:tr h="615950">
                <a:tc>
                  <a:txBody>
                    <a:bodyPr/>
                    <a:lstStyle/>
                    <a:p>
                      <a:pPr marL="0" marR="0">
                        <a:lnSpc>
                          <a:spcPct val="115000"/>
                        </a:lnSpc>
                        <a:spcBef>
                          <a:spcPts val="0"/>
                        </a:spcBef>
                        <a:spcAft>
                          <a:spcPts val="1000"/>
                        </a:spcAft>
                      </a:pPr>
                      <a:r>
                        <a:rPr lang="en-US" sz="1100">
                          <a:effectLst/>
                        </a:rPr>
                        <a:t> </a:t>
                      </a:r>
                      <a:endParaRPr lang="en-US" sz="1100">
                        <a:effectLst/>
                        <a:latin typeface="Calibri"/>
                        <a:ea typeface="Calibri"/>
                        <a:cs typeface="Times New Roman"/>
                      </a:endParaRPr>
                    </a:p>
                  </a:txBody>
                  <a:tcPr marL="68580" marR="68580" marT="9525" marB="0" anchor="b"/>
                </a:tc>
                <a:tc>
                  <a:txBody>
                    <a:bodyPr/>
                    <a:lstStyle/>
                    <a:p>
                      <a:pPr marL="0" marR="0" algn="ctr">
                        <a:lnSpc>
                          <a:spcPct val="115000"/>
                        </a:lnSpc>
                        <a:spcBef>
                          <a:spcPts val="0"/>
                        </a:spcBef>
                        <a:spcAft>
                          <a:spcPts val="1000"/>
                        </a:spcAft>
                      </a:pPr>
                      <a:r>
                        <a:rPr lang="en-US" sz="2000" dirty="0">
                          <a:effectLst/>
                        </a:rPr>
                        <a:t>2009 Progress</a:t>
                      </a:r>
                      <a:endParaRPr lang="en-US" sz="2000" dirty="0">
                        <a:effectLst/>
                        <a:latin typeface="Calibri"/>
                        <a:ea typeface="Calibri"/>
                        <a:cs typeface="Times New Roman"/>
                      </a:endParaRPr>
                    </a:p>
                  </a:txBody>
                  <a:tcPr marL="68580" marR="68580" marT="9525" marB="0" anchor="b"/>
                </a:tc>
                <a:tc>
                  <a:txBody>
                    <a:bodyPr/>
                    <a:lstStyle/>
                    <a:p>
                      <a:pPr marL="0" marR="0" algn="ctr">
                        <a:lnSpc>
                          <a:spcPct val="115000"/>
                        </a:lnSpc>
                        <a:spcBef>
                          <a:spcPts val="0"/>
                        </a:spcBef>
                        <a:spcAft>
                          <a:spcPts val="1000"/>
                        </a:spcAft>
                      </a:pPr>
                      <a:r>
                        <a:rPr lang="en-US" sz="2000" dirty="0">
                          <a:effectLst/>
                        </a:rPr>
                        <a:t>2011 Progress</a:t>
                      </a:r>
                      <a:endParaRPr lang="en-US" sz="2000" dirty="0">
                        <a:effectLst/>
                        <a:latin typeface="Calibri"/>
                        <a:ea typeface="Calibri"/>
                        <a:cs typeface="Times New Roman"/>
                      </a:endParaRPr>
                    </a:p>
                  </a:txBody>
                  <a:tcPr marL="68580" marR="68580" marT="9525" marB="0" anchor="b"/>
                </a:tc>
                <a:tc>
                  <a:txBody>
                    <a:bodyPr/>
                    <a:lstStyle/>
                    <a:p>
                      <a:pPr marL="0" marR="0" algn="ctr">
                        <a:lnSpc>
                          <a:spcPct val="115000"/>
                        </a:lnSpc>
                        <a:spcBef>
                          <a:spcPts val="0"/>
                        </a:spcBef>
                        <a:spcAft>
                          <a:spcPts val="1000"/>
                        </a:spcAft>
                      </a:pPr>
                      <a:r>
                        <a:rPr lang="en-US" sz="2000" dirty="0">
                          <a:effectLst/>
                        </a:rPr>
                        <a:t>2013 Progress</a:t>
                      </a:r>
                      <a:endParaRPr lang="en-US" sz="2000" dirty="0">
                        <a:effectLst/>
                        <a:latin typeface="Calibri"/>
                        <a:ea typeface="Calibri"/>
                        <a:cs typeface="Times New Roman"/>
                      </a:endParaRPr>
                    </a:p>
                  </a:txBody>
                  <a:tcPr marL="68580" marR="68580" marT="9525" marB="0" anchor="b"/>
                </a:tc>
                <a:tc>
                  <a:txBody>
                    <a:bodyPr/>
                    <a:lstStyle/>
                    <a:p>
                      <a:pPr marL="0" marR="0" algn="ctr">
                        <a:lnSpc>
                          <a:spcPct val="115000"/>
                        </a:lnSpc>
                        <a:spcBef>
                          <a:spcPts val="0"/>
                        </a:spcBef>
                        <a:spcAft>
                          <a:spcPts val="1000"/>
                        </a:spcAft>
                      </a:pPr>
                      <a:r>
                        <a:rPr lang="en-US" sz="2000" dirty="0">
                          <a:effectLst/>
                        </a:rPr>
                        <a:t>2025 WIP Commitment</a:t>
                      </a:r>
                      <a:endParaRPr lang="en-US" sz="2000" dirty="0">
                        <a:effectLst/>
                        <a:latin typeface="Calibri"/>
                        <a:ea typeface="Calibri"/>
                        <a:cs typeface="Times New Roman"/>
                      </a:endParaRPr>
                    </a:p>
                  </a:txBody>
                  <a:tcPr marL="68580" marR="68580" marT="9525" marB="0" anchor="b"/>
                </a:tc>
              </a:tr>
              <a:tr h="930910">
                <a:tc>
                  <a:txBody>
                    <a:bodyPr/>
                    <a:lstStyle/>
                    <a:p>
                      <a:pPr marL="0" marR="0">
                        <a:lnSpc>
                          <a:spcPct val="115000"/>
                        </a:lnSpc>
                        <a:spcBef>
                          <a:spcPts val="0"/>
                        </a:spcBef>
                        <a:spcAft>
                          <a:spcPts val="1000"/>
                        </a:spcAft>
                      </a:pPr>
                      <a:r>
                        <a:rPr lang="en-US" sz="1800" dirty="0">
                          <a:effectLst/>
                        </a:rPr>
                        <a:t>Urban Stream Restoration</a:t>
                      </a:r>
                      <a:endParaRPr lang="en-US" sz="1800" dirty="0">
                        <a:effectLst/>
                        <a:latin typeface="Calibri"/>
                        <a:ea typeface="Calibri"/>
                        <a:cs typeface="Times New Roman"/>
                      </a:endParaRPr>
                    </a:p>
                  </a:txBody>
                  <a:tcPr marL="68580" marR="68580" marT="9525" marB="0" anchor="b"/>
                </a:tc>
                <a:tc>
                  <a:txBody>
                    <a:bodyPr/>
                    <a:lstStyle/>
                    <a:p>
                      <a:pPr marL="0" marR="0" algn="ctr">
                        <a:lnSpc>
                          <a:spcPct val="115000"/>
                        </a:lnSpc>
                        <a:spcBef>
                          <a:spcPts val="0"/>
                        </a:spcBef>
                        <a:spcAft>
                          <a:spcPts val="1000"/>
                        </a:spcAft>
                      </a:pPr>
                      <a:r>
                        <a:rPr lang="en-US" sz="2000" dirty="0">
                          <a:effectLst/>
                        </a:rPr>
                        <a:t>165,375</a:t>
                      </a:r>
                      <a:endParaRPr lang="en-US" sz="2000" dirty="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1000"/>
                        </a:spcAft>
                      </a:pPr>
                      <a:r>
                        <a:rPr lang="en-US" sz="2000" dirty="0">
                          <a:effectLst/>
                        </a:rPr>
                        <a:t>208,509</a:t>
                      </a:r>
                      <a:endParaRPr lang="en-US" sz="2000" dirty="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1000"/>
                        </a:spcAft>
                      </a:pPr>
                      <a:r>
                        <a:rPr lang="en-US" sz="2000">
                          <a:effectLst/>
                        </a:rPr>
                        <a:t>385,190 (17%)</a:t>
                      </a:r>
                      <a:endParaRPr lang="en-US" sz="200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1000"/>
                        </a:spcAft>
                      </a:pPr>
                      <a:r>
                        <a:rPr lang="en-US" sz="2000">
                          <a:effectLst/>
                        </a:rPr>
                        <a:t>2,332,664</a:t>
                      </a:r>
                      <a:endParaRPr lang="en-US" sz="2000">
                        <a:effectLst/>
                        <a:latin typeface="Calibri"/>
                        <a:ea typeface="Calibri"/>
                        <a:cs typeface="Times New Roman"/>
                      </a:endParaRPr>
                    </a:p>
                  </a:txBody>
                  <a:tcPr marL="68580" marR="68580" marT="9525" marB="0" anchor="ctr"/>
                </a:tc>
              </a:tr>
              <a:tr h="930910">
                <a:tc>
                  <a:txBody>
                    <a:bodyPr/>
                    <a:lstStyle/>
                    <a:p>
                      <a:pPr marL="0" marR="0">
                        <a:lnSpc>
                          <a:spcPct val="115000"/>
                        </a:lnSpc>
                        <a:spcBef>
                          <a:spcPts val="0"/>
                        </a:spcBef>
                        <a:spcAft>
                          <a:spcPts val="1000"/>
                        </a:spcAft>
                      </a:pPr>
                      <a:r>
                        <a:rPr lang="en-US" sz="1800" dirty="0">
                          <a:effectLst/>
                        </a:rPr>
                        <a:t>Non-Urban Stream Restoration</a:t>
                      </a:r>
                      <a:endParaRPr lang="en-US" sz="1800" dirty="0">
                        <a:effectLst/>
                        <a:latin typeface="Calibri"/>
                        <a:ea typeface="Calibri"/>
                        <a:cs typeface="Times New Roman"/>
                      </a:endParaRPr>
                    </a:p>
                  </a:txBody>
                  <a:tcPr marL="68580" marR="68580" marT="9525" marB="0" anchor="b"/>
                </a:tc>
                <a:tc>
                  <a:txBody>
                    <a:bodyPr/>
                    <a:lstStyle/>
                    <a:p>
                      <a:pPr marL="0" marR="0" algn="ctr">
                        <a:lnSpc>
                          <a:spcPct val="115000"/>
                        </a:lnSpc>
                        <a:spcBef>
                          <a:spcPts val="0"/>
                        </a:spcBef>
                        <a:spcAft>
                          <a:spcPts val="1000"/>
                        </a:spcAft>
                      </a:pPr>
                      <a:r>
                        <a:rPr lang="en-US" sz="2000">
                          <a:effectLst/>
                        </a:rPr>
                        <a:t>191,638</a:t>
                      </a:r>
                      <a:endParaRPr lang="en-US" sz="200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1000"/>
                        </a:spcAft>
                      </a:pPr>
                      <a:r>
                        <a:rPr lang="en-US" sz="2000" dirty="0">
                          <a:effectLst/>
                        </a:rPr>
                        <a:t>501,120</a:t>
                      </a:r>
                      <a:endParaRPr lang="en-US" sz="2000" dirty="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1000"/>
                        </a:spcAft>
                      </a:pPr>
                      <a:r>
                        <a:rPr lang="en-US" sz="2000" dirty="0">
                          <a:effectLst/>
                        </a:rPr>
                        <a:t>1,041,234 (92%)</a:t>
                      </a:r>
                      <a:endParaRPr lang="en-US" sz="2000" dirty="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1000"/>
                        </a:spcAft>
                      </a:pPr>
                      <a:r>
                        <a:rPr lang="en-US" sz="2000">
                          <a:effectLst/>
                        </a:rPr>
                        <a:t>1,128,757</a:t>
                      </a:r>
                      <a:endParaRPr lang="en-US" sz="2000">
                        <a:effectLst/>
                        <a:latin typeface="Calibri"/>
                        <a:ea typeface="Calibri"/>
                        <a:cs typeface="Times New Roman"/>
                      </a:endParaRPr>
                    </a:p>
                  </a:txBody>
                  <a:tcPr marL="68580" marR="68580" marT="9525" marB="0" anchor="ctr"/>
                </a:tc>
              </a:tr>
              <a:tr h="799465">
                <a:tc>
                  <a:txBody>
                    <a:bodyPr/>
                    <a:lstStyle/>
                    <a:p>
                      <a:pPr marL="0" marR="0">
                        <a:lnSpc>
                          <a:spcPct val="115000"/>
                        </a:lnSpc>
                        <a:spcBef>
                          <a:spcPts val="0"/>
                        </a:spcBef>
                        <a:spcAft>
                          <a:spcPts val="1000"/>
                        </a:spcAft>
                      </a:pPr>
                      <a:r>
                        <a:rPr lang="en-US" sz="1800" dirty="0">
                          <a:effectLst/>
                        </a:rPr>
                        <a:t>Total</a:t>
                      </a:r>
                      <a:endParaRPr lang="en-US" sz="1800" dirty="0">
                        <a:effectLst/>
                        <a:latin typeface="Calibri"/>
                        <a:ea typeface="Calibri"/>
                        <a:cs typeface="Times New Roman"/>
                      </a:endParaRPr>
                    </a:p>
                  </a:txBody>
                  <a:tcPr marL="68580" marR="68580" marT="9525" marB="0" anchor="b"/>
                </a:tc>
                <a:tc>
                  <a:txBody>
                    <a:bodyPr/>
                    <a:lstStyle/>
                    <a:p>
                      <a:pPr>
                        <a:lnSpc>
                          <a:spcPct val="115000"/>
                        </a:lnSpc>
                      </a:pPr>
                      <a:endParaRPr lang="en-US" sz="2000">
                        <a:effectLst/>
                        <a:latin typeface="Calibri"/>
                      </a:endParaRPr>
                    </a:p>
                  </a:txBody>
                  <a:tcPr marL="68580" marR="68580" marT="9525" marB="0" anchor="ctr"/>
                </a:tc>
                <a:tc>
                  <a:txBody>
                    <a:bodyPr/>
                    <a:lstStyle/>
                    <a:p>
                      <a:pPr>
                        <a:lnSpc>
                          <a:spcPct val="115000"/>
                        </a:lnSpc>
                      </a:pPr>
                      <a:endParaRPr lang="en-US" sz="2000">
                        <a:effectLst/>
                        <a:latin typeface="Calibri"/>
                      </a:endParaRPr>
                    </a:p>
                  </a:txBody>
                  <a:tcPr marL="68580" marR="68580" marT="9525" marB="0" anchor="ctr"/>
                </a:tc>
                <a:tc>
                  <a:txBody>
                    <a:bodyPr/>
                    <a:lstStyle/>
                    <a:p>
                      <a:pPr marL="0" marR="0" algn="ctr">
                        <a:lnSpc>
                          <a:spcPct val="115000"/>
                        </a:lnSpc>
                        <a:spcBef>
                          <a:spcPts val="0"/>
                        </a:spcBef>
                        <a:spcAft>
                          <a:spcPts val="1000"/>
                        </a:spcAft>
                      </a:pPr>
                      <a:r>
                        <a:rPr lang="en-US" sz="2000" dirty="0">
                          <a:effectLst/>
                        </a:rPr>
                        <a:t>1,426,424 41%</a:t>
                      </a:r>
                      <a:endParaRPr lang="en-US" sz="2000" dirty="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1000"/>
                        </a:spcAft>
                      </a:pPr>
                      <a:r>
                        <a:rPr lang="en-US" sz="2000" dirty="0">
                          <a:effectLst/>
                        </a:rPr>
                        <a:t>3,461,421</a:t>
                      </a:r>
                      <a:endParaRPr lang="en-US" sz="2000" dirty="0">
                        <a:effectLst/>
                        <a:latin typeface="Calibri"/>
                        <a:ea typeface="Calibri"/>
                        <a:cs typeface="Times New Roman"/>
                      </a:endParaRPr>
                    </a:p>
                  </a:txBody>
                  <a:tcPr marL="68580" marR="68580" marT="9525" marB="0" anchor="ctr"/>
                </a:tc>
              </a:tr>
            </a:tbl>
          </a:graphicData>
        </a:graphic>
      </p:graphicFrame>
      <p:sp>
        <p:nvSpPr>
          <p:cNvPr id="7" name="Oval 6"/>
          <p:cNvSpPr/>
          <p:nvPr/>
        </p:nvSpPr>
        <p:spPr>
          <a:xfrm>
            <a:off x="6934200" y="5061829"/>
            <a:ext cx="1600200" cy="762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ular Callout 7"/>
          <p:cNvSpPr/>
          <p:nvPr/>
        </p:nvSpPr>
        <p:spPr>
          <a:xfrm>
            <a:off x="5394906" y="5638800"/>
            <a:ext cx="1822047" cy="899733"/>
          </a:xfrm>
          <a:prstGeom prst="wedgeRoundRectCallout">
            <a:avLst>
              <a:gd name="adj1" fmla="val 62328"/>
              <a:gd name="adj2" fmla="val -75094"/>
              <a:gd name="adj3" fmla="val 16667"/>
            </a:avLst>
          </a:prstGeom>
          <a:solidFill>
            <a:srgbClr val="B2B2B2">
              <a:alpha val="8392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i="1" dirty="0" smtClean="0">
                <a:solidFill>
                  <a:schemeClr val="tx1"/>
                </a:solidFill>
              </a:rPr>
              <a:t>~ 700 miles</a:t>
            </a:r>
            <a:endParaRPr lang="en-US" i="1" dirty="0">
              <a:solidFill>
                <a:schemeClr val="tx1"/>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59" y="16276"/>
            <a:ext cx="1322479" cy="1020417"/>
          </a:xfrm>
          <a:prstGeom prst="rect">
            <a:avLst/>
          </a:prstGeom>
        </p:spPr>
      </p:pic>
    </p:spTree>
    <p:extLst>
      <p:ext uri="{BB962C8B-B14F-4D97-AF65-F5344CB8AC3E}">
        <p14:creationId xmlns:p14="http://schemas.microsoft.com/office/powerpoint/2010/main" val="457564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Stream Health</a:t>
            </a:r>
            <a:endParaRPr lang="en-US" dirty="0"/>
          </a:p>
        </p:txBody>
      </p:sp>
      <p:sp>
        <p:nvSpPr>
          <p:cNvPr id="3" name="Content Placeholder 2"/>
          <p:cNvSpPr>
            <a:spLocks noGrp="1"/>
          </p:cNvSpPr>
          <p:nvPr>
            <p:ph idx="1"/>
          </p:nvPr>
        </p:nvSpPr>
        <p:spPr/>
        <p:txBody>
          <a:bodyPr/>
          <a:lstStyle/>
          <a:p>
            <a:r>
              <a:rPr lang="en-US" dirty="0"/>
              <a:t>Local </a:t>
            </a:r>
            <a:r>
              <a:rPr lang="en-US" dirty="0" smtClean="0"/>
              <a:t>TMDLS for numerous chemical and physical, biological impairments</a:t>
            </a:r>
          </a:p>
          <a:p>
            <a:pPr marL="457200" lvl="1" indent="0">
              <a:buNone/>
            </a:pPr>
            <a:endParaRPr lang="en-US" dirty="0"/>
          </a:p>
        </p:txBody>
      </p:sp>
      <p:pic>
        <p:nvPicPr>
          <p:cNvPr id="5" name="Picture 10" descr="DSCF0799"/>
          <p:cNvPicPr>
            <a:picLocks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929622" y="4343400"/>
            <a:ext cx="3035808" cy="226771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56525" y="3581400"/>
            <a:ext cx="2673097" cy="2004823"/>
          </a:xfrm>
          <a:prstGeom prst="rect">
            <a:avLst/>
          </a:prstGeom>
        </p:spPr>
      </p:pic>
      <p:pic>
        <p:nvPicPr>
          <p:cNvPr id="8" name="Picture 7"/>
          <p:cNvPicPr>
            <a:picLocks noChangeArrowheads="1"/>
          </p:cNvPicPr>
          <p:nvPr/>
        </p:nvPicPr>
        <p:blipFill rotWithShape="1">
          <a:blip r:embed="rId5">
            <a:extLst>
              <a:ext uri="{28A0092B-C50C-407E-A947-70E740481C1C}">
                <a14:useLocalDpi xmlns:a14="http://schemas.microsoft.com/office/drawing/2010/main"/>
              </a:ext>
            </a:extLst>
          </a:blip>
          <a:srcRect l="8742" t="5796"/>
          <a:stretch/>
        </p:blipFill>
        <p:spPr bwMode="auto">
          <a:xfrm>
            <a:off x="457200" y="2991421"/>
            <a:ext cx="2770422" cy="213626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959" y="16276"/>
            <a:ext cx="1322479" cy="1020417"/>
          </a:xfrm>
          <a:prstGeom prst="rect">
            <a:avLst/>
          </a:prstGeom>
        </p:spPr>
      </p:pic>
    </p:spTree>
    <p:extLst>
      <p:ext uri="{BB962C8B-B14F-4D97-AF65-F5344CB8AC3E}">
        <p14:creationId xmlns:p14="http://schemas.microsoft.com/office/powerpoint/2010/main" val="41920553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Strategic Approach</a:t>
            </a:r>
            <a:endParaRPr lang="en-US" dirty="0"/>
          </a:p>
        </p:txBody>
      </p:sp>
      <p:sp>
        <p:nvSpPr>
          <p:cNvPr id="4" name="Rounded Rectangle 3"/>
          <p:cNvSpPr/>
          <p:nvPr/>
        </p:nvSpPr>
        <p:spPr>
          <a:xfrm>
            <a:off x="2328041" y="3376453"/>
            <a:ext cx="2438400" cy="762000"/>
          </a:xfrm>
          <a:prstGeom prst="round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Research</a:t>
            </a:r>
            <a:endParaRPr lang="en-US" dirty="0"/>
          </a:p>
        </p:txBody>
      </p:sp>
      <p:sp>
        <p:nvSpPr>
          <p:cNvPr id="5" name="Rounded Rectangle 4"/>
          <p:cNvSpPr/>
          <p:nvPr/>
        </p:nvSpPr>
        <p:spPr>
          <a:xfrm>
            <a:off x="3691758" y="4240926"/>
            <a:ext cx="2438400" cy="762000"/>
          </a:xfrm>
          <a:prstGeom prst="round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Permitting</a:t>
            </a:r>
            <a:endParaRPr lang="en-US" dirty="0"/>
          </a:p>
        </p:txBody>
      </p:sp>
      <p:sp>
        <p:nvSpPr>
          <p:cNvPr id="6" name="Rounded Rectangle 5"/>
          <p:cNvSpPr/>
          <p:nvPr/>
        </p:nvSpPr>
        <p:spPr>
          <a:xfrm>
            <a:off x="5299841" y="5173723"/>
            <a:ext cx="2438400" cy="762000"/>
          </a:xfrm>
          <a:prstGeom prst="round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Scientific-Based Project Process</a:t>
            </a:r>
            <a:endParaRPr lang="en-US" dirty="0">
              <a:solidFill>
                <a:schemeClr val="bg1"/>
              </a:solidFill>
            </a:endParaRPr>
          </a:p>
        </p:txBody>
      </p:sp>
      <p:sp>
        <p:nvSpPr>
          <p:cNvPr id="7" name="Rounded Rectangle 6"/>
          <p:cNvSpPr/>
          <p:nvPr/>
        </p:nvSpPr>
        <p:spPr>
          <a:xfrm>
            <a:off x="6705600" y="6048712"/>
            <a:ext cx="2438400" cy="76200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Capacity-Building</a:t>
            </a:r>
            <a:endParaRPr lang="en-US" dirty="0">
              <a:solidFill>
                <a:schemeClr val="bg1"/>
              </a:solidFill>
            </a:endParaRPr>
          </a:p>
        </p:txBody>
      </p:sp>
      <p:sp>
        <p:nvSpPr>
          <p:cNvPr id="8" name="Rounded Rectangle 7"/>
          <p:cNvSpPr/>
          <p:nvPr/>
        </p:nvSpPr>
        <p:spPr>
          <a:xfrm>
            <a:off x="874986" y="2485697"/>
            <a:ext cx="2438400" cy="7620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Measurement</a:t>
            </a:r>
            <a:endParaRPr lang="en-US" dirty="0"/>
          </a:p>
        </p:txBody>
      </p:sp>
      <p:sp>
        <p:nvSpPr>
          <p:cNvPr id="9" name="Content Placeholder 2"/>
          <p:cNvSpPr txBox="1">
            <a:spLocks/>
          </p:cNvSpPr>
          <p:nvPr/>
        </p:nvSpPr>
        <p:spPr>
          <a:xfrm>
            <a:off x="562304" y="1600200"/>
            <a:ext cx="8229600" cy="1066800"/>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Font typeface="Wingdings" panose="05000000000000000000" pitchFamily="2" charset="2"/>
              <a:buChar char="§"/>
            </a:pPr>
            <a:r>
              <a:rPr lang="en-US" sz="2800" dirty="0" smtClean="0"/>
              <a:t>Adopts a holistic approach to improve stream health and functions . </a:t>
            </a:r>
          </a:p>
          <a:p>
            <a:endParaRPr lang="en-US" dirty="0"/>
          </a:p>
        </p:txBody>
      </p:sp>
      <p:sp>
        <p:nvSpPr>
          <p:cNvPr id="3" name="TextBox 2"/>
          <p:cNvSpPr txBox="1"/>
          <p:nvPr/>
        </p:nvSpPr>
        <p:spPr>
          <a:xfrm>
            <a:off x="5955112" y="2955309"/>
            <a:ext cx="2815771" cy="1077218"/>
          </a:xfrm>
          <a:prstGeom prst="rect">
            <a:avLst/>
          </a:prstGeom>
          <a:solidFill>
            <a:schemeClr val="bg1"/>
          </a:solidFill>
        </p:spPr>
        <p:txBody>
          <a:bodyPr wrap="none" rtlCol="0">
            <a:spAutoFit/>
          </a:bodyPr>
          <a:lstStyle/>
          <a:p>
            <a:r>
              <a:rPr lang="en-US" sz="3200" dirty="0" smtClean="0">
                <a:solidFill>
                  <a:srgbClr val="0070C0"/>
                </a:solidFill>
              </a:rPr>
              <a:t>5 Key Strategies</a:t>
            </a:r>
          </a:p>
          <a:p>
            <a:r>
              <a:rPr lang="en-US" sz="3200" dirty="0" smtClean="0">
                <a:solidFill>
                  <a:srgbClr val="0070C0"/>
                </a:solidFill>
              </a:rPr>
              <a:t>13 Key Actions</a:t>
            </a:r>
            <a:endParaRPr lang="en-US" sz="3200" dirty="0">
              <a:solidFill>
                <a:srgbClr val="0070C0"/>
              </a:solidFill>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59" y="16276"/>
            <a:ext cx="1322479" cy="1020417"/>
          </a:xfrm>
          <a:prstGeom prst="rect">
            <a:avLst/>
          </a:prstGeom>
        </p:spPr>
      </p:pic>
    </p:spTree>
    <p:extLst>
      <p:ext uri="{BB962C8B-B14F-4D97-AF65-F5344CB8AC3E}">
        <p14:creationId xmlns:p14="http://schemas.microsoft.com/office/powerpoint/2010/main" val="34942875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38200" y="122293"/>
            <a:ext cx="8229600" cy="1828800"/>
          </a:xfrm>
        </p:spPr>
        <p:txBody>
          <a:bodyPr>
            <a:normAutofit/>
          </a:bodyPr>
          <a:lstStyle/>
          <a:p>
            <a:pPr>
              <a:buFont typeface="Wingdings" panose="05000000000000000000" pitchFamily="2" charset="2"/>
              <a:buChar char="§"/>
            </a:pPr>
            <a:r>
              <a:rPr lang="en-US" sz="2600" b="1" dirty="0" smtClean="0"/>
              <a:t>Management Approach 1 - MEASUREMENT</a:t>
            </a:r>
          </a:p>
          <a:p>
            <a:pPr marL="457200" lvl="1" indent="0">
              <a:buNone/>
            </a:pPr>
            <a:r>
              <a:rPr lang="en-US" sz="2400" dirty="0" smtClean="0"/>
              <a:t>Identify appropriate suite of metrics for stream health to complement </a:t>
            </a:r>
            <a:r>
              <a:rPr lang="en-US" sz="2400" dirty="0" err="1" smtClean="0"/>
              <a:t>Chessie</a:t>
            </a:r>
            <a:r>
              <a:rPr lang="en-US" sz="2400" dirty="0" smtClean="0"/>
              <a:t> BIBI</a:t>
            </a:r>
            <a:endParaRPr lang="en-US" dirty="0" smtClean="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59" y="16276"/>
            <a:ext cx="1322479" cy="1020417"/>
          </a:xfrm>
          <a:prstGeom prst="rect">
            <a:avLst/>
          </a:prstGeom>
        </p:spPr>
      </p:pic>
      <p:graphicFrame>
        <p:nvGraphicFramePr>
          <p:cNvPr id="6" name="Table 5"/>
          <p:cNvGraphicFramePr>
            <a:graphicFrameLocks noGrp="1"/>
          </p:cNvGraphicFramePr>
          <p:nvPr>
            <p:extLst>
              <p:ext uri="{D42A27DB-BD31-4B8C-83A1-F6EECF244321}">
                <p14:modId xmlns:p14="http://schemas.microsoft.com/office/powerpoint/2010/main" val="4188958044"/>
              </p:ext>
            </p:extLst>
          </p:nvPr>
        </p:nvGraphicFramePr>
        <p:xfrm>
          <a:off x="914400" y="1752600"/>
          <a:ext cx="8001000" cy="4724400"/>
        </p:xfrm>
        <a:graphic>
          <a:graphicData uri="http://schemas.openxmlformats.org/drawingml/2006/table">
            <a:tbl>
              <a:tblPr firstRow="1" bandRow="1">
                <a:tableStyleId>{5C22544A-7EE6-4342-B048-85BDC9FD1C3A}</a:tableStyleId>
              </a:tblPr>
              <a:tblGrid>
                <a:gridCol w="8001000"/>
              </a:tblGrid>
              <a:tr h="481150">
                <a:tc>
                  <a:txBody>
                    <a:bodyPr/>
                    <a:lstStyle/>
                    <a:p>
                      <a:pPr algn="l">
                        <a:lnSpc>
                          <a:spcPct val="100000"/>
                        </a:lnSpc>
                        <a:spcBef>
                          <a:spcPts val="0"/>
                        </a:spcBef>
                        <a:spcAft>
                          <a:spcPts val="0"/>
                        </a:spcAft>
                      </a:pPr>
                      <a:r>
                        <a:rPr lang="en-US" sz="2000" b="1" dirty="0" smtClean="0">
                          <a:solidFill>
                            <a:schemeClr val="tx1"/>
                          </a:solidFill>
                          <a:latin typeface="Arial Narrow" panose="020B0606020202030204" pitchFamily="34" charset="0"/>
                        </a:rPr>
                        <a:t>Key Action</a:t>
                      </a:r>
                      <a:endParaRPr lang="en-US" sz="2000" b="1" dirty="0">
                        <a:solidFill>
                          <a:schemeClr val="tx1"/>
                        </a:solidFill>
                        <a:latin typeface="Arial Narrow" panose="020B0606020202030204" pitchFamily="34" charset="0"/>
                      </a:endParaRPr>
                    </a:p>
                  </a:txBody>
                  <a:tcPr>
                    <a:solidFill>
                      <a:schemeClr val="accent2">
                        <a:lumMod val="20000"/>
                        <a:lumOff val="80000"/>
                      </a:schemeClr>
                    </a:solidFill>
                  </a:tcPr>
                </a:tc>
              </a:tr>
              <a:tr h="851266">
                <a:tc>
                  <a:txBody>
                    <a:bodyPr/>
                    <a:lstStyle/>
                    <a:p>
                      <a:pPr marL="342900" indent="-342900">
                        <a:spcBef>
                          <a:spcPts val="1200"/>
                        </a:spcBef>
                        <a:buFont typeface="+mj-lt"/>
                        <a:buAutoNum type="arabicPeriod"/>
                      </a:pPr>
                      <a:r>
                        <a:rPr lang="en-US" sz="2000" kern="1200" dirty="0" smtClean="0">
                          <a:solidFill>
                            <a:schemeClr val="dk1"/>
                          </a:solidFill>
                          <a:effectLst/>
                          <a:latin typeface="+mn-lt"/>
                          <a:ea typeface="+mn-ea"/>
                          <a:cs typeface="+mn-cs"/>
                        </a:rPr>
                        <a:t>Update and refine the Chesapeake Bay Basin-wide Index of Biotic Integrity (“</a:t>
                      </a:r>
                      <a:r>
                        <a:rPr lang="en-US" sz="2000" kern="1200" dirty="0" err="1" smtClean="0">
                          <a:solidFill>
                            <a:schemeClr val="dk1"/>
                          </a:solidFill>
                          <a:effectLst/>
                          <a:latin typeface="+mn-lt"/>
                          <a:ea typeface="+mn-ea"/>
                          <a:cs typeface="+mn-cs"/>
                        </a:rPr>
                        <a:t>Chessie</a:t>
                      </a:r>
                      <a:r>
                        <a:rPr lang="en-US" sz="2000" kern="1200" dirty="0" smtClean="0">
                          <a:solidFill>
                            <a:schemeClr val="dk1"/>
                          </a:solidFill>
                          <a:effectLst/>
                          <a:latin typeface="+mn-lt"/>
                          <a:ea typeface="+mn-ea"/>
                          <a:cs typeface="+mn-cs"/>
                        </a:rPr>
                        <a:t> BIBI”) for streams</a:t>
                      </a:r>
                      <a:endParaRPr lang="en-US" sz="2000" b="0" dirty="0">
                        <a:latin typeface="Arial Narrow" panose="020B0606020202030204" pitchFamily="34" charset="0"/>
                      </a:endParaRPr>
                    </a:p>
                  </a:txBody>
                  <a:tcPr/>
                </a:tc>
              </a:tr>
              <a:tr h="851266">
                <a:tc>
                  <a:txBody>
                    <a:bodyPr/>
                    <a:lstStyle/>
                    <a:p>
                      <a:pPr marL="342900" indent="-342900">
                        <a:spcBef>
                          <a:spcPts val="1200"/>
                        </a:spcBef>
                        <a:buFont typeface="+mj-lt"/>
                        <a:buAutoNum type="arabicPeriod" startAt="2"/>
                      </a:pPr>
                      <a:r>
                        <a:rPr lang="en-US" sz="2000" kern="1200" dirty="0" smtClean="0">
                          <a:solidFill>
                            <a:schemeClr val="dk1"/>
                          </a:solidFill>
                          <a:effectLst/>
                          <a:latin typeface="+mn-lt"/>
                          <a:ea typeface="+mn-ea"/>
                          <a:cs typeface="+mn-cs"/>
                        </a:rPr>
                        <a:t>Establish 2008 baseline and approach for determining future trends (% change)</a:t>
                      </a:r>
                      <a:endParaRPr lang="en-US" sz="2000" b="0" dirty="0">
                        <a:latin typeface="Arial Narrow" panose="020B0606020202030204" pitchFamily="34" charset="0"/>
                      </a:endParaRPr>
                    </a:p>
                  </a:txBody>
                  <a:tcPr/>
                </a:tc>
              </a:tr>
              <a:tr h="579104">
                <a:tc>
                  <a:txBody>
                    <a:bodyPr/>
                    <a:lstStyle/>
                    <a:p>
                      <a:pPr marL="342900" indent="-342900">
                        <a:spcBef>
                          <a:spcPts val="1200"/>
                        </a:spcBef>
                        <a:buFont typeface="+mj-lt"/>
                        <a:buAutoNum type="arabicPeriod" startAt="3"/>
                      </a:pPr>
                      <a:r>
                        <a:rPr lang="en-US" sz="2000" kern="1200" dirty="0" smtClean="0">
                          <a:solidFill>
                            <a:schemeClr val="dk1"/>
                          </a:solidFill>
                          <a:effectLst/>
                          <a:latin typeface="+mn-lt"/>
                          <a:ea typeface="+mn-ea"/>
                          <a:cs typeface="+mn-cs"/>
                        </a:rPr>
                        <a:t>Determine and report progress on </a:t>
                      </a:r>
                      <a:r>
                        <a:rPr lang="en-US" sz="2000" kern="1200" dirty="0" err="1" smtClean="0">
                          <a:solidFill>
                            <a:schemeClr val="dk1"/>
                          </a:solidFill>
                          <a:effectLst/>
                          <a:latin typeface="+mn-lt"/>
                          <a:ea typeface="+mn-ea"/>
                          <a:cs typeface="+mn-cs"/>
                        </a:rPr>
                        <a:t>Chessie</a:t>
                      </a:r>
                      <a:r>
                        <a:rPr lang="en-US" sz="2000" kern="1200" dirty="0" smtClean="0">
                          <a:solidFill>
                            <a:schemeClr val="dk1"/>
                          </a:solidFill>
                          <a:effectLst/>
                          <a:latin typeface="+mn-lt"/>
                          <a:ea typeface="+mn-ea"/>
                          <a:cs typeface="+mn-cs"/>
                        </a:rPr>
                        <a:t> BIBI</a:t>
                      </a:r>
                      <a:endParaRPr lang="en-US" sz="2000" b="0" dirty="0">
                        <a:latin typeface="Arial Narrow" panose="020B0606020202030204" pitchFamily="34" charset="0"/>
                      </a:endParaRPr>
                    </a:p>
                  </a:txBody>
                  <a:tcPr/>
                </a:tc>
              </a:tr>
              <a:tr h="1961614">
                <a:tc>
                  <a:txBody>
                    <a:bodyPr/>
                    <a:lstStyle/>
                    <a:p>
                      <a:pPr marL="342900" marR="0" lvl="0" indent="-342900" algn="l" defTabSz="914400" rtl="0" eaLnBrk="1" fontAlgn="auto" latinLnBrk="0" hangingPunct="1">
                        <a:lnSpc>
                          <a:spcPct val="100000"/>
                        </a:lnSpc>
                        <a:spcBef>
                          <a:spcPts val="1200"/>
                        </a:spcBef>
                        <a:spcAft>
                          <a:spcPts val="0"/>
                        </a:spcAft>
                        <a:buClrTx/>
                        <a:buSzTx/>
                        <a:buFont typeface="+mj-lt"/>
                        <a:buAutoNum type="arabicPeriod" startAt="4"/>
                        <a:tabLst/>
                        <a:defRPr/>
                      </a:pPr>
                      <a:r>
                        <a:rPr lang="en-US" sz="2000" kern="1200" dirty="0" smtClean="0">
                          <a:solidFill>
                            <a:schemeClr val="dk1"/>
                          </a:solidFill>
                          <a:effectLst/>
                          <a:latin typeface="+mn-lt"/>
                          <a:ea typeface="+mn-ea"/>
                          <a:cs typeface="+mn-cs"/>
                        </a:rPr>
                        <a:t>Align metrics of functional lift with stream restoration protocols crediting projects for the  Chesapeake Bay TMDL for nutrient and sediment reduction by incorporating recommendations from BMP Verification Committee for stream restoration into state Verification Plans </a:t>
                      </a:r>
                    </a:p>
                  </a:txBody>
                  <a:tcPr/>
                </a:tc>
              </a:tr>
            </a:tbl>
          </a:graphicData>
        </a:graphic>
      </p:graphicFrame>
    </p:spTree>
    <p:extLst>
      <p:ext uri="{BB962C8B-B14F-4D97-AF65-F5344CB8AC3E}">
        <p14:creationId xmlns:p14="http://schemas.microsoft.com/office/powerpoint/2010/main" val="730868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8006" y="304800"/>
            <a:ext cx="7543800" cy="1143000"/>
          </a:xfrm>
        </p:spPr>
        <p:txBody>
          <a:bodyPr>
            <a:normAutofit fontScale="90000"/>
          </a:bodyPr>
          <a:lstStyle/>
          <a:p>
            <a:pPr lvl="1" algn="l" rtl="0">
              <a:spcBef>
                <a:spcPct val="0"/>
              </a:spcBef>
            </a:pPr>
            <a:r>
              <a:rPr lang="en-US" sz="2900" b="1" dirty="0" smtClean="0"/>
              <a:t>Management Approach 2 - RESEARCH</a:t>
            </a:r>
            <a:br>
              <a:rPr lang="en-US" sz="2900" b="1" dirty="0" smtClean="0"/>
            </a:br>
            <a:r>
              <a:rPr lang="en-US" sz="2700" dirty="0" smtClean="0"/>
              <a:t>Provide funding and technical resources to support function lift for projects</a:t>
            </a:r>
            <a:br>
              <a:rPr lang="en-US" sz="2700" dirty="0" smtClean="0"/>
            </a:br>
            <a:endParaRPr lang="en-US" sz="2400"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59" y="16276"/>
            <a:ext cx="1322479" cy="1020417"/>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1517323012"/>
              </p:ext>
            </p:extLst>
          </p:nvPr>
        </p:nvGraphicFramePr>
        <p:xfrm>
          <a:off x="762000" y="1905000"/>
          <a:ext cx="7772400" cy="2362200"/>
        </p:xfrm>
        <a:graphic>
          <a:graphicData uri="http://schemas.openxmlformats.org/drawingml/2006/table">
            <a:tbl>
              <a:tblPr firstRow="1" bandRow="1">
                <a:tableStyleId>{5C22544A-7EE6-4342-B048-85BDC9FD1C3A}</a:tableStyleId>
              </a:tblPr>
              <a:tblGrid>
                <a:gridCol w="7772400"/>
              </a:tblGrid>
              <a:tr h="479822">
                <a:tc>
                  <a:txBody>
                    <a:bodyPr/>
                    <a:lstStyle/>
                    <a:p>
                      <a:pPr algn="l">
                        <a:lnSpc>
                          <a:spcPct val="100000"/>
                        </a:lnSpc>
                        <a:spcBef>
                          <a:spcPts val="0"/>
                        </a:spcBef>
                        <a:spcAft>
                          <a:spcPts val="0"/>
                        </a:spcAft>
                      </a:pPr>
                      <a:r>
                        <a:rPr lang="en-US" sz="2000" b="1" dirty="0" smtClean="0">
                          <a:solidFill>
                            <a:schemeClr val="tx1"/>
                          </a:solidFill>
                          <a:latin typeface="Arial Narrow" panose="020B0606020202030204" pitchFamily="34" charset="0"/>
                        </a:rPr>
                        <a:t>Key Action</a:t>
                      </a:r>
                      <a:endParaRPr lang="en-US" sz="2000" b="1" dirty="0">
                        <a:solidFill>
                          <a:schemeClr val="tx1"/>
                        </a:solidFill>
                        <a:latin typeface="Arial Narrow" panose="020B0606020202030204" pitchFamily="34" charset="0"/>
                      </a:endParaRPr>
                    </a:p>
                  </a:txBody>
                  <a:tcPr>
                    <a:solidFill>
                      <a:schemeClr val="accent2">
                        <a:lumMod val="20000"/>
                        <a:lumOff val="80000"/>
                      </a:schemeClr>
                    </a:solidFill>
                  </a:tcPr>
                </a:tc>
              </a:tr>
              <a:tr h="775097">
                <a:tc>
                  <a:txBody>
                    <a:bodyPr/>
                    <a:lstStyle/>
                    <a:p>
                      <a:pPr marL="342900" indent="-342900">
                        <a:spcBef>
                          <a:spcPts val="1200"/>
                        </a:spcBef>
                        <a:buFont typeface="+mj-lt"/>
                        <a:buAutoNum type="arabicPeriod" startAt="5"/>
                      </a:pPr>
                      <a:r>
                        <a:rPr lang="en-US" sz="1800" kern="1200" dirty="0" smtClean="0">
                          <a:solidFill>
                            <a:schemeClr val="dk1"/>
                          </a:solidFill>
                          <a:effectLst/>
                          <a:latin typeface="+mn-lt"/>
                          <a:ea typeface="+mn-ea"/>
                          <a:cs typeface="+mn-cs"/>
                        </a:rPr>
                        <a:t>Implement pooled monitoring approach throughout Chesapeake  Bay watershed</a:t>
                      </a:r>
                      <a:endParaRPr lang="en-US" sz="2000" b="0" dirty="0">
                        <a:latin typeface="Arial Narrow" panose="020B0606020202030204" pitchFamily="34" charset="0"/>
                      </a:endParaRPr>
                    </a:p>
                  </a:txBody>
                  <a:tcPr/>
                </a:tc>
              </a:tr>
              <a:tr h="1107281">
                <a:tc>
                  <a:txBody>
                    <a:bodyPr/>
                    <a:lstStyle/>
                    <a:p>
                      <a:pPr marL="342900" indent="-342900">
                        <a:spcBef>
                          <a:spcPts val="1200"/>
                        </a:spcBef>
                        <a:buFont typeface="+mj-lt"/>
                        <a:buAutoNum type="arabicPeriod" startAt="6"/>
                      </a:pPr>
                      <a:r>
                        <a:rPr lang="en-US" sz="1800" kern="1200" dirty="0" smtClean="0">
                          <a:solidFill>
                            <a:schemeClr val="dk1"/>
                          </a:solidFill>
                          <a:effectLst/>
                          <a:latin typeface="+mn-lt"/>
                          <a:ea typeface="+mn-ea"/>
                          <a:cs typeface="+mn-cs"/>
                        </a:rPr>
                        <a:t>Identify use and best application of current and research-based monitoring efforts to advance implementation of stream restoration practices and projects</a:t>
                      </a:r>
                      <a:endParaRPr lang="en-US" sz="2000" b="0" dirty="0">
                        <a:latin typeface="Arial Narrow" panose="020B0606020202030204" pitchFamily="34" charset="0"/>
                      </a:endParaRPr>
                    </a:p>
                  </a:txBody>
                  <a:tcPr/>
                </a:tc>
              </a:tr>
            </a:tbl>
          </a:graphicData>
        </a:graphic>
      </p:graphicFrame>
    </p:spTree>
    <p:extLst>
      <p:ext uri="{BB962C8B-B14F-4D97-AF65-F5344CB8AC3E}">
        <p14:creationId xmlns:p14="http://schemas.microsoft.com/office/powerpoint/2010/main" val="837602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325438" y="152400"/>
            <a:ext cx="8229600" cy="1523999"/>
          </a:xfrm>
        </p:spPr>
        <p:txBody>
          <a:bodyPr>
            <a:normAutofit/>
          </a:bodyPr>
          <a:lstStyle/>
          <a:p>
            <a:pPr marL="0" indent="0">
              <a:buNone/>
            </a:pPr>
            <a:r>
              <a:rPr lang="en-US" sz="2600" b="1" dirty="0" smtClean="0"/>
              <a:t>Management Approach 3 - PERMITTING</a:t>
            </a:r>
          </a:p>
          <a:p>
            <a:pPr marL="0" lvl="1" indent="0">
              <a:buNone/>
            </a:pPr>
            <a:r>
              <a:rPr lang="en-US" sz="2400" dirty="0" smtClean="0"/>
              <a:t>Federal and State coordination with local communities in support of project implementation</a:t>
            </a:r>
          </a:p>
          <a:p>
            <a:pPr marL="0" indent="0">
              <a:buNone/>
            </a:pPr>
            <a:endParaRPr lang="en-US" dirty="0" smtClean="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59" y="16276"/>
            <a:ext cx="1322479" cy="1020417"/>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3588726905"/>
              </p:ext>
            </p:extLst>
          </p:nvPr>
        </p:nvGraphicFramePr>
        <p:xfrm>
          <a:off x="762000" y="1676400"/>
          <a:ext cx="8001000" cy="4953000"/>
        </p:xfrm>
        <a:graphic>
          <a:graphicData uri="http://schemas.openxmlformats.org/drawingml/2006/table">
            <a:tbl>
              <a:tblPr firstRow="1" bandRow="1">
                <a:tableStyleId>{5C22544A-7EE6-4342-B048-85BDC9FD1C3A}</a:tableStyleId>
              </a:tblPr>
              <a:tblGrid>
                <a:gridCol w="8001000"/>
              </a:tblGrid>
              <a:tr h="453444">
                <a:tc>
                  <a:txBody>
                    <a:bodyPr/>
                    <a:lstStyle/>
                    <a:p>
                      <a:pPr algn="l">
                        <a:lnSpc>
                          <a:spcPct val="100000"/>
                        </a:lnSpc>
                        <a:spcBef>
                          <a:spcPts val="0"/>
                        </a:spcBef>
                        <a:spcAft>
                          <a:spcPts val="0"/>
                        </a:spcAft>
                      </a:pPr>
                      <a:r>
                        <a:rPr lang="en-US" sz="2000" b="1" dirty="0" smtClean="0">
                          <a:solidFill>
                            <a:schemeClr val="tx1"/>
                          </a:solidFill>
                          <a:latin typeface="Arial Narrow" panose="020B0606020202030204" pitchFamily="34" charset="0"/>
                        </a:rPr>
                        <a:t>Key Action</a:t>
                      </a:r>
                      <a:endParaRPr lang="en-US" sz="2000" b="1" dirty="0">
                        <a:solidFill>
                          <a:schemeClr val="tx1"/>
                        </a:solidFill>
                        <a:latin typeface="Arial Narrow" panose="020B0606020202030204" pitchFamily="34" charset="0"/>
                      </a:endParaRPr>
                    </a:p>
                  </a:txBody>
                  <a:tcPr>
                    <a:solidFill>
                      <a:schemeClr val="accent2">
                        <a:lumMod val="20000"/>
                        <a:lumOff val="80000"/>
                      </a:schemeClr>
                    </a:solidFill>
                  </a:tcPr>
                </a:tc>
              </a:tr>
              <a:tr h="1360331">
                <a:tc>
                  <a:txBody>
                    <a:bodyPr/>
                    <a:lstStyle/>
                    <a:p>
                      <a:pPr marL="342900" indent="-342900">
                        <a:spcBef>
                          <a:spcPts val="1200"/>
                        </a:spcBef>
                        <a:buFont typeface="+mj-lt"/>
                        <a:buAutoNum type="arabicPeriod" startAt="7"/>
                      </a:pPr>
                      <a:r>
                        <a:rPr lang="en-US" sz="1800" kern="1200" dirty="0" smtClean="0">
                          <a:solidFill>
                            <a:schemeClr val="dk1"/>
                          </a:solidFill>
                          <a:effectLst/>
                          <a:latin typeface="+mn-lt"/>
                          <a:ea typeface="+mn-ea"/>
                          <a:cs typeface="+mn-cs"/>
                        </a:rPr>
                        <a:t>Health Work Group that brings practitioners, regulators and the regulated community together to resolve issues and find common ground to identify actions to streamline the stream restoration project permit review process</a:t>
                      </a:r>
                      <a:endParaRPr lang="en-US" sz="2000" b="0" dirty="0">
                        <a:latin typeface="Arial Narrow" panose="020B0606020202030204" pitchFamily="34" charset="0"/>
                      </a:endParaRPr>
                    </a:p>
                  </a:txBody>
                  <a:tcPr/>
                </a:tc>
              </a:tr>
              <a:tr h="1360331">
                <a:tc>
                  <a:txBody>
                    <a:bodyPr/>
                    <a:lstStyle/>
                    <a:p>
                      <a:pPr marL="342900" indent="-342900">
                        <a:spcBef>
                          <a:spcPts val="1200"/>
                        </a:spcBef>
                        <a:buFont typeface="+mj-lt"/>
                        <a:buAutoNum type="arabicPeriod" startAt="8"/>
                      </a:pPr>
                      <a:r>
                        <a:rPr lang="en-US" sz="1800" kern="1200" dirty="0" smtClean="0">
                          <a:solidFill>
                            <a:schemeClr val="dk1"/>
                          </a:solidFill>
                          <a:effectLst/>
                          <a:latin typeface="+mn-lt"/>
                          <a:ea typeface="+mn-ea"/>
                          <a:cs typeface="+mn-cs"/>
                        </a:rPr>
                        <a:t>Work with federal,  state regulatory agencies and local governments to develop recommendations to accept WIPs, MS4 restoration plan or other relevant site analyses as sufficient documentation for alternative site analysis in support of stream restoration permits</a:t>
                      </a:r>
                      <a:endParaRPr lang="en-US" sz="2000" b="0" dirty="0">
                        <a:latin typeface="Arial Narrow" panose="020B0606020202030204" pitchFamily="34" charset="0"/>
                      </a:endParaRPr>
                    </a:p>
                  </a:txBody>
                  <a:tcPr/>
                </a:tc>
              </a:tr>
              <a:tr h="1046408">
                <a:tc>
                  <a:txBody>
                    <a:bodyPr/>
                    <a:lstStyle/>
                    <a:p>
                      <a:pPr marL="342900" indent="-342900">
                        <a:spcBef>
                          <a:spcPts val="1200"/>
                        </a:spcBef>
                        <a:buFont typeface="+mj-lt"/>
                        <a:buAutoNum type="arabicPeriod" startAt="9"/>
                      </a:pPr>
                      <a:r>
                        <a:rPr lang="en-US" sz="1800" kern="1200" dirty="0" smtClean="0">
                          <a:solidFill>
                            <a:schemeClr val="dk1"/>
                          </a:solidFill>
                          <a:effectLst/>
                          <a:latin typeface="+mn-lt"/>
                          <a:ea typeface="+mn-ea"/>
                          <a:cs typeface="+mn-cs"/>
                        </a:rPr>
                        <a:t>Develop a streamlined permit review process, which does not require changes to existing Federal and state laws and regulations, for stream restoration projects.</a:t>
                      </a:r>
                      <a:endParaRPr lang="en-US" sz="2000" b="0" dirty="0">
                        <a:latin typeface="Arial Narrow" panose="020B0606020202030204" pitchFamily="34" charset="0"/>
                      </a:endParaRPr>
                    </a:p>
                  </a:txBody>
                  <a:tcPr/>
                </a:tc>
              </a:tr>
              <a:tr h="732486">
                <a:tc>
                  <a:txBody>
                    <a:bodyPr/>
                    <a:lstStyle/>
                    <a:p>
                      <a:pPr marL="342900" marR="0" lvl="0" indent="-342900" algn="l" defTabSz="914400" rtl="0" eaLnBrk="1" fontAlgn="auto" latinLnBrk="0" hangingPunct="1">
                        <a:lnSpc>
                          <a:spcPct val="100000"/>
                        </a:lnSpc>
                        <a:spcBef>
                          <a:spcPts val="1200"/>
                        </a:spcBef>
                        <a:spcAft>
                          <a:spcPts val="0"/>
                        </a:spcAft>
                        <a:buClrTx/>
                        <a:buSzTx/>
                        <a:buFont typeface="+mj-lt"/>
                        <a:buAutoNum type="arabicPeriod" startAt="10"/>
                        <a:tabLst/>
                        <a:defRPr/>
                      </a:pPr>
                      <a:r>
                        <a:rPr lang="en-US" sz="1800" kern="1200" dirty="0" smtClean="0">
                          <a:solidFill>
                            <a:schemeClr val="dk1"/>
                          </a:solidFill>
                          <a:effectLst/>
                          <a:latin typeface="+mn-lt"/>
                          <a:ea typeface="+mn-ea"/>
                          <a:cs typeface="+mn-cs"/>
                        </a:rPr>
                        <a:t>Establish minimum stability monitoring requirements for restoration projects</a:t>
                      </a:r>
                    </a:p>
                  </a:txBody>
                  <a:tcPr/>
                </a:tc>
              </a:tr>
            </a:tbl>
          </a:graphicData>
        </a:graphic>
      </p:graphicFrame>
    </p:spTree>
    <p:extLst>
      <p:ext uri="{BB962C8B-B14F-4D97-AF65-F5344CB8AC3E}">
        <p14:creationId xmlns:p14="http://schemas.microsoft.com/office/powerpoint/2010/main" val="1693961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78D032EC-AF41-4707-8F69-5E47997E8377}">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37</TotalTime>
  <Words>604</Words>
  <Application>Microsoft Office PowerPoint</Application>
  <PresentationFormat>On-screen Show (4:3)</PresentationFormat>
  <Paragraphs>90</Paragraphs>
  <Slides>11</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Arial Narrow</vt:lpstr>
      <vt:lpstr>Arial Rounded MT Bold</vt:lpstr>
      <vt:lpstr>Calibri</vt:lpstr>
      <vt:lpstr>Times New Roman</vt:lpstr>
      <vt:lpstr>Wingdings</vt:lpstr>
      <vt:lpstr>Office Theme</vt:lpstr>
      <vt:lpstr>Stream Health Outcome  Biennial Workplan</vt:lpstr>
      <vt:lpstr>Stream Health Outcome</vt:lpstr>
      <vt:lpstr>Chesapeake Basin-wide Index of Biotic Integrity for streams</vt:lpstr>
      <vt:lpstr>Stream Health </vt:lpstr>
      <vt:lpstr>Stream Health</vt:lpstr>
      <vt:lpstr>Strategic Approach</vt:lpstr>
      <vt:lpstr>PowerPoint Presentation</vt:lpstr>
      <vt:lpstr>Management Approach 2 - RESEARCH Provide funding and technical resources to support function lift for projects </vt:lpstr>
      <vt:lpstr>PowerPoint Presentation</vt:lpstr>
      <vt:lpstr>PowerPoint Presentation</vt:lpstr>
      <vt:lpstr>Stream Health Outcome  Management Strategy</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Stream Health Outcome  Biennial Workplan</dc:title>
  <dc:creator>Neely</dc:creator>
  <cp:lastModifiedBy>Runion, Kyle</cp:lastModifiedBy>
  <cp:revision>6</cp:revision>
  <dcterms:created xsi:type="dcterms:W3CDTF">2015-10-09T19:56:04Z</dcterms:created>
  <dcterms:modified xsi:type="dcterms:W3CDTF">2015-10-13T15:46:39Z</dcterms:modified>
</cp:coreProperties>
</file>