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57" r:id="rId3"/>
    <p:sldId id="274" r:id="rId4"/>
    <p:sldId id="273" r:id="rId5"/>
    <p:sldId id="262" r:id="rId6"/>
    <p:sldId id="270" r:id="rId7"/>
    <p:sldId id="271" r:id="rId8"/>
    <p:sldId id="272"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55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0E211C-84D3-4183-97FD-E09C005C9464}" type="datetimeFigureOut">
              <a:rPr lang="en-US" smtClean="0"/>
              <a:pPr/>
              <a:t>6/25/2013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2D81DD-B3F5-4A23-B202-D65B8BB97DD1}" type="slidenum">
              <a:rPr lang="en-US" smtClean="0"/>
              <a:pPr/>
              <a:t>‹#›</a:t>
            </a:fld>
            <a:endParaRPr lang="en-US"/>
          </a:p>
        </p:txBody>
      </p:sp>
    </p:spTree>
    <p:extLst>
      <p:ext uri="{BB962C8B-B14F-4D97-AF65-F5344CB8AC3E}">
        <p14:creationId xmlns:p14="http://schemas.microsoft.com/office/powerpoint/2010/main" xmlns="" val="4012026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2B5194-9BA9-4A33-B8A0-318B71CC37FE}" type="slidenum">
              <a:rPr lang="en-US" smtClean="0">
                <a:latin typeface="Arial" pitchFamily="34" charset="0"/>
              </a:rPr>
              <a:pPr fontAlgn="base">
                <a:spcBef>
                  <a:spcPct val="0"/>
                </a:spcBef>
                <a:spcAft>
                  <a:spcPct val="0"/>
                </a:spcAft>
              </a:pPr>
              <a:t>2</a:t>
            </a:fld>
            <a:endParaRPr lang="en-US" smtClean="0">
              <a:latin typeface="Arial"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a:ln/>
        </p:spPr>
        <p:txBody>
          <a:bodyPr>
            <a:normAutofit fontScale="85000" lnSpcReduction="20000"/>
          </a:bodyPr>
          <a:lstStyle/>
          <a:p>
            <a:pPr eaLnBrk="1" fontAlgn="auto" hangingPunct="1">
              <a:spcBef>
                <a:spcPts val="0"/>
              </a:spcBef>
              <a:spcAft>
                <a:spcPts val="0"/>
              </a:spcAft>
              <a:defRPr/>
            </a:pPr>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2B5194-9BA9-4A33-B8A0-318B71CC37FE}" type="slidenum">
              <a:rPr lang="en-US" smtClean="0">
                <a:latin typeface="Arial" pitchFamily="34" charset="0"/>
              </a:rPr>
              <a:pPr fontAlgn="base">
                <a:spcBef>
                  <a:spcPct val="0"/>
                </a:spcBef>
                <a:spcAft>
                  <a:spcPct val="0"/>
                </a:spcAft>
              </a:pPr>
              <a:t>3</a:t>
            </a:fld>
            <a:endParaRPr lang="en-US" smtClean="0">
              <a:latin typeface="Arial"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a:ln/>
        </p:spPr>
        <p:txBody>
          <a:bodyPr>
            <a:normAutofit fontScale="85000" lnSpcReduction="20000"/>
          </a:bodyPr>
          <a:lstStyle/>
          <a:p>
            <a:pPr eaLnBrk="1" fontAlgn="auto" hangingPunct="1">
              <a:spcBef>
                <a:spcPts val="0"/>
              </a:spcBef>
              <a:spcAft>
                <a:spcPts val="0"/>
              </a:spcAft>
              <a:defRPr/>
            </a:pPr>
            <a:endParaRPr 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2B5194-9BA9-4A33-B8A0-318B71CC37FE}" type="slidenum">
              <a:rPr lang="en-US" smtClean="0">
                <a:latin typeface="Arial" pitchFamily="34" charset="0"/>
              </a:rPr>
              <a:pPr fontAlgn="base">
                <a:spcBef>
                  <a:spcPct val="0"/>
                </a:spcBef>
                <a:spcAft>
                  <a:spcPct val="0"/>
                </a:spcAft>
              </a:pPr>
              <a:t>4</a:t>
            </a:fld>
            <a:endParaRPr lang="en-US" smtClean="0">
              <a:latin typeface="Arial"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a:ln/>
        </p:spPr>
        <p:txBody>
          <a:bodyPr>
            <a:normAutofit fontScale="85000" lnSpcReduction="20000"/>
          </a:bodyPr>
          <a:lstStyle/>
          <a:p>
            <a:pPr eaLnBrk="1" fontAlgn="auto" hangingPunct="1">
              <a:spcBef>
                <a:spcPts val="0"/>
              </a:spcBef>
              <a:spcAft>
                <a:spcPts val="0"/>
              </a:spcAft>
              <a:defRPr/>
            </a:pPr>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63C89D-7B95-498C-B960-14ACC988E978}" type="datetimeFigureOut">
              <a:rPr lang="en-US" smtClean="0"/>
              <a:pPr/>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60996-BF4A-41B5-9DF1-43D46FAFAE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63C89D-7B95-498C-B960-14ACC988E978}" type="datetimeFigureOut">
              <a:rPr lang="en-US" smtClean="0"/>
              <a:pPr/>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60996-BF4A-41B5-9DF1-43D46FAFAE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63C89D-7B95-498C-B960-14ACC988E978}" type="datetimeFigureOut">
              <a:rPr lang="en-US" smtClean="0"/>
              <a:pPr/>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60996-BF4A-41B5-9DF1-43D46FAFAE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63C89D-7B95-498C-B960-14ACC988E978}" type="datetimeFigureOut">
              <a:rPr lang="en-US" smtClean="0"/>
              <a:pPr/>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60996-BF4A-41B5-9DF1-43D46FAFAE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63C89D-7B95-498C-B960-14ACC988E978}" type="datetimeFigureOut">
              <a:rPr lang="en-US" smtClean="0"/>
              <a:pPr/>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60996-BF4A-41B5-9DF1-43D46FAFAE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63C89D-7B95-498C-B960-14ACC988E978}" type="datetimeFigureOut">
              <a:rPr lang="en-US" smtClean="0"/>
              <a:pPr/>
              <a:t>6/25/2013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860996-BF4A-41B5-9DF1-43D46FAFAE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63C89D-7B95-498C-B960-14ACC988E978}" type="datetimeFigureOut">
              <a:rPr lang="en-US" smtClean="0"/>
              <a:pPr/>
              <a:t>6/25/2013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860996-BF4A-41B5-9DF1-43D46FAFAE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63C89D-7B95-498C-B960-14ACC988E978}" type="datetimeFigureOut">
              <a:rPr lang="en-US" smtClean="0"/>
              <a:pPr/>
              <a:t>6/25/2013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860996-BF4A-41B5-9DF1-43D46FAFAE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3C89D-7B95-498C-B960-14ACC988E978}" type="datetimeFigureOut">
              <a:rPr lang="en-US" smtClean="0"/>
              <a:pPr/>
              <a:t>6/25/2013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860996-BF4A-41B5-9DF1-43D46FAFAE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3C89D-7B95-498C-B960-14ACC988E978}" type="datetimeFigureOut">
              <a:rPr lang="en-US" smtClean="0"/>
              <a:pPr/>
              <a:t>6/25/2013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860996-BF4A-41B5-9DF1-43D46FAFAE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3C89D-7B95-498C-B960-14ACC988E978}" type="datetimeFigureOut">
              <a:rPr lang="en-US" smtClean="0"/>
              <a:pPr/>
              <a:t>6/25/2013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860996-BF4A-41B5-9DF1-43D46FAFAE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3C89D-7B95-498C-B960-14ACC988E978}" type="datetimeFigureOut">
              <a:rPr lang="en-US" smtClean="0"/>
              <a:pPr/>
              <a:t>6/25/2013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60996-BF4A-41B5-9DF1-43D46FAFAE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581400" y="4495800"/>
            <a:ext cx="5105400" cy="2362200"/>
          </a:xfrm>
        </p:spPr>
        <p:txBody>
          <a:bodyPr>
            <a:normAutofit fontScale="92500" lnSpcReduction="10000"/>
          </a:bodyPr>
          <a:lstStyle/>
          <a:p>
            <a:pPr>
              <a:spcBef>
                <a:spcPts val="0"/>
              </a:spcBef>
            </a:pPr>
            <a:r>
              <a:rPr lang="en-US" sz="2400" dirty="0" smtClean="0"/>
              <a:t>Presenters:</a:t>
            </a:r>
          </a:p>
          <a:p>
            <a:pPr>
              <a:spcBef>
                <a:spcPts val="0"/>
              </a:spcBef>
            </a:pPr>
            <a:r>
              <a:rPr lang="en-US" sz="2400" dirty="0" smtClean="0"/>
              <a:t>Jeff Horan, Habitat GIT Chair</a:t>
            </a:r>
          </a:p>
          <a:p>
            <a:pPr>
              <a:spcBef>
                <a:spcPts val="0"/>
              </a:spcBef>
            </a:pPr>
            <a:r>
              <a:rPr lang="en-US" sz="2400" dirty="0" smtClean="0"/>
              <a:t>Bill Stack, CWP</a:t>
            </a:r>
          </a:p>
          <a:p>
            <a:pPr>
              <a:spcBef>
                <a:spcPts val="0"/>
              </a:spcBef>
            </a:pPr>
            <a:endParaRPr lang="en-US" sz="2400" dirty="0" smtClean="0"/>
          </a:p>
          <a:p>
            <a:pPr>
              <a:spcBef>
                <a:spcPts val="0"/>
              </a:spcBef>
            </a:pPr>
            <a:r>
              <a:rPr lang="en-US" sz="2400" dirty="0" smtClean="0"/>
              <a:t>Scientific and Technical Advisory Committee Meeting</a:t>
            </a:r>
          </a:p>
          <a:p>
            <a:pPr>
              <a:spcBef>
                <a:spcPts val="0"/>
              </a:spcBef>
            </a:pPr>
            <a:r>
              <a:rPr lang="en-US" sz="2400" dirty="0" smtClean="0"/>
              <a:t>March 13, 2013</a:t>
            </a:r>
          </a:p>
        </p:txBody>
      </p:sp>
      <p:sp>
        <p:nvSpPr>
          <p:cNvPr id="6" name="Title 5"/>
          <p:cNvSpPr>
            <a:spLocks noGrp="1"/>
          </p:cNvSpPr>
          <p:nvPr>
            <p:ph type="ctrTitle"/>
          </p:nvPr>
        </p:nvSpPr>
        <p:spPr>
          <a:xfrm>
            <a:off x="3200400" y="2130425"/>
            <a:ext cx="5562600" cy="2517775"/>
          </a:xfrm>
        </p:spPr>
        <p:txBody>
          <a:bodyPr>
            <a:normAutofit fontScale="90000"/>
          </a:bodyPr>
          <a:lstStyle/>
          <a:p>
            <a:r>
              <a:rPr lang="en-US" sz="2700" dirty="0" smtClean="0"/>
              <a:t/>
            </a:r>
            <a:br>
              <a:rPr lang="en-US" sz="2700" dirty="0" smtClean="0"/>
            </a:br>
            <a:r>
              <a:rPr lang="en-US" sz="3100" dirty="0" smtClean="0"/>
              <a:t>STAC Responsive Workshop Proposal:</a:t>
            </a:r>
            <a:br>
              <a:rPr lang="en-US" sz="3100" dirty="0" smtClean="0"/>
            </a:br>
            <a:r>
              <a:rPr lang="en-US" sz="3100" dirty="0" smtClean="0"/>
              <a:t>Designing Sustainable Stream Restoration Projects </a:t>
            </a:r>
            <a:r>
              <a:rPr lang="en-US" sz="2700" dirty="0" smtClean="0"/>
              <a:t/>
            </a:r>
            <a:br>
              <a:rPr lang="en-US" sz="2700" dirty="0" smtClean="0"/>
            </a:br>
            <a:r>
              <a:rPr lang="en-US"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9000"/>
            <a:lum/>
          </a:blip>
          <a:srcRect/>
          <a:stretch>
            <a:fillRect t="-5000" b="-5000"/>
          </a:stretch>
        </a:blipFill>
        <a:effectLst/>
      </p:bgPr>
    </p:bg>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533400" y="838200"/>
            <a:ext cx="8229600" cy="1905000"/>
          </a:xfrm>
        </p:spPr>
        <p:txBody>
          <a:bodyPr rtlCol="0">
            <a:normAutofit fontScale="90000"/>
          </a:bodyPr>
          <a:lstStyle/>
          <a:p>
            <a:r>
              <a:rPr lang="en-US" sz="2700" b="1" dirty="0" smtClean="0">
                <a:latin typeface="+mn-lt"/>
                <a:cs typeface="Arial" pitchFamily="34" charset="0"/>
              </a:rPr>
              <a:t/>
            </a:r>
            <a:br>
              <a:rPr lang="en-US" sz="2700" b="1" dirty="0" smtClean="0">
                <a:latin typeface="+mn-lt"/>
                <a:cs typeface="Arial" pitchFamily="34" charset="0"/>
              </a:rPr>
            </a:br>
            <a:r>
              <a:rPr lang="en-US" sz="3100" b="1" dirty="0"/>
              <a:t>Workshop Title:</a:t>
            </a:r>
            <a:r>
              <a:rPr lang="en-US" sz="3100" dirty="0"/>
              <a:t/>
            </a:r>
            <a:br>
              <a:rPr lang="en-US" sz="3100" dirty="0"/>
            </a:br>
            <a:r>
              <a:rPr lang="en-US" sz="3100" b="1" dirty="0"/>
              <a:t>Designing Sustainable Stream Restoration Projects within the Chesapeake Bay Watershed </a:t>
            </a:r>
            <a:r>
              <a:rPr lang="en-US" dirty="0"/>
              <a:t/>
            </a:r>
            <a:br>
              <a:rPr lang="en-US" dirty="0"/>
            </a:br>
            <a:endParaRPr lang="en-US" i="1" dirty="0" smtClean="0">
              <a:latin typeface="+mn-lt"/>
              <a:cs typeface="Arial" pitchFamily="34" charset="0"/>
            </a:endParaRPr>
          </a:p>
        </p:txBody>
      </p:sp>
      <p:sp>
        <p:nvSpPr>
          <p:cNvPr id="20" name="Content Placeholder 19"/>
          <p:cNvSpPr>
            <a:spLocks noGrp="1"/>
          </p:cNvSpPr>
          <p:nvPr>
            <p:ph idx="1"/>
          </p:nvPr>
        </p:nvSpPr>
        <p:spPr>
          <a:xfrm>
            <a:off x="457200" y="2667000"/>
            <a:ext cx="8229600" cy="3763963"/>
          </a:xfrm>
        </p:spPr>
        <p:txBody>
          <a:bodyPr>
            <a:normAutofit/>
          </a:bodyPr>
          <a:lstStyle/>
          <a:p>
            <a:pPr marL="0" indent="0">
              <a:buNone/>
            </a:pPr>
            <a:r>
              <a:rPr lang="en-US" sz="2800" b="1" dirty="0" smtClean="0"/>
              <a:t>Workshop Objective</a:t>
            </a:r>
            <a:r>
              <a:rPr lang="en-US" sz="2800" b="1" dirty="0"/>
              <a:t>:</a:t>
            </a:r>
            <a:r>
              <a:rPr lang="en-US" sz="2800" dirty="0"/>
              <a:t>  </a:t>
            </a:r>
          </a:p>
          <a:p>
            <a:pPr marL="0" indent="0">
              <a:buNone/>
            </a:pPr>
            <a:r>
              <a:rPr lang="en-US" sz="2800" dirty="0"/>
              <a:t>Create agreement among practitioners, regulators and scientists on a common language and methods for designing sustainable stream restoration projects that improve the functional elements of stream health to address water quality, climatological impacts,  physical and biological components within the stream and adjacent riparian zone.</a:t>
            </a:r>
            <a:endParaRPr lang="en-US" sz="2800" dirty="0" smtClean="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9000"/>
            <a:lum/>
          </a:blip>
          <a:srcRect/>
          <a:stretch>
            <a:fillRect t="-5000" b="-5000"/>
          </a:stretch>
        </a:blipFill>
        <a:effectLst/>
      </p:bgPr>
    </p:bg>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533400" y="1066800"/>
            <a:ext cx="8229600" cy="1295400"/>
          </a:xfrm>
        </p:spPr>
        <p:txBody>
          <a:bodyPr rtlCol="0">
            <a:normAutofit/>
          </a:bodyPr>
          <a:lstStyle/>
          <a:p>
            <a:pPr>
              <a:lnSpc>
                <a:spcPct val="80000"/>
              </a:lnSpc>
              <a:defRPr/>
            </a:pPr>
            <a:r>
              <a:rPr lang="en-US" sz="2400" b="1" dirty="0"/>
              <a:t>Designing Sustainable Stream Restoration Projects within the Chesapeake Bay Watershed </a:t>
            </a:r>
            <a:endParaRPr lang="en-US" sz="2400" i="1" dirty="0" smtClean="0">
              <a:latin typeface="+mn-lt"/>
              <a:cs typeface="Arial" pitchFamily="34" charset="0"/>
            </a:endParaRPr>
          </a:p>
        </p:txBody>
      </p:sp>
      <p:sp>
        <p:nvSpPr>
          <p:cNvPr id="20" name="Content Placeholder 19"/>
          <p:cNvSpPr>
            <a:spLocks noGrp="1"/>
          </p:cNvSpPr>
          <p:nvPr>
            <p:ph idx="1"/>
          </p:nvPr>
        </p:nvSpPr>
        <p:spPr>
          <a:xfrm>
            <a:off x="457200" y="2057400"/>
            <a:ext cx="8229600" cy="4800600"/>
          </a:xfrm>
        </p:spPr>
        <p:txBody>
          <a:bodyPr>
            <a:normAutofit fontScale="77500" lnSpcReduction="20000"/>
          </a:bodyPr>
          <a:lstStyle/>
          <a:p>
            <a:pPr indent="0">
              <a:buNone/>
            </a:pPr>
            <a:endParaRPr lang="en-US" sz="2100" b="1" dirty="0" smtClean="0"/>
          </a:p>
          <a:p>
            <a:pPr indent="0">
              <a:buNone/>
            </a:pPr>
            <a:r>
              <a:rPr lang="en-US" sz="2100" b="1" dirty="0" smtClean="0"/>
              <a:t>Proposed Workshop Steering </a:t>
            </a:r>
            <a:r>
              <a:rPr lang="en-US" sz="2100" b="1" dirty="0"/>
              <a:t>Committee</a:t>
            </a:r>
            <a:r>
              <a:rPr lang="en-US" sz="2100" b="1" dirty="0" smtClean="0"/>
              <a:t>:</a:t>
            </a:r>
          </a:p>
          <a:p>
            <a:r>
              <a:rPr lang="en-US" sz="2100" dirty="0" smtClean="0"/>
              <a:t>Bill </a:t>
            </a:r>
            <a:r>
              <a:rPr lang="en-US" sz="2100" dirty="0"/>
              <a:t>Stack, Center for Watershed Protection</a:t>
            </a:r>
          </a:p>
          <a:p>
            <a:r>
              <a:rPr lang="en-US" sz="2100" dirty="0"/>
              <a:t>Neely Law, Center for Watershed Protection</a:t>
            </a:r>
          </a:p>
          <a:p>
            <a:r>
              <a:rPr lang="en-US" sz="2100" dirty="0"/>
              <a:t>Jeff Horan, Chair Habitat GIT, USFWS</a:t>
            </a:r>
          </a:p>
          <a:p>
            <a:r>
              <a:rPr lang="en-US" sz="2100" dirty="0"/>
              <a:t>Jana Davis, Vice Chair Habitat GIT, Chesapeake Bay Trust</a:t>
            </a:r>
          </a:p>
          <a:p>
            <a:r>
              <a:rPr lang="en-US" sz="2100" dirty="0"/>
              <a:t>Rich Starr, USFWS</a:t>
            </a:r>
          </a:p>
          <a:p>
            <a:r>
              <a:rPr lang="en-US" sz="2100" dirty="0"/>
              <a:t>Denise </a:t>
            </a:r>
            <a:r>
              <a:rPr lang="en-US" sz="2100" dirty="0" err="1"/>
              <a:t>Wardrop</a:t>
            </a:r>
            <a:r>
              <a:rPr lang="en-US" sz="2100" dirty="0"/>
              <a:t>, Penn State (STAC)</a:t>
            </a:r>
          </a:p>
          <a:p>
            <a:r>
              <a:rPr lang="en-US" sz="2100" dirty="0"/>
              <a:t>Margaret Palmer, UMCES</a:t>
            </a:r>
          </a:p>
          <a:p>
            <a:r>
              <a:rPr lang="en-US" sz="2100" dirty="0"/>
              <a:t>Stephen </a:t>
            </a:r>
            <a:r>
              <a:rPr lang="en-US" sz="2100" dirty="0" err="1"/>
              <a:t>Schoenholtz</a:t>
            </a:r>
            <a:r>
              <a:rPr lang="en-US" sz="2100" dirty="0"/>
              <a:t>, VA Tech</a:t>
            </a:r>
          </a:p>
          <a:p>
            <a:r>
              <a:rPr lang="en-US" sz="2100" dirty="0"/>
              <a:t>Ron </a:t>
            </a:r>
            <a:r>
              <a:rPr lang="en-US" sz="2100" dirty="0" err="1"/>
              <a:t>Klauda</a:t>
            </a:r>
            <a:r>
              <a:rPr lang="en-US" sz="2100" dirty="0"/>
              <a:t>, MD DNR</a:t>
            </a:r>
          </a:p>
          <a:p>
            <a:r>
              <a:rPr lang="en-US" sz="2100" dirty="0"/>
              <a:t>Bill </a:t>
            </a:r>
            <a:r>
              <a:rPr lang="en-US" sz="2100" dirty="0" err="1"/>
              <a:t>Seger</a:t>
            </a:r>
            <a:r>
              <a:rPr lang="en-US" sz="2100" dirty="0"/>
              <a:t>, MD MDE</a:t>
            </a:r>
          </a:p>
          <a:p>
            <a:r>
              <a:rPr lang="en-US" sz="2100" dirty="0"/>
              <a:t>Jeff </a:t>
            </a:r>
            <a:r>
              <a:rPr lang="en-US" sz="2100" dirty="0" err="1"/>
              <a:t>Hartranft</a:t>
            </a:r>
            <a:r>
              <a:rPr lang="en-US" sz="2100" dirty="0"/>
              <a:t>,  PADEP</a:t>
            </a:r>
          </a:p>
          <a:p>
            <a:r>
              <a:rPr lang="en-US" sz="2100" dirty="0"/>
              <a:t>Dave </a:t>
            </a:r>
            <a:r>
              <a:rPr lang="en-US" sz="2100" dirty="0" err="1"/>
              <a:t>Goerman</a:t>
            </a:r>
            <a:r>
              <a:rPr lang="en-US" sz="2100" dirty="0"/>
              <a:t>, PADEP</a:t>
            </a:r>
          </a:p>
          <a:p>
            <a:r>
              <a:rPr lang="en-US" sz="2100" dirty="0"/>
              <a:t>Scott Lowe,  McCormick Taylor</a:t>
            </a:r>
          </a:p>
          <a:p>
            <a:r>
              <a:rPr lang="en-US" sz="2100" dirty="0"/>
              <a:t>Ward </a:t>
            </a:r>
            <a:r>
              <a:rPr lang="en-US" sz="2100" dirty="0" err="1"/>
              <a:t>Oberholtzer</a:t>
            </a:r>
            <a:r>
              <a:rPr lang="en-US" sz="2100" dirty="0"/>
              <a:t>,  </a:t>
            </a:r>
            <a:r>
              <a:rPr lang="en-US" sz="2100" dirty="0" err="1"/>
              <a:t>LandStudies</a:t>
            </a:r>
            <a:endParaRPr lang="en-US" sz="2100" dirty="0"/>
          </a:p>
          <a:p>
            <a:r>
              <a:rPr lang="en-US" sz="2100" dirty="0"/>
              <a:t>Joe Berg,  </a:t>
            </a:r>
            <a:r>
              <a:rPr lang="en-US" sz="2100" dirty="0" err="1"/>
              <a:t>Biohabitats</a:t>
            </a:r>
            <a:endParaRPr lang="en-US" sz="2100" dirty="0"/>
          </a:p>
          <a:p>
            <a:r>
              <a:rPr lang="en-US" sz="2100" dirty="0" err="1"/>
              <a:t>Solange</a:t>
            </a:r>
            <a:r>
              <a:rPr lang="en-US" sz="2100" dirty="0"/>
              <a:t> </a:t>
            </a:r>
            <a:r>
              <a:rPr lang="en-US" sz="2100" dirty="0" err="1"/>
              <a:t>Filoso</a:t>
            </a:r>
            <a:r>
              <a:rPr lang="en-US" sz="2100" dirty="0"/>
              <a:t>, University of MD</a:t>
            </a:r>
          </a:p>
          <a:p>
            <a:pPr indent="0">
              <a:buNone/>
            </a:pPr>
            <a:endParaRPr lang="en-US" sz="2000" dirty="0" smtClean="0"/>
          </a:p>
        </p:txBody>
      </p:sp>
    </p:spTree>
    <p:extLst>
      <p:ext uri="{BB962C8B-B14F-4D97-AF65-F5344CB8AC3E}">
        <p14:creationId xmlns:p14="http://schemas.microsoft.com/office/powerpoint/2010/main" xmlns="" val="688993816"/>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9000"/>
            <a:lum/>
          </a:blip>
          <a:srcRect/>
          <a:stretch>
            <a:fillRect t="-5000" b="-5000"/>
          </a:stretch>
        </a:blipFill>
        <a:effectLst/>
      </p:bgPr>
    </p:bg>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533400" y="838200"/>
            <a:ext cx="8229600" cy="1143000"/>
          </a:xfrm>
        </p:spPr>
        <p:txBody>
          <a:bodyPr rtlCol="0">
            <a:normAutofit fontScale="90000"/>
          </a:bodyPr>
          <a:lstStyle/>
          <a:p>
            <a:pPr>
              <a:lnSpc>
                <a:spcPct val="80000"/>
              </a:lnSpc>
              <a:defRPr/>
            </a:pPr>
            <a:r>
              <a:rPr lang="en-US" sz="2700" b="1" dirty="0" smtClean="0">
                <a:latin typeface="+mn-lt"/>
                <a:cs typeface="Arial" pitchFamily="34" charset="0"/>
              </a:rPr>
              <a:t/>
            </a:r>
            <a:br>
              <a:rPr lang="en-US" sz="2700" b="1" dirty="0" smtClean="0">
                <a:latin typeface="+mn-lt"/>
                <a:cs typeface="Arial" pitchFamily="34" charset="0"/>
              </a:rPr>
            </a:br>
            <a:r>
              <a:rPr lang="en-US" sz="3100" b="1" dirty="0"/>
              <a:t>Designing Sustainable Stream Restoration Projects within the Chesapeake Bay Watershed </a:t>
            </a:r>
            <a:r>
              <a:rPr lang="en-US" dirty="0" smtClean="0">
                <a:latin typeface="+mn-lt"/>
                <a:cs typeface="Arial" pitchFamily="34" charset="0"/>
              </a:rPr>
              <a:t/>
            </a:r>
            <a:br>
              <a:rPr lang="en-US" dirty="0" smtClean="0">
                <a:latin typeface="+mn-lt"/>
                <a:cs typeface="Arial" pitchFamily="34" charset="0"/>
              </a:rPr>
            </a:br>
            <a:endParaRPr lang="en-US" i="1" dirty="0" smtClean="0">
              <a:latin typeface="+mn-lt"/>
              <a:cs typeface="Arial" pitchFamily="34" charset="0"/>
            </a:endParaRPr>
          </a:p>
        </p:txBody>
      </p:sp>
      <p:sp>
        <p:nvSpPr>
          <p:cNvPr id="20" name="Content Placeholder 19"/>
          <p:cNvSpPr>
            <a:spLocks noGrp="1"/>
          </p:cNvSpPr>
          <p:nvPr>
            <p:ph idx="1"/>
          </p:nvPr>
        </p:nvSpPr>
        <p:spPr>
          <a:xfrm>
            <a:off x="457200" y="1905000"/>
            <a:ext cx="8229600" cy="4525963"/>
          </a:xfrm>
        </p:spPr>
        <p:txBody>
          <a:bodyPr>
            <a:normAutofit fontScale="92500" lnSpcReduction="10000"/>
          </a:bodyPr>
          <a:lstStyle/>
          <a:p>
            <a:pPr indent="0">
              <a:buNone/>
            </a:pPr>
            <a:r>
              <a:rPr lang="en-US" sz="2800" dirty="0" smtClean="0">
                <a:cs typeface="Arial" pitchFamily="34" charset="0"/>
              </a:rPr>
              <a:t>The Workshop will:</a:t>
            </a:r>
          </a:p>
          <a:p>
            <a:pPr indent="0">
              <a:buNone/>
            </a:pPr>
            <a:r>
              <a:rPr lang="en-US" sz="2800" dirty="0"/>
              <a:t>1) </a:t>
            </a:r>
            <a:r>
              <a:rPr lang="en-US" sz="2800" dirty="0" smtClean="0"/>
              <a:t>Create a </a:t>
            </a:r>
            <a:r>
              <a:rPr lang="en-US" sz="2800" dirty="0"/>
              <a:t>common understanding and common language among restoration practitioners, regulators and scientists; 2) Determine a uniform process for characterizing the degree of functional (biological) lift and/or loss in stream or riparian habitat associated with the various stream restoration protocols; 3) Identify best practices that can be incorporated into design to improve functional lift; 4) Engage the stream restoration community and provide a document from which to continue to build a consensus and guidance on stream restoration.</a:t>
            </a:r>
            <a:endParaRPr lang="en-US" sz="2800" dirty="0" smtClean="0">
              <a:cs typeface="Arial" pitchFamily="34" charset="0"/>
            </a:endParaRPr>
          </a:p>
        </p:txBody>
      </p:sp>
    </p:spTree>
    <p:extLst>
      <p:ext uri="{BB962C8B-B14F-4D97-AF65-F5344CB8AC3E}">
        <p14:creationId xmlns:p14="http://schemas.microsoft.com/office/powerpoint/2010/main" xmlns="" val="416633044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2" descr="C:\Documents and Settings\mhession\Desktop\pyramid_-overview.jpg"/>
          <p:cNvPicPr>
            <a:picLocks noGrp="1" noChangeAspect="1" noChangeArrowheads="1"/>
          </p:cNvPicPr>
          <p:nvPr>
            <p:ph sz="half" idx="4294967295"/>
          </p:nvPr>
        </p:nvPicPr>
        <p:blipFill>
          <a:blip r:embed="rId2" cstate="print"/>
          <a:srcRect/>
          <a:stretch>
            <a:fillRect/>
          </a:stretch>
        </p:blipFill>
        <p:spPr bwMode="auto">
          <a:xfrm>
            <a:off x="228600" y="0"/>
            <a:ext cx="9144000" cy="6858000"/>
          </a:xfrm>
          <a:prstGeom prst="rect">
            <a:avLst/>
          </a:prstGeom>
          <a:noFill/>
        </p:spPr>
      </p:pic>
      <p:cxnSp>
        <p:nvCxnSpPr>
          <p:cNvPr id="13" name="Straight Connector 12"/>
          <p:cNvCxnSpPr/>
          <p:nvPr/>
        </p:nvCxnSpPr>
        <p:spPr>
          <a:xfrm>
            <a:off x="304800" y="3200400"/>
            <a:ext cx="8305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 y="4572000"/>
            <a:ext cx="8382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0" y="1981200"/>
            <a:ext cx="1905000" cy="369332"/>
          </a:xfrm>
          <a:prstGeom prst="rect">
            <a:avLst/>
          </a:prstGeom>
          <a:noFill/>
        </p:spPr>
        <p:txBody>
          <a:bodyPr wrap="square" rtlCol="0">
            <a:spAutoFit/>
          </a:bodyPr>
          <a:lstStyle/>
          <a:p>
            <a:r>
              <a:rPr lang="en-US" b="1" dirty="0" smtClean="0"/>
              <a:t>SITE SELECTION</a:t>
            </a:r>
            <a:endParaRPr lang="en-US" b="1" dirty="0"/>
          </a:p>
        </p:txBody>
      </p:sp>
      <p:sp>
        <p:nvSpPr>
          <p:cNvPr id="21" name="TextBox 20"/>
          <p:cNvSpPr txBox="1"/>
          <p:nvPr/>
        </p:nvSpPr>
        <p:spPr>
          <a:xfrm>
            <a:off x="0" y="3276600"/>
            <a:ext cx="2133600" cy="646331"/>
          </a:xfrm>
          <a:prstGeom prst="rect">
            <a:avLst/>
          </a:prstGeom>
          <a:noFill/>
        </p:spPr>
        <p:txBody>
          <a:bodyPr wrap="square" rtlCol="0">
            <a:spAutoFit/>
          </a:bodyPr>
          <a:lstStyle/>
          <a:p>
            <a:r>
              <a:rPr lang="en-US" b="1" dirty="0" smtClean="0"/>
              <a:t>REACH SCALE</a:t>
            </a:r>
          </a:p>
          <a:p>
            <a:r>
              <a:rPr lang="en-US" b="1" dirty="0" smtClean="0"/>
              <a:t>IMPROVEMENTS</a:t>
            </a:r>
            <a:endParaRPr lang="en-US" b="1" dirty="0"/>
          </a:p>
        </p:txBody>
      </p:sp>
      <p:sp>
        <p:nvSpPr>
          <p:cNvPr id="22" name="TextBox 21"/>
          <p:cNvSpPr txBox="1"/>
          <p:nvPr/>
        </p:nvSpPr>
        <p:spPr>
          <a:xfrm>
            <a:off x="0" y="5334000"/>
            <a:ext cx="2133600" cy="646331"/>
          </a:xfrm>
          <a:prstGeom prst="rect">
            <a:avLst/>
          </a:prstGeom>
          <a:noFill/>
        </p:spPr>
        <p:txBody>
          <a:bodyPr wrap="square" rtlCol="0">
            <a:spAutoFit/>
          </a:bodyPr>
          <a:lstStyle/>
          <a:p>
            <a:r>
              <a:rPr lang="en-US" b="1" dirty="0" smtClean="0"/>
              <a:t>INDEPENDENT VARIABLES</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4000"/>
            <a:lum/>
          </a:blip>
          <a:srcRect/>
          <a:stretch>
            <a:fillRect t="-3000" b="-3000"/>
          </a:stretch>
        </a:blipFill>
        <a:effectLst/>
      </p:bgPr>
    </p:bg>
    <p:spTree>
      <p:nvGrpSpPr>
        <p:cNvPr id="1" name=""/>
        <p:cNvGrpSpPr/>
        <p:nvPr/>
      </p:nvGrpSpPr>
      <p:grpSpPr>
        <a:xfrm>
          <a:off x="0" y="0"/>
          <a:ext cx="0" cy="0"/>
          <a:chOff x="0" y="0"/>
          <a:chExt cx="0" cy="0"/>
        </a:xfrm>
      </p:grpSpPr>
      <p:sp>
        <p:nvSpPr>
          <p:cNvPr id="8" name="Content Placeholder 22"/>
          <p:cNvSpPr txBox="1">
            <a:spLocks/>
          </p:cNvSpPr>
          <p:nvPr/>
        </p:nvSpPr>
        <p:spPr>
          <a:xfrm>
            <a:off x="304800" y="1600200"/>
            <a:ext cx="4800600" cy="4495800"/>
          </a:xfrm>
          <a:prstGeom prst="rect">
            <a:avLst/>
          </a:prstGeom>
        </p:spPr>
        <p:txBody>
          <a:bodyPr vert="horz" lIns="91440" tIns="45720" rIns="91440" bIns="45720" rtlCol="0">
            <a:normAutofit/>
          </a:bodyPr>
          <a:lstStyle/>
          <a:p>
            <a:pPr marL="457200" indent="-457200">
              <a:spcBef>
                <a:spcPct val="20000"/>
              </a:spcBef>
              <a:buAutoNum type="arabicParenR"/>
              <a:defRPr/>
            </a:pPr>
            <a:r>
              <a:rPr lang="en-US" sz="2400" dirty="0" smtClean="0"/>
              <a:t>What </a:t>
            </a:r>
            <a:r>
              <a:rPr lang="en-US" sz="2400" dirty="0"/>
              <a:t>are the standards and methods used to determine stream functions that support  in-stream and riparian ecosystem habitat</a:t>
            </a:r>
            <a:r>
              <a:rPr lang="en-US" sz="2400" dirty="0" smtClean="0"/>
              <a:t>?</a:t>
            </a:r>
          </a:p>
          <a:p>
            <a:pPr marL="457200" indent="-457200">
              <a:spcBef>
                <a:spcPct val="20000"/>
              </a:spcBef>
              <a:buAutoNum type="arabicParenR"/>
              <a:defRPr/>
            </a:pPr>
            <a:r>
              <a:rPr lang="en-US" sz="2400" dirty="0"/>
              <a:t>How does the riparian corridor interact with the stream geomorphology to affect habitat function?</a:t>
            </a:r>
            <a:r>
              <a:rPr lang="en-US" sz="2400" dirty="0" smtClean="0"/>
              <a:t> </a:t>
            </a:r>
            <a:endParaRPr lang="en-US" sz="24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10" name="Title 23"/>
          <p:cNvSpPr>
            <a:spLocks noGrp="1"/>
          </p:cNvSpPr>
          <p:nvPr>
            <p:ph type="title"/>
          </p:nvPr>
        </p:nvSpPr>
        <p:spPr>
          <a:xfrm>
            <a:off x="685800" y="152400"/>
            <a:ext cx="7772400" cy="1143000"/>
          </a:xfrm>
        </p:spPr>
        <p:txBody>
          <a:bodyPr>
            <a:normAutofit/>
          </a:bodyPr>
          <a:lstStyle/>
          <a:p>
            <a:r>
              <a:rPr lang="en-US" sz="4000" dirty="0" smtClean="0">
                <a:latin typeface="Calibri" pitchFamily="34" charset="0"/>
              </a:rPr>
              <a:t>Workshop Questions:</a:t>
            </a:r>
          </a:p>
        </p:txBody>
      </p:sp>
      <p:pic>
        <p:nvPicPr>
          <p:cNvPr id="12" name="Picture 3" descr="S:\GIT 2\MHession\Presentation Materials\stream rest before - 2007rich starr fws .JPG"/>
          <p:cNvPicPr>
            <a:picLocks noChangeAspect="1" noChangeArrowheads="1"/>
          </p:cNvPicPr>
          <p:nvPr/>
        </p:nvPicPr>
        <p:blipFill>
          <a:blip r:embed="rId3" cstate="print"/>
          <a:srcRect/>
          <a:stretch>
            <a:fillRect/>
          </a:stretch>
        </p:blipFill>
        <p:spPr bwMode="auto">
          <a:xfrm>
            <a:off x="5410200" y="1295400"/>
            <a:ext cx="3200400" cy="2400300"/>
          </a:xfrm>
          <a:prstGeom prst="rect">
            <a:avLst/>
          </a:prstGeom>
          <a:noFill/>
        </p:spPr>
      </p:pic>
      <p:pic>
        <p:nvPicPr>
          <p:cNvPr id="13" name="Picture 2" descr="S:\GIT 2\MHession\Presentation Materials\stream rest After- 2009 rich starrfws.jpg"/>
          <p:cNvPicPr>
            <a:picLocks noChangeAspect="1" noChangeArrowheads="1"/>
          </p:cNvPicPr>
          <p:nvPr/>
        </p:nvPicPr>
        <p:blipFill>
          <a:blip r:embed="rId4" cstate="print"/>
          <a:srcRect/>
          <a:stretch>
            <a:fillRect/>
          </a:stretch>
        </p:blipFill>
        <p:spPr bwMode="auto">
          <a:xfrm>
            <a:off x="5410200" y="4038600"/>
            <a:ext cx="3152672" cy="2364899"/>
          </a:xfrm>
          <a:prstGeom prst="rect">
            <a:avLst/>
          </a:prstGeom>
          <a:noFill/>
        </p:spPr>
      </p:pic>
      <p:sp>
        <p:nvSpPr>
          <p:cNvPr id="14" name="TextBox 13"/>
          <p:cNvSpPr txBox="1"/>
          <p:nvPr/>
        </p:nvSpPr>
        <p:spPr>
          <a:xfrm>
            <a:off x="7315200" y="1447800"/>
            <a:ext cx="1219200" cy="381000"/>
          </a:xfrm>
          <a:prstGeom prst="rect">
            <a:avLst/>
          </a:prstGeom>
          <a:noFill/>
        </p:spPr>
        <p:txBody>
          <a:bodyPr wrap="square" rtlCol="0">
            <a:spAutoFit/>
          </a:bodyPr>
          <a:lstStyle/>
          <a:p>
            <a:r>
              <a:rPr lang="en-US" b="1" dirty="0" smtClean="0">
                <a:solidFill>
                  <a:srgbClr val="FFFF00"/>
                </a:solidFill>
              </a:rPr>
              <a:t>BEFORE</a:t>
            </a:r>
            <a:endParaRPr lang="en-US" b="1" dirty="0">
              <a:solidFill>
                <a:srgbClr val="FFFF00"/>
              </a:solidFill>
            </a:endParaRPr>
          </a:p>
        </p:txBody>
      </p:sp>
      <p:sp>
        <p:nvSpPr>
          <p:cNvPr id="15" name="TextBox 14"/>
          <p:cNvSpPr txBox="1"/>
          <p:nvPr/>
        </p:nvSpPr>
        <p:spPr>
          <a:xfrm>
            <a:off x="7391400" y="4191000"/>
            <a:ext cx="1219200" cy="381000"/>
          </a:xfrm>
          <a:prstGeom prst="rect">
            <a:avLst/>
          </a:prstGeom>
          <a:noFill/>
        </p:spPr>
        <p:txBody>
          <a:bodyPr wrap="square" rtlCol="0">
            <a:spAutoFit/>
          </a:bodyPr>
          <a:lstStyle/>
          <a:p>
            <a:r>
              <a:rPr lang="en-US" b="1" dirty="0" smtClean="0">
                <a:solidFill>
                  <a:srgbClr val="FFFF00"/>
                </a:solidFill>
              </a:rPr>
              <a:t>AFTER</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3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rPr>
              <a:t>Workshop Questions:</a:t>
            </a:r>
            <a:endParaRPr lang="en-US" dirty="0"/>
          </a:p>
        </p:txBody>
      </p:sp>
      <p:sp>
        <p:nvSpPr>
          <p:cNvPr id="3" name="Content Placeholder 2"/>
          <p:cNvSpPr>
            <a:spLocks noGrp="1"/>
          </p:cNvSpPr>
          <p:nvPr>
            <p:ph idx="1"/>
          </p:nvPr>
        </p:nvSpPr>
        <p:spPr>
          <a:xfrm>
            <a:off x="457200" y="1371600"/>
            <a:ext cx="5486400" cy="5181600"/>
          </a:xfrm>
        </p:spPr>
        <p:txBody>
          <a:bodyPr>
            <a:normAutofit/>
          </a:bodyPr>
          <a:lstStyle/>
          <a:p>
            <a:pPr marL="0" indent="0">
              <a:buNone/>
            </a:pPr>
            <a:r>
              <a:rPr lang="en-US" sz="2400" dirty="0" smtClean="0"/>
              <a:t>3) What </a:t>
            </a:r>
            <a:r>
              <a:rPr lang="en-US" sz="2400" dirty="0"/>
              <a:t>assessment tools are available to measure net gain or loss of stream functions and habitat conditions associated with stream instability to verify project success at the site, reach and watershed </a:t>
            </a:r>
            <a:r>
              <a:rPr lang="en-US" sz="2400" dirty="0" smtClean="0"/>
              <a:t>scale?</a:t>
            </a:r>
          </a:p>
          <a:p>
            <a:pPr marL="0" indent="0">
              <a:buNone/>
            </a:pPr>
            <a:r>
              <a:rPr lang="en-US" sz="2400" dirty="0" smtClean="0"/>
              <a:t>4)</a:t>
            </a:r>
            <a:r>
              <a:rPr lang="en-US" dirty="0" smtClean="0"/>
              <a:t> </a:t>
            </a:r>
            <a:r>
              <a:rPr lang="en-US" sz="2400" dirty="0"/>
              <a:t>What design features are currently present in accepted stream restoration protocols that increase stream functions and habitat condition?</a:t>
            </a:r>
          </a:p>
        </p:txBody>
      </p:sp>
      <p:pic>
        <p:nvPicPr>
          <p:cNvPr id="4" name="Picture 12" descr="http://www.fisheyeguyphotography.com/pics/trout-large/brook-trout-photo-128.jpg"/>
          <p:cNvPicPr>
            <a:picLocks noChangeAspect="1" noChangeArrowheads="1"/>
          </p:cNvPicPr>
          <p:nvPr/>
        </p:nvPicPr>
        <p:blipFill>
          <a:blip r:embed="rId3" cstate="print"/>
          <a:srcRect/>
          <a:stretch>
            <a:fillRect/>
          </a:stretch>
        </p:blipFill>
        <p:spPr bwMode="auto">
          <a:xfrm>
            <a:off x="5715000" y="2209800"/>
            <a:ext cx="3276600" cy="2185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t="-3000" b="-3000"/>
          </a:stretch>
        </a:blip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4419600" y="685800"/>
            <a:ext cx="4419600" cy="5983459"/>
          </a:xfrm>
          <a:prstGeom prst="rect">
            <a:avLst/>
          </a:prstGeom>
          <a:noFill/>
          <a:ln w="9525">
            <a:noFill/>
            <a:miter lim="800000"/>
            <a:headEnd/>
            <a:tailEnd/>
          </a:ln>
        </p:spPr>
      </p:pic>
      <p:sp>
        <p:nvSpPr>
          <p:cNvPr id="7" name="Content Placeholder 2"/>
          <p:cNvSpPr>
            <a:spLocks noGrp="1"/>
          </p:cNvSpPr>
          <p:nvPr>
            <p:ph idx="1"/>
          </p:nvPr>
        </p:nvSpPr>
        <p:spPr>
          <a:xfrm>
            <a:off x="0" y="685800"/>
            <a:ext cx="4495800" cy="5867400"/>
          </a:xfrm>
        </p:spPr>
        <p:txBody>
          <a:bodyPr>
            <a:normAutofit/>
          </a:bodyPr>
          <a:lstStyle/>
          <a:p>
            <a:pPr marL="0" lvl="0" indent="0">
              <a:buNone/>
            </a:pPr>
            <a:r>
              <a:rPr lang="en-US" sz="2800" dirty="0" smtClean="0">
                <a:latin typeface="Calibri" pitchFamily="34" charset="0"/>
              </a:rPr>
              <a:t>    Workshop </a:t>
            </a:r>
            <a:r>
              <a:rPr lang="en-US" sz="2800" dirty="0">
                <a:latin typeface="Calibri" pitchFamily="34" charset="0"/>
              </a:rPr>
              <a:t>Questions</a:t>
            </a:r>
            <a:r>
              <a:rPr lang="en-US" sz="2800" dirty="0" smtClean="0">
                <a:latin typeface="Calibri" pitchFamily="34" charset="0"/>
              </a:rPr>
              <a:t>:</a:t>
            </a:r>
          </a:p>
          <a:p>
            <a:pPr marL="0" lvl="0" indent="0">
              <a:buNone/>
            </a:pPr>
            <a:endParaRPr lang="en-US" sz="2800" dirty="0" smtClean="0">
              <a:latin typeface="Calibri" pitchFamily="34" charset="0"/>
            </a:endParaRPr>
          </a:p>
          <a:p>
            <a:pPr marL="0" lvl="0" indent="0">
              <a:buNone/>
            </a:pPr>
            <a:r>
              <a:rPr lang="en-US" sz="2800" dirty="0" smtClean="0"/>
              <a:t>5) </a:t>
            </a:r>
            <a:r>
              <a:rPr lang="en-US" sz="2800" dirty="0"/>
              <a:t>How can the workshop facilitate use of stream restoration to support in-stream and riparian habitat goals? </a:t>
            </a:r>
            <a:endParaRPr lang="en-US" sz="2800" dirty="0" smtClean="0"/>
          </a:p>
          <a:p>
            <a:pPr marL="0" lvl="0" indent="0">
              <a:buNone/>
            </a:pPr>
            <a:r>
              <a:rPr lang="en-US" sz="2800" dirty="0" smtClean="0"/>
              <a:t>How can this workshop facilitate the use of stream restoration to support tracking and verification?</a:t>
            </a:r>
          </a:p>
          <a:p>
            <a:pPr marL="0" indent="0">
              <a:buNone/>
            </a:pPr>
            <a:endParaRPr lang="en-US" sz="2800" dirty="0" smtClean="0"/>
          </a:p>
          <a:p>
            <a:pPr>
              <a:buNone/>
            </a:pPr>
            <a:endParaRPr lang="en-US"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1000"/>
            <a:lum/>
          </a:blip>
          <a:srcRect/>
          <a:stretch>
            <a:fillRect t="-3000" b="-3000"/>
          </a:stretch>
        </a:blipFill>
        <a:effectLst/>
      </p:bgPr>
    </p:bg>
    <p:spTree>
      <p:nvGrpSpPr>
        <p:cNvPr id="1" name=""/>
        <p:cNvGrpSpPr/>
        <p:nvPr/>
      </p:nvGrpSpPr>
      <p:grpSpPr>
        <a:xfrm>
          <a:off x="0" y="0"/>
          <a:ext cx="0" cy="0"/>
          <a:chOff x="0" y="0"/>
          <a:chExt cx="0" cy="0"/>
        </a:xfrm>
      </p:grpSpPr>
      <p:sp>
        <p:nvSpPr>
          <p:cNvPr id="5122" name="Title 3"/>
          <p:cNvSpPr>
            <a:spLocks noGrp="1"/>
          </p:cNvSpPr>
          <p:nvPr>
            <p:ph type="title"/>
          </p:nvPr>
        </p:nvSpPr>
        <p:spPr>
          <a:xfrm>
            <a:off x="685800" y="228600"/>
            <a:ext cx="7772400" cy="1143000"/>
          </a:xfrm>
        </p:spPr>
        <p:txBody>
          <a:bodyPr>
            <a:normAutofit fontScale="90000"/>
          </a:bodyPr>
          <a:lstStyle/>
          <a:p>
            <a:r>
              <a:rPr lang="en-US" sz="3600" b="1" dirty="0" smtClean="0"/>
              <a:t/>
            </a:r>
            <a:br>
              <a:rPr lang="en-US" sz="3600" b="1" dirty="0" smtClean="0"/>
            </a:br>
            <a:r>
              <a:rPr lang="en-US" sz="3100" b="1" dirty="0" smtClean="0"/>
              <a:t>Workshop </a:t>
            </a:r>
            <a:r>
              <a:rPr lang="en-US" sz="3100" b="1" dirty="0"/>
              <a:t>Outcome:</a:t>
            </a:r>
            <a:r>
              <a:rPr lang="en-US" sz="3100" dirty="0"/>
              <a:t/>
            </a:r>
            <a:br>
              <a:rPr lang="en-US" sz="3100" dirty="0"/>
            </a:br>
            <a:endParaRPr lang="en-US" sz="3100" dirty="0" smtClean="0">
              <a:latin typeface="Calibri" pitchFamily="34" charset="0"/>
            </a:endParaRPr>
          </a:p>
        </p:txBody>
      </p:sp>
      <p:sp>
        <p:nvSpPr>
          <p:cNvPr id="5123" name="Content Placeholder 4"/>
          <p:cNvSpPr>
            <a:spLocks noGrp="1"/>
          </p:cNvSpPr>
          <p:nvPr>
            <p:ph idx="1"/>
          </p:nvPr>
        </p:nvSpPr>
        <p:spPr>
          <a:xfrm>
            <a:off x="4495800" y="1219200"/>
            <a:ext cx="4648200" cy="5105400"/>
          </a:xfrm>
        </p:spPr>
        <p:txBody>
          <a:bodyPr>
            <a:normAutofit/>
          </a:bodyPr>
          <a:lstStyle/>
          <a:p>
            <a:r>
              <a:rPr lang="en-US" sz="2400" dirty="0"/>
              <a:t>The workshop discussions and any consensus reached by workshop participants will form the basis of a guidance document for measuring stream habitat functional lift and/or loss associated with stream restoration and to identify best practices to improve functional lift. The consensus and guidance document will be produced within 90 days of the workshop. </a:t>
            </a:r>
            <a:endParaRPr lang="en-US" sz="2400" dirty="0" smtClean="0"/>
          </a:p>
        </p:txBody>
      </p:sp>
      <p:pic>
        <p:nvPicPr>
          <p:cNvPr id="5" name="Content Placeholder 4" descr="USFuncNet.jpg"/>
          <p:cNvPicPr>
            <a:picLocks noChangeAspect="1"/>
          </p:cNvPicPr>
          <p:nvPr/>
        </p:nvPicPr>
        <p:blipFill>
          <a:blip r:embed="rId3" cstate="print"/>
          <a:stretch>
            <a:fillRect/>
          </a:stretch>
        </p:blipFill>
        <p:spPr>
          <a:xfrm>
            <a:off x="0" y="1371600"/>
            <a:ext cx="4268788" cy="51225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TotalTime>
  <Words>451</Words>
  <Application>Microsoft Office PowerPoint</Application>
  <PresentationFormat>On-screen Show (4:3)</PresentationFormat>
  <Paragraphs>55</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 STAC Responsive Workshop Proposal: Designing Sustainable Stream Restoration Projects   </vt:lpstr>
      <vt:lpstr> Workshop Title: Designing Sustainable Stream Restoration Projects within the Chesapeake Bay Watershed  </vt:lpstr>
      <vt:lpstr>Designing Sustainable Stream Restoration Projects within the Chesapeake Bay Watershed </vt:lpstr>
      <vt:lpstr> Designing Sustainable Stream Restoration Projects within the Chesapeake Bay Watershed  </vt:lpstr>
      <vt:lpstr>Slide 5</vt:lpstr>
      <vt:lpstr>Workshop Questions:</vt:lpstr>
      <vt:lpstr>Workshop Questions:</vt:lpstr>
      <vt:lpstr>Slide 8</vt:lpstr>
      <vt:lpstr> Workshop Outcome: </vt:lpstr>
    </vt:vector>
  </TitlesOfParts>
  <Company>US-EPA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Habitat Goal Implementation Team</dc:title>
  <dc:creator>mhession</dc:creator>
  <cp:lastModifiedBy>hmartin</cp:lastModifiedBy>
  <cp:revision>127</cp:revision>
  <dcterms:created xsi:type="dcterms:W3CDTF">2011-11-08T18:00:21Z</dcterms:created>
  <dcterms:modified xsi:type="dcterms:W3CDTF">2013-06-25T13:11:45Z</dcterms:modified>
</cp:coreProperties>
</file>