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9" r:id="rId4"/>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7" autoAdjust="0"/>
    <p:restoredTop sz="94660"/>
  </p:normalViewPr>
  <p:slideViewPr>
    <p:cSldViewPr snapToGrid="0">
      <p:cViewPr varScale="1">
        <p:scale>
          <a:sx n="86" d="100"/>
          <a:sy n="86" d="100"/>
        </p:scale>
        <p:origin x="379"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7AFFE-1F2C-4356-A598-8D99598745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B666747-CEDA-4770-8BD1-3BFADF08FA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428AEFF-3D64-4BB6-A4C8-243547084948}"/>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5" name="Footer Placeholder 4">
            <a:extLst>
              <a:ext uri="{FF2B5EF4-FFF2-40B4-BE49-F238E27FC236}">
                <a16:creationId xmlns:a16="http://schemas.microsoft.com/office/drawing/2014/main" id="{659750A2-39EF-4A02-860C-C82615FC09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B2F72-99DA-4BFC-92C5-F4E5B3096BED}"/>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889900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687FB-5B48-4870-B9EB-AFC434A182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8F8F9E-F75D-47C3-BD67-183F911AAF7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0314A4-AA0C-48B9-9ECE-B49FF2D9EA18}"/>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5" name="Footer Placeholder 4">
            <a:extLst>
              <a:ext uri="{FF2B5EF4-FFF2-40B4-BE49-F238E27FC236}">
                <a16:creationId xmlns:a16="http://schemas.microsoft.com/office/drawing/2014/main" id="{4462A2F3-C970-4947-BD3C-F768497B1B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2B0C5-CB58-45D8-8B7A-7910FA02840A}"/>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4061559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9D6D25-2C63-4EF1-BC4E-9889EDA030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5C3F2AB-A02D-411B-972A-C589FC1543E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EB2E27-9798-4759-9F2F-77D62A97C1BD}"/>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5" name="Footer Placeholder 4">
            <a:extLst>
              <a:ext uri="{FF2B5EF4-FFF2-40B4-BE49-F238E27FC236}">
                <a16:creationId xmlns:a16="http://schemas.microsoft.com/office/drawing/2014/main" id="{CBC39763-3A29-4EA2-A99F-57813B4589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1F0509-D764-4D8D-9E04-7595FB5DBD71}"/>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1339251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95DE6-9A4F-438D-9013-981B89462C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B98910-95B0-456F-A002-13E78F909EE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754AB7-9D68-4ED9-B04A-766B3BABD5B5}"/>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5" name="Footer Placeholder 4">
            <a:extLst>
              <a:ext uri="{FF2B5EF4-FFF2-40B4-BE49-F238E27FC236}">
                <a16:creationId xmlns:a16="http://schemas.microsoft.com/office/drawing/2014/main" id="{166A2EC8-2BA7-4D6E-BA55-DFD6CE5B2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2D2B81-5D9F-419E-9CD4-70FF05FE5857}"/>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75214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8FF67-AD02-49A2-80D3-E4CB85D2F2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A3F342-3690-4FE1-80F7-F9C7E14228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75A2C51-361B-4DC2-ABD4-3FD96DFFC596}"/>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5" name="Footer Placeholder 4">
            <a:extLst>
              <a:ext uri="{FF2B5EF4-FFF2-40B4-BE49-F238E27FC236}">
                <a16:creationId xmlns:a16="http://schemas.microsoft.com/office/drawing/2014/main" id="{3C678EA3-E56F-464A-88CD-F28BA6D63B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B0C503-90F0-4F6A-AA4E-E2A0000E37DE}"/>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3919000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375F7-706F-47DD-B78E-46D6C24B09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20A00A-54B1-4237-8996-2D6611200AB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40E584-8F85-4E17-A788-5631B976D99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2EFB17-74A7-428B-A825-75E823AB9CE4}"/>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6" name="Footer Placeholder 5">
            <a:extLst>
              <a:ext uri="{FF2B5EF4-FFF2-40B4-BE49-F238E27FC236}">
                <a16:creationId xmlns:a16="http://schemas.microsoft.com/office/drawing/2014/main" id="{BF89BACE-71DA-4194-8738-58C2FB227C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B1B2EC-B907-4FB9-A7F5-731E837C979E}"/>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251930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21AB5-F2EF-44F8-B372-5F61880556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2BED52-A7EE-4145-A1C8-71A5EEB362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4ACF9E2-AC69-4EEA-AF4D-8E444EC7DED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02AA77-7E60-43B2-A635-80B65861E5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88D0AF8-156A-4AD9-B9DB-690F56858F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01C376D-202D-46D0-989B-65E57073105D}"/>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8" name="Footer Placeholder 7">
            <a:extLst>
              <a:ext uri="{FF2B5EF4-FFF2-40B4-BE49-F238E27FC236}">
                <a16:creationId xmlns:a16="http://schemas.microsoft.com/office/drawing/2014/main" id="{7C5916A8-2DB6-40B9-9732-B98592E3967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3EDA97-13B0-4A4D-83A7-22706DAA7561}"/>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45842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D24E-43C6-4FF5-ACE5-1B8AA448D7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23619B-3B18-4273-A4FC-19D7D8D2C8FE}"/>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4" name="Footer Placeholder 3">
            <a:extLst>
              <a:ext uri="{FF2B5EF4-FFF2-40B4-BE49-F238E27FC236}">
                <a16:creationId xmlns:a16="http://schemas.microsoft.com/office/drawing/2014/main" id="{40CD8630-ADF6-4EF4-9ED8-6A4F70B961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785811-3F39-4902-A0A5-68FC090901FB}"/>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280726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6607F3-14C2-4EBB-B8FA-7DB5A4A287A9}"/>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3" name="Footer Placeholder 2">
            <a:extLst>
              <a:ext uri="{FF2B5EF4-FFF2-40B4-BE49-F238E27FC236}">
                <a16:creationId xmlns:a16="http://schemas.microsoft.com/office/drawing/2014/main" id="{99B0C8C3-913D-42F4-A4F0-4B09BE5773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D44FAE-2344-4A74-90ED-D85CEBBDBD03}"/>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2974492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E3FC6-7445-4469-B379-43D1119D1C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161D38-0A0D-4015-8934-6F0AE865DD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7839F7-8554-4719-AB37-C237D6D5EB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C0AE27-37E7-490C-BE26-48F1CFB508B2}"/>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6" name="Footer Placeholder 5">
            <a:extLst>
              <a:ext uri="{FF2B5EF4-FFF2-40B4-BE49-F238E27FC236}">
                <a16:creationId xmlns:a16="http://schemas.microsoft.com/office/drawing/2014/main" id="{19AA2536-5999-48B9-8FAC-639E9ED053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F0331D-DC09-4CC5-9663-DE19C9F5CE81}"/>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336809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B5B08-5772-478F-8A19-7006B707BB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B27E5A-01F3-4217-8931-DB2CEAEF72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91C54E-26A9-429F-BBD0-E2918A2CE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5496B75-ADE6-431B-B17C-FF602FBAAC17}"/>
              </a:ext>
            </a:extLst>
          </p:cNvPr>
          <p:cNvSpPr>
            <a:spLocks noGrp="1"/>
          </p:cNvSpPr>
          <p:nvPr>
            <p:ph type="dt" sz="half" idx="10"/>
          </p:nvPr>
        </p:nvSpPr>
        <p:spPr/>
        <p:txBody>
          <a:bodyPr/>
          <a:lstStyle/>
          <a:p>
            <a:fld id="{D5ECFD9C-099C-4973-99AC-6BAA1F5CAADD}" type="datetimeFigureOut">
              <a:rPr lang="en-US" smtClean="0"/>
              <a:t>2/19/2020</a:t>
            </a:fld>
            <a:endParaRPr lang="en-US"/>
          </a:p>
        </p:txBody>
      </p:sp>
      <p:sp>
        <p:nvSpPr>
          <p:cNvPr id="6" name="Footer Placeholder 5">
            <a:extLst>
              <a:ext uri="{FF2B5EF4-FFF2-40B4-BE49-F238E27FC236}">
                <a16:creationId xmlns:a16="http://schemas.microsoft.com/office/drawing/2014/main" id="{1A7F9721-0D91-4736-98C7-8B2492490B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A251E-367D-4400-80D4-B77E70C545C5}"/>
              </a:ext>
            </a:extLst>
          </p:cNvPr>
          <p:cNvSpPr>
            <a:spLocks noGrp="1"/>
          </p:cNvSpPr>
          <p:nvPr>
            <p:ph type="sldNum" sz="quarter" idx="12"/>
          </p:nvPr>
        </p:nvSpPr>
        <p:spPr/>
        <p:txBody>
          <a:bodyPr/>
          <a:lstStyle/>
          <a:p>
            <a:fld id="{A2948760-91D4-4F17-9B0F-014E44353CBF}" type="slidenum">
              <a:rPr lang="en-US" smtClean="0"/>
              <a:t>‹#›</a:t>
            </a:fld>
            <a:endParaRPr lang="en-US"/>
          </a:p>
        </p:txBody>
      </p:sp>
    </p:spTree>
    <p:extLst>
      <p:ext uri="{BB962C8B-B14F-4D97-AF65-F5344CB8AC3E}">
        <p14:creationId xmlns:p14="http://schemas.microsoft.com/office/powerpoint/2010/main" val="2077843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870972-C626-40D6-8D77-7EAF7A0738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78B448-E2E4-4FFC-8270-F1AC7C6EF4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A4FA09-6031-4758-BD3C-0BC9E8D6E2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ECFD9C-099C-4973-99AC-6BAA1F5CAADD}" type="datetimeFigureOut">
              <a:rPr lang="en-US" smtClean="0"/>
              <a:t>2/19/2020</a:t>
            </a:fld>
            <a:endParaRPr lang="en-US"/>
          </a:p>
        </p:txBody>
      </p:sp>
      <p:sp>
        <p:nvSpPr>
          <p:cNvPr id="5" name="Footer Placeholder 4">
            <a:extLst>
              <a:ext uri="{FF2B5EF4-FFF2-40B4-BE49-F238E27FC236}">
                <a16:creationId xmlns:a16="http://schemas.microsoft.com/office/drawing/2014/main" id="{D95A7742-FA33-4B58-831D-9AE67E90D0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5A3230-5238-482B-ADB9-1D63F74BA2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948760-91D4-4F17-9B0F-014E44353CBF}" type="slidenum">
              <a:rPr lang="en-US" smtClean="0"/>
              <a:t>‹#›</a:t>
            </a:fld>
            <a:endParaRPr lang="en-US"/>
          </a:p>
        </p:txBody>
      </p:sp>
    </p:spTree>
    <p:extLst>
      <p:ext uri="{BB962C8B-B14F-4D97-AF65-F5344CB8AC3E}">
        <p14:creationId xmlns:p14="http://schemas.microsoft.com/office/powerpoint/2010/main" val="3318446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6A98386-D5D4-41DA-9DB6-41076D90CB86}"/>
              </a:ext>
            </a:extLst>
          </p:cNvPr>
          <p:cNvSpPr>
            <a:spLocks noGrp="1"/>
          </p:cNvSpPr>
          <p:nvPr>
            <p:ph type="title"/>
          </p:nvPr>
        </p:nvSpPr>
        <p:spPr/>
        <p:txBody>
          <a:bodyPr/>
          <a:lstStyle/>
          <a:p>
            <a:endParaRPr lang="en-US"/>
          </a:p>
        </p:txBody>
      </p:sp>
      <p:sp>
        <p:nvSpPr>
          <p:cNvPr id="7" name="Content Placeholder 6">
            <a:extLst>
              <a:ext uri="{FF2B5EF4-FFF2-40B4-BE49-F238E27FC236}">
                <a16:creationId xmlns:a16="http://schemas.microsoft.com/office/drawing/2014/main" id="{123F2076-BD37-41A2-A3BD-29607AD22E66}"/>
              </a:ext>
            </a:extLst>
          </p:cNvPr>
          <p:cNvSpPr>
            <a:spLocks noGrp="1"/>
          </p:cNvSpPr>
          <p:nvPr>
            <p:ph idx="1"/>
          </p:nvPr>
        </p:nvSpPr>
        <p:spPr>
          <a:xfrm>
            <a:off x="838200" y="2647859"/>
            <a:ext cx="10515600" cy="3529104"/>
          </a:xfrm>
        </p:spPr>
        <p:txBody>
          <a:bodyPr/>
          <a:lstStyle/>
          <a:p>
            <a:pPr marL="0" indent="0">
              <a:buNone/>
            </a:pPr>
            <a:r>
              <a:rPr lang="en-US" b="1" dirty="0"/>
              <a:t>Stream Health Workplan – Action 4.2</a:t>
            </a:r>
          </a:p>
          <a:p>
            <a:r>
              <a:rPr lang="en-US" dirty="0"/>
              <a:t>Provide recommendations for the water quality impairments associated with a TMDL that will achieve co-benefits as a result of addressing other stressors through restoration practice implementation</a:t>
            </a:r>
          </a:p>
          <a:p>
            <a:endParaRPr lang="en-US" dirty="0"/>
          </a:p>
        </p:txBody>
      </p:sp>
      <p:pic>
        <p:nvPicPr>
          <p:cNvPr id="5" name="Picture 4">
            <a:extLst>
              <a:ext uri="{FF2B5EF4-FFF2-40B4-BE49-F238E27FC236}">
                <a16:creationId xmlns:a16="http://schemas.microsoft.com/office/drawing/2014/main" id="{DF9398F9-023E-4444-BDAF-39ACA7D8ADD8}"/>
              </a:ext>
            </a:extLst>
          </p:cNvPr>
          <p:cNvPicPr>
            <a:picLocks noChangeAspect="1"/>
          </p:cNvPicPr>
          <p:nvPr/>
        </p:nvPicPr>
        <p:blipFill>
          <a:blip r:embed="rId2"/>
          <a:stretch>
            <a:fillRect/>
          </a:stretch>
        </p:blipFill>
        <p:spPr>
          <a:xfrm>
            <a:off x="127499" y="33429"/>
            <a:ext cx="11937001" cy="2282734"/>
          </a:xfrm>
          <a:prstGeom prst="rect">
            <a:avLst/>
          </a:prstGeom>
        </p:spPr>
      </p:pic>
    </p:spTree>
    <p:extLst>
      <p:ext uri="{BB962C8B-B14F-4D97-AF65-F5344CB8AC3E}">
        <p14:creationId xmlns:p14="http://schemas.microsoft.com/office/powerpoint/2010/main" val="411412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61C92-B2F3-4486-90F3-49CDDEEEC25B}"/>
              </a:ext>
            </a:extLst>
          </p:cNvPr>
          <p:cNvSpPr>
            <a:spLocks noGrp="1"/>
          </p:cNvSpPr>
          <p:nvPr>
            <p:ph type="title"/>
          </p:nvPr>
        </p:nvSpPr>
        <p:spPr/>
        <p:txBody>
          <a:bodyPr/>
          <a:lstStyle/>
          <a:p>
            <a:r>
              <a:rPr lang="en-US" dirty="0"/>
              <a:t>Scope of Work in Collaboration with USGS</a:t>
            </a:r>
          </a:p>
        </p:txBody>
      </p:sp>
      <p:sp>
        <p:nvSpPr>
          <p:cNvPr id="3" name="Content Placeholder 2">
            <a:extLst>
              <a:ext uri="{FF2B5EF4-FFF2-40B4-BE49-F238E27FC236}">
                <a16:creationId xmlns:a16="http://schemas.microsoft.com/office/drawing/2014/main" id="{659B50D2-470A-4E47-A8D2-FBECDB1A7D4F}"/>
              </a:ext>
            </a:extLst>
          </p:cNvPr>
          <p:cNvSpPr>
            <a:spLocks noGrp="1"/>
          </p:cNvSpPr>
          <p:nvPr>
            <p:ph idx="1"/>
          </p:nvPr>
        </p:nvSpPr>
        <p:spPr>
          <a:xfrm>
            <a:off x="838200" y="1482571"/>
            <a:ext cx="10515600" cy="4694392"/>
          </a:xfrm>
        </p:spPr>
        <p:txBody>
          <a:bodyPr>
            <a:normAutofit fontScale="77500" lnSpcReduction="20000"/>
          </a:bodyPr>
          <a:lstStyle/>
          <a:p>
            <a:pPr marL="0" indent="0">
              <a:buNone/>
            </a:pPr>
            <a:r>
              <a:rPr lang="en-US" sz="4000" dirty="0"/>
              <a:t>Better understand the drivers and stressors affecting stream health throughout the Chesapeake Bay watershed, how they may be managed and expected response in stream health</a:t>
            </a:r>
          </a:p>
          <a:p>
            <a:pPr marL="514350" lvl="0" indent="-514350">
              <a:buFont typeface="+mj-lt"/>
              <a:buAutoNum type="arabicPeriod"/>
            </a:pPr>
            <a:r>
              <a:rPr lang="en-US" sz="2600" dirty="0"/>
              <a:t>Which stressors (e.g. water quality, toxic contaminants, geomorphology) and drivers (e.g. land use change, climate variability) are most affecting stream health?</a:t>
            </a:r>
          </a:p>
          <a:p>
            <a:pPr marL="514350" lvl="0" indent="-514350">
              <a:buFont typeface="+mj-lt"/>
              <a:buAutoNum type="arabicPeriod"/>
            </a:pPr>
            <a:r>
              <a:rPr lang="en-US" sz="2600" dirty="0"/>
              <a:t>Which of these stressors and drivers can be changed through management activities, especially those management activities that align with practices associated with existing TMDLs or identified in the new jurisdiction Watershed Implementation Plans (WIPs) to reduce nutrients and sediment delivery to the Bay? </a:t>
            </a:r>
          </a:p>
          <a:p>
            <a:pPr marL="514350" lvl="0" indent="-514350">
              <a:buFont typeface="+mj-lt"/>
              <a:buAutoNum type="arabicPeriod"/>
            </a:pPr>
            <a:r>
              <a:rPr lang="en-US" sz="2600" dirty="0"/>
              <a:t>Following the implementation of management efforts, how is stream health changing, and how can we better characterize the response through both biological and non-biological metrics? </a:t>
            </a:r>
          </a:p>
          <a:p>
            <a:pPr marL="0" indent="0">
              <a:buNone/>
            </a:pPr>
            <a:endParaRPr lang="en-US" dirty="0"/>
          </a:p>
          <a:p>
            <a:pPr marL="0" indent="0">
              <a:buNone/>
            </a:pPr>
            <a:r>
              <a:rPr lang="en-US" dirty="0"/>
              <a:t>A multi-year effort is needed to understand these factors, inform management activities, and observe response trajectory.    </a:t>
            </a:r>
          </a:p>
          <a:p>
            <a:pPr marL="0" indent="0">
              <a:buNone/>
            </a:pPr>
            <a:endParaRPr lang="en-US" dirty="0"/>
          </a:p>
          <a:p>
            <a:pPr marL="514350" indent="-514350">
              <a:buFont typeface="+mj-lt"/>
              <a:buAutoNum type="arabicPeriod"/>
            </a:pPr>
            <a:endParaRPr lang="en-US" dirty="0"/>
          </a:p>
        </p:txBody>
      </p:sp>
      <p:sp>
        <p:nvSpPr>
          <p:cNvPr id="4" name="Arrow: Right 3">
            <a:extLst>
              <a:ext uri="{FF2B5EF4-FFF2-40B4-BE49-F238E27FC236}">
                <a16:creationId xmlns:a16="http://schemas.microsoft.com/office/drawing/2014/main" id="{9D0C332D-96DB-4853-B43B-8540C6932146}"/>
              </a:ext>
            </a:extLst>
          </p:cNvPr>
          <p:cNvSpPr/>
          <p:nvPr/>
        </p:nvSpPr>
        <p:spPr>
          <a:xfrm>
            <a:off x="1747990" y="6176963"/>
            <a:ext cx="879231" cy="673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92FD467-CC5B-4124-BA5B-5DB719D6A456}"/>
              </a:ext>
            </a:extLst>
          </p:cNvPr>
          <p:cNvSpPr txBox="1"/>
          <p:nvPr/>
        </p:nvSpPr>
        <p:spPr>
          <a:xfrm>
            <a:off x="2325380" y="6176963"/>
            <a:ext cx="7167411" cy="923330"/>
          </a:xfrm>
          <a:prstGeom prst="rect">
            <a:avLst/>
          </a:prstGeom>
          <a:noFill/>
        </p:spPr>
        <p:txBody>
          <a:bodyPr wrap="none" rtlCol="0">
            <a:spAutoFit/>
          </a:bodyPr>
          <a:lstStyle/>
          <a:p>
            <a:pPr lvl="1"/>
            <a:r>
              <a:rPr lang="en-US" dirty="0">
                <a:solidFill>
                  <a:srgbClr val="0070C0"/>
                </a:solidFill>
              </a:rPr>
              <a:t>Develop white paper summarizing key information</a:t>
            </a:r>
          </a:p>
          <a:p>
            <a:pPr lvl="1"/>
            <a:r>
              <a:rPr lang="en-US" dirty="0">
                <a:solidFill>
                  <a:srgbClr val="0070C0"/>
                </a:solidFill>
              </a:rPr>
              <a:t>Develop recommendations that may be used to apply for GIT Funding</a:t>
            </a:r>
          </a:p>
          <a:p>
            <a:endParaRPr lang="en-US" dirty="0"/>
          </a:p>
        </p:txBody>
      </p:sp>
    </p:spTree>
    <p:extLst>
      <p:ext uri="{BB962C8B-B14F-4D97-AF65-F5344CB8AC3E}">
        <p14:creationId xmlns:p14="http://schemas.microsoft.com/office/powerpoint/2010/main" val="333267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5E843-668F-4A11-8D01-0D72BB7519CF}"/>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48BB01D2-F043-4B2D-818C-DF64618F18A3}"/>
              </a:ext>
            </a:extLst>
          </p:cNvPr>
          <p:cNvSpPr>
            <a:spLocks noGrp="1"/>
          </p:cNvSpPr>
          <p:nvPr>
            <p:ph idx="1"/>
          </p:nvPr>
        </p:nvSpPr>
        <p:spPr/>
        <p:txBody>
          <a:bodyPr/>
          <a:lstStyle/>
          <a:p>
            <a:r>
              <a:rPr lang="en-US" dirty="0"/>
              <a:t>Overall – setting expectations for trajectories of stream health recovery following implementation of management actions – stream restoration &amp; upland BMPs</a:t>
            </a:r>
          </a:p>
          <a:p>
            <a:r>
              <a:rPr lang="en-US" dirty="0"/>
              <a:t>Improve understanding and recognition of stressors that may impact recovery of stream health</a:t>
            </a:r>
          </a:p>
          <a:p>
            <a:r>
              <a:rPr lang="en-US" dirty="0"/>
              <a:t>Identify and recommend how can design interventions and watershed actions address stressors</a:t>
            </a:r>
          </a:p>
          <a:p>
            <a:endParaRPr lang="en-US" dirty="0"/>
          </a:p>
        </p:txBody>
      </p:sp>
    </p:spTree>
    <p:extLst>
      <p:ext uri="{BB962C8B-B14F-4D97-AF65-F5344CB8AC3E}">
        <p14:creationId xmlns:p14="http://schemas.microsoft.com/office/powerpoint/2010/main" val="1289687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FB891-70AD-4F9C-8E73-9B8BA9573C3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6BC73DF-B77B-4B88-8034-82A022407708}"/>
              </a:ext>
            </a:extLst>
          </p:cNvPr>
          <p:cNvSpPr>
            <a:spLocks noGrp="1"/>
          </p:cNvSpPr>
          <p:nvPr>
            <p:ph idx="1"/>
          </p:nvPr>
        </p:nvSpPr>
        <p:spPr/>
        <p:txBody>
          <a:bodyPr>
            <a:normAutofit/>
          </a:bodyPr>
          <a:lstStyle/>
          <a:p>
            <a:r>
              <a:rPr lang="en-US" dirty="0"/>
              <a:t>The SHWG will use a survey/interviews to summarize:</a:t>
            </a:r>
          </a:p>
          <a:p>
            <a:pPr lvl="1"/>
            <a:r>
              <a:rPr lang="en-US" dirty="0"/>
              <a:t>District and State-specific process of stressor identification</a:t>
            </a:r>
          </a:p>
          <a:p>
            <a:pPr lvl="1"/>
            <a:r>
              <a:rPr lang="en-US" dirty="0"/>
              <a:t>List of types of stressors (e.g. water quality, physical, biological, habitat, </a:t>
            </a:r>
            <a:r>
              <a:rPr lang="en-US" dirty="0" err="1"/>
              <a:t>etc</a:t>
            </a:r>
            <a:r>
              <a:rPr lang="en-US" dirty="0"/>
              <a:t>).</a:t>
            </a:r>
          </a:p>
          <a:p>
            <a:pPr lvl="1"/>
            <a:r>
              <a:rPr lang="en-US" dirty="0"/>
              <a:t>How are the stressors are associated (or not) with a use impairments through an existing regulatory mechanism (e.g. TMDL)?</a:t>
            </a:r>
          </a:p>
          <a:p>
            <a:r>
              <a:rPr lang="en-US" dirty="0"/>
              <a:t>Work with its membership (or referred colleague) to generate this information using a survey tool. </a:t>
            </a:r>
          </a:p>
          <a:p>
            <a:r>
              <a:rPr lang="en-US" dirty="0"/>
              <a:t>Work with USGS to integrate or append findings to the white paper</a:t>
            </a:r>
            <a:r>
              <a:rPr lang="en-US"/>
              <a:t>. </a:t>
            </a:r>
            <a:endParaRPr lang="en-US" dirty="0"/>
          </a:p>
        </p:txBody>
      </p:sp>
    </p:spTree>
    <p:extLst>
      <p:ext uri="{BB962C8B-B14F-4D97-AF65-F5344CB8AC3E}">
        <p14:creationId xmlns:p14="http://schemas.microsoft.com/office/powerpoint/2010/main" val="9987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354</Words>
  <Application>Microsoft Office PowerPoint</Application>
  <PresentationFormat>Widescreen</PresentationFormat>
  <Paragraphs>21</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Scope of Work in Collaboration with USGS</vt:lpstr>
      <vt:lpstr>Results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Neely Law</dc:creator>
  <cp:lastModifiedBy>Neely Law</cp:lastModifiedBy>
  <cp:revision>14</cp:revision>
  <dcterms:created xsi:type="dcterms:W3CDTF">2019-04-23T11:07:39Z</dcterms:created>
  <dcterms:modified xsi:type="dcterms:W3CDTF">2020-02-19T20:12:25Z</dcterms:modified>
</cp:coreProperties>
</file>