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xml"/><Relationship Id="rId4" Type="http://schemas.openxmlformats.org/officeDocument/2006/relationships/notesMaster" Target="notesMasters/notesMaster.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slide" Target="slides/slide.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xml.rels><?xml version="1.0" encoding="UTF-8" standalone="yes"?><Relationships xmlns="http://schemas.openxmlformats.org/package/2006/relationships"><Relationship Id="rId1" Type="http://schemas.openxmlformats.org/officeDocument/2006/relationships/theme" Target="../theme/theme.xml"/></Relationships>
</file>

<file path=ppt/notesMasters/notesMaster.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notesSlide.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0" name="Shape 50"/>
        <p:cNvGrpSpPr/>
        <p:nvPr/>
      </p:nvGrpSpPr>
      <p:grpSpPr>
        <a:xfrm>
          <a:off x="0" y="0"/>
          <a:ext cx="0" cy="0"/>
          <a:chOff x="0" y="0"/>
          <a:chExt cx="0" cy="0"/>
        </a:xfrm>
      </p:grpSpPr>
      <p:sp>
        <p:nvSpPr>
          <p:cNvPr id="51" name="Shape 5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52" name="Shape 5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6" name="Shape 56"/>
        <p:cNvGrpSpPr/>
        <p:nvPr/>
      </p:nvGrpSpPr>
      <p:grpSpPr>
        <a:xfrm>
          <a:off x="0" y="0"/>
          <a:ext cx="0" cy="0"/>
          <a:chOff x="0" y="0"/>
          <a:chExt cx="0" cy="0"/>
        </a:xfrm>
      </p:grpSpPr>
      <p:sp>
        <p:nvSpPr>
          <p:cNvPr id="57" name="Shape 5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58" name="Shape 5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0" name="Shape 110"/>
        <p:cNvGrpSpPr/>
        <p:nvPr/>
      </p:nvGrpSpPr>
      <p:grpSpPr>
        <a:xfrm>
          <a:off x="0" y="0"/>
          <a:ext cx="0" cy="0"/>
          <a:chOff x="0" y="0"/>
          <a:chExt cx="0" cy="0"/>
        </a:xfrm>
      </p:grpSpPr>
      <p:sp>
        <p:nvSpPr>
          <p:cNvPr id="111" name="Shape 11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12" name="Shape 11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6" name="Shape 116"/>
        <p:cNvGrpSpPr/>
        <p:nvPr/>
      </p:nvGrpSpPr>
      <p:grpSpPr>
        <a:xfrm>
          <a:off x="0" y="0"/>
          <a:ext cx="0" cy="0"/>
          <a:chOff x="0" y="0"/>
          <a:chExt cx="0" cy="0"/>
        </a:xfrm>
      </p:grpSpPr>
      <p:sp>
        <p:nvSpPr>
          <p:cNvPr id="117" name="Shape 11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18" name="Shape 11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2" name="Shape 122"/>
        <p:cNvGrpSpPr/>
        <p:nvPr/>
      </p:nvGrpSpPr>
      <p:grpSpPr>
        <a:xfrm>
          <a:off x="0" y="0"/>
          <a:ext cx="0" cy="0"/>
          <a:chOff x="0" y="0"/>
          <a:chExt cx="0" cy="0"/>
        </a:xfrm>
      </p:grpSpPr>
      <p:sp>
        <p:nvSpPr>
          <p:cNvPr id="123" name="Shape 12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24" name="Shape 12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8" name="Shape 128"/>
        <p:cNvGrpSpPr/>
        <p:nvPr/>
      </p:nvGrpSpPr>
      <p:grpSpPr>
        <a:xfrm>
          <a:off x="0" y="0"/>
          <a:ext cx="0" cy="0"/>
          <a:chOff x="0" y="0"/>
          <a:chExt cx="0" cy="0"/>
        </a:xfrm>
      </p:grpSpPr>
      <p:sp>
        <p:nvSpPr>
          <p:cNvPr id="129" name="Shape 12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30" name="Shape 130"/>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4" name="Shape 134"/>
        <p:cNvGrpSpPr/>
        <p:nvPr/>
      </p:nvGrpSpPr>
      <p:grpSpPr>
        <a:xfrm>
          <a:off x="0" y="0"/>
          <a:ext cx="0" cy="0"/>
          <a:chOff x="0" y="0"/>
          <a:chExt cx="0" cy="0"/>
        </a:xfrm>
      </p:grpSpPr>
      <p:sp>
        <p:nvSpPr>
          <p:cNvPr id="135" name="Shape 13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36" name="Shape 13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0" name="Shape 140"/>
        <p:cNvGrpSpPr/>
        <p:nvPr/>
      </p:nvGrpSpPr>
      <p:grpSpPr>
        <a:xfrm>
          <a:off x="0" y="0"/>
          <a:ext cx="0" cy="0"/>
          <a:chOff x="0" y="0"/>
          <a:chExt cx="0" cy="0"/>
        </a:xfrm>
      </p:grpSpPr>
      <p:sp>
        <p:nvSpPr>
          <p:cNvPr id="141" name="Shape 14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42" name="Shape 14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6" name="Shape 146"/>
        <p:cNvGrpSpPr/>
        <p:nvPr/>
      </p:nvGrpSpPr>
      <p:grpSpPr>
        <a:xfrm>
          <a:off x="0" y="0"/>
          <a:ext cx="0" cy="0"/>
          <a:chOff x="0" y="0"/>
          <a:chExt cx="0" cy="0"/>
        </a:xfrm>
      </p:grpSpPr>
      <p:sp>
        <p:nvSpPr>
          <p:cNvPr id="147" name="Shape 14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48" name="Shape 14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2" name="Shape 152"/>
        <p:cNvGrpSpPr/>
        <p:nvPr/>
      </p:nvGrpSpPr>
      <p:grpSpPr>
        <a:xfrm>
          <a:off x="0" y="0"/>
          <a:ext cx="0" cy="0"/>
          <a:chOff x="0" y="0"/>
          <a:chExt cx="0" cy="0"/>
        </a:xfrm>
      </p:grpSpPr>
      <p:sp>
        <p:nvSpPr>
          <p:cNvPr id="153" name="Shape 15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54" name="Shape 15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8" name="Shape 158"/>
        <p:cNvGrpSpPr/>
        <p:nvPr/>
      </p:nvGrpSpPr>
      <p:grpSpPr>
        <a:xfrm>
          <a:off x="0" y="0"/>
          <a:ext cx="0" cy="0"/>
          <a:chOff x="0" y="0"/>
          <a:chExt cx="0" cy="0"/>
        </a:xfrm>
      </p:grpSpPr>
      <p:sp>
        <p:nvSpPr>
          <p:cNvPr id="159" name="Shape 15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60" name="Shape 160"/>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4" name="Shape 164"/>
        <p:cNvGrpSpPr/>
        <p:nvPr/>
      </p:nvGrpSpPr>
      <p:grpSpPr>
        <a:xfrm>
          <a:off x="0" y="0"/>
          <a:ext cx="0" cy="0"/>
          <a:chOff x="0" y="0"/>
          <a:chExt cx="0" cy="0"/>
        </a:xfrm>
      </p:grpSpPr>
      <p:sp>
        <p:nvSpPr>
          <p:cNvPr id="165" name="Shape 16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66" name="Shape 16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2" name="Shape 62"/>
        <p:cNvGrpSpPr/>
        <p:nvPr/>
      </p:nvGrpSpPr>
      <p:grpSpPr>
        <a:xfrm>
          <a:off x="0" y="0"/>
          <a:ext cx="0" cy="0"/>
          <a:chOff x="0" y="0"/>
          <a:chExt cx="0" cy="0"/>
        </a:xfrm>
      </p:grpSpPr>
      <p:sp>
        <p:nvSpPr>
          <p:cNvPr id="63" name="Shape 6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64" name="Shape 6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0" name="Shape 170"/>
        <p:cNvGrpSpPr/>
        <p:nvPr/>
      </p:nvGrpSpPr>
      <p:grpSpPr>
        <a:xfrm>
          <a:off x="0" y="0"/>
          <a:ext cx="0" cy="0"/>
          <a:chOff x="0" y="0"/>
          <a:chExt cx="0" cy="0"/>
        </a:xfrm>
      </p:grpSpPr>
      <p:sp>
        <p:nvSpPr>
          <p:cNvPr id="171" name="Shape 17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72" name="Shape 17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6" name="Shape 176"/>
        <p:cNvGrpSpPr/>
        <p:nvPr/>
      </p:nvGrpSpPr>
      <p:grpSpPr>
        <a:xfrm>
          <a:off x="0" y="0"/>
          <a:ext cx="0" cy="0"/>
          <a:chOff x="0" y="0"/>
          <a:chExt cx="0" cy="0"/>
        </a:xfrm>
      </p:grpSpPr>
      <p:sp>
        <p:nvSpPr>
          <p:cNvPr id="177" name="Shape 17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78" name="Shape 17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2" name="Shape 182"/>
        <p:cNvGrpSpPr/>
        <p:nvPr/>
      </p:nvGrpSpPr>
      <p:grpSpPr>
        <a:xfrm>
          <a:off x="0" y="0"/>
          <a:ext cx="0" cy="0"/>
          <a:chOff x="0" y="0"/>
          <a:chExt cx="0" cy="0"/>
        </a:xfrm>
      </p:grpSpPr>
      <p:sp>
        <p:nvSpPr>
          <p:cNvPr id="183" name="Shape 18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84" name="Shape 18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8" name="Shape 188"/>
        <p:cNvGrpSpPr/>
        <p:nvPr/>
      </p:nvGrpSpPr>
      <p:grpSpPr>
        <a:xfrm>
          <a:off x="0" y="0"/>
          <a:ext cx="0" cy="0"/>
          <a:chOff x="0" y="0"/>
          <a:chExt cx="0" cy="0"/>
        </a:xfrm>
      </p:grpSpPr>
      <p:sp>
        <p:nvSpPr>
          <p:cNvPr id="189" name="Shape 18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90" name="Shape 190"/>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4" name="Shape 194"/>
        <p:cNvGrpSpPr/>
        <p:nvPr/>
      </p:nvGrpSpPr>
      <p:grpSpPr>
        <a:xfrm>
          <a:off x="0" y="0"/>
          <a:ext cx="0" cy="0"/>
          <a:chOff x="0" y="0"/>
          <a:chExt cx="0" cy="0"/>
        </a:xfrm>
      </p:grpSpPr>
      <p:sp>
        <p:nvSpPr>
          <p:cNvPr id="195" name="Shape 19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96" name="Shape 19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0" name="Shape 200"/>
        <p:cNvGrpSpPr/>
        <p:nvPr/>
      </p:nvGrpSpPr>
      <p:grpSpPr>
        <a:xfrm>
          <a:off x="0" y="0"/>
          <a:ext cx="0" cy="0"/>
          <a:chOff x="0" y="0"/>
          <a:chExt cx="0" cy="0"/>
        </a:xfrm>
      </p:grpSpPr>
      <p:sp>
        <p:nvSpPr>
          <p:cNvPr id="201" name="Shape 20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202" name="Shape 20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6" name="Shape 206"/>
        <p:cNvGrpSpPr/>
        <p:nvPr/>
      </p:nvGrpSpPr>
      <p:grpSpPr>
        <a:xfrm>
          <a:off x="0" y="0"/>
          <a:ext cx="0" cy="0"/>
          <a:chOff x="0" y="0"/>
          <a:chExt cx="0" cy="0"/>
        </a:xfrm>
      </p:grpSpPr>
      <p:sp>
        <p:nvSpPr>
          <p:cNvPr id="207" name="Shape 20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208" name="Shape 20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2" name="Shape 212"/>
        <p:cNvGrpSpPr/>
        <p:nvPr/>
      </p:nvGrpSpPr>
      <p:grpSpPr>
        <a:xfrm>
          <a:off x="0" y="0"/>
          <a:ext cx="0" cy="0"/>
          <a:chOff x="0" y="0"/>
          <a:chExt cx="0" cy="0"/>
        </a:xfrm>
      </p:grpSpPr>
      <p:sp>
        <p:nvSpPr>
          <p:cNvPr id="213" name="Shape 21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214" name="Shape 21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8" name="Shape 218"/>
        <p:cNvGrpSpPr/>
        <p:nvPr/>
      </p:nvGrpSpPr>
      <p:grpSpPr>
        <a:xfrm>
          <a:off x="0" y="0"/>
          <a:ext cx="0" cy="0"/>
          <a:chOff x="0" y="0"/>
          <a:chExt cx="0" cy="0"/>
        </a:xfrm>
      </p:grpSpPr>
      <p:sp>
        <p:nvSpPr>
          <p:cNvPr id="219" name="Shape 21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220" name="Shape 220"/>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8" name="Shape 68"/>
        <p:cNvGrpSpPr/>
        <p:nvPr/>
      </p:nvGrpSpPr>
      <p:grpSpPr>
        <a:xfrm>
          <a:off x="0" y="0"/>
          <a:ext cx="0" cy="0"/>
          <a:chOff x="0" y="0"/>
          <a:chExt cx="0" cy="0"/>
        </a:xfrm>
      </p:grpSpPr>
      <p:sp>
        <p:nvSpPr>
          <p:cNvPr id="69" name="Shape 6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70" name="Shape 70"/>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4" name="Shape 74"/>
        <p:cNvGrpSpPr/>
        <p:nvPr/>
      </p:nvGrpSpPr>
      <p:grpSpPr>
        <a:xfrm>
          <a:off x="0" y="0"/>
          <a:ext cx="0" cy="0"/>
          <a:chOff x="0" y="0"/>
          <a:chExt cx="0" cy="0"/>
        </a:xfrm>
      </p:grpSpPr>
      <p:sp>
        <p:nvSpPr>
          <p:cNvPr id="75" name="Shape 7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76" name="Shape 7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0" name="Shape 80"/>
        <p:cNvGrpSpPr/>
        <p:nvPr/>
      </p:nvGrpSpPr>
      <p:grpSpPr>
        <a:xfrm>
          <a:off x="0" y="0"/>
          <a:ext cx="0" cy="0"/>
          <a:chOff x="0" y="0"/>
          <a:chExt cx="0" cy="0"/>
        </a:xfrm>
      </p:grpSpPr>
      <p:sp>
        <p:nvSpPr>
          <p:cNvPr id="81" name="Shape 8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82" name="Shape 8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6" name="Shape 86"/>
        <p:cNvGrpSpPr/>
        <p:nvPr/>
      </p:nvGrpSpPr>
      <p:grpSpPr>
        <a:xfrm>
          <a:off x="0" y="0"/>
          <a:ext cx="0" cy="0"/>
          <a:chOff x="0" y="0"/>
          <a:chExt cx="0" cy="0"/>
        </a:xfrm>
      </p:grpSpPr>
      <p:sp>
        <p:nvSpPr>
          <p:cNvPr id="87" name="Shape 8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88" name="Shape 8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2" name="Shape 92"/>
        <p:cNvGrpSpPr/>
        <p:nvPr/>
      </p:nvGrpSpPr>
      <p:grpSpPr>
        <a:xfrm>
          <a:off x="0" y="0"/>
          <a:ext cx="0" cy="0"/>
          <a:chOff x="0" y="0"/>
          <a:chExt cx="0" cy="0"/>
        </a:xfrm>
      </p:grpSpPr>
      <p:sp>
        <p:nvSpPr>
          <p:cNvPr id="93" name="Shape 9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94" name="Shape 9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8" name="Shape 98"/>
        <p:cNvGrpSpPr/>
        <p:nvPr/>
      </p:nvGrpSpPr>
      <p:grpSpPr>
        <a:xfrm>
          <a:off x="0" y="0"/>
          <a:ext cx="0" cy="0"/>
          <a:chOff x="0" y="0"/>
          <a:chExt cx="0" cy="0"/>
        </a:xfrm>
      </p:grpSpPr>
      <p:sp>
        <p:nvSpPr>
          <p:cNvPr id="99" name="Shape 9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00" name="Shape 100"/>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4" name="Shape 104"/>
        <p:cNvGrpSpPr/>
        <p:nvPr/>
      </p:nvGrpSpPr>
      <p:grpSpPr>
        <a:xfrm>
          <a:off x="0" y="0"/>
          <a:ext cx="0" cy="0"/>
          <a:chOff x="0" y="0"/>
          <a:chExt cx="0" cy="0"/>
        </a:xfrm>
      </p:grpSpPr>
      <p:sp>
        <p:nvSpPr>
          <p:cNvPr id="105" name="Shape 10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06" name="Shape 10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None/>
            </a:pPr>
            <a:r>
              <a:t/>
            </a:r>
            <a:endParaRPr/>
          </a:p>
        </p:txBody>
      </p:sp>
    </p:spTree>
  </p:cSld>
  <p:clrMapOvr>
    <a:masterClrMapping/>
  </p:clrMapOvr>
</p:notes>
</file>

<file path=ppt/slideLayouts/_rels/slideLayout.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slideLayout.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9" name="Shape 9"/>
        <p:cNvGrpSpPr/>
        <p:nvPr/>
      </p:nvGrpSpPr>
      <p:grpSpPr>
        <a:xfrm>
          <a:off x="0" y="0"/>
          <a:ext cx="0" cy="0"/>
          <a:chOff x="0" y="0"/>
          <a:chExt cx="0" cy="0"/>
        </a:xfrm>
      </p:grpSpPr>
      <p:sp>
        <p:nvSpPr>
          <p:cNvPr id="10" name="Shape 10"/>
          <p:cNvSpPr txBox="1"/>
          <p:nvPr>
            <p:ph type="ctrTitle"/>
          </p:nvPr>
        </p:nvSpPr>
        <p:spPr>
          <a:xfrm>
            <a:off x="311708" y="744575"/>
            <a:ext cx="8520599" cy="2052599"/>
          </a:xfrm>
          <a:prstGeom prst="rect">
            <a:avLst/>
          </a:prstGeom>
        </p:spPr>
        <p:txBody>
          <a:bodyPr anchorCtr="0" anchor="b" bIns="91425" lIns="91425" rIns="91425" tIns="91425"/>
          <a:lstStyle>
            <a:lvl1pPr lvl="0" algn="ctr">
              <a:spcBef>
                <a:spcPts val="0"/>
              </a:spcBef>
              <a:buSzPct val="100000"/>
              <a:defRPr sz="5200"/>
            </a:lvl1pPr>
            <a:lvl2pPr lvl="1" algn="ctr">
              <a:spcBef>
                <a:spcPts val="0"/>
              </a:spcBef>
              <a:buSzPct val="100000"/>
              <a:defRPr sz="5200"/>
            </a:lvl2pPr>
            <a:lvl3pPr lvl="2" algn="ctr">
              <a:spcBef>
                <a:spcPts val="0"/>
              </a:spcBef>
              <a:buSzPct val="100000"/>
              <a:defRPr sz="5200"/>
            </a:lvl3pPr>
            <a:lvl4pPr lvl="3" algn="ctr">
              <a:spcBef>
                <a:spcPts val="0"/>
              </a:spcBef>
              <a:buSzPct val="100000"/>
              <a:defRPr sz="5200"/>
            </a:lvl4pPr>
            <a:lvl5pPr lvl="4" algn="ctr">
              <a:spcBef>
                <a:spcPts val="0"/>
              </a:spcBef>
              <a:buSzPct val="100000"/>
              <a:defRPr sz="5200"/>
            </a:lvl5pPr>
            <a:lvl6pPr lvl="5" algn="ctr">
              <a:spcBef>
                <a:spcPts val="0"/>
              </a:spcBef>
              <a:buSzPct val="100000"/>
              <a:defRPr sz="5200"/>
            </a:lvl6pPr>
            <a:lvl7pPr lvl="6" algn="ctr">
              <a:spcBef>
                <a:spcPts val="0"/>
              </a:spcBef>
              <a:buSzPct val="100000"/>
              <a:defRPr sz="5200"/>
            </a:lvl7pPr>
            <a:lvl8pPr lvl="7" algn="ctr">
              <a:spcBef>
                <a:spcPts val="0"/>
              </a:spcBef>
              <a:buSzPct val="100000"/>
              <a:defRPr sz="5200"/>
            </a:lvl8pPr>
            <a:lvl9pPr lvl="8" algn="ctr">
              <a:spcBef>
                <a:spcPts val="0"/>
              </a:spcBef>
              <a:buSzPct val="100000"/>
              <a:defRPr sz="5200"/>
            </a:lvl9pPr>
          </a:lstStyle>
          <a:p/>
        </p:txBody>
      </p:sp>
      <p:sp>
        <p:nvSpPr>
          <p:cNvPr id="11" name="Shape 11"/>
          <p:cNvSpPr txBox="1"/>
          <p:nvPr>
            <p:ph idx="1" type="subTitle"/>
          </p:nvPr>
        </p:nvSpPr>
        <p:spPr>
          <a:xfrm>
            <a:off x="311700" y="2834125"/>
            <a:ext cx="8520599" cy="792600"/>
          </a:xfrm>
          <a:prstGeom prst="rect">
            <a:avLst/>
          </a:prstGeom>
        </p:spPr>
        <p:txBody>
          <a:bodyPr anchorCtr="0" anchor="t" bIns="91425" lIns="91425" rIns="91425" tIns="91425"/>
          <a:lstStyle>
            <a:lvl1pPr lvl="0" algn="ctr">
              <a:lnSpc>
                <a:spcPct val="100000"/>
              </a:lnSpc>
              <a:spcBef>
                <a:spcPts val="0"/>
              </a:spcBef>
              <a:spcAft>
                <a:spcPts val="0"/>
              </a:spcAft>
              <a:buSzPct val="100000"/>
              <a:buNone/>
              <a:defRPr sz="2800"/>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p:txBody>
      </p:sp>
      <p:sp>
        <p:nvSpPr>
          <p:cNvPr id="12" name="Shape 12"/>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title">
    <p:spTree>
      <p:nvGrpSpPr>
        <p:cNvPr id="13" name="Shape 13"/>
        <p:cNvGrpSpPr/>
        <p:nvPr/>
      </p:nvGrpSpPr>
      <p:grpSpPr>
        <a:xfrm>
          <a:off x="0" y="0"/>
          <a:ext cx="0" cy="0"/>
          <a:chOff x="0" y="0"/>
          <a:chExt cx="0" cy="0"/>
        </a:xfrm>
      </p:grpSpPr>
      <p:sp>
        <p:nvSpPr>
          <p:cNvPr id="14" name="Shape 14"/>
          <p:cNvSpPr txBox="1"/>
          <p:nvPr>
            <p:ph type="title"/>
          </p:nvPr>
        </p:nvSpPr>
        <p:spPr>
          <a:xfrm>
            <a:off x="311700" y="2150850"/>
            <a:ext cx="8520599" cy="841800"/>
          </a:xfrm>
          <a:prstGeom prst="rect">
            <a:avLst/>
          </a:prstGeom>
        </p:spPr>
        <p:txBody>
          <a:bodyPr anchorCtr="0" anchor="ctr" bIns="91425" lIns="91425" rIns="91425" tIns="91425"/>
          <a:lstStyle>
            <a:lvl1pPr lvl="0" algn="ctr">
              <a:spcBef>
                <a:spcPts val="0"/>
              </a:spcBef>
              <a:buSzPct val="100000"/>
              <a:defRPr sz="3600"/>
            </a:lvl1pPr>
            <a:lvl2pPr lvl="1" algn="ctr">
              <a:spcBef>
                <a:spcPts val="0"/>
              </a:spcBef>
              <a:buSzPct val="100000"/>
              <a:defRPr sz="3600"/>
            </a:lvl2pPr>
            <a:lvl3pPr lvl="2" algn="ctr">
              <a:spcBef>
                <a:spcPts val="0"/>
              </a:spcBef>
              <a:buSzPct val="100000"/>
              <a:defRPr sz="3600"/>
            </a:lvl3pPr>
            <a:lvl4pPr lvl="3" algn="ctr">
              <a:spcBef>
                <a:spcPts val="0"/>
              </a:spcBef>
              <a:buSzPct val="100000"/>
              <a:defRPr sz="3600"/>
            </a:lvl4pPr>
            <a:lvl5pPr lvl="4" algn="ctr">
              <a:spcBef>
                <a:spcPts val="0"/>
              </a:spcBef>
              <a:buSzPct val="100000"/>
              <a:defRPr sz="3600"/>
            </a:lvl5pPr>
            <a:lvl6pPr lvl="5" algn="ctr">
              <a:spcBef>
                <a:spcPts val="0"/>
              </a:spcBef>
              <a:buSzPct val="100000"/>
              <a:defRPr sz="3600"/>
            </a:lvl6pPr>
            <a:lvl7pPr lvl="6" algn="ctr">
              <a:spcBef>
                <a:spcPts val="0"/>
              </a:spcBef>
              <a:buSzPct val="100000"/>
              <a:defRPr sz="3600"/>
            </a:lvl7pPr>
            <a:lvl8pPr lvl="7" algn="ctr">
              <a:spcBef>
                <a:spcPts val="0"/>
              </a:spcBef>
              <a:buSzPct val="100000"/>
              <a:defRPr sz="3600"/>
            </a:lvl8pPr>
            <a:lvl9pPr lvl="8" algn="ctr">
              <a:spcBef>
                <a:spcPts val="0"/>
              </a:spcBef>
              <a:buSzPct val="100000"/>
              <a:defRPr sz="3600"/>
            </a:lvl9pPr>
          </a:lstStyle>
          <a:p/>
        </p:txBody>
      </p:sp>
      <p:sp>
        <p:nvSpPr>
          <p:cNvPr id="15" name="Shape 15"/>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8" name="Shape 48"/>
        <p:cNvGrpSpPr/>
        <p:nvPr/>
      </p:nvGrpSpPr>
      <p:grpSpPr>
        <a:xfrm>
          <a:off x="0" y="0"/>
          <a:ext cx="0" cy="0"/>
          <a:chOff x="0" y="0"/>
          <a:chExt cx="0" cy="0"/>
        </a:xfrm>
      </p:grpSpPr>
      <p:sp>
        <p:nvSpPr>
          <p:cNvPr id="49" name="Shape 49"/>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6" name="Shape 16"/>
        <p:cNvGrpSpPr/>
        <p:nvPr/>
      </p:nvGrpSpPr>
      <p:grpSpPr>
        <a:xfrm>
          <a:off x="0" y="0"/>
          <a:ext cx="0" cy="0"/>
          <a:chOff x="0" y="0"/>
          <a:chExt cx="0" cy="0"/>
        </a:xfrm>
      </p:grpSpPr>
      <p:sp>
        <p:nvSpPr>
          <p:cNvPr id="17" name="Shape 17"/>
          <p:cNvSpPr txBox="1"/>
          <p:nvPr>
            <p:ph type="title"/>
          </p:nvPr>
        </p:nvSpPr>
        <p:spPr>
          <a:xfrm>
            <a:off x="311700" y="445025"/>
            <a:ext cx="8520599" cy="572699"/>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8" name="Shape 18"/>
          <p:cNvSpPr txBox="1"/>
          <p:nvPr>
            <p:ph idx="1" type="body"/>
          </p:nvPr>
        </p:nvSpPr>
        <p:spPr>
          <a:xfrm>
            <a:off x="311700" y="1152475"/>
            <a:ext cx="8520599" cy="34164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9" name="Shape 19"/>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0" name="Shape 20"/>
        <p:cNvGrpSpPr/>
        <p:nvPr/>
      </p:nvGrpSpPr>
      <p:grpSpPr>
        <a:xfrm>
          <a:off x="0" y="0"/>
          <a:ext cx="0" cy="0"/>
          <a:chOff x="0" y="0"/>
          <a:chExt cx="0" cy="0"/>
        </a:xfrm>
      </p:grpSpPr>
      <p:sp>
        <p:nvSpPr>
          <p:cNvPr id="21" name="Shape 21"/>
          <p:cNvSpPr txBox="1"/>
          <p:nvPr>
            <p:ph type="title"/>
          </p:nvPr>
        </p:nvSpPr>
        <p:spPr>
          <a:xfrm>
            <a:off x="311700" y="445025"/>
            <a:ext cx="8520599" cy="572699"/>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2" name="Shape 22"/>
          <p:cNvSpPr txBox="1"/>
          <p:nvPr>
            <p:ph idx="1" type="body"/>
          </p:nvPr>
        </p:nvSpPr>
        <p:spPr>
          <a:xfrm>
            <a:off x="311700" y="1152475"/>
            <a:ext cx="3999899" cy="34164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3" name="Shape 23"/>
          <p:cNvSpPr txBox="1"/>
          <p:nvPr>
            <p:ph idx="2" type="body"/>
          </p:nvPr>
        </p:nvSpPr>
        <p:spPr>
          <a:xfrm>
            <a:off x="4832400" y="1152475"/>
            <a:ext cx="3999899" cy="34164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4" name="Shape 24"/>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5" name="Shape 25"/>
        <p:cNvGrpSpPr/>
        <p:nvPr/>
      </p:nvGrpSpPr>
      <p:grpSpPr>
        <a:xfrm>
          <a:off x="0" y="0"/>
          <a:ext cx="0" cy="0"/>
          <a:chOff x="0" y="0"/>
          <a:chExt cx="0" cy="0"/>
        </a:xfrm>
      </p:grpSpPr>
      <p:sp>
        <p:nvSpPr>
          <p:cNvPr id="26" name="Shape 26"/>
          <p:cNvSpPr txBox="1"/>
          <p:nvPr>
            <p:ph type="title"/>
          </p:nvPr>
        </p:nvSpPr>
        <p:spPr>
          <a:xfrm>
            <a:off x="311700" y="445025"/>
            <a:ext cx="8520599" cy="572699"/>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7" name="Shape 27"/>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One column text">
    <p:spTree>
      <p:nvGrpSpPr>
        <p:cNvPr id="28" name="Shape 28"/>
        <p:cNvGrpSpPr/>
        <p:nvPr/>
      </p:nvGrpSpPr>
      <p:grpSpPr>
        <a:xfrm>
          <a:off x="0" y="0"/>
          <a:ext cx="0" cy="0"/>
          <a:chOff x="0" y="0"/>
          <a:chExt cx="0" cy="0"/>
        </a:xfrm>
      </p:grpSpPr>
      <p:sp>
        <p:nvSpPr>
          <p:cNvPr id="29" name="Shape 29"/>
          <p:cNvSpPr txBox="1"/>
          <p:nvPr>
            <p:ph type="title"/>
          </p:nvPr>
        </p:nvSpPr>
        <p:spPr>
          <a:xfrm>
            <a:off x="311700" y="555600"/>
            <a:ext cx="2807999" cy="755699"/>
          </a:xfrm>
          <a:prstGeom prst="rect">
            <a:avLst/>
          </a:prstGeom>
        </p:spPr>
        <p:txBody>
          <a:bodyPr anchorCtr="0" anchor="b" bIns="91425" lIns="91425" rIns="91425" tIns="91425"/>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p:txBody>
      </p:sp>
      <p:sp>
        <p:nvSpPr>
          <p:cNvPr id="30" name="Shape 30"/>
          <p:cNvSpPr txBox="1"/>
          <p:nvPr>
            <p:ph idx="1" type="body"/>
          </p:nvPr>
        </p:nvSpPr>
        <p:spPr>
          <a:xfrm>
            <a:off x="311700" y="1389600"/>
            <a:ext cx="2807999" cy="3179400"/>
          </a:xfrm>
          <a:prstGeom prst="rect">
            <a:avLst/>
          </a:prstGeom>
        </p:spPr>
        <p:txBody>
          <a:bodyPr anchorCtr="0" anchor="t" bIns="91425" lIns="91425" rIns="91425" tIns="91425"/>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31" name="Shape 31"/>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Main point">
    <p:spTree>
      <p:nvGrpSpPr>
        <p:cNvPr id="32" name="Shape 32"/>
        <p:cNvGrpSpPr/>
        <p:nvPr/>
      </p:nvGrpSpPr>
      <p:grpSpPr>
        <a:xfrm>
          <a:off x="0" y="0"/>
          <a:ext cx="0" cy="0"/>
          <a:chOff x="0" y="0"/>
          <a:chExt cx="0" cy="0"/>
        </a:xfrm>
      </p:grpSpPr>
      <p:sp>
        <p:nvSpPr>
          <p:cNvPr id="33" name="Shape 33"/>
          <p:cNvSpPr txBox="1"/>
          <p:nvPr>
            <p:ph type="title"/>
          </p:nvPr>
        </p:nvSpPr>
        <p:spPr>
          <a:xfrm>
            <a:off x="490250" y="450150"/>
            <a:ext cx="6367800" cy="4090800"/>
          </a:xfrm>
          <a:prstGeom prst="rect">
            <a:avLst/>
          </a:prstGeom>
        </p:spPr>
        <p:txBody>
          <a:bodyPr anchorCtr="0" anchor="ctr" bIns="91425" lIns="91425" rIns="91425" tIns="91425"/>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p:txBody>
      </p:sp>
      <p:sp>
        <p:nvSpPr>
          <p:cNvPr id="34" name="Shape 34"/>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Section title and description">
    <p:spTree>
      <p:nvGrpSpPr>
        <p:cNvPr id="35" name="Shape 35"/>
        <p:cNvGrpSpPr/>
        <p:nvPr/>
      </p:nvGrpSpPr>
      <p:grpSpPr>
        <a:xfrm>
          <a:off x="0" y="0"/>
          <a:ext cx="0" cy="0"/>
          <a:chOff x="0" y="0"/>
          <a:chExt cx="0" cy="0"/>
        </a:xfrm>
      </p:grpSpPr>
      <p:sp>
        <p:nvSpPr>
          <p:cNvPr id="36" name="Shape 36"/>
          <p:cNvSpPr/>
          <p:nvPr/>
        </p:nvSpPr>
        <p:spPr>
          <a:xfrm>
            <a:off x="4572000" y="-125"/>
            <a:ext cx="4572000" cy="5143499"/>
          </a:xfrm>
          <a:prstGeom prst="rect">
            <a:avLst/>
          </a:prstGeom>
          <a:solidFill>
            <a:schemeClr val="lt2"/>
          </a:solidFill>
          <a:ln>
            <a:noFill/>
          </a:ln>
        </p:spPr>
        <p:txBody>
          <a:bodyPr anchorCtr="0" anchor="ctr" bIns="91425" lIns="91425" rIns="91425" tIns="91425">
            <a:noAutofit/>
          </a:bodyPr>
          <a:lstStyle/>
          <a:p>
            <a:pPr lvl="0">
              <a:spcBef>
                <a:spcPts val="0"/>
              </a:spcBef>
              <a:buNone/>
            </a:pPr>
            <a:r>
              <a:t/>
            </a:r>
            <a:endParaRPr/>
          </a:p>
        </p:txBody>
      </p:sp>
      <p:sp>
        <p:nvSpPr>
          <p:cNvPr id="37" name="Shape 37"/>
          <p:cNvSpPr txBox="1"/>
          <p:nvPr>
            <p:ph type="title"/>
          </p:nvPr>
        </p:nvSpPr>
        <p:spPr>
          <a:xfrm>
            <a:off x="265500" y="1233175"/>
            <a:ext cx="4045199" cy="1482300"/>
          </a:xfrm>
          <a:prstGeom prst="rect">
            <a:avLst/>
          </a:prstGeom>
        </p:spPr>
        <p:txBody>
          <a:bodyPr anchorCtr="0" anchor="b" bIns="91425" lIns="91425" rIns="91425" tIns="91425"/>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p:txBody>
      </p:sp>
      <p:sp>
        <p:nvSpPr>
          <p:cNvPr id="38" name="Shape 38"/>
          <p:cNvSpPr txBox="1"/>
          <p:nvPr>
            <p:ph idx="1" type="subTitle"/>
          </p:nvPr>
        </p:nvSpPr>
        <p:spPr>
          <a:xfrm>
            <a:off x="265500" y="2803075"/>
            <a:ext cx="4045199" cy="1235100"/>
          </a:xfrm>
          <a:prstGeom prst="rect">
            <a:avLst/>
          </a:prstGeom>
        </p:spPr>
        <p:txBody>
          <a:bodyPr anchorCtr="0" anchor="t" bIns="91425" lIns="91425" rIns="91425" tIns="91425"/>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p:txBody>
      </p:sp>
      <p:sp>
        <p:nvSpPr>
          <p:cNvPr id="39" name="Shape 39"/>
          <p:cNvSpPr txBox="1"/>
          <p:nvPr>
            <p:ph idx="2" type="body"/>
          </p:nvPr>
        </p:nvSpPr>
        <p:spPr>
          <a:xfrm>
            <a:off x="4939500" y="724075"/>
            <a:ext cx="3837000" cy="3695099"/>
          </a:xfrm>
          <a:prstGeom prst="rect">
            <a:avLst/>
          </a:prstGeom>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0" name="Shape 40"/>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41" name="Shape 41"/>
        <p:cNvGrpSpPr/>
        <p:nvPr/>
      </p:nvGrpSpPr>
      <p:grpSpPr>
        <a:xfrm>
          <a:off x="0" y="0"/>
          <a:ext cx="0" cy="0"/>
          <a:chOff x="0" y="0"/>
          <a:chExt cx="0" cy="0"/>
        </a:xfrm>
      </p:grpSpPr>
      <p:sp>
        <p:nvSpPr>
          <p:cNvPr id="42" name="Shape 42"/>
          <p:cNvSpPr txBox="1"/>
          <p:nvPr>
            <p:ph idx="1" type="body"/>
          </p:nvPr>
        </p:nvSpPr>
        <p:spPr>
          <a:xfrm>
            <a:off x="311700" y="4230575"/>
            <a:ext cx="5998800" cy="605100"/>
          </a:xfrm>
          <a:prstGeom prst="rect">
            <a:avLst/>
          </a:prstGeom>
        </p:spPr>
        <p:txBody>
          <a:bodyPr anchorCtr="0" anchor="ctr" bIns="91425" lIns="91425" rIns="91425" tIns="91425"/>
          <a:lstStyle>
            <a:lvl1pPr lvl="0">
              <a:lnSpc>
                <a:spcPct val="100000"/>
              </a:lnSpc>
              <a:spcBef>
                <a:spcPts val="0"/>
              </a:spcBef>
              <a:spcAft>
                <a:spcPts val="0"/>
              </a:spcAft>
              <a:buNone/>
              <a:defRPr/>
            </a:lvl1pPr>
          </a:lstStyle>
          <a:p/>
        </p:txBody>
      </p:sp>
      <p:sp>
        <p:nvSpPr>
          <p:cNvPr id="43" name="Shape 43"/>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Big number">
    <p:spTree>
      <p:nvGrpSpPr>
        <p:cNvPr id="44" name="Shape 44"/>
        <p:cNvGrpSpPr/>
        <p:nvPr/>
      </p:nvGrpSpPr>
      <p:grpSpPr>
        <a:xfrm>
          <a:off x="0" y="0"/>
          <a:ext cx="0" cy="0"/>
          <a:chOff x="0" y="0"/>
          <a:chExt cx="0" cy="0"/>
        </a:xfrm>
      </p:grpSpPr>
      <p:sp>
        <p:nvSpPr>
          <p:cNvPr id="45" name="Shape 45"/>
          <p:cNvSpPr txBox="1"/>
          <p:nvPr>
            <p:ph type="title"/>
          </p:nvPr>
        </p:nvSpPr>
        <p:spPr>
          <a:xfrm>
            <a:off x="311700" y="1106125"/>
            <a:ext cx="8520599" cy="1963500"/>
          </a:xfrm>
          <a:prstGeom prst="rect">
            <a:avLst/>
          </a:prstGeom>
        </p:spPr>
        <p:txBody>
          <a:bodyPr anchorCtr="0" anchor="b" bIns="91425" lIns="91425" rIns="91425" tIns="91425"/>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p:txBody>
      </p:sp>
      <p:sp>
        <p:nvSpPr>
          <p:cNvPr id="46" name="Shape 46"/>
          <p:cNvSpPr txBox="1"/>
          <p:nvPr>
            <p:ph idx="1" type="body"/>
          </p:nvPr>
        </p:nvSpPr>
        <p:spPr>
          <a:xfrm>
            <a:off x="311700" y="3152225"/>
            <a:ext cx="8520599" cy="1300800"/>
          </a:xfrm>
          <a:prstGeom prst="rect">
            <a:avLst/>
          </a:prstGeom>
        </p:spPr>
        <p:txBody>
          <a:bodyPr anchorCtr="0" anchor="t" bIns="91425" lIns="91425" rIns="91425" tIns="91425"/>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p:txBody>
      </p:sp>
      <p:sp>
        <p:nvSpPr>
          <p:cNvPr id="47" name="Shape 47"/>
          <p:cNvSpPr txBox="1"/>
          <p:nvPr>
            <p:ph idx="12" type="sldNum"/>
          </p:nvPr>
        </p:nvSpPr>
        <p:spPr>
          <a:xfrm>
            <a:off x="8472457" y="4663216"/>
            <a:ext cx="548699"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Masters/_rels/slideMaster.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slideLayout" Target="../slideLayouts/slideLayout10.xml"/><Relationship Id="rId10" Type="http://schemas.openxmlformats.org/officeDocument/2006/relationships/slideLayout" Target="../slideLayouts/slideLayout9.xml"/><Relationship Id="rId12" Type="http://schemas.openxmlformats.org/officeDocument/2006/relationships/theme" Target="../theme/theme1.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445025"/>
            <a:ext cx="8520599" cy="572699"/>
          </a:xfrm>
          <a:prstGeom prst="rect">
            <a:avLst/>
          </a:prstGeom>
          <a:noFill/>
          <a:ln>
            <a:noFill/>
          </a:ln>
        </p:spPr>
        <p:txBody>
          <a:bodyPr anchorCtr="0" anchor="t" bIns="91425" lIns="91425" rIns="91425" tIns="91425"/>
          <a:lstStyle>
            <a:lvl1pPr lvl="0">
              <a:spcBef>
                <a:spcPts val="0"/>
              </a:spcBef>
              <a:buClr>
                <a:schemeClr val="dk1"/>
              </a:buClr>
              <a:buSzPct val="100000"/>
              <a:buNone/>
              <a:defRPr sz="2800">
                <a:solidFill>
                  <a:schemeClr val="dk1"/>
                </a:solidFill>
              </a:defRPr>
            </a:lvl1pPr>
            <a:lvl2pPr lvl="1">
              <a:spcBef>
                <a:spcPts val="0"/>
              </a:spcBef>
              <a:buClr>
                <a:schemeClr val="dk1"/>
              </a:buClr>
              <a:buSzPct val="100000"/>
              <a:buNone/>
              <a:defRPr sz="2800">
                <a:solidFill>
                  <a:schemeClr val="dk1"/>
                </a:solidFill>
              </a:defRPr>
            </a:lvl2pPr>
            <a:lvl3pPr lvl="2">
              <a:spcBef>
                <a:spcPts val="0"/>
              </a:spcBef>
              <a:buClr>
                <a:schemeClr val="dk1"/>
              </a:buClr>
              <a:buSzPct val="100000"/>
              <a:buNone/>
              <a:defRPr sz="2800">
                <a:solidFill>
                  <a:schemeClr val="dk1"/>
                </a:solidFill>
              </a:defRPr>
            </a:lvl3pPr>
            <a:lvl4pPr lvl="3">
              <a:spcBef>
                <a:spcPts val="0"/>
              </a:spcBef>
              <a:buClr>
                <a:schemeClr val="dk1"/>
              </a:buClr>
              <a:buSzPct val="100000"/>
              <a:buNone/>
              <a:defRPr sz="2800">
                <a:solidFill>
                  <a:schemeClr val="dk1"/>
                </a:solidFill>
              </a:defRPr>
            </a:lvl4pPr>
            <a:lvl5pPr lvl="4">
              <a:spcBef>
                <a:spcPts val="0"/>
              </a:spcBef>
              <a:buClr>
                <a:schemeClr val="dk1"/>
              </a:buClr>
              <a:buSzPct val="100000"/>
              <a:buNone/>
              <a:defRPr sz="2800">
                <a:solidFill>
                  <a:schemeClr val="dk1"/>
                </a:solidFill>
              </a:defRPr>
            </a:lvl5pPr>
            <a:lvl6pPr lvl="5">
              <a:spcBef>
                <a:spcPts val="0"/>
              </a:spcBef>
              <a:buClr>
                <a:schemeClr val="dk1"/>
              </a:buClr>
              <a:buSzPct val="100000"/>
              <a:buNone/>
              <a:defRPr sz="2800">
                <a:solidFill>
                  <a:schemeClr val="dk1"/>
                </a:solidFill>
              </a:defRPr>
            </a:lvl6pPr>
            <a:lvl7pPr lvl="6">
              <a:spcBef>
                <a:spcPts val="0"/>
              </a:spcBef>
              <a:buClr>
                <a:schemeClr val="dk1"/>
              </a:buClr>
              <a:buSzPct val="100000"/>
              <a:buNone/>
              <a:defRPr sz="2800">
                <a:solidFill>
                  <a:schemeClr val="dk1"/>
                </a:solidFill>
              </a:defRPr>
            </a:lvl7pPr>
            <a:lvl8pPr lvl="7">
              <a:spcBef>
                <a:spcPts val="0"/>
              </a:spcBef>
              <a:buClr>
                <a:schemeClr val="dk1"/>
              </a:buClr>
              <a:buSzPct val="100000"/>
              <a:buNone/>
              <a:defRPr sz="2800">
                <a:solidFill>
                  <a:schemeClr val="dk1"/>
                </a:solidFill>
              </a:defRPr>
            </a:lvl8pPr>
            <a:lvl9pPr lvl="8">
              <a:spcBef>
                <a:spcPts val="0"/>
              </a:spcBef>
              <a:buClr>
                <a:schemeClr val="dk1"/>
              </a:buClr>
              <a:buSzPct val="100000"/>
              <a:buNone/>
              <a:defRPr sz="2800">
                <a:solidFill>
                  <a:schemeClr val="dk1"/>
                </a:solidFill>
              </a:defRPr>
            </a:lvl9pPr>
          </a:lstStyle>
          <a:p/>
        </p:txBody>
      </p:sp>
      <p:sp>
        <p:nvSpPr>
          <p:cNvPr id="7" name="Shape 7"/>
          <p:cNvSpPr txBox="1"/>
          <p:nvPr>
            <p:ph idx="1" type="body"/>
          </p:nvPr>
        </p:nvSpPr>
        <p:spPr>
          <a:xfrm>
            <a:off x="311700" y="1152475"/>
            <a:ext cx="8520599" cy="3416400"/>
          </a:xfrm>
          <a:prstGeom prst="rect">
            <a:avLst/>
          </a:prstGeom>
          <a:noFill/>
          <a:ln>
            <a:noFill/>
          </a:ln>
        </p:spPr>
        <p:txBody>
          <a:bodyPr anchorCtr="0" anchor="t" bIns="91425" lIns="91425" rIns="91425" tIns="91425"/>
          <a:lstStyle>
            <a:lvl1pPr lvl="0">
              <a:lnSpc>
                <a:spcPct val="115000"/>
              </a:lnSpc>
              <a:spcBef>
                <a:spcPts val="0"/>
              </a:spcBef>
              <a:spcAft>
                <a:spcPts val="1600"/>
              </a:spcAft>
              <a:buClr>
                <a:schemeClr val="dk2"/>
              </a:buClr>
              <a:buSzPct val="100000"/>
              <a:defRPr sz="1800">
                <a:solidFill>
                  <a:schemeClr val="dk2"/>
                </a:solidFill>
              </a:defRPr>
            </a:lvl1pPr>
            <a:lvl2pPr lvl="1">
              <a:lnSpc>
                <a:spcPct val="115000"/>
              </a:lnSpc>
              <a:spcBef>
                <a:spcPts val="0"/>
              </a:spcBef>
              <a:spcAft>
                <a:spcPts val="1600"/>
              </a:spcAft>
              <a:buClr>
                <a:schemeClr val="dk2"/>
              </a:buClr>
              <a:defRPr>
                <a:solidFill>
                  <a:schemeClr val="dk2"/>
                </a:solidFill>
              </a:defRPr>
            </a:lvl2pPr>
            <a:lvl3pPr lvl="2">
              <a:lnSpc>
                <a:spcPct val="115000"/>
              </a:lnSpc>
              <a:spcBef>
                <a:spcPts val="0"/>
              </a:spcBef>
              <a:spcAft>
                <a:spcPts val="1600"/>
              </a:spcAft>
              <a:buClr>
                <a:schemeClr val="dk2"/>
              </a:buClr>
              <a:defRPr>
                <a:solidFill>
                  <a:schemeClr val="dk2"/>
                </a:solidFill>
              </a:defRPr>
            </a:lvl3pPr>
            <a:lvl4pPr lvl="3">
              <a:lnSpc>
                <a:spcPct val="115000"/>
              </a:lnSpc>
              <a:spcBef>
                <a:spcPts val="0"/>
              </a:spcBef>
              <a:spcAft>
                <a:spcPts val="1600"/>
              </a:spcAft>
              <a:buClr>
                <a:schemeClr val="dk2"/>
              </a:buClr>
              <a:defRPr>
                <a:solidFill>
                  <a:schemeClr val="dk2"/>
                </a:solidFill>
              </a:defRPr>
            </a:lvl4pPr>
            <a:lvl5pPr lvl="4">
              <a:lnSpc>
                <a:spcPct val="115000"/>
              </a:lnSpc>
              <a:spcBef>
                <a:spcPts val="0"/>
              </a:spcBef>
              <a:spcAft>
                <a:spcPts val="1600"/>
              </a:spcAft>
              <a:buClr>
                <a:schemeClr val="dk2"/>
              </a:buClr>
              <a:defRPr>
                <a:solidFill>
                  <a:schemeClr val="dk2"/>
                </a:solidFill>
              </a:defRPr>
            </a:lvl5pPr>
            <a:lvl6pPr lvl="5">
              <a:lnSpc>
                <a:spcPct val="115000"/>
              </a:lnSpc>
              <a:spcBef>
                <a:spcPts val="0"/>
              </a:spcBef>
              <a:spcAft>
                <a:spcPts val="1600"/>
              </a:spcAft>
              <a:buClr>
                <a:schemeClr val="dk2"/>
              </a:buClr>
              <a:defRPr>
                <a:solidFill>
                  <a:schemeClr val="dk2"/>
                </a:solidFill>
              </a:defRPr>
            </a:lvl6pPr>
            <a:lvl7pPr lvl="6">
              <a:lnSpc>
                <a:spcPct val="115000"/>
              </a:lnSpc>
              <a:spcBef>
                <a:spcPts val="0"/>
              </a:spcBef>
              <a:spcAft>
                <a:spcPts val="1600"/>
              </a:spcAft>
              <a:buClr>
                <a:schemeClr val="dk2"/>
              </a:buClr>
              <a:defRPr>
                <a:solidFill>
                  <a:schemeClr val="dk2"/>
                </a:solidFill>
              </a:defRPr>
            </a:lvl7pPr>
            <a:lvl8pPr lvl="7">
              <a:lnSpc>
                <a:spcPct val="115000"/>
              </a:lnSpc>
              <a:spcBef>
                <a:spcPts val="0"/>
              </a:spcBef>
              <a:spcAft>
                <a:spcPts val="1600"/>
              </a:spcAft>
              <a:buClr>
                <a:schemeClr val="dk2"/>
              </a:buClr>
              <a:defRPr>
                <a:solidFill>
                  <a:schemeClr val="dk2"/>
                </a:solidFill>
              </a:defRPr>
            </a:lvl8pPr>
            <a:lvl9pPr lvl="8">
              <a:lnSpc>
                <a:spcPct val="115000"/>
              </a:lnSpc>
              <a:spcBef>
                <a:spcPts val="0"/>
              </a:spcBef>
              <a:spcAft>
                <a:spcPts val="1600"/>
              </a:spcAft>
              <a:buClr>
                <a:schemeClr val="dk2"/>
              </a:buClr>
              <a:defRPr>
                <a:solidFill>
                  <a:schemeClr val="dk2"/>
                </a:solidFill>
              </a:defRPr>
            </a:lvl9pPr>
          </a:lstStyle>
          <a:p/>
        </p:txBody>
      </p:sp>
      <p:sp>
        <p:nvSpPr>
          <p:cNvPr id="8" name="Shape 8"/>
          <p:cNvSpPr txBox="1"/>
          <p:nvPr>
            <p:ph idx="12" type="sldNum"/>
          </p:nvPr>
        </p:nvSpPr>
        <p:spPr>
          <a:xfrm>
            <a:off x="8472457" y="4663216"/>
            <a:ext cx="548699" cy="393600"/>
          </a:xfrm>
          <a:prstGeom prst="rect">
            <a:avLst/>
          </a:prstGeom>
          <a:noFill/>
          <a:ln>
            <a:noFill/>
          </a:ln>
        </p:spPr>
        <p:txBody>
          <a:bodyPr anchorCtr="0" anchor="ctr" bIns="91425" lIns="91425" rIns="91425" tIns="91425">
            <a:noAutofit/>
          </a:bodyPr>
          <a:lstStyle/>
          <a:p>
            <a:pPr lvl="0" algn="r">
              <a:spcBef>
                <a:spcPts val="0"/>
              </a:spcBef>
              <a:buNone/>
            </a:pPr>
            <a:fld id="{00000000-1234-1234-1234-123412341234}" type="slidenum">
              <a:rPr lang="en" sz="1000">
                <a:solidFill>
                  <a:schemeClr val="dk2"/>
                </a:solidFill>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xml"/></Relationships>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3" name="Shape 53"/>
        <p:cNvGrpSpPr/>
        <p:nvPr/>
      </p:nvGrpSpPr>
      <p:grpSpPr>
        <a:xfrm>
          <a:off x="0" y="0"/>
          <a:ext cx="0" cy="0"/>
          <a:chOff x="0" y="0"/>
          <a:chExt cx="0" cy="0"/>
        </a:xfrm>
      </p:grpSpPr>
      <p:sp>
        <p:nvSpPr>
          <p:cNvPr id="54" name="Shape 54"/>
          <p:cNvSpPr txBox="1"/>
          <p:nvPr>
            <p:ph type="title"/>
          </p:nvPr>
        </p:nvSpPr>
        <p:spPr>
          <a:xfrm>
            <a:off x="311700" y="216425"/>
            <a:ext cx="8520599" cy="572699"/>
          </a:xfrm>
          <a:prstGeom prst="rect">
            <a:avLst/>
          </a:prstGeom>
        </p:spPr>
        <p:txBody>
          <a:bodyPr anchorCtr="0" anchor="t" bIns="91425" lIns="91425" rIns="91425" tIns="91425">
            <a:noAutofit/>
          </a:bodyPr>
          <a:lstStyle/>
          <a:p>
            <a:pPr lvl="0">
              <a:spcBef>
                <a:spcPts val="0"/>
              </a:spcBef>
              <a:buNone/>
            </a:pPr>
            <a:r>
              <a:rPr lang="en" sz="2500"/>
              <a:t>Students: Take Aways</a:t>
            </a:r>
          </a:p>
        </p:txBody>
      </p:sp>
      <p:sp>
        <p:nvSpPr>
          <p:cNvPr id="55" name="Shape 55"/>
          <p:cNvSpPr txBox="1"/>
          <p:nvPr>
            <p:ph idx="1" type="body"/>
          </p:nvPr>
        </p:nvSpPr>
        <p:spPr>
          <a:xfrm>
            <a:off x="311700" y="784250"/>
            <a:ext cx="8642400" cy="4029299"/>
          </a:xfrm>
          <a:prstGeom prst="rect">
            <a:avLst/>
          </a:prstGeom>
        </p:spPr>
        <p:txBody>
          <a:bodyPr anchorCtr="0" anchor="t" bIns="91425" lIns="91425" rIns="91425" tIns="91425">
            <a:noAutofit/>
          </a:bodyPr>
          <a:lstStyle/>
          <a:p>
            <a:pPr indent="-228600" lvl="0" marL="457200" rtl="0">
              <a:spcBef>
                <a:spcPts val="0"/>
              </a:spcBef>
            </a:pPr>
            <a:r>
              <a:rPr b="1" lang="en" u="sng"/>
              <a:t>Keep Solutions Local</a:t>
            </a:r>
            <a:r>
              <a:rPr lang="en"/>
              <a:t> - Different things could be good for one district and not another - ex. rural, suburban, and urban; student involvement/learning</a:t>
            </a:r>
          </a:p>
          <a:p>
            <a:pPr indent="-228600" lvl="0" marL="457200" rtl="0">
              <a:spcBef>
                <a:spcPts val="0"/>
              </a:spcBef>
            </a:pPr>
            <a:r>
              <a:rPr b="1" lang="en" u="sng"/>
              <a:t>Keep Teacher Resources Accessible</a:t>
            </a:r>
            <a:r>
              <a:rPr lang="en"/>
              <a:t> - Online toolkit</a:t>
            </a:r>
          </a:p>
          <a:p>
            <a:pPr indent="-228600" lvl="0" marL="457200" rtl="0">
              <a:spcBef>
                <a:spcPts val="0"/>
              </a:spcBef>
            </a:pPr>
            <a:r>
              <a:rPr b="1" lang="en" u="sng"/>
              <a:t>Necessary to have top level support</a:t>
            </a:r>
            <a:r>
              <a:rPr lang="en"/>
              <a:t>- Have data to sell it and tie to things like new curricula</a:t>
            </a:r>
          </a:p>
          <a:p>
            <a:pPr indent="-228600" lvl="0" marL="457200" rtl="0">
              <a:spcBef>
                <a:spcPts val="0"/>
              </a:spcBef>
            </a:pPr>
            <a:r>
              <a:rPr b="1" lang="en" u="sng"/>
              <a:t>Know the Stakeholders that you Need in the Room</a:t>
            </a:r>
            <a:r>
              <a:rPr lang="en"/>
              <a:t> - Know their characteristics not just affiliations, we want people with good perspectives and attitude and a broad reach</a:t>
            </a:r>
          </a:p>
          <a:p>
            <a:pPr indent="-228600" lvl="0" marL="457200" rtl="0">
              <a:spcBef>
                <a:spcPts val="0"/>
              </a:spcBef>
            </a:pPr>
            <a:r>
              <a:rPr b="1" lang="en" u="sng"/>
              <a:t>Culture Change</a:t>
            </a:r>
            <a:r>
              <a:rPr lang="en"/>
              <a:t>- Can’t just be projects</a:t>
            </a:r>
          </a:p>
          <a:p>
            <a:pPr indent="-228600" lvl="0" marL="457200" rtl="0">
              <a:spcBef>
                <a:spcPts val="0"/>
              </a:spcBef>
            </a:pPr>
            <a:r>
              <a:rPr b="1" lang="en" u="sng"/>
              <a:t>Increase Diversity</a:t>
            </a:r>
            <a:r>
              <a:rPr lang="en"/>
              <a:t>-  Include the whole community</a:t>
            </a:r>
          </a:p>
          <a:p>
            <a:pPr indent="-228600" lvl="0" marL="457200" rtl="0">
              <a:spcBef>
                <a:spcPts val="0"/>
              </a:spcBef>
            </a:pPr>
            <a:r>
              <a:rPr b="1" lang="en" u="sng"/>
              <a:t>Partnerships </a:t>
            </a:r>
          </a:p>
          <a:p>
            <a:pPr indent="-228600" lvl="0" marL="457200">
              <a:spcBef>
                <a:spcPts val="0"/>
              </a:spcBef>
            </a:pPr>
            <a:r>
              <a:rPr b="1" lang="en" u="sng"/>
              <a:t>Leverage the Savings from efficiency</a:t>
            </a:r>
            <a:r>
              <a:rPr b="1" lang="en"/>
              <a:t>- </a:t>
            </a:r>
            <a:r>
              <a:rPr lang="en"/>
              <a:t>means that it doesn’t take a lot of money</a:t>
            </a:r>
          </a:p>
        </p:txBody>
      </p:sp>
    </p:spTree>
  </p:cSld>
  <p:clrMapOvr>
    <a:masterClrMapping/>
  </p:clrMapOvr>
  <p:transition spd="slow">
    <p:cut/>
  </p:transition>
</p:sld>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9" name="Shape 59"/>
        <p:cNvGrpSpPr/>
        <p:nvPr/>
      </p:nvGrpSpPr>
      <p:grpSpPr>
        <a:xfrm>
          <a:off x="0" y="0"/>
          <a:ext cx="0" cy="0"/>
          <a:chOff x="0" y="0"/>
          <a:chExt cx="0" cy="0"/>
        </a:xfrm>
      </p:grpSpPr>
      <p:sp>
        <p:nvSpPr>
          <p:cNvPr id="60" name="Shape 60"/>
          <p:cNvSpPr txBox="1"/>
          <p:nvPr>
            <p:ph type="title"/>
          </p:nvPr>
        </p:nvSpPr>
        <p:spPr>
          <a:xfrm>
            <a:off x="311700" y="445025"/>
            <a:ext cx="8520599" cy="572699"/>
          </a:xfrm>
          <a:prstGeom prst="rect">
            <a:avLst/>
          </a:prstGeom>
        </p:spPr>
        <p:txBody>
          <a:bodyPr anchorCtr="0" anchor="t" bIns="91425" lIns="91425" rIns="91425" tIns="91425">
            <a:noAutofit/>
          </a:bodyPr>
          <a:lstStyle/>
          <a:p>
            <a:pPr lvl="0" rtl="0">
              <a:spcBef>
                <a:spcPts val="0"/>
              </a:spcBef>
              <a:buNone/>
            </a:pPr>
            <a:r>
              <a:rPr lang="en" sz="2500"/>
              <a:t>Students: Questions</a:t>
            </a:r>
          </a:p>
        </p:txBody>
      </p:sp>
      <p:sp>
        <p:nvSpPr>
          <p:cNvPr id="61" name="Shape 61"/>
          <p:cNvSpPr txBox="1"/>
          <p:nvPr>
            <p:ph idx="1" type="body"/>
          </p:nvPr>
        </p:nvSpPr>
        <p:spPr>
          <a:xfrm>
            <a:off x="311700" y="1017725"/>
            <a:ext cx="8642400" cy="4029299"/>
          </a:xfrm>
          <a:prstGeom prst="rect">
            <a:avLst/>
          </a:prstGeom>
        </p:spPr>
        <p:txBody>
          <a:bodyPr anchorCtr="0" anchor="t" bIns="91425" lIns="91425" rIns="91425" tIns="91425">
            <a:noAutofit/>
          </a:bodyPr>
          <a:lstStyle/>
          <a:p>
            <a:pPr indent="-228600" lvl="0" marL="457200" rtl="0">
              <a:spcBef>
                <a:spcPts val="0"/>
              </a:spcBef>
            </a:pPr>
            <a:r>
              <a:rPr lang="en"/>
              <a:t>How do you merge curriculum instruction and facilities mgmt?</a:t>
            </a:r>
          </a:p>
          <a:p>
            <a:pPr indent="-228600" lvl="0" marL="457200" rtl="0">
              <a:spcBef>
                <a:spcPts val="0"/>
              </a:spcBef>
            </a:pPr>
            <a:r>
              <a:rPr lang="en"/>
              <a:t>How do you ensure that you are constantly open to increasing inclusiveness as your movement changes over time?</a:t>
            </a:r>
          </a:p>
          <a:p>
            <a:pPr indent="-228600" lvl="0" marL="457200" rtl="0">
              <a:spcBef>
                <a:spcPts val="0"/>
              </a:spcBef>
            </a:pPr>
            <a:r>
              <a:rPr lang="en"/>
              <a:t>How do you get a sustainability coordinator? How do you ensure that they understand what their role is (esp if they come from within the system)?</a:t>
            </a:r>
          </a:p>
          <a:p>
            <a:pPr indent="-228600" lvl="0" marL="457200" rtl="0">
              <a:spcBef>
                <a:spcPts val="0"/>
              </a:spcBef>
            </a:pPr>
            <a:r>
              <a:rPr lang="en"/>
              <a:t>How do you get the student voices included in the process from the beginning?</a:t>
            </a:r>
          </a:p>
          <a:p>
            <a:pPr indent="-228600" lvl="0" marL="457200" rtl="0">
              <a:spcBef>
                <a:spcPts val="0"/>
              </a:spcBef>
            </a:pPr>
            <a:r>
              <a:rPr lang="en"/>
              <a:t>How do you make sure that the teachers are aware of the broader benefits of their actions (e.g. giving up their microwave)?</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3" name="Shape 113"/>
        <p:cNvGrpSpPr/>
        <p:nvPr/>
      </p:nvGrpSpPr>
      <p:grpSpPr>
        <a:xfrm>
          <a:off x="0" y="0"/>
          <a:ext cx="0" cy="0"/>
          <a:chOff x="0" y="0"/>
          <a:chExt cx="0" cy="0"/>
        </a:xfrm>
      </p:grpSpPr>
      <p:sp>
        <p:nvSpPr>
          <p:cNvPr id="114" name="Shape 114"/>
          <p:cNvSpPr txBox="1"/>
          <p:nvPr>
            <p:ph type="title"/>
          </p:nvPr>
        </p:nvSpPr>
        <p:spPr>
          <a:xfrm>
            <a:off x="311700" y="445025"/>
            <a:ext cx="8520599" cy="572699"/>
          </a:xfrm>
          <a:prstGeom prst="rect">
            <a:avLst/>
          </a:prstGeom>
        </p:spPr>
        <p:txBody>
          <a:bodyPr anchorCtr="0" anchor="t" bIns="91425" lIns="91425" rIns="91425" tIns="91425">
            <a:noAutofit/>
          </a:bodyPr>
          <a:lstStyle/>
          <a:p>
            <a:pPr lvl="0" rtl="0">
              <a:spcBef>
                <a:spcPts val="0"/>
              </a:spcBef>
              <a:buNone/>
            </a:pPr>
            <a:r>
              <a:rPr lang="en"/>
              <a:t>Facilities: How can federal/state agencies help?</a:t>
            </a:r>
          </a:p>
        </p:txBody>
      </p:sp>
      <p:sp>
        <p:nvSpPr>
          <p:cNvPr id="115" name="Shape 115"/>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rtl="0">
              <a:spcBef>
                <a:spcPts val="0"/>
              </a:spcBef>
            </a:pPr>
            <a:r>
              <a:rPr lang="en"/>
              <a:t>Continue federal </a:t>
            </a:r>
            <a:r>
              <a:rPr b="1" lang="en" u="sng"/>
              <a:t>green ribbon</a:t>
            </a:r>
            <a:r>
              <a:rPr lang="en"/>
              <a:t> school recognition program</a:t>
            </a:r>
          </a:p>
          <a:p>
            <a:pPr indent="-228600" lvl="0" marL="457200" rtl="0">
              <a:spcBef>
                <a:spcPts val="0"/>
              </a:spcBef>
            </a:pPr>
            <a:r>
              <a:rPr b="1" lang="en" u="sng"/>
              <a:t>Incentivize</a:t>
            </a:r>
            <a:r>
              <a:rPr lang="en"/>
              <a:t> sustainable practices and planning with existing federal/state funds for schools  (e.g. USDA nutrition/diet $, school construction $, etc)</a:t>
            </a:r>
          </a:p>
          <a:p>
            <a:pPr indent="-228600" lvl="1" marL="914400" rtl="0">
              <a:spcBef>
                <a:spcPts val="0"/>
              </a:spcBef>
            </a:pPr>
            <a:r>
              <a:rPr lang="en"/>
              <a:t>explore legislative approaches to codify incentives, especially in construction</a:t>
            </a:r>
          </a:p>
          <a:p>
            <a:pPr indent="-228600" lvl="1" marL="914400" rtl="0">
              <a:spcBef>
                <a:spcPts val="0"/>
              </a:spcBef>
            </a:pPr>
            <a:r>
              <a:rPr lang="en"/>
              <a:t>establish fair school funding first (address inequities in school funding formulas)</a:t>
            </a:r>
          </a:p>
          <a:p>
            <a:pPr indent="-228600" lvl="0" marL="457200" rtl="0">
              <a:spcBef>
                <a:spcPts val="0"/>
              </a:spcBef>
            </a:pPr>
            <a:r>
              <a:rPr lang="en"/>
              <a:t>State leadership </a:t>
            </a:r>
            <a:r>
              <a:rPr b="1" lang="en" u="sng"/>
              <a:t>encouraging school facilities engagement</a:t>
            </a:r>
            <a:r>
              <a:rPr lang="en"/>
              <a:t> in sustainable schools (e.g. someone from the state told me to come to this!)</a:t>
            </a:r>
          </a:p>
          <a:p>
            <a:pPr indent="-228600" lvl="0" marL="457200" rtl="0">
              <a:spcBef>
                <a:spcPts val="0"/>
              </a:spcBef>
            </a:pPr>
            <a:r>
              <a:rPr lang="en"/>
              <a:t>Standardize sustainable design and practices for facilities and construction</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9" name="Shape 119"/>
        <p:cNvGrpSpPr/>
        <p:nvPr/>
      </p:nvGrpSpPr>
      <p:grpSpPr>
        <a:xfrm>
          <a:off x="0" y="0"/>
          <a:ext cx="0" cy="0"/>
          <a:chOff x="0" y="0"/>
          <a:chExt cx="0" cy="0"/>
        </a:xfrm>
      </p:grpSpPr>
      <p:sp>
        <p:nvSpPr>
          <p:cNvPr id="120" name="Shape 120"/>
          <p:cNvSpPr txBox="1"/>
          <p:nvPr>
            <p:ph type="title"/>
          </p:nvPr>
        </p:nvSpPr>
        <p:spPr>
          <a:xfrm>
            <a:off x="311700" y="445025"/>
            <a:ext cx="8520599" cy="572699"/>
          </a:xfrm>
          <a:prstGeom prst="rect">
            <a:avLst/>
          </a:prstGeom>
        </p:spPr>
        <p:txBody>
          <a:bodyPr anchorCtr="0" anchor="t" bIns="91425" lIns="91425" rIns="91425" tIns="91425">
            <a:noAutofit/>
          </a:bodyPr>
          <a:lstStyle/>
          <a:p>
            <a:pPr lvl="0">
              <a:spcBef>
                <a:spcPts val="0"/>
              </a:spcBef>
              <a:buNone/>
            </a:pPr>
            <a:r>
              <a:rPr lang="en"/>
              <a:t>Facilities (Tuesday discussion)</a:t>
            </a:r>
          </a:p>
        </p:txBody>
      </p:sp>
      <p:sp>
        <p:nvSpPr>
          <p:cNvPr id="121" name="Shape 121"/>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rtl="0">
              <a:spcBef>
                <a:spcPts val="0"/>
              </a:spcBef>
            </a:pPr>
            <a:r>
              <a:rPr lang="en"/>
              <a:t>Students can participate @ multiple levels -- participate, add value, innovate</a:t>
            </a:r>
          </a:p>
          <a:p>
            <a:pPr indent="-228600" lvl="0" marL="457200" rtl="0">
              <a:spcBef>
                <a:spcPts val="0"/>
              </a:spcBef>
            </a:pPr>
            <a:r>
              <a:rPr lang="en"/>
              <a:t>Cookie cutter schools may not be successful because things can vary at every site for a variety of reasons -- ask students, schools, and communities what they need</a:t>
            </a:r>
          </a:p>
          <a:p>
            <a:pPr indent="-228600" lvl="0" marL="457200" rtl="0">
              <a:spcBef>
                <a:spcPts val="0"/>
              </a:spcBef>
            </a:pPr>
            <a:r>
              <a:rPr lang="en"/>
              <a:t>Need to include teachers in facilities so they know how to use them</a:t>
            </a:r>
          </a:p>
          <a:p>
            <a:pPr indent="-228600" lvl="0" marL="457200" rtl="0">
              <a:spcBef>
                <a:spcPts val="0"/>
              </a:spcBef>
            </a:pPr>
            <a:r>
              <a:rPr lang="en"/>
              <a:t>Don’t recreate the wheel; lots out there to use</a:t>
            </a:r>
          </a:p>
          <a:p>
            <a:pPr indent="-228600" lvl="0" marL="457200">
              <a:spcBef>
                <a:spcPts val="0"/>
              </a:spcBef>
            </a:pPr>
            <a:r>
              <a:rPr lang="en"/>
              <a:t>EPA siting guidelines</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5" name="Shape 125"/>
        <p:cNvGrpSpPr/>
        <p:nvPr/>
      </p:nvGrpSpPr>
      <p:grpSpPr>
        <a:xfrm>
          <a:off x="0" y="0"/>
          <a:ext cx="0" cy="0"/>
          <a:chOff x="0" y="0"/>
          <a:chExt cx="0" cy="0"/>
        </a:xfrm>
      </p:grpSpPr>
      <p:sp>
        <p:nvSpPr>
          <p:cNvPr id="126" name="Shape 126"/>
          <p:cNvSpPr txBox="1"/>
          <p:nvPr>
            <p:ph type="title"/>
          </p:nvPr>
        </p:nvSpPr>
        <p:spPr>
          <a:xfrm>
            <a:off x="311700" y="445025"/>
            <a:ext cx="8520599" cy="572699"/>
          </a:xfrm>
          <a:prstGeom prst="rect">
            <a:avLst/>
          </a:prstGeom>
        </p:spPr>
        <p:txBody>
          <a:bodyPr anchorCtr="0" anchor="t" bIns="91425" lIns="91425" rIns="91425" tIns="91425">
            <a:noAutofit/>
          </a:bodyPr>
          <a:lstStyle/>
          <a:p>
            <a:pPr lvl="0" rtl="0">
              <a:spcBef>
                <a:spcPts val="0"/>
              </a:spcBef>
              <a:buNone/>
            </a:pPr>
            <a:r>
              <a:rPr lang="en" sz="2500"/>
              <a:t>Environment: Take Aways</a:t>
            </a:r>
          </a:p>
        </p:txBody>
      </p:sp>
      <p:sp>
        <p:nvSpPr>
          <p:cNvPr id="127" name="Shape 127"/>
          <p:cNvSpPr txBox="1"/>
          <p:nvPr>
            <p:ph idx="1" type="body"/>
          </p:nvPr>
        </p:nvSpPr>
        <p:spPr>
          <a:xfrm>
            <a:off x="311700" y="1017725"/>
            <a:ext cx="8520599" cy="3416400"/>
          </a:xfrm>
          <a:prstGeom prst="rect">
            <a:avLst/>
          </a:prstGeom>
        </p:spPr>
        <p:txBody>
          <a:bodyPr anchorCtr="0" anchor="t" bIns="91425" lIns="91425" rIns="91425" tIns="91425">
            <a:noAutofit/>
          </a:bodyPr>
          <a:lstStyle/>
          <a:p>
            <a:pPr indent="-228600" lvl="0" marL="457200" rtl="0">
              <a:spcBef>
                <a:spcPts val="0"/>
              </a:spcBef>
              <a:buChar char="-"/>
            </a:pPr>
            <a:r>
              <a:rPr b="1" lang="en" u="sng"/>
              <a:t>Funding for coordinators</a:t>
            </a:r>
            <a:r>
              <a:rPr lang="en"/>
              <a:t>- some sustainability coordinators have to self fund their positions</a:t>
            </a:r>
          </a:p>
          <a:p>
            <a:pPr indent="-228600" lvl="0" marL="457200" rtl="0">
              <a:spcBef>
                <a:spcPts val="0"/>
              </a:spcBef>
              <a:buChar char="-"/>
            </a:pPr>
            <a:r>
              <a:rPr b="1" lang="en" u="sng"/>
              <a:t>Reach Non-traditional Audiences</a:t>
            </a:r>
            <a:r>
              <a:rPr lang="en"/>
              <a:t>-  need to reach the outside of the choir and communicate with them in a non-threatening way</a:t>
            </a:r>
          </a:p>
          <a:p>
            <a:pPr indent="-228600" lvl="0" marL="457200" rtl="0">
              <a:spcBef>
                <a:spcPts val="0"/>
              </a:spcBef>
              <a:buChar char="-"/>
            </a:pPr>
            <a:r>
              <a:rPr b="1" lang="en" u="sng"/>
              <a:t>Bring all the players to the table as equals</a:t>
            </a:r>
            <a:r>
              <a:rPr lang="en"/>
              <a:t>-  all facets of school sustainability- Facilities, curriculum, students, nutrition, parents and administration should be at the same table with the same voice in regards to school sustainability</a:t>
            </a:r>
          </a:p>
          <a:p>
            <a:pPr indent="-228600" lvl="0" marL="457200" rtl="0">
              <a:spcBef>
                <a:spcPts val="0"/>
              </a:spcBef>
              <a:buChar char="-"/>
            </a:pPr>
            <a:r>
              <a:rPr b="1" lang="en" u="sng"/>
              <a:t>More communication and outreach on Cost Savings</a:t>
            </a:r>
            <a:r>
              <a:rPr lang="en"/>
              <a:t>- Cost savings is impressive, why aren’t more schools doing this? </a:t>
            </a:r>
          </a:p>
          <a:p>
            <a:pPr lvl="0" rtl="0">
              <a:spcBef>
                <a:spcPts val="0"/>
              </a:spcBef>
              <a:buNone/>
            </a:pPr>
            <a:r>
              <a:t/>
            </a:r>
            <a:endParaRPr/>
          </a:p>
          <a:p>
            <a:pPr lvl="0" rtl="0">
              <a:spcBef>
                <a:spcPts val="0"/>
              </a:spcBef>
              <a:buNone/>
            </a:pPr>
            <a:r>
              <a:t/>
            </a:r>
            <a:endParaRPr/>
          </a:p>
          <a:p>
            <a:pPr lvl="0" rtl="0">
              <a:spcBef>
                <a:spcPts val="0"/>
              </a:spcBef>
              <a:buNone/>
            </a:pPr>
            <a:r>
              <a:t/>
            </a:r>
            <a:endParaRPr/>
          </a:p>
          <a:p>
            <a:pPr lvl="0" rtl="0">
              <a:spcBef>
                <a:spcPts val="0"/>
              </a:spcBef>
              <a:buNone/>
            </a:pPr>
            <a:r>
              <a:t/>
            </a:r>
            <a:endParaRP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1" name="Shape 131"/>
        <p:cNvGrpSpPr/>
        <p:nvPr/>
      </p:nvGrpSpPr>
      <p:grpSpPr>
        <a:xfrm>
          <a:off x="0" y="0"/>
          <a:ext cx="0" cy="0"/>
          <a:chOff x="0" y="0"/>
          <a:chExt cx="0" cy="0"/>
        </a:xfrm>
      </p:grpSpPr>
      <p:sp>
        <p:nvSpPr>
          <p:cNvPr id="132" name="Shape 132"/>
          <p:cNvSpPr txBox="1"/>
          <p:nvPr>
            <p:ph type="title"/>
          </p:nvPr>
        </p:nvSpPr>
        <p:spPr>
          <a:xfrm>
            <a:off x="311700" y="64025"/>
            <a:ext cx="8520599" cy="572699"/>
          </a:xfrm>
          <a:prstGeom prst="rect">
            <a:avLst/>
          </a:prstGeom>
        </p:spPr>
        <p:txBody>
          <a:bodyPr anchorCtr="0" anchor="t" bIns="91425" lIns="91425" rIns="91425" tIns="91425">
            <a:noAutofit/>
          </a:bodyPr>
          <a:lstStyle/>
          <a:p>
            <a:pPr lvl="0" rtl="0">
              <a:spcBef>
                <a:spcPts val="0"/>
              </a:spcBef>
              <a:buNone/>
            </a:pPr>
            <a:r>
              <a:rPr lang="en" sz="2500"/>
              <a:t>Environment: Take Aways/Questions</a:t>
            </a:r>
          </a:p>
        </p:txBody>
      </p:sp>
      <p:sp>
        <p:nvSpPr>
          <p:cNvPr id="133" name="Shape 133"/>
          <p:cNvSpPr txBox="1"/>
          <p:nvPr>
            <p:ph idx="1" type="body"/>
          </p:nvPr>
        </p:nvSpPr>
        <p:spPr>
          <a:xfrm>
            <a:off x="311700" y="560525"/>
            <a:ext cx="8520599" cy="3416400"/>
          </a:xfrm>
          <a:prstGeom prst="rect">
            <a:avLst/>
          </a:prstGeom>
        </p:spPr>
        <p:txBody>
          <a:bodyPr anchorCtr="0" anchor="t" bIns="91425" lIns="91425" rIns="91425" tIns="91425">
            <a:noAutofit/>
          </a:bodyPr>
          <a:lstStyle/>
          <a:p>
            <a:pPr indent="-228600" lvl="0" marL="457200" rtl="0">
              <a:spcBef>
                <a:spcPts val="0"/>
              </a:spcBef>
            </a:pPr>
            <a:r>
              <a:rPr lang="en"/>
              <a:t>What other school audiences (superintendents, facilities manager,etc) care about sustainable schools? Are sustainable schools valued beyond those bought into the movement?  </a:t>
            </a:r>
          </a:p>
          <a:p>
            <a:pPr indent="-228600" lvl="0" marL="457200" rtl="0">
              <a:spcBef>
                <a:spcPts val="0"/>
              </a:spcBef>
            </a:pPr>
            <a:r>
              <a:rPr lang="en"/>
              <a:t>What does it take for a school system to buy into a holistic sustainability plan and what are incentives to get that buy-in? </a:t>
            </a:r>
          </a:p>
          <a:p>
            <a:pPr indent="-228600" lvl="0" marL="457200" rtl="0">
              <a:spcBef>
                <a:spcPts val="0"/>
              </a:spcBef>
            </a:pPr>
            <a:r>
              <a:rPr lang="en"/>
              <a:t>What are incentives for schools or school divisions to seek recognition for their sustainability efforts? Does it matter to be recognized? </a:t>
            </a:r>
          </a:p>
          <a:p>
            <a:pPr indent="-228600" lvl="0" marL="457200" rtl="0">
              <a:spcBef>
                <a:spcPts val="0"/>
              </a:spcBef>
            </a:pPr>
            <a:r>
              <a:rPr lang="en"/>
              <a:t>Take away: some sustainability coordinators have to self fund their positions</a:t>
            </a:r>
          </a:p>
          <a:p>
            <a:pPr indent="-228600" lvl="0" marL="457200" rtl="0">
              <a:spcBef>
                <a:spcPts val="0"/>
              </a:spcBef>
            </a:pPr>
            <a:r>
              <a:rPr lang="en"/>
              <a:t>We have come a long way in EE and sustainability, but a lot to do to reach the “non choir” and communcate with them in a non threatening way</a:t>
            </a:r>
          </a:p>
          <a:p>
            <a:pPr indent="-228600" lvl="0" marL="457200" rtl="0">
              <a:spcBef>
                <a:spcPts val="0"/>
              </a:spcBef>
            </a:pPr>
            <a:r>
              <a:rPr lang="en"/>
              <a:t>Facilities, curriculum, students, nutrition, parents and administration should be “horizontal” i.e. at the same table with the same voice in regards to school sustainability</a:t>
            </a:r>
          </a:p>
          <a:p>
            <a:pPr indent="-228600" lvl="0" marL="457200" rtl="0">
              <a:spcBef>
                <a:spcPts val="0"/>
              </a:spcBef>
            </a:pPr>
            <a:r>
              <a:rPr lang="en"/>
              <a:t>Cost savings is impressive, why aren’t more schools doing this? </a:t>
            </a:r>
          </a:p>
          <a:p>
            <a:pPr lvl="0" rtl="0">
              <a:spcBef>
                <a:spcPts val="0"/>
              </a:spcBef>
              <a:buNone/>
            </a:pPr>
            <a:r>
              <a:t/>
            </a:r>
            <a:endParaRPr/>
          </a:p>
          <a:p>
            <a:pPr lvl="0" rtl="0">
              <a:spcBef>
                <a:spcPts val="0"/>
              </a:spcBef>
              <a:buNone/>
            </a:pPr>
            <a:r>
              <a:t/>
            </a:r>
            <a:endParaRPr/>
          </a:p>
          <a:p>
            <a:pPr lvl="0" rtl="0">
              <a:spcBef>
                <a:spcPts val="0"/>
              </a:spcBef>
              <a:buNone/>
            </a:pPr>
            <a:r>
              <a:t/>
            </a:r>
            <a:endParaRPr/>
          </a:p>
          <a:p>
            <a:pPr lvl="0" rtl="0">
              <a:spcBef>
                <a:spcPts val="0"/>
              </a:spcBef>
              <a:buNone/>
            </a:pPr>
            <a:r>
              <a:t/>
            </a:r>
            <a:endParaRP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7" name="Shape 137"/>
        <p:cNvGrpSpPr/>
        <p:nvPr/>
      </p:nvGrpSpPr>
      <p:grpSpPr>
        <a:xfrm>
          <a:off x="0" y="0"/>
          <a:ext cx="0" cy="0"/>
          <a:chOff x="0" y="0"/>
          <a:chExt cx="0" cy="0"/>
        </a:xfrm>
      </p:grpSpPr>
      <p:sp>
        <p:nvSpPr>
          <p:cNvPr id="138" name="Shape 138"/>
          <p:cNvSpPr txBox="1"/>
          <p:nvPr>
            <p:ph type="title"/>
          </p:nvPr>
        </p:nvSpPr>
        <p:spPr>
          <a:xfrm>
            <a:off x="311700" y="445025"/>
            <a:ext cx="8520599" cy="572699"/>
          </a:xfrm>
          <a:prstGeom prst="rect">
            <a:avLst/>
          </a:prstGeom>
        </p:spPr>
        <p:txBody>
          <a:bodyPr anchorCtr="0" anchor="t" bIns="91425" lIns="91425" rIns="91425" tIns="91425">
            <a:noAutofit/>
          </a:bodyPr>
          <a:lstStyle/>
          <a:p>
            <a:pPr lvl="0" rtl="0">
              <a:spcBef>
                <a:spcPts val="0"/>
              </a:spcBef>
              <a:buNone/>
            </a:pPr>
            <a:r>
              <a:rPr lang="en" sz="2300"/>
              <a:t>Environment: What do effective BMPs look like and what does success look like?</a:t>
            </a:r>
          </a:p>
        </p:txBody>
      </p:sp>
      <p:sp>
        <p:nvSpPr>
          <p:cNvPr id="139" name="Shape 139"/>
          <p:cNvSpPr txBox="1"/>
          <p:nvPr>
            <p:ph idx="1" type="body"/>
          </p:nvPr>
        </p:nvSpPr>
        <p:spPr>
          <a:xfrm>
            <a:off x="311700" y="1381075"/>
            <a:ext cx="8520599" cy="3416400"/>
          </a:xfrm>
          <a:prstGeom prst="rect">
            <a:avLst/>
          </a:prstGeom>
        </p:spPr>
        <p:txBody>
          <a:bodyPr anchorCtr="0" anchor="t" bIns="91425" lIns="91425" rIns="91425" tIns="91425">
            <a:noAutofit/>
          </a:bodyPr>
          <a:lstStyle/>
          <a:p>
            <a:pPr indent="-228600" lvl="0" marL="457200" rtl="0">
              <a:spcBef>
                <a:spcPts val="0"/>
              </a:spcBef>
              <a:buChar char="-"/>
            </a:pPr>
            <a:r>
              <a:rPr b="1" lang="en" u="sng"/>
              <a:t>Includes the Youth Voice</a:t>
            </a:r>
            <a:r>
              <a:rPr lang="en"/>
              <a:t> -student’s must be involved and be able to articulate why the school is doing a BMP</a:t>
            </a:r>
          </a:p>
          <a:p>
            <a:pPr indent="-228600" lvl="0" marL="457200" rtl="0">
              <a:spcBef>
                <a:spcPts val="0"/>
              </a:spcBef>
              <a:buChar char="-"/>
            </a:pPr>
            <a:r>
              <a:rPr b="1" lang="en" u="sng"/>
              <a:t>Provides a model</a:t>
            </a:r>
            <a:r>
              <a:rPr lang="en"/>
              <a:t> being replicated by other schools, local colleges, community partners</a:t>
            </a:r>
          </a:p>
          <a:p>
            <a:pPr indent="-228600" lvl="0" marL="457200" rtl="0">
              <a:spcBef>
                <a:spcPts val="0"/>
              </a:spcBef>
              <a:buChar char="-"/>
            </a:pPr>
            <a:r>
              <a:rPr b="1" lang="en" u="sng"/>
              <a:t>When it’s expected</a:t>
            </a:r>
            <a:r>
              <a:rPr lang="en"/>
              <a:t>- When it’s a normal expectation for schools for all sectors (parents, facilities, food, teachers, school boards, administrators). </a:t>
            </a:r>
          </a:p>
          <a:p>
            <a:pPr indent="-228600" lvl="0" marL="457200" rtl="0">
              <a:spcBef>
                <a:spcPts val="0"/>
              </a:spcBef>
              <a:buChar char="-"/>
            </a:pPr>
            <a:r>
              <a:rPr b="1" lang="en" u="sng"/>
              <a:t>long-term and part of a systemic plan</a:t>
            </a:r>
          </a:p>
          <a:p>
            <a:pPr indent="-228600" lvl="0" marL="457200" rtl="0">
              <a:spcBef>
                <a:spcPts val="0"/>
              </a:spcBef>
              <a:buChar char="-"/>
            </a:pPr>
            <a:r>
              <a:rPr b="1" lang="en" u="sng"/>
              <a:t>Strategic Planning</a:t>
            </a:r>
            <a:r>
              <a:rPr lang="en"/>
              <a:t> -have a strategy, plan,implementation, assessment, and part of sustainability is culture and behavior change</a:t>
            </a:r>
          </a:p>
          <a:p>
            <a:pPr indent="-228600" lvl="0" marL="457200" rtl="0">
              <a:spcBef>
                <a:spcPts val="0"/>
              </a:spcBef>
              <a:buChar char="-"/>
            </a:pPr>
            <a:r>
              <a:rPr b="1" lang="en" u="sng"/>
              <a:t>Resourceful</a:t>
            </a:r>
            <a:r>
              <a:rPr lang="en"/>
              <a:t>- they save money, time and effort, resources and minimize impact</a:t>
            </a:r>
          </a:p>
          <a:p>
            <a:pPr lvl="0" rtl="0">
              <a:spcBef>
                <a:spcPts val="0"/>
              </a:spcBef>
              <a:buNone/>
            </a:pPr>
            <a:r>
              <a:t/>
            </a:r>
            <a:endParaRP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3" name="Shape 143"/>
        <p:cNvGrpSpPr/>
        <p:nvPr/>
      </p:nvGrpSpPr>
      <p:grpSpPr>
        <a:xfrm>
          <a:off x="0" y="0"/>
          <a:ext cx="0" cy="0"/>
          <a:chOff x="0" y="0"/>
          <a:chExt cx="0" cy="0"/>
        </a:xfrm>
      </p:grpSpPr>
      <p:sp>
        <p:nvSpPr>
          <p:cNvPr id="144" name="Shape 144"/>
          <p:cNvSpPr txBox="1"/>
          <p:nvPr>
            <p:ph type="title"/>
          </p:nvPr>
        </p:nvSpPr>
        <p:spPr>
          <a:xfrm>
            <a:off x="311700" y="445025"/>
            <a:ext cx="8520599" cy="572699"/>
          </a:xfrm>
          <a:prstGeom prst="rect">
            <a:avLst/>
          </a:prstGeom>
        </p:spPr>
        <p:txBody>
          <a:bodyPr anchorCtr="0" anchor="t" bIns="91425" lIns="91425" rIns="91425" tIns="91425">
            <a:noAutofit/>
          </a:bodyPr>
          <a:lstStyle/>
          <a:p>
            <a:pPr lvl="0" rtl="0">
              <a:spcBef>
                <a:spcPts val="0"/>
              </a:spcBef>
              <a:buClr>
                <a:schemeClr val="dk1"/>
              </a:buClr>
              <a:buSzPct val="47826"/>
              <a:buFont typeface="Arial"/>
              <a:buNone/>
            </a:pPr>
            <a:r>
              <a:rPr lang="en" sz="2300"/>
              <a:t>Environment: What do effective BMPs look like and what does success look like?</a:t>
            </a:r>
          </a:p>
        </p:txBody>
      </p:sp>
      <p:sp>
        <p:nvSpPr>
          <p:cNvPr id="145" name="Shape 145"/>
          <p:cNvSpPr txBox="1"/>
          <p:nvPr>
            <p:ph idx="1" type="body"/>
          </p:nvPr>
        </p:nvSpPr>
        <p:spPr>
          <a:xfrm>
            <a:off x="311700" y="1360525"/>
            <a:ext cx="8520599" cy="3416400"/>
          </a:xfrm>
          <a:prstGeom prst="rect">
            <a:avLst/>
          </a:prstGeom>
        </p:spPr>
        <p:txBody>
          <a:bodyPr anchorCtr="0" anchor="t" bIns="91425" lIns="91425" rIns="91425" tIns="91425">
            <a:noAutofit/>
          </a:bodyPr>
          <a:lstStyle/>
          <a:p>
            <a:pPr indent="-228600" lvl="0" marL="457200" rtl="0">
              <a:spcBef>
                <a:spcPts val="0"/>
              </a:spcBef>
            </a:pPr>
            <a:r>
              <a:rPr lang="en"/>
              <a:t>assess with </a:t>
            </a:r>
            <a:r>
              <a:rPr b="1" lang="en" u="sng"/>
              <a:t>data </a:t>
            </a:r>
            <a:r>
              <a:rPr lang="en"/>
              <a:t>such as pre and post test, assess impact on teachers, and community</a:t>
            </a:r>
          </a:p>
          <a:p>
            <a:pPr indent="-228600" lvl="0" marL="457200" rtl="0">
              <a:spcBef>
                <a:spcPts val="0"/>
              </a:spcBef>
            </a:pPr>
            <a:r>
              <a:rPr b="1" lang="en" u="sng"/>
              <a:t>BMPs</a:t>
            </a:r>
            <a:r>
              <a:rPr lang="en"/>
              <a:t> have creation, evaluation and reflection</a:t>
            </a:r>
          </a:p>
          <a:p>
            <a:pPr indent="-228600" lvl="0" marL="457200" rtl="0">
              <a:spcBef>
                <a:spcPts val="0"/>
              </a:spcBef>
            </a:pPr>
            <a:r>
              <a:rPr lang="en"/>
              <a:t>When it involves the entire system, it doesn’t just impact on sector of sustainability, it </a:t>
            </a:r>
            <a:r>
              <a:rPr b="1" lang="en" u="sng"/>
              <a:t>should be holistic</a:t>
            </a:r>
          </a:p>
          <a:p>
            <a:pPr lvl="0" rtl="0">
              <a:spcBef>
                <a:spcPts val="0"/>
              </a:spcBef>
              <a:buClr>
                <a:schemeClr val="dk1"/>
              </a:buClr>
              <a:buSzPct val="61111"/>
              <a:buFont typeface="Arial"/>
              <a:buNone/>
            </a:pPr>
            <a:r>
              <a:t/>
            </a:r>
            <a:endParaRPr/>
          </a:p>
          <a:p>
            <a:pPr lvl="0">
              <a:spcBef>
                <a:spcPts val="0"/>
              </a:spcBef>
              <a:buNone/>
            </a:pPr>
            <a:r>
              <a:t/>
            </a:r>
            <a:endParaRP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9" name="Shape 149"/>
        <p:cNvGrpSpPr/>
        <p:nvPr/>
      </p:nvGrpSpPr>
      <p:grpSpPr>
        <a:xfrm>
          <a:off x="0" y="0"/>
          <a:ext cx="0" cy="0"/>
          <a:chOff x="0" y="0"/>
          <a:chExt cx="0" cy="0"/>
        </a:xfrm>
      </p:grpSpPr>
      <p:sp>
        <p:nvSpPr>
          <p:cNvPr id="150" name="Shape 150"/>
          <p:cNvSpPr txBox="1"/>
          <p:nvPr>
            <p:ph type="title"/>
          </p:nvPr>
        </p:nvSpPr>
        <p:spPr>
          <a:xfrm>
            <a:off x="311700" y="-12175"/>
            <a:ext cx="8520599" cy="572699"/>
          </a:xfrm>
          <a:prstGeom prst="rect">
            <a:avLst/>
          </a:prstGeom>
        </p:spPr>
        <p:txBody>
          <a:bodyPr anchorCtr="0" anchor="t" bIns="91425" lIns="91425" rIns="91425" tIns="91425">
            <a:noAutofit/>
          </a:bodyPr>
          <a:lstStyle/>
          <a:p>
            <a:pPr lvl="0" rtl="0">
              <a:spcBef>
                <a:spcPts val="0"/>
              </a:spcBef>
              <a:buNone/>
            </a:pPr>
            <a:r>
              <a:rPr lang="en" sz="2100"/>
              <a:t>Environment: What  is needed to increase likelihood of success?</a:t>
            </a:r>
          </a:p>
        </p:txBody>
      </p:sp>
      <p:sp>
        <p:nvSpPr>
          <p:cNvPr id="151" name="Shape 151"/>
          <p:cNvSpPr txBox="1"/>
          <p:nvPr>
            <p:ph idx="1" type="body"/>
          </p:nvPr>
        </p:nvSpPr>
        <p:spPr>
          <a:xfrm>
            <a:off x="311700" y="238075"/>
            <a:ext cx="8520599" cy="3416400"/>
          </a:xfrm>
          <a:prstGeom prst="rect">
            <a:avLst/>
          </a:prstGeom>
        </p:spPr>
        <p:txBody>
          <a:bodyPr anchorCtr="0" anchor="t" bIns="91425" lIns="91425" rIns="91425" tIns="91425">
            <a:noAutofit/>
          </a:bodyPr>
          <a:lstStyle/>
          <a:p>
            <a:pPr indent="-228600" lvl="0" marL="457200" rtl="0">
              <a:spcBef>
                <a:spcPts val="0"/>
              </a:spcBef>
            </a:pPr>
            <a:r>
              <a:rPr b="1" lang="en" u="sng"/>
              <a:t>“Flat” hierarchy</a:t>
            </a:r>
            <a:r>
              <a:rPr lang="en"/>
              <a:t> and more voices at the table.  Distributed ownership</a:t>
            </a:r>
          </a:p>
          <a:p>
            <a:pPr indent="-228600" lvl="0" marL="457200" rtl="0">
              <a:spcBef>
                <a:spcPts val="0"/>
              </a:spcBef>
            </a:pPr>
            <a:r>
              <a:rPr lang="en"/>
              <a:t>Targeted </a:t>
            </a:r>
            <a:r>
              <a:rPr b="1" lang="en" u="sng"/>
              <a:t>communication to stakeholders</a:t>
            </a:r>
            <a:r>
              <a:rPr lang="en"/>
              <a:t> (including admin, school boards, parents, facilities) to demonstrate value of green schools</a:t>
            </a:r>
          </a:p>
          <a:p>
            <a:pPr indent="-228600" lvl="1" marL="914400" rtl="0">
              <a:spcBef>
                <a:spcPts val="0"/>
              </a:spcBef>
            </a:pPr>
            <a:r>
              <a:rPr lang="en"/>
              <a:t>Include students in outreach</a:t>
            </a:r>
          </a:p>
          <a:p>
            <a:pPr indent="-228600" lvl="1" marL="914400" rtl="0">
              <a:spcBef>
                <a:spcPts val="0"/>
              </a:spcBef>
            </a:pPr>
            <a:r>
              <a:rPr lang="en"/>
              <a:t>Use quantitative data, research and assessments to make the case as much as possible</a:t>
            </a:r>
          </a:p>
          <a:p>
            <a:pPr indent="-228600" lvl="1" marL="914400" rtl="0">
              <a:spcBef>
                <a:spcPts val="0"/>
              </a:spcBef>
            </a:pPr>
            <a:r>
              <a:rPr lang="en"/>
              <a:t>Include cost savings, student health, achievement</a:t>
            </a:r>
          </a:p>
          <a:p>
            <a:pPr indent="-228600" lvl="0" marL="457200" rtl="0">
              <a:spcBef>
                <a:spcPts val="0"/>
              </a:spcBef>
            </a:pPr>
            <a:r>
              <a:rPr b="1" lang="en" u="sng"/>
              <a:t>Engage environmental managers</a:t>
            </a:r>
            <a:r>
              <a:rPr lang="en"/>
              <a:t> (municipalities, state agencies, environmental NGOs) to see value of school for environmental BMPs</a:t>
            </a:r>
          </a:p>
          <a:p>
            <a:pPr indent="-228600" lvl="0" marL="457200" rtl="0">
              <a:spcBef>
                <a:spcPts val="0"/>
              </a:spcBef>
            </a:pPr>
            <a:r>
              <a:rPr lang="en"/>
              <a:t>Utilize the reality that schools are often the most public (and safe) institution in communities and </a:t>
            </a:r>
            <a:r>
              <a:rPr b="1" lang="en" u="sng"/>
              <a:t>places for community learning</a:t>
            </a:r>
          </a:p>
          <a:p>
            <a:pPr indent="-228600" lvl="0" marL="457200" rtl="0">
              <a:spcBef>
                <a:spcPts val="0"/>
              </a:spcBef>
            </a:pPr>
            <a:r>
              <a:rPr lang="en"/>
              <a:t>Campaign to </a:t>
            </a:r>
            <a:r>
              <a:rPr b="1" lang="en" u="sng"/>
              <a:t>make sustainability more “sexy”</a:t>
            </a:r>
          </a:p>
          <a:p>
            <a:pPr indent="-228600" lvl="0" marL="457200" rtl="0">
              <a:spcBef>
                <a:spcPts val="0"/>
              </a:spcBef>
            </a:pPr>
            <a:r>
              <a:rPr lang="en"/>
              <a:t>Include a </a:t>
            </a:r>
            <a:r>
              <a:rPr b="1" lang="en" u="sng"/>
              <a:t>student voice</a:t>
            </a:r>
            <a:r>
              <a:rPr lang="en"/>
              <a:t> and share their own stories</a:t>
            </a:r>
          </a:p>
          <a:p>
            <a:pPr indent="-228600" lvl="0" marL="457200" rtl="0">
              <a:spcBef>
                <a:spcPts val="0"/>
              </a:spcBef>
            </a:pPr>
            <a:r>
              <a:rPr lang="en"/>
              <a:t>Reward those who have done good work with </a:t>
            </a:r>
            <a:r>
              <a:rPr b="1" lang="en" u="sng"/>
              <a:t>awards that motivate</a:t>
            </a:r>
          </a:p>
          <a:p>
            <a:pPr indent="-228600" lvl="0" marL="457200" rtl="0">
              <a:spcBef>
                <a:spcPts val="0"/>
              </a:spcBef>
            </a:pPr>
            <a:r>
              <a:rPr lang="en"/>
              <a:t>Support (staff, professional development, supplies, equipment) is essential and takes money.  Can help to show evidence of savings, share the models</a:t>
            </a:r>
          </a:p>
          <a:p>
            <a:pPr lvl="0" rtl="0">
              <a:spcBef>
                <a:spcPts val="0"/>
              </a:spcBef>
              <a:buNone/>
            </a:pPr>
            <a:r>
              <a:t/>
            </a:r>
            <a:endParaRPr/>
          </a:p>
          <a:p>
            <a:pPr lvl="0" rtl="0">
              <a:spcBef>
                <a:spcPts val="0"/>
              </a:spcBef>
              <a:buNone/>
            </a:pPr>
            <a:r>
              <a:t/>
            </a:r>
            <a:endParaRP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5" name="Shape 155"/>
        <p:cNvGrpSpPr/>
        <p:nvPr/>
      </p:nvGrpSpPr>
      <p:grpSpPr>
        <a:xfrm>
          <a:off x="0" y="0"/>
          <a:ext cx="0" cy="0"/>
          <a:chOff x="0" y="0"/>
          <a:chExt cx="0" cy="0"/>
        </a:xfrm>
      </p:grpSpPr>
      <p:sp>
        <p:nvSpPr>
          <p:cNvPr id="156" name="Shape 156"/>
          <p:cNvSpPr txBox="1"/>
          <p:nvPr>
            <p:ph type="title"/>
          </p:nvPr>
        </p:nvSpPr>
        <p:spPr>
          <a:xfrm>
            <a:off x="311700" y="137050"/>
            <a:ext cx="8520599" cy="572699"/>
          </a:xfrm>
          <a:prstGeom prst="rect">
            <a:avLst/>
          </a:prstGeom>
        </p:spPr>
        <p:txBody>
          <a:bodyPr anchorCtr="0" anchor="t" bIns="91425" lIns="91425" rIns="91425" tIns="91425">
            <a:noAutofit/>
          </a:bodyPr>
          <a:lstStyle/>
          <a:p>
            <a:pPr lvl="0" rtl="0">
              <a:spcBef>
                <a:spcPts val="0"/>
              </a:spcBef>
              <a:buNone/>
            </a:pPr>
            <a:r>
              <a:rPr lang="en"/>
              <a:t>Environment: How can federal/state agencies help?</a:t>
            </a:r>
          </a:p>
        </p:txBody>
      </p:sp>
      <p:sp>
        <p:nvSpPr>
          <p:cNvPr id="157" name="Shape 157"/>
          <p:cNvSpPr txBox="1"/>
          <p:nvPr>
            <p:ph idx="1" type="body"/>
          </p:nvPr>
        </p:nvSpPr>
        <p:spPr>
          <a:xfrm>
            <a:off x="383775" y="724150"/>
            <a:ext cx="8520599" cy="3416400"/>
          </a:xfrm>
          <a:prstGeom prst="rect">
            <a:avLst/>
          </a:prstGeom>
        </p:spPr>
        <p:txBody>
          <a:bodyPr anchorCtr="0" anchor="t" bIns="91425" lIns="91425" rIns="91425" tIns="91425">
            <a:noAutofit/>
          </a:bodyPr>
          <a:lstStyle/>
          <a:p>
            <a:pPr indent="-228600" lvl="0" marL="457200" rtl="0">
              <a:spcBef>
                <a:spcPts val="0"/>
              </a:spcBef>
            </a:pPr>
            <a:r>
              <a:rPr lang="en"/>
              <a:t>Funding</a:t>
            </a:r>
          </a:p>
          <a:p>
            <a:pPr indent="-228600" lvl="1" marL="914400" rtl="0">
              <a:spcBef>
                <a:spcPts val="0"/>
              </a:spcBef>
            </a:pPr>
            <a:r>
              <a:rPr lang="en"/>
              <a:t>Multi year funding (even if it’s not a huge amount of money)</a:t>
            </a:r>
          </a:p>
          <a:p>
            <a:pPr indent="-228600" lvl="1" marL="914400" rtl="0">
              <a:spcBef>
                <a:spcPts val="0"/>
              </a:spcBef>
            </a:pPr>
            <a:r>
              <a:rPr lang="en"/>
              <a:t>Can we collectively “go after” a large pot of $ for a watershed wide initiative, CBFN is the entity who holds the grant </a:t>
            </a:r>
          </a:p>
          <a:p>
            <a:pPr indent="-228600" lvl="1" marL="914400" rtl="0">
              <a:spcBef>
                <a:spcPts val="0"/>
              </a:spcBef>
            </a:pPr>
            <a:r>
              <a:rPr lang="en"/>
              <a:t>Every EPA grant has a small percentage of $$ for school</a:t>
            </a:r>
          </a:p>
          <a:p>
            <a:pPr indent="-336550" lvl="0" marL="457200" rtl="0">
              <a:spcBef>
                <a:spcPts val="0"/>
              </a:spcBef>
              <a:buSzPct val="100000"/>
            </a:pPr>
            <a:r>
              <a:rPr lang="en" sz="1700"/>
              <a:t>Don’t break up pot of $, bring school divisions from each state that are “high fliers” and those on the cusp, do long term training and model dissemination</a:t>
            </a:r>
          </a:p>
          <a:p>
            <a:pPr indent="-228600" lvl="0" marL="457200" rtl="0">
              <a:spcBef>
                <a:spcPts val="0"/>
              </a:spcBef>
            </a:pPr>
            <a:r>
              <a:rPr lang="en"/>
              <a:t>Make it a focused topic of executive committee meeting</a:t>
            </a:r>
          </a:p>
          <a:p>
            <a:pPr indent="-228600" lvl="0" marL="457200" rtl="0">
              <a:spcBef>
                <a:spcPts val="0"/>
              </a:spcBef>
            </a:pPr>
            <a:r>
              <a:rPr lang="en"/>
              <a:t>Model sustainability at our own agencies (federal and state offices and practices). Sustainability should be a business model for fed, state, and county governments. We should be role models.</a:t>
            </a:r>
          </a:p>
          <a:p>
            <a:pPr indent="-228600" lvl="0" marL="457200" rtl="0">
              <a:spcBef>
                <a:spcPts val="0"/>
              </a:spcBef>
            </a:pPr>
            <a:r>
              <a:rPr lang="en"/>
              <a:t>US Department of Education should continue to administer the GRS program and be at the table.  Continue to engage USED to participate in workgroup</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1" name="Shape 161"/>
        <p:cNvGrpSpPr/>
        <p:nvPr/>
      </p:nvGrpSpPr>
      <p:grpSpPr>
        <a:xfrm>
          <a:off x="0" y="0"/>
          <a:ext cx="0" cy="0"/>
          <a:chOff x="0" y="0"/>
          <a:chExt cx="0" cy="0"/>
        </a:xfrm>
      </p:grpSpPr>
      <p:sp>
        <p:nvSpPr>
          <p:cNvPr id="162" name="Shape 162"/>
          <p:cNvSpPr txBox="1"/>
          <p:nvPr>
            <p:ph type="title"/>
          </p:nvPr>
        </p:nvSpPr>
        <p:spPr>
          <a:xfrm>
            <a:off x="311700" y="445025"/>
            <a:ext cx="8520599" cy="572699"/>
          </a:xfrm>
          <a:prstGeom prst="rect">
            <a:avLst/>
          </a:prstGeom>
        </p:spPr>
        <p:txBody>
          <a:bodyPr anchorCtr="0" anchor="t" bIns="91425" lIns="91425" rIns="91425" tIns="91425">
            <a:noAutofit/>
          </a:bodyPr>
          <a:lstStyle/>
          <a:p>
            <a:pPr lvl="0">
              <a:spcBef>
                <a:spcPts val="0"/>
              </a:spcBef>
              <a:buNone/>
            </a:pPr>
            <a:r>
              <a:rPr lang="en"/>
              <a:t>Environment (Tuesday discussion)</a:t>
            </a:r>
          </a:p>
        </p:txBody>
      </p:sp>
      <p:sp>
        <p:nvSpPr>
          <p:cNvPr id="163" name="Shape 163"/>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rtl="0">
              <a:spcBef>
                <a:spcPts val="0"/>
              </a:spcBef>
            </a:pPr>
            <a:r>
              <a:rPr lang="en"/>
              <a:t>What is the incentive to apply for awards? Not just about the leadership of school, but more about the students and custodians taking pride and ownership</a:t>
            </a:r>
          </a:p>
          <a:p>
            <a:pPr indent="-228600" lvl="0" marL="457200" rtl="0">
              <a:spcBef>
                <a:spcPts val="0"/>
              </a:spcBef>
            </a:pPr>
            <a:r>
              <a:rPr lang="en"/>
              <a:t>Lack of recognition is important -- principals who don’t get the award want to know why they didn’t get it and then go back and ask their staff</a:t>
            </a:r>
          </a:p>
          <a:p>
            <a:pPr indent="-228600" lvl="0" marL="457200">
              <a:spcBef>
                <a:spcPts val="0"/>
              </a:spcBef>
            </a:pPr>
            <a:r>
              <a:rPr lang="en"/>
              <a:t>Give students more information and data</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7" name="Shape 167"/>
        <p:cNvGrpSpPr/>
        <p:nvPr/>
      </p:nvGrpSpPr>
      <p:grpSpPr>
        <a:xfrm>
          <a:off x="0" y="0"/>
          <a:ext cx="0" cy="0"/>
          <a:chOff x="0" y="0"/>
          <a:chExt cx="0" cy="0"/>
        </a:xfrm>
      </p:grpSpPr>
      <p:sp>
        <p:nvSpPr>
          <p:cNvPr id="168" name="Shape 168"/>
          <p:cNvSpPr txBox="1"/>
          <p:nvPr>
            <p:ph type="title"/>
          </p:nvPr>
        </p:nvSpPr>
        <p:spPr>
          <a:xfrm>
            <a:off x="311700" y="445025"/>
            <a:ext cx="8520599" cy="572699"/>
          </a:xfrm>
          <a:prstGeom prst="rect">
            <a:avLst/>
          </a:prstGeom>
        </p:spPr>
        <p:txBody>
          <a:bodyPr anchorCtr="0" anchor="t" bIns="91425" lIns="91425" rIns="91425" tIns="91425">
            <a:noAutofit/>
          </a:bodyPr>
          <a:lstStyle/>
          <a:p>
            <a:pPr lvl="0">
              <a:spcBef>
                <a:spcPts val="0"/>
              </a:spcBef>
              <a:buNone/>
            </a:pPr>
            <a:r>
              <a:rPr lang="en"/>
              <a:t>Other Thoughts? (Monday closing session)</a:t>
            </a:r>
          </a:p>
        </p:txBody>
      </p:sp>
      <p:sp>
        <p:nvSpPr>
          <p:cNvPr id="169" name="Shape 169"/>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rtl="0">
              <a:spcBef>
                <a:spcPts val="0"/>
              </a:spcBef>
              <a:buChar char="-"/>
            </a:pPr>
            <a:r>
              <a:rPr lang="en"/>
              <a:t>Keep the Green Ribbon Schools program and Env. Lit. workgroup going </a:t>
            </a:r>
          </a:p>
          <a:p>
            <a:pPr indent="-228600" lvl="0" marL="457200" rtl="0">
              <a:spcBef>
                <a:spcPts val="0"/>
              </a:spcBef>
              <a:buChar char="-"/>
            </a:pPr>
            <a:r>
              <a:rPr lang="en"/>
              <a:t>How can we have this discussion in our own states? Keep the momentum going</a:t>
            </a:r>
          </a:p>
          <a:p>
            <a:pPr indent="-228600" lvl="0" marL="457200" rtl="0">
              <a:spcBef>
                <a:spcPts val="0"/>
              </a:spcBef>
              <a:buChar char="-"/>
            </a:pPr>
            <a:r>
              <a:rPr lang="en"/>
              <a:t>How can we better tie Env. Lit. to the end goal of improving the health of the Bay (increase project based learning? Local learning?)</a:t>
            </a:r>
          </a:p>
          <a:p>
            <a:pPr indent="-228600" lvl="0" marL="457200" rtl="0">
              <a:spcBef>
                <a:spcPts val="0"/>
              </a:spcBef>
              <a:buChar char="-"/>
            </a:pPr>
            <a:r>
              <a:rPr lang="en"/>
              <a:t>Connection to performance </a:t>
            </a:r>
          </a:p>
          <a:p>
            <a:pPr lvl="0">
              <a:spcBef>
                <a:spcPts val="0"/>
              </a:spcBef>
              <a:buNone/>
            </a:pPr>
            <a:r>
              <a:rPr b="1" lang="en" u="sng"/>
              <a:t>THANK YOU!!!!! </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5" name="Shape 65"/>
        <p:cNvGrpSpPr/>
        <p:nvPr/>
      </p:nvGrpSpPr>
      <p:grpSpPr>
        <a:xfrm>
          <a:off x="0" y="0"/>
          <a:ext cx="0" cy="0"/>
          <a:chOff x="0" y="0"/>
          <a:chExt cx="0" cy="0"/>
        </a:xfrm>
      </p:grpSpPr>
      <p:sp>
        <p:nvSpPr>
          <p:cNvPr id="66" name="Shape 66"/>
          <p:cNvSpPr txBox="1"/>
          <p:nvPr>
            <p:ph type="title"/>
          </p:nvPr>
        </p:nvSpPr>
        <p:spPr>
          <a:xfrm>
            <a:off x="311700" y="445025"/>
            <a:ext cx="8520599" cy="572699"/>
          </a:xfrm>
          <a:prstGeom prst="rect">
            <a:avLst/>
          </a:prstGeom>
        </p:spPr>
        <p:txBody>
          <a:bodyPr anchorCtr="0" anchor="t" bIns="91425" lIns="91425" rIns="91425" tIns="91425">
            <a:noAutofit/>
          </a:bodyPr>
          <a:lstStyle/>
          <a:p>
            <a:pPr lvl="0">
              <a:spcBef>
                <a:spcPts val="0"/>
              </a:spcBef>
              <a:buNone/>
            </a:pPr>
            <a:r>
              <a:rPr lang="en" sz="2400"/>
              <a:t>Students: What does student engagement look like? </a:t>
            </a:r>
          </a:p>
        </p:txBody>
      </p:sp>
      <p:sp>
        <p:nvSpPr>
          <p:cNvPr id="67" name="Shape 67"/>
          <p:cNvSpPr txBox="1"/>
          <p:nvPr>
            <p:ph idx="1" type="body"/>
          </p:nvPr>
        </p:nvSpPr>
        <p:spPr>
          <a:xfrm>
            <a:off x="311700" y="941525"/>
            <a:ext cx="8520599" cy="4052999"/>
          </a:xfrm>
          <a:prstGeom prst="rect">
            <a:avLst/>
          </a:prstGeom>
        </p:spPr>
        <p:txBody>
          <a:bodyPr anchorCtr="0" anchor="t" bIns="91425" lIns="91425" rIns="91425" tIns="91425">
            <a:noAutofit/>
          </a:bodyPr>
          <a:lstStyle/>
          <a:p>
            <a:pPr indent="-228600" lvl="0" marL="457200" rtl="0">
              <a:spcBef>
                <a:spcPts val="0"/>
              </a:spcBef>
            </a:pPr>
            <a:r>
              <a:rPr lang="en"/>
              <a:t>They must be involved in green school transition process from the beginning (planning, implementation, and institutionalization)</a:t>
            </a:r>
          </a:p>
          <a:p>
            <a:pPr indent="-228600" lvl="0" marL="457200" rtl="0">
              <a:spcBef>
                <a:spcPts val="0"/>
              </a:spcBef>
            </a:pPr>
            <a:r>
              <a:rPr lang="en"/>
              <a:t>Participating in investigations, an integrated curriculum applicable to real world stewardship. </a:t>
            </a:r>
          </a:p>
          <a:p>
            <a:pPr indent="-228600" lvl="1" marL="914400" rtl="0">
              <a:spcBef>
                <a:spcPts val="0"/>
              </a:spcBef>
            </a:pPr>
            <a:r>
              <a:rPr lang="en"/>
              <a:t>Question: What happens when it is not possible to implement the project or the decision-makers turn you down? This is important for students to have a sense that they did something)</a:t>
            </a:r>
          </a:p>
          <a:p>
            <a:pPr indent="-228600" lvl="0" marL="457200" rtl="0">
              <a:spcBef>
                <a:spcPts val="0"/>
              </a:spcBef>
            </a:pPr>
            <a:r>
              <a:rPr lang="en"/>
              <a:t>An outcome of Student engagement is a sense of place and pride in place</a:t>
            </a:r>
          </a:p>
          <a:p>
            <a:pPr indent="-228600" lvl="0" marL="457200" rtl="0">
              <a:spcBef>
                <a:spcPts val="0"/>
              </a:spcBef>
            </a:pPr>
            <a:r>
              <a:rPr lang="en"/>
              <a:t>Moving beyond initiative to culture </a:t>
            </a:r>
          </a:p>
          <a:p>
            <a:pPr indent="-228600" lvl="1" marL="914400" rtl="0">
              <a:spcBef>
                <a:spcPts val="0"/>
              </a:spcBef>
            </a:pPr>
            <a:r>
              <a:rPr lang="en"/>
              <a:t>(ex. shift from recycling to be less wasteful, student leadership)</a:t>
            </a:r>
          </a:p>
          <a:p>
            <a:pPr indent="-228600" lvl="0" marL="457200" rtl="0">
              <a:spcBef>
                <a:spcPts val="0"/>
              </a:spcBef>
            </a:pPr>
            <a:r>
              <a:rPr lang="en"/>
              <a:t>Measurements</a:t>
            </a:r>
          </a:p>
          <a:p>
            <a:pPr indent="-228600" lvl="1" marL="914400">
              <a:spcBef>
                <a:spcPts val="0"/>
              </a:spcBef>
            </a:pPr>
            <a:r>
              <a:rPr lang="en"/>
              <a:t>Increased awareness/understanding, improved test scores; less absenteeism, continuing projects, environmental indicators (ex. energy use, BMPs), change in practices at home, change in ownership of initiatives (provider → teachers → students)</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3" name="Shape 173"/>
        <p:cNvGrpSpPr/>
        <p:nvPr/>
      </p:nvGrpSpPr>
      <p:grpSpPr>
        <a:xfrm>
          <a:off x="0" y="0"/>
          <a:ext cx="0" cy="0"/>
          <a:chOff x="0" y="0"/>
          <a:chExt cx="0" cy="0"/>
        </a:xfrm>
      </p:grpSpPr>
      <p:sp>
        <p:nvSpPr>
          <p:cNvPr id="174" name="Shape 174"/>
          <p:cNvSpPr txBox="1"/>
          <p:nvPr>
            <p:ph type="title"/>
          </p:nvPr>
        </p:nvSpPr>
        <p:spPr>
          <a:xfrm>
            <a:off x="333939" y="336376"/>
            <a:ext cx="8520599" cy="572699"/>
          </a:xfrm>
          <a:prstGeom prst="rect">
            <a:avLst/>
          </a:prstGeom>
        </p:spPr>
        <p:txBody>
          <a:bodyPr anchorCtr="0" anchor="t" bIns="91425" lIns="91425" rIns="91425" tIns="91425">
            <a:noAutofit/>
          </a:bodyPr>
          <a:lstStyle/>
          <a:p>
            <a:pPr lvl="0">
              <a:spcBef>
                <a:spcPts val="0"/>
              </a:spcBef>
              <a:buNone/>
            </a:pPr>
            <a:r>
              <a:rPr lang="en"/>
              <a:t>State Report Outs: Other Stuff</a:t>
            </a:r>
          </a:p>
        </p:txBody>
      </p:sp>
      <p:sp>
        <p:nvSpPr>
          <p:cNvPr id="175" name="Shape 175"/>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rtl="0">
              <a:spcBef>
                <a:spcPts val="0"/>
              </a:spcBef>
            </a:pPr>
            <a:r>
              <a:rPr lang="en"/>
              <a:t>Create a new column with “bins” in the spreadsheet</a:t>
            </a:r>
          </a:p>
          <a:p>
            <a:pPr indent="-228600" lvl="0" marL="457200" rtl="0">
              <a:spcBef>
                <a:spcPts val="0"/>
              </a:spcBef>
            </a:pPr>
            <a:r>
              <a:t/>
            </a:r>
            <a:endParaRPr/>
          </a:p>
          <a:p>
            <a:pPr indent="-228600" lvl="0" marL="457200" rtl="0">
              <a:spcBef>
                <a:spcPts val="0"/>
              </a:spcBef>
            </a:pPr>
            <a:r>
              <a:t/>
            </a:r>
            <a:endParaRPr/>
          </a:p>
          <a:p>
            <a:pPr lvl="0">
              <a:spcBef>
                <a:spcPts val="0"/>
              </a:spcBef>
              <a:buNone/>
            </a:pPr>
            <a:r>
              <a:t/>
            </a:r>
            <a:endParaRP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9" name="Shape 179"/>
        <p:cNvGrpSpPr/>
        <p:nvPr/>
      </p:nvGrpSpPr>
      <p:grpSpPr>
        <a:xfrm>
          <a:off x="0" y="0"/>
          <a:ext cx="0" cy="0"/>
          <a:chOff x="0" y="0"/>
          <a:chExt cx="0" cy="0"/>
        </a:xfrm>
      </p:grpSpPr>
      <p:sp>
        <p:nvSpPr>
          <p:cNvPr id="180" name="Shape 180"/>
          <p:cNvSpPr txBox="1"/>
          <p:nvPr>
            <p:ph type="title"/>
          </p:nvPr>
        </p:nvSpPr>
        <p:spPr>
          <a:xfrm>
            <a:off x="311700" y="445025"/>
            <a:ext cx="8520599" cy="572699"/>
          </a:xfrm>
          <a:prstGeom prst="rect">
            <a:avLst/>
          </a:prstGeom>
        </p:spPr>
        <p:txBody>
          <a:bodyPr anchorCtr="0" anchor="t" bIns="91425" lIns="91425" rIns="91425" tIns="91425">
            <a:noAutofit/>
          </a:bodyPr>
          <a:lstStyle/>
          <a:p>
            <a:pPr lvl="0" rtl="0">
              <a:spcBef>
                <a:spcPts val="0"/>
              </a:spcBef>
              <a:buNone/>
            </a:pPr>
            <a:r>
              <a:rPr lang="en"/>
              <a:t>State Report Outs: Pennsylvania</a:t>
            </a:r>
          </a:p>
        </p:txBody>
      </p:sp>
      <p:sp>
        <p:nvSpPr>
          <p:cNvPr id="181" name="Shape 181"/>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rtl="0">
              <a:spcBef>
                <a:spcPts val="0"/>
              </a:spcBef>
              <a:buAutoNum type="arabicPeriod"/>
            </a:pPr>
            <a:r>
              <a:rPr lang="en"/>
              <a:t>establishing a green and healthy schools partnership- multi-stakeholder (states, NGO, Fed) </a:t>
            </a:r>
          </a:p>
          <a:p>
            <a:pPr lvl="0" rtl="0">
              <a:spcBef>
                <a:spcPts val="0"/>
              </a:spcBef>
              <a:buNone/>
            </a:pPr>
            <a:r>
              <a:rPr lang="en"/>
              <a:t>Partnership recognizes using Eco-Schools as a way to achieve green ribbon</a:t>
            </a:r>
          </a:p>
          <a:p>
            <a:pPr lvl="0" rtl="0">
              <a:spcBef>
                <a:spcPts val="0"/>
              </a:spcBef>
              <a:buNone/>
            </a:pPr>
            <a:r>
              <a:rPr lang="en"/>
              <a:t>2. collaboration on a regular basis- streamline communications (responsibility of workgroup and new partnership)</a:t>
            </a:r>
          </a:p>
          <a:p>
            <a:pPr lvl="0" rtl="0">
              <a:spcBef>
                <a:spcPts val="0"/>
              </a:spcBef>
              <a:buNone/>
            </a:pPr>
            <a:r>
              <a:rPr lang="en"/>
              <a:t>considering green cleaning law- building upon and improving on MD law - communication between the two states is happening (needs to be added as an action in the workplan)</a:t>
            </a: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5" name="Shape 185"/>
        <p:cNvGrpSpPr/>
        <p:nvPr/>
      </p:nvGrpSpPr>
      <p:grpSpPr>
        <a:xfrm>
          <a:off x="0" y="0"/>
          <a:ext cx="0" cy="0"/>
          <a:chOff x="0" y="0"/>
          <a:chExt cx="0" cy="0"/>
        </a:xfrm>
      </p:grpSpPr>
      <p:sp>
        <p:nvSpPr>
          <p:cNvPr id="186" name="Shape 186"/>
          <p:cNvSpPr txBox="1"/>
          <p:nvPr>
            <p:ph type="title"/>
          </p:nvPr>
        </p:nvSpPr>
        <p:spPr>
          <a:xfrm>
            <a:off x="311700" y="445025"/>
            <a:ext cx="8520599" cy="572699"/>
          </a:xfrm>
          <a:prstGeom prst="rect">
            <a:avLst/>
          </a:prstGeom>
        </p:spPr>
        <p:txBody>
          <a:bodyPr anchorCtr="0" anchor="t" bIns="91425" lIns="91425" rIns="91425" tIns="91425">
            <a:noAutofit/>
          </a:bodyPr>
          <a:lstStyle/>
          <a:p>
            <a:pPr lvl="0" rtl="0">
              <a:spcBef>
                <a:spcPts val="0"/>
              </a:spcBef>
              <a:buNone/>
            </a:pPr>
            <a:r>
              <a:rPr lang="en"/>
              <a:t>State Report Outs: Maryland</a:t>
            </a:r>
          </a:p>
        </p:txBody>
      </p:sp>
      <p:sp>
        <p:nvSpPr>
          <p:cNvPr id="187" name="Shape 187"/>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rtl="0">
              <a:spcBef>
                <a:spcPts val="0"/>
              </a:spcBef>
              <a:buAutoNum type="arabicPeriod"/>
            </a:pPr>
            <a:r>
              <a:rPr lang="en"/>
              <a:t>need to develop a state level definition of sustainable schools - with a measurable goal attached </a:t>
            </a:r>
          </a:p>
          <a:p>
            <a:pPr lvl="0" rtl="0">
              <a:spcBef>
                <a:spcPts val="0"/>
              </a:spcBef>
              <a:buNone/>
            </a:pPr>
            <a:r>
              <a:rPr lang="en"/>
              <a:t>State-wide policy to have each jurisdictions develop their own plans on sustainable schools</a:t>
            </a:r>
          </a:p>
          <a:p>
            <a:pPr indent="-228600" lvl="0" marL="457200" rtl="0">
              <a:spcBef>
                <a:spcPts val="0"/>
              </a:spcBef>
              <a:buChar char="-"/>
            </a:pPr>
            <a:r>
              <a:rPr lang="en"/>
              <a:t>step one- meeting of superintendents, CPAC meeting</a:t>
            </a:r>
          </a:p>
          <a:p>
            <a:pPr lvl="0" rtl="0">
              <a:spcBef>
                <a:spcPts val="0"/>
              </a:spcBef>
              <a:buNone/>
            </a:pPr>
            <a:r>
              <a:rPr lang="en"/>
              <a:t>2. Chemical Cleanout program- some crossover with PA’s program, develop a training program from PA model that could be used to train MD </a:t>
            </a:r>
          </a:p>
          <a:p>
            <a:pPr lvl="0" rtl="0">
              <a:spcBef>
                <a:spcPts val="0"/>
              </a:spcBef>
              <a:buNone/>
            </a:pPr>
            <a:r>
              <a:rPr lang="en"/>
              <a:t> </a:t>
            </a: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1" name="Shape 191"/>
        <p:cNvGrpSpPr/>
        <p:nvPr/>
      </p:nvGrpSpPr>
      <p:grpSpPr>
        <a:xfrm>
          <a:off x="0" y="0"/>
          <a:ext cx="0" cy="0"/>
          <a:chOff x="0" y="0"/>
          <a:chExt cx="0" cy="0"/>
        </a:xfrm>
      </p:grpSpPr>
      <p:sp>
        <p:nvSpPr>
          <p:cNvPr id="192" name="Shape 192"/>
          <p:cNvSpPr txBox="1"/>
          <p:nvPr>
            <p:ph type="title"/>
          </p:nvPr>
        </p:nvSpPr>
        <p:spPr>
          <a:xfrm>
            <a:off x="311700" y="445025"/>
            <a:ext cx="8520599" cy="572699"/>
          </a:xfrm>
          <a:prstGeom prst="rect">
            <a:avLst/>
          </a:prstGeom>
        </p:spPr>
        <p:txBody>
          <a:bodyPr anchorCtr="0" anchor="t" bIns="91425" lIns="91425" rIns="91425" tIns="91425">
            <a:noAutofit/>
          </a:bodyPr>
          <a:lstStyle/>
          <a:p>
            <a:pPr lvl="0" rtl="0">
              <a:spcBef>
                <a:spcPts val="0"/>
              </a:spcBef>
              <a:buNone/>
            </a:pPr>
            <a:r>
              <a:rPr lang="en"/>
              <a:t>State Report Outs: Delaware</a:t>
            </a:r>
          </a:p>
        </p:txBody>
      </p:sp>
      <p:sp>
        <p:nvSpPr>
          <p:cNvPr id="193" name="Shape 193"/>
          <p:cNvSpPr txBox="1"/>
          <p:nvPr>
            <p:ph idx="1" type="body"/>
          </p:nvPr>
        </p:nvSpPr>
        <p:spPr>
          <a:xfrm>
            <a:off x="311700" y="1152475"/>
            <a:ext cx="8520599" cy="3416400"/>
          </a:xfrm>
          <a:prstGeom prst="rect">
            <a:avLst/>
          </a:prstGeom>
        </p:spPr>
        <p:txBody>
          <a:bodyPr anchorCtr="0" anchor="t" bIns="91425" lIns="91425" rIns="91425" tIns="91425">
            <a:noAutofit/>
          </a:bodyPr>
          <a:lstStyle/>
          <a:p>
            <a:pPr lvl="0" rtl="0">
              <a:spcBef>
                <a:spcPts val="0"/>
              </a:spcBef>
              <a:buNone/>
            </a:pPr>
            <a:r>
              <a:rPr lang="en"/>
              <a:t>1. fleshed out and made actions more detailed- has already  modeled some of their actions after states with similar actions - maybe the next step is to set up a meeting with these model states </a:t>
            </a:r>
          </a:p>
          <a:p>
            <a:pPr lvl="0" rtl="0">
              <a:spcBef>
                <a:spcPts val="0"/>
              </a:spcBef>
              <a:buNone/>
            </a:pPr>
            <a:r>
              <a:rPr lang="en"/>
              <a:t>Instead of making a new website, will link to partner resources</a:t>
            </a:r>
          </a:p>
          <a:p>
            <a:pPr lvl="0" rtl="0">
              <a:spcBef>
                <a:spcPts val="0"/>
              </a:spcBef>
              <a:buNone/>
            </a:pPr>
            <a:r>
              <a:t/>
            </a:r>
            <a:endParaRPr/>
          </a:p>
          <a:p>
            <a:pPr lvl="0" rtl="0">
              <a:spcBef>
                <a:spcPts val="0"/>
              </a:spcBef>
              <a:buNone/>
            </a:pPr>
            <a:r>
              <a:rPr lang="en"/>
              <a:t>2. </a:t>
            </a: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7" name="Shape 197"/>
        <p:cNvGrpSpPr/>
        <p:nvPr/>
      </p:nvGrpSpPr>
      <p:grpSpPr>
        <a:xfrm>
          <a:off x="0" y="0"/>
          <a:ext cx="0" cy="0"/>
          <a:chOff x="0" y="0"/>
          <a:chExt cx="0" cy="0"/>
        </a:xfrm>
      </p:grpSpPr>
      <p:sp>
        <p:nvSpPr>
          <p:cNvPr id="198" name="Shape 198"/>
          <p:cNvSpPr txBox="1"/>
          <p:nvPr>
            <p:ph type="title"/>
          </p:nvPr>
        </p:nvSpPr>
        <p:spPr>
          <a:xfrm>
            <a:off x="311700" y="445025"/>
            <a:ext cx="8520599" cy="572699"/>
          </a:xfrm>
          <a:prstGeom prst="rect">
            <a:avLst/>
          </a:prstGeom>
        </p:spPr>
        <p:txBody>
          <a:bodyPr anchorCtr="0" anchor="t" bIns="91425" lIns="91425" rIns="91425" tIns="91425">
            <a:noAutofit/>
          </a:bodyPr>
          <a:lstStyle/>
          <a:p>
            <a:pPr lvl="0" rtl="0">
              <a:spcBef>
                <a:spcPts val="0"/>
              </a:spcBef>
              <a:buNone/>
            </a:pPr>
            <a:r>
              <a:rPr lang="en"/>
              <a:t>State Report Outs: DC</a:t>
            </a:r>
          </a:p>
        </p:txBody>
      </p:sp>
      <p:sp>
        <p:nvSpPr>
          <p:cNvPr id="199" name="Shape 199"/>
          <p:cNvSpPr txBox="1"/>
          <p:nvPr>
            <p:ph idx="1" type="body"/>
          </p:nvPr>
        </p:nvSpPr>
        <p:spPr>
          <a:xfrm>
            <a:off x="311700" y="1152475"/>
            <a:ext cx="8520599" cy="3416400"/>
          </a:xfrm>
          <a:prstGeom prst="rect">
            <a:avLst/>
          </a:prstGeom>
        </p:spPr>
        <p:txBody>
          <a:bodyPr anchorCtr="0" anchor="t" bIns="91425" lIns="91425" rIns="91425" tIns="91425">
            <a:noAutofit/>
          </a:bodyPr>
          <a:lstStyle/>
          <a:p>
            <a:pPr lvl="0" rtl="0">
              <a:spcBef>
                <a:spcPts val="0"/>
              </a:spcBef>
              <a:buNone/>
            </a:pPr>
            <a:r>
              <a:rPr lang="en"/>
              <a:t>1.  annual meeting with healthy youth and schools commision (management approach 2) </a:t>
            </a:r>
          </a:p>
          <a:p>
            <a:pPr lvl="0" rtl="0">
              <a:spcBef>
                <a:spcPts val="0"/>
              </a:spcBef>
              <a:buNone/>
            </a:pPr>
            <a:r>
              <a:rPr lang="en"/>
              <a:t>continuing progress on green and healthy schools certification process </a:t>
            </a:r>
          </a:p>
          <a:p>
            <a:pPr lvl="0" rtl="0">
              <a:spcBef>
                <a:spcPts val="0"/>
              </a:spcBef>
              <a:buNone/>
            </a:pPr>
            <a:r>
              <a:rPr lang="en"/>
              <a:t>2. could collaborate on strengthing ties with university partners </a:t>
            </a: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3" name="Shape 203"/>
        <p:cNvGrpSpPr/>
        <p:nvPr/>
      </p:nvGrpSpPr>
      <p:grpSpPr>
        <a:xfrm>
          <a:off x="0" y="0"/>
          <a:ext cx="0" cy="0"/>
          <a:chOff x="0" y="0"/>
          <a:chExt cx="0" cy="0"/>
        </a:xfrm>
      </p:grpSpPr>
      <p:sp>
        <p:nvSpPr>
          <p:cNvPr id="204" name="Shape 204"/>
          <p:cNvSpPr txBox="1"/>
          <p:nvPr>
            <p:ph type="title"/>
          </p:nvPr>
        </p:nvSpPr>
        <p:spPr>
          <a:xfrm>
            <a:off x="311700" y="445025"/>
            <a:ext cx="8520599" cy="572699"/>
          </a:xfrm>
          <a:prstGeom prst="rect">
            <a:avLst/>
          </a:prstGeom>
        </p:spPr>
        <p:txBody>
          <a:bodyPr anchorCtr="0" anchor="t" bIns="91425" lIns="91425" rIns="91425" tIns="91425">
            <a:noAutofit/>
          </a:bodyPr>
          <a:lstStyle/>
          <a:p>
            <a:pPr lvl="0" rtl="0">
              <a:spcBef>
                <a:spcPts val="0"/>
              </a:spcBef>
              <a:buNone/>
            </a:pPr>
            <a:r>
              <a:rPr lang="en"/>
              <a:t>State Report Outs: West Virginia</a:t>
            </a:r>
          </a:p>
        </p:txBody>
      </p:sp>
      <p:sp>
        <p:nvSpPr>
          <p:cNvPr id="205" name="Shape 205"/>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rtl="0">
              <a:spcBef>
                <a:spcPts val="0"/>
              </a:spcBef>
              <a:buAutoNum type="arabicPeriod"/>
            </a:pPr>
            <a:r>
              <a:rPr lang="en"/>
              <a:t>not signed on but will look at the workplan, could put in non state gov actions </a:t>
            </a:r>
          </a:p>
          <a:p>
            <a:pPr indent="-228600" lvl="0" marL="457200" rtl="0">
              <a:spcBef>
                <a:spcPts val="0"/>
              </a:spcBef>
              <a:buAutoNum type="arabicPeriod"/>
            </a:pPr>
            <a:r>
              <a:rPr lang="en"/>
              <a:t>green ribbon schools </a:t>
            </a: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9" name="Shape 209"/>
        <p:cNvGrpSpPr/>
        <p:nvPr/>
      </p:nvGrpSpPr>
      <p:grpSpPr>
        <a:xfrm>
          <a:off x="0" y="0"/>
          <a:ext cx="0" cy="0"/>
          <a:chOff x="0" y="0"/>
          <a:chExt cx="0" cy="0"/>
        </a:xfrm>
      </p:grpSpPr>
      <p:sp>
        <p:nvSpPr>
          <p:cNvPr id="210" name="Shape 210"/>
          <p:cNvSpPr txBox="1"/>
          <p:nvPr>
            <p:ph type="title"/>
          </p:nvPr>
        </p:nvSpPr>
        <p:spPr>
          <a:xfrm>
            <a:off x="311700" y="445025"/>
            <a:ext cx="8520599" cy="572699"/>
          </a:xfrm>
          <a:prstGeom prst="rect">
            <a:avLst/>
          </a:prstGeom>
        </p:spPr>
        <p:txBody>
          <a:bodyPr anchorCtr="0" anchor="t" bIns="91425" lIns="91425" rIns="91425" tIns="91425">
            <a:noAutofit/>
          </a:bodyPr>
          <a:lstStyle/>
          <a:p>
            <a:pPr lvl="0" rtl="0">
              <a:spcBef>
                <a:spcPts val="0"/>
              </a:spcBef>
              <a:buNone/>
            </a:pPr>
            <a:r>
              <a:rPr lang="en"/>
              <a:t>State Report Outs: Virginia</a:t>
            </a:r>
          </a:p>
        </p:txBody>
      </p:sp>
      <p:sp>
        <p:nvSpPr>
          <p:cNvPr id="211" name="Shape 211"/>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rtl="0">
              <a:spcBef>
                <a:spcPts val="0"/>
              </a:spcBef>
              <a:buAutoNum type="arabicPeriod"/>
            </a:pPr>
            <a:r>
              <a:rPr lang="en"/>
              <a:t>Management approach 1 - add more detail to performance target to green schools target- guidance doc for facilities </a:t>
            </a:r>
          </a:p>
          <a:p>
            <a:pPr lvl="0" rtl="0">
              <a:spcBef>
                <a:spcPts val="0"/>
              </a:spcBef>
              <a:buNone/>
            </a:pPr>
            <a:r>
              <a:rPr lang="en"/>
              <a:t>playgrounds to playclassrooms - updating to current standards and research</a:t>
            </a:r>
          </a:p>
          <a:p>
            <a:pPr lvl="0" rtl="0">
              <a:spcBef>
                <a:spcPts val="0"/>
              </a:spcBef>
              <a:buNone/>
            </a:pPr>
            <a:r>
              <a:t/>
            </a:r>
            <a:endParaRPr/>
          </a:p>
          <a:p>
            <a:pPr lvl="0" rtl="0">
              <a:spcBef>
                <a:spcPts val="0"/>
              </a:spcBef>
              <a:buNone/>
            </a:pPr>
            <a:r>
              <a:rPr lang="en"/>
              <a:t>2.  similarities with playgrounds to playclassrooms and school grounds for learning</a:t>
            </a:r>
          </a:p>
          <a:p>
            <a:pPr lvl="0" rtl="0">
              <a:spcBef>
                <a:spcPts val="0"/>
              </a:spcBef>
              <a:buNone/>
            </a:pPr>
            <a:r>
              <a:rPr lang="en"/>
              <a:t>Reaching out to lorna to supplement resources on the VA resource website </a:t>
            </a:r>
          </a:p>
          <a:p>
            <a:pPr lvl="0" rtl="0">
              <a:spcBef>
                <a:spcPts val="0"/>
              </a:spcBef>
              <a:buNone/>
            </a:pPr>
            <a:r>
              <a:t/>
            </a:r>
            <a:endParaRPr/>
          </a:p>
          <a:p>
            <a:pPr lvl="0" rtl="0">
              <a:spcBef>
                <a:spcPts val="0"/>
              </a:spcBef>
              <a:buNone/>
            </a:pPr>
            <a:r>
              <a:t/>
            </a:r>
            <a:endParaRPr/>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5" name="Shape 215"/>
        <p:cNvGrpSpPr/>
        <p:nvPr/>
      </p:nvGrpSpPr>
      <p:grpSpPr>
        <a:xfrm>
          <a:off x="0" y="0"/>
          <a:ext cx="0" cy="0"/>
          <a:chOff x="0" y="0"/>
          <a:chExt cx="0" cy="0"/>
        </a:xfrm>
      </p:grpSpPr>
      <p:sp>
        <p:nvSpPr>
          <p:cNvPr id="216" name="Shape 216"/>
          <p:cNvSpPr txBox="1"/>
          <p:nvPr>
            <p:ph type="title"/>
          </p:nvPr>
        </p:nvSpPr>
        <p:spPr>
          <a:xfrm>
            <a:off x="311700" y="225750"/>
            <a:ext cx="8520599" cy="572699"/>
          </a:xfrm>
          <a:prstGeom prst="rect">
            <a:avLst/>
          </a:prstGeom>
        </p:spPr>
        <p:txBody>
          <a:bodyPr anchorCtr="0" anchor="t" bIns="91425" lIns="91425" rIns="91425" tIns="91425">
            <a:noAutofit/>
          </a:bodyPr>
          <a:lstStyle/>
          <a:p>
            <a:pPr lvl="0" rtl="0">
              <a:spcBef>
                <a:spcPts val="0"/>
              </a:spcBef>
              <a:buNone/>
            </a:pPr>
            <a:r>
              <a:rPr lang="en"/>
              <a:t>Regional Ideas</a:t>
            </a:r>
          </a:p>
        </p:txBody>
      </p:sp>
      <p:sp>
        <p:nvSpPr>
          <p:cNvPr id="217" name="Shape 217"/>
          <p:cNvSpPr txBox="1"/>
          <p:nvPr>
            <p:ph idx="1" type="body"/>
          </p:nvPr>
        </p:nvSpPr>
        <p:spPr>
          <a:xfrm>
            <a:off x="311700" y="798449"/>
            <a:ext cx="8520599" cy="3808800"/>
          </a:xfrm>
          <a:prstGeom prst="rect">
            <a:avLst/>
          </a:prstGeom>
        </p:spPr>
        <p:txBody>
          <a:bodyPr anchorCtr="0" anchor="t" bIns="91425" lIns="91425" rIns="91425" tIns="91425">
            <a:noAutofit/>
          </a:bodyPr>
          <a:lstStyle/>
          <a:p>
            <a:pPr indent="-228600" lvl="0" marL="457200" rtl="0">
              <a:spcBef>
                <a:spcPts val="0"/>
              </a:spcBef>
            </a:pPr>
            <a:r>
              <a:rPr lang="en"/>
              <a:t>Identify and (as needed) facilitate conversations of “thought partners” across states to collaborate on similar projects or among people with similar roles</a:t>
            </a:r>
          </a:p>
          <a:p>
            <a:pPr indent="-228600" lvl="0" marL="457200" rtl="0">
              <a:spcBef>
                <a:spcPts val="0"/>
              </a:spcBef>
            </a:pPr>
            <a:r>
              <a:rPr lang="en"/>
              <a:t>Continue to look for opportunities to work with 3rd party certification partners to build out continuum of opportunities for schools to pursue </a:t>
            </a:r>
          </a:p>
          <a:p>
            <a:pPr indent="-228600" lvl="0" marL="457200" rtl="0">
              <a:spcBef>
                <a:spcPts val="0"/>
              </a:spcBef>
            </a:pPr>
            <a:r>
              <a:rPr lang="en"/>
              <a:t>Collaborate on state level guides for schools that outline policies, programs, and strategies for sustainable schools based on current stds and research</a:t>
            </a:r>
          </a:p>
          <a:p>
            <a:pPr indent="-228600" lvl="0" marL="457200" rtl="0">
              <a:spcBef>
                <a:spcPts val="0"/>
              </a:spcBef>
            </a:pPr>
            <a:r>
              <a:rPr lang="en"/>
              <a:t>Share and exchange models for sustainable schools (from MD to regional?)</a:t>
            </a:r>
          </a:p>
          <a:p>
            <a:pPr indent="-228600" lvl="0" marL="457200" rtl="0">
              <a:spcBef>
                <a:spcPts val="0"/>
              </a:spcBef>
            </a:pPr>
            <a:r>
              <a:rPr lang="en"/>
              <a:t>regional level plan for the health component - maybe could be populated in school grounds for learning </a:t>
            </a:r>
          </a:p>
          <a:p>
            <a:pPr indent="-228600" lvl="0" marL="457200" rtl="0">
              <a:spcBef>
                <a:spcPts val="0"/>
              </a:spcBef>
            </a:pPr>
            <a:r>
              <a:rPr lang="en"/>
              <a:t>replicate this type of sustainable schools meeting in each state </a:t>
            </a:r>
          </a:p>
          <a:p>
            <a:pPr indent="-228600" lvl="0" marL="457200" rtl="0">
              <a:spcBef>
                <a:spcPts val="0"/>
              </a:spcBef>
            </a:pPr>
            <a:r>
              <a:rPr lang="en"/>
              <a:t>youth leadership- state workgroups? advisory committee?</a:t>
            </a:r>
          </a:p>
        </p:txBody>
      </p:sp>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1" name="Shape 221"/>
        <p:cNvGrpSpPr/>
        <p:nvPr/>
      </p:nvGrpSpPr>
      <p:grpSpPr>
        <a:xfrm>
          <a:off x="0" y="0"/>
          <a:ext cx="0" cy="0"/>
          <a:chOff x="0" y="0"/>
          <a:chExt cx="0" cy="0"/>
        </a:xfrm>
      </p:grpSpPr>
      <p:sp>
        <p:nvSpPr>
          <p:cNvPr id="222" name="Shape 222"/>
          <p:cNvSpPr txBox="1"/>
          <p:nvPr>
            <p:ph type="title"/>
          </p:nvPr>
        </p:nvSpPr>
        <p:spPr>
          <a:xfrm>
            <a:off x="311700" y="445025"/>
            <a:ext cx="8520599" cy="572699"/>
          </a:xfrm>
          <a:prstGeom prst="rect">
            <a:avLst/>
          </a:prstGeom>
        </p:spPr>
        <p:txBody>
          <a:bodyPr anchorCtr="0" anchor="t" bIns="91425" lIns="91425" rIns="91425" tIns="91425">
            <a:noAutofit/>
          </a:bodyPr>
          <a:lstStyle/>
          <a:p>
            <a:pPr lvl="0">
              <a:spcBef>
                <a:spcPts val="0"/>
              </a:spcBef>
              <a:buNone/>
            </a:pPr>
            <a:r>
              <a:rPr lang="en"/>
              <a:t>Ideas for capacity building funding</a:t>
            </a:r>
          </a:p>
        </p:txBody>
      </p:sp>
      <p:sp>
        <p:nvSpPr>
          <p:cNvPr id="223" name="Shape 223"/>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rtl="0">
              <a:spcBef>
                <a:spcPts val="0"/>
              </a:spcBef>
            </a:pPr>
            <a:r>
              <a:rPr lang="en"/>
              <a:t>mentorship programs for school systems</a:t>
            </a:r>
          </a:p>
          <a:p>
            <a:pPr indent="-228600" lvl="0" marL="457200" rtl="0">
              <a:spcBef>
                <a:spcPts val="0"/>
              </a:spcBef>
            </a:pPr>
            <a:r>
              <a:rPr lang="en"/>
              <a:t>convening meetings for superintendents / state leadership </a:t>
            </a:r>
          </a:p>
          <a:p>
            <a:pPr indent="-228600" lvl="0" marL="457200" rtl="0">
              <a:spcBef>
                <a:spcPts val="0"/>
              </a:spcBef>
            </a:pPr>
            <a:r>
              <a:rPr lang="en"/>
              <a:t>sustainable schools “kits”</a:t>
            </a:r>
          </a:p>
          <a:p>
            <a:pPr indent="-228600" lvl="1" marL="914400" rtl="0">
              <a:spcBef>
                <a:spcPts val="0"/>
              </a:spcBef>
            </a:pPr>
            <a:r>
              <a:rPr lang="en"/>
              <a:t>sorted by state or rural / urban?</a:t>
            </a:r>
          </a:p>
          <a:p>
            <a:pPr indent="-228600" lvl="0" marL="457200" rtl="0">
              <a:spcBef>
                <a:spcPts val="0"/>
              </a:spcBef>
            </a:pPr>
            <a:r>
              <a:rPr lang="en"/>
              <a:t>states could apply for the projects that they need </a:t>
            </a:r>
          </a:p>
          <a:p>
            <a:pPr indent="-228600" lvl="1" marL="914400" rtl="0">
              <a:spcBef>
                <a:spcPts val="0"/>
              </a:spcBef>
            </a:pPr>
            <a:r>
              <a:rPr lang="en"/>
              <a:t>menu of options? </a:t>
            </a:r>
          </a:p>
          <a:p>
            <a:pPr indent="-228600" lvl="0" marL="457200" rtl="0">
              <a:spcBef>
                <a:spcPts val="0"/>
              </a:spcBef>
            </a:pPr>
            <a:r>
              <a:rPr lang="en"/>
              <a:t>Student Leadership programs</a:t>
            </a:r>
          </a:p>
          <a:p>
            <a:pPr indent="-228600" lvl="0" marL="457200">
              <a:spcBef>
                <a:spcPts val="0"/>
              </a:spcBef>
            </a:pPr>
            <a:r>
              <a:rPr lang="en"/>
              <a:t>explore opportunities for cross git collaboration </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1" name="Shape 71"/>
        <p:cNvGrpSpPr/>
        <p:nvPr/>
      </p:nvGrpSpPr>
      <p:grpSpPr>
        <a:xfrm>
          <a:off x="0" y="0"/>
          <a:ext cx="0" cy="0"/>
          <a:chOff x="0" y="0"/>
          <a:chExt cx="0" cy="0"/>
        </a:xfrm>
      </p:grpSpPr>
      <p:sp>
        <p:nvSpPr>
          <p:cNvPr id="72" name="Shape 72"/>
          <p:cNvSpPr txBox="1"/>
          <p:nvPr>
            <p:ph type="title"/>
          </p:nvPr>
        </p:nvSpPr>
        <p:spPr>
          <a:xfrm>
            <a:off x="311700" y="72300"/>
            <a:ext cx="8520599" cy="572699"/>
          </a:xfrm>
          <a:prstGeom prst="rect">
            <a:avLst/>
          </a:prstGeom>
        </p:spPr>
        <p:txBody>
          <a:bodyPr anchorCtr="0" anchor="t" bIns="91425" lIns="91425" rIns="91425" tIns="91425">
            <a:noAutofit/>
          </a:bodyPr>
          <a:lstStyle/>
          <a:p>
            <a:pPr lvl="0" rtl="0">
              <a:spcBef>
                <a:spcPts val="0"/>
              </a:spcBef>
              <a:buNone/>
            </a:pPr>
            <a:r>
              <a:rPr lang="en" sz="2200"/>
              <a:t>Students: </a:t>
            </a:r>
            <a:r>
              <a:rPr lang="en" sz="1600"/>
              <a:t>What is needed to increase the likelihood of more/continued success?</a:t>
            </a:r>
          </a:p>
          <a:p>
            <a:pPr lvl="0">
              <a:spcBef>
                <a:spcPts val="0"/>
              </a:spcBef>
              <a:buNone/>
            </a:pPr>
            <a:r>
              <a:t/>
            </a:r>
            <a:endParaRPr sz="2200"/>
          </a:p>
        </p:txBody>
      </p:sp>
      <p:sp>
        <p:nvSpPr>
          <p:cNvPr id="73" name="Shape 73"/>
          <p:cNvSpPr txBox="1"/>
          <p:nvPr>
            <p:ph idx="1" type="body"/>
          </p:nvPr>
        </p:nvSpPr>
        <p:spPr>
          <a:xfrm>
            <a:off x="311700" y="640200"/>
            <a:ext cx="8520599" cy="3863100"/>
          </a:xfrm>
          <a:prstGeom prst="rect">
            <a:avLst/>
          </a:prstGeom>
        </p:spPr>
        <p:txBody>
          <a:bodyPr anchorCtr="0" anchor="t" bIns="91425" lIns="91425" rIns="91425" tIns="91425">
            <a:noAutofit/>
          </a:bodyPr>
          <a:lstStyle/>
          <a:p>
            <a:pPr indent="-228600" lvl="0" marL="457200" rtl="0">
              <a:spcBef>
                <a:spcPts val="0"/>
              </a:spcBef>
            </a:pPr>
            <a:r>
              <a:rPr b="1" lang="en" u="sng"/>
              <a:t>Bring in outside partners</a:t>
            </a:r>
            <a:r>
              <a:rPr lang="en"/>
              <a:t> to help kids understand the why/how, and give a real world context by connecting to careers/dreams </a:t>
            </a:r>
          </a:p>
          <a:p>
            <a:pPr indent="-228600" lvl="0" marL="457200" rtl="0">
              <a:spcBef>
                <a:spcPts val="0"/>
              </a:spcBef>
            </a:pPr>
            <a:r>
              <a:rPr b="1" lang="en" u="sng"/>
              <a:t>Maintain commitment to the project</a:t>
            </a:r>
          </a:p>
          <a:p>
            <a:pPr indent="-228600" lvl="0" marL="457200" rtl="0">
              <a:spcBef>
                <a:spcPts val="0"/>
              </a:spcBef>
            </a:pPr>
            <a:r>
              <a:rPr b="1" lang="en" u="sng"/>
              <a:t>Teacher engagement and involvement </a:t>
            </a:r>
          </a:p>
          <a:p>
            <a:pPr indent="-228600" lvl="1" marL="914400" rtl="0">
              <a:spcBef>
                <a:spcPts val="0"/>
              </a:spcBef>
            </a:pPr>
            <a:r>
              <a:rPr lang="en"/>
              <a:t> PD, curriculum integration, administrative support/requirements</a:t>
            </a:r>
          </a:p>
          <a:p>
            <a:pPr indent="-228600" lvl="0" marL="457200" rtl="0">
              <a:spcBef>
                <a:spcPts val="0"/>
              </a:spcBef>
            </a:pPr>
            <a:r>
              <a:rPr b="1" lang="en" u="sng"/>
              <a:t>Comprehensive approach to creating a new culture in a school system </a:t>
            </a:r>
          </a:p>
          <a:p>
            <a:pPr indent="-228600" lvl="1" marL="914400" rtl="0">
              <a:spcBef>
                <a:spcPts val="0"/>
              </a:spcBef>
            </a:pPr>
            <a:r>
              <a:rPr lang="en"/>
              <a:t> PD, dialogue, viewing green schools as a tool to achieve standards, etc.</a:t>
            </a:r>
          </a:p>
          <a:p>
            <a:pPr indent="-228600" lvl="0" marL="457200" rtl="0">
              <a:spcBef>
                <a:spcPts val="0"/>
              </a:spcBef>
            </a:pPr>
            <a:r>
              <a:rPr b="1" lang="en" u="sng"/>
              <a:t>Problem-based </a:t>
            </a:r>
          </a:p>
          <a:p>
            <a:pPr indent="-228600" lvl="1" marL="914400" rtl="0">
              <a:spcBef>
                <a:spcPts val="0"/>
              </a:spcBef>
            </a:pPr>
            <a:r>
              <a:rPr lang="en"/>
              <a:t> kids like to solve real world problems that relate to them and their communities</a:t>
            </a:r>
          </a:p>
          <a:p>
            <a:pPr indent="-228600" lvl="0" marL="457200" rtl="0">
              <a:spcBef>
                <a:spcPts val="0"/>
              </a:spcBef>
            </a:pPr>
            <a:r>
              <a:rPr b="1" lang="en" u="sng"/>
              <a:t>Partnership</a:t>
            </a:r>
          </a:p>
          <a:p>
            <a:pPr indent="-228600" lvl="1" marL="914400" rtl="0">
              <a:spcBef>
                <a:spcPts val="0"/>
              </a:spcBef>
            </a:pPr>
            <a:r>
              <a:rPr lang="en"/>
              <a:t>Everyone needs to know their piece of the puzzle and how it all fits together</a:t>
            </a:r>
          </a:p>
          <a:p>
            <a:pPr lvl="0">
              <a:spcBef>
                <a:spcPts val="0"/>
              </a:spcBef>
              <a:buNone/>
            </a:pPr>
            <a:r>
              <a:t/>
            </a:r>
            <a:endParaRP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7" name="Shape 77"/>
        <p:cNvGrpSpPr/>
        <p:nvPr/>
      </p:nvGrpSpPr>
      <p:grpSpPr>
        <a:xfrm>
          <a:off x="0" y="0"/>
          <a:ext cx="0" cy="0"/>
          <a:chOff x="0" y="0"/>
          <a:chExt cx="0" cy="0"/>
        </a:xfrm>
      </p:grpSpPr>
      <p:sp>
        <p:nvSpPr>
          <p:cNvPr id="78" name="Shape 78"/>
          <p:cNvSpPr txBox="1"/>
          <p:nvPr>
            <p:ph type="title"/>
          </p:nvPr>
        </p:nvSpPr>
        <p:spPr>
          <a:xfrm>
            <a:off x="311700" y="445025"/>
            <a:ext cx="8520599" cy="572699"/>
          </a:xfrm>
          <a:prstGeom prst="rect">
            <a:avLst/>
          </a:prstGeom>
        </p:spPr>
        <p:txBody>
          <a:bodyPr anchorCtr="0" anchor="t" bIns="91425" lIns="91425" rIns="91425" tIns="91425">
            <a:noAutofit/>
          </a:bodyPr>
          <a:lstStyle/>
          <a:p>
            <a:pPr lvl="0" rtl="0">
              <a:spcBef>
                <a:spcPts val="0"/>
              </a:spcBef>
              <a:buClr>
                <a:schemeClr val="dk1"/>
              </a:buClr>
              <a:buSzPct val="50000"/>
              <a:buFont typeface="Arial"/>
              <a:buNone/>
            </a:pPr>
            <a:r>
              <a:rPr lang="en" sz="2200"/>
              <a:t>Students: </a:t>
            </a:r>
            <a:r>
              <a:rPr lang="en" sz="1600"/>
              <a:t>What is needed to increase the likelihood of more/continued success?</a:t>
            </a:r>
          </a:p>
          <a:p>
            <a:pPr lvl="0">
              <a:spcBef>
                <a:spcPts val="0"/>
              </a:spcBef>
              <a:buNone/>
            </a:pPr>
            <a:r>
              <a:t/>
            </a:r>
            <a:endParaRPr/>
          </a:p>
        </p:txBody>
      </p:sp>
      <p:sp>
        <p:nvSpPr>
          <p:cNvPr id="79" name="Shape 79"/>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rtl="0">
              <a:spcBef>
                <a:spcPts val="0"/>
              </a:spcBef>
            </a:pPr>
            <a:r>
              <a:rPr b="1" lang="en" u="sng"/>
              <a:t>Leadership</a:t>
            </a:r>
            <a:r>
              <a:rPr lang="en"/>
              <a:t> at the top to create and support vision</a:t>
            </a:r>
          </a:p>
          <a:p>
            <a:pPr indent="-228600" lvl="0" marL="457200" rtl="0">
              <a:spcBef>
                <a:spcPts val="0"/>
              </a:spcBef>
            </a:pPr>
            <a:r>
              <a:rPr b="1" lang="en" u="sng"/>
              <a:t>Create a Structure</a:t>
            </a:r>
            <a:r>
              <a:rPr lang="en"/>
              <a:t> to perpetuate student, teacher, custodial, etc. engagement </a:t>
            </a:r>
          </a:p>
          <a:p>
            <a:pPr indent="-228600" lvl="0" marL="457200" rtl="0">
              <a:spcBef>
                <a:spcPts val="0"/>
              </a:spcBef>
            </a:pPr>
            <a:r>
              <a:rPr b="1" lang="en" u="sng"/>
              <a:t>Student leadership </a:t>
            </a:r>
          </a:p>
          <a:p>
            <a:pPr indent="-228600" lvl="1" marL="914400" rtl="0">
              <a:spcBef>
                <a:spcPts val="0"/>
              </a:spcBef>
            </a:pPr>
            <a:r>
              <a:rPr lang="en"/>
              <a:t> show the students that you value their engagement</a:t>
            </a:r>
          </a:p>
          <a:p>
            <a:pPr indent="-228600" lvl="0" marL="457200" rtl="0">
              <a:spcBef>
                <a:spcPts val="0"/>
              </a:spcBef>
            </a:pPr>
            <a:r>
              <a:rPr b="1" lang="en" u="sng"/>
              <a:t>Communicate</a:t>
            </a:r>
            <a:r>
              <a:rPr lang="en"/>
              <a:t> to family and community to keep momentum going</a:t>
            </a:r>
          </a:p>
          <a:p>
            <a:pPr lvl="0">
              <a:spcBef>
                <a:spcPts val="0"/>
              </a:spcBef>
              <a:buNone/>
            </a:pPr>
            <a:r>
              <a:t/>
            </a:r>
            <a:endParaRP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3" name="Shape 83"/>
        <p:cNvGrpSpPr/>
        <p:nvPr/>
      </p:nvGrpSpPr>
      <p:grpSpPr>
        <a:xfrm>
          <a:off x="0" y="0"/>
          <a:ext cx="0" cy="0"/>
          <a:chOff x="0" y="0"/>
          <a:chExt cx="0" cy="0"/>
        </a:xfrm>
      </p:grpSpPr>
      <p:sp>
        <p:nvSpPr>
          <p:cNvPr id="84" name="Shape 84"/>
          <p:cNvSpPr txBox="1"/>
          <p:nvPr>
            <p:ph type="title"/>
          </p:nvPr>
        </p:nvSpPr>
        <p:spPr>
          <a:xfrm>
            <a:off x="311700" y="445025"/>
            <a:ext cx="8520599" cy="572699"/>
          </a:xfrm>
          <a:prstGeom prst="rect">
            <a:avLst/>
          </a:prstGeom>
        </p:spPr>
        <p:txBody>
          <a:bodyPr anchorCtr="0" anchor="t" bIns="91425" lIns="91425" rIns="91425" tIns="91425">
            <a:noAutofit/>
          </a:bodyPr>
          <a:lstStyle/>
          <a:p>
            <a:pPr lvl="0">
              <a:spcBef>
                <a:spcPts val="0"/>
              </a:spcBef>
              <a:buNone/>
            </a:pPr>
            <a:r>
              <a:rPr lang="en"/>
              <a:t>Students (Tuesday discussion)</a:t>
            </a:r>
          </a:p>
        </p:txBody>
      </p:sp>
      <p:sp>
        <p:nvSpPr>
          <p:cNvPr id="85" name="Shape 85"/>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rtl="0">
              <a:spcBef>
                <a:spcPts val="0"/>
              </a:spcBef>
            </a:pPr>
            <a:r>
              <a:rPr lang="en"/>
              <a:t>More focus on students needed -- emphasis on student centered learning</a:t>
            </a:r>
          </a:p>
          <a:p>
            <a:pPr indent="-228600" lvl="1" marL="914400" rtl="0">
              <a:spcBef>
                <a:spcPts val="0"/>
              </a:spcBef>
            </a:pPr>
            <a:r>
              <a:rPr lang="en"/>
              <a:t>Opportunities to engage in national/regional convenings in DC area -- SC3 Summit @ NCTC; National Green Schools Conference</a:t>
            </a:r>
          </a:p>
          <a:p>
            <a:pPr indent="-228600" lvl="1" marL="914400" rtl="0">
              <a:spcBef>
                <a:spcPts val="0"/>
              </a:spcBef>
            </a:pPr>
            <a:r>
              <a:rPr lang="en"/>
              <a:t>Youth involvement in Bay Program - Youth Advisory Council</a:t>
            </a:r>
          </a:p>
          <a:p>
            <a:pPr indent="-228600" lvl="1" marL="914400" rtl="0">
              <a:spcBef>
                <a:spcPts val="0"/>
              </a:spcBef>
            </a:pPr>
            <a:r>
              <a:rPr lang="en"/>
              <a:t>Student participation in ELIT data review</a:t>
            </a:r>
          </a:p>
          <a:p>
            <a:pPr indent="-228600" lvl="1" marL="914400" rtl="0">
              <a:spcBef>
                <a:spcPts val="0"/>
              </a:spcBef>
            </a:pPr>
            <a:r>
              <a:rPr lang="en"/>
              <a:t>Green Schools Student Society</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9" name="Shape 89"/>
        <p:cNvGrpSpPr/>
        <p:nvPr/>
      </p:nvGrpSpPr>
      <p:grpSpPr>
        <a:xfrm>
          <a:off x="0" y="0"/>
          <a:ext cx="0" cy="0"/>
          <a:chOff x="0" y="0"/>
          <a:chExt cx="0" cy="0"/>
        </a:xfrm>
      </p:grpSpPr>
      <p:sp>
        <p:nvSpPr>
          <p:cNvPr id="90" name="Shape 90"/>
          <p:cNvSpPr txBox="1"/>
          <p:nvPr>
            <p:ph type="title"/>
          </p:nvPr>
        </p:nvSpPr>
        <p:spPr>
          <a:xfrm>
            <a:off x="311700" y="140225"/>
            <a:ext cx="8520599" cy="572699"/>
          </a:xfrm>
          <a:prstGeom prst="rect">
            <a:avLst/>
          </a:prstGeom>
        </p:spPr>
        <p:txBody>
          <a:bodyPr anchorCtr="0" anchor="t" bIns="91425" lIns="91425" rIns="91425" tIns="91425">
            <a:noAutofit/>
          </a:bodyPr>
          <a:lstStyle/>
          <a:p>
            <a:pPr lvl="0">
              <a:spcBef>
                <a:spcPts val="0"/>
              </a:spcBef>
              <a:buNone/>
            </a:pPr>
            <a:r>
              <a:rPr lang="en"/>
              <a:t>Students: How can federal/state agencies help?</a:t>
            </a:r>
          </a:p>
        </p:txBody>
      </p:sp>
      <p:sp>
        <p:nvSpPr>
          <p:cNvPr id="91" name="Shape 91"/>
          <p:cNvSpPr txBox="1"/>
          <p:nvPr>
            <p:ph idx="1" type="body"/>
          </p:nvPr>
        </p:nvSpPr>
        <p:spPr>
          <a:xfrm>
            <a:off x="311700" y="789125"/>
            <a:ext cx="8520599" cy="3922500"/>
          </a:xfrm>
          <a:prstGeom prst="rect">
            <a:avLst/>
          </a:prstGeom>
        </p:spPr>
        <p:txBody>
          <a:bodyPr anchorCtr="0" anchor="t" bIns="91425" lIns="91425" rIns="91425" tIns="91425">
            <a:noAutofit/>
          </a:bodyPr>
          <a:lstStyle/>
          <a:p>
            <a:pPr indent="-330200" lvl="0" marL="457200" rtl="0">
              <a:spcBef>
                <a:spcPts val="0"/>
              </a:spcBef>
              <a:buSzPct val="100000"/>
            </a:pPr>
            <a:r>
              <a:rPr lang="en" sz="1600"/>
              <a:t>Funding:</a:t>
            </a:r>
          </a:p>
          <a:p>
            <a:pPr indent="-330200" lvl="1" marL="914400" rtl="0">
              <a:spcBef>
                <a:spcPts val="0"/>
              </a:spcBef>
              <a:buSzPct val="100000"/>
            </a:pPr>
            <a:r>
              <a:rPr lang="en" sz="1600"/>
              <a:t>Funding for long term maintenance</a:t>
            </a:r>
          </a:p>
          <a:p>
            <a:pPr indent="-330200" lvl="1" marL="914400" rtl="0">
              <a:spcBef>
                <a:spcPts val="0"/>
              </a:spcBef>
              <a:buSzPct val="100000"/>
            </a:pPr>
            <a:r>
              <a:rPr lang="en" sz="1600"/>
              <a:t>Look at other agencies to support school efforts: Dept of Energy grants to schools to increase efficiency, DoD (STEM $$), USDA, etc. </a:t>
            </a:r>
          </a:p>
          <a:p>
            <a:pPr indent="-330200" lvl="1" marL="914400" rtl="0">
              <a:spcBef>
                <a:spcPts val="0"/>
              </a:spcBef>
              <a:buSzPct val="100000"/>
            </a:pPr>
            <a:r>
              <a:rPr lang="en" sz="1600"/>
              <a:t>Coordination of grants at state/fedl level to make it easier to navigate</a:t>
            </a:r>
          </a:p>
          <a:p>
            <a:pPr indent="-330200" lvl="1" marL="914400" rtl="0">
              <a:spcBef>
                <a:spcPts val="0"/>
              </a:spcBef>
              <a:buSzPct val="100000"/>
            </a:pPr>
            <a:r>
              <a:rPr lang="en" sz="1600"/>
              <a:t>Leverage state funding streams that can easily support EL (21CCLC, MSP, etc.)</a:t>
            </a:r>
          </a:p>
          <a:p>
            <a:pPr indent="-330200" lvl="1" marL="914400" marR="0" rtl="0" algn="l">
              <a:lnSpc>
                <a:spcPct val="115000"/>
              </a:lnSpc>
              <a:spcBef>
                <a:spcPts val="0"/>
              </a:spcBef>
              <a:spcAft>
                <a:spcPts val="1600"/>
              </a:spcAft>
              <a:buClr>
                <a:schemeClr val="dk2"/>
              </a:buClr>
              <a:buSzPct val="100000"/>
              <a:buFont typeface="Arial"/>
            </a:pPr>
            <a:r>
              <a:rPr lang="en" sz="1600"/>
              <a:t>Clearinghouse for sharing materials</a:t>
            </a:r>
          </a:p>
          <a:p>
            <a:pPr indent="-330200" lvl="0" marL="457200" rtl="0">
              <a:spcBef>
                <a:spcPts val="0"/>
              </a:spcBef>
              <a:buSzPct val="100000"/>
            </a:pPr>
            <a:r>
              <a:rPr lang="en" sz="1600"/>
              <a:t>Incentives to schools to accept grants despite their current focus on tests</a:t>
            </a:r>
          </a:p>
          <a:p>
            <a:pPr indent="-330200" lvl="0" marL="457200" rtl="0">
              <a:spcBef>
                <a:spcPts val="0"/>
              </a:spcBef>
              <a:buSzPct val="100000"/>
            </a:pPr>
            <a:r>
              <a:rPr lang="en" sz="1600"/>
              <a:t>PD expertise and interns</a:t>
            </a:r>
          </a:p>
          <a:p>
            <a:pPr indent="-330200" lvl="0" marL="457200" rtl="0">
              <a:spcBef>
                <a:spcPts val="0"/>
              </a:spcBef>
              <a:buSzPct val="100000"/>
            </a:pPr>
            <a:r>
              <a:rPr lang="en" sz="1600"/>
              <a:t>Inclusive of permissive language in E.O.s and legislation to allow for sustainable schools and student engagement</a:t>
            </a:r>
          </a:p>
          <a:p>
            <a:pPr indent="-330200" lvl="0" marL="457200" rtl="0">
              <a:spcBef>
                <a:spcPts val="0"/>
              </a:spcBef>
              <a:buSzPct val="100000"/>
            </a:pPr>
            <a:r>
              <a:rPr lang="en" sz="1600"/>
              <a:t>State/district summits/forums (to include superintendents, boards of education) to discuss SS -- pay to get them together; make it experiential</a:t>
            </a:r>
          </a:p>
          <a:p>
            <a:pPr indent="-330200" lvl="0" marL="457200" rtl="0">
              <a:spcBef>
                <a:spcPts val="0"/>
              </a:spcBef>
              <a:buSzPct val="100000"/>
            </a:pPr>
            <a:r>
              <a:rPr lang="en" sz="1600"/>
              <a:t>Convene state partners (resource agencies, DOEs, community partners)</a:t>
            </a:r>
          </a:p>
          <a:p>
            <a:pPr indent="-330200" lvl="0" marL="457200" rtl="0">
              <a:spcBef>
                <a:spcPts val="0"/>
              </a:spcBef>
              <a:buSzPct val="100000"/>
            </a:pPr>
            <a:r>
              <a:rPr lang="en" sz="1600"/>
              <a:t>Use formal education language when speaking with educators</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5" name="Shape 95"/>
        <p:cNvGrpSpPr/>
        <p:nvPr/>
      </p:nvGrpSpPr>
      <p:grpSpPr>
        <a:xfrm>
          <a:off x="0" y="0"/>
          <a:ext cx="0" cy="0"/>
          <a:chOff x="0" y="0"/>
          <a:chExt cx="0" cy="0"/>
        </a:xfrm>
      </p:grpSpPr>
      <p:sp>
        <p:nvSpPr>
          <p:cNvPr id="96" name="Shape 96"/>
          <p:cNvSpPr txBox="1"/>
          <p:nvPr>
            <p:ph type="title"/>
          </p:nvPr>
        </p:nvSpPr>
        <p:spPr>
          <a:xfrm>
            <a:off x="311700" y="445025"/>
            <a:ext cx="8520599" cy="572699"/>
          </a:xfrm>
          <a:prstGeom prst="rect">
            <a:avLst/>
          </a:prstGeom>
        </p:spPr>
        <p:txBody>
          <a:bodyPr anchorCtr="0" anchor="t" bIns="91425" lIns="91425" rIns="91425" tIns="91425">
            <a:noAutofit/>
          </a:bodyPr>
          <a:lstStyle/>
          <a:p>
            <a:pPr lvl="0" rtl="0">
              <a:spcBef>
                <a:spcPts val="0"/>
              </a:spcBef>
              <a:buNone/>
            </a:pPr>
            <a:r>
              <a:rPr lang="en" sz="2500"/>
              <a:t>Facilities: Take Aways/Questions</a:t>
            </a:r>
          </a:p>
        </p:txBody>
      </p:sp>
      <p:sp>
        <p:nvSpPr>
          <p:cNvPr id="97" name="Shape 97"/>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rtl="0">
              <a:spcBef>
                <a:spcPts val="0"/>
              </a:spcBef>
            </a:pPr>
            <a:r>
              <a:rPr b="1" lang="en" u="sng"/>
              <a:t>Constant Change</a:t>
            </a:r>
            <a:r>
              <a:rPr lang="en"/>
              <a:t>- Lots of changes constantly underway across school systems - work with the system on sustainability changes/actions</a:t>
            </a:r>
          </a:p>
          <a:p>
            <a:pPr indent="-228600" lvl="0" marL="457200" rtl="0">
              <a:spcBef>
                <a:spcPts val="0"/>
              </a:spcBef>
            </a:pPr>
            <a:r>
              <a:rPr b="1" lang="en" u="sng"/>
              <a:t>Focus on building the right team</a:t>
            </a:r>
            <a:r>
              <a:rPr lang="en"/>
              <a:t>, even if it starts with one bold person!</a:t>
            </a:r>
          </a:p>
          <a:p>
            <a:pPr indent="-228600" lvl="0" marL="457200" rtl="0">
              <a:spcBef>
                <a:spcPts val="0"/>
              </a:spcBef>
            </a:pPr>
            <a:r>
              <a:rPr b="1" lang="en" u="sng"/>
              <a:t>Gather data and metrics to measure impact</a:t>
            </a:r>
          </a:p>
          <a:p>
            <a:pPr indent="-228600" lvl="0" marL="457200" rtl="0">
              <a:spcBef>
                <a:spcPts val="0"/>
              </a:spcBef>
            </a:pPr>
            <a:r>
              <a:rPr b="1" lang="en" u="sng"/>
              <a:t>Ownership</a:t>
            </a:r>
            <a:r>
              <a:rPr b="1" lang="en"/>
              <a:t>-</a:t>
            </a:r>
            <a:r>
              <a:rPr lang="en"/>
              <a:t> Everyone within the system (students to admin) need to own the effort</a:t>
            </a:r>
          </a:p>
          <a:p>
            <a:pPr indent="-228600" lvl="0" marL="457200" rtl="0">
              <a:spcBef>
                <a:spcPts val="0"/>
              </a:spcBef>
            </a:pPr>
            <a:r>
              <a:rPr b="1" lang="en" u="sng"/>
              <a:t>Package &amp; Provide Resources</a:t>
            </a:r>
            <a:r>
              <a:rPr b="1" lang="en"/>
              <a:t> -</a:t>
            </a:r>
            <a:r>
              <a:rPr lang="en"/>
              <a:t> Have existing resourced been packaged as a “kit” that could be provided to schools to enable their sustainability actions?</a:t>
            </a:r>
          </a:p>
          <a:p>
            <a:pPr lvl="0" rtl="0">
              <a:spcBef>
                <a:spcPts val="0"/>
              </a:spcBef>
              <a:buNone/>
            </a:pPr>
            <a:r>
              <a:t/>
            </a:r>
            <a:endParaRPr/>
          </a:p>
          <a:p>
            <a:pPr lvl="0" rtl="0">
              <a:spcBef>
                <a:spcPts val="0"/>
              </a:spcBef>
              <a:buNone/>
            </a:pPr>
            <a:r>
              <a:t/>
            </a:r>
            <a:endParaRP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1" name="Shape 101"/>
        <p:cNvGrpSpPr/>
        <p:nvPr/>
      </p:nvGrpSpPr>
      <p:grpSpPr>
        <a:xfrm>
          <a:off x="0" y="0"/>
          <a:ext cx="0" cy="0"/>
          <a:chOff x="0" y="0"/>
          <a:chExt cx="0" cy="0"/>
        </a:xfrm>
      </p:grpSpPr>
      <p:sp>
        <p:nvSpPr>
          <p:cNvPr id="102" name="Shape 102"/>
          <p:cNvSpPr txBox="1"/>
          <p:nvPr>
            <p:ph type="title"/>
          </p:nvPr>
        </p:nvSpPr>
        <p:spPr>
          <a:xfrm>
            <a:off x="311700" y="445025"/>
            <a:ext cx="8520599" cy="572699"/>
          </a:xfrm>
          <a:prstGeom prst="rect">
            <a:avLst/>
          </a:prstGeom>
        </p:spPr>
        <p:txBody>
          <a:bodyPr anchorCtr="0" anchor="t" bIns="91425" lIns="91425" rIns="91425" tIns="91425">
            <a:noAutofit/>
          </a:bodyPr>
          <a:lstStyle/>
          <a:p>
            <a:pPr lvl="0" rtl="0">
              <a:spcBef>
                <a:spcPts val="0"/>
              </a:spcBef>
              <a:buNone/>
            </a:pPr>
            <a:r>
              <a:rPr lang="en" sz="2400"/>
              <a:t>Facilities: What do effective partnerships look like?</a:t>
            </a:r>
          </a:p>
        </p:txBody>
      </p:sp>
      <p:sp>
        <p:nvSpPr>
          <p:cNvPr id="103" name="Shape 103"/>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rtl="0">
              <a:spcBef>
                <a:spcPts val="0"/>
              </a:spcBef>
            </a:pPr>
            <a:r>
              <a:rPr b="1" lang="en" u="sng"/>
              <a:t>Responsive</a:t>
            </a:r>
            <a:r>
              <a:rPr lang="en"/>
              <a:t> to the needs of the communities they serve</a:t>
            </a:r>
          </a:p>
          <a:p>
            <a:pPr indent="-228600" lvl="0" marL="457200" rtl="0">
              <a:spcBef>
                <a:spcPts val="0"/>
              </a:spcBef>
            </a:pPr>
            <a:r>
              <a:rPr b="1" lang="en" u="sng"/>
              <a:t>Local &amp; Need focused </a:t>
            </a:r>
            <a:r>
              <a:rPr lang="en"/>
              <a:t>- School system level and focused on specific BMP’s or needs (e.g. energy efficiency), others are statewide, regional (e.g. Green schools network) and may support or enable partnerships and work at the local level</a:t>
            </a:r>
          </a:p>
          <a:p>
            <a:pPr indent="-228600" lvl="0" marL="457200" rtl="0">
              <a:spcBef>
                <a:spcPts val="0"/>
              </a:spcBef>
            </a:pPr>
            <a:r>
              <a:rPr b="1" lang="en" u="sng"/>
              <a:t>Communicate and Coordinate</a:t>
            </a:r>
            <a:r>
              <a:rPr lang="en"/>
              <a:t>- Internal partnerships that ensure coordination and communication within and then make external partnerships and communication easier</a:t>
            </a:r>
          </a:p>
          <a:p>
            <a:pPr indent="-228600" lvl="0" marL="457200" rtl="0">
              <a:spcBef>
                <a:spcPts val="0"/>
              </a:spcBef>
            </a:pPr>
            <a:r>
              <a:rPr b="1" lang="en" u="sng"/>
              <a:t>Diversity of Organizations</a:t>
            </a:r>
            <a:r>
              <a:rPr b="1" lang="en"/>
              <a:t>-</a:t>
            </a:r>
            <a:r>
              <a:rPr lang="en"/>
              <a:t> Include sustainable schools champions inside and outside of government agencies/school systems</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7" name="Shape 107"/>
        <p:cNvGrpSpPr/>
        <p:nvPr/>
      </p:nvGrpSpPr>
      <p:grpSpPr>
        <a:xfrm>
          <a:off x="0" y="0"/>
          <a:ext cx="0" cy="0"/>
          <a:chOff x="0" y="0"/>
          <a:chExt cx="0" cy="0"/>
        </a:xfrm>
      </p:grpSpPr>
      <p:sp>
        <p:nvSpPr>
          <p:cNvPr id="108" name="Shape 108"/>
          <p:cNvSpPr txBox="1"/>
          <p:nvPr>
            <p:ph type="title"/>
          </p:nvPr>
        </p:nvSpPr>
        <p:spPr>
          <a:xfrm>
            <a:off x="311700" y="445025"/>
            <a:ext cx="8520599" cy="572699"/>
          </a:xfrm>
          <a:prstGeom prst="rect">
            <a:avLst/>
          </a:prstGeom>
        </p:spPr>
        <p:txBody>
          <a:bodyPr anchorCtr="0" anchor="t" bIns="91425" lIns="91425" rIns="91425" tIns="91425">
            <a:noAutofit/>
          </a:bodyPr>
          <a:lstStyle/>
          <a:p>
            <a:pPr lvl="0" rtl="0">
              <a:spcBef>
                <a:spcPts val="0"/>
              </a:spcBef>
              <a:buNone/>
            </a:pPr>
            <a:r>
              <a:rPr lang="en" sz="2200"/>
              <a:t>Facilities: What does success look like and how do we increase it?</a:t>
            </a:r>
          </a:p>
        </p:txBody>
      </p:sp>
      <p:sp>
        <p:nvSpPr>
          <p:cNvPr id="109" name="Shape 109"/>
          <p:cNvSpPr txBox="1"/>
          <p:nvPr>
            <p:ph idx="1" type="body"/>
          </p:nvPr>
        </p:nvSpPr>
        <p:spPr>
          <a:xfrm>
            <a:off x="311700" y="1152475"/>
            <a:ext cx="8520599" cy="3416400"/>
          </a:xfrm>
          <a:prstGeom prst="rect">
            <a:avLst/>
          </a:prstGeom>
        </p:spPr>
        <p:txBody>
          <a:bodyPr anchorCtr="0" anchor="t" bIns="91425" lIns="91425" rIns="91425" tIns="91425">
            <a:noAutofit/>
          </a:bodyPr>
          <a:lstStyle/>
          <a:p>
            <a:pPr indent="-228600" lvl="0" marL="457200" rtl="0">
              <a:spcBef>
                <a:spcPts val="0"/>
              </a:spcBef>
            </a:pPr>
            <a:r>
              <a:rPr lang="en"/>
              <a:t>It typically has a </a:t>
            </a:r>
            <a:r>
              <a:rPr b="1" lang="en" u="sng"/>
              <a:t>champion</a:t>
            </a:r>
            <a:r>
              <a:rPr lang="en"/>
              <a:t> behind it</a:t>
            </a:r>
          </a:p>
          <a:p>
            <a:pPr indent="-228600" lvl="0" marL="457200" rtl="0">
              <a:spcBef>
                <a:spcPts val="0"/>
              </a:spcBef>
            </a:pPr>
            <a:r>
              <a:rPr b="1" lang="en" u="sng"/>
              <a:t>Leverages existing funding</a:t>
            </a:r>
            <a:r>
              <a:rPr lang="en"/>
              <a:t> to accomplish better, more sustainable results</a:t>
            </a:r>
          </a:p>
          <a:p>
            <a:pPr indent="-228600" lvl="0" marL="457200" rtl="0">
              <a:spcBef>
                <a:spcPts val="0"/>
              </a:spcBef>
            </a:pPr>
            <a:r>
              <a:rPr b="1" lang="en" u="sng"/>
              <a:t>Does not have a scale</a:t>
            </a:r>
            <a:r>
              <a:rPr lang="en"/>
              <a:t> - can start at many different levels -- school building, system, state; just important to start somewhere</a:t>
            </a:r>
          </a:p>
          <a:p>
            <a:pPr indent="-228600" lvl="0" marL="457200" rtl="0">
              <a:spcBef>
                <a:spcPts val="0"/>
              </a:spcBef>
            </a:pPr>
            <a:r>
              <a:rPr b="1" lang="en" u="sng"/>
              <a:t>Success is real and tangible</a:t>
            </a:r>
            <a:r>
              <a:rPr lang="en"/>
              <a:t> and should remain focus of the many meetings and collaboration that are part of the process</a:t>
            </a:r>
          </a:p>
          <a:p>
            <a:pPr indent="-228600" lvl="0" marL="457200" rtl="0">
              <a:spcBef>
                <a:spcPts val="0"/>
              </a:spcBef>
            </a:pPr>
            <a:r>
              <a:rPr lang="en"/>
              <a:t>When you don’t have to hold special meetings about sustainability - a result of a </a:t>
            </a:r>
            <a:r>
              <a:rPr b="1" lang="en" u="sng"/>
              <a:t>culture/operations shift</a:t>
            </a:r>
          </a:p>
          <a:p>
            <a:pPr lvl="0" rtl="0">
              <a:spcBef>
                <a:spcPts val="0"/>
              </a:spcBef>
              <a:buNone/>
            </a:pPr>
            <a:r>
              <a:t/>
            </a:r>
            <a:endParaRPr/>
          </a:p>
        </p:txBody>
      </p:sp>
    </p:spTree>
  </p:cSld>
  <p:clrMapOvr>
    <a:masterClrMapping/>
  </p:clrMapOvr>
  <p:transition spd="slow">
    <p:cut/>
  </p:transition>
</p:sld>
</file>

<file path=ppt/theme/theme.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xml><?xml version="1.0" encoding="utf-8"?>
<a:theme xmlns:a="http://schemas.openxmlformats.org/drawingml/2006/main" xmlns:r="http://schemas.openxmlformats.org/officeDocument/2006/relationships" name="simple-light-2">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