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57" r:id="rId4"/>
    <p:sldId id="261" r:id="rId5"/>
    <p:sldId id="262" r:id="rId6"/>
    <p:sldId id="258" r:id="rId7"/>
    <p:sldId id="263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5565" autoAdjust="0"/>
  </p:normalViewPr>
  <p:slideViewPr>
    <p:cSldViewPr snapToGrid="0">
      <p:cViewPr varScale="1">
        <p:scale>
          <a:sx n="84" d="100"/>
          <a:sy n="84" d="100"/>
        </p:scale>
        <p:origin x="10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FBBB6-3CF4-458F-B6E4-8DC3513F8936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5D7E4B-EA27-43CB-9299-4ACA9DD5B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565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vvargas@umces.edu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4" Type="http://schemas.openxmlformats.org/officeDocument/2006/relationships/hyperlink" Target="tel:(410)%206223896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D7E4B-EA27-43CB-9299-4ACA9DD5B94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41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will be a complete presentation at the December STAC meeting.</a:t>
            </a:r>
          </a:p>
          <a:p>
            <a:endParaRPr lang="en-US" dirty="0" smtClean="0"/>
          </a:p>
          <a:p>
            <a:r>
              <a:rPr lang="en-US" dirty="0" smtClean="0"/>
              <a:t>Also, workshop happening this afternoon</a:t>
            </a:r>
            <a:r>
              <a:rPr lang="en-US" baseline="0" dirty="0" smtClean="0"/>
              <a:t> to gather stakeholder input on the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Chesapeake Bay behavior change survey.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the National Socio-Environmental Synthesis Center (SESYNC) in Annapolis, MD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Heath Kelsey, UMCES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Steve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Raabe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Opinion Works LLC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Kacey Wetzel, CBT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AGENDA: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Welcome and Introduction (15 minutes)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Project Background (30 minutes)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Round Table Discussion on Behaviors (60 minutes)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 Steps (30 minutes)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Wrap-up (15 minutes)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Vanessa Vargas at 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vvargas@umces.edu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or 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(410) 6223896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D7E4B-EA27-43CB-9299-4ACA9DD5B9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35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611" y="1275010"/>
            <a:ext cx="10702343" cy="2509191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Behavioral </a:t>
            </a:r>
            <a:r>
              <a:rPr lang="en-US" sz="4000" dirty="0"/>
              <a:t>Economics and the </a:t>
            </a:r>
            <a:r>
              <a:rPr lang="en-US" sz="4000" dirty="0" smtClean="0"/>
              <a:t>Bay - An </a:t>
            </a:r>
            <a:r>
              <a:rPr lang="en-US" sz="4000" dirty="0"/>
              <a:t>Exploratory </a:t>
            </a:r>
            <a:r>
              <a:rPr lang="en-US" sz="4000" dirty="0" smtClean="0"/>
              <a:t>Workshop</a:t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3200" dirty="0" smtClean="0"/>
              <a:t>Presentation to the Citizens Advisory Committee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November 20, 2014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834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10489131" cy="85639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Planning Committee and Attendees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4747260" cy="442271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Planning Committee</a:t>
            </a:r>
          </a:p>
          <a:p>
            <a:pPr marL="0" indent="0">
              <a:buNone/>
            </a:pPr>
            <a:r>
              <a:rPr lang="en-US" dirty="0" smtClean="0"/>
              <a:t>Charlie Abdalla, Committee Chair, Penn </a:t>
            </a:r>
            <a:r>
              <a:rPr lang="en-US" dirty="0"/>
              <a:t>State University</a:t>
            </a:r>
          </a:p>
          <a:p>
            <a:pPr marL="0" indent="0">
              <a:buNone/>
            </a:pPr>
            <a:r>
              <a:rPr lang="en-US" dirty="0" smtClean="0"/>
              <a:t>Susan Julius, EPA Office of Research and Development</a:t>
            </a:r>
          </a:p>
          <a:p>
            <a:pPr marL="0" indent="0">
              <a:buNone/>
            </a:pPr>
            <a:r>
              <a:rPr lang="en-US" dirty="0"/>
              <a:t>Matt </a:t>
            </a:r>
            <a:r>
              <a:rPr lang="en-US" dirty="0" smtClean="0"/>
              <a:t>Ellis, </a:t>
            </a:r>
            <a:r>
              <a:rPr lang="en-US" dirty="0"/>
              <a:t>Chesapeake Research </a:t>
            </a:r>
            <a:r>
              <a:rPr lang="en-US" dirty="0" smtClean="0"/>
              <a:t>Consortium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Poornima Madhavan, National Academy of </a:t>
            </a:r>
            <a:r>
              <a:rPr lang="en-US" dirty="0" smtClean="0"/>
              <a:t>Sciences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Jim Pease, Virginia Tech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Marc Ribaudo, </a:t>
            </a:r>
            <a:r>
              <a:rPr lang="en-US" dirty="0"/>
              <a:t>USDA-Economic Research Service</a:t>
            </a:r>
          </a:p>
          <a:p>
            <a:pPr marL="0" indent="0">
              <a:buNone/>
            </a:pPr>
            <a:r>
              <a:rPr lang="en-US" dirty="0" smtClean="0"/>
              <a:t>Kurt Stephenson, Virginia </a:t>
            </a:r>
            <a:r>
              <a:rPr lang="en-US" dirty="0"/>
              <a:t>Tech</a:t>
            </a:r>
          </a:p>
          <a:p>
            <a:pPr marL="0" indent="0">
              <a:buNone/>
            </a:pPr>
            <a:r>
              <a:rPr lang="en-US" dirty="0" smtClean="0"/>
              <a:t>Lisa Wainger, </a:t>
            </a:r>
            <a:r>
              <a:rPr lang="en-US" dirty="0"/>
              <a:t>University of </a:t>
            </a:r>
            <a:r>
              <a:rPr lang="en-US" dirty="0" smtClean="0"/>
              <a:t>Maryland</a:t>
            </a: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844540" y="1757309"/>
            <a:ext cx="6102818" cy="441488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900" b="1" dirty="0" smtClean="0"/>
              <a:t>Presenters / Attendees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900" dirty="0" smtClean="0"/>
              <a:t>Jamie Baxter, Chesapeake </a:t>
            </a:r>
            <a:r>
              <a:rPr lang="en-US" sz="1900" dirty="0"/>
              <a:t>Bay Trust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900" dirty="0"/>
              <a:t>Dana Archer </a:t>
            </a:r>
            <a:r>
              <a:rPr lang="en-US" sz="1900" dirty="0" smtClean="0"/>
              <a:t>Dolan, George </a:t>
            </a:r>
            <a:r>
              <a:rPr lang="en-US" sz="1900" dirty="0"/>
              <a:t>Mason University School of Public Policy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900" dirty="0" smtClean="0"/>
              <a:t>Suzanne Etgen, Watershed </a:t>
            </a:r>
            <a:r>
              <a:rPr lang="en-US" sz="1900" dirty="0"/>
              <a:t>Stewards Academy, Arlington Echo Outdoor Education Center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900" dirty="0" err="1"/>
              <a:t>Lamonte</a:t>
            </a:r>
            <a:r>
              <a:rPr lang="en-US" sz="1900" dirty="0"/>
              <a:t> </a:t>
            </a:r>
            <a:r>
              <a:rPr lang="en-US" sz="1900" dirty="0" smtClean="0"/>
              <a:t>Garber, Stroud </a:t>
            </a:r>
            <a:r>
              <a:rPr lang="en-US" sz="1900" dirty="0"/>
              <a:t>Water Research Center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900" dirty="0" smtClean="0"/>
              <a:t>David Just, Professor</a:t>
            </a:r>
            <a:r>
              <a:rPr lang="en-US" sz="1900" dirty="0"/>
              <a:t>, </a:t>
            </a:r>
            <a:r>
              <a:rPr lang="en-US" sz="1900" dirty="0" smtClean="0"/>
              <a:t>Cornell </a:t>
            </a:r>
            <a:r>
              <a:rPr lang="en-US" sz="1900" dirty="0"/>
              <a:t>University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900" dirty="0"/>
              <a:t>Sarah </a:t>
            </a:r>
            <a:r>
              <a:rPr lang="en-US" sz="1900" dirty="0" smtClean="0"/>
              <a:t>Lynch, Director</a:t>
            </a:r>
            <a:r>
              <a:rPr lang="en-US" sz="1900" dirty="0"/>
              <a:t>, </a:t>
            </a:r>
            <a:r>
              <a:rPr lang="en-US" sz="1900" dirty="0" smtClean="0"/>
              <a:t>World </a:t>
            </a:r>
            <a:r>
              <a:rPr lang="en-US" sz="1900" dirty="0"/>
              <a:t>Wildlife Fund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900" dirty="0" smtClean="0"/>
              <a:t>Laura McCann, University </a:t>
            </a:r>
            <a:r>
              <a:rPr lang="en-US" sz="1900" dirty="0"/>
              <a:t>of Missouri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900" dirty="0"/>
              <a:t>Kent </a:t>
            </a:r>
            <a:r>
              <a:rPr lang="en-US" sz="1900" dirty="0" smtClean="0"/>
              <a:t>Messer, University </a:t>
            </a:r>
            <a:r>
              <a:rPr lang="en-US" sz="1900" dirty="0"/>
              <a:t>of Delaware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900" dirty="0"/>
              <a:t>Amanda </a:t>
            </a:r>
            <a:r>
              <a:rPr lang="en-US" sz="1900" dirty="0" smtClean="0"/>
              <a:t>Pruzinsky, Chesapeake </a:t>
            </a:r>
            <a:r>
              <a:rPr lang="en-US" sz="1900" dirty="0"/>
              <a:t>Research Consortium, Inc.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900" dirty="0" smtClean="0"/>
              <a:t>Ann Sorensen, American </a:t>
            </a:r>
            <a:r>
              <a:rPr lang="en-US" sz="1900" dirty="0"/>
              <a:t>Farmland Trust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900" dirty="0" smtClean="0"/>
              <a:t>Lauren </a:t>
            </a:r>
            <a:r>
              <a:rPr lang="en-US" sz="1900" dirty="0" err="1" smtClean="0"/>
              <a:t>Taneyhill</a:t>
            </a:r>
            <a:r>
              <a:rPr lang="en-US" sz="1900" dirty="0" smtClean="0"/>
              <a:t>, Chesapeake </a:t>
            </a:r>
            <a:r>
              <a:rPr lang="en-US" sz="1900" dirty="0"/>
              <a:t>Research Consortium, Inc.</a:t>
            </a:r>
            <a:endParaRPr lang="en-US" sz="1900" dirty="0" smtClean="0"/>
          </a:p>
        </p:txBody>
      </p:sp>
    </p:spTree>
    <p:extLst>
      <p:ext uri="{BB962C8B-B14F-4D97-AF65-F5344CB8AC3E}">
        <p14:creationId xmlns:p14="http://schemas.microsoft.com/office/powerpoint/2010/main" val="769979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7663" indent="-347663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347663" indent="-347663">
              <a:buFont typeface="Wingdings" panose="05000000000000000000" pitchFamily="2" charset="2"/>
              <a:buChar char="§"/>
            </a:pPr>
            <a:r>
              <a:rPr lang="en-US" sz="2200" dirty="0" smtClean="0"/>
              <a:t>Broaden </a:t>
            </a:r>
            <a:r>
              <a:rPr lang="en-US" sz="2200" dirty="0"/>
              <a:t>knowledge of behavioral economics </a:t>
            </a:r>
            <a:r>
              <a:rPr lang="en-US" sz="2200" dirty="0" smtClean="0"/>
              <a:t>and potential for applications in </a:t>
            </a:r>
            <a:r>
              <a:rPr lang="en-US" sz="2200" dirty="0"/>
              <a:t>the </a:t>
            </a:r>
            <a:r>
              <a:rPr lang="en-US" sz="2200" dirty="0" smtClean="0"/>
              <a:t>Bay</a:t>
            </a:r>
          </a:p>
          <a:p>
            <a:pPr marL="347663" indent="-347663">
              <a:buFont typeface="Wingdings" panose="05000000000000000000" pitchFamily="2" charset="2"/>
              <a:buChar char="§"/>
            </a:pPr>
            <a:r>
              <a:rPr lang="en-US" sz="2200" dirty="0" smtClean="0"/>
              <a:t>Explore application to specific problem areas:</a:t>
            </a:r>
          </a:p>
          <a:p>
            <a:pPr marL="640271" lvl="1" indent="-347663">
              <a:buFont typeface="Wingdings" panose="05000000000000000000" pitchFamily="2" charset="2"/>
              <a:buChar char="§"/>
            </a:pPr>
            <a:r>
              <a:rPr lang="en-US" dirty="0" smtClean="0"/>
              <a:t>non-point source </a:t>
            </a:r>
            <a:r>
              <a:rPr lang="en-US" dirty="0"/>
              <a:t>agricultural </a:t>
            </a:r>
            <a:r>
              <a:rPr lang="en-US" dirty="0" smtClean="0"/>
              <a:t>pollution</a:t>
            </a:r>
          </a:p>
          <a:p>
            <a:pPr marL="640271" lvl="1" indent="-347663">
              <a:buFont typeface="Wingdings" panose="05000000000000000000" pitchFamily="2" charset="2"/>
              <a:buChar char="§"/>
            </a:pPr>
            <a:r>
              <a:rPr lang="en-US" dirty="0" smtClean="0"/>
              <a:t>household/homeowner </a:t>
            </a:r>
            <a:r>
              <a:rPr lang="en-US" dirty="0"/>
              <a:t>land and water </a:t>
            </a:r>
            <a:r>
              <a:rPr lang="en-US" dirty="0" smtClean="0"/>
              <a:t>management</a:t>
            </a:r>
            <a:endParaRPr lang="en-US" dirty="0"/>
          </a:p>
          <a:p>
            <a:pPr marL="347663" indent="-347663">
              <a:buFont typeface="Wingdings" panose="05000000000000000000" pitchFamily="2" charset="2"/>
              <a:buChar char="§"/>
            </a:pPr>
            <a:r>
              <a:rPr lang="en-US" sz="2200" dirty="0" smtClean="0"/>
              <a:t>Increase knowledge exchange and </a:t>
            </a:r>
            <a:r>
              <a:rPr lang="en-US" sz="2200" dirty="0"/>
              <a:t>expand collaboration </a:t>
            </a:r>
            <a:r>
              <a:rPr lang="en-US" sz="2200" dirty="0" smtClean="0"/>
              <a:t>among practitioners and researchers to address Bay-specific policy challenges</a:t>
            </a:r>
            <a:endParaRPr lang="en-US" sz="2200" dirty="0"/>
          </a:p>
          <a:p>
            <a:pPr marL="347663" indent="-347663">
              <a:buFont typeface="Wingdings" panose="05000000000000000000" pitchFamily="2" charset="2"/>
              <a:buChar char="§"/>
            </a:pPr>
            <a:r>
              <a:rPr lang="en-US" sz="2200" dirty="0" smtClean="0"/>
              <a:t>Identify </a:t>
            </a:r>
            <a:r>
              <a:rPr lang="en-US" sz="2200" dirty="0"/>
              <a:t>and prioritize follow-up strategies for extending </a:t>
            </a:r>
            <a:r>
              <a:rPr lang="en-US" sz="2200" dirty="0" smtClean="0"/>
              <a:t>insights from the workshop</a:t>
            </a:r>
          </a:p>
          <a:p>
            <a:pPr marL="347663" indent="-347663">
              <a:buFont typeface="Wingdings" panose="05000000000000000000" pitchFamily="2" charset="2"/>
              <a:buChar char="§"/>
            </a:pPr>
            <a:r>
              <a:rPr lang="en-US" sz="2200" dirty="0" smtClean="0"/>
              <a:t>Communicate </a:t>
            </a:r>
            <a:r>
              <a:rPr lang="en-US" sz="2200" dirty="0"/>
              <a:t>this knowledge to state and EPA policymakers and other key </a:t>
            </a:r>
            <a:r>
              <a:rPr lang="en-US" sz="2200" dirty="0" smtClean="0"/>
              <a:t>audiences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883128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Behavioral Economics (BE)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11444"/>
            <a:ext cx="10058400" cy="43950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/>
              <a:t>"</a:t>
            </a:r>
            <a:r>
              <a:rPr lang="en-US" sz="2400" dirty="0"/>
              <a:t>Behavioral economics </a:t>
            </a:r>
            <a:r>
              <a:rPr lang="en-US" sz="2400" dirty="0" smtClean="0"/>
              <a:t>is…the intersection </a:t>
            </a:r>
            <a:r>
              <a:rPr lang="en-US" sz="2400" dirty="0"/>
              <a:t>of economics and psychology</a:t>
            </a:r>
            <a:r>
              <a:rPr lang="en-US" sz="2400" dirty="0" smtClean="0"/>
              <a:t>.” </a:t>
            </a:r>
          </a:p>
          <a:p>
            <a:pPr marL="0" indent="0">
              <a:buNone/>
            </a:pPr>
            <a:endParaRPr lang="en-US" sz="2400" dirty="0" smtClean="0"/>
          </a:p>
          <a:p>
            <a:pPr marL="914400" indent="-90488" algn="ctr"/>
            <a:r>
              <a:rPr lang="en-US" sz="2400" dirty="0" smtClean="0"/>
              <a:t>Traditional economic </a:t>
            </a:r>
            <a:r>
              <a:rPr lang="en-US" sz="2400" dirty="0"/>
              <a:t>theory assumes that people are </a:t>
            </a:r>
            <a:r>
              <a:rPr lang="en-US" sz="2400" dirty="0" smtClean="0"/>
              <a:t>rational and </a:t>
            </a:r>
            <a:r>
              <a:rPr lang="en-US" sz="2400" dirty="0"/>
              <a:t>make choices that maximize </a:t>
            </a:r>
            <a:r>
              <a:rPr lang="en-US" sz="2400" dirty="0" smtClean="0"/>
              <a:t>their happiness.</a:t>
            </a:r>
          </a:p>
          <a:p>
            <a:pPr algn="ctr"/>
            <a:r>
              <a:rPr lang="en-US" sz="2400" dirty="0" smtClean="0"/>
              <a:t>vs.</a:t>
            </a:r>
          </a:p>
          <a:p>
            <a:pPr algn="ctr"/>
            <a:r>
              <a:rPr lang="en-US" sz="2400" dirty="0" smtClean="0"/>
              <a:t>Behavioral economic theory accounts </a:t>
            </a:r>
            <a:r>
              <a:rPr lang="en-US" sz="2400" dirty="0"/>
              <a:t>for </a:t>
            </a:r>
            <a:r>
              <a:rPr lang="en-US" sz="2400" dirty="0" err="1" smtClean="0"/>
              <a:t>nonrational</a:t>
            </a:r>
            <a:r>
              <a:rPr lang="en-US" sz="2400" dirty="0" smtClean="0"/>
              <a:t> behavior, (e.g., procrastination, imperfect information, inherent psychological biases) that do not always make people good </a:t>
            </a:r>
            <a:r>
              <a:rPr lang="en-US" sz="2400" dirty="0" smtClean="0"/>
              <a:t>decision-makers</a:t>
            </a:r>
          </a:p>
          <a:p>
            <a:pPr algn="r"/>
            <a:endParaRPr lang="en-US" sz="1800" dirty="0" smtClean="0"/>
          </a:p>
          <a:p>
            <a:pPr algn="r"/>
            <a:r>
              <a:rPr lang="en-US" sz="1800" dirty="0" smtClean="0"/>
              <a:t>Adapted from Jodi Beggs (http://economics.about.com)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899979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BE Research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Research</a:t>
            </a:r>
            <a:r>
              <a:rPr lang="en-US" dirty="0" smtClean="0"/>
              <a:t> focuses on discovering how choices/decisions can </a:t>
            </a:r>
            <a:r>
              <a:rPr lang="en-US" dirty="0"/>
              <a:t>be influenced by relatively subtle changes in framing or </a:t>
            </a:r>
            <a:r>
              <a:rPr lang="en-US" dirty="0" smtClean="0"/>
              <a:t>phrasing </a:t>
            </a:r>
            <a:r>
              <a:rPr lang="en-US" dirty="0" smtClean="0"/>
              <a:t>(Just, 2014). </a:t>
            </a:r>
            <a:r>
              <a:rPr lang="en-US" dirty="0" smtClean="0"/>
              <a:t>One example from the workshop was:  </a:t>
            </a:r>
            <a:endParaRPr lang="en-US" dirty="0"/>
          </a:p>
          <a:p>
            <a:r>
              <a:rPr lang="en-US" u="sng" dirty="0"/>
              <a:t>Healthy Lunches</a:t>
            </a:r>
            <a:r>
              <a:rPr lang="en-US" dirty="0"/>
              <a:t>:  </a:t>
            </a:r>
            <a:endParaRPr lang="en-US" dirty="0" smtClean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Research uncovered factors that influence high school students’ lunch food choices.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To promote healthy choices, changes </a:t>
            </a:r>
            <a:r>
              <a:rPr lang="en-US" dirty="0"/>
              <a:t>were made to placement and presentation of </a:t>
            </a:r>
            <a:r>
              <a:rPr lang="en-US" dirty="0" smtClean="0"/>
              <a:t>food:</a:t>
            </a:r>
          </a:p>
          <a:p>
            <a:pPr marL="521208" lvl="1" indent="-228600">
              <a:buFont typeface="Arial" panose="020B0604020202020204" pitchFamily="34" charset="0"/>
              <a:buChar char="•"/>
            </a:pPr>
            <a:r>
              <a:rPr lang="en-US" dirty="0" smtClean="0"/>
              <a:t>Healthy </a:t>
            </a:r>
            <a:r>
              <a:rPr lang="en-US" dirty="0"/>
              <a:t>choices were placed within easy reach while unhealthy choices were moved outside of an easy reach</a:t>
            </a:r>
            <a:r>
              <a:rPr lang="en-US" dirty="0" smtClean="0"/>
              <a:t>.</a:t>
            </a:r>
          </a:p>
          <a:p>
            <a:pPr marL="521208" lvl="1" indent="-228600">
              <a:buFont typeface="Arial" panose="020B0604020202020204" pitchFamily="34" charset="0"/>
              <a:buChar char="•"/>
            </a:pPr>
            <a:r>
              <a:rPr lang="en-US" dirty="0" smtClean="0"/>
              <a:t>A </a:t>
            </a:r>
            <a:r>
              <a:rPr lang="en-US" dirty="0"/>
              <a:t>healthy entrée, a bean burrito, was renamed to make it sound more exciting</a:t>
            </a:r>
            <a:r>
              <a:rPr lang="en-US" dirty="0" smtClean="0"/>
              <a:t>.</a:t>
            </a:r>
          </a:p>
          <a:p>
            <a:pPr marL="521208" lvl="1" indent="-228600">
              <a:buFont typeface="Arial" panose="020B0604020202020204" pitchFamily="34" charset="0"/>
              <a:buChar char="•"/>
            </a:pPr>
            <a:r>
              <a:rPr lang="en-US" dirty="0" smtClean="0"/>
              <a:t>Some </a:t>
            </a:r>
            <a:r>
              <a:rPr lang="en-US" dirty="0"/>
              <a:t>healthy choices were more attractively </a:t>
            </a:r>
            <a:r>
              <a:rPr lang="en-US" dirty="0" smtClean="0"/>
              <a:t>displayed and available near the cashier.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Changes resulted in many more students selecting </a:t>
            </a:r>
            <a:r>
              <a:rPr lang="en-US" dirty="0"/>
              <a:t>healthier foods for lunch</a:t>
            </a:r>
            <a:r>
              <a:rPr lang="en-US" dirty="0" smtClean="0"/>
              <a:t>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Careful </a:t>
            </a:r>
            <a:r>
              <a:rPr lang="en-US" dirty="0"/>
              <a:t>selection of the ways in which choices were presented </a:t>
            </a:r>
            <a:r>
              <a:rPr lang="en-US" dirty="0" smtClean="0"/>
              <a:t>improved </a:t>
            </a:r>
            <a:r>
              <a:rPr lang="en-US" dirty="0"/>
              <a:t>the students’ food decisions without limiting what was available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768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54258"/>
            <a:ext cx="10058400" cy="1450757"/>
          </a:xfrm>
        </p:spPr>
        <p:txBody>
          <a:bodyPr/>
          <a:lstStyle/>
          <a:p>
            <a:r>
              <a:rPr lang="en-US" dirty="0" smtClean="0"/>
              <a:t> Workshop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792705"/>
            <a:ext cx="10058400" cy="4683918"/>
          </a:xfrm>
        </p:spPr>
        <p:txBody>
          <a:bodyPr>
            <a:normAutofit fontScale="92500" lnSpcReduction="10000"/>
          </a:bodyPr>
          <a:lstStyle/>
          <a:p>
            <a:pPr marL="347663" indent="-347663">
              <a:buFont typeface="Wingdings" panose="05000000000000000000" pitchFamily="2" charset="2"/>
              <a:buChar char="§"/>
            </a:pPr>
            <a:r>
              <a:rPr lang="en-US" dirty="0" smtClean="0"/>
              <a:t>Held August 27-28 at SYSNC (Annapolis)</a:t>
            </a:r>
          </a:p>
          <a:p>
            <a:pPr marL="347663" indent="-347663">
              <a:buFont typeface="Wingdings" panose="05000000000000000000" pitchFamily="2" charset="2"/>
              <a:buChar char="§"/>
            </a:pPr>
            <a:r>
              <a:rPr lang="en-US" dirty="0" smtClean="0"/>
              <a:t>17 </a:t>
            </a:r>
            <a:r>
              <a:rPr lang="en-US" dirty="0"/>
              <a:t>p</a:t>
            </a:r>
            <a:r>
              <a:rPr lang="en-US" dirty="0" smtClean="0"/>
              <a:t>articipated</a:t>
            </a:r>
          </a:p>
          <a:p>
            <a:pPr marL="347663" indent="-347663">
              <a:buFont typeface="Wingdings" panose="05000000000000000000" pitchFamily="2" charset="2"/>
              <a:buChar char="§"/>
            </a:pPr>
            <a:r>
              <a:rPr lang="en-US" dirty="0" smtClean="0"/>
              <a:t>Keynote speaker was: David Just, Cornell University</a:t>
            </a:r>
          </a:p>
          <a:p>
            <a:pPr marL="347663" indent="-347663">
              <a:buFont typeface="Wingdings" panose="05000000000000000000" pitchFamily="2" charset="2"/>
              <a:buChar char="§"/>
            </a:pPr>
            <a:r>
              <a:rPr lang="en-US" dirty="0" smtClean="0"/>
              <a:t>Participants were from: Federal Agencies, NGOs (Arlington </a:t>
            </a:r>
            <a:r>
              <a:rPr lang="en-US" dirty="0"/>
              <a:t>Echo Outdoor Education </a:t>
            </a:r>
            <a:r>
              <a:rPr lang="en-US" dirty="0" smtClean="0"/>
              <a:t>Center, Stroud </a:t>
            </a:r>
            <a:r>
              <a:rPr lang="en-US" dirty="0"/>
              <a:t>Water </a:t>
            </a:r>
            <a:r>
              <a:rPr lang="en-US" dirty="0" smtClean="0"/>
              <a:t>Center, American </a:t>
            </a:r>
            <a:r>
              <a:rPr lang="en-US" dirty="0"/>
              <a:t>Farmland </a:t>
            </a:r>
            <a:r>
              <a:rPr lang="en-US" dirty="0" smtClean="0"/>
              <a:t>Trust, Chesapeake </a:t>
            </a:r>
            <a:r>
              <a:rPr lang="en-US" dirty="0"/>
              <a:t>Bay </a:t>
            </a:r>
            <a:r>
              <a:rPr lang="en-US" dirty="0" smtClean="0"/>
              <a:t>Trust), Universities (U. </a:t>
            </a:r>
            <a:r>
              <a:rPr lang="en-US" dirty="0"/>
              <a:t>of </a:t>
            </a:r>
            <a:r>
              <a:rPr lang="en-US" dirty="0" smtClean="0"/>
              <a:t>Missouri, U. </a:t>
            </a:r>
            <a:r>
              <a:rPr lang="en-US" dirty="0"/>
              <a:t>of </a:t>
            </a:r>
            <a:r>
              <a:rPr lang="en-US" dirty="0" smtClean="0"/>
              <a:t>Delaware, George Mason U.)</a:t>
            </a:r>
          </a:p>
          <a:p>
            <a:pPr marL="347663" indent="-347663">
              <a:buFont typeface="Wingdings" panose="05000000000000000000" pitchFamily="2" charset="2"/>
              <a:buChar char="§"/>
            </a:pPr>
            <a:r>
              <a:rPr lang="en-US" dirty="0" smtClean="0"/>
              <a:t>Breakout sessions explored:</a:t>
            </a:r>
          </a:p>
          <a:p>
            <a:pPr marL="640271" lvl="1" indent="-347663">
              <a:buFont typeface="Wingdings" panose="05000000000000000000" pitchFamily="2" charset="2"/>
              <a:buChar char="§"/>
            </a:pPr>
            <a:r>
              <a:rPr lang="en-US" dirty="0" smtClean="0"/>
              <a:t>Areas </a:t>
            </a:r>
            <a:r>
              <a:rPr lang="en-US" dirty="0"/>
              <a:t>of greatest </a:t>
            </a:r>
            <a:r>
              <a:rPr lang="en-US" dirty="0" smtClean="0"/>
              <a:t>need </a:t>
            </a:r>
            <a:r>
              <a:rPr lang="en-US" dirty="0"/>
              <a:t>related to individual decisions that cause </a:t>
            </a:r>
            <a:r>
              <a:rPr lang="en-US" dirty="0" smtClean="0"/>
              <a:t>water quality problems</a:t>
            </a:r>
            <a:endParaRPr lang="en-US" dirty="0"/>
          </a:p>
          <a:p>
            <a:pPr marL="640271" lvl="1" indent="-347663">
              <a:buFont typeface="Wingdings" panose="05000000000000000000" pitchFamily="2" charset="2"/>
              <a:buChar char="§"/>
            </a:pPr>
            <a:r>
              <a:rPr lang="en-US" dirty="0" smtClean="0"/>
              <a:t>Situations </a:t>
            </a:r>
            <a:r>
              <a:rPr lang="en-US" dirty="0"/>
              <a:t>(decision-making contexts) </a:t>
            </a:r>
            <a:r>
              <a:rPr lang="en-US" dirty="0" smtClean="0"/>
              <a:t>that have </a:t>
            </a:r>
            <a:r>
              <a:rPr lang="en-US" dirty="0"/>
              <a:t>the greatest potential for applications of behavioral economics in the Bay </a:t>
            </a:r>
            <a:r>
              <a:rPr lang="en-US" dirty="0" smtClean="0"/>
              <a:t>watershed</a:t>
            </a:r>
          </a:p>
          <a:p>
            <a:pPr marL="640271" lvl="1" indent="-347663">
              <a:buFont typeface="Wingdings" panose="05000000000000000000" pitchFamily="2" charset="2"/>
              <a:buChar char="§"/>
            </a:pPr>
            <a:r>
              <a:rPr lang="en-US" dirty="0" smtClean="0"/>
              <a:t>Recommendations </a:t>
            </a:r>
            <a:r>
              <a:rPr lang="en-US" dirty="0"/>
              <a:t>for how to stimulate greater applied research </a:t>
            </a:r>
            <a:r>
              <a:rPr lang="en-US" dirty="0" smtClean="0"/>
              <a:t>and action </a:t>
            </a:r>
            <a:r>
              <a:rPr lang="en-US" dirty="0"/>
              <a:t>on the above identified high-priority topics?</a:t>
            </a:r>
          </a:p>
          <a:p>
            <a:pPr marL="640271" lvl="1" indent="-347663">
              <a:buFont typeface="Wingdings" panose="05000000000000000000" pitchFamily="2" charset="2"/>
              <a:buChar char="§"/>
            </a:pPr>
            <a:r>
              <a:rPr lang="en-US" dirty="0" smtClean="0"/>
              <a:t>Potential recipients of the </a:t>
            </a:r>
            <a:r>
              <a:rPr lang="en-US" dirty="0"/>
              <a:t>report and </a:t>
            </a:r>
            <a:r>
              <a:rPr lang="en-US" dirty="0" smtClean="0"/>
              <a:t>recommendations, and how the </a:t>
            </a:r>
            <a:r>
              <a:rPr lang="en-US" dirty="0"/>
              <a:t>report’s messages </a:t>
            </a:r>
            <a:r>
              <a:rPr lang="en-US" dirty="0" smtClean="0"/>
              <a:t>should be conveyed</a:t>
            </a:r>
          </a:p>
          <a:p>
            <a:pPr marL="347663" indent="-347663">
              <a:buFont typeface="Wingdings" panose="05000000000000000000" pitchFamily="2" charset="2"/>
              <a:buChar char="§"/>
            </a:pPr>
            <a:r>
              <a:rPr lang="en-US" dirty="0" smtClean="0"/>
              <a:t>Conducted workshop evaluation</a:t>
            </a:r>
            <a:endParaRPr lang="en-US" dirty="0"/>
          </a:p>
          <a:p>
            <a:pPr marL="292608" lvl="1" indent="0">
              <a:buNone/>
            </a:pPr>
            <a:endParaRPr lang="en-US" dirty="0" smtClean="0"/>
          </a:p>
          <a:p>
            <a:pPr marL="347663" indent="-347663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347663" indent="-347663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743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83616"/>
          </a:xfrm>
        </p:spPr>
        <p:txBody>
          <a:bodyPr>
            <a:normAutofit fontScale="92500" lnSpcReduction="10000"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Motivation for behaviors that can inform on Bay outreach </a:t>
            </a:r>
            <a:r>
              <a:rPr lang="en-US" dirty="0"/>
              <a:t>and </a:t>
            </a:r>
            <a:r>
              <a:rPr lang="en-US" dirty="0" smtClean="0"/>
              <a:t>engagement programs</a:t>
            </a:r>
            <a:endParaRPr lang="en-US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Efficacy </a:t>
            </a:r>
            <a:r>
              <a:rPr lang="en-US" dirty="0"/>
              <a:t>of </a:t>
            </a:r>
            <a:r>
              <a:rPr lang="en-US" dirty="0" smtClean="0"/>
              <a:t>programs geared toward informing </a:t>
            </a:r>
            <a:r>
              <a:rPr lang="en-US" dirty="0"/>
              <a:t>homeowners about </a:t>
            </a:r>
            <a:r>
              <a:rPr lang="en-US" dirty="0" smtClean="0"/>
              <a:t>actions and links </a:t>
            </a:r>
            <a:r>
              <a:rPr lang="en-US" dirty="0"/>
              <a:t>to the </a:t>
            </a:r>
            <a:r>
              <a:rPr lang="en-US" dirty="0" smtClean="0"/>
              <a:t>Bay </a:t>
            </a:r>
            <a:endParaRPr lang="en-US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Methods to account for BMP </a:t>
            </a:r>
            <a:r>
              <a:rPr lang="en-US" dirty="0"/>
              <a:t>implementation by home </a:t>
            </a:r>
            <a:r>
              <a:rPr lang="en-US" dirty="0" smtClean="0"/>
              <a:t>owners.</a:t>
            </a:r>
            <a:endParaRPr lang="en-US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Methods to embed </a:t>
            </a:r>
            <a:r>
              <a:rPr lang="en-US" dirty="0"/>
              <a:t>stewardship and water quality improvements into farmers’ social </a:t>
            </a:r>
            <a:r>
              <a:rPr lang="en-US" dirty="0" smtClean="0"/>
              <a:t>identity</a:t>
            </a:r>
            <a:endParaRPr lang="en-US" dirty="0"/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/>
              <a:t>Methods to cultivate peer pressure related to stewardship to encourage change.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Effective </a:t>
            </a:r>
            <a:r>
              <a:rPr lang="en-US" dirty="0"/>
              <a:t>visual </a:t>
            </a:r>
            <a:r>
              <a:rPr lang="en-US" dirty="0" smtClean="0"/>
              <a:t>demonstrations / techniques </a:t>
            </a:r>
            <a:r>
              <a:rPr lang="en-US" dirty="0"/>
              <a:t>that encourage behavioral change among various </a:t>
            </a:r>
            <a:r>
              <a:rPr lang="en-US" dirty="0" smtClean="0"/>
              <a:t>communities</a:t>
            </a:r>
            <a:r>
              <a:rPr lang="en-US" dirty="0"/>
              <a:t>. 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Information that would motivate farmers to increase their participation </a:t>
            </a:r>
            <a:r>
              <a:rPr lang="en-US" dirty="0"/>
              <a:t>in conservation </a:t>
            </a:r>
            <a:r>
              <a:rPr lang="en-US" dirty="0" smtClean="0"/>
              <a:t>programs.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dirty="0" smtClean="0"/>
              <a:t>Collaborative </a:t>
            </a:r>
            <a:r>
              <a:rPr lang="en-US" dirty="0"/>
              <a:t>learning communities </a:t>
            </a:r>
            <a:r>
              <a:rPr lang="en-US" dirty="0" smtClean="0"/>
              <a:t>that identify </a:t>
            </a:r>
            <a:r>
              <a:rPr lang="en-US" dirty="0"/>
              <a:t>opportunities and </a:t>
            </a:r>
            <a:r>
              <a:rPr lang="en-US" dirty="0" smtClean="0"/>
              <a:t>refine </a:t>
            </a:r>
            <a:r>
              <a:rPr lang="en-US" dirty="0"/>
              <a:t>implementation approaches related to behavior </a:t>
            </a:r>
            <a:r>
              <a:rPr lang="en-US" dirty="0" smtClean="0"/>
              <a:t>change, e.g.:</a:t>
            </a:r>
          </a:p>
          <a:p>
            <a:pPr marL="521208" lvl="1" indent="-228600">
              <a:buFont typeface="Arial" panose="020B0604020202020204" pitchFamily="34" charset="0"/>
              <a:buChar char="•"/>
            </a:pPr>
            <a:r>
              <a:rPr lang="en-US" dirty="0" smtClean="0"/>
              <a:t>Partnerships </a:t>
            </a:r>
            <a:r>
              <a:rPr lang="en-US" dirty="0"/>
              <a:t>between practitioners and </a:t>
            </a:r>
            <a:r>
              <a:rPr lang="en-US" dirty="0" smtClean="0"/>
              <a:t>academics for mutual learning experiences and information exchange to support behavioral </a:t>
            </a:r>
            <a:r>
              <a:rPr lang="en-US" dirty="0"/>
              <a:t>change </a:t>
            </a:r>
            <a:r>
              <a:rPr lang="en-US" dirty="0" smtClean="0"/>
              <a:t>programs that address on-the-ground </a:t>
            </a:r>
            <a:r>
              <a:rPr lang="en-US" dirty="0"/>
              <a:t>implementation </a:t>
            </a:r>
            <a:r>
              <a:rPr lang="en-US" dirty="0" smtClean="0"/>
              <a:t>challenges.</a:t>
            </a:r>
            <a:endParaRPr lang="en-US" dirty="0"/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dirty="0"/>
          </a:p>
          <a:p>
            <a:pPr marL="228600" indent="-2286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273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Goals were Met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lvl="0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alt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workshop was effective </a:t>
            </a:r>
            <a:r>
              <a:rPr lang="en-US" alt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endParaRPr lang="en-US" altLang="en-US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21208" lvl="1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alt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Broadening knowledge </a:t>
            </a:r>
            <a:r>
              <a:rPr lang="en-US" alt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behavioral economics and how this field might be applied in the Chesapeake Bay watershed.</a:t>
            </a:r>
            <a:endParaRPr lang="en-US" altLang="en-US" sz="1400" dirty="0">
              <a:solidFill>
                <a:schemeClr val="tx1"/>
              </a:solidFill>
            </a:endParaRPr>
          </a:p>
          <a:p>
            <a:pPr marL="521208" lvl="1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alt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facilitating </a:t>
            </a:r>
            <a:r>
              <a:rPr lang="en-US" alt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in-depth exploration of the potential application of behavioral economics to non-point source agricultural pollution or household/homeowner land and water management.</a:t>
            </a:r>
            <a:endParaRPr lang="en-US" altLang="en-US" sz="1400" dirty="0">
              <a:solidFill>
                <a:schemeClr val="tx1"/>
              </a:solidFill>
            </a:endParaRPr>
          </a:p>
          <a:p>
            <a:pPr marL="521208" lvl="1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alt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identifying </a:t>
            </a:r>
            <a:r>
              <a:rPr lang="en-US" alt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prioritizing follow-up strategies that will serve to extend insights beyond the attendees to the larger community of researchers and regulators/policymakers</a:t>
            </a:r>
            <a:r>
              <a:rPr lang="en-US" alt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altLang="en-US" sz="1400" dirty="0" smtClean="0">
              <a:solidFill>
                <a:schemeClr val="tx1"/>
              </a:solidFill>
            </a:endParaRPr>
          </a:p>
          <a:p>
            <a:pPr marL="228600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altLang="en-US" dirty="0" smtClean="0">
                <a:solidFill>
                  <a:schemeClr val="tx1"/>
                </a:solidFill>
              </a:rPr>
              <a:t>BE research is already underway in the Bay</a:t>
            </a:r>
          </a:p>
          <a:p>
            <a:pPr marL="521208" lvl="1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altLang="en-US" dirty="0" smtClean="0">
                <a:solidFill>
                  <a:schemeClr val="tx1"/>
                </a:solidFill>
              </a:rPr>
              <a:t>Such efforts represent </a:t>
            </a:r>
            <a:r>
              <a:rPr lang="en-US" altLang="en-US" dirty="0">
                <a:solidFill>
                  <a:schemeClr val="tx1"/>
                </a:solidFill>
              </a:rPr>
              <a:t>learning opportunities for organizations and individuals that could apply those same techniques in other </a:t>
            </a:r>
            <a:r>
              <a:rPr lang="en-US" altLang="en-US" dirty="0" smtClean="0">
                <a:solidFill>
                  <a:schemeClr val="tx1"/>
                </a:solidFill>
              </a:rPr>
              <a:t>places.</a:t>
            </a:r>
          </a:p>
          <a:p>
            <a:pPr marL="521208" lvl="1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altLang="en-US" dirty="0" smtClean="0">
                <a:solidFill>
                  <a:schemeClr val="tx1"/>
                </a:solidFill>
              </a:rPr>
              <a:t>A </a:t>
            </a:r>
            <a:r>
              <a:rPr lang="en-US" altLang="en-US" dirty="0">
                <a:solidFill>
                  <a:schemeClr val="tx1"/>
                </a:solidFill>
              </a:rPr>
              <a:t>database of such efforts, including key characteristics of the </a:t>
            </a:r>
            <a:r>
              <a:rPr lang="en-US" altLang="en-US" dirty="0" smtClean="0">
                <a:solidFill>
                  <a:schemeClr val="tx1"/>
                </a:solidFill>
              </a:rPr>
              <a:t>environmental </a:t>
            </a:r>
            <a:r>
              <a:rPr lang="en-US" altLang="en-US" dirty="0">
                <a:solidFill>
                  <a:schemeClr val="tx1"/>
                </a:solidFill>
              </a:rPr>
              <a:t>problem and solution, </a:t>
            </a:r>
            <a:r>
              <a:rPr lang="en-US" altLang="en-US" dirty="0" smtClean="0">
                <a:solidFill>
                  <a:schemeClr val="tx1"/>
                </a:solidFill>
              </a:rPr>
              <a:t>is being developed and will facilitate </a:t>
            </a:r>
            <a:r>
              <a:rPr lang="en-US" altLang="en-US" dirty="0">
                <a:solidFill>
                  <a:schemeClr val="tx1"/>
                </a:solidFill>
              </a:rPr>
              <a:t>learning and expansion of the application of behavioral sciences to environmental </a:t>
            </a:r>
            <a:r>
              <a:rPr lang="en-US" altLang="en-US" dirty="0" smtClean="0">
                <a:solidFill>
                  <a:schemeClr val="tx1"/>
                </a:solidFill>
              </a:rPr>
              <a:t>problems in the Bay.</a:t>
            </a:r>
          </a:p>
          <a:p>
            <a:pPr marL="521208" lvl="1" indent="-2286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tabLst>
                <a:tab pos="171450" algn="l"/>
              </a:tabLst>
            </a:pPr>
            <a:r>
              <a:rPr lang="en-US" altLang="en-US" dirty="0" smtClean="0">
                <a:solidFill>
                  <a:schemeClr val="tx1"/>
                </a:solidFill>
              </a:rPr>
              <a:t>The STAC will look for opportunities to contribute to this research for issues specific to the Bay</a:t>
            </a:r>
            <a:endParaRPr lang="en-US" altLang="en-US" dirty="0">
              <a:solidFill>
                <a:schemeClr val="tx1"/>
              </a:solidFill>
            </a:endParaRPr>
          </a:p>
          <a:p>
            <a:pPr marL="228600" indent="-228600">
              <a:buClr>
                <a:schemeClr val="accent2"/>
              </a:buClr>
              <a:buFont typeface="Arial" panose="020B0604020202020204" pitchFamily="34" charset="0"/>
              <a:buChar char="•"/>
              <a:tabLst>
                <a:tab pos="171450" algn="l"/>
              </a:tabLst>
            </a:pPr>
            <a:endParaRPr lang="en-US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657350" y="377011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56766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431</TotalTime>
  <Words>919</Words>
  <Application>Microsoft Office PowerPoint</Application>
  <PresentationFormat>Widescreen</PresentationFormat>
  <Paragraphs>98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Retrospect</vt:lpstr>
      <vt:lpstr>Behavioral Economics and the Bay - An Exploratory Workshop  Presentation to the Citizens Advisory Committee</vt:lpstr>
      <vt:lpstr>Planning Committee and Attendees</vt:lpstr>
      <vt:lpstr>Workshop Goals</vt:lpstr>
      <vt:lpstr>Definition of Behavioral Economics (BE)</vt:lpstr>
      <vt:lpstr>Example of BE Research Results</vt:lpstr>
      <vt:lpstr> Workshop Details</vt:lpstr>
      <vt:lpstr>Research Recommendations</vt:lpstr>
      <vt:lpstr>Workshop Goals were Met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to STAC: Behavioral Economics and the Bay - An Exploratory Workshop</dc:title>
  <dc:creator>Julius, Susan</dc:creator>
  <cp:lastModifiedBy>susan julius</cp:lastModifiedBy>
  <cp:revision>27</cp:revision>
  <dcterms:created xsi:type="dcterms:W3CDTF">2014-09-04T19:54:01Z</dcterms:created>
  <dcterms:modified xsi:type="dcterms:W3CDTF">2014-11-20T14:40:31Z</dcterms:modified>
</cp:coreProperties>
</file>