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16"/>
  </p:notesMasterIdLst>
  <p:handoutMasterIdLst>
    <p:handoutMasterId r:id="rId17"/>
  </p:handoutMasterIdLst>
  <p:sldIdLst>
    <p:sldId id="1952" r:id="rId2"/>
    <p:sldId id="2429" r:id="rId3"/>
    <p:sldId id="2432" r:id="rId4"/>
    <p:sldId id="2433" r:id="rId5"/>
    <p:sldId id="2443" r:id="rId6"/>
    <p:sldId id="2435" r:id="rId7"/>
    <p:sldId id="2436" r:id="rId8"/>
    <p:sldId id="2437" r:id="rId9"/>
    <p:sldId id="2438" r:id="rId10"/>
    <p:sldId id="2439" r:id="rId11"/>
    <p:sldId id="2440" r:id="rId12"/>
    <p:sldId id="2441" r:id="rId13"/>
    <p:sldId id="2442" r:id="rId14"/>
    <p:sldId id="2444" r:id="rId15"/>
  </p:sldIdLst>
  <p:sldSz cx="9144000" cy="6858000" type="screen4x3"/>
  <p:notesSz cx="7010400" cy="9296400"/>
  <p:defaultTextStyle>
    <a:defPPr>
      <a:defRPr lang="en-US"/>
    </a:defPPr>
    <a:lvl1pPr algn="ctr" rtl="0" fontAlgn="base">
      <a:lnSpc>
        <a:spcPct val="90000"/>
      </a:lnSpc>
      <a:spcBef>
        <a:spcPct val="50000"/>
      </a:spcBef>
      <a:spcAft>
        <a:spcPct val="0"/>
      </a:spcAft>
      <a:buClr>
        <a:schemeClr val="tx1"/>
      </a:buClr>
      <a:defRPr sz="1200" b="1" kern="1200">
        <a:solidFill>
          <a:schemeClr val="tx1"/>
        </a:solidFill>
        <a:latin typeface="Tahoma" pitchFamily="34" charset="0"/>
        <a:ea typeface="+mn-ea"/>
        <a:cs typeface="+mn-cs"/>
      </a:defRPr>
    </a:lvl1pPr>
    <a:lvl2pPr marL="457200" algn="ctr" rtl="0" fontAlgn="base">
      <a:lnSpc>
        <a:spcPct val="90000"/>
      </a:lnSpc>
      <a:spcBef>
        <a:spcPct val="50000"/>
      </a:spcBef>
      <a:spcAft>
        <a:spcPct val="0"/>
      </a:spcAft>
      <a:buClr>
        <a:schemeClr val="tx1"/>
      </a:buClr>
      <a:defRPr sz="1200" b="1" kern="1200">
        <a:solidFill>
          <a:schemeClr val="tx1"/>
        </a:solidFill>
        <a:latin typeface="Tahoma" pitchFamily="34" charset="0"/>
        <a:ea typeface="+mn-ea"/>
        <a:cs typeface="+mn-cs"/>
      </a:defRPr>
    </a:lvl2pPr>
    <a:lvl3pPr marL="914400" algn="ctr" rtl="0" fontAlgn="base">
      <a:lnSpc>
        <a:spcPct val="90000"/>
      </a:lnSpc>
      <a:spcBef>
        <a:spcPct val="50000"/>
      </a:spcBef>
      <a:spcAft>
        <a:spcPct val="0"/>
      </a:spcAft>
      <a:buClr>
        <a:schemeClr val="tx1"/>
      </a:buClr>
      <a:defRPr sz="1200" b="1" kern="1200">
        <a:solidFill>
          <a:schemeClr val="tx1"/>
        </a:solidFill>
        <a:latin typeface="Tahoma" pitchFamily="34" charset="0"/>
        <a:ea typeface="+mn-ea"/>
        <a:cs typeface="+mn-cs"/>
      </a:defRPr>
    </a:lvl3pPr>
    <a:lvl4pPr marL="1371600" algn="ctr" rtl="0" fontAlgn="base">
      <a:lnSpc>
        <a:spcPct val="90000"/>
      </a:lnSpc>
      <a:spcBef>
        <a:spcPct val="50000"/>
      </a:spcBef>
      <a:spcAft>
        <a:spcPct val="0"/>
      </a:spcAft>
      <a:buClr>
        <a:schemeClr val="tx1"/>
      </a:buClr>
      <a:defRPr sz="1200" b="1" kern="1200">
        <a:solidFill>
          <a:schemeClr val="tx1"/>
        </a:solidFill>
        <a:latin typeface="Tahoma" pitchFamily="34" charset="0"/>
        <a:ea typeface="+mn-ea"/>
        <a:cs typeface="+mn-cs"/>
      </a:defRPr>
    </a:lvl4pPr>
    <a:lvl5pPr marL="1828800" algn="ctr" rtl="0" fontAlgn="base">
      <a:lnSpc>
        <a:spcPct val="90000"/>
      </a:lnSpc>
      <a:spcBef>
        <a:spcPct val="50000"/>
      </a:spcBef>
      <a:spcAft>
        <a:spcPct val="0"/>
      </a:spcAft>
      <a:buClr>
        <a:schemeClr val="tx1"/>
      </a:buClr>
      <a:defRPr sz="1200" b="1" kern="1200">
        <a:solidFill>
          <a:schemeClr val="tx1"/>
        </a:solidFill>
        <a:latin typeface="Tahoma" pitchFamily="34" charset="0"/>
        <a:ea typeface="+mn-ea"/>
        <a:cs typeface="+mn-cs"/>
      </a:defRPr>
    </a:lvl5pPr>
    <a:lvl6pPr marL="2286000" algn="l" defTabSz="914400" rtl="0" eaLnBrk="1" latinLnBrk="0" hangingPunct="1">
      <a:defRPr sz="1200" b="1" kern="1200">
        <a:solidFill>
          <a:schemeClr val="tx1"/>
        </a:solidFill>
        <a:latin typeface="Tahoma" pitchFamily="34" charset="0"/>
        <a:ea typeface="+mn-ea"/>
        <a:cs typeface="+mn-cs"/>
      </a:defRPr>
    </a:lvl6pPr>
    <a:lvl7pPr marL="2743200" algn="l" defTabSz="914400" rtl="0" eaLnBrk="1" latinLnBrk="0" hangingPunct="1">
      <a:defRPr sz="1200" b="1" kern="1200">
        <a:solidFill>
          <a:schemeClr val="tx1"/>
        </a:solidFill>
        <a:latin typeface="Tahoma" pitchFamily="34" charset="0"/>
        <a:ea typeface="+mn-ea"/>
        <a:cs typeface="+mn-cs"/>
      </a:defRPr>
    </a:lvl7pPr>
    <a:lvl8pPr marL="3200400" algn="l" defTabSz="914400" rtl="0" eaLnBrk="1" latinLnBrk="0" hangingPunct="1">
      <a:defRPr sz="1200" b="1" kern="1200">
        <a:solidFill>
          <a:schemeClr val="tx1"/>
        </a:solidFill>
        <a:latin typeface="Tahoma" pitchFamily="34" charset="0"/>
        <a:ea typeface="+mn-ea"/>
        <a:cs typeface="+mn-cs"/>
      </a:defRPr>
    </a:lvl8pPr>
    <a:lvl9pPr marL="3657600" algn="l" defTabSz="914400" rtl="0" eaLnBrk="1" latinLnBrk="0" hangingPunct="1">
      <a:defRPr sz="1200" b="1"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000000"/>
    <a:srgbClr val="FFFFCC"/>
    <a:srgbClr val="FF9999"/>
    <a:srgbClr val="B2B2B2"/>
    <a:srgbClr val="0066FF"/>
    <a:srgbClr val="FF9900"/>
    <a:srgbClr val="BFDFC2"/>
    <a:srgbClr val="00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597" autoAdjust="0"/>
    <p:restoredTop sz="94672" autoAdjust="0"/>
  </p:normalViewPr>
  <p:slideViewPr>
    <p:cSldViewPr>
      <p:cViewPr varScale="1">
        <p:scale>
          <a:sx n="105" d="100"/>
          <a:sy n="105" d="100"/>
        </p:scale>
        <p:origin x="-52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7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750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803" tIns="46405" rIns="92803" bIns="46405" numCol="1" anchor="t" anchorCtr="0" compatLnSpc="1">
            <a:prstTxWarp prst="textNoShape">
              <a:avLst/>
            </a:prstTxWarp>
          </a:bodyPr>
          <a:lstStyle>
            <a:lvl1pPr algn="l" defTabSz="928688" eaLnBrk="0" hangingPunct="0">
              <a:lnSpc>
                <a:spcPct val="100000"/>
              </a:lnSpc>
              <a:spcBef>
                <a:spcPct val="0"/>
              </a:spcBef>
              <a:buClrTx/>
              <a:defRPr b="0">
                <a:latin typeface="Times New Roman" pitchFamily="18" charset="0"/>
              </a:defRPr>
            </a:lvl1pPr>
          </a:lstStyle>
          <a:p>
            <a:pPr>
              <a:defRPr/>
            </a:pPr>
            <a:endParaRPr lang="en-US"/>
          </a:p>
        </p:txBody>
      </p:sp>
      <p:sp>
        <p:nvSpPr>
          <p:cNvPr id="277507"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2803" tIns="46405" rIns="92803" bIns="46405" numCol="1" anchor="t" anchorCtr="0" compatLnSpc="1">
            <a:prstTxWarp prst="textNoShape">
              <a:avLst/>
            </a:prstTxWarp>
          </a:bodyPr>
          <a:lstStyle>
            <a:lvl1pPr algn="r" defTabSz="928688" eaLnBrk="0" hangingPunct="0">
              <a:lnSpc>
                <a:spcPct val="100000"/>
              </a:lnSpc>
              <a:spcBef>
                <a:spcPct val="0"/>
              </a:spcBef>
              <a:buClrTx/>
              <a:defRPr b="0">
                <a:latin typeface="Times New Roman" pitchFamily="18" charset="0"/>
              </a:defRPr>
            </a:lvl1pPr>
          </a:lstStyle>
          <a:p>
            <a:pPr>
              <a:defRPr/>
            </a:pPr>
            <a:endParaRPr lang="en-US"/>
          </a:p>
        </p:txBody>
      </p:sp>
      <p:sp>
        <p:nvSpPr>
          <p:cNvPr id="277508"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2803" tIns="46405" rIns="92803" bIns="46405" numCol="1" anchor="b" anchorCtr="0" compatLnSpc="1">
            <a:prstTxWarp prst="textNoShape">
              <a:avLst/>
            </a:prstTxWarp>
          </a:bodyPr>
          <a:lstStyle>
            <a:lvl1pPr algn="l" defTabSz="928688" eaLnBrk="0" hangingPunct="0">
              <a:lnSpc>
                <a:spcPct val="100000"/>
              </a:lnSpc>
              <a:spcBef>
                <a:spcPct val="0"/>
              </a:spcBef>
              <a:buClrTx/>
              <a:defRPr b="0">
                <a:latin typeface="Times New Roman" pitchFamily="18" charset="0"/>
              </a:defRPr>
            </a:lvl1pPr>
          </a:lstStyle>
          <a:p>
            <a:pPr>
              <a:defRPr/>
            </a:pPr>
            <a:endParaRPr lang="en-US"/>
          </a:p>
        </p:txBody>
      </p:sp>
      <p:sp>
        <p:nvSpPr>
          <p:cNvPr id="277509"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2803" tIns="46405" rIns="92803" bIns="46405" numCol="1" anchor="b" anchorCtr="0" compatLnSpc="1">
            <a:prstTxWarp prst="textNoShape">
              <a:avLst/>
            </a:prstTxWarp>
          </a:bodyPr>
          <a:lstStyle>
            <a:lvl1pPr algn="r" defTabSz="928688" eaLnBrk="0" hangingPunct="0">
              <a:lnSpc>
                <a:spcPct val="100000"/>
              </a:lnSpc>
              <a:spcBef>
                <a:spcPct val="0"/>
              </a:spcBef>
              <a:buClrTx/>
              <a:defRPr b="0">
                <a:latin typeface="Times New Roman" pitchFamily="18" charset="0"/>
              </a:defRPr>
            </a:lvl1pPr>
          </a:lstStyle>
          <a:p>
            <a:pPr>
              <a:defRPr/>
            </a:pPr>
            <a:fld id="{5348233F-C38B-4A0C-8C09-2D1230CB118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2803" tIns="46405" rIns="92803" bIns="46405" numCol="1" anchor="t" anchorCtr="0" compatLnSpc="1">
            <a:prstTxWarp prst="textNoShape">
              <a:avLst/>
            </a:prstTxWarp>
          </a:bodyPr>
          <a:lstStyle>
            <a:lvl1pPr algn="l" defTabSz="928688" eaLnBrk="0" hangingPunct="0">
              <a:lnSpc>
                <a:spcPct val="100000"/>
              </a:lnSpc>
              <a:spcBef>
                <a:spcPct val="0"/>
              </a:spcBef>
              <a:buClrTx/>
              <a:defRPr b="0">
                <a:latin typeface="Times New Roman" pitchFamily="18" charset="0"/>
              </a:defRPr>
            </a:lvl1pPr>
          </a:lstStyle>
          <a:p>
            <a:pPr>
              <a:defRPr/>
            </a:pPr>
            <a:endParaRPr lang="en-US"/>
          </a:p>
        </p:txBody>
      </p:sp>
      <p:sp>
        <p:nvSpPr>
          <p:cNvPr id="31747"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2803" tIns="46405" rIns="92803" bIns="46405" numCol="1" anchor="t" anchorCtr="0" compatLnSpc="1">
            <a:prstTxWarp prst="textNoShape">
              <a:avLst/>
            </a:prstTxWarp>
          </a:bodyPr>
          <a:lstStyle>
            <a:lvl1pPr algn="r" defTabSz="928688" eaLnBrk="0" hangingPunct="0">
              <a:lnSpc>
                <a:spcPct val="100000"/>
              </a:lnSpc>
              <a:spcBef>
                <a:spcPct val="0"/>
              </a:spcBef>
              <a:buClrTx/>
              <a:defRPr b="0">
                <a:latin typeface="Times New Roman" pitchFamily="18" charset="0"/>
              </a:defRPr>
            </a:lvl1pPr>
          </a:lstStyle>
          <a:p>
            <a:pPr>
              <a:defRPr/>
            </a:pPr>
            <a:endParaRPr lang="en-US"/>
          </a:p>
        </p:txBody>
      </p:sp>
      <p:sp>
        <p:nvSpPr>
          <p:cNvPr id="256004"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p:spPr>
      </p:sp>
      <p:sp>
        <p:nvSpPr>
          <p:cNvPr id="31749" name="Rectangle 5"/>
          <p:cNvSpPr>
            <a:spLocks noGrp="1" noChangeArrowheads="1"/>
          </p:cNvSpPr>
          <p:nvPr>
            <p:ph type="body" sz="quarter" idx="3"/>
          </p:nvPr>
        </p:nvSpPr>
        <p:spPr bwMode="auto">
          <a:xfrm>
            <a:off x="935038" y="4416425"/>
            <a:ext cx="5140325" cy="4181475"/>
          </a:xfrm>
          <a:prstGeom prst="rect">
            <a:avLst/>
          </a:prstGeom>
          <a:noFill/>
          <a:ln w="9525">
            <a:noFill/>
            <a:miter lim="800000"/>
            <a:headEnd/>
            <a:tailEnd/>
          </a:ln>
          <a:effectLst/>
        </p:spPr>
        <p:txBody>
          <a:bodyPr vert="horz" wrap="square" lIns="92803" tIns="46405" rIns="92803" bIns="4640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1750"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2803" tIns="46405" rIns="92803" bIns="46405" numCol="1" anchor="b" anchorCtr="0" compatLnSpc="1">
            <a:prstTxWarp prst="textNoShape">
              <a:avLst/>
            </a:prstTxWarp>
          </a:bodyPr>
          <a:lstStyle>
            <a:lvl1pPr algn="l" defTabSz="928688" eaLnBrk="0" hangingPunct="0">
              <a:lnSpc>
                <a:spcPct val="100000"/>
              </a:lnSpc>
              <a:spcBef>
                <a:spcPct val="0"/>
              </a:spcBef>
              <a:buClrTx/>
              <a:defRPr b="0">
                <a:latin typeface="Times New Roman" pitchFamily="18" charset="0"/>
              </a:defRPr>
            </a:lvl1pPr>
          </a:lstStyle>
          <a:p>
            <a:pPr>
              <a:defRPr/>
            </a:pPr>
            <a:endParaRPr lang="en-US"/>
          </a:p>
        </p:txBody>
      </p:sp>
      <p:sp>
        <p:nvSpPr>
          <p:cNvPr id="31751"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2803" tIns="46405" rIns="92803" bIns="46405" numCol="1" anchor="b" anchorCtr="0" compatLnSpc="1">
            <a:prstTxWarp prst="textNoShape">
              <a:avLst/>
            </a:prstTxWarp>
          </a:bodyPr>
          <a:lstStyle>
            <a:lvl1pPr algn="r" defTabSz="928688" eaLnBrk="0" hangingPunct="0">
              <a:lnSpc>
                <a:spcPct val="100000"/>
              </a:lnSpc>
              <a:spcBef>
                <a:spcPct val="0"/>
              </a:spcBef>
              <a:buClrTx/>
              <a:defRPr b="0">
                <a:latin typeface="Times New Roman" pitchFamily="18" charset="0"/>
              </a:defRPr>
            </a:lvl1pPr>
          </a:lstStyle>
          <a:p>
            <a:pPr>
              <a:defRPr/>
            </a:pPr>
            <a:fld id="{B04750CD-FD52-4AB0-BE7C-0E188ECC66D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7"/>
          <p:cNvSpPr>
            <a:spLocks noGrp="1" noChangeArrowheads="1"/>
          </p:cNvSpPr>
          <p:nvPr>
            <p:ph type="sldNum" sz="quarter" idx="5"/>
          </p:nvPr>
        </p:nvSpPr>
        <p:spPr>
          <a:noFill/>
        </p:spPr>
        <p:txBody>
          <a:bodyPr/>
          <a:lstStyle/>
          <a:p>
            <a:fld id="{6E730018-4D4A-4EDD-8121-A6C5EAE248D3}" type="slidenum">
              <a:rPr lang="en-US" smtClean="0"/>
              <a:pPr/>
              <a:t>1</a:t>
            </a:fld>
            <a:endParaRPr lang="en-US" smtClean="0"/>
          </a:p>
        </p:txBody>
      </p:sp>
      <p:sp>
        <p:nvSpPr>
          <p:cNvPr id="257027" name="Rectangle 2"/>
          <p:cNvSpPr>
            <a:spLocks noGrp="1" noRot="1" noChangeAspect="1" noChangeArrowheads="1" noTextEdit="1"/>
          </p:cNvSpPr>
          <p:nvPr>
            <p:ph type="sldImg"/>
          </p:nvPr>
        </p:nvSpPr>
        <p:spPr>
          <a:ln/>
        </p:spPr>
      </p:sp>
      <p:sp>
        <p:nvSpPr>
          <p:cNvPr id="25702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09612" name="Rectangle 12"/>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40961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5BE548A7-68AD-4801-94BB-8A01758A8B7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6E6FD4CB-CB7C-470E-BE2F-603D23B4D02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228600"/>
            <a:ext cx="1952625" cy="59039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28600"/>
            <a:ext cx="5707063" cy="59039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DB38132-757B-48FD-AE5E-CB2FB061D45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93038"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1182688" y="2017713"/>
            <a:ext cx="7772400" cy="4114800"/>
          </a:xfrm>
        </p:spPr>
        <p:txBody>
          <a:bodyPr/>
          <a:lstStyle/>
          <a:p>
            <a:pPr lvl="0"/>
            <a:endParaRPr lang="en-US" noProof="0" smtClean="0"/>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B6B2B0D-872C-4818-A8BF-5392185BAF6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37269B05-654A-456E-82FB-947C4144BF8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84EAA6C-7271-4E90-96EF-676607A5481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92044CDC-7327-4513-B00F-D4F9ABD6786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4123EC63-2E69-4E7C-B25A-6A7EF4F780C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A5018283-B205-4FBA-A326-CE9834C4E31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F3B81AE6-421B-430D-ACC7-C92CA8BB878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15EB7BEA-59B3-4043-895E-1014E4E28FB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E6653CBE-F85B-4B62-BF92-2C8E6329963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tile tx="0" ty="0" sx="100000" sy="100000" flip="none" algn="tl"/>
        </a:blipFill>
        <a:effectLst/>
      </p:bgPr>
    </p:bg>
    <p:spTree>
      <p:nvGrpSpPr>
        <p:cNvPr id="1" name=""/>
        <p:cNvGrpSpPr/>
        <p:nvPr/>
      </p:nvGrpSpPr>
      <p:grpSpPr>
        <a:xfrm>
          <a:off x="0" y="0"/>
          <a:ext cx="0" cy="0"/>
          <a:chOff x="0" y="0"/>
          <a:chExt cx="0" cy="0"/>
        </a:xfrm>
      </p:grpSpPr>
      <p:sp>
        <p:nvSpPr>
          <p:cNvPr id="7170" name="Rectangle 9"/>
          <p:cNvSpPr>
            <a:spLocks noGrp="1" noChangeArrowheads="1"/>
          </p:cNvSpPr>
          <p:nvPr>
            <p:ph type="title"/>
          </p:nvPr>
        </p:nvSpPr>
        <p:spPr bwMode="auto">
          <a:xfrm>
            <a:off x="1143000" y="228600"/>
            <a:ext cx="7793038"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1"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08587"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lnSpc>
                <a:spcPct val="100000"/>
              </a:lnSpc>
              <a:spcBef>
                <a:spcPct val="0"/>
              </a:spcBef>
              <a:buClrTx/>
              <a:defRPr sz="1400" b="0"/>
            </a:lvl1pPr>
          </a:lstStyle>
          <a:p>
            <a:pPr>
              <a:defRPr/>
            </a:pPr>
            <a:endParaRPr lang="en-US"/>
          </a:p>
        </p:txBody>
      </p:sp>
      <p:sp>
        <p:nvSpPr>
          <p:cNvPr id="408588"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ClrTx/>
              <a:defRPr sz="1400" b="0"/>
            </a:lvl1pPr>
          </a:lstStyle>
          <a:p>
            <a:pPr>
              <a:defRPr/>
            </a:pPr>
            <a:endParaRPr lang="en-US"/>
          </a:p>
        </p:txBody>
      </p:sp>
      <p:sp>
        <p:nvSpPr>
          <p:cNvPr id="408589"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ClrTx/>
              <a:defRPr sz="1400" b="0"/>
            </a:lvl1pPr>
          </a:lstStyle>
          <a:p>
            <a:pPr>
              <a:defRPr/>
            </a:pPr>
            <a:fld id="{5B1BDA0A-FBBB-4A3B-892E-3B5E79C475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12"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 id="2147483911" r:id="rId12"/>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ctrTitle"/>
          </p:nvPr>
        </p:nvSpPr>
        <p:spPr>
          <a:xfrm>
            <a:off x="3505200" y="2590800"/>
            <a:ext cx="5638800" cy="1143000"/>
          </a:xfrm>
        </p:spPr>
        <p:txBody>
          <a:bodyPr/>
          <a:lstStyle/>
          <a:p>
            <a:pPr algn="ctr" eaLnBrk="1" hangingPunct="1"/>
            <a:r>
              <a:rPr lang="en-US" sz="3200" u="sng" dirty="0" smtClean="0">
                <a:solidFill>
                  <a:schemeClr val="tx1"/>
                </a:solidFill>
              </a:rPr>
              <a:t>Updating Background Conditions and BMP Efficiencies</a:t>
            </a:r>
            <a:endParaRPr lang="en-US" sz="3200" i="1" dirty="0" smtClean="0">
              <a:solidFill>
                <a:schemeClr val="tx1"/>
              </a:solidFill>
            </a:endParaRPr>
          </a:p>
        </p:txBody>
      </p:sp>
      <p:sp>
        <p:nvSpPr>
          <p:cNvPr id="123907" name="Rectangle 3"/>
          <p:cNvSpPr>
            <a:spLocks noGrp="1" noChangeArrowheads="1"/>
          </p:cNvSpPr>
          <p:nvPr>
            <p:ph type="subTitle" idx="1"/>
          </p:nvPr>
        </p:nvSpPr>
        <p:spPr>
          <a:xfrm>
            <a:off x="3429000" y="3886200"/>
            <a:ext cx="5715000" cy="1752600"/>
          </a:xfrm>
        </p:spPr>
        <p:txBody>
          <a:bodyPr/>
          <a:lstStyle/>
          <a:p>
            <a:pPr eaLnBrk="1" hangingPunct="1">
              <a:lnSpc>
                <a:spcPct val="80000"/>
              </a:lnSpc>
            </a:pPr>
            <a:r>
              <a:rPr lang="en-US" sz="1600" dirty="0" smtClean="0"/>
              <a:t>Jeff Sweeney</a:t>
            </a:r>
          </a:p>
          <a:p>
            <a:pPr eaLnBrk="1" hangingPunct="1">
              <a:lnSpc>
                <a:spcPct val="80000"/>
              </a:lnSpc>
            </a:pPr>
            <a:r>
              <a:rPr lang="en-US" sz="1600" dirty="0" smtClean="0"/>
              <a:t>Environmental Protection Agency</a:t>
            </a:r>
          </a:p>
          <a:p>
            <a:pPr eaLnBrk="1" hangingPunct="1">
              <a:lnSpc>
                <a:spcPct val="80000"/>
              </a:lnSpc>
            </a:pPr>
            <a:r>
              <a:rPr lang="en-US" sz="1600" dirty="0" smtClean="0"/>
              <a:t>Chesapeake Bay Program Office</a:t>
            </a:r>
          </a:p>
          <a:p>
            <a:pPr eaLnBrk="1" hangingPunct="1">
              <a:lnSpc>
                <a:spcPct val="80000"/>
              </a:lnSpc>
            </a:pPr>
            <a:r>
              <a:rPr lang="en-US" sz="1600" dirty="0" smtClean="0"/>
              <a:t>jsweeney@chesapeakebay.net</a:t>
            </a:r>
          </a:p>
          <a:p>
            <a:pPr eaLnBrk="1" hangingPunct="1">
              <a:lnSpc>
                <a:spcPct val="80000"/>
              </a:lnSpc>
            </a:pPr>
            <a:r>
              <a:rPr lang="en-US" sz="1600" dirty="0" smtClean="0"/>
              <a:t>410-267-9844</a:t>
            </a:r>
          </a:p>
          <a:p>
            <a:pPr eaLnBrk="1" hangingPunct="1">
              <a:lnSpc>
                <a:spcPct val="80000"/>
              </a:lnSpc>
            </a:pPr>
            <a:endParaRPr lang="en-US" sz="1600" dirty="0" smtClean="0"/>
          </a:p>
          <a:p>
            <a:pPr eaLnBrk="1" hangingPunct="1">
              <a:lnSpc>
                <a:spcPct val="80000"/>
              </a:lnSpc>
            </a:pPr>
            <a:r>
              <a:rPr lang="en-US" sz="1600" dirty="0" smtClean="0"/>
              <a:t>Milestone Workgroup Meeting</a:t>
            </a:r>
          </a:p>
          <a:p>
            <a:pPr eaLnBrk="1" hangingPunct="1">
              <a:lnSpc>
                <a:spcPct val="80000"/>
              </a:lnSpc>
            </a:pPr>
            <a:r>
              <a:rPr lang="en-US" sz="1600" dirty="0" smtClean="0"/>
              <a:t>May 8, 2014</a:t>
            </a:r>
          </a:p>
        </p:txBody>
      </p:sp>
      <p:pic>
        <p:nvPicPr>
          <p:cNvPr id="123908" name="Picture 4" descr="MIDATL_2"/>
          <p:cNvPicPr>
            <a:picLocks noChangeAspect="1" noChangeArrowheads="1"/>
          </p:cNvPicPr>
          <p:nvPr/>
        </p:nvPicPr>
        <p:blipFill>
          <a:blip r:embed="rId3" cstate="print"/>
          <a:srcRect/>
          <a:stretch>
            <a:fillRect/>
          </a:stretch>
        </p:blipFill>
        <p:spPr bwMode="auto">
          <a:xfrm>
            <a:off x="0" y="0"/>
            <a:ext cx="3446463" cy="6858000"/>
          </a:xfrm>
          <a:prstGeom prst="rect">
            <a:avLst/>
          </a:prstGeom>
          <a:noFill/>
          <a:ln w="9525">
            <a:noFill/>
            <a:miter lim="800000"/>
            <a:headEnd/>
            <a:tailEnd/>
          </a:ln>
        </p:spPr>
      </p:pic>
      <p:pic>
        <p:nvPicPr>
          <p:cNvPr id="123909" name="Picture 5" descr="newcbplogocolor"/>
          <p:cNvPicPr>
            <a:picLocks noChangeAspect="1" noChangeArrowheads="1"/>
          </p:cNvPicPr>
          <p:nvPr/>
        </p:nvPicPr>
        <p:blipFill>
          <a:blip r:embed="rId4" cstate="print">
            <a:clrChange>
              <a:clrFrom>
                <a:srgbClr val="FFFFFF"/>
              </a:clrFrom>
              <a:clrTo>
                <a:srgbClr val="FFFFFF">
                  <a:alpha val="0"/>
                </a:srgbClr>
              </a:clrTo>
            </a:clrChange>
          </a:blip>
          <a:srcRect b="24237"/>
          <a:stretch>
            <a:fillRect/>
          </a:stretch>
        </p:blipFill>
        <p:spPr bwMode="auto">
          <a:xfrm>
            <a:off x="5410200" y="609600"/>
            <a:ext cx="1663700" cy="1031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381000" y="1219200"/>
            <a:ext cx="8534400" cy="4114800"/>
          </a:xfrm>
          <a:prstGeom prst="rect">
            <a:avLst/>
          </a:prstGeom>
          <a:noFill/>
          <a:ln w="9525">
            <a:noFill/>
            <a:miter lim="800000"/>
            <a:headEnd/>
            <a:tailEnd/>
          </a:ln>
        </p:spPr>
        <p:txBody>
          <a:bodyPr/>
          <a:lstStyle/>
          <a:p>
            <a:pPr marL="609600" indent="-609600" algn="l">
              <a:spcBef>
                <a:spcPct val="20000"/>
              </a:spcBef>
              <a:buFont typeface="Tahoma" pitchFamily="34" charset="0"/>
              <a:buChar char="●"/>
            </a:pPr>
            <a:r>
              <a:rPr lang="en-US" sz="2400" b="0" dirty="0" smtClean="0">
                <a:solidFill>
                  <a:srgbClr val="000000"/>
                </a:solidFill>
              </a:rPr>
              <a:t>VA proposal for addressing changes in BMP efficiencies</a:t>
            </a:r>
          </a:p>
          <a:p>
            <a:pPr marL="609600" indent="-609600" algn="l">
              <a:spcBef>
                <a:spcPct val="20000"/>
              </a:spcBef>
            </a:pPr>
            <a:endParaRPr lang="en-US" sz="800" b="0" dirty="0" smtClean="0">
              <a:solidFill>
                <a:srgbClr val="000000"/>
              </a:solidFill>
            </a:endParaRPr>
          </a:p>
          <a:p>
            <a:pPr marL="1030288" lvl="1" indent="-403225" algn="l">
              <a:spcBef>
                <a:spcPct val="20000"/>
              </a:spcBef>
              <a:buSzPct val="66000"/>
              <a:buFont typeface="Courier New" pitchFamily="49" charset="0"/>
              <a:buChar char="o"/>
            </a:pPr>
            <a:r>
              <a:rPr lang="en-US" sz="2400" b="0" dirty="0" smtClean="0">
                <a:solidFill>
                  <a:srgbClr val="000000"/>
                </a:solidFill>
              </a:rPr>
              <a:t>Apply updated BMP efficiencies immediately but retain the old versions through the end of the milestone cycle.</a:t>
            </a:r>
          </a:p>
          <a:p>
            <a:pPr marL="1030288" lvl="1" indent="-403225" algn="l">
              <a:spcBef>
                <a:spcPct val="20000"/>
              </a:spcBef>
              <a:buSzPct val="66000"/>
              <a:buFont typeface="Courier New" pitchFamily="49" charset="0"/>
              <a:buChar char="o"/>
            </a:pPr>
            <a:r>
              <a:rPr lang="en-US" sz="2400" b="0" dirty="0" smtClean="0">
                <a:solidFill>
                  <a:srgbClr val="000000"/>
                </a:solidFill>
              </a:rPr>
              <a:t>For progress submissions, jurisdictions would have the option to use the old BMP efficiencies (same as used for milestone development) or new BMP efficiencies (based on the latest science). </a:t>
            </a:r>
          </a:p>
        </p:txBody>
      </p:sp>
      <p:pic>
        <p:nvPicPr>
          <p:cNvPr id="129027"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29028" name="Rectangle 4"/>
          <p:cNvSpPr>
            <a:spLocks noGrp="1" noChangeArrowheads="1"/>
          </p:cNvSpPr>
          <p:nvPr>
            <p:ph type="title"/>
          </p:nvPr>
        </p:nvSpPr>
        <p:spPr>
          <a:xfrm>
            <a:off x="1066800" y="228600"/>
            <a:ext cx="7239000" cy="762000"/>
          </a:xfrm>
          <a:noFill/>
        </p:spPr>
        <p:txBody>
          <a:bodyPr/>
          <a:lstStyle/>
          <a:p>
            <a:pPr algn="ctr" eaLnBrk="1" hangingPunct="1"/>
            <a:r>
              <a:rPr lang="en-US" sz="2800" dirty="0" smtClean="0">
                <a:solidFill>
                  <a:schemeClr val="tx1"/>
                </a:solidFill>
              </a:rPr>
              <a:t>Future Changes</a:t>
            </a:r>
          </a:p>
        </p:txBody>
      </p:sp>
      <p:sp>
        <p:nvSpPr>
          <p:cNvPr id="129029" name="Rectangle 5"/>
          <p:cNvSpPr>
            <a:spLocks noChangeArrowheads="1"/>
          </p:cNvSpPr>
          <p:nvPr/>
        </p:nvSpPr>
        <p:spPr bwMode="gray">
          <a:xfrm>
            <a:off x="457200" y="990600"/>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nSpc>
                <a:spcPct val="100000"/>
              </a:lnSpc>
              <a:spcBef>
                <a:spcPct val="0"/>
              </a:spcBef>
              <a:buClrTx/>
            </a:pPr>
            <a:endParaRPr kumimoji="1" lang="en-US" sz="2400" b="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381000" y="1219200"/>
            <a:ext cx="8534400" cy="4114800"/>
          </a:xfrm>
          <a:prstGeom prst="rect">
            <a:avLst/>
          </a:prstGeom>
          <a:noFill/>
          <a:ln w="9525">
            <a:noFill/>
            <a:miter lim="800000"/>
            <a:headEnd/>
            <a:tailEnd/>
          </a:ln>
        </p:spPr>
        <p:txBody>
          <a:bodyPr/>
          <a:lstStyle/>
          <a:p>
            <a:pPr marL="609600" indent="-609600" algn="l">
              <a:spcBef>
                <a:spcPct val="20000"/>
              </a:spcBef>
              <a:buFont typeface="Tahoma" pitchFamily="34" charset="0"/>
              <a:buChar char="●"/>
            </a:pPr>
            <a:r>
              <a:rPr lang="en-US" sz="2400" b="0" dirty="0" smtClean="0">
                <a:solidFill>
                  <a:srgbClr val="000000"/>
                </a:solidFill>
              </a:rPr>
              <a:t>A response to VA proposal</a:t>
            </a:r>
          </a:p>
          <a:p>
            <a:pPr marL="1030288" lvl="1" indent="-403225" algn="l">
              <a:spcBef>
                <a:spcPct val="20000"/>
              </a:spcBef>
              <a:buSzPct val="66000"/>
              <a:buFont typeface="Courier New" pitchFamily="49" charset="0"/>
              <a:buChar char="o"/>
            </a:pPr>
            <a:endParaRPr lang="en-US" sz="800" b="0" dirty="0" smtClean="0">
              <a:solidFill>
                <a:srgbClr val="000000"/>
              </a:solidFill>
            </a:endParaRPr>
          </a:p>
          <a:p>
            <a:pPr marL="1030288" lvl="1" indent="-403225" algn="l">
              <a:spcBef>
                <a:spcPct val="20000"/>
              </a:spcBef>
              <a:buSzPct val="66000"/>
              <a:buFont typeface="Courier New" pitchFamily="49" charset="0"/>
              <a:buChar char="o"/>
            </a:pPr>
            <a:r>
              <a:rPr lang="en-US" sz="2400" b="0" dirty="0" smtClean="0">
                <a:solidFill>
                  <a:srgbClr val="000000"/>
                </a:solidFill>
              </a:rPr>
              <a:t>It would be difficult to substantiate picking and choosing between old and new BMP efficiencies by jurisdiction by BMP, i.e., cherry-picking.  </a:t>
            </a:r>
          </a:p>
          <a:p>
            <a:pPr marL="1030288" lvl="1" indent="-403225" algn="l">
              <a:spcBef>
                <a:spcPct val="20000"/>
              </a:spcBef>
              <a:buSzPct val="66000"/>
            </a:pPr>
            <a:r>
              <a:rPr lang="en-US" sz="800" b="0" dirty="0" smtClean="0">
                <a:solidFill>
                  <a:srgbClr val="000000"/>
                </a:solidFill>
              </a:rPr>
              <a:t>  </a:t>
            </a:r>
          </a:p>
          <a:p>
            <a:pPr marL="1030288" lvl="1" indent="-403225" algn="l">
              <a:spcBef>
                <a:spcPct val="20000"/>
              </a:spcBef>
              <a:buSzPct val="66000"/>
              <a:buFont typeface="Courier New" pitchFamily="49" charset="0"/>
              <a:buChar char="o"/>
            </a:pPr>
            <a:r>
              <a:rPr lang="en-US" sz="2400" b="0" dirty="0" smtClean="0">
                <a:solidFill>
                  <a:srgbClr val="000000"/>
                </a:solidFill>
              </a:rPr>
              <a:t>To-date, about 10 BMP categories have been introduced with either revised efficiencies or as “new” BMP categories to the model (with several levels of benefits within some categories) – after approval of Expert Panel recommendations based on latest science. </a:t>
            </a:r>
          </a:p>
        </p:txBody>
      </p:sp>
      <p:pic>
        <p:nvPicPr>
          <p:cNvPr id="129027"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29028" name="Rectangle 4"/>
          <p:cNvSpPr>
            <a:spLocks noGrp="1" noChangeArrowheads="1"/>
          </p:cNvSpPr>
          <p:nvPr>
            <p:ph type="title"/>
          </p:nvPr>
        </p:nvSpPr>
        <p:spPr>
          <a:xfrm>
            <a:off x="1066800" y="228600"/>
            <a:ext cx="7239000" cy="762000"/>
          </a:xfrm>
          <a:noFill/>
        </p:spPr>
        <p:txBody>
          <a:bodyPr/>
          <a:lstStyle/>
          <a:p>
            <a:pPr algn="ctr" eaLnBrk="1" hangingPunct="1"/>
            <a:r>
              <a:rPr lang="en-US" sz="2800" dirty="0" smtClean="0">
                <a:solidFill>
                  <a:schemeClr val="tx1"/>
                </a:solidFill>
              </a:rPr>
              <a:t>Future Changes</a:t>
            </a:r>
          </a:p>
        </p:txBody>
      </p:sp>
      <p:sp>
        <p:nvSpPr>
          <p:cNvPr id="129029" name="Rectangle 5"/>
          <p:cNvSpPr>
            <a:spLocks noChangeArrowheads="1"/>
          </p:cNvSpPr>
          <p:nvPr/>
        </p:nvSpPr>
        <p:spPr bwMode="gray">
          <a:xfrm>
            <a:off x="457200" y="990600"/>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nSpc>
                <a:spcPct val="100000"/>
              </a:lnSpc>
              <a:spcBef>
                <a:spcPct val="0"/>
              </a:spcBef>
              <a:buClrTx/>
            </a:pPr>
            <a:endParaRPr kumimoji="1" lang="en-US" sz="2400" b="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381000" y="1219200"/>
            <a:ext cx="8534400" cy="4114800"/>
          </a:xfrm>
          <a:prstGeom prst="rect">
            <a:avLst/>
          </a:prstGeom>
          <a:noFill/>
          <a:ln w="9525">
            <a:noFill/>
            <a:miter lim="800000"/>
            <a:headEnd/>
            <a:tailEnd/>
          </a:ln>
        </p:spPr>
        <p:txBody>
          <a:bodyPr/>
          <a:lstStyle/>
          <a:p>
            <a:pPr marL="609600" indent="-609600" algn="l">
              <a:spcBef>
                <a:spcPct val="20000"/>
              </a:spcBef>
              <a:buFont typeface="Tahoma" pitchFamily="34" charset="0"/>
              <a:buChar char="●"/>
            </a:pPr>
            <a:r>
              <a:rPr lang="en-US" sz="2400" b="0" dirty="0" smtClean="0">
                <a:solidFill>
                  <a:srgbClr val="000000"/>
                </a:solidFill>
              </a:rPr>
              <a:t>Changes to background conditions and BMP efficiencies will be decided by WQGIT after weighing pros and cons among its workgroups. </a:t>
            </a:r>
          </a:p>
          <a:p>
            <a:pPr marL="609600" indent="-609600" algn="l">
              <a:spcBef>
                <a:spcPct val="20000"/>
              </a:spcBef>
              <a:buFont typeface="Tahoma" pitchFamily="34" charset="0"/>
              <a:buChar char="●"/>
            </a:pPr>
            <a:endParaRPr lang="en-US" sz="800" b="0" dirty="0" smtClean="0">
              <a:solidFill>
                <a:srgbClr val="000000"/>
              </a:solidFill>
            </a:endParaRPr>
          </a:p>
          <a:p>
            <a:pPr marL="1030288" lvl="1" indent="-403225" algn="l">
              <a:spcBef>
                <a:spcPct val="20000"/>
              </a:spcBef>
              <a:buSzPct val="66000"/>
              <a:buFont typeface="Courier New" pitchFamily="49" charset="0"/>
              <a:buChar char="o"/>
            </a:pPr>
            <a:r>
              <a:rPr lang="en-US" sz="2000" b="0" dirty="0" smtClean="0">
                <a:solidFill>
                  <a:srgbClr val="000000"/>
                </a:solidFill>
              </a:rPr>
              <a:t>What the WQGIT is voting on needs to be clear.  </a:t>
            </a:r>
          </a:p>
          <a:p>
            <a:pPr marL="1030288" lvl="1" indent="-403225" algn="l">
              <a:spcBef>
                <a:spcPct val="20000"/>
              </a:spcBef>
              <a:buSzPct val="66000"/>
              <a:buFont typeface="Courier New" pitchFamily="49" charset="0"/>
              <a:buChar char="o"/>
            </a:pPr>
            <a:r>
              <a:rPr lang="en-US" sz="2000" b="0" dirty="0" smtClean="0">
                <a:solidFill>
                  <a:srgbClr val="000000"/>
                </a:solidFill>
              </a:rPr>
              <a:t>The record needs to reflect specific decisions.  </a:t>
            </a:r>
          </a:p>
          <a:p>
            <a:pPr marL="1030288" lvl="1" indent="-403225" algn="l">
              <a:spcBef>
                <a:spcPct val="20000"/>
              </a:spcBef>
              <a:buSzPct val="66000"/>
              <a:buFont typeface="Courier New" pitchFamily="49" charset="0"/>
              <a:buChar char="o"/>
            </a:pPr>
            <a:r>
              <a:rPr lang="en-US" sz="2000" b="0" dirty="0" smtClean="0">
                <a:solidFill>
                  <a:srgbClr val="000000"/>
                </a:solidFill>
              </a:rPr>
              <a:t>There should be discussions among participants from single state prior to the GIT.  </a:t>
            </a:r>
          </a:p>
          <a:p>
            <a:pPr marL="1030288" lvl="1" indent="-403225" algn="l">
              <a:spcBef>
                <a:spcPct val="20000"/>
              </a:spcBef>
              <a:buSzPct val="66000"/>
              <a:buFont typeface="Courier New" pitchFamily="49" charset="0"/>
              <a:buChar char="o"/>
            </a:pPr>
            <a:r>
              <a:rPr lang="en-US" sz="2000" b="0" dirty="0" smtClean="0">
                <a:solidFill>
                  <a:srgbClr val="000000"/>
                </a:solidFill>
              </a:rPr>
              <a:t>It’s not likely that simply voting for changes that are beneficial (load reductions) and voting against changes that are not beneficial (load increases) would be acceptable. </a:t>
            </a:r>
          </a:p>
        </p:txBody>
      </p:sp>
      <p:pic>
        <p:nvPicPr>
          <p:cNvPr id="129027"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29028" name="Rectangle 4"/>
          <p:cNvSpPr>
            <a:spLocks noGrp="1" noChangeArrowheads="1"/>
          </p:cNvSpPr>
          <p:nvPr>
            <p:ph type="title"/>
          </p:nvPr>
        </p:nvSpPr>
        <p:spPr>
          <a:xfrm>
            <a:off x="1066800" y="228600"/>
            <a:ext cx="7239000" cy="762000"/>
          </a:xfrm>
          <a:noFill/>
        </p:spPr>
        <p:txBody>
          <a:bodyPr/>
          <a:lstStyle/>
          <a:p>
            <a:pPr algn="ctr" eaLnBrk="1" hangingPunct="1"/>
            <a:r>
              <a:rPr lang="en-US" sz="2800" dirty="0" smtClean="0">
                <a:solidFill>
                  <a:srgbClr val="000000"/>
                </a:solidFill>
              </a:rPr>
              <a:t>Milestone Evaluations</a:t>
            </a:r>
          </a:p>
        </p:txBody>
      </p:sp>
      <p:sp>
        <p:nvSpPr>
          <p:cNvPr id="129029" name="Rectangle 5"/>
          <p:cNvSpPr>
            <a:spLocks noChangeArrowheads="1"/>
          </p:cNvSpPr>
          <p:nvPr/>
        </p:nvSpPr>
        <p:spPr bwMode="gray">
          <a:xfrm>
            <a:off x="457200" y="990600"/>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nSpc>
                <a:spcPct val="100000"/>
              </a:lnSpc>
              <a:spcBef>
                <a:spcPct val="0"/>
              </a:spcBef>
              <a:buClrTx/>
            </a:pPr>
            <a:endParaRPr kumimoji="1" lang="en-US" sz="2400" b="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381000" y="1219200"/>
            <a:ext cx="8534400" cy="4114800"/>
          </a:xfrm>
          <a:prstGeom prst="rect">
            <a:avLst/>
          </a:prstGeom>
          <a:noFill/>
          <a:ln w="9525">
            <a:noFill/>
            <a:miter lim="800000"/>
            <a:headEnd/>
            <a:tailEnd/>
          </a:ln>
        </p:spPr>
        <p:txBody>
          <a:bodyPr/>
          <a:lstStyle/>
          <a:p>
            <a:pPr marL="609600" indent="-609600" algn="l">
              <a:spcBef>
                <a:spcPct val="20000"/>
              </a:spcBef>
              <a:buFont typeface="Tahoma" pitchFamily="34" charset="0"/>
              <a:buChar char="●"/>
            </a:pPr>
            <a:r>
              <a:rPr lang="en-US" sz="2400" b="0" dirty="0" smtClean="0">
                <a:solidFill>
                  <a:srgbClr val="000000"/>
                </a:solidFill>
              </a:rPr>
              <a:t>If changes in background conditions or BMP efficiencies make it easier or harder for a jurisdiction to meet its goals, it doesn’t change the overall we’re aiming for. </a:t>
            </a:r>
          </a:p>
        </p:txBody>
      </p:sp>
      <p:pic>
        <p:nvPicPr>
          <p:cNvPr id="129027"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29028" name="Rectangle 4"/>
          <p:cNvSpPr>
            <a:spLocks noGrp="1" noChangeArrowheads="1"/>
          </p:cNvSpPr>
          <p:nvPr>
            <p:ph type="title"/>
          </p:nvPr>
        </p:nvSpPr>
        <p:spPr>
          <a:xfrm>
            <a:off x="1066800" y="228600"/>
            <a:ext cx="7239000" cy="762000"/>
          </a:xfrm>
          <a:noFill/>
        </p:spPr>
        <p:txBody>
          <a:bodyPr/>
          <a:lstStyle/>
          <a:p>
            <a:pPr algn="ctr" eaLnBrk="1" hangingPunct="1"/>
            <a:r>
              <a:rPr lang="en-US" sz="2800" dirty="0" smtClean="0">
                <a:solidFill>
                  <a:srgbClr val="000000"/>
                </a:solidFill>
              </a:rPr>
              <a:t>Milestone Evaluations</a:t>
            </a:r>
          </a:p>
        </p:txBody>
      </p:sp>
      <p:sp>
        <p:nvSpPr>
          <p:cNvPr id="129029" name="Rectangle 5"/>
          <p:cNvSpPr>
            <a:spLocks noChangeArrowheads="1"/>
          </p:cNvSpPr>
          <p:nvPr/>
        </p:nvSpPr>
        <p:spPr bwMode="gray">
          <a:xfrm>
            <a:off x="457200" y="990600"/>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nSpc>
                <a:spcPct val="100000"/>
              </a:lnSpc>
              <a:spcBef>
                <a:spcPct val="0"/>
              </a:spcBef>
              <a:buClrTx/>
            </a:pPr>
            <a:endParaRPr kumimoji="1" lang="en-US" sz="2400" b="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381000" y="1219200"/>
            <a:ext cx="8534400" cy="4114800"/>
          </a:xfrm>
          <a:prstGeom prst="rect">
            <a:avLst/>
          </a:prstGeom>
          <a:noFill/>
          <a:ln w="9525">
            <a:noFill/>
            <a:miter lim="800000"/>
            <a:headEnd/>
            <a:tailEnd/>
          </a:ln>
        </p:spPr>
        <p:txBody>
          <a:bodyPr/>
          <a:lstStyle/>
          <a:p>
            <a:pPr marL="609600" indent="-609600" algn="l">
              <a:spcBef>
                <a:spcPct val="20000"/>
              </a:spcBef>
            </a:pPr>
            <a:r>
              <a:rPr lang="en-US" sz="2400" b="0" dirty="0" smtClean="0">
                <a:solidFill>
                  <a:srgbClr val="000000"/>
                </a:solidFill>
              </a:rPr>
              <a:t> </a:t>
            </a:r>
          </a:p>
        </p:txBody>
      </p:sp>
      <p:pic>
        <p:nvPicPr>
          <p:cNvPr id="129027"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29028" name="Rectangle 4"/>
          <p:cNvSpPr>
            <a:spLocks noGrp="1" noChangeArrowheads="1"/>
          </p:cNvSpPr>
          <p:nvPr>
            <p:ph type="title"/>
          </p:nvPr>
        </p:nvSpPr>
        <p:spPr>
          <a:xfrm>
            <a:off x="1066800" y="228600"/>
            <a:ext cx="7239000" cy="762000"/>
          </a:xfrm>
          <a:noFill/>
        </p:spPr>
        <p:txBody>
          <a:bodyPr/>
          <a:lstStyle/>
          <a:p>
            <a:pPr algn="ctr" eaLnBrk="1" hangingPunct="1"/>
            <a:r>
              <a:rPr lang="en-US" sz="2800" dirty="0" smtClean="0">
                <a:solidFill>
                  <a:srgbClr val="000000"/>
                </a:solidFill>
              </a:rPr>
              <a:t>Milestone Evaluations</a:t>
            </a:r>
          </a:p>
        </p:txBody>
      </p:sp>
      <p:pic>
        <p:nvPicPr>
          <p:cNvPr id="1026" name="Picture 2"/>
          <p:cNvPicPr>
            <a:picLocks noChangeAspect="1" noChangeArrowheads="1"/>
          </p:cNvPicPr>
          <p:nvPr/>
        </p:nvPicPr>
        <p:blipFill>
          <a:blip r:embed="rId3" cstate="print"/>
          <a:srcRect/>
          <a:stretch>
            <a:fillRect/>
          </a:stretch>
        </p:blipFill>
        <p:spPr bwMode="auto">
          <a:xfrm>
            <a:off x="533400" y="914400"/>
            <a:ext cx="8124559" cy="5813882"/>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381000" y="1219200"/>
            <a:ext cx="8534400" cy="4114800"/>
          </a:xfrm>
          <a:prstGeom prst="rect">
            <a:avLst/>
          </a:prstGeom>
          <a:noFill/>
          <a:ln w="9525">
            <a:noFill/>
            <a:miter lim="800000"/>
            <a:headEnd/>
            <a:tailEnd/>
          </a:ln>
        </p:spPr>
        <p:txBody>
          <a:bodyPr/>
          <a:lstStyle/>
          <a:p>
            <a:pPr algn="l">
              <a:spcBef>
                <a:spcPct val="20000"/>
              </a:spcBef>
            </a:pPr>
            <a:r>
              <a:rPr lang="en-US" sz="2400" b="0" u="sng" dirty="0" smtClean="0">
                <a:solidFill>
                  <a:srgbClr val="000000"/>
                </a:solidFill>
              </a:rPr>
              <a:t>How changing background conditions influenced making / missing 2013 goals</a:t>
            </a:r>
          </a:p>
          <a:p>
            <a:pPr algn="l">
              <a:spcBef>
                <a:spcPct val="20000"/>
              </a:spcBef>
            </a:pPr>
            <a:endParaRPr lang="en-US" sz="800" b="0" dirty="0" smtClean="0">
              <a:solidFill>
                <a:srgbClr val="000000"/>
              </a:solidFill>
            </a:endParaRPr>
          </a:p>
          <a:p>
            <a:pPr marL="609600" indent="-609600" algn="l">
              <a:spcBef>
                <a:spcPct val="20000"/>
              </a:spcBef>
              <a:buFont typeface="Tahoma" pitchFamily="34" charset="0"/>
              <a:buChar char="●"/>
            </a:pPr>
            <a:r>
              <a:rPr lang="en-US" sz="2000" b="0" dirty="0" smtClean="0">
                <a:solidFill>
                  <a:srgbClr val="000000"/>
                </a:solidFill>
              </a:rPr>
              <a:t>Among 21 possible instances for all sources combined </a:t>
            </a:r>
          </a:p>
          <a:p>
            <a:pPr marL="609600" indent="-609600" algn="l">
              <a:spcBef>
                <a:spcPct val="20000"/>
              </a:spcBef>
            </a:pPr>
            <a:r>
              <a:rPr lang="en-US" sz="2000" b="0" dirty="0" smtClean="0">
                <a:solidFill>
                  <a:srgbClr val="000000"/>
                </a:solidFill>
              </a:rPr>
              <a:t>	[7 jurisdictions x (N, P and SED)], there were 0 cases where the assessment would have been different (meeting versus not meeting 2013 Milestone goals) because of different background conditions (2010 versus 2013). </a:t>
            </a:r>
          </a:p>
          <a:p>
            <a:pPr marL="609600" indent="-609600" algn="l">
              <a:spcBef>
                <a:spcPct val="20000"/>
              </a:spcBef>
              <a:buFont typeface="Tahoma" pitchFamily="34" charset="0"/>
              <a:buChar char="●"/>
            </a:pPr>
            <a:endParaRPr lang="en-US" sz="700" b="0" dirty="0" smtClean="0">
              <a:solidFill>
                <a:srgbClr val="000000"/>
              </a:solidFill>
            </a:endParaRPr>
          </a:p>
          <a:p>
            <a:pPr marL="609600" indent="-609600" algn="l">
              <a:spcBef>
                <a:spcPct val="20000"/>
              </a:spcBef>
              <a:buFont typeface="Tahoma" pitchFamily="34" charset="0"/>
              <a:buChar char="●"/>
            </a:pPr>
            <a:r>
              <a:rPr lang="en-US" sz="2000" b="0" dirty="0" smtClean="0">
                <a:solidFill>
                  <a:srgbClr val="000000"/>
                </a:solidFill>
              </a:rPr>
              <a:t>Among 87 possible instances among major sources </a:t>
            </a:r>
          </a:p>
          <a:p>
            <a:pPr marL="609600" indent="-609600" algn="l">
              <a:spcBef>
                <a:spcPct val="20000"/>
              </a:spcBef>
            </a:pPr>
            <a:r>
              <a:rPr lang="en-US" sz="2000" b="0" dirty="0" smtClean="0">
                <a:solidFill>
                  <a:srgbClr val="000000"/>
                </a:solidFill>
              </a:rPr>
              <a:t>	[7 jurisdictions x (N, P and SED) x (Agriculture, Urban, Wastewater and Septic)], there were 9 cases where the assessment was different (meeting versus not meeting 2013 Milestone source goals) because of different background conditions (2010 versus 2013). </a:t>
            </a:r>
          </a:p>
        </p:txBody>
      </p:sp>
      <p:pic>
        <p:nvPicPr>
          <p:cNvPr id="129027"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29028" name="Rectangle 4"/>
          <p:cNvSpPr>
            <a:spLocks noGrp="1" noChangeArrowheads="1"/>
          </p:cNvSpPr>
          <p:nvPr>
            <p:ph type="title"/>
          </p:nvPr>
        </p:nvSpPr>
        <p:spPr>
          <a:xfrm>
            <a:off x="1066800" y="228600"/>
            <a:ext cx="7239000" cy="762000"/>
          </a:xfrm>
          <a:noFill/>
        </p:spPr>
        <p:txBody>
          <a:bodyPr/>
          <a:lstStyle/>
          <a:p>
            <a:pPr algn="ctr" eaLnBrk="1" hangingPunct="1"/>
            <a:r>
              <a:rPr lang="en-US" sz="2800" dirty="0" smtClean="0">
                <a:solidFill>
                  <a:schemeClr val="tx1"/>
                </a:solidFill>
              </a:rPr>
              <a:t>Milestone Evaluations</a:t>
            </a:r>
          </a:p>
        </p:txBody>
      </p:sp>
      <p:sp>
        <p:nvSpPr>
          <p:cNvPr id="129029" name="Rectangle 5"/>
          <p:cNvSpPr>
            <a:spLocks noChangeArrowheads="1"/>
          </p:cNvSpPr>
          <p:nvPr/>
        </p:nvSpPr>
        <p:spPr bwMode="gray">
          <a:xfrm>
            <a:off x="457200" y="990600"/>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nSpc>
                <a:spcPct val="100000"/>
              </a:lnSpc>
              <a:spcBef>
                <a:spcPct val="0"/>
              </a:spcBef>
              <a:buClrTx/>
            </a:pPr>
            <a:endParaRPr kumimoji="1" lang="en-US" sz="2400" b="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381000" y="1219200"/>
            <a:ext cx="8534400" cy="4114800"/>
          </a:xfrm>
          <a:prstGeom prst="rect">
            <a:avLst/>
          </a:prstGeom>
          <a:noFill/>
          <a:ln w="9525">
            <a:noFill/>
            <a:miter lim="800000"/>
            <a:headEnd/>
            <a:tailEnd/>
          </a:ln>
        </p:spPr>
        <p:txBody>
          <a:bodyPr/>
          <a:lstStyle/>
          <a:p>
            <a:pPr algn="l">
              <a:spcBef>
                <a:spcPct val="20000"/>
              </a:spcBef>
            </a:pPr>
            <a:r>
              <a:rPr lang="en-US" sz="2400" b="0" u="sng" dirty="0" smtClean="0">
                <a:solidFill>
                  <a:srgbClr val="000000"/>
                </a:solidFill>
              </a:rPr>
              <a:t>How changing BMP efficiencies influenced making/missing 2013 goals</a:t>
            </a:r>
          </a:p>
          <a:p>
            <a:pPr algn="l">
              <a:spcBef>
                <a:spcPct val="20000"/>
              </a:spcBef>
            </a:pPr>
            <a:endParaRPr lang="en-US" sz="800" b="0" u="sng" dirty="0" smtClean="0">
              <a:solidFill>
                <a:srgbClr val="000000"/>
              </a:solidFill>
            </a:endParaRPr>
          </a:p>
          <a:p>
            <a:pPr marL="609600" indent="-609600" algn="l">
              <a:spcBef>
                <a:spcPct val="20000"/>
              </a:spcBef>
              <a:buFont typeface="Tahoma" pitchFamily="34" charset="0"/>
              <a:buChar char="●"/>
            </a:pPr>
            <a:r>
              <a:rPr lang="en-US" sz="2400" b="0" dirty="0" smtClean="0">
                <a:solidFill>
                  <a:srgbClr val="000000"/>
                </a:solidFill>
              </a:rPr>
              <a:t>Generally, changing BMP efficiencies had a greater effect on meeting/missing 2013 goals (for all sources combined and among sources) than changing background conditions</a:t>
            </a:r>
            <a:r>
              <a:rPr lang="en-US" sz="2400" b="0" dirty="0" smtClean="0">
                <a:solidFill>
                  <a:srgbClr val="000000"/>
                </a:solidFill>
                <a:sym typeface="Symbol"/>
              </a:rPr>
              <a:t>  </a:t>
            </a:r>
            <a:r>
              <a:rPr lang="en-US" sz="2400" b="0" dirty="0" smtClean="0">
                <a:solidFill>
                  <a:srgbClr val="000000"/>
                </a:solidFill>
              </a:rPr>
              <a:t>degree of influence depended on the jurisdiction</a:t>
            </a:r>
          </a:p>
          <a:p>
            <a:pPr marL="609600" indent="-609600" algn="l">
              <a:spcBef>
                <a:spcPct val="20000"/>
              </a:spcBef>
              <a:buFont typeface="Tahoma" pitchFamily="34" charset="0"/>
              <a:buChar char="●"/>
            </a:pPr>
            <a:endParaRPr lang="en-US" sz="800" b="0" dirty="0" smtClean="0">
              <a:solidFill>
                <a:srgbClr val="000000"/>
              </a:solidFill>
            </a:endParaRPr>
          </a:p>
          <a:p>
            <a:pPr marL="609600" indent="-609600" algn="l">
              <a:spcBef>
                <a:spcPct val="20000"/>
              </a:spcBef>
              <a:buFont typeface="Tahoma" pitchFamily="34" charset="0"/>
              <a:buChar char="●"/>
            </a:pPr>
            <a:r>
              <a:rPr lang="en-US" sz="2400" b="0" dirty="0" smtClean="0">
                <a:solidFill>
                  <a:srgbClr val="000000"/>
                </a:solidFill>
              </a:rPr>
              <a:t>For evaluations, EPA was aware of the influence of changing BMP efficiencies in making/missing 2013 Milestones targets in cases where it made a difference.  </a:t>
            </a:r>
          </a:p>
        </p:txBody>
      </p:sp>
      <p:pic>
        <p:nvPicPr>
          <p:cNvPr id="129027"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29028" name="Rectangle 4"/>
          <p:cNvSpPr>
            <a:spLocks noGrp="1" noChangeArrowheads="1"/>
          </p:cNvSpPr>
          <p:nvPr>
            <p:ph type="title"/>
          </p:nvPr>
        </p:nvSpPr>
        <p:spPr>
          <a:xfrm>
            <a:off x="1066800" y="228600"/>
            <a:ext cx="7239000" cy="762000"/>
          </a:xfrm>
          <a:noFill/>
        </p:spPr>
        <p:txBody>
          <a:bodyPr/>
          <a:lstStyle/>
          <a:p>
            <a:pPr algn="ctr" eaLnBrk="1" hangingPunct="1"/>
            <a:r>
              <a:rPr lang="en-US" sz="2800" dirty="0" smtClean="0">
                <a:solidFill>
                  <a:schemeClr val="tx1"/>
                </a:solidFill>
              </a:rPr>
              <a:t>Milestone Evaluations</a:t>
            </a:r>
          </a:p>
        </p:txBody>
      </p:sp>
      <p:sp>
        <p:nvSpPr>
          <p:cNvPr id="129029" name="Rectangle 5"/>
          <p:cNvSpPr>
            <a:spLocks noChangeArrowheads="1"/>
          </p:cNvSpPr>
          <p:nvPr/>
        </p:nvSpPr>
        <p:spPr bwMode="gray">
          <a:xfrm>
            <a:off x="457200" y="990600"/>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nSpc>
                <a:spcPct val="100000"/>
              </a:lnSpc>
              <a:spcBef>
                <a:spcPct val="0"/>
              </a:spcBef>
              <a:buClrTx/>
            </a:pPr>
            <a:endParaRPr kumimoji="1" lang="en-US" sz="2400" b="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381000" y="1219200"/>
            <a:ext cx="8534400" cy="4114800"/>
          </a:xfrm>
          <a:prstGeom prst="rect">
            <a:avLst/>
          </a:prstGeom>
          <a:noFill/>
          <a:ln w="9525">
            <a:noFill/>
            <a:miter lim="800000"/>
            <a:headEnd/>
            <a:tailEnd/>
          </a:ln>
        </p:spPr>
        <p:txBody>
          <a:bodyPr/>
          <a:lstStyle/>
          <a:p>
            <a:pPr algn="l">
              <a:spcBef>
                <a:spcPct val="20000"/>
              </a:spcBef>
            </a:pPr>
            <a:r>
              <a:rPr lang="en-US" sz="2400" b="0" u="sng" dirty="0" smtClean="0">
                <a:solidFill>
                  <a:srgbClr val="000000"/>
                </a:solidFill>
              </a:rPr>
              <a:t>The importance of programmatic progress and programmatic goals in Milestone evaluations</a:t>
            </a:r>
          </a:p>
          <a:p>
            <a:pPr algn="l">
              <a:spcBef>
                <a:spcPct val="20000"/>
              </a:spcBef>
            </a:pPr>
            <a:endParaRPr lang="en-US" sz="700" b="0" u="sng" dirty="0" smtClean="0">
              <a:solidFill>
                <a:srgbClr val="000000"/>
              </a:solidFill>
            </a:endParaRPr>
          </a:p>
          <a:p>
            <a:pPr marL="609600" indent="-609600" algn="l">
              <a:spcBef>
                <a:spcPct val="20000"/>
              </a:spcBef>
              <a:buFont typeface="Tahoma" pitchFamily="34" charset="0"/>
              <a:buChar char="●"/>
            </a:pPr>
            <a:r>
              <a:rPr lang="en-US" sz="2000" b="0" dirty="0" smtClean="0">
                <a:solidFill>
                  <a:srgbClr val="000000"/>
                </a:solidFill>
              </a:rPr>
              <a:t>92% of the written Milestone evaluations address programmatic status and goals </a:t>
            </a:r>
            <a:r>
              <a:rPr lang="en-US" sz="2000" b="0" dirty="0" smtClean="0">
                <a:solidFill>
                  <a:srgbClr val="000000"/>
                </a:solidFill>
                <a:sym typeface="Symbol"/>
              </a:rPr>
              <a:t> </a:t>
            </a:r>
            <a:r>
              <a:rPr lang="en-US" sz="2000" b="0" dirty="0" smtClean="0">
                <a:solidFill>
                  <a:srgbClr val="000000"/>
                </a:solidFill>
              </a:rPr>
              <a:t>only 8% of the written Milestone evaluations are a review/evaluation of the model load reductions</a:t>
            </a:r>
            <a:endParaRPr lang="en-US" sz="800" b="0" dirty="0" smtClean="0">
              <a:solidFill>
                <a:srgbClr val="000000"/>
              </a:solidFill>
            </a:endParaRPr>
          </a:p>
          <a:p>
            <a:pPr marL="1066800" lvl="1" indent="-439738" algn="l">
              <a:spcBef>
                <a:spcPct val="20000"/>
              </a:spcBef>
              <a:buSzPct val="66000"/>
              <a:buFont typeface="Courier New" pitchFamily="49" charset="0"/>
              <a:buChar char="o"/>
            </a:pPr>
            <a:r>
              <a:rPr lang="en-US" sz="2000" b="0" dirty="0" smtClean="0">
                <a:solidFill>
                  <a:srgbClr val="000000"/>
                </a:solidFill>
              </a:rPr>
              <a:t>Various charts and tables for model loads and BMPs</a:t>
            </a:r>
          </a:p>
          <a:p>
            <a:pPr marL="1066800" lvl="1" indent="-609600" algn="l">
              <a:spcBef>
                <a:spcPct val="20000"/>
              </a:spcBef>
              <a:buFont typeface="Courier New" pitchFamily="49" charset="0"/>
              <a:buChar char="o"/>
            </a:pPr>
            <a:endParaRPr lang="en-US" sz="900" b="0" dirty="0" smtClean="0">
              <a:solidFill>
                <a:srgbClr val="000000"/>
              </a:solidFill>
            </a:endParaRPr>
          </a:p>
          <a:p>
            <a:pPr marL="609600" indent="-609600" algn="l">
              <a:spcBef>
                <a:spcPct val="20000"/>
              </a:spcBef>
              <a:buFont typeface="Tahoma" pitchFamily="34" charset="0"/>
              <a:buChar char="●"/>
            </a:pPr>
            <a:r>
              <a:rPr lang="en-US" sz="2000" b="0" dirty="0" smtClean="0">
                <a:solidFill>
                  <a:srgbClr val="000000"/>
                </a:solidFill>
              </a:rPr>
              <a:t>EPA looking for strong connections between programmatic accomplishments and significant increases in the implementation rates of relevant BMPs. </a:t>
            </a:r>
          </a:p>
        </p:txBody>
      </p:sp>
      <p:pic>
        <p:nvPicPr>
          <p:cNvPr id="129027"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29028" name="Rectangle 4"/>
          <p:cNvSpPr>
            <a:spLocks noGrp="1" noChangeArrowheads="1"/>
          </p:cNvSpPr>
          <p:nvPr>
            <p:ph type="title"/>
          </p:nvPr>
        </p:nvSpPr>
        <p:spPr>
          <a:xfrm>
            <a:off x="1066800" y="228600"/>
            <a:ext cx="7239000" cy="762000"/>
          </a:xfrm>
          <a:noFill/>
        </p:spPr>
        <p:txBody>
          <a:bodyPr/>
          <a:lstStyle/>
          <a:p>
            <a:pPr algn="ctr" eaLnBrk="1" hangingPunct="1"/>
            <a:r>
              <a:rPr lang="en-US" sz="2800" dirty="0" smtClean="0">
                <a:solidFill>
                  <a:schemeClr val="tx1"/>
                </a:solidFill>
              </a:rPr>
              <a:t>Milestone Evaluations</a:t>
            </a:r>
          </a:p>
        </p:txBody>
      </p:sp>
      <p:sp>
        <p:nvSpPr>
          <p:cNvPr id="129029" name="Rectangle 5"/>
          <p:cNvSpPr>
            <a:spLocks noChangeArrowheads="1"/>
          </p:cNvSpPr>
          <p:nvPr/>
        </p:nvSpPr>
        <p:spPr bwMode="gray">
          <a:xfrm>
            <a:off x="457200" y="990600"/>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nSpc>
                <a:spcPct val="100000"/>
              </a:lnSpc>
              <a:spcBef>
                <a:spcPct val="0"/>
              </a:spcBef>
              <a:buClrTx/>
            </a:pPr>
            <a:endParaRPr kumimoji="1" lang="en-US" sz="2400" b="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381000" y="1219200"/>
            <a:ext cx="8534400" cy="4114800"/>
          </a:xfrm>
          <a:prstGeom prst="rect">
            <a:avLst/>
          </a:prstGeom>
          <a:noFill/>
          <a:ln w="9525">
            <a:noFill/>
            <a:miter lim="800000"/>
            <a:headEnd/>
            <a:tailEnd/>
          </a:ln>
        </p:spPr>
        <p:txBody>
          <a:bodyPr/>
          <a:lstStyle/>
          <a:p>
            <a:pPr algn="l">
              <a:spcBef>
                <a:spcPct val="20000"/>
              </a:spcBef>
            </a:pPr>
            <a:r>
              <a:rPr lang="en-US" sz="2400" b="0" u="sng" dirty="0" smtClean="0">
                <a:solidFill>
                  <a:srgbClr val="000000"/>
                </a:solidFill>
              </a:rPr>
              <a:t>The importance of programmatic progress and programmatic goals in Milestone evaluations</a:t>
            </a:r>
          </a:p>
          <a:p>
            <a:pPr algn="l">
              <a:spcBef>
                <a:spcPct val="20000"/>
              </a:spcBef>
            </a:pPr>
            <a:endParaRPr lang="en-US" sz="700" b="0" u="sng" dirty="0" smtClean="0">
              <a:solidFill>
                <a:srgbClr val="000000"/>
              </a:solidFill>
            </a:endParaRPr>
          </a:p>
          <a:p>
            <a:pPr marL="609600" indent="-609600" algn="l">
              <a:spcBef>
                <a:spcPct val="20000"/>
              </a:spcBef>
              <a:buFont typeface="Tahoma" pitchFamily="34" charset="0"/>
              <a:buChar char="●"/>
            </a:pPr>
            <a:r>
              <a:rPr lang="en-US" sz="2000" b="0" dirty="0" smtClean="0">
                <a:solidFill>
                  <a:srgbClr val="000000"/>
                </a:solidFill>
              </a:rPr>
              <a:t>EPA looking for strong connections between programmatic goals and planned increases in the implementation rates of relevant BMPs. </a:t>
            </a:r>
          </a:p>
          <a:p>
            <a:pPr marL="609600" indent="-609600" algn="l">
              <a:spcBef>
                <a:spcPct val="20000"/>
              </a:spcBef>
              <a:buFont typeface="Tahoma" pitchFamily="34" charset="0"/>
              <a:buChar char="●"/>
            </a:pPr>
            <a:endParaRPr lang="en-US" sz="900" b="0" dirty="0" smtClean="0">
              <a:solidFill>
                <a:srgbClr val="000000"/>
              </a:solidFill>
            </a:endParaRPr>
          </a:p>
          <a:p>
            <a:pPr marL="609600" indent="-609600" algn="l">
              <a:spcBef>
                <a:spcPct val="20000"/>
              </a:spcBef>
              <a:buFont typeface="Tahoma" pitchFamily="34" charset="0"/>
              <a:buChar char="●"/>
            </a:pPr>
            <a:r>
              <a:rPr lang="en-US" sz="2000" b="0" dirty="0" smtClean="0">
                <a:solidFill>
                  <a:srgbClr val="000000"/>
                </a:solidFill>
              </a:rPr>
              <a:t>Proposed downgrades of jurisdictional source sectors to a greater degree of EPA oversight were very much influenced by the lack of progress toward programmatic goals and weak future programmatic commitments.  Model loads could substantiate the proposed downgrades, but not necessarily. </a:t>
            </a:r>
          </a:p>
        </p:txBody>
      </p:sp>
      <p:pic>
        <p:nvPicPr>
          <p:cNvPr id="129027"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29028" name="Rectangle 4"/>
          <p:cNvSpPr>
            <a:spLocks noGrp="1" noChangeArrowheads="1"/>
          </p:cNvSpPr>
          <p:nvPr>
            <p:ph type="title"/>
          </p:nvPr>
        </p:nvSpPr>
        <p:spPr>
          <a:xfrm>
            <a:off x="1066800" y="228600"/>
            <a:ext cx="7239000" cy="762000"/>
          </a:xfrm>
          <a:noFill/>
        </p:spPr>
        <p:txBody>
          <a:bodyPr/>
          <a:lstStyle/>
          <a:p>
            <a:pPr algn="ctr" eaLnBrk="1" hangingPunct="1"/>
            <a:r>
              <a:rPr lang="en-US" sz="2800" dirty="0" smtClean="0">
                <a:solidFill>
                  <a:schemeClr val="tx1"/>
                </a:solidFill>
              </a:rPr>
              <a:t>Milestone Evaluations</a:t>
            </a:r>
          </a:p>
        </p:txBody>
      </p:sp>
      <p:sp>
        <p:nvSpPr>
          <p:cNvPr id="129029" name="Rectangle 5"/>
          <p:cNvSpPr>
            <a:spLocks noChangeArrowheads="1"/>
          </p:cNvSpPr>
          <p:nvPr/>
        </p:nvSpPr>
        <p:spPr bwMode="gray">
          <a:xfrm>
            <a:off x="457200" y="990600"/>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nSpc>
                <a:spcPct val="100000"/>
              </a:lnSpc>
              <a:spcBef>
                <a:spcPct val="0"/>
              </a:spcBef>
              <a:buClrTx/>
            </a:pPr>
            <a:endParaRPr kumimoji="1" lang="en-US" sz="2400" b="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381000" y="1219200"/>
            <a:ext cx="8534400" cy="4114800"/>
          </a:xfrm>
          <a:prstGeom prst="rect">
            <a:avLst/>
          </a:prstGeom>
          <a:noFill/>
          <a:ln w="9525">
            <a:noFill/>
            <a:miter lim="800000"/>
            <a:headEnd/>
            <a:tailEnd/>
          </a:ln>
        </p:spPr>
        <p:txBody>
          <a:bodyPr/>
          <a:lstStyle/>
          <a:p>
            <a:pPr algn="l">
              <a:spcBef>
                <a:spcPct val="20000"/>
              </a:spcBef>
            </a:pPr>
            <a:r>
              <a:rPr lang="en-US" sz="2400" b="0" u="sng" dirty="0" smtClean="0">
                <a:solidFill>
                  <a:srgbClr val="000000"/>
                </a:solidFill>
              </a:rPr>
              <a:t>The importance of loading trajectories in Milestone evaluations</a:t>
            </a:r>
          </a:p>
          <a:p>
            <a:pPr algn="l">
              <a:spcBef>
                <a:spcPct val="20000"/>
              </a:spcBef>
            </a:pPr>
            <a:endParaRPr lang="en-US" sz="800" b="0" u="sng" dirty="0" smtClean="0">
              <a:solidFill>
                <a:srgbClr val="000000"/>
              </a:solidFill>
            </a:endParaRPr>
          </a:p>
          <a:p>
            <a:pPr marL="609600" indent="-609600" algn="l">
              <a:spcBef>
                <a:spcPct val="20000"/>
              </a:spcBef>
              <a:buFont typeface="Tahoma" pitchFamily="34" charset="0"/>
              <a:buChar char="●"/>
            </a:pPr>
            <a:r>
              <a:rPr lang="en-US" sz="2400" b="0" dirty="0" smtClean="0">
                <a:solidFill>
                  <a:srgbClr val="000000"/>
                </a:solidFill>
              </a:rPr>
              <a:t>Very important – and importance increases with each evaluation through 2025</a:t>
            </a:r>
          </a:p>
          <a:p>
            <a:pPr marL="609600" indent="-609600" algn="l">
              <a:spcBef>
                <a:spcPct val="20000"/>
              </a:spcBef>
              <a:buFont typeface="Tahoma" pitchFamily="34" charset="0"/>
              <a:buChar char="●"/>
            </a:pPr>
            <a:endParaRPr lang="en-US" sz="800" b="0" dirty="0" smtClean="0">
              <a:solidFill>
                <a:srgbClr val="000000"/>
              </a:solidFill>
            </a:endParaRPr>
          </a:p>
          <a:p>
            <a:pPr marL="609600" indent="-609600" algn="l">
              <a:spcBef>
                <a:spcPct val="20000"/>
              </a:spcBef>
              <a:buFont typeface="Tahoma" pitchFamily="34" charset="0"/>
              <a:buChar char="●"/>
            </a:pPr>
            <a:r>
              <a:rPr lang="en-US" sz="2400" b="0" dirty="0" smtClean="0">
                <a:solidFill>
                  <a:srgbClr val="000000"/>
                </a:solidFill>
              </a:rPr>
              <a:t>Importance of trends in monitoring data will also increase over time </a:t>
            </a:r>
            <a:r>
              <a:rPr lang="en-US" sz="2400" b="0" dirty="0" smtClean="0">
                <a:solidFill>
                  <a:srgbClr val="000000"/>
                </a:solidFill>
                <a:sym typeface="Symbol"/>
              </a:rPr>
              <a:t> </a:t>
            </a:r>
            <a:r>
              <a:rPr lang="en-US" sz="2400" b="0" dirty="0" smtClean="0">
                <a:solidFill>
                  <a:srgbClr val="000000"/>
                </a:solidFill>
              </a:rPr>
              <a:t>attainment of water quality standards + non-tidal loads</a:t>
            </a:r>
          </a:p>
        </p:txBody>
      </p:sp>
      <p:pic>
        <p:nvPicPr>
          <p:cNvPr id="129027"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29028" name="Rectangle 4"/>
          <p:cNvSpPr>
            <a:spLocks noGrp="1" noChangeArrowheads="1"/>
          </p:cNvSpPr>
          <p:nvPr>
            <p:ph type="title"/>
          </p:nvPr>
        </p:nvSpPr>
        <p:spPr>
          <a:xfrm>
            <a:off x="1066800" y="228600"/>
            <a:ext cx="7239000" cy="762000"/>
          </a:xfrm>
          <a:noFill/>
        </p:spPr>
        <p:txBody>
          <a:bodyPr/>
          <a:lstStyle/>
          <a:p>
            <a:pPr algn="ctr" eaLnBrk="1" hangingPunct="1"/>
            <a:r>
              <a:rPr lang="en-US" sz="2800" dirty="0" smtClean="0">
                <a:solidFill>
                  <a:schemeClr val="tx1"/>
                </a:solidFill>
              </a:rPr>
              <a:t>Milestone Evaluations</a:t>
            </a:r>
          </a:p>
        </p:txBody>
      </p:sp>
      <p:sp>
        <p:nvSpPr>
          <p:cNvPr id="129029" name="Rectangle 5"/>
          <p:cNvSpPr>
            <a:spLocks noChangeArrowheads="1"/>
          </p:cNvSpPr>
          <p:nvPr/>
        </p:nvSpPr>
        <p:spPr bwMode="gray">
          <a:xfrm>
            <a:off x="457200" y="990600"/>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nSpc>
                <a:spcPct val="100000"/>
              </a:lnSpc>
              <a:spcBef>
                <a:spcPct val="0"/>
              </a:spcBef>
              <a:buClrTx/>
            </a:pPr>
            <a:endParaRPr kumimoji="1" lang="en-US" sz="2400" b="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381000" y="1219200"/>
            <a:ext cx="8534400" cy="4114800"/>
          </a:xfrm>
          <a:prstGeom prst="rect">
            <a:avLst/>
          </a:prstGeom>
          <a:noFill/>
          <a:ln w="9525">
            <a:noFill/>
            <a:miter lim="800000"/>
            <a:headEnd/>
            <a:tailEnd/>
          </a:ln>
        </p:spPr>
        <p:txBody>
          <a:bodyPr/>
          <a:lstStyle/>
          <a:p>
            <a:pPr algn="l">
              <a:spcBef>
                <a:spcPct val="20000"/>
              </a:spcBef>
            </a:pPr>
            <a:r>
              <a:rPr lang="en-US" sz="2400" b="0" u="sng" dirty="0" smtClean="0">
                <a:solidFill>
                  <a:srgbClr val="000000"/>
                </a:solidFill>
              </a:rPr>
              <a:t>Potential future changes to data and methods (May 2014 </a:t>
            </a:r>
            <a:r>
              <a:rPr lang="en-US" sz="2400" b="0" u="sng" dirty="0" smtClean="0">
                <a:solidFill>
                  <a:srgbClr val="000000"/>
                </a:solidFill>
                <a:sym typeface="Symbol"/>
              </a:rPr>
              <a:t></a:t>
            </a:r>
            <a:r>
              <a:rPr lang="en-US" sz="2400" b="0" u="sng" dirty="0" smtClean="0">
                <a:solidFill>
                  <a:srgbClr val="000000"/>
                </a:solidFill>
              </a:rPr>
              <a:t> 2015 Progress)  </a:t>
            </a:r>
          </a:p>
          <a:p>
            <a:pPr algn="l">
              <a:spcBef>
                <a:spcPct val="20000"/>
              </a:spcBef>
            </a:pPr>
            <a:endParaRPr lang="en-US" sz="800" b="0" u="sng" dirty="0" smtClean="0">
              <a:solidFill>
                <a:srgbClr val="000000"/>
              </a:solidFill>
            </a:endParaRPr>
          </a:p>
          <a:p>
            <a:pPr marL="609600" indent="-609600" algn="l">
              <a:spcBef>
                <a:spcPct val="20000"/>
              </a:spcBef>
              <a:buFont typeface="Tahoma" pitchFamily="34" charset="0"/>
              <a:buChar char="●"/>
            </a:pPr>
            <a:r>
              <a:rPr lang="en-US" sz="2400" b="0" dirty="0" smtClean="0">
                <a:solidFill>
                  <a:srgbClr val="000000"/>
                </a:solidFill>
              </a:rPr>
              <a:t>Revised Background Conditions – could change 2015 projections for background conditions after May 15th final Milestones</a:t>
            </a:r>
          </a:p>
          <a:p>
            <a:pPr marL="609600" indent="-609600" algn="l">
              <a:spcBef>
                <a:spcPct val="20000"/>
              </a:spcBef>
            </a:pPr>
            <a:endParaRPr lang="en-US" sz="800" b="0" dirty="0" smtClean="0">
              <a:solidFill>
                <a:srgbClr val="000000"/>
              </a:solidFill>
            </a:endParaRPr>
          </a:p>
          <a:p>
            <a:pPr marL="1030288" lvl="1" indent="-403225" algn="l">
              <a:spcBef>
                <a:spcPct val="20000"/>
              </a:spcBef>
              <a:buSzPct val="66000"/>
              <a:buFont typeface="Courier New" pitchFamily="49" charset="0"/>
              <a:buChar char="o"/>
            </a:pPr>
            <a:r>
              <a:rPr lang="en-US" sz="2000" b="0" dirty="0" smtClean="0">
                <a:solidFill>
                  <a:srgbClr val="000000"/>
                </a:solidFill>
              </a:rPr>
              <a:t>Updated agriculture LU and animal populations from 2012 Ag Census (received 5/2/14 and being processed)</a:t>
            </a:r>
          </a:p>
          <a:p>
            <a:pPr marL="1030288" lvl="1" indent="-403225" algn="l">
              <a:spcBef>
                <a:spcPct val="20000"/>
              </a:spcBef>
              <a:buSzPct val="66000"/>
              <a:buFont typeface="Courier New" pitchFamily="49" charset="0"/>
              <a:buChar char="o"/>
            </a:pPr>
            <a:r>
              <a:rPr lang="en-US" sz="2000" b="0" dirty="0" smtClean="0">
                <a:solidFill>
                  <a:srgbClr val="000000"/>
                </a:solidFill>
              </a:rPr>
              <a:t>Urban, other updates from 1) 2011 National Land Cover Dataset, 2) revised PA population projections, 3) U.S. Census Bureau’s 2013 population projections, 4) variety of county-specific land use datasets, 5) sewer service areas </a:t>
            </a:r>
          </a:p>
          <a:p>
            <a:pPr marL="1030288" lvl="1" indent="-403225" algn="l">
              <a:spcBef>
                <a:spcPct val="20000"/>
              </a:spcBef>
              <a:buSzPct val="66000"/>
              <a:buFont typeface="Courier New" pitchFamily="49" charset="0"/>
              <a:buChar char="o"/>
            </a:pPr>
            <a:r>
              <a:rPr lang="en-US" sz="2000" b="0" dirty="0" smtClean="0">
                <a:solidFill>
                  <a:srgbClr val="000000"/>
                </a:solidFill>
              </a:rPr>
              <a:t>Planning for incorporation of this data to be finished for state review in Sept, 2014. </a:t>
            </a:r>
          </a:p>
        </p:txBody>
      </p:sp>
      <p:pic>
        <p:nvPicPr>
          <p:cNvPr id="129027"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29028" name="Rectangle 4"/>
          <p:cNvSpPr>
            <a:spLocks noGrp="1" noChangeArrowheads="1"/>
          </p:cNvSpPr>
          <p:nvPr>
            <p:ph type="title"/>
          </p:nvPr>
        </p:nvSpPr>
        <p:spPr>
          <a:xfrm>
            <a:off x="1066800" y="228600"/>
            <a:ext cx="7239000" cy="762000"/>
          </a:xfrm>
          <a:noFill/>
        </p:spPr>
        <p:txBody>
          <a:bodyPr/>
          <a:lstStyle/>
          <a:p>
            <a:pPr algn="ctr" eaLnBrk="1" hangingPunct="1"/>
            <a:r>
              <a:rPr lang="en-US" sz="2800" dirty="0" smtClean="0">
                <a:solidFill>
                  <a:schemeClr val="tx1"/>
                </a:solidFill>
              </a:rPr>
              <a:t>Future Changes</a:t>
            </a:r>
          </a:p>
        </p:txBody>
      </p:sp>
      <p:sp>
        <p:nvSpPr>
          <p:cNvPr id="129029" name="Rectangle 5"/>
          <p:cNvSpPr>
            <a:spLocks noChangeArrowheads="1"/>
          </p:cNvSpPr>
          <p:nvPr/>
        </p:nvSpPr>
        <p:spPr bwMode="gray">
          <a:xfrm>
            <a:off x="457200" y="990600"/>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nSpc>
                <a:spcPct val="100000"/>
              </a:lnSpc>
              <a:spcBef>
                <a:spcPct val="0"/>
              </a:spcBef>
              <a:buClrTx/>
            </a:pPr>
            <a:endParaRPr kumimoji="1" lang="en-US" sz="2400" b="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381000" y="1219200"/>
            <a:ext cx="8534400" cy="4114800"/>
          </a:xfrm>
          <a:prstGeom prst="rect">
            <a:avLst/>
          </a:prstGeom>
          <a:noFill/>
          <a:ln w="9525">
            <a:noFill/>
            <a:miter lim="800000"/>
            <a:headEnd/>
            <a:tailEnd/>
          </a:ln>
        </p:spPr>
        <p:txBody>
          <a:bodyPr/>
          <a:lstStyle/>
          <a:p>
            <a:pPr marL="609600" indent="-609600" algn="l">
              <a:spcBef>
                <a:spcPct val="20000"/>
              </a:spcBef>
              <a:buFont typeface="Tahoma" pitchFamily="34" charset="0"/>
              <a:buChar char="●"/>
            </a:pPr>
            <a:r>
              <a:rPr lang="en-US" sz="2400" b="0" dirty="0" smtClean="0">
                <a:solidFill>
                  <a:srgbClr val="000000"/>
                </a:solidFill>
              </a:rPr>
              <a:t>2014 Progress and 2015 Progress scenarios could include this information on background conditions</a:t>
            </a:r>
          </a:p>
          <a:p>
            <a:pPr marL="609600" indent="-609600" algn="l">
              <a:spcBef>
                <a:spcPct val="20000"/>
              </a:spcBef>
              <a:buFont typeface="Tahoma" pitchFamily="34" charset="0"/>
              <a:buChar char="●"/>
            </a:pPr>
            <a:endParaRPr lang="en-US" sz="800" b="0" dirty="0" smtClean="0">
              <a:solidFill>
                <a:srgbClr val="000000"/>
              </a:solidFill>
            </a:endParaRPr>
          </a:p>
          <a:p>
            <a:pPr marL="609600" indent="-609600" algn="l">
              <a:spcBef>
                <a:spcPct val="20000"/>
              </a:spcBef>
              <a:buFont typeface="Tahoma" pitchFamily="34" charset="0"/>
              <a:buChar char="●"/>
            </a:pPr>
            <a:r>
              <a:rPr lang="en-US" sz="2400" b="0" dirty="0" smtClean="0">
                <a:solidFill>
                  <a:srgbClr val="000000"/>
                </a:solidFill>
              </a:rPr>
              <a:t>Workgroups and WQGIT itself) is: When should updated information for forecasting background conditions be incorporated (see 3 options in attached paper)?  </a:t>
            </a:r>
          </a:p>
          <a:p>
            <a:pPr marL="609600" indent="-609600" algn="l">
              <a:spcBef>
                <a:spcPct val="20000"/>
              </a:spcBef>
              <a:buFont typeface="Tahoma" pitchFamily="34" charset="0"/>
              <a:buChar char="●"/>
            </a:pPr>
            <a:endParaRPr lang="en-US" sz="800" b="0" dirty="0" smtClean="0">
              <a:solidFill>
                <a:srgbClr val="000000"/>
              </a:solidFill>
            </a:endParaRPr>
          </a:p>
          <a:p>
            <a:pPr marL="609600" indent="-609600" algn="l">
              <a:spcBef>
                <a:spcPct val="20000"/>
              </a:spcBef>
              <a:buFont typeface="Tahoma" pitchFamily="34" charset="0"/>
              <a:buChar char="●"/>
            </a:pPr>
            <a:r>
              <a:rPr lang="en-US" sz="2400" b="0" dirty="0" smtClean="0">
                <a:solidFill>
                  <a:srgbClr val="000000"/>
                </a:solidFill>
              </a:rPr>
              <a:t>EPA will use just one scenario (2015 progress) in evaluation of Milestone achievement. </a:t>
            </a:r>
          </a:p>
          <a:p>
            <a:pPr marL="609600" indent="-609600" algn="l">
              <a:spcBef>
                <a:spcPct val="20000"/>
              </a:spcBef>
              <a:buFont typeface="Tahoma" pitchFamily="34" charset="0"/>
              <a:buChar char="●"/>
            </a:pPr>
            <a:endParaRPr lang="en-US" sz="800" b="0" dirty="0" smtClean="0">
              <a:solidFill>
                <a:srgbClr val="000000"/>
              </a:solidFill>
            </a:endParaRPr>
          </a:p>
          <a:p>
            <a:pPr marL="609600" indent="-609600" algn="l">
              <a:spcBef>
                <a:spcPct val="20000"/>
              </a:spcBef>
              <a:buFont typeface="Tahoma" pitchFamily="34" charset="0"/>
              <a:buChar char="●"/>
            </a:pPr>
            <a:r>
              <a:rPr lang="en-US" sz="2400" b="0" dirty="0" smtClean="0">
                <a:solidFill>
                  <a:srgbClr val="000000"/>
                </a:solidFill>
              </a:rPr>
              <a:t>Jurisdictions can assess other variations of scenarios for their own purposes. </a:t>
            </a:r>
          </a:p>
        </p:txBody>
      </p:sp>
      <p:pic>
        <p:nvPicPr>
          <p:cNvPr id="129027"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29028" name="Rectangle 4"/>
          <p:cNvSpPr>
            <a:spLocks noGrp="1" noChangeArrowheads="1"/>
          </p:cNvSpPr>
          <p:nvPr>
            <p:ph type="title"/>
          </p:nvPr>
        </p:nvSpPr>
        <p:spPr>
          <a:xfrm>
            <a:off x="1066800" y="228600"/>
            <a:ext cx="7239000" cy="762000"/>
          </a:xfrm>
          <a:noFill/>
        </p:spPr>
        <p:txBody>
          <a:bodyPr/>
          <a:lstStyle/>
          <a:p>
            <a:pPr algn="ctr" eaLnBrk="1" hangingPunct="1"/>
            <a:r>
              <a:rPr lang="en-US" sz="2800" dirty="0" smtClean="0">
                <a:solidFill>
                  <a:schemeClr val="tx1"/>
                </a:solidFill>
              </a:rPr>
              <a:t>Future Changes</a:t>
            </a:r>
          </a:p>
        </p:txBody>
      </p:sp>
      <p:sp>
        <p:nvSpPr>
          <p:cNvPr id="129029" name="Rectangle 5"/>
          <p:cNvSpPr>
            <a:spLocks noChangeArrowheads="1"/>
          </p:cNvSpPr>
          <p:nvPr/>
        </p:nvSpPr>
        <p:spPr bwMode="gray">
          <a:xfrm>
            <a:off x="457200" y="990600"/>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nSpc>
                <a:spcPct val="100000"/>
              </a:lnSpc>
              <a:spcBef>
                <a:spcPct val="0"/>
              </a:spcBef>
              <a:buClrTx/>
            </a:pPr>
            <a:endParaRPr kumimoji="1" lang="en-US" sz="2400" b="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p:cNvSpPr>
          <p:nvPr/>
        </p:nvSpPr>
        <p:spPr bwMode="auto">
          <a:xfrm>
            <a:off x="381000" y="1219200"/>
            <a:ext cx="8534400" cy="4114800"/>
          </a:xfrm>
          <a:prstGeom prst="rect">
            <a:avLst/>
          </a:prstGeom>
          <a:noFill/>
          <a:ln w="9525">
            <a:noFill/>
            <a:miter lim="800000"/>
            <a:headEnd/>
            <a:tailEnd/>
          </a:ln>
        </p:spPr>
        <p:txBody>
          <a:bodyPr/>
          <a:lstStyle/>
          <a:p>
            <a:pPr algn="l">
              <a:spcBef>
                <a:spcPct val="20000"/>
              </a:spcBef>
            </a:pPr>
            <a:r>
              <a:rPr lang="en-US" sz="2400" b="0" u="sng" dirty="0" smtClean="0">
                <a:solidFill>
                  <a:srgbClr val="000000"/>
                </a:solidFill>
              </a:rPr>
              <a:t>Potential future changes to data and methods (May 2014 </a:t>
            </a:r>
            <a:r>
              <a:rPr lang="en-US" sz="2400" b="0" u="sng" dirty="0" smtClean="0">
                <a:solidFill>
                  <a:srgbClr val="000000"/>
                </a:solidFill>
                <a:sym typeface="Symbol"/>
              </a:rPr>
              <a:t></a:t>
            </a:r>
            <a:r>
              <a:rPr lang="en-US" sz="2400" b="0" u="sng" dirty="0" smtClean="0">
                <a:solidFill>
                  <a:srgbClr val="000000"/>
                </a:solidFill>
              </a:rPr>
              <a:t> 2015 Progress)  </a:t>
            </a:r>
          </a:p>
          <a:p>
            <a:pPr algn="l">
              <a:spcBef>
                <a:spcPct val="20000"/>
              </a:spcBef>
            </a:pPr>
            <a:endParaRPr lang="en-US" sz="800" b="0" u="sng" dirty="0" smtClean="0">
              <a:solidFill>
                <a:srgbClr val="000000"/>
              </a:solidFill>
            </a:endParaRPr>
          </a:p>
          <a:p>
            <a:pPr marL="609600" indent="-609600" algn="l">
              <a:spcBef>
                <a:spcPct val="20000"/>
              </a:spcBef>
              <a:buFont typeface="Tahoma" pitchFamily="34" charset="0"/>
              <a:buChar char="●"/>
            </a:pPr>
            <a:r>
              <a:rPr lang="en-US" sz="2400" b="0" dirty="0" smtClean="0">
                <a:solidFill>
                  <a:srgbClr val="000000"/>
                </a:solidFill>
              </a:rPr>
              <a:t>Revised BMPs – greater concern with revised efficiencies than “new” BMPs</a:t>
            </a:r>
          </a:p>
          <a:p>
            <a:pPr marL="609600" indent="-609600" algn="l">
              <a:spcBef>
                <a:spcPct val="20000"/>
              </a:spcBef>
            </a:pPr>
            <a:endParaRPr lang="en-US" sz="800" b="0" dirty="0" smtClean="0">
              <a:solidFill>
                <a:srgbClr val="000000"/>
              </a:solidFill>
            </a:endParaRPr>
          </a:p>
          <a:p>
            <a:pPr marL="1030288" lvl="1" indent="-403225" algn="l">
              <a:spcBef>
                <a:spcPct val="20000"/>
              </a:spcBef>
              <a:buSzPct val="66000"/>
              <a:buFont typeface="Courier New" pitchFamily="49" charset="0"/>
              <a:buChar char="o"/>
            </a:pPr>
            <a:r>
              <a:rPr lang="en-US" sz="2000" b="0" dirty="0" smtClean="0">
                <a:solidFill>
                  <a:srgbClr val="000000"/>
                </a:solidFill>
              </a:rPr>
              <a:t>Agriculture = Levels 2 and 3 Nutrient Management, Conservation Tillage, Riparian Forest Buffers, Poultry Litter</a:t>
            </a:r>
          </a:p>
          <a:p>
            <a:pPr marL="1030288" lvl="1" indent="-403225" algn="l">
              <a:spcBef>
                <a:spcPct val="20000"/>
              </a:spcBef>
              <a:buSzPct val="66000"/>
              <a:buFont typeface="Courier New" pitchFamily="49" charset="0"/>
              <a:buChar char="o"/>
            </a:pPr>
            <a:r>
              <a:rPr lang="en-US" sz="2000" b="0" dirty="0" smtClean="0">
                <a:solidFill>
                  <a:srgbClr val="000000"/>
                </a:solidFill>
              </a:rPr>
              <a:t>Urban = Onsite BMPs, E&amp;S, Urban Filter Strips and Stream Buffers, Urban Tree Planting/Canopy, Illicit Discharge, Shoreline Erosion Controls, Floating Wetlands, Algal Turf Scrubbers</a:t>
            </a:r>
          </a:p>
        </p:txBody>
      </p:sp>
      <p:pic>
        <p:nvPicPr>
          <p:cNvPr id="129027" name="Picture 3" descr="CBPOLOGO"/>
          <p:cNvPicPr>
            <a:picLocks noChangeAspect="1" noChangeArrowheads="1"/>
          </p:cNvPicPr>
          <p:nvPr/>
        </p:nvPicPr>
        <p:blipFill>
          <a:blip r:embed="rId2" cstate="print"/>
          <a:srcRect/>
          <a:stretch>
            <a:fillRect/>
          </a:stretch>
        </p:blipFill>
        <p:spPr bwMode="auto">
          <a:xfrm>
            <a:off x="0" y="152400"/>
            <a:ext cx="1169988" cy="720725"/>
          </a:xfrm>
          <a:prstGeom prst="rect">
            <a:avLst/>
          </a:prstGeom>
          <a:noFill/>
          <a:ln w="9525">
            <a:noFill/>
            <a:miter lim="800000"/>
            <a:headEnd/>
            <a:tailEnd/>
          </a:ln>
        </p:spPr>
      </p:pic>
      <p:sp>
        <p:nvSpPr>
          <p:cNvPr id="129028" name="Rectangle 4"/>
          <p:cNvSpPr>
            <a:spLocks noGrp="1" noChangeArrowheads="1"/>
          </p:cNvSpPr>
          <p:nvPr>
            <p:ph type="title"/>
          </p:nvPr>
        </p:nvSpPr>
        <p:spPr>
          <a:xfrm>
            <a:off x="1066800" y="228600"/>
            <a:ext cx="7239000" cy="762000"/>
          </a:xfrm>
          <a:noFill/>
        </p:spPr>
        <p:txBody>
          <a:bodyPr/>
          <a:lstStyle/>
          <a:p>
            <a:pPr algn="ctr" eaLnBrk="1" hangingPunct="1"/>
            <a:r>
              <a:rPr lang="en-US" sz="2800" dirty="0" smtClean="0">
                <a:solidFill>
                  <a:schemeClr val="tx1"/>
                </a:solidFill>
              </a:rPr>
              <a:t>Future Changes</a:t>
            </a:r>
          </a:p>
        </p:txBody>
      </p:sp>
      <p:sp>
        <p:nvSpPr>
          <p:cNvPr id="129029" name="Rectangle 5"/>
          <p:cNvSpPr>
            <a:spLocks noChangeArrowheads="1"/>
          </p:cNvSpPr>
          <p:nvPr/>
        </p:nvSpPr>
        <p:spPr bwMode="gray">
          <a:xfrm>
            <a:off x="457200" y="990600"/>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nSpc>
                <a:spcPct val="100000"/>
              </a:lnSpc>
              <a:spcBef>
                <a:spcPct val="0"/>
              </a:spcBef>
              <a:buClrTx/>
            </a:pPr>
            <a:endParaRPr kumimoji="1" lang="en-US" sz="2400" b="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609600" marR="0" indent="-609600" algn="ctr" defTabSz="914400" rtl="0" eaLnBrk="1" fontAlgn="base" latinLnBrk="0" hangingPunct="1">
          <a:lnSpc>
            <a:spcPct val="90000"/>
          </a:lnSpc>
          <a:spcBef>
            <a:spcPct val="50000"/>
          </a:spcBef>
          <a:spcAft>
            <a:spcPct val="0"/>
          </a:spcAft>
          <a:buClr>
            <a:schemeClr val="tx1"/>
          </a:buClr>
          <a:buSzTx/>
          <a:buFontTx/>
          <a:buNone/>
          <a:tabLst/>
          <a:defRPr kumimoji="0" lang="en-US" sz="1200" b="1"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609600" marR="0" indent="-609600" algn="ctr" defTabSz="914400" rtl="0" eaLnBrk="1" fontAlgn="base" latinLnBrk="0" hangingPunct="1">
          <a:lnSpc>
            <a:spcPct val="90000"/>
          </a:lnSpc>
          <a:spcBef>
            <a:spcPct val="50000"/>
          </a:spcBef>
          <a:spcAft>
            <a:spcPct val="0"/>
          </a:spcAft>
          <a:buClr>
            <a:schemeClr val="tx1"/>
          </a:buClr>
          <a:buSzTx/>
          <a:buFontTx/>
          <a:buNone/>
          <a:tabLst/>
          <a:defRPr kumimoji="0" lang="en-US" sz="1200" b="1"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C:\Access2000\Templates\Presentation Designs\Blends.pot</Template>
  <TotalTime>30462</TotalTime>
  <Words>818</Words>
  <Application>Microsoft Office PowerPoint</Application>
  <PresentationFormat>On-screen Show (4:3)</PresentationFormat>
  <Paragraphs>88</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Blends</vt:lpstr>
      <vt:lpstr>Updating Background Conditions and BMP Efficiencies</vt:lpstr>
      <vt:lpstr>Milestone Evaluations</vt:lpstr>
      <vt:lpstr>Milestone Evaluations</vt:lpstr>
      <vt:lpstr>Milestone Evaluations</vt:lpstr>
      <vt:lpstr>Milestone Evaluations</vt:lpstr>
      <vt:lpstr>Milestone Evaluations</vt:lpstr>
      <vt:lpstr>Future Changes</vt:lpstr>
      <vt:lpstr>Future Changes</vt:lpstr>
      <vt:lpstr>Future Changes</vt:lpstr>
      <vt:lpstr>Future Changes</vt:lpstr>
      <vt:lpstr>Future Changes</vt:lpstr>
      <vt:lpstr>Milestone Evaluations</vt:lpstr>
      <vt:lpstr>Milestone Evaluations</vt:lpstr>
      <vt:lpstr>Milestone Evaluations</vt:lpstr>
    </vt:vector>
  </TitlesOfParts>
  <Company>UMD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BMPs and the Chesapeake Bay Watershed Model</dc:title>
  <dc:creator>JSWEENEY</dc:creator>
  <cp:lastModifiedBy>hmartin</cp:lastModifiedBy>
  <cp:revision>1117</cp:revision>
  <cp:lastPrinted>2000-06-20T21:06:26Z</cp:lastPrinted>
  <dcterms:created xsi:type="dcterms:W3CDTF">2000-03-01T20:20:51Z</dcterms:created>
  <dcterms:modified xsi:type="dcterms:W3CDTF">2014-05-08T16:26:20Z</dcterms:modified>
</cp:coreProperties>
</file>