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77"/>
  </p:notesMasterIdLst>
  <p:sldIdLst>
    <p:sldId id="257" r:id="rId3"/>
    <p:sldId id="344" r:id="rId4"/>
    <p:sldId id="298" r:id="rId5"/>
    <p:sldId id="261" r:id="rId6"/>
    <p:sldId id="288" r:id="rId7"/>
    <p:sldId id="271" r:id="rId8"/>
    <p:sldId id="282" r:id="rId9"/>
    <p:sldId id="283" r:id="rId10"/>
    <p:sldId id="284" r:id="rId11"/>
    <p:sldId id="332" r:id="rId12"/>
    <p:sldId id="342" r:id="rId13"/>
    <p:sldId id="295" r:id="rId14"/>
    <p:sldId id="266" r:id="rId15"/>
    <p:sldId id="338" r:id="rId16"/>
    <p:sldId id="360" r:id="rId17"/>
    <p:sldId id="359" r:id="rId18"/>
    <p:sldId id="286" r:id="rId19"/>
    <p:sldId id="276" r:id="rId20"/>
    <p:sldId id="278" r:id="rId21"/>
    <p:sldId id="272" r:id="rId22"/>
    <p:sldId id="340" r:id="rId23"/>
    <p:sldId id="274" r:id="rId24"/>
    <p:sldId id="273" r:id="rId25"/>
    <p:sldId id="336" r:id="rId26"/>
    <p:sldId id="337" r:id="rId27"/>
    <p:sldId id="316" r:id="rId28"/>
    <p:sldId id="326" r:id="rId29"/>
    <p:sldId id="388" r:id="rId30"/>
    <p:sldId id="293" r:id="rId31"/>
    <p:sldId id="290" r:id="rId32"/>
    <p:sldId id="292" r:id="rId33"/>
    <p:sldId id="287" r:id="rId34"/>
    <p:sldId id="289" r:id="rId35"/>
    <p:sldId id="389" r:id="rId36"/>
    <p:sldId id="330" r:id="rId37"/>
    <p:sldId id="345" r:id="rId38"/>
    <p:sldId id="299" r:id="rId39"/>
    <p:sldId id="390" r:id="rId40"/>
    <p:sldId id="348" r:id="rId41"/>
    <p:sldId id="300" r:id="rId42"/>
    <p:sldId id="302" r:id="rId43"/>
    <p:sldId id="303" r:id="rId44"/>
    <p:sldId id="304" r:id="rId45"/>
    <p:sldId id="301" r:id="rId46"/>
    <p:sldId id="305" r:id="rId47"/>
    <p:sldId id="391" r:id="rId48"/>
    <p:sldId id="347" r:id="rId49"/>
    <p:sldId id="349" r:id="rId50"/>
    <p:sldId id="354" r:id="rId51"/>
    <p:sldId id="355" r:id="rId52"/>
    <p:sldId id="358" r:id="rId53"/>
    <p:sldId id="357" r:id="rId54"/>
    <p:sldId id="356" r:id="rId55"/>
    <p:sldId id="366" r:id="rId56"/>
    <p:sldId id="367" r:id="rId57"/>
    <p:sldId id="387" r:id="rId58"/>
    <p:sldId id="369" r:id="rId59"/>
    <p:sldId id="381" r:id="rId60"/>
    <p:sldId id="382" r:id="rId61"/>
    <p:sldId id="375" r:id="rId62"/>
    <p:sldId id="383" r:id="rId63"/>
    <p:sldId id="384" r:id="rId64"/>
    <p:sldId id="385" r:id="rId65"/>
    <p:sldId id="386" r:id="rId66"/>
    <p:sldId id="379" r:id="rId67"/>
    <p:sldId id="376" r:id="rId68"/>
    <p:sldId id="377" r:id="rId69"/>
    <p:sldId id="378" r:id="rId70"/>
    <p:sldId id="380" r:id="rId71"/>
    <p:sldId id="280" r:id="rId72"/>
    <p:sldId id="281" r:id="rId73"/>
    <p:sldId id="365" r:id="rId74"/>
    <p:sldId id="362" r:id="rId75"/>
    <p:sldId id="361" r:id="rId7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D0D8E8"/>
    <a:srgbClr val="F96060"/>
    <a:srgbClr val="A90303"/>
    <a:srgbClr val="FC3838"/>
    <a:srgbClr val="F69B50"/>
    <a:srgbClr val="FBFB46"/>
    <a:srgbClr val="BDFA80"/>
    <a:srgbClr val="722A28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3238" autoAdjust="0"/>
  </p:normalViewPr>
  <p:slideViewPr>
    <p:cSldViewPr>
      <p:cViewPr varScale="1">
        <p:scale>
          <a:sx n="69" d="100"/>
          <a:sy n="69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54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viewProps" Target="view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theme" Target="theme/theme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5D747B-4365-4ADE-8B72-8231787E91B5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6FEE5193-A980-4EDC-BBB6-212E30D8291E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3200" b="1" dirty="0" smtClean="0">
              <a:latin typeface="Franklin Gothic Book" panose="020B0503020102020204" pitchFamily="34" charset="0"/>
            </a:rPr>
            <a:t>Site Classification</a:t>
          </a:r>
          <a:endParaRPr lang="en-US" sz="3200" b="1" dirty="0">
            <a:latin typeface="Franklin Gothic Book" panose="020B0503020102020204" pitchFamily="34" charset="0"/>
          </a:endParaRPr>
        </a:p>
      </dgm:t>
    </dgm:pt>
    <dgm:pt modelId="{BCDC27C8-89FE-48B7-8B0E-345A3C323F83}" type="parTrans" cxnId="{CC86150E-A2A3-41D7-A8F0-A32208C6EBA2}">
      <dgm:prSet/>
      <dgm:spPr/>
      <dgm:t>
        <a:bodyPr/>
        <a:lstStyle/>
        <a:p>
          <a:endParaRPr lang="en-US"/>
        </a:p>
      </dgm:t>
    </dgm:pt>
    <dgm:pt modelId="{10F55112-0466-4B93-A871-44017DB8E5A6}" type="sibTrans" cxnId="{CC86150E-A2A3-41D7-A8F0-A32208C6EBA2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>
            <a:solidFill>
              <a:schemeClr val="accent2">
                <a:lumMod val="75000"/>
              </a:schemeClr>
            </a:solidFill>
          </a:endParaRPr>
        </a:p>
      </dgm:t>
    </dgm:pt>
    <dgm:pt modelId="{73F7F1E7-687E-4842-B76C-B822C8455D76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3200" b="1" dirty="0" smtClean="0">
              <a:latin typeface="Franklin Gothic Book" panose="020B0503020102020204" pitchFamily="34" charset="0"/>
            </a:rPr>
            <a:t>Metric Sensitivity</a:t>
          </a:r>
          <a:endParaRPr lang="en-US" sz="3200" b="1" dirty="0">
            <a:latin typeface="Franklin Gothic Book" panose="020B0503020102020204" pitchFamily="34" charset="0"/>
          </a:endParaRPr>
        </a:p>
      </dgm:t>
    </dgm:pt>
    <dgm:pt modelId="{B2ACD18D-D262-4ACF-B751-A24CE4B6B0B1}" type="parTrans" cxnId="{58321A56-D70C-48F5-9AF2-6A68E34F1D14}">
      <dgm:prSet/>
      <dgm:spPr/>
      <dgm:t>
        <a:bodyPr/>
        <a:lstStyle/>
        <a:p>
          <a:endParaRPr lang="en-US"/>
        </a:p>
      </dgm:t>
    </dgm:pt>
    <dgm:pt modelId="{2F0FFF18-5B2F-4DAA-A972-910EB4781A83}" type="sibTrans" cxnId="{58321A56-D70C-48F5-9AF2-6A68E34F1D14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>
            <a:solidFill>
              <a:schemeClr val="accent2">
                <a:lumMod val="75000"/>
              </a:schemeClr>
            </a:solidFill>
          </a:endParaRPr>
        </a:p>
      </dgm:t>
    </dgm:pt>
    <dgm:pt modelId="{BD5434AA-24D8-4010-9BFF-180DED10C236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3200" b="1" dirty="0" smtClean="0">
              <a:latin typeface="Franklin Gothic Book" panose="020B0503020102020204" pitchFamily="34" charset="0"/>
            </a:rPr>
            <a:t>Redundancy Analysis</a:t>
          </a:r>
          <a:endParaRPr lang="en-US" sz="3200" b="1" dirty="0">
            <a:latin typeface="Franklin Gothic Book" panose="020B0503020102020204" pitchFamily="34" charset="0"/>
          </a:endParaRPr>
        </a:p>
      </dgm:t>
    </dgm:pt>
    <dgm:pt modelId="{DF4A7034-D872-4EF7-B34E-7191E843BC9F}" type="parTrans" cxnId="{8FA93482-1A64-4F34-966E-E0E884B72663}">
      <dgm:prSet/>
      <dgm:spPr/>
      <dgm:t>
        <a:bodyPr/>
        <a:lstStyle/>
        <a:p>
          <a:endParaRPr lang="en-US"/>
        </a:p>
      </dgm:t>
    </dgm:pt>
    <dgm:pt modelId="{32677DC1-658B-43FF-986A-12B48694FFF8}" type="sibTrans" cxnId="{8FA93482-1A64-4F34-966E-E0E884B72663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>
            <a:solidFill>
              <a:schemeClr val="accent2">
                <a:lumMod val="75000"/>
              </a:schemeClr>
            </a:solidFill>
          </a:endParaRPr>
        </a:p>
      </dgm:t>
    </dgm:pt>
    <dgm:pt modelId="{451FF6DF-9D0E-4D64-9B53-C536B627F7F7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3200" b="1" dirty="0" smtClean="0">
              <a:latin typeface="Franklin Gothic Book" panose="020B0503020102020204" pitchFamily="34" charset="0"/>
            </a:rPr>
            <a:t>Metric Selection</a:t>
          </a:r>
          <a:endParaRPr lang="en-US" sz="3200" b="1" dirty="0">
            <a:latin typeface="Franklin Gothic Book" panose="020B0503020102020204" pitchFamily="34" charset="0"/>
          </a:endParaRPr>
        </a:p>
      </dgm:t>
    </dgm:pt>
    <dgm:pt modelId="{9AA7D0C0-FF76-47A5-A74D-B5EF1671B17C}" type="parTrans" cxnId="{F8B667BE-2931-4195-B866-C3E5076C8CBC}">
      <dgm:prSet/>
      <dgm:spPr/>
      <dgm:t>
        <a:bodyPr/>
        <a:lstStyle/>
        <a:p>
          <a:endParaRPr lang="en-US"/>
        </a:p>
      </dgm:t>
    </dgm:pt>
    <dgm:pt modelId="{96AC7009-F862-4104-8A87-5E0728A39E55}" type="sibTrans" cxnId="{F8B667BE-2931-4195-B866-C3E5076C8CBC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>
            <a:solidFill>
              <a:schemeClr val="accent2">
                <a:lumMod val="75000"/>
              </a:schemeClr>
            </a:solidFill>
          </a:endParaRPr>
        </a:p>
      </dgm:t>
    </dgm:pt>
    <dgm:pt modelId="{D8B3A841-8D1C-48F7-B24C-970CAAE48E27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3200" b="1" dirty="0" smtClean="0">
              <a:latin typeface="Franklin Gothic Book" panose="020B0503020102020204" pitchFamily="34" charset="0"/>
            </a:rPr>
            <a:t>Scoring Metrics</a:t>
          </a:r>
          <a:endParaRPr lang="en-US" sz="3200" b="1" dirty="0">
            <a:latin typeface="Franklin Gothic Book" panose="020B0503020102020204" pitchFamily="34" charset="0"/>
          </a:endParaRPr>
        </a:p>
      </dgm:t>
    </dgm:pt>
    <dgm:pt modelId="{2594AC61-D23D-4241-B801-54FEB6CF4361}" type="parTrans" cxnId="{112C99C5-3C0F-4A38-9700-6241460C4803}">
      <dgm:prSet/>
      <dgm:spPr/>
      <dgm:t>
        <a:bodyPr/>
        <a:lstStyle/>
        <a:p>
          <a:endParaRPr lang="en-US"/>
        </a:p>
      </dgm:t>
    </dgm:pt>
    <dgm:pt modelId="{1D7A2910-4E07-40FB-9DBC-76DD070DFEDA}" type="sibTrans" cxnId="{112C99C5-3C0F-4A38-9700-6241460C4803}">
      <dgm:prSet/>
      <dgm:spPr/>
      <dgm:t>
        <a:bodyPr/>
        <a:lstStyle/>
        <a:p>
          <a:endParaRPr lang="en-US"/>
        </a:p>
      </dgm:t>
    </dgm:pt>
    <dgm:pt modelId="{ABC54DA3-3264-444F-8497-DA4AC1051936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3200" b="1" dirty="0" smtClean="0">
              <a:latin typeface="Franklin Gothic Book" panose="020B0503020102020204" pitchFamily="34" charset="0"/>
            </a:rPr>
            <a:t>Metric Calculation</a:t>
          </a:r>
          <a:endParaRPr lang="en-US" sz="3200" b="1" dirty="0">
            <a:latin typeface="Franklin Gothic Book" panose="020B0503020102020204" pitchFamily="34" charset="0"/>
          </a:endParaRPr>
        </a:p>
      </dgm:t>
    </dgm:pt>
    <dgm:pt modelId="{32812357-CE3E-4B55-941B-862F0E0AEA96}" type="parTrans" cxnId="{688FCC9A-75EE-488F-9289-FFFE39BC0289}">
      <dgm:prSet/>
      <dgm:spPr/>
      <dgm:t>
        <a:bodyPr/>
        <a:lstStyle/>
        <a:p>
          <a:endParaRPr lang="en-US"/>
        </a:p>
      </dgm:t>
    </dgm:pt>
    <dgm:pt modelId="{9CEEDDAA-4891-4FC3-9EDB-A37682A8C4EE}" type="sibTrans" cxnId="{688FCC9A-75EE-488F-9289-FFFE39BC0289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>
            <a:solidFill>
              <a:schemeClr val="accent2">
                <a:lumMod val="75000"/>
              </a:schemeClr>
            </a:solidFill>
          </a:endParaRPr>
        </a:p>
      </dgm:t>
    </dgm:pt>
    <dgm:pt modelId="{A9009252-9FCA-4B70-9549-9D619AB0A9CA}" type="pres">
      <dgm:prSet presAssocID="{765D747B-4365-4ADE-8B72-8231787E91B5}" presName="linearFlow" presStyleCnt="0">
        <dgm:presLayoutVars>
          <dgm:resizeHandles val="exact"/>
        </dgm:presLayoutVars>
      </dgm:prSet>
      <dgm:spPr/>
    </dgm:pt>
    <dgm:pt modelId="{0D542D2A-BE52-4BA8-803A-CB1E3E384E92}" type="pres">
      <dgm:prSet presAssocID="{6FEE5193-A980-4EDC-BBB6-212E30D8291E}" presName="node" presStyleLbl="node1" presStyleIdx="0" presStyleCnt="6" custScaleX="1467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FE8EE2-9DEA-4ED8-8583-C0D3B77A940C}" type="pres">
      <dgm:prSet presAssocID="{10F55112-0466-4B93-A871-44017DB8E5A6}" presName="sibTrans" presStyleLbl="sibTrans2D1" presStyleIdx="0" presStyleCnt="5"/>
      <dgm:spPr/>
      <dgm:t>
        <a:bodyPr/>
        <a:lstStyle/>
        <a:p>
          <a:endParaRPr lang="en-US"/>
        </a:p>
      </dgm:t>
    </dgm:pt>
    <dgm:pt modelId="{9C7F930E-54B9-412C-81DC-8A2A19FB1474}" type="pres">
      <dgm:prSet presAssocID="{10F55112-0466-4B93-A871-44017DB8E5A6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AAB26D4F-E491-43E6-97D8-3A14EFA4FAAE}" type="pres">
      <dgm:prSet presAssocID="{ABC54DA3-3264-444F-8497-DA4AC1051936}" presName="node" presStyleLbl="node1" presStyleIdx="1" presStyleCnt="6" custScaleX="1467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34FC7F-E7A8-4806-8A18-B818A40EE917}" type="pres">
      <dgm:prSet presAssocID="{9CEEDDAA-4891-4FC3-9EDB-A37682A8C4EE}" presName="sibTrans" presStyleLbl="sibTrans2D1" presStyleIdx="1" presStyleCnt="5"/>
      <dgm:spPr/>
      <dgm:t>
        <a:bodyPr/>
        <a:lstStyle/>
        <a:p>
          <a:endParaRPr lang="en-US"/>
        </a:p>
      </dgm:t>
    </dgm:pt>
    <dgm:pt modelId="{ABDF0481-5047-4AFA-AA28-37E6B06F9DE8}" type="pres">
      <dgm:prSet presAssocID="{9CEEDDAA-4891-4FC3-9EDB-A37682A8C4EE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2701D230-EAA2-4992-B102-FC27E3DBEE58}" type="pres">
      <dgm:prSet presAssocID="{73F7F1E7-687E-4842-B76C-B822C8455D76}" presName="node" presStyleLbl="node1" presStyleIdx="2" presStyleCnt="6" custScaleX="1467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9F37BC-8973-4E60-8DDE-59DE9F96117F}" type="pres">
      <dgm:prSet presAssocID="{2F0FFF18-5B2F-4DAA-A972-910EB4781A83}" presName="sibTrans" presStyleLbl="sibTrans2D1" presStyleIdx="2" presStyleCnt="5"/>
      <dgm:spPr/>
      <dgm:t>
        <a:bodyPr/>
        <a:lstStyle/>
        <a:p>
          <a:endParaRPr lang="en-US"/>
        </a:p>
      </dgm:t>
    </dgm:pt>
    <dgm:pt modelId="{DD3AA9A6-502B-442C-A272-712FA9186E4D}" type="pres">
      <dgm:prSet presAssocID="{2F0FFF18-5B2F-4DAA-A972-910EB4781A83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6BC88210-B018-4977-B131-7E463988786F}" type="pres">
      <dgm:prSet presAssocID="{BD5434AA-24D8-4010-9BFF-180DED10C236}" presName="node" presStyleLbl="node1" presStyleIdx="3" presStyleCnt="6" custScaleX="1467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84A756-6C79-427D-8AA5-4637ECD57F06}" type="pres">
      <dgm:prSet presAssocID="{32677DC1-658B-43FF-986A-12B48694FFF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AE7C3960-7A18-4231-A6F3-8321BD862C4F}" type="pres">
      <dgm:prSet presAssocID="{32677DC1-658B-43FF-986A-12B48694FFF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B9C9DF07-9F9F-4EA5-AF28-66F4038A8EF0}" type="pres">
      <dgm:prSet presAssocID="{451FF6DF-9D0E-4D64-9B53-C536B627F7F7}" presName="node" presStyleLbl="node1" presStyleIdx="4" presStyleCnt="6" custScaleX="1467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032C4B-96DB-4CC5-8B15-5AC91FE438B2}" type="pres">
      <dgm:prSet presAssocID="{96AC7009-F862-4104-8A87-5E0728A39E55}" presName="sibTrans" presStyleLbl="sibTrans2D1" presStyleIdx="4" presStyleCnt="5"/>
      <dgm:spPr/>
      <dgm:t>
        <a:bodyPr/>
        <a:lstStyle/>
        <a:p>
          <a:endParaRPr lang="en-US"/>
        </a:p>
      </dgm:t>
    </dgm:pt>
    <dgm:pt modelId="{A60EDE8E-11A2-473E-8439-448CB56FC4C6}" type="pres">
      <dgm:prSet presAssocID="{96AC7009-F862-4104-8A87-5E0728A39E55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5671A518-54F5-4716-9596-BF4328F37CB9}" type="pres">
      <dgm:prSet presAssocID="{D8B3A841-8D1C-48F7-B24C-970CAAE48E27}" presName="node" presStyleLbl="node1" presStyleIdx="5" presStyleCnt="6" custScaleX="1467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0D1DB5-F97F-41A4-B8A7-8AD5F5B47CC8}" type="presOf" srcId="{D8B3A841-8D1C-48F7-B24C-970CAAE48E27}" destId="{5671A518-54F5-4716-9596-BF4328F37CB9}" srcOrd="0" destOrd="0" presId="urn:microsoft.com/office/officeart/2005/8/layout/process2"/>
    <dgm:cxn modelId="{688FCC9A-75EE-488F-9289-FFFE39BC0289}" srcId="{765D747B-4365-4ADE-8B72-8231787E91B5}" destId="{ABC54DA3-3264-444F-8497-DA4AC1051936}" srcOrd="1" destOrd="0" parTransId="{32812357-CE3E-4B55-941B-862F0E0AEA96}" sibTransId="{9CEEDDAA-4891-4FC3-9EDB-A37682A8C4EE}"/>
    <dgm:cxn modelId="{8FA93482-1A64-4F34-966E-E0E884B72663}" srcId="{765D747B-4365-4ADE-8B72-8231787E91B5}" destId="{BD5434AA-24D8-4010-9BFF-180DED10C236}" srcOrd="3" destOrd="0" parTransId="{DF4A7034-D872-4EF7-B34E-7191E843BC9F}" sibTransId="{32677DC1-658B-43FF-986A-12B48694FFF8}"/>
    <dgm:cxn modelId="{75DEF2FD-6DDF-4290-81D6-A6BA35F4271B}" type="presOf" srcId="{10F55112-0466-4B93-A871-44017DB8E5A6}" destId="{9C7F930E-54B9-412C-81DC-8A2A19FB1474}" srcOrd="1" destOrd="0" presId="urn:microsoft.com/office/officeart/2005/8/layout/process2"/>
    <dgm:cxn modelId="{58321A56-D70C-48F5-9AF2-6A68E34F1D14}" srcId="{765D747B-4365-4ADE-8B72-8231787E91B5}" destId="{73F7F1E7-687E-4842-B76C-B822C8455D76}" srcOrd="2" destOrd="0" parTransId="{B2ACD18D-D262-4ACF-B751-A24CE4B6B0B1}" sibTransId="{2F0FFF18-5B2F-4DAA-A972-910EB4781A83}"/>
    <dgm:cxn modelId="{6D360ABD-B2D2-4BF1-B6A3-EDF2C1DF2C78}" type="presOf" srcId="{32677DC1-658B-43FF-986A-12B48694FFF8}" destId="{AE7C3960-7A18-4231-A6F3-8321BD862C4F}" srcOrd="1" destOrd="0" presId="urn:microsoft.com/office/officeart/2005/8/layout/process2"/>
    <dgm:cxn modelId="{8BDA17FF-AD8B-45FA-B6A2-ED5E04ADB784}" type="presOf" srcId="{ABC54DA3-3264-444F-8497-DA4AC1051936}" destId="{AAB26D4F-E491-43E6-97D8-3A14EFA4FAAE}" srcOrd="0" destOrd="0" presId="urn:microsoft.com/office/officeart/2005/8/layout/process2"/>
    <dgm:cxn modelId="{112C99C5-3C0F-4A38-9700-6241460C4803}" srcId="{765D747B-4365-4ADE-8B72-8231787E91B5}" destId="{D8B3A841-8D1C-48F7-B24C-970CAAE48E27}" srcOrd="5" destOrd="0" parTransId="{2594AC61-D23D-4241-B801-54FEB6CF4361}" sibTransId="{1D7A2910-4E07-40FB-9DBC-76DD070DFEDA}"/>
    <dgm:cxn modelId="{5F08204C-A0EF-4AD2-8908-6C350786EB69}" type="presOf" srcId="{BD5434AA-24D8-4010-9BFF-180DED10C236}" destId="{6BC88210-B018-4977-B131-7E463988786F}" srcOrd="0" destOrd="0" presId="urn:microsoft.com/office/officeart/2005/8/layout/process2"/>
    <dgm:cxn modelId="{FA6C0950-A446-4725-81C7-73F448CA9CE4}" type="presOf" srcId="{765D747B-4365-4ADE-8B72-8231787E91B5}" destId="{A9009252-9FCA-4B70-9549-9D619AB0A9CA}" srcOrd="0" destOrd="0" presId="urn:microsoft.com/office/officeart/2005/8/layout/process2"/>
    <dgm:cxn modelId="{1FB2436E-245F-430C-BC44-9F250DABBBF6}" type="presOf" srcId="{9CEEDDAA-4891-4FC3-9EDB-A37682A8C4EE}" destId="{ABDF0481-5047-4AFA-AA28-37E6B06F9DE8}" srcOrd="1" destOrd="0" presId="urn:microsoft.com/office/officeart/2005/8/layout/process2"/>
    <dgm:cxn modelId="{CC86150E-A2A3-41D7-A8F0-A32208C6EBA2}" srcId="{765D747B-4365-4ADE-8B72-8231787E91B5}" destId="{6FEE5193-A980-4EDC-BBB6-212E30D8291E}" srcOrd="0" destOrd="0" parTransId="{BCDC27C8-89FE-48B7-8B0E-345A3C323F83}" sibTransId="{10F55112-0466-4B93-A871-44017DB8E5A6}"/>
    <dgm:cxn modelId="{D056C1E5-DF5C-447F-92B5-6EF57C57D181}" type="presOf" srcId="{2F0FFF18-5B2F-4DAA-A972-910EB4781A83}" destId="{379F37BC-8973-4E60-8DDE-59DE9F96117F}" srcOrd="0" destOrd="0" presId="urn:microsoft.com/office/officeart/2005/8/layout/process2"/>
    <dgm:cxn modelId="{A3437780-3DEA-44CD-8CA0-FDD759FF5D6E}" type="presOf" srcId="{451FF6DF-9D0E-4D64-9B53-C536B627F7F7}" destId="{B9C9DF07-9F9F-4EA5-AF28-66F4038A8EF0}" srcOrd="0" destOrd="0" presId="urn:microsoft.com/office/officeart/2005/8/layout/process2"/>
    <dgm:cxn modelId="{1374C7EB-8243-419C-BC05-0033031E29F3}" type="presOf" srcId="{2F0FFF18-5B2F-4DAA-A972-910EB4781A83}" destId="{DD3AA9A6-502B-442C-A272-712FA9186E4D}" srcOrd="1" destOrd="0" presId="urn:microsoft.com/office/officeart/2005/8/layout/process2"/>
    <dgm:cxn modelId="{8B2292D8-FCE4-4EF3-A82F-2B2636F676A2}" type="presOf" srcId="{96AC7009-F862-4104-8A87-5E0728A39E55}" destId="{A60EDE8E-11A2-473E-8439-448CB56FC4C6}" srcOrd="1" destOrd="0" presId="urn:microsoft.com/office/officeart/2005/8/layout/process2"/>
    <dgm:cxn modelId="{742F1C35-27B2-48DE-836D-D2300BFD8766}" type="presOf" srcId="{10F55112-0466-4B93-A871-44017DB8E5A6}" destId="{F6FE8EE2-9DEA-4ED8-8583-C0D3B77A940C}" srcOrd="0" destOrd="0" presId="urn:microsoft.com/office/officeart/2005/8/layout/process2"/>
    <dgm:cxn modelId="{58FC4AE7-2F3A-4EAE-B01B-885111468838}" type="presOf" srcId="{9CEEDDAA-4891-4FC3-9EDB-A37682A8C4EE}" destId="{E934FC7F-E7A8-4806-8A18-B818A40EE917}" srcOrd="0" destOrd="0" presId="urn:microsoft.com/office/officeart/2005/8/layout/process2"/>
    <dgm:cxn modelId="{965F5272-6289-4CB9-BF46-2261C8334226}" type="presOf" srcId="{6FEE5193-A980-4EDC-BBB6-212E30D8291E}" destId="{0D542D2A-BE52-4BA8-803A-CB1E3E384E92}" srcOrd="0" destOrd="0" presId="urn:microsoft.com/office/officeart/2005/8/layout/process2"/>
    <dgm:cxn modelId="{F8B667BE-2931-4195-B866-C3E5076C8CBC}" srcId="{765D747B-4365-4ADE-8B72-8231787E91B5}" destId="{451FF6DF-9D0E-4D64-9B53-C536B627F7F7}" srcOrd="4" destOrd="0" parTransId="{9AA7D0C0-FF76-47A5-A74D-B5EF1671B17C}" sibTransId="{96AC7009-F862-4104-8A87-5E0728A39E55}"/>
    <dgm:cxn modelId="{DF0A25DF-C583-4E9B-B51A-DDDC459DF06F}" type="presOf" srcId="{32677DC1-658B-43FF-986A-12B48694FFF8}" destId="{BC84A756-6C79-427D-8AA5-4637ECD57F06}" srcOrd="0" destOrd="0" presId="urn:microsoft.com/office/officeart/2005/8/layout/process2"/>
    <dgm:cxn modelId="{73E02F6F-1405-4F18-98BC-5B0886C29372}" type="presOf" srcId="{73F7F1E7-687E-4842-B76C-B822C8455D76}" destId="{2701D230-EAA2-4992-B102-FC27E3DBEE58}" srcOrd="0" destOrd="0" presId="urn:microsoft.com/office/officeart/2005/8/layout/process2"/>
    <dgm:cxn modelId="{252CC68F-9591-491F-B351-B966F2F9FD81}" type="presOf" srcId="{96AC7009-F862-4104-8A87-5E0728A39E55}" destId="{55032C4B-96DB-4CC5-8B15-5AC91FE438B2}" srcOrd="0" destOrd="0" presId="urn:microsoft.com/office/officeart/2005/8/layout/process2"/>
    <dgm:cxn modelId="{0078D284-1E74-4C29-9A9C-D521B0941B5F}" type="presParOf" srcId="{A9009252-9FCA-4B70-9549-9D619AB0A9CA}" destId="{0D542D2A-BE52-4BA8-803A-CB1E3E384E92}" srcOrd="0" destOrd="0" presId="urn:microsoft.com/office/officeart/2005/8/layout/process2"/>
    <dgm:cxn modelId="{0F8A2F1E-E394-408F-9AEC-BFABB088184A}" type="presParOf" srcId="{A9009252-9FCA-4B70-9549-9D619AB0A9CA}" destId="{F6FE8EE2-9DEA-4ED8-8583-C0D3B77A940C}" srcOrd="1" destOrd="0" presId="urn:microsoft.com/office/officeart/2005/8/layout/process2"/>
    <dgm:cxn modelId="{FBA50C85-EAFA-4051-BBC7-059D986FC307}" type="presParOf" srcId="{F6FE8EE2-9DEA-4ED8-8583-C0D3B77A940C}" destId="{9C7F930E-54B9-412C-81DC-8A2A19FB1474}" srcOrd="0" destOrd="0" presId="urn:microsoft.com/office/officeart/2005/8/layout/process2"/>
    <dgm:cxn modelId="{2F66A335-C8A2-42ED-92F3-1E20F35716F6}" type="presParOf" srcId="{A9009252-9FCA-4B70-9549-9D619AB0A9CA}" destId="{AAB26D4F-E491-43E6-97D8-3A14EFA4FAAE}" srcOrd="2" destOrd="0" presId="urn:microsoft.com/office/officeart/2005/8/layout/process2"/>
    <dgm:cxn modelId="{88525A35-899B-424A-943A-63FF9FC5B661}" type="presParOf" srcId="{A9009252-9FCA-4B70-9549-9D619AB0A9CA}" destId="{E934FC7F-E7A8-4806-8A18-B818A40EE917}" srcOrd="3" destOrd="0" presId="urn:microsoft.com/office/officeart/2005/8/layout/process2"/>
    <dgm:cxn modelId="{ACC262F4-5736-4DD8-8479-70E4B5076FBB}" type="presParOf" srcId="{E934FC7F-E7A8-4806-8A18-B818A40EE917}" destId="{ABDF0481-5047-4AFA-AA28-37E6B06F9DE8}" srcOrd="0" destOrd="0" presId="urn:microsoft.com/office/officeart/2005/8/layout/process2"/>
    <dgm:cxn modelId="{EC8BF3FD-43C7-4041-AA1C-D7DD3577D7DC}" type="presParOf" srcId="{A9009252-9FCA-4B70-9549-9D619AB0A9CA}" destId="{2701D230-EAA2-4992-B102-FC27E3DBEE58}" srcOrd="4" destOrd="0" presId="urn:microsoft.com/office/officeart/2005/8/layout/process2"/>
    <dgm:cxn modelId="{9C6CD033-4C0F-4036-8531-09FF1E24CA5E}" type="presParOf" srcId="{A9009252-9FCA-4B70-9549-9D619AB0A9CA}" destId="{379F37BC-8973-4E60-8DDE-59DE9F96117F}" srcOrd="5" destOrd="0" presId="urn:microsoft.com/office/officeart/2005/8/layout/process2"/>
    <dgm:cxn modelId="{FB6292C7-A720-432C-807D-6C77AAB89E83}" type="presParOf" srcId="{379F37BC-8973-4E60-8DDE-59DE9F96117F}" destId="{DD3AA9A6-502B-442C-A272-712FA9186E4D}" srcOrd="0" destOrd="0" presId="urn:microsoft.com/office/officeart/2005/8/layout/process2"/>
    <dgm:cxn modelId="{947CAFFF-7EDE-479B-BF13-D6323D879870}" type="presParOf" srcId="{A9009252-9FCA-4B70-9549-9D619AB0A9CA}" destId="{6BC88210-B018-4977-B131-7E463988786F}" srcOrd="6" destOrd="0" presId="urn:microsoft.com/office/officeart/2005/8/layout/process2"/>
    <dgm:cxn modelId="{E144184A-DF43-4058-A3A1-D4EE85E1261D}" type="presParOf" srcId="{A9009252-9FCA-4B70-9549-9D619AB0A9CA}" destId="{BC84A756-6C79-427D-8AA5-4637ECD57F06}" srcOrd="7" destOrd="0" presId="urn:microsoft.com/office/officeart/2005/8/layout/process2"/>
    <dgm:cxn modelId="{4566FF04-2C2D-4674-A5C0-05AE8F460AF0}" type="presParOf" srcId="{BC84A756-6C79-427D-8AA5-4637ECD57F06}" destId="{AE7C3960-7A18-4231-A6F3-8321BD862C4F}" srcOrd="0" destOrd="0" presId="urn:microsoft.com/office/officeart/2005/8/layout/process2"/>
    <dgm:cxn modelId="{624B9CDB-2B43-49B1-A8FB-B52E2A089726}" type="presParOf" srcId="{A9009252-9FCA-4B70-9549-9D619AB0A9CA}" destId="{B9C9DF07-9F9F-4EA5-AF28-66F4038A8EF0}" srcOrd="8" destOrd="0" presId="urn:microsoft.com/office/officeart/2005/8/layout/process2"/>
    <dgm:cxn modelId="{5EE79620-E2E7-4828-ABBE-3E50E70FDE93}" type="presParOf" srcId="{A9009252-9FCA-4B70-9549-9D619AB0A9CA}" destId="{55032C4B-96DB-4CC5-8B15-5AC91FE438B2}" srcOrd="9" destOrd="0" presId="urn:microsoft.com/office/officeart/2005/8/layout/process2"/>
    <dgm:cxn modelId="{4CA1FF81-8046-4B7C-ADD4-7E2CB8315565}" type="presParOf" srcId="{55032C4B-96DB-4CC5-8B15-5AC91FE438B2}" destId="{A60EDE8E-11A2-473E-8439-448CB56FC4C6}" srcOrd="0" destOrd="0" presId="urn:microsoft.com/office/officeart/2005/8/layout/process2"/>
    <dgm:cxn modelId="{2F821006-19B2-405D-9D28-42B094522B61}" type="presParOf" srcId="{A9009252-9FCA-4B70-9549-9D619AB0A9CA}" destId="{5671A518-54F5-4716-9596-BF4328F37CB9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0F4936-B7B7-4323-9B85-BDF851AD80AA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</dgm:pt>
    <dgm:pt modelId="{E3F48116-947E-40F9-A7EA-2F7E64C7D370}">
      <dgm:prSet phldrT="[Text]" custT="1"/>
      <dgm:spPr>
        <a:solidFill>
          <a:schemeClr val="tx2"/>
        </a:solidFill>
        <a:ln>
          <a:noFill/>
        </a:ln>
      </dgm:spPr>
      <dgm:t>
        <a:bodyPr/>
        <a:lstStyle/>
        <a:p>
          <a:r>
            <a:rPr lang="en-US" sz="3200" b="1" dirty="0" smtClean="0">
              <a:latin typeface="Franklin Gothic Book" panose="020B0503020102020204" pitchFamily="34" charset="0"/>
            </a:rPr>
            <a:t>Redundancy Analysis Approaches</a:t>
          </a:r>
          <a:endParaRPr lang="en-US" sz="3200" b="1" dirty="0">
            <a:latin typeface="Franklin Gothic Book" panose="020B0503020102020204" pitchFamily="34" charset="0"/>
          </a:endParaRPr>
        </a:p>
      </dgm:t>
    </dgm:pt>
    <dgm:pt modelId="{E4D3CFC9-C844-43D8-B506-62AA38919359}" type="parTrans" cxnId="{14545D55-72AA-4BDA-AE4B-232BC601FF7F}">
      <dgm:prSet/>
      <dgm:spPr/>
      <dgm:t>
        <a:bodyPr/>
        <a:lstStyle/>
        <a:p>
          <a:endParaRPr lang="en-US"/>
        </a:p>
      </dgm:t>
    </dgm:pt>
    <dgm:pt modelId="{C6434034-159D-4DDA-87B5-9E9B5A2174E1}" type="sibTrans" cxnId="{14545D55-72AA-4BDA-AE4B-232BC601FF7F}">
      <dgm:prSet/>
      <dgm:spPr/>
      <dgm:t>
        <a:bodyPr/>
        <a:lstStyle/>
        <a:p>
          <a:endParaRPr lang="en-US"/>
        </a:p>
      </dgm:t>
    </dgm:pt>
    <dgm:pt modelId="{D93D009E-68A1-4B45-8CB9-CDA30C8B9EFC}">
      <dgm:prSet phldrT="[Text]" custT="1"/>
      <dgm:spPr>
        <a:solidFill>
          <a:schemeClr val="tx2"/>
        </a:solidFill>
      </dgm:spPr>
      <dgm:t>
        <a:bodyPr anchor="t"/>
        <a:lstStyle/>
        <a:p>
          <a:r>
            <a:rPr lang="en-US" sz="3200" b="1" dirty="0" smtClean="0">
              <a:latin typeface="Franklin Gothic Book" panose="020B0503020102020204" pitchFamily="34" charset="0"/>
            </a:rPr>
            <a:t>Scoring  Protocol</a:t>
          </a:r>
          <a:endParaRPr lang="en-US" sz="3200" b="1" dirty="0">
            <a:latin typeface="Franklin Gothic Book" panose="020B0503020102020204" pitchFamily="34" charset="0"/>
          </a:endParaRPr>
        </a:p>
      </dgm:t>
    </dgm:pt>
    <dgm:pt modelId="{CEF4D889-56CD-411B-B225-F331DE818700}" type="parTrans" cxnId="{346EA8E6-7674-439D-9678-5821D694A20F}">
      <dgm:prSet/>
      <dgm:spPr/>
      <dgm:t>
        <a:bodyPr/>
        <a:lstStyle/>
        <a:p>
          <a:endParaRPr lang="en-US"/>
        </a:p>
      </dgm:t>
    </dgm:pt>
    <dgm:pt modelId="{39450A7B-E633-487E-A704-3F2EB737B3FB}" type="sibTrans" cxnId="{346EA8E6-7674-439D-9678-5821D694A20F}">
      <dgm:prSet/>
      <dgm:spPr/>
      <dgm:t>
        <a:bodyPr/>
        <a:lstStyle/>
        <a:p>
          <a:endParaRPr lang="en-US"/>
        </a:p>
      </dgm:t>
    </dgm:pt>
    <dgm:pt modelId="{ABE21CFF-8F5B-4304-BB8C-C3674A60D7D6}">
      <dgm:prSet phldrT="[Text]" custT="1"/>
      <dgm:spPr/>
      <dgm:t>
        <a:bodyPr/>
        <a:lstStyle/>
        <a:p>
          <a:r>
            <a:rPr lang="en-US" sz="2400" b="1" dirty="0" smtClean="0">
              <a:latin typeface="Franklin Gothic Book" panose="020B0503020102020204" pitchFamily="34" charset="0"/>
            </a:rPr>
            <a:t>Barbour et al. 1996</a:t>
          </a:r>
          <a:endParaRPr lang="en-US" sz="2400" b="1" dirty="0">
            <a:latin typeface="Franklin Gothic Book" panose="020B0503020102020204" pitchFamily="34" charset="0"/>
          </a:endParaRPr>
        </a:p>
      </dgm:t>
    </dgm:pt>
    <dgm:pt modelId="{218D10E9-FB4E-41DF-92A3-D208BED00569}" type="parTrans" cxnId="{A54BEE75-D5C7-42FA-8000-13E754BEA2EF}">
      <dgm:prSet/>
      <dgm:spPr/>
      <dgm:t>
        <a:bodyPr/>
        <a:lstStyle/>
        <a:p>
          <a:endParaRPr lang="en-US"/>
        </a:p>
      </dgm:t>
    </dgm:pt>
    <dgm:pt modelId="{AE88CEB2-7F52-41D2-8C68-796950AF5F5A}" type="sibTrans" cxnId="{A54BEE75-D5C7-42FA-8000-13E754BEA2EF}">
      <dgm:prSet/>
      <dgm:spPr/>
      <dgm:t>
        <a:bodyPr/>
        <a:lstStyle/>
        <a:p>
          <a:endParaRPr lang="en-US"/>
        </a:p>
      </dgm:t>
    </dgm:pt>
    <dgm:pt modelId="{5CC6B673-300D-4BA7-B6FA-66A64544FDDA}">
      <dgm:prSet phldrT="[Text]" custT="1"/>
      <dgm:spPr/>
      <dgm:t>
        <a:bodyPr/>
        <a:lstStyle/>
        <a:p>
          <a:r>
            <a:rPr lang="en-US" sz="2400" b="1" dirty="0" smtClean="0">
              <a:latin typeface="Franklin Gothic Book" panose="020B0503020102020204" pitchFamily="34" charset="0"/>
            </a:rPr>
            <a:t>Quantile Threshold</a:t>
          </a:r>
          <a:endParaRPr lang="en-US" sz="2400" b="1" dirty="0">
            <a:latin typeface="Franklin Gothic Book" panose="020B0503020102020204" pitchFamily="34" charset="0"/>
          </a:endParaRPr>
        </a:p>
      </dgm:t>
    </dgm:pt>
    <dgm:pt modelId="{1DD82688-9D2E-4B91-A3D5-E6C252A1B84C}" type="parTrans" cxnId="{5AC598A8-6B9F-4ED1-BC24-2D0C48F21E25}">
      <dgm:prSet/>
      <dgm:spPr/>
      <dgm:t>
        <a:bodyPr/>
        <a:lstStyle/>
        <a:p>
          <a:endParaRPr lang="en-US"/>
        </a:p>
      </dgm:t>
    </dgm:pt>
    <dgm:pt modelId="{5CC3F126-AA96-49F6-A022-84D81F7E5460}" type="sibTrans" cxnId="{5AC598A8-6B9F-4ED1-BC24-2D0C48F21E25}">
      <dgm:prSet/>
      <dgm:spPr/>
      <dgm:t>
        <a:bodyPr/>
        <a:lstStyle/>
        <a:p>
          <a:endParaRPr lang="en-US"/>
        </a:p>
      </dgm:t>
    </dgm:pt>
    <dgm:pt modelId="{06DFDF18-5F55-4674-890E-7AD0138B1D4A}">
      <dgm:prSet phldrT="[Text]" custT="1"/>
      <dgm:spPr/>
      <dgm:t>
        <a:bodyPr/>
        <a:lstStyle/>
        <a:p>
          <a:r>
            <a:rPr lang="en-US" sz="2400" b="1" dirty="0" smtClean="0">
              <a:latin typeface="Franklin Gothic Book" panose="020B0503020102020204" pitchFamily="34" charset="0"/>
            </a:rPr>
            <a:t>Confusion Matrix Accuracy</a:t>
          </a:r>
          <a:endParaRPr lang="en-US" sz="2400" b="1" dirty="0">
            <a:latin typeface="Franklin Gothic Book" panose="020B0503020102020204" pitchFamily="34" charset="0"/>
          </a:endParaRPr>
        </a:p>
      </dgm:t>
    </dgm:pt>
    <dgm:pt modelId="{20A4F127-86F0-45DF-BF3B-2A5A9BA392A8}" type="parTrans" cxnId="{3571D0C0-9C87-4B95-9515-0046016C026F}">
      <dgm:prSet/>
      <dgm:spPr/>
      <dgm:t>
        <a:bodyPr/>
        <a:lstStyle/>
        <a:p>
          <a:endParaRPr lang="en-US"/>
        </a:p>
      </dgm:t>
    </dgm:pt>
    <dgm:pt modelId="{CC9FFA20-EE0B-4A09-A359-E63145C655AD}" type="sibTrans" cxnId="{3571D0C0-9C87-4B95-9515-0046016C026F}">
      <dgm:prSet/>
      <dgm:spPr/>
      <dgm:t>
        <a:bodyPr/>
        <a:lstStyle/>
        <a:p>
          <a:endParaRPr lang="en-US"/>
        </a:p>
      </dgm:t>
    </dgm:pt>
    <dgm:pt modelId="{E88C12A8-D2A5-4810-9D0E-B3486669BA69}">
      <dgm:prSet phldrT="[Text]" custT="1"/>
      <dgm:spPr/>
      <dgm:t>
        <a:bodyPr/>
        <a:lstStyle/>
        <a:p>
          <a:r>
            <a:rPr lang="en-US" sz="2400" dirty="0" smtClean="0">
              <a:latin typeface="Franklin Gothic Book" panose="020B0503020102020204" pitchFamily="34" charset="0"/>
            </a:rPr>
            <a:t>Wilcoxon Rank Sum Test</a:t>
          </a:r>
          <a:endParaRPr lang="en-US" sz="2400" dirty="0">
            <a:latin typeface="Franklin Gothic Book" panose="020B0503020102020204" pitchFamily="34" charset="0"/>
          </a:endParaRPr>
        </a:p>
      </dgm:t>
    </dgm:pt>
    <dgm:pt modelId="{BBEE1BA0-BA0B-4F6C-972C-2D3E3FB11E4D}" type="parTrans" cxnId="{7D5452DF-D8D1-4A7B-8AA0-2F304C730878}">
      <dgm:prSet/>
      <dgm:spPr/>
      <dgm:t>
        <a:bodyPr/>
        <a:lstStyle/>
        <a:p>
          <a:endParaRPr lang="en-US"/>
        </a:p>
      </dgm:t>
    </dgm:pt>
    <dgm:pt modelId="{0E4A4149-47B7-4DED-84AC-55943C688482}" type="sibTrans" cxnId="{7D5452DF-D8D1-4A7B-8AA0-2F304C730878}">
      <dgm:prSet/>
      <dgm:spPr/>
      <dgm:t>
        <a:bodyPr/>
        <a:lstStyle/>
        <a:p>
          <a:endParaRPr lang="en-US"/>
        </a:p>
      </dgm:t>
    </dgm:pt>
    <dgm:pt modelId="{27E439B0-A925-48FF-B445-06D35BC46E61}">
      <dgm:prSet phldrT="[Text]" custT="1"/>
      <dgm:spPr/>
      <dgm:t>
        <a:bodyPr/>
        <a:lstStyle/>
        <a:p>
          <a:r>
            <a:rPr lang="en-US" sz="2400" dirty="0" smtClean="0">
              <a:latin typeface="Franklin Gothic Book" panose="020B0503020102020204" pitchFamily="34" charset="0"/>
            </a:rPr>
            <a:t>Pairwise Confusion Matrix Accuracy</a:t>
          </a:r>
          <a:endParaRPr lang="en-US" sz="2400" dirty="0">
            <a:latin typeface="Franklin Gothic Book" panose="020B0503020102020204" pitchFamily="34" charset="0"/>
          </a:endParaRPr>
        </a:p>
      </dgm:t>
    </dgm:pt>
    <dgm:pt modelId="{F4D4FCF5-DA50-4BFC-B601-5080AF5F83C1}" type="parTrans" cxnId="{55EF10E1-6CF4-4C8C-B247-B9F9A353FC5F}">
      <dgm:prSet/>
      <dgm:spPr/>
      <dgm:t>
        <a:bodyPr/>
        <a:lstStyle/>
        <a:p>
          <a:endParaRPr lang="en-US"/>
        </a:p>
      </dgm:t>
    </dgm:pt>
    <dgm:pt modelId="{01DEF799-1630-4363-AC56-5781ED54899D}" type="sibTrans" cxnId="{55EF10E1-6CF4-4C8C-B247-B9F9A353FC5F}">
      <dgm:prSet/>
      <dgm:spPr/>
      <dgm:t>
        <a:bodyPr/>
        <a:lstStyle/>
        <a:p>
          <a:endParaRPr lang="en-US"/>
        </a:p>
      </dgm:t>
    </dgm:pt>
    <dgm:pt modelId="{BCDBCE24-FC13-4575-AA48-CC7964DB9C9F}">
      <dgm:prSet phldrT="[Text]" custT="1"/>
      <dgm:spPr/>
      <dgm:t>
        <a:bodyPr/>
        <a:lstStyle/>
        <a:p>
          <a:r>
            <a:rPr lang="en-US" sz="2400" dirty="0" smtClean="0">
              <a:latin typeface="Franklin Gothic Book" panose="020B0503020102020204" pitchFamily="34" charset="0"/>
            </a:rPr>
            <a:t>Categorical</a:t>
          </a:r>
          <a:endParaRPr lang="en-US" sz="2400" dirty="0">
            <a:latin typeface="Franklin Gothic Book" panose="020B0503020102020204" pitchFamily="34" charset="0"/>
          </a:endParaRPr>
        </a:p>
      </dgm:t>
    </dgm:pt>
    <dgm:pt modelId="{AB3AED5D-5B08-4A3F-ACF4-9F54349BB234}" type="parTrans" cxnId="{44A39EC9-F516-4350-90DA-FA307EE871F1}">
      <dgm:prSet/>
      <dgm:spPr/>
      <dgm:t>
        <a:bodyPr/>
        <a:lstStyle/>
        <a:p>
          <a:endParaRPr lang="en-US"/>
        </a:p>
      </dgm:t>
    </dgm:pt>
    <dgm:pt modelId="{900800C6-888D-416B-844B-F59BFD4759F4}" type="sibTrans" cxnId="{44A39EC9-F516-4350-90DA-FA307EE871F1}">
      <dgm:prSet/>
      <dgm:spPr/>
      <dgm:t>
        <a:bodyPr/>
        <a:lstStyle/>
        <a:p>
          <a:endParaRPr lang="en-US"/>
        </a:p>
      </dgm:t>
    </dgm:pt>
    <dgm:pt modelId="{8AEAFC02-4D62-45F1-ABC1-E1F373EDD99F}">
      <dgm:prSet phldrT="[Text]" custT="1"/>
      <dgm:spPr/>
      <dgm:t>
        <a:bodyPr/>
        <a:lstStyle/>
        <a:p>
          <a:r>
            <a:rPr lang="en-US" sz="2400" dirty="0" smtClean="0">
              <a:latin typeface="Franklin Gothic Book" panose="020B0503020102020204" pitchFamily="34" charset="0"/>
            </a:rPr>
            <a:t>All Gradient</a:t>
          </a:r>
          <a:endParaRPr lang="en-US" sz="2400" dirty="0">
            <a:latin typeface="Franklin Gothic Book" panose="020B0503020102020204" pitchFamily="34" charset="0"/>
          </a:endParaRPr>
        </a:p>
      </dgm:t>
    </dgm:pt>
    <dgm:pt modelId="{537B9E4C-37B3-44F3-9CC5-1457EAFD4503}" type="parTrans" cxnId="{46080400-9B0A-47AE-AB39-7700EDD90B6F}">
      <dgm:prSet/>
      <dgm:spPr/>
      <dgm:t>
        <a:bodyPr/>
        <a:lstStyle/>
        <a:p>
          <a:endParaRPr lang="en-US"/>
        </a:p>
      </dgm:t>
    </dgm:pt>
    <dgm:pt modelId="{69EEA4E5-ECB3-4DB5-A44A-1B5D8821CB87}" type="sibTrans" cxnId="{46080400-9B0A-47AE-AB39-7700EDD90B6F}">
      <dgm:prSet/>
      <dgm:spPr/>
      <dgm:t>
        <a:bodyPr/>
        <a:lstStyle/>
        <a:p>
          <a:endParaRPr lang="en-US"/>
        </a:p>
      </dgm:t>
    </dgm:pt>
    <dgm:pt modelId="{F33B9672-32FE-47A3-AD8A-C39A3C58E03F}">
      <dgm:prSet phldrT="[Text]" custT="1"/>
      <dgm:spPr/>
      <dgm:t>
        <a:bodyPr/>
        <a:lstStyle/>
        <a:p>
          <a:r>
            <a:rPr lang="en-US" sz="2400" dirty="0" smtClean="0">
              <a:latin typeface="Franklin Gothic Book" panose="020B0503020102020204" pitchFamily="34" charset="0"/>
            </a:rPr>
            <a:t>Reference Threshold Gradient</a:t>
          </a:r>
          <a:endParaRPr lang="en-US" sz="2400" dirty="0">
            <a:latin typeface="Franklin Gothic Book" panose="020B0503020102020204" pitchFamily="34" charset="0"/>
          </a:endParaRPr>
        </a:p>
      </dgm:t>
    </dgm:pt>
    <dgm:pt modelId="{4294A435-39AA-46A4-8316-1A0A01333BF6}" type="parTrans" cxnId="{227468A2-CF53-4C5E-B68D-761445999A30}">
      <dgm:prSet/>
      <dgm:spPr/>
      <dgm:t>
        <a:bodyPr/>
        <a:lstStyle/>
        <a:p>
          <a:endParaRPr lang="en-US"/>
        </a:p>
      </dgm:t>
    </dgm:pt>
    <dgm:pt modelId="{5B5848B0-A26A-4D24-9E97-59D36D537BA2}" type="sibTrans" cxnId="{227468A2-CF53-4C5E-B68D-761445999A30}">
      <dgm:prSet/>
      <dgm:spPr/>
      <dgm:t>
        <a:bodyPr/>
        <a:lstStyle/>
        <a:p>
          <a:endParaRPr lang="en-US"/>
        </a:p>
      </dgm:t>
    </dgm:pt>
    <dgm:pt modelId="{B11724DD-062A-4D69-ABE5-EC3EE1BB6481}">
      <dgm:prSet phldrT="[Text]" custT="1"/>
      <dgm:spPr/>
      <dgm:t>
        <a:bodyPr/>
        <a:lstStyle/>
        <a:p>
          <a:r>
            <a:rPr lang="en-US" sz="2400" dirty="0" smtClean="0">
              <a:latin typeface="Franklin Gothic Book" panose="020B0503020102020204" pitchFamily="34" charset="0"/>
            </a:rPr>
            <a:t>Reference Gradient</a:t>
          </a:r>
          <a:endParaRPr lang="en-US" sz="2400" dirty="0">
            <a:latin typeface="Franklin Gothic Book" panose="020B0503020102020204" pitchFamily="34" charset="0"/>
          </a:endParaRPr>
        </a:p>
      </dgm:t>
    </dgm:pt>
    <dgm:pt modelId="{94674EAB-4AE7-43C9-AAD1-99DB8FAB5D27}" type="parTrans" cxnId="{0B31DECD-DCB9-4C3E-A0B0-01C1E31F3BBE}">
      <dgm:prSet/>
      <dgm:spPr/>
      <dgm:t>
        <a:bodyPr/>
        <a:lstStyle/>
        <a:p>
          <a:endParaRPr lang="en-US"/>
        </a:p>
      </dgm:t>
    </dgm:pt>
    <dgm:pt modelId="{E1623B3D-608B-4815-A724-F3D21106C727}" type="sibTrans" cxnId="{0B31DECD-DCB9-4C3E-A0B0-01C1E31F3BBE}">
      <dgm:prSet/>
      <dgm:spPr/>
      <dgm:t>
        <a:bodyPr/>
        <a:lstStyle/>
        <a:p>
          <a:endParaRPr lang="en-US"/>
        </a:p>
      </dgm:t>
    </dgm:pt>
    <dgm:pt modelId="{C373A16F-AD0B-4A1B-9DD1-9400D522768A}">
      <dgm:prSet phldrT="[Text]" custT="1"/>
      <dgm:spPr>
        <a:solidFill>
          <a:schemeClr val="tx2"/>
        </a:solidFill>
        <a:ln>
          <a:noFill/>
        </a:ln>
      </dgm:spPr>
      <dgm:t>
        <a:bodyPr/>
        <a:lstStyle/>
        <a:p>
          <a:r>
            <a:rPr lang="en-US" sz="3200" b="1" dirty="0" smtClean="0">
              <a:latin typeface="Franklin Gothic Book" panose="020B0503020102020204" pitchFamily="34" charset="0"/>
            </a:rPr>
            <a:t>Metric Sensitivity Approaches</a:t>
          </a:r>
          <a:endParaRPr lang="en-US" sz="3200" b="1" dirty="0">
            <a:latin typeface="Franklin Gothic Book" panose="020B0503020102020204" pitchFamily="34" charset="0"/>
          </a:endParaRPr>
        </a:p>
      </dgm:t>
    </dgm:pt>
    <dgm:pt modelId="{F19C0A3C-F2E1-4EA4-95D1-0BCD1B3EDFFE}" type="sibTrans" cxnId="{7095651F-7605-445D-803D-B39E6CF83934}">
      <dgm:prSet/>
      <dgm:spPr/>
      <dgm:t>
        <a:bodyPr/>
        <a:lstStyle/>
        <a:p>
          <a:endParaRPr lang="en-US"/>
        </a:p>
      </dgm:t>
    </dgm:pt>
    <dgm:pt modelId="{367E1ED6-E48E-4D3D-A3A6-7308C58A67D5}" type="parTrans" cxnId="{7095651F-7605-445D-803D-B39E6CF83934}">
      <dgm:prSet/>
      <dgm:spPr/>
      <dgm:t>
        <a:bodyPr/>
        <a:lstStyle/>
        <a:p>
          <a:endParaRPr lang="en-US"/>
        </a:p>
      </dgm:t>
    </dgm:pt>
    <dgm:pt modelId="{28C66084-158C-4DE4-AA3B-2E69620F970E}" type="pres">
      <dgm:prSet presAssocID="{4C0F4936-B7B7-4323-9B85-BDF851AD80AA}" presName="Name0" presStyleCnt="0">
        <dgm:presLayoutVars>
          <dgm:dir/>
          <dgm:animLvl val="lvl"/>
          <dgm:resizeHandles val="exact"/>
        </dgm:presLayoutVars>
      </dgm:prSet>
      <dgm:spPr/>
    </dgm:pt>
    <dgm:pt modelId="{B6659200-C246-4899-A7EE-647C929ABC27}" type="pres">
      <dgm:prSet presAssocID="{D93D009E-68A1-4B45-8CB9-CDA30C8B9EFC}" presName="boxAndChildren" presStyleCnt="0"/>
      <dgm:spPr/>
    </dgm:pt>
    <dgm:pt modelId="{40102C41-FCE4-45BB-A074-D69BCD23EA38}" type="pres">
      <dgm:prSet presAssocID="{D93D009E-68A1-4B45-8CB9-CDA30C8B9EFC}" presName="parentTextBox" presStyleLbl="node1" presStyleIdx="0" presStyleCnt="3"/>
      <dgm:spPr/>
      <dgm:t>
        <a:bodyPr/>
        <a:lstStyle/>
        <a:p>
          <a:endParaRPr lang="en-US"/>
        </a:p>
      </dgm:t>
    </dgm:pt>
    <dgm:pt modelId="{A91D9D52-42A4-4D67-8AA1-0FF009F8FB66}" type="pres">
      <dgm:prSet presAssocID="{D93D009E-68A1-4B45-8CB9-CDA30C8B9EFC}" presName="entireBox" presStyleLbl="node1" presStyleIdx="0" presStyleCnt="3" custScaleY="140611"/>
      <dgm:spPr/>
      <dgm:t>
        <a:bodyPr/>
        <a:lstStyle/>
        <a:p>
          <a:endParaRPr lang="en-US"/>
        </a:p>
      </dgm:t>
    </dgm:pt>
    <dgm:pt modelId="{68B72BD4-D012-49F9-A36E-326F85D48F4E}" type="pres">
      <dgm:prSet presAssocID="{D93D009E-68A1-4B45-8CB9-CDA30C8B9EFC}" presName="descendantBox" presStyleCnt="0"/>
      <dgm:spPr/>
    </dgm:pt>
    <dgm:pt modelId="{499B2829-A129-45B9-A222-1E292953E5BA}" type="pres">
      <dgm:prSet presAssocID="{BCDBCE24-FC13-4575-AA48-CC7964DB9C9F}" presName="childTextBox" presStyleLbl="fgAccFollowNode1" presStyleIdx="0" presStyleCnt="9" custScaleY="205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0CCF94-62FE-4213-ABBD-C48AEDE1A73F}" type="pres">
      <dgm:prSet presAssocID="{8AEAFC02-4D62-45F1-ABC1-E1F373EDD99F}" presName="childTextBox" presStyleLbl="fgAccFollowNode1" presStyleIdx="1" presStyleCnt="9" custScaleY="205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51157E-99B8-4F7B-A47A-A369D2A862E9}" type="pres">
      <dgm:prSet presAssocID="{B11724DD-062A-4D69-ABE5-EC3EE1BB6481}" presName="childTextBox" presStyleLbl="fgAccFollowNode1" presStyleIdx="2" presStyleCnt="9" custScaleY="205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19AAAA-9C41-45AA-931F-A8B1F22C0D47}" type="pres">
      <dgm:prSet presAssocID="{F33B9672-32FE-47A3-AD8A-C39A3C58E03F}" presName="childTextBox" presStyleLbl="fgAccFollowNode1" presStyleIdx="3" presStyleCnt="9" custScaleY="205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4B4809-8E84-4E0A-8717-68B7976844B4}" type="pres">
      <dgm:prSet presAssocID="{C6434034-159D-4DDA-87B5-9E9B5A2174E1}" presName="sp" presStyleCnt="0"/>
      <dgm:spPr/>
    </dgm:pt>
    <dgm:pt modelId="{4D68BD84-839C-4116-B21C-D5984CC686DA}" type="pres">
      <dgm:prSet presAssocID="{E3F48116-947E-40F9-A7EA-2F7E64C7D370}" presName="arrowAndChildren" presStyleCnt="0"/>
      <dgm:spPr/>
    </dgm:pt>
    <dgm:pt modelId="{AE5846B0-E0F6-4BE5-9919-75B5A5317894}" type="pres">
      <dgm:prSet presAssocID="{E3F48116-947E-40F9-A7EA-2F7E64C7D370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B40CDB92-B31D-495C-B315-71B68B2D7EE6}" type="pres">
      <dgm:prSet presAssocID="{E3F48116-947E-40F9-A7EA-2F7E64C7D370}" presName="arrow" presStyleLbl="node1" presStyleIdx="1" presStyleCnt="3"/>
      <dgm:spPr/>
      <dgm:t>
        <a:bodyPr/>
        <a:lstStyle/>
        <a:p>
          <a:endParaRPr lang="en-US"/>
        </a:p>
      </dgm:t>
    </dgm:pt>
    <dgm:pt modelId="{BBA8DE30-96DB-49B6-A117-415604F70ED5}" type="pres">
      <dgm:prSet presAssocID="{E3F48116-947E-40F9-A7EA-2F7E64C7D370}" presName="descendantArrow" presStyleCnt="0"/>
      <dgm:spPr/>
    </dgm:pt>
    <dgm:pt modelId="{2A734126-FB2E-428B-AEF3-6DC96F7C2F49}" type="pres">
      <dgm:prSet presAssocID="{E88C12A8-D2A5-4810-9D0E-B3486669BA69}" presName="childTextArrow" presStyleLbl="fgAccFollow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E1C98-80F0-4093-99C0-44B5FE7B36D8}" type="pres">
      <dgm:prSet presAssocID="{27E439B0-A925-48FF-B445-06D35BC46E61}" presName="childTextArrow" presStyleLbl="fgAccFollow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CC7A14-F55D-42B4-9440-94979A17A522}" type="pres">
      <dgm:prSet presAssocID="{F19C0A3C-F2E1-4EA4-95D1-0BCD1B3EDFFE}" presName="sp" presStyleCnt="0"/>
      <dgm:spPr/>
    </dgm:pt>
    <dgm:pt modelId="{D17B62D4-BABF-4D65-B9B3-09813E2810B0}" type="pres">
      <dgm:prSet presAssocID="{C373A16F-AD0B-4A1B-9DD1-9400D522768A}" presName="arrowAndChildren" presStyleCnt="0"/>
      <dgm:spPr/>
    </dgm:pt>
    <dgm:pt modelId="{54B6E1FE-9E30-452D-92E9-E9EF28200FB9}" type="pres">
      <dgm:prSet presAssocID="{C373A16F-AD0B-4A1B-9DD1-9400D522768A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FD4EE3CA-49CC-4535-81EB-D9BC7BD2B7CA}" type="pres">
      <dgm:prSet presAssocID="{C373A16F-AD0B-4A1B-9DD1-9400D522768A}" presName="arrow" presStyleLbl="node1" presStyleIdx="2" presStyleCnt="3" custScaleY="99092"/>
      <dgm:spPr/>
      <dgm:t>
        <a:bodyPr/>
        <a:lstStyle/>
        <a:p>
          <a:endParaRPr lang="en-US"/>
        </a:p>
      </dgm:t>
    </dgm:pt>
    <dgm:pt modelId="{EF6D5415-BF19-4FF4-991D-567F99A8D319}" type="pres">
      <dgm:prSet presAssocID="{C373A16F-AD0B-4A1B-9DD1-9400D522768A}" presName="descendantArrow" presStyleCnt="0"/>
      <dgm:spPr/>
    </dgm:pt>
    <dgm:pt modelId="{E13A93ED-9300-4788-A45D-55A2C9112642}" type="pres">
      <dgm:prSet presAssocID="{ABE21CFF-8F5B-4304-BB8C-C3674A60D7D6}" presName="childTextArrow" presStyleLbl="fgAccFollow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9D598B-4845-45BC-A434-15F05115EA74}" type="pres">
      <dgm:prSet presAssocID="{5CC6B673-300D-4BA7-B6FA-66A64544FDDA}" presName="childTextArrow" presStyleLbl="fgAccFollow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6AD197-F194-45F3-B86B-45C1DB17A289}" type="pres">
      <dgm:prSet presAssocID="{06DFDF18-5F55-4674-890E-7AD0138B1D4A}" presName="childTextArrow" presStyleLbl="fgAccFollow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FD4204-4845-49FD-AA30-122E4F1C12F4}" type="presOf" srcId="{4C0F4936-B7B7-4323-9B85-BDF851AD80AA}" destId="{28C66084-158C-4DE4-AA3B-2E69620F970E}" srcOrd="0" destOrd="0" presId="urn:microsoft.com/office/officeart/2005/8/layout/process4"/>
    <dgm:cxn modelId="{346EA8E6-7674-439D-9678-5821D694A20F}" srcId="{4C0F4936-B7B7-4323-9B85-BDF851AD80AA}" destId="{D93D009E-68A1-4B45-8CB9-CDA30C8B9EFC}" srcOrd="2" destOrd="0" parTransId="{CEF4D889-56CD-411B-B225-F331DE818700}" sibTransId="{39450A7B-E633-487E-A704-3F2EB737B3FB}"/>
    <dgm:cxn modelId="{E6BE4E8E-7FD8-4E4D-A8F8-8BDE230DE3C3}" type="presOf" srcId="{B11724DD-062A-4D69-ABE5-EC3EE1BB6481}" destId="{8751157E-99B8-4F7B-A47A-A369D2A862E9}" srcOrd="0" destOrd="0" presId="urn:microsoft.com/office/officeart/2005/8/layout/process4"/>
    <dgm:cxn modelId="{43D4799E-F7E6-4D52-B6BE-9F0B21ADFEF6}" type="presOf" srcId="{E88C12A8-D2A5-4810-9D0E-B3486669BA69}" destId="{2A734126-FB2E-428B-AEF3-6DC96F7C2F49}" srcOrd="0" destOrd="0" presId="urn:microsoft.com/office/officeart/2005/8/layout/process4"/>
    <dgm:cxn modelId="{5AC598A8-6B9F-4ED1-BC24-2D0C48F21E25}" srcId="{C373A16F-AD0B-4A1B-9DD1-9400D522768A}" destId="{5CC6B673-300D-4BA7-B6FA-66A64544FDDA}" srcOrd="1" destOrd="0" parTransId="{1DD82688-9D2E-4B91-A3D5-E6C252A1B84C}" sibTransId="{5CC3F126-AA96-49F6-A022-84D81F7E5460}"/>
    <dgm:cxn modelId="{FA93A8DC-BE53-419F-BA16-1DFC2271CE1D}" type="presOf" srcId="{BCDBCE24-FC13-4575-AA48-CC7964DB9C9F}" destId="{499B2829-A129-45B9-A222-1E292953E5BA}" srcOrd="0" destOrd="0" presId="urn:microsoft.com/office/officeart/2005/8/layout/process4"/>
    <dgm:cxn modelId="{5CD85219-4147-4B92-B97C-044B5154F73F}" type="presOf" srcId="{ABE21CFF-8F5B-4304-BB8C-C3674A60D7D6}" destId="{E13A93ED-9300-4788-A45D-55A2C9112642}" srcOrd="0" destOrd="0" presId="urn:microsoft.com/office/officeart/2005/8/layout/process4"/>
    <dgm:cxn modelId="{82101B99-14F9-4DC0-B343-8AC88D2D5359}" type="presOf" srcId="{27E439B0-A925-48FF-B445-06D35BC46E61}" destId="{C63E1C98-80F0-4093-99C0-44B5FE7B36D8}" srcOrd="0" destOrd="0" presId="urn:microsoft.com/office/officeart/2005/8/layout/process4"/>
    <dgm:cxn modelId="{7095651F-7605-445D-803D-B39E6CF83934}" srcId="{4C0F4936-B7B7-4323-9B85-BDF851AD80AA}" destId="{C373A16F-AD0B-4A1B-9DD1-9400D522768A}" srcOrd="0" destOrd="0" parTransId="{367E1ED6-E48E-4D3D-A3A6-7308C58A67D5}" sibTransId="{F19C0A3C-F2E1-4EA4-95D1-0BCD1B3EDFFE}"/>
    <dgm:cxn modelId="{0B31DECD-DCB9-4C3E-A0B0-01C1E31F3BBE}" srcId="{D93D009E-68A1-4B45-8CB9-CDA30C8B9EFC}" destId="{B11724DD-062A-4D69-ABE5-EC3EE1BB6481}" srcOrd="2" destOrd="0" parTransId="{94674EAB-4AE7-43C9-AAD1-99DB8FAB5D27}" sibTransId="{E1623B3D-608B-4815-A724-F3D21106C727}"/>
    <dgm:cxn modelId="{55EF10E1-6CF4-4C8C-B247-B9F9A353FC5F}" srcId="{E3F48116-947E-40F9-A7EA-2F7E64C7D370}" destId="{27E439B0-A925-48FF-B445-06D35BC46E61}" srcOrd="1" destOrd="0" parTransId="{F4D4FCF5-DA50-4BFC-B601-5080AF5F83C1}" sibTransId="{01DEF799-1630-4363-AC56-5781ED54899D}"/>
    <dgm:cxn modelId="{2584DB44-FB30-4DB8-BD96-2EE8BBD23241}" type="presOf" srcId="{F33B9672-32FE-47A3-AD8A-C39A3C58E03F}" destId="{F419AAAA-9C41-45AA-931F-A8B1F22C0D47}" srcOrd="0" destOrd="0" presId="urn:microsoft.com/office/officeart/2005/8/layout/process4"/>
    <dgm:cxn modelId="{14545D55-72AA-4BDA-AE4B-232BC601FF7F}" srcId="{4C0F4936-B7B7-4323-9B85-BDF851AD80AA}" destId="{E3F48116-947E-40F9-A7EA-2F7E64C7D370}" srcOrd="1" destOrd="0" parTransId="{E4D3CFC9-C844-43D8-B506-62AA38919359}" sibTransId="{C6434034-159D-4DDA-87B5-9E9B5A2174E1}"/>
    <dgm:cxn modelId="{7D5452DF-D8D1-4A7B-8AA0-2F304C730878}" srcId="{E3F48116-947E-40F9-A7EA-2F7E64C7D370}" destId="{E88C12A8-D2A5-4810-9D0E-B3486669BA69}" srcOrd="0" destOrd="0" parTransId="{BBEE1BA0-BA0B-4F6C-972C-2D3E3FB11E4D}" sibTransId="{0E4A4149-47B7-4DED-84AC-55943C688482}"/>
    <dgm:cxn modelId="{DB79107E-C006-4433-B6E8-246960FE71CE}" type="presOf" srcId="{06DFDF18-5F55-4674-890E-7AD0138B1D4A}" destId="{3F6AD197-F194-45F3-B86B-45C1DB17A289}" srcOrd="0" destOrd="0" presId="urn:microsoft.com/office/officeart/2005/8/layout/process4"/>
    <dgm:cxn modelId="{11DBA70F-5040-4F5D-8676-50DBF232AF66}" type="presOf" srcId="{8AEAFC02-4D62-45F1-ABC1-E1F373EDD99F}" destId="{1B0CCF94-62FE-4213-ABBD-C48AEDE1A73F}" srcOrd="0" destOrd="0" presId="urn:microsoft.com/office/officeart/2005/8/layout/process4"/>
    <dgm:cxn modelId="{4FAF375A-5261-47FC-9D21-D4B4D9B51CC8}" type="presOf" srcId="{E3F48116-947E-40F9-A7EA-2F7E64C7D370}" destId="{B40CDB92-B31D-495C-B315-71B68B2D7EE6}" srcOrd="1" destOrd="0" presId="urn:microsoft.com/office/officeart/2005/8/layout/process4"/>
    <dgm:cxn modelId="{DB78B234-AA2F-4C4B-8C07-4D70F0C544C4}" type="presOf" srcId="{D93D009E-68A1-4B45-8CB9-CDA30C8B9EFC}" destId="{40102C41-FCE4-45BB-A074-D69BCD23EA38}" srcOrd="0" destOrd="0" presId="urn:microsoft.com/office/officeart/2005/8/layout/process4"/>
    <dgm:cxn modelId="{50AE13A3-2B2D-49A7-8B4D-436890A8B6AC}" type="presOf" srcId="{C373A16F-AD0B-4A1B-9DD1-9400D522768A}" destId="{FD4EE3CA-49CC-4535-81EB-D9BC7BD2B7CA}" srcOrd="1" destOrd="0" presId="urn:microsoft.com/office/officeart/2005/8/layout/process4"/>
    <dgm:cxn modelId="{BA92ECB8-A260-48C6-A587-3F45A67326A3}" type="presOf" srcId="{5CC6B673-300D-4BA7-B6FA-66A64544FDDA}" destId="{579D598B-4845-45BC-A434-15F05115EA74}" srcOrd="0" destOrd="0" presId="urn:microsoft.com/office/officeart/2005/8/layout/process4"/>
    <dgm:cxn modelId="{6BAEE8F3-FC1B-429C-8A1D-548D2B265859}" type="presOf" srcId="{E3F48116-947E-40F9-A7EA-2F7E64C7D370}" destId="{AE5846B0-E0F6-4BE5-9919-75B5A5317894}" srcOrd="0" destOrd="0" presId="urn:microsoft.com/office/officeart/2005/8/layout/process4"/>
    <dgm:cxn modelId="{3571D0C0-9C87-4B95-9515-0046016C026F}" srcId="{C373A16F-AD0B-4A1B-9DD1-9400D522768A}" destId="{06DFDF18-5F55-4674-890E-7AD0138B1D4A}" srcOrd="2" destOrd="0" parTransId="{20A4F127-86F0-45DF-BF3B-2A5A9BA392A8}" sibTransId="{CC9FFA20-EE0B-4A09-A359-E63145C655AD}"/>
    <dgm:cxn modelId="{A54BEE75-D5C7-42FA-8000-13E754BEA2EF}" srcId="{C373A16F-AD0B-4A1B-9DD1-9400D522768A}" destId="{ABE21CFF-8F5B-4304-BB8C-C3674A60D7D6}" srcOrd="0" destOrd="0" parTransId="{218D10E9-FB4E-41DF-92A3-D208BED00569}" sibTransId="{AE88CEB2-7F52-41D2-8C68-796950AF5F5A}"/>
    <dgm:cxn modelId="{F8251ACC-3425-4DC0-9A4B-A00EDD6CC388}" type="presOf" srcId="{C373A16F-AD0B-4A1B-9DD1-9400D522768A}" destId="{54B6E1FE-9E30-452D-92E9-E9EF28200FB9}" srcOrd="0" destOrd="0" presId="urn:microsoft.com/office/officeart/2005/8/layout/process4"/>
    <dgm:cxn modelId="{0F009C4F-38E7-4316-9CCA-8EA5D6047B08}" type="presOf" srcId="{D93D009E-68A1-4B45-8CB9-CDA30C8B9EFC}" destId="{A91D9D52-42A4-4D67-8AA1-0FF009F8FB66}" srcOrd="1" destOrd="0" presId="urn:microsoft.com/office/officeart/2005/8/layout/process4"/>
    <dgm:cxn modelId="{227468A2-CF53-4C5E-B68D-761445999A30}" srcId="{D93D009E-68A1-4B45-8CB9-CDA30C8B9EFC}" destId="{F33B9672-32FE-47A3-AD8A-C39A3C58E03F}" srcOrd="3" destOrd="0" parTransId="{4294A435-39AA-46A4-8316-1A0A01333BF6}" sibTransId="{5B5848B0-A26A-4D24-9E97-59D36D537BA2}"/>
    <dgm:cxn modelId="{46080400-9B0A-47AE-AB39-7700EDD90B6F}" srcId="{D93D009E-68A1-4B45-8CB9-CDA30C8B9EFC}" destId="{8AEAFC02-4D62-45F1-ABC1-E1F373EDD99F}" srcOrd="1" destOrd="0" parTransId="{537B9E4C-37B3-44F3-9CC5-1457EAFD4503}" sibTransId="{69EEA4E5-ECB3-4DB5-A44A-1B5D8821CB87}"/>
    <dgm:cxn modelId="{44A39EC9-F516-4350-90DA-FA307EE871F1}" srcId="{D93D009E-68A1-4B45-8CB9-CDA30C8B9EFC}" destId="{BCDBCE24-FC13-4575-AA48-CC7964DB9C9F}" srcOrd="0" destOrd="0" parTransId="{AB3AED5D-5B08-4A3F-ACF4-9F54349BB234}" sibTransId="{900800C6-888D-416B-844B-F59BFD4759F4}"/>
    <dgm:cxn modelId="{82C9BABA-0AA8-47FA-AD18-090F5C18EB2E}" type="presParOf" srcId="{28C66084-158C-4DE4-AA3B-2E69620F970E}" destId="{B6659200-C246-4899-A7EE-647C929ABC27}" srcOrd="0" destOrd="0" presId="urn:microsoft.com/office/officeart/2005/8/layout/process4"/>
    <dgm:cxn modelId="{17F38CEE-2923-44EF-94ED-CBB98BF1C523}" type="presParOf" srcId="{B6659200-C246-4899-A7EE-647C929ABC27}" destId="{40102C41-FCE4-45BB-A074-D69BCD23EA38}" srcOrd="0" destOrd="0" presId="urn:microsoft.com/office/officeart/2005/8/layout/process4"/>
    <dgm:cxn modelId="{8A395D14-F4EE-415D-9C21-28D8F7F65184}" type="presParOf" srcId="{B6659200-C246-4899-A7EE-647C929ABC27}" destId="{A91D9D52-42A4-4D67-8AA1-0FF009F8FB66}" srcOrd="1" destOrd="0" presId="urn:microsoft.com/office/officeart/2005/8/layout/process4"/>
    <dgm:cxn modelId="{4807CB98-8514-40B2-AE08-00D405E6093A}" type="presParOf" srcId="{B6659200-C246-4899-A7EE-647C929ABC27}" destId="{68B72BD4-D012-49F9-A36E-326F85D48F4E}" srcOrd="2" destOrd="0" presId="urn:microsoft.com/office/officeart/2005/8/layout/process4"/>
    <dgm:cxn modelId="{173E1458-3BF2-4AE2-BE4C-A4E3C7B0111F}" type="presParOf" srcId="{68B72BD4-D012-49F9-A36E-326F85D48F4E}" destId="{499B2829-A129-45B9-A222-1E292953E5BA}" srcOrd="0" destOrd="0" presId="urn:microsoft.com/office/officeart/2005/8/layout/process4"/>
    <dgm:cxn modelId="{30EBACBA-39AD-4FA9-B444-FCE21503C0D2}" type="presParOf" srcId="{68B72BD4-D012-49F9-A36E-326F85D48F4E}" destId="{1B0CCF94-62FE-4213-ABBD-C48AEDE1A73F}" srcOrd="1" destOrd="0" presId="urn:microsoft.com/office/officeart/2005/8/layout/process4"/>
    <dgm:cxn modelId="{4CE6BA1D-D2AA-463C-AA4E-2BBE53CB14A9}" type="presParOf" srcId="{68B72BD4-D012-49F9-A36E-326F85D48F4E}" destId="{8751157E-99B8-4F7B-A47A-A369D2A862E9}" srcOrd="2" destOrd="0" presId="urn:microsoft.com/office/officeart/2005/8/layout/process4"/>
    <dgm:cxn modelId="{70CCF7CD-2B99-4891-9E11-10B874FDB08C}" type="presParOf" srcId="{68B72BD4-D012-49F9-A36E-326F85D48F4E}" destId="{F419AAAA-9C41-45AA-931F-A8B1F22C0D47}" srcOrd="3" destOrd="0" presId="urn:microsoft.com/office/officeart/2005/8/layout/process4"/>
    <dgm:cxn modelId="{DE0AE512-2C82-431F-BF32-6867D850AA3F}" type="presParOf" srcId="{28C66084-158C-4DE4-AA3B-2E69620F970E}" destId="{C64B4809-8E84-4E0A-8717-68B7976844B4}" srcOrd="1" destOrd="0" presId="urn:microsoft.com/office/officeart/2005/8/layout/process4"/>
    <dgm:cxn modelId="{27886FBB-F84D-4A3A-AE1E-6527F17F763C}" type="presParOf" srcId="{28C66084-158C-4DE4-AA3B-2E69620F970E}" destId="{4D68BD84-839C-4116-B21C-D5984CC686DA}" srcOrd="2" destOrd="0" presId="urn:microsoft.com/office/officeart/2005/8/layout/process4"/>
    <dgm:cxn modelId="{CDBB919A-04F4-4ACE-B86F-BB42B9B0AB53}" type="presParOf" srcId="{4D68BD84-839C-4116-B21C-D5984CC686DA}" destId="{AE5846B0-E0F6-4BE5-9919-75B5A5317894}" srcOrd="0" destOrd="0" presId="urn:microsoft.com/office/officeart/2005/8/layout/process4"/>
    <dgm:cxn modelId="{03E89841-99AC-432F-BABB-625734617D93}" type="presParOf" srcId="{4D68BD84-839C-4116-B21C-D5984CC686DA}" destId="{B40CDB92-B31D-495C-B315-71B68B2D7EE6}" srcOrd="1" destOrd="0" presId="urn:microsoft.com/office/officeart/2005/8/layout/process4"/>
    <dgm:cxn modelId="{96FA8499-D245-4BA8-BC2D-225C921BE3E5}" type="presParOf" srcId="{4D68BD84-839C-4116-B21C-D5984CC686DA}" destId="{BBA8DE30-96DB-49B6-A117-415604F70ED5}" srcOrd="2" destOrd="0" presId="urn:microsoft.com/office/officeart/2005/8/layout/process4"/>
    <dgm:cxn modelId="{79AE5FF0-190D-4422-B490-B770B65A1529}" type="presParOf" srcId="{BBA8DE30-96DB-49B6-A117-415604F70ED5}" destId="{2A734126-FB2E-428B-AEF3-6DC96F7C2F49}" srcOrd="0" destOrd="0" presId="urn:microsoft.com/office/officeart/2005/8/layout/process4"/>
    <dgm:cxn modelId="{9D6C6DC9-FE6F-461F-9477-D4F0F96A2581}" type="presParOf" srcId="{BBA8DE30-96DB-49B6-A117-415604F70ED5}" destId="{C63E1C98-80F0-4093-99C0-44B5FE7B36D8}" srcOrd="1" destOrd="0" presId="urn:microsoft.com/office/officeart/2005/8/layout/process4"/>
    <dgm:cxn modelId="{0AB14D59-6347-42D1-BEF0-C7EFDB7902AB}" type="presParOf" srcId="{28C66084-158C-4DE4-AA3B-2E69620F970E}" destId="{54CC7A14-F55D-42B4-9440-94979A17A522}" srcOrd="3" destOrd="0" presId="urn:microsoft.com/office/officeart/2005/8/layout/process4"/>
    <dgm:cxn modelId="{66E22BE2-712C-4F6C-9320-E217FA9AE656}" type="presParOf" srcId="{28C66084-158C-4DE4-AA3B-2E69620F970E}" destId="{D17B62D4-BABF-4D65-B9B3-09813E2810B0}" srcOrd="4" destOrd="0" presId="urn:microsoft.com/office/officeart/2005/8/layout/process4"/>
    <dgm:cxn modelId="{5B7D5302-3DE1-49D8-9BF1-6366C422307B}" type="presParOf" srcId="{D17B62D4-BABF-4D65-B9B3-09813E2810B0}" destId="{54B6E1FE-9E30-452D-92E9-E9EF28200FB9}" srcOrd="0" destOrd="0" presId="urn:microsoft.com/office/officeart/2005/8/layout/process4"/>
    <dgm:cxn modelId="{DABCB6E2-D205-4D6A-863D-321B93F0C902}" type="presParOf" srcId="{D17B62D4-BABF-4D65-B9B3-09813E2810B0}" destId="{FD4EE3CA-49CC-4535-81EB-D9BC7BD2B7CA}" srcOrd="1" destOrd="0" presId="urn:microsoft.com/office/officeart/2005/8/layout/process4"/>
    <dgm:cxn modelId="{F9A51D87-1321-494F-93B4-D897B273BEC1}" type="presParOf" srcId="{D17B62D4-BABF-4D65-B9B3-09813E2810B0}" destId="{EF6D5415-BF19-4FF4-991D-567F99A8D319}" srcOrd="2" destOrd="0" presId="urn:microsoft.com/office/officeart/2005/8/layout/process4"/>
    <dgm:cxn modelId="{A7EC3754-84DF-4402-A8F9-6EF1EDA0920A}" type="presParOf" srcId="{EF6D5415-BF19-4FF4-991D-567F99A8D319}" destId="{E13A93ED-9300-4788-A45D-55A2C9112642}" srcOrd="0" destOrd="0" presId="urn:microsoft.com/office/officeart/2005/8/layout/process4"/>
    <dgm:cxn modelId="{F1F3EA0B-B2E3-427B-B120-AD282CC005E2}" type="presParOf" srcId="{EF6D5415-BF19-4FF4-991D-567F99A8D319}" destId="{579D598B-4845-45BC-A434-15F05115EA74}" srcOrd="1" destOrd="0" presId="urn:microsoft.com/office/officeart/2005/8/layout/process4"/>
    <dgm:cxn modelId="{C76544B8-303B-43BA-8282-EF08247732F2}" type="presParOf" srcId="{EF6D5415-BF19-4FF4-991D-567F99A8D319}" destId="{3F6AD197-F194-45F3-B86B-45C1DB17A289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0F4936-B7B7-4323-9B85-BDF851AD80AA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</dgm:pt>
    <dgm:pt modelId="{C373A16F-AD0B-4A1B-9DD1-9400D522768A}">
      <dgm:prSet phldrT="[Text]" custT="1"/>
      <dgm:spPr>
        <a:solidFill>
          <a:schemeClr val="tx2"/>
        </a:solidFill>
        <a:ln>
          <a:noFill/>
        </a:ln>
      </dgm:spPr>
      <dgm:t>
        <a:bodyPr/>
        <a:lstStyle/>
        <a:p>
          <a:r>
            <a:rPr lang="en-US" sz="3200" b="1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Metric Sensitivity</a:t>
          </a:r>
          <a:endParaRPr lang="en-US" sz="3200" b="1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367E1ED6-E48E-4D3D-A3A6-7308C58A67D5}" type="parTrans" cxnId="{7095651F-7605-445D-803D-B39E6CF83934}">
      <dgm:prSet/>
      <dgm:spPr/>
      <dgm:t>
        <a:bodyPr/>
        <a:lstStyle/>
        <a:p>
          <a:endParaRPr lang="en-US"/>
        </a:p>
      </dgm:t>
    </dgm:pt>
    <dgm:pt modelId="{F19C0A3C-F2E1-4EA4-95D1-0BCD1B3EDFFE}" type="sibTrans" cxnId="{7095651F-7605-445D-803D-B39E6CF83934}">
      <dgm:prSet/>
      <dgm:spPr/>
      <dgm:t>
        <a:bodyPr/>
        <a:lstStyle/>
        <a:p>
          <a:endParaRPr lang="en-US"/>
        </a:p>
      </dgm:t>
    </dgm:pt>
    <dgm:pt modelId="{E3F48116-947E-40F9-A7EA-2F7E64C7D370}">
      <dgm:prSet phldrT="[Text]" custT="1"/>
      <dgm:spPr>
        <a:solidFill>
          <a:schemeClr val="tx2"/>
        </a:solidFill>
        <a:ln>
          <a:noFill/>
        </a:ln>
      </dgm:spPr>
      <dgm:t>
        <a:bodyPr/>
        <a:lstStyle/>
        <a:p>
          <a:r>
            <a:rPr lang="en-US" sz="3200" b="1" dirty="0" smtClean="0">
              <a:latin typeface="Franklin Gothic Book" panose="020B0503020102020204" pitchFamily="34" charset="0"/>
            </a:rPr>
            <a:t>Redundancy Analysis</a:t>
          </a:r>
          <a:endParaRPr lang="en-US" sz="3200" b="1" dirty="0">
            <a:latin typeface="Franklin Gothic Book" panose="020B0503020102020204" pitchFamily="34" charset="0"/>
          </a:endParaRPr>
        </a:p>
      </dgm:t>
    </dgm:pt>
    <dgm:pt modelId="{E4D3CFC9-C844-43D8-B506-62AA38919359}" type="parTrans" cxnId="{14545D55-72AA-4BDA-AE4B-232BC601FF7F}">
      <dgm:prSet/>
      <dgm:spPr/>
      <dgm:t>
        <a:bodyPr/>
        <a:lstStyle/>
        <a:p>
          <a:endParaRPr lang="en-US"/>
        </a:p>
      </dgm:t>
    </dgm:pt>
    <dgm:pt modelId="{C6434034-159D-4DDA-87B5-9E9B5A2174E1}" type="sibTrans" cxnId="{14545D55-72AA-4BDA-AE4B-232BC601FF7F}">
      <dgm:prSet/>
      <dgm:spPr/>
      <dgm:t>
        <a:bodyPr/>
        <a:lstStyle/>
        <a:p>
          <a:endParaRPr lang="en-US"/>
        </a:p>
      </dgm:t>
    </dgm:pt>
    <dgm:pt modelId="{D93D009E-68A1-4B45-8CB9-CDA30C8B9EFC}">
      <dgm:prSet phldrT="[Text]" custT="1"/>
      <dgm:spPr>
        <a:solidFill>
          <a:schemeClr val="tx2"/>
        </a:solidFill>
      </dgm:spPr>
      <dgm:t>
        <a:bodyPr anchor="t"/>
        <a:lstStyle/>
        <a:p>
          <a:r>
            <a:rPr lang="en-US" sz="3200" b="1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Scoring Protocol</a:t>
          </a:r>
          <a:endParaRPr lang="en-US" sz="3200" b="1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CEF4D889-56CD-411B-B225-F331DE818700}" type="parTrans" cxnId="{346EA8E6-7674-439D-9678-5821D694A20F}">
      <dgm:prSet/>
      <dgm:spPr/>
      <dgm:t>
        <a:bodyPr/>
        <a:lstStyle/>
        <a:p>
          <a:endParaRPr lang="en-US"/>
        </a:p>
      </dgm:t>
    </dgm:pt>
    <dgm:pt modelId="{39450A7B-E633-487E-A704-3F2EB737B3FB}" type="sibTrans" cxnId="{346EA8E6-7674-439D-9678-5821D694A20F}">
      <dgm:prSet/>
      <dgm:spPr/>
      <dgm:t>
        <a:bodyPr/>
        <a:lstStyle/>
        <a:p>
          <a:endParaRPr lang="en-US"/>
        </a:p>
      </dgm:t>
    </dgm:pt>
    <dgm:pt modelId="{ABE21CFF-8F5B-4304-BB8C-C3674A60D7D6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Barbour et al. 1996</a:t>
          </a:r>
          <a:endParaRPr lang="en-US" sz="2400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218D10E9-FB4E-41DF-92A3-D208BED00569}" type="parTrans" cxnId="{A54BEE75-D5C7-42FA-8000-13E754BEA2EF}">
      <dgm:prSet/>
      <dgm:spPr/>
      <dgm:t>
        <a:bodyPr/>
        <a:lstStyle/>
        <a:p>
          <a:endParaRPr lang="en-US"/>
        </a:p>
      </dgm:t>
    </dgm:pt>
    <dgm:pt modelId="{AE88CEB2-7F52-41D2-8C68-796950AF5F5A}" type="sibTrans" cxnId="{A54BEE75-D5C7-42FA-8000-13E754BEA2EF}">
      <dgm:prSet/>
      <dgm:spPr/>
      <dgm:t>
        <a:bodyPr/>
        <a:lstStyle/>
        <a:p>
          <a:endParaRPr lang="en-US"/>
        </a:p>
      </dgm:t>
    </dgm:pt>
    <dgm:pt modelId="{5CC6B673-300D-4BA7-B6FA-66A64544FDDA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Quantile Threshold</a:t>
          </a:r>
          <a:endParaRPr lang="en-US" sz="2400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1DD82688-9D2E-4B91-A3D5-E6C252A1B84C}" type="parTrans" cxnId="{5AC598A8-6B9F-4ED1-BC24-2D0C48F21E25}">
      <dgm:prSet/>
      <dgm:spPr/>
      <dgm:t>
        <a:bodyPr/>
        <a:lstStyle/>
        <a:p>
          <a:endParaRPr lang="en-US"/>
        </a:p>
      </dgm:t>
    </dgm:pt>
    <dgm:pt modelId="{5CC3F126-AA96-49F6-A022-84D81F7E5460}" type="sibTrans" cxnId="{5AC598A8-6B9F-4ED1-BC24-2D0C48F21E25}">
      <dgm:prSet/>
      <dgm:spPr/>
      <dgm:t>
        <a:bodyPr/>
        <a:lstStyle/>
        <a:p>
          <a:endParaRPr lang="en-US"/>
        </a:p>
      </dgm:t>
    </dgm:pt>
    <dgm:pt modelId="{06DFDF18-5F55-4674-890E-7AD0138B1D4A}">
      <dgm:prSet phldrT="[Text]" custT="1"/>
      <dgm:spPr/>
      <dgm:t>
        <a:bodyPr/>
        <a:lstStyle/>
        <a:p>
          <a:r>
            <a:rPr lang="en-US" sz="2400" b="0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Confusion Matrix Accuracy</a:t>
          </a:r>
          <a:endParaRPr lang="en-US" sz="2400" b="0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20A4F127-86F0-45DF-BF3B-2A5A9BA392A8}" type="parTrans" cxnId="{3571D0C0-9C87-4B95-9515-0046016C026F}">
      <dgm:prSet/>
      <dgm:spPr/>
      <dgm:t>
        <a:bodyPr/>
        <a:lstStyle/>
        <a:p>
          <a:endParaRPr lang="en-US"/>
        </a:p>
      </dgm:t>
    </dgm:pt>
    <dgm:pt modelId="{CC9FFA20-EE0B-4A09-A359-E63145C655AD}" type="sibTrans" cxnId="{3571D0C0-9C87-4B95-9515-0046016C026F}">
      <dgm:prSet/>
      <dgm:spPr/>
      <dgm:t>
        <a:bodyPr/>
        <a:lstStyle/>
        <a:p>
          <a:endParaRPr lang="en-US"/>
        </a:p>
      </dgm:t>
    </dgm:pt>
    <dgm:pt modelId="{E88C12A8-D2A5-4810-9D0E-B3486669BA69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Franklin Gothic Book" panose="020B0503020102020204" pitchFamily="34" charset="0"/>
            </a:rPr>
            <a:t>Wilcoxon Rank Sum Test</a:t>
          </a:r>
          <a:endParaRPr lang="en-US" sz="2400" b="1" dirty="0">
            <a:solidFill>
              <a:schemeClr val="tx1">
                <a:lumMod val="95000"/>
                <a:lumOff val="5000"/>
              </a:schemeClr>
            </a:solidFill>
            <a:latin typeface="Franklin Gothic Book" panose="020B0503020102020204" pitchFamily="34" charset="0"/>
          </a:endParaRPr>
        </a:p>
      </dgm:t>
    </dgm:pt>
    <dgm:pt modelId="{BBEE1BA0-BA0B-4F6C-972C-2D3E3FB11E4D}" type="parTrans" cxnId="{7D5452DF-D8D1-4A7B-8AA0-2F304C730878}">
      <dgm:prSet/>
      <dgm:spPr/>
      <dgm:t>
        <a:bodyPr/>
        <a:lstStyle/>
        <a:p>
          <a:endParaRPr lang="en-US"/>
        </a:p>
      </dgm:t>
    </dgm:pt>
    <dgm:pt modelId="{0E4A4149-47B7-4DED-84AC-55943C688482}" type="sibTrans" cxnId="{7D5452DF-D8D1-4A7B-8AA0-2F304C730878}">
      <dgm:prSet/>
      <dgm:spPr/>
      <dgm:t>
        <a:bodyPr/>
        <a:lstStyle/>
        <a:p>
          <a:endParaRPr lang="en-US"/>
        </a:p>
      </dgm:t>
    </dgm:pt>
    <dgm:pt modelId="{27E439B0-A925-48FF-B445-06D35BC46E61}">
      <dgm:prSet phldrT="[Text]" custT="1"/>
      <dgm:spPr/>
      <dgm:t>
        <a:bodyPr/>
        <a:lstStyle/>
        <a:p>
          <a:r>
            <a:rPr lang="en-US" sz="2400" b="1" dirty="0" smtClean="0">
              <a:latin typeface="Franklin Gothic Book" panose="020B0503020102020204" pitchFamily="34" charset="0"/>
            </a:rPr>
            <a:t>Pairwise Confusion Matrix Accuracy</a:t>
          </a:r>
          <a:endParaRPr lang="en-US" sz="2400" b="1" dirty="0">
            <a:latin typeface="Franklin Gothic Book" panose="020B0503020102020204" pitchFamily="34" charset="0"/>
          </a:endParaRPr>
        </a:p>
      </dgm:t>
    </dgm:pt>
    <dgm:pt modelId="{F4D4FCF5-DA50-4BFC-B601-5080AF5F83C1}" type="parTrans" cxnId="{55EF10E1-6CF4-4C8C-B247-B9F9A353FC5F}">
      <dgm:prSet/>
      <dgm:spPr/>
      <dgm:t>
        <a:bodyPr/>
        <a:lstStyle/>
        <a:p>
          <a:endParaRPr lang="en-US"/>
        </a:p>
      </dgm:t>
    </dgm:pt>
    <dgm:pt modelId="{01DEF799-1630-4363-AC56-5781ED54899D}" type="sibTrans" cxnId="{55EF10E1-6CF4-4C8C-B247-B9F9A353FC5F}">
      <dgm:prSet/>
      <dgm:spPr/>
      <dgm:t>
        <a:bodyPr/>
        <a:lstStyle/>
        <a:p>
          <a:endParaRPr lang="en-US"/>
        </a:p>
      </dgm:t>
    </dgm:pt>
    <dgm:pt modelId="{BCDBCE24-FC13-4575-AA48-CC7964DB9C9F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Categorical</a:t>
          </a:r>
          <a:endParaRPr lang="en-US" sz="2400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AB3AED5D-5B08-4A3F-ACF4-9F54349BB234}" type="parTrans" cxnId="{44A39EC9-F516-4350-90DA-FA307EE871F1}">
      <dgm:prSet/>
      <dgm:spPr/>
      <dgm:t>
        <a:bodyPr/>
        <a:lstStyle/>
        <a:p>
          <a:endParaRPr lang="en-US"/>
        </a:p>
      </dgm:t>
    </dgm:pt>
    <dgm:pt modelId="{900800C6-888D-416B-844B-F59BFD4759F4}" type="sibTrans" cxnId="{44A39EC9-F516-4350-90DA-FA307EE871F1}">
      <dgm:prSet/>
      <dgm:spPr/>
      <dgm:t>
        <a:bodyPr/>
        <a:lstStyle/>
        <a:p>
          <a:endParaRPr lang="en-US"/>
        </a:p>
      </dgm:t>
    </dgm:pt>
    <dgm:pt modelId="{8AEAFC02-4D62-45F1-ABC1-E1F373EDD99F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All Gradient</a:t>
          </a:r>
          <a:endParaRPr lang="en-US" sz="2400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537B9E4C-37B3-44F3-9CC5-1457EAFD4503}" type="parTrans" cxnId="{46080400-9B0A-47AE-AB39-7700EDD90B6F}">
      <dgm:prSet/>
      <dgm:spPr/>
      <dgm:t>
        <a:bodyPr/>
        <a:lstStyle/>
        <a:p>
          <a:endParaRPr lang="en-US"/>
        </a:p>
      </dgm:t>
    </dgm:pt>
    <dgm:pt modelId="{69EEA4E5-ECB3-4DB5-A44A-1B5D8821CB87}" type="sibTrans" cxnId="{46080400-9B0A-47AE-AB39-7700EDD90B6F}">
      <dgm:prSet/>
      <dgm:spPr/>
      <dgm:t>
        <a:bodyPr/>
        <a:lstStyle/>
        <a:p>
          <a:endParaRPr lang="en-US"/>
        </a:p>
      </dgm:t>
    </dgm:pt>
    <dgm:pt modelId="{F33B9672-32FE-47A3-AD8A-C39A3C58E03F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Reference Threshold Gradient</a:t>
          </a:r>
          <a:endParaRPr lang="en-US" sz="2400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4294A435-39AA-46A4-8316-1A0A01333BF6}" type="parTrans" cxnId="{227468A2-CF53-4C5E-B68D-761445999A30}">
      <dgm:prSet/>
      <dgm:spPr/>
      <dgm:t>
        <a:bodyPr/>
        <a:lstStyle/>
        <a:p>
          <a:endParaRPr lang="en-US"/>
        </a:p>
      </dgm:t>
    </dgm:pt>
    <dgm:pt modelId="{5B5848B0-A26A-4D24-9E97-59D36D537BA2}" type="sibTrans" cxnId="{227468A2-CF53-4C5E-B68D-761445999A30}">
      <dgm:prSet/>
      <dgm:spPr/>
      <dgm:t>
        <a:bodyPr/>
        <a:lstStyle/>
        <a:p>
          <a:endParaRPr lang="en-US"/>
        </a:p>
      </dgm:t>
    </dgm:pt>
    <dgm:pt modelId="{B11724DD-062A-4D69-ABE5-EC3EE1BB6481}">
      <dgm:prSet phldrT="[Text]" custT="1"/>
      <dgm:spPr/>
      <dgm:t>
        <a:bodyPr/>
        <a:lstStyle/>
        <a:p>
          <a:r>
            <a:rPr lang="en-US" sz="2400" b="0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Reference Gradient</a:t>
          </a:r>
          <a:endParaRPr lang="en-US" sz="2400" b="0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94674EAB-4AE7-43C9-AAD1-99DB8FAB5D27}" type="parTrans" cxnId="{0B31DECD-DCB9-4C3E-A0B0-01C1E31F3BBE}">
      <dgm:prSet/>
      <dgm:spPr/>
      <dgm:t>
        <a:bodyPr/>
        <a:lstStyle/>
        <a:p>
          <a:endParaRPr lang="en-US"/>
        </a:p>
      </dgm:t>
    </dgm:pt>
    <dgm:pt modelId="{E1623B3D-608B-4815-A724-F3D21106C727}" type="sibTrans" cxnId="{0B31DECD-DCB9-4C3E-A0B0-01C1E31F3BBE}">
      <dgm:prSet/>
      <dgm:spPr/>
      <dgm:t>
        <a:bodyPr/>
        <a:lstStyle/>
        <a:p>
          <a:endParaRPr lang="en-US"/>
        </a:p>
      </dgm:t>
    </dgm:pt>
    <dgm:pt modelId="{28C66084-158C-4DE4-AA3B-2E69620F970E}" type="pres">
      <dgm:prSet presAssocID="{4C0F4936-B7B7-4323-9B85-BDF851AD80AA}" presName="Name0" presStyleCnt="0">
        <dgm:presLayoutVars>
          <dgm:dir/>
          <dgm:animLvl val="lvl"/>
          <dgm:resizeHandles val="exact"/>
        </dgm:presLayoutVars>
      </dgm:prSet>
      <dgm:spPr/>
    </dgm:pt>
    <dgm:pt modelId="{B6659200-C246-4899-A7EE-647C929ABC27}" type="pres">
      <dgm:prSet presAssocID="{D93D009E-68A1-4B45-8CB9-CDA30C8B9EFC}" presName="boxAndChildren" presStyleCnt="0"/>
      <dgm:spPr/>
    </dgm:pt>
    <dgm:pt modelId="{40102C41-FCE4-45BB-A074-D69BCD23EA38}" type="pres">
      <dgm:prSet presAssocID="{D93D009E-68A1-4B45-8CB9-CDA30C8B9EFC}" presName="parentTextBox" presStyleLbl="node1" presStyleIdx="0" presStyleCnt="3"/>
      <dgm:spPr/>
      <dgm:t>
        <a:bodyPr/>
        <a:lstStyle/>
        <a:p>
          <a:endParaRPr lang="en-US"/>
        </a:p>
      </dgm:t>
    </dgm:pt>
    <dgm:pt modelId="{A91D9D52-42A4-4D67-8AA1-0FF009F8FB66}" type="pres">
      <dgm:prSet presAssocID="{D93D009E-68A1-4B45-8CB9-CDA30C8B9EFC}" presName="entireBox" presStyleLbl="node1" presStyleIdx="0" presStyleCnt="3" custScaleY="140611"/>
      <dgm:spPr/>
      <dgm:t>
        <a:bodyPr/>
        <a:lstStyle/>
        <a:p>
          <a:endParaRPr lang="en-US"/>
        </a:p>
      </dgm:t>
    </dgm:pt>
    <dgm:pt modelId="{68B72BD4-D012-49F9-A36E-326F85D48F4E}" type="pres">
      <dgm:prSet presAssocID="{D93D009E-68A1-4B45-8CB9-CDA30C8B9EFC}" presName="descendantBox" presStyleCnt="0"/>
      <dgm:spPr/>
    </dgm:pt>
    <dgm:pt modelId="{499B2829-A129-45B9-A222-1E292953E5BA}" type="pres">
      <dgm:prSet presAssocID="{BCDBCE24-FC13-4575-AA48-CC7964DB9C9F}" presName="childTextBox" presStyleLbl="fgAccFollowNode1" presStyleIdx="0" presStyleCnt="9" custScaleY="205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0CCF94-62FE-4213-ABBD-C48AEDE1A73F}" type="pres">
      <dgm:prSet presAssocID="{8AEAFC02-4D62-45F1-ABC1-E1F373EDD99F}" presName="childTextBox" presStyleLbl="fgAccFollowNode1" presStyleIdx="1" presStyleCnt="9" custScaleY="205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51157E-99B8-4F7B-A47A-A369D2A862E9}" type="pres">
      <dgm:prSet presAssocID="{B11724DD-062A-4D69-ABE5-EC3EE1BB6481}" presName="childTextBox" presStyleLbl="fgAccFollowNode1" presStyleIdx="2" presStyleCnt="9" custScaleY="205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19AAAA-9C41-45AA-931F-A8B1F22C0D47}" type="pres">
      <dgm:prSet presAssocID="{F33B9672-32FE-47A3-AD8A-C39A3C58E03F}" presName="childTextBox" presStyleLbl="fgAccFollowNode1" presStyleIdx="3" presStyleCnt="9" custScaleY="205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4B4809-8E84-4E0A-8717-68B7976844B4}" type="pres">
      <dgm:prSet presAssocID="{C6434034-159D-4DDA-87B5-9E9B5A2174E1}" presName="sp" presStyleCnt="0"/>
      <dgm:spPr/>
    </dgm:pt>
    <dgm:pt modelId="{4D68BD84-839C-4116-B21C-D5984CC686DA}" type="pres">
      <dgm:prSet presAssocID="{E3F48116-947E-40F9-A7EA-2F7E64C7D370}" presName="arrowAndChildren" presStyleCnt="0"/>
      <dgm:spPr/>
    </dgm:pt>
    <dgm:pt modelId="{AE5846B0-E0F6-4BE5-9919-75B5A5317894}" type="pres">
      <dgm:prSet presAssocID="{E3F48116-947E-40F9-A7EA-2F7E64C7D370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B40CDB92-B31D-495C-B315-71B68B2D7EE6}" type="pres">
      <dgm:prSet presAssocID="{E3F48116-947E-40F9-A7EA-2F7E64C7D370}" presName="arrow" presStyleLbl="node1" presStyleIdx="1" presStyleCnt="3"/>
      <dgm:spPr/>
      <dgm:t>
        <a:bodyPr/>
        <a:lstStyle/>
        <a:p>
          <a:endParaRPr lang="en-US"/>
        </a:p>
      </dgm:t>
    </dgm:pt>
    <dgm:pt modelId="{BBA8DE30-96DB-49B6-A117-415604F70ED5}" type="pres">
      <dgm:prSet presAssocID="{E3F48116-947E-40F9-A7EA-2F7E64C7D370}" presName="descendantArrow" presStyleCnt="0"/>
      <dgm:spPr/>
    </dgm:pt>
    <dgm:pt modelId="{2A734126-FB2E-428B-AEF3-6DC96F7C2F49}" type="pres">
      <dgm:prSet presAssocID="{E88C12A8-D2A5-4810-9D0E-B3486669BA69}" presName="childTextArrow" presStyleLbl="fgAccFollow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E1C98-80F0-4093-99C0-44B5FE7B36D8}" type="pres">
      <dgm:prSet presAssocID="{27E439B0-A925-48FF-B445-06D35BC46E61}" presName="childTextArrow" presStyleLbl="fgAccFollow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CC7A14-F55D-42B4-9440-94979A17A522}" type="pres">
      <dgm:prSet presAssocID="{F19C0A3C-F2E1-4EA4-95D1-0BCD1B3EDFFE}" presName="sp" presStyleCnt="0"/>
      <dgm:spPr/>
    </dgm:pt>
    <dgm:pt modelId="{D17B62D4-BABF-4D65-B9B3-09813E2810B0}" type="pres">
      <dgm:prSet presAssocID="{C373A16F-AD0B-4A1B-9DD1-9400D522768A}" presName="arrowAndChildren" presStyleCnt="0"/>
      <dgm:spPr/>
    </dgm:pt>
    <dgm:pt modelId="{54B6E1FE-9E30-452D-92E9-E9EF28200FB9}" type="pres">
      <dgm:prSet presAssocID="{C373A16F-AD0B-4A1B-9DD1-9400D522768A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FD4EE3CA-49CC-4535-81EB-D9BC7BD2B7CA}" type="pres">
      <dgm:prSet presAssocID="{C373A16F-AD0B-4A1B-9DD1-9400D522768A}" presName="arrow" presStyleLbl="node1" presStyleIdx="2" presStyleCnt="3" custScaleY="99092"/>
      <dgm:spPr/>
      <dgm:t>
        <a:bodyPr/>
        <a:lstStyle/>
        <a:p>
          <a:endParaRPr lang="en-US"/>
        </a:p>
      </dgm:t>
    </dgm:pt>
    <dgm:pt modelId="{EF6D5415-BF19-4FF4-991D-567F99A8D319}" type="pres">
      <dgm:prSet presAssocID="{C373A16F-AD0B-4A1B-9DD1-9400D522768A}" presName="descendantArrow" presStyleCnt="0"/>
      <dgm:spPr/>
    </dgm:pt>
    <dgm:pt modelId="{E13A93ED-9300-4788-A45D-55A2C9112642}" type="pres">
      <dgm:prSet presAssocID="{ABE21CFF-8F5B-4304-BB8C-C3674A60D7D6}" presName="childTextArrow" presStyleLbl="fgAccFollow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9D598B-4845-45BC-A434-15F05115EA74}" type="pres">
      <dgm:prSet presAssocID="{5CC6B673-300D-4BA7-B6FA-66A64544FDDA}" presName="childTextArrow" presStyleLbl="fgAccFollow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6AD197-F194-45F3-B86B-45C1DB17A289}" type="pres">
      <dgm:prSet presAssocID="{06DFDF18-5F55-4674-890E-7AD0138B1D4A}" presName="childTextArrow" presStyleLbl="fgAccFollow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BC87D4-210D-4025-8C2F-1C277F75102B}" type="presOf" srcId="{4C0F4936-B7B7-4323-9B85-BDF851AD80AA}" destId="{28C66084-158C-4DE4-AA3B-2E69620F970E}" srcOrd="0" destOrd="0" presId="urn:microsoft.com/office/officeart/2005/8/layout/process4"/>
    <dgm:cxn modelId="{BCD76016-7B99-4AE0-873C-55F31A14ED67}" type="presOf" srcId="{F33B9672-32FE-47A3-AD8A-C39A3C58E03F}" destId="{F419AAAA-9C41-45AA-931F-A8B1F22C0D47}" srcOrd="0" destOrd="0" presId="urn:microsoft.com/office/officeart/2005/8/layout/process4"/>
    <dgm:cxn modelId="{093E5FB9-B92B-443E-8EB4-ABB4C42FB99E}" type="presOf" srcId="{ABE21CFF-8F5B-4304-BB8C-C3674A60D7D6}" destId="{E13A93ED-9300-4788-A45D-55A2C9112642}" srcOrd="0" destOrd="0" presId="urn:microsoft.com/office/officeart/2005/8/layout/process4"/>
    <dgm:cxn modelId="{90B0252D-078A-4554-9D90-A66C9E602551}" type="presOf" srcId="{5CC6B673-300D-4BA7-B6FA-66A64544FDDA}" destId="{579D598B-4845-45BC-A434-15F05115EA74}" srcOrd="0" destOrd="0" presId="urn:microsoft.com/office/officeart/2005/8/layout/process4"/>
    <dgm:cxn modelId="{A1A8D830-D208-4A4C-8415-90820A50567C}" type="presOf" srcId="{D93D009E-68A1-4B45-8CB9-CDA30C8B9EFC}" destId="{40102C41-FCE4-45BB-A074-D69BCD23EA38}" srcOrd="0" destOrd="0" presId="urn:microsoft.com/office/officeart/2005/8/layout/process4"/>
    <dgm:cxn modelId="{346EA8E6-7674-439D-9678-5821D694A20F}" srcId="{4C0F4936-B7B7-4323-9B85-BDF851AD80AA}" destId="{D93D009E-68A1-4B45-8CB9-CDA30C8B9EFC}" srcOrd="2" destOrd="0" parTransId="{CEF4D889-56CD-411B-B225-F331DE818700}" sibTransId="{39450A7B-E633-487E-A704-3F2EB737B3FB}"/>
    <dgm:cxn modelId="{C27EF352-FAE4-45DF-9F73-A3F0470AD2CE}" type="presOf" srcId="{B11724DD-062A-4D69-ABE5-EC3EE1BB6481}" destId="{8751157E-99B8-4F7B-A47A-A369D2A862E9}" srcOrd="0" destOrd="0" presId="urn:microsoft.com/office/officeart/2005/8/layout/process4"/>
    <dgm:cxn modelId="{52F514BF-4E78-4277-A955-91B1F2E1266D}" type="presOf" srcId="{06DFDF18-5F55-4674-890E-7AD0138B1D4A}" destId="{3F6AD197-F194-45F3-B86B-45C1DB17A289}" srcOrd="0" destOrd="0" presId="urn:microsoft.com/office/officeart/2005/8/layout/process4"/>
    <dgm:cxn modelId="{75A01DE7-5D71-42E5-9A41-225B2E07444D}" type="presOf" srcId="{BCDBCE24-FC13-4575-AA48-CC7964DB9C9F}" destId="{499B2829-A129-45B9-A222-1E292953E5BA}" srcOrd="0" destOrd="0" presId="urn:microsoft.com/office/officeart/2005/8/layout/process4"/>
    <dgm:cxn modelId="{B8571994-F066-4503-A4A6-2C6BAC782DCA}" type="presOf" srcId="{E3F48116-947E-40F9-A7EA-2F7E64C7D370}" destId="{B40CDB92-B31D-495C-B315-71B68B2D7EE6}" srcOrd="1" destOrd="0" presId="urn:microsoft.com/office/officeart/2005/8/layout/process4"/>
    <dgm:cxn modelId="{7119551D-2EA3-42E6-96BA-91B59A2304E2}" type="presOf" srcId="{D93D009E-68A1-4B45-8CB9-CDA30C8B9EFC}" destId="{A91D9D52-42A4-4D67-8AA1-0FF009F8FB66}" srcOrd="1" destOrd="0" presId="urn:microsoft.com/office/officeart/2005/8/layout/process4"/>
    <dgm:cxn modelId="{111A522B-EBBE-4F69-8FBD-6491F7445E2A}" type="presOf" srcId="{E88C12A8-D2A5-4810-9D0E-B3486669BA69}" destId="{2A734126-FB2E-428B-AEF3-6DC96F7C2F49}" srcOrd="0" destOrd="0" presId="urn:microsoft.com/office/officeart/2005/8/layout/process4"/>
    <dgm:cxn modelId="{5AC598A8-6B9F-4ED1-BC24-2D0C48F21E25}" srcId="{C373A16F-AD0B-4A1B-9DD1-9400D522768A}" destId="{5CC6B673-300D-4BA7-B6FA-66A64544FDDA}" srcOrd="1" destOrd="0" parTransId="{1DD82688-9D2E-4B91-A3D5-E6C252A1B84C}" sibTransId="{5CC3F126-AA96-49F6-A022-84D81F7E5460}"/>
    <dgm:cxn modelId="{7095651F-7605-445D-803D-B39E6CF83934}" srcId="{4C0F4936-B7B7-4323-9B85-BDF851AD80AA}" destId="{C373A16F-AD0B-4A1B-9DD1-9400D522768A}" srcOrd="0" destOrd="0" parTransId="{367E1ED6-E48E-4D3D-A3A6-7308C58A67D5}" sibTransId="{F19C0A3C-F2E1-4EA4-95D1-0BCD1B3EDFFE}"/>
    <dgm:cxn modelId="{0B31DECD-DCB9-4C3E-A0B0-01C1E31F3BBE}" srcId="{D93D009E-68A1-4B45-8CB9-CDA30C8B9EFC}" destId="{B11724DD-062A-4D69-ABE5-EC3EE1BB6481}" srcOrd="2" destOrd="0" parTransId="{94674EAB-4AE7-43C9-AAD1-99DB8FAB5D27}" sibTransId="{E1623B3D-608B-4815-A724-F3D21106C727}"/>
    <dgm:cxn modelId="{55EF10E1-6CF4-4C8C-B247-B9F9A353FC5F}" srcId="{E3F48116-947E-40F9-A7EA-2F7E64C7D370}" destId="{27E439B0-A925-48FF-B445-06D35BC46E61}" srcOrd="1" destOrd="0" parTransId="{F4D4FCF5-DA50-4BFC-B601-5080AF5F83C1}" sibTransId="{01DEF799-1630-4363-AC56-5781ED54899D}"/>
    <dgm:cxn modelId="{14545D55-72AA-4BDA-AE4B-232BC601FF7F}" srcId="{4C0F4936-B7B7-4323-9B85-BDF851AD80AA}" destId="{E3F48116-947E-40F9-A7EA-2F7E64C7D370}" srcOrd="1" destOrd="0" parTransId="{E4D3CFC9-C844-43D8-B506-62AA38919359}" sibTransId="{C6434034-159D-4DDA-87B5-9E9B5A2174E1}"/>
    <dgm:cxn modelId="{4A6D1384-7361-495A-B4CE-E777EC019835}" type="presOf" srcId="{C373A16F-AD0B-4A1B-9DD1-9400D522768A}" destId="{FD4EE3CA-49CC-4535-81EB-D9BC7BD2B7CA}" srcOrd="1" destOrd="0" presId="urn:microsoft.com/office/officeart/2005/8/layout/process4"/>
    <dgm:cxn modelId="{7D5452DF-D8D1-4A7B-8AA0-2F304C730878}" srcId="{E3F48116-947E-40F9-A7EA-2F7E64C7D370}" destId="{E88C12A8-D2A5-4810-9D0E-B3486669BA69}" srcOrd="0" destOrd="0" parTransId="{BBEE1BA0-BA0B-4F6C-972C-2D3E3FB11E4D}" sibTransId="{0E4A4149-47B7-4DED-84AC-55943C688482}"/>
    <dgm:cxn modelId="{172DD27B-B91C-497D-A7A1-0F7052833DE3}" type="presOf" srcId="{C373A16F-AD0B-4A1B-9DD1-9400D522768A}" destId="{54B6E1FE-9E30-452D-92E9-E9EF28200FB9}" srcOrd="0" destOrd="0" presId="urn:microsoft.com/office/officeart/2005/8/layout/process4"/>
    <dgm:cxn modelId="{98839CF7-42EA-4AEF-B6EA-FCFAAABC107D}" type="presOf" srcId="{8AEAFC02-4D62-45F1-ABC1-E1F373EDD99F}" destId="{1B0CCF94-62FE-4213-ABBD-C48AEDE1A73F}" srcOrd="0" destOrd="0" presId="urn:microsoft.com/office/officeart/2005/8/layout/process4"/>
    <dgm:cxn modelId="{40A3B2C1-80A2-4EDE-B0D8-A260CBC962BD}" type="presOf" srcId="{E3F48116-947E-40F9-A7EA-2F7E64C7D370}" destId="{AE5846B0-E0F6-4BE5-9919-75B5A5317894}" srcOrd="0" destOrd="0" presId="urn:microsoft.com/office/officeart/2005/8/layout/process4"/>
    <dgm:cxn modelId="{3571D0C0-9C87-4B95-9515-0046016C026F}" srcId="{C373A16F-AD0B-4A1B-9DD1-9400D522768A}" destId="{06DFDF18-5F55-4674-890E-7AD0138B1D4A}" srcOrd="2" destOrd="0" parTransId="{20A4F127-86F0-45DF-BF3B-2A5A9BA392A8}" sibTransId="{CC9FFA20-EE0B-4A09-A359-E63145C655AD}"/>
    <dgm:cxn modelId="{A54BEE75-D5C7-42FA-8000-13E754BEA2EF}" srcId="{C373A16F-AD0B-4A1B-9DD1-9400D522768A}" destId="{ABE21CFF-8F5B-4304-BB8C-C3674A60D7D6}" srcOrd="0" destOrd="0" parTransId="{218D10E9-FB4E-41DF-92A3-D208BED00569}" sibTransId="{AE88CEB2-7F52-41D2-8C68-796950AF5F5A}"/>
    <dgm:cxn modelId="{8F5A470B-3D18-4AF1-A402-E08F1526E391}" type="presOf" srcId="{27E439B0-A925-48FF-B445-06D35BC46E61}" destId="{C63E1C98-80F0-4093-99C0-44B5FE7B36D8}" srcOrd="0" destOrd="0" presId="urn:microsoft.com/office/officeart/2005/8/layout/process4"/>
    <dgm:cxn modelId="{227468A2-CF53-4C5E-B68D-761445999A30}" srcId="{D93D009E-68A1-4B45-8CB9-CDA30C8B9EFC}" destId="{F33B9672-32FE-47A3-AD8A-C39A3C58E03F}" srcOrd="3" destOrd="0" parTransId="{4294A435-39AA-46A4-8316-1A0A01333BF6}" sibTransId="{5B5848B0-A26A-4D24-9E97-59D36D537BA2}"/>
    <dgm:cxn modelId="{46080400-9B0A-47AE-AB39-7700EDD90B6F}" srcId="{D93D009E-68A1-4B45-8CB9-CDA30C8B9EFC}" destId="{8AEAFC02-4D62-45F1-ABC1-E1F373EDD99F}" srcOrd="1" destOrd="0" parTransId="{537B9E4C-37B3-44F3-9CC5-1457EAFD4503}" sibTransId="{69EEA4E5-ECB3-4DB5-A44A-1B5D8821CB87}"/>
    <dgm:cxn modelId="{44A39EC9-F516-4350-90DA-FA307EE871F1}" srcId="{D93D009E-68A1-4B45-8CB9-CDA30C8B9EFC}" destId="{BCDBCE24-FC13-4575-AA48-CC7964DB9C9F}" srcOrd="0" destOrd="0" parTransId="{AB3AED5D-5B08-4A3F-ACF4-9F54349BB234}" sibTransId="{900800C6-888D-416B-844B-F59BFD4759F4}"/>
    <dgm:cxn modelId="{E15509B9-7260-47FF-A3DD-763972F721B4}" type="presParOf" srcId="{28C66084-158C-4DE4-AA3B-2E69620F970E}" destId="{B6659200-C246-4899-A7EE-647C929ABC27}" srcOrd="0" destOrd="0" presId="urn:microsoft.com/office/officeart/2005/8/layout/process4"/>
    <dgm:cxn modelId="{09780CAA-17C0-4062-B1AD-58B3CE7C68E7}" type="presParOf" srcId="{B6659200-C246-4899-A7EE-647C929ABC27}" destId="{40102C41-FCE4-45BB-A074-D69BCD23EA38}" srcOrd="0" destOrd="0" presId="urn:microsoft.com/office/officeart/2005/8/layout/process4"/>
    <dgm:cxn modelId="{D2CEA49B-65E4-4A4C-B4F5-608E9EEB52C6}" type="presParOf" srcId="{B6659200-C246-4899-A7EE-647C929ABC27}" destId="{A91D9D52-42A4-4D67-8AA1-0FF009F8FB66}" srcOrd="1" destOrd="0" presId="urn:microsoft.com/office/officeart/2005/8/layout/process4"/>
    <dgm:cxn modelId="{8C509AD8-9928-496D-9A3D-D3B2D916FB1D}" type="presParOf" srcId="{B6659200-C246-4899-A7EE-647C929ABC27}" destId="{68B72BD4-D012-49F9-A36E-326F85D48F4E}" srcOrd="2" destOrd="0" presId="urn:microsoft.com/office/officeart/2005/8/layout/process4"/>
    <dgm:cxn modelId="{EB57E521-3D21-40E6-BF03-B5096D57EDA9}" type="presParOf" srcId="{68B72BD4-D012-49F9-A36E-326F85D48F4E}" destId="{499B2829-A129-45B9-A222-1E292953E5BA}" srcOrd="0" destOrd="0" presId="urn:microsoft.com/office/officeart/2005/8/layout/process4"/>
    <dgm:cxn modelId="{9D5632BD-E742-428B-AA13-27F4081A5466}" type="presParOf" srcId="{68B72BD4-D012-49F9-A36E-326F85D48F4E}" destId="{1B0CCF94-62FE-4213-ABBD-C48AEDE1A73F}" srcOrd="1" destOrd="0" presId="urn:microsoft.com/office/officeart/2005/8/layout/process4"/>
    <dgm:cxn modelId="{55D3A4C3-2135-404C-8EE3-731EAB22DECE}" type="presParOf" srcId="{68B72BD4-D012-49F9-A36E-326F85D48F4E}" destId="{8751157E-99B8-4F7B-A47A-A369D2A862E9}" srcOrd="2" destOrd="0" presId="urn:microsoft.com/office/officeart/2005/8/layout/process4"/>
    <dgm:cxn modelId="{7816BA25-71D6-468F-8AA0-2421277F3387}" type="presParOf" srcId="{68B72BD4-D012-49F9-A36E-326F85D48F4E}" destId="{F419AAAA-9C41-45AA-931F-A8B1F22C0D47}" srcOrd="3" destOrd="0" presId="urn:microsoft.com/office/officeart/2005/8/layout/process4"/>
    <dgm:cxn modelId="{7DE5708D-E18B-4298-B777-5FF2052E63BF}" type="presParOf" srcId="{28C66084-158C-4DE4-AA3B-2E69620F970E}" destId="{C64B4809-8E84-4E0A-8717-68B7976844B4}" srcOrd="1" destOrd="0" presId="urn:microsoft.com/office/officeart/2005/8/layout/process4"/>
    <dgm:cxn modelId="{7D04DF57-F25A-4422-A0BD-A9341C79FFA9}" type="presParOf" srcId="{28C66084-158C-4DE4-AA3B-2E69620F970E}" destId="{4D68BD84-839C-4116-B21C-D5984CC686DA}" srcOrd="2" destOrd="0" presId="urn:microsoft.com/office/officeart/2005/8/layout/process4"/>
    <dgm:cxn modelId="{F37214D6-695C-454A-98F2-79A1C99B0509}" type="presParOf" srcId="{4D68BD84-839C-4116-B21C-D5984CC686DA}" destId="{AE5846B0-E0F6-4BE5-9919-75B5A5317894}" srcOrd="0" destOrd="0" presId="urn:microsoft.com/office/officeart/2005/8/layout/process4"/>
    <dgm:cxn modelId="{CDF85004-54E5-4B8C-B560-598A1A4F7113}" type="presParOf" srcId="{4D68BD84-839C-4116-B21C-D5984CC686DA}" destId="{B40CDB92-B31D-495C-B315-71B68B2D7EE6}" srcOrd="1" destOrd="0" presId="urn:microsoft.com/office/officeart/2005/8/layout/process4"/>
    <dgm:cxn modelId="{F2C4AFDA-5263-4464-8C7B-4985FFD818CF}" type="presParOf" srcId="{4D68BD84-839C-4116-B21C-D5984CC686DA}" destId="{BBA8DE30-96DB-49B6-A117-415604F70ED5}" srcOrd="2" destOrd="0" presId="urn:microsoft.com/office/officeart/2005/8/layout/process4"/>
    <dgm:cxn modelId="{0FF3B043-6DCD-4849-8679-A16BF4EE01AA}" type="presParOf" srcId="{BBA8DE30-96DB-49B6-A117-415604F70ED5}" destId="{2A734126-FB2E-428B-AEF3-6DC96F7C2F49}" srcOrd="0" destOrd="0" presId="urn:microsoft.com/office/officeart/2005/8/layout/process4"/>
    <dgm:cxn modelId="{0887D737-8959-4BB8-A21C-4960B342E82D}" type="presParOf" srcId="{BBA8DE30-96DB-49B6-A117-415604F70ED5}" destId="{C63E1C98-80F0-4093-99C0-44B5FE7B36D8}" srcOrd="1" destOrd="0" presId="urn:microsoft.com/office/officeart/2005/8/layout/process4"/>
    <dgm:cxn modelId="{D7FD99DA-B949-4816-9EFF-59916D918AA3}" type="presParOf" srcId="{28C66084-158C-4DE4-AA3B-2E69620F970E}" destId="{54CC7A14-F55D-42B4-9440-94979A17A522}" srcOrd="3" destOrd="0" presId="urn:microsoft.com/office/officeart/2005/8/layout/process4"/>
    <dgm:cxn modelId="{ED4C2309-D964-4646-A9AD-3E08D07F8BA0}" type="presParOf" srcId="{28C66084-158C-4DE4-AA3B-2E69620F970E}" destId="{D17B62D4-BABF-4D65-B9B3-09813E2810B0}" srcOrd="4" destOrd="0" presId="urn:microsoft.com/office/officeart/2005/8/layout/process4"/>
    <dgm:cxn modelId="{4FA8D906-34BC-4C1D-9883-C99C0B56A313}" type="presParOf" srcId="{D17B62D4-BABF-4D65-B9B3-09813E2810B0}" destId="{54B6E1FE-9E30-452D-92E9-E9EF28200FB9}" srcOrd="0" destOrd="0" presId="urn:microsoft.com/office/officeart/2005/8/layout/process4"/>
    <dgm:cxn modelId="{B53535B5-3EDC-4A8D-97F3-AF88B23C031C}" type="presParOf" srcId="{D17B62D4-BABF-4D65-B9B3-09813E2810B0}" destId="{FD4EE3CA-49CC-4535-81EB-D9BC7BD2B7CA}" srcOrd="1" destOrd="0" presId="urn:microsoft.com/office/officeart/2005/8/layout/process4"/>
    <dgm:cxn modelId="{2373A200-B193-4EFF-9E2F-4AA5AEEA6928}" type="presParOf" srcId="{D17B62D4-BABF-4D65-B9B3-09813E2810B0}" destId="{EF6D5415-BF19-4FF4-991D-567F99A8D319}" srcOrd="2" destOrd="0" presId="urn:microsoft.com/office/officeart/2005/8/layout/process4"/>
    <dgm:cxn modelId="{81344C72-EF63-4733-8BDB-EF492CDE898C}" type="presParOf" srcId="{EF6D5415-BF19-4FF4-991D-567F99A8D319}" destId="{E13A93ED-9300-4788-A45D-55A2C9112642}" srcOrd="0" destOrd="0" presId="urn:microsoft.com/office/officeart/2005/8/layout/process4"/>
    <dgm:cxn modelId="{3E4DEB19-EB8E-4B5D-B01B-EF3CD04ABDF1}" type="presParOf" srcId="{EF6D5415-BF19-4FF4-991D-567F99A8D319}" destId="{579D598B-4845-45BC-A434-15F05115EA74}" srcOrd="1" destOrd="0" presId="urn:microsoft.com/office/officeart/2005/8/layout/process4"/>
    <dgm:cxn modelId="{6AD81AAF-6A11-4355-8EA0-5B7CDADD0B4D}" type="presParOf" srcId="{EF6D5415-BF19-4FF4-991D-567F99A8D319}" destId="{3F6AD197-F194-45F3-B86B-45C1DB17A289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0F4936-B7B7-4323-9B85-BDF851AD80AA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</dgm:pt>
    <dgm:pt modelId="{C373A16F-AD0B-4A1B-9DD1-9400D522768A}">
      <dgm:prSet phldrT="[Text]" custT="1"/>
      <dgm:spPr>
        <a:solidFill>
          <a:schemeClr val="tx2"/>
        </a:solidFill>
        <a:ln>
          <a:noFill/>
        </a:ln>
      </dgm:spPr>
      <dgm:t>
        <a:bodyPr/>
        <a:lstStyle/>
        <a:p>
          <a:r>
            <a:rPr lang="en-US" sz="3200" b="1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Metric Sensitivity</a:t>
          </a:r>
          <a:endParaRPr lang="en-US" sz="3200" b="1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367E1ED6-E48E-4D3D-A3A6-7308C58A67D5}" type="parTrans" cxnId="{7095651F-7605-445D-803D-B39E6CF83934}">
      <dgm:prSet/>
      <dgm:spPr/>
      <dgm:t>
        <a:bodyPr/>
        <a:lstStyle/>
        <a:p>
          <a:endParaRPr lang="en-US"/>
        </a:p>
      </dgm:t>
    </dgm:pt>
    <dgm:pt modelId="{F19C0A3C-F2E1-4EA4-95D1-0BCD1B3EDFFE}" type="sibTrans" cxnId="{7095651F-7605-445D-803D-B39E6CF83934}">
      <dgm:prSet/>
      <dgm:spPr/>
      <dgm:t>
        <a:bodyPr/>
        <a:lstStyle/>
        <a:p>
          <a:endParaRPr lang="en-US"/>
        </a:p>
      </dgm:t>
    </dgm:pt>
    <dgm:pt modelId="{E3F48116-947E-40F9-A7EA-2F7E64C7D370}">
      <dgm:prSet phldrT="[Text]" custT="1"/>
      <dgm:spPr>
        <a:solidFill>
          <a:schemeClr val="tx2"/>
        </a:solidFill>
        <a:ln>
          <a:noFill/>
        </a:ln>
      </dgm:spPr>
      <dgm:t>
        <a:bodyPr/>
        <a:lstStyle/>
        <a:p>
          <a:r>
            <a:rPr lang="en-US" sz="3200" b="1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Redundancy Analysis</a:t>
          </a:r>
          <a:endParaRPr lang="en-US" sz="3200" b="1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E4D3CFC9-C844-43D8-B506-62AA38919359}" type="parTrans" cxnId="{14545D55-72AA-4BDA-AE4B-232BC601FF7F}">
      <dgm:prSet/>
      <dgm:spPr/>
      <dgm:t>
        <a:bodyPr/>
        <a:lstStyle/>
        <a:p>
          <a:endParaRPr lang="en-US"/>
        </a:p>
      </dgm:t>
    </dgm:pt>
    <dgm:pt modelId="{C6434034-159D-4DDA-87B5-9E9B5A2174E1}" type="sibTrans" cxnId="{14545D55-72AA-4BDA-AE4B-232BC601FF7F}">
      <dgm:prSet/>
      <dgm:spPr/>
      <dgm:t>
        <a:bodyPr/>
        <a:lstStyle/>
        <a:p>
          <a:endParaRPr lang="en-US"/>
        </a:p>
      </dgm:t>
    </dgm:pt>
    <dgm:pt modelId="{D93D009E-68A1-4B45-8CB9-CDA30C8B9EFC}">
      <dgm:prSet phldrT="[Text]" custT="1"/>
      <dgm:spPr>
        <a:solidFill>
          <a:schemeClr val="tx2"/>
        </a:solidFill>
      </dgm:spPr>
      <dgm:t>
        <a:bodyPr anchor="t"/>
        <a:lstStyle/>
        <a:p>
          <a:r>
            <a:rPr lang="en-US" sz="3200" b="1" dirty="0" smtClean="0">
              <a:solidFill>
                <a:schemeClr val="bg1"/>
              </a:solidFill>
              <a:latin typeface="Franklin Gothic Book" panose="020B0503020102020204" pitchFamily="34" charset="0"/>
            </a:rPr>
            <a:t>Scoring Protocol</a:t>
          </a:r>
          <a:endParaRPr lang="en-US" sz="3200" b="1" dirty="0">
            <a:solidFill>
              <a:schemeClr val="bg1"/>
            </a:solidFill>
            <a:latin typeface="Franklin Gothic Book" panose="020B0503020102020204" pitchFamily="34" charset="0"/>
          </a:endParaRPr>
        </a:p>
      </dgm:t>
    </dgm:pt>
    <dgm:pt modelId="{CEF4D889-56CD-411B-B225-F331DE818700}" type="parTrans" cxnId="{346EA8E6-7674-439D-9678-5821D694A20F}">
      <dgm:prSet/>
      <dgm:spPr/>
      <dgm:t>
        <a:bodyPr/>
        <a:lstStyle/>
        <a:p>
          <a:endParaRPr lang="en-US"/>
        </a:p>
      </dgm:t>
    </dgm:pt>
    <dgm:pt modelId="{39450A7B-E633-487E-A704-3F2EB737B3FB}" type="sibTrans" cxnId="{346EA8E6-7674-439D-9678-5821D694A20F}">
      <dgm:prSet/>
      <dgm:spPr/>
      <dgm:t>
        <a:bodyPr/>
        <a:lstStyle/>
        <a:p>
          <a:endParaRPr lang="en-US"/>
        </a:p>
      </dgm:t>
    </dgm:pt>
    <dgm:pt modelId="{ABE21CFF-8F5B-4304-BB8C-C3674A60D7D6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Barbour et al. 1996</a:t>
          </a:r>
          <a:endParaRPr lang="en-US" sz="2400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218D10E9-FB4E-41DF-92A3-D208BED00569}" type="parTrans" cxnId="{A54BEE75-D5C7-42FA-8000-13E754BEA2EF}">
      <dgm:prSet/>
      <dgm:spPr/>
      <dgm:t>
        <a:bodyPr/>
        <a:lstStyle/>
        <a:p>
          <a:endParaRPr lang="en-US"/>
        </a:p>
      </dgm:t>
    </dgm:pt>
    <dgm:pt modelId="{AE88CEB2-7F52-41D2-8C68-796950AF5F5A}" type="sibTrans" cxnId="{A54BEE75-D5C7-42FA-8000-13E754BEA2EF}">
      <dgm:prSet/>
      <dgm:spPr/>
      <dgm:t>
        <a:bodyPr/>
        <a:lstStyle/>
        <a:p>
          <a:endParaRPr lang="en-US"/>
        </a:p>
      </dgm:t>
    </dgm:pt>
    <dgm:pt modelId="{5CC6B673-300D-4BA7-B6FA-66A64544FDDA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Quantile Threshold</a:t>
          </a:r>
          <a:endParaRPr lang="en-US" sz="2400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1DD82688-9D2E-4B91-A3D5-E6C252A1B84C}" type="parTrans" cxnId="{5AC598A8-6B9F-4ED1-BC24-2D0C48F21E25}">
      <dgm:prSet/>
      <dgm:spPr/>
      <dgm:t>
        <a:bodyPr/>
        <a:lstStyle/>
        <a:p>
          <a:endParaRPr lang="en-US"/>
        </a:p>
      </dgm:t>
    </dgm:pt>
    <dgm:pt modelId="{5CC3F126-AA96-49F6-A022-84D81F7E5460}" type="sibTrans" cxnId="{5AC598A8-6B9F-4ED1-BC24-2D0C48F21E25}">
      <dgm:prSet/>
      <dgm:spPr/>
      <dgm:t>
        <a:bodyPr/>
        <a:lstStyle/>
        <a:p>
          <a:endParaRPr lang="en-US"/>
        </a:p>
      </dgm:t>
    </dgm:pt>
    <dgm:pt modelId="{06DFDF18-5F55-4674-890E-7AD0138B1D4A}">
      <dgm:prSet phldrT="[Text]" custT="1"/>
      <dgm:spPr/>
      <dgm:t>
        <a:bodyPr/>
        <a:lstStyle/>
        <a:p>
          <a:r>
            <a:rPr lang="en-US" sz="2400" b="0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Confusion Matrix Accuracy</a:t>
          </a:r>
          <a:endParaRPr lang="en-US" sz="2400" b="0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20A4F127-86F0-45DF-BF3B-2A5A9BA392A8}" type="parTrans" cxnId="{3571D0C0-9C87-4B95-9515-0046016C026F}">
      <dgm:prSet/>
      <dgm:spPr/>
      <dgm:t>
        <a:bodyPr/>
        <a:lstStyle/>
        <a:p>
          <a:endParaRPr lang="en-US"/>
        </a:p>
      </dgm:t>
    </dgm:pt>
    <dgm:pt modelId="{CC9FFA20-EE0B-4A09-A359-E63145C655AD}" type="sibTrans" cxnId="{3571D0C0-9C87-4B95-9515-0046016C026F}">
      <dgm:prSet/>
      <dgm:spPr/>
      <dgm:t>
        <a:bodyPr/>
        <a:lstStyle/>
        <a:p>
          <a:endParaRPr lang="en-US"/>
        </a:p>
      </dgm:t>
    </dgm:pt>
    <dgm:pt modelId="{E88C12A8-D2A5-4810-9D0E-B3486669BA69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Wilcoxon Rank Sum Test</a:t>
          </a:r>
          <a:endParaRPr lang="en-US" sz="2400" b="1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BBEE1BA0-BA0B-4F6C-972C-2D3E3FB11E4D}" type="parTrans" cxnId="{7D5452DF-D8D1-4A7B-8AA0-2F304C730878}">
      <dgm:prSet/>
      <dgm:spPr/>
      <dgm:t>
        <a:bodyPr/>
        <a:lstStyle/>
        <a:p>
          <a:endParaRPr lang="en-US"/>
        </a:p>
      </dgm:t>
    </dgm:pt>
    <dgm:pt modelId="{0E4A4149-47B7-4DED-84AC-55943C688482}" type="sibTrans" cxnId="{7D5452DF-D8D1-4A7B-8AA0-2F304C730878}">
      <dgm:prSet/>
      <dgm:spPr/>
      <dgm:t>
        <a:bodyPr/>
        <a:lstStyle/>
        <a:p>
          <a:endParaRPr lang="en-US"/>
        </a:p>
      </dgm:t>
    </dgm:pt>
    <dgm:pt modelId="{27E439B0-A925-48FF-B445-06D35BC46E61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bg1">
                  <a:lumMod val="65000"/>
                </a:schemeClr>
              </a:solidFill>
              <a:latin typeface="Franklin Gothic Book" panose="020B0503020102020204" pitchFamily="34" charset="0"/>
            </a:rPr>
            <a:t>Pairwise Confusion Matrix Accuracy</a:t>
          </a:r>
          <a:endParaRPr lang="en-US" sz="2400" b="1" dirty="0">
            <a:solidFill>
              <a:schemeClr val="bg1">
                <a:lumMod val="65000"/>
              </a:schemeClr>
            </a:solidFill>
            <a:latin typeface="Franklin Gothic Book" panose="020B0503020102020204" pitchFamily="34" charset="0"/>
          </a:endParaRPr>
        </a:p>
      </dgm:t>
    </dgm:pt>
    <dgm:pt modelId="{F4D4FCF5-DA50-4BFC-B601-5080AF5F83C1}" type="parTrans" cxnId="{55EF10E1-6CF4-4C8C-B247-B9F9A353FC5F}">
      <dgm:prSet/>
      <dgm:spPr/>
      <dgm:t>
        <a:bodyPr/>
        <a:lstStyle/>
        <a:p>
          <a:endParaRPr lang="en-US"/>
        </a:p>
      </dgm:t>
    </dgm:pt>
    <dgm:pt modelId="{01DEF799-1630-4363-AC56-5781ED54899D}" type="sibTrans" cxnId="{55EF10E1-6CF4-4C8C-B247-B9F9A353FC5F}">
      <dgm:prSet/>
      <dgm:spPr/>
      <dgm:t>
        <a:bodyPr/>
        <a:lstStyle/>
        <a:p>
          <a:endParaRPr lang="en-US"/>
        </a:p>
      </dgm:t>
    </dgm:pt>
    <dgm:pt modelId="{BCDBCE24-FC13-4575-AA48-CC7964DB9C9F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  <a:latin typeface="Franklin Gothic Book" panose="020B0503020102020204" pitchFamily="34" charset="0"/>
            </a:rPr>
            <a:t>Categorical</a:t>
          </a:r>
          <a:endParaRPr lang="en-US" sz="2400" b="1" dirty="0">
            <a:solidFill>
              <a:schemeClr val="tx1"/>
            </a:solidFill>
            <a:latin typeface="Franklin Gothic Book" panose="020B0503020102020204" pitchFamily="34" charset="0"/>
          </a:endParaRPr>
        </a:p>
      </dgm:t>
    </dgm:pt>
    <dgm:pt modelId="{AB3AED5D-5B08-4A3F-ACF4-9F54349BB234}" type="parTrans" cxnId="{44A39EC9-F516-4350-90DA-FA307EE871F1}">
      <dgm:prSet/>
      <dgm:spPr/>
      <dgm:t>
        <a:bodyPr/>
        <a:lstStyle/>
        <a:p>
          <a:endParaRPr lang="en-US"/>
        </a:p>
      </dgm:t>
    </dgm:pt>
    <dgm:pt modelId="{900800C6-888D-416B-844B-F59BFD4759F4}" type="sibTrans" cxnId="{44A39EC9-F516-4350-90DA-FA307EE871F1}">
      <dgm:prSet/>
      <dgm:spPr/>
      <dgm:t>
        <a:bodyPr/>
        <a:lstStyle/>
        <a:p>
          <a:endParaRPr lang="en-US"/>
        </a:p>
      </dgm:t>
    </dgm:pt>
    <dgm:pt modelId="{8AEAFC02-4D62-45F1-ABC1-E1F373EDD99F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  <a:latin typeface="Franklin Gothic Book" panose="020B0503020102020204" pitchFamily="34" charset="0"/>
            </a:rPr>
            <a:t>All Gradient</a:t>
          </a:r>
          <a:endParaRPr lang="en-US" sz="2400" b="1" dirty="0">
            <a:solidFill>
              <a:schemeClr val="tx1"/>
            </a:solidFill>
            <a:latin typeface="Franklin Gothic Book" panose="020B0503020102020204" pitchFamily="34" charset="0"/>
          </a:endParaRPr>
        </a:p>
      </dgm:t>
    </dgm:pt>
    <dgm:pt modelId="{537B9E4C-37B3-44F3-9CC5-1457EAFD4503}" type="parTrans" cxnId="{46080400-9B0A-47AE-AB39-7700EDD90B6F}">
      <dgm:prSet/>
      <dgm:spPr/>
      <dgm:t>
        <a:bodyPr/>
        <a:lstStyle/>
        <a:p>
          <a:endParaRPr lang="en-US"/>
        </a:p>
      </dgm:t>
    </dgm:pt>
    <dgm:pt modelId="{69EEA4E5-ECB3-4DB5-A44A-1B5D8821CB87}" type="sibTrans" cxnId="{46080400-9B0A-47AE-AB39-7700EDD90B6F}">
      <dgm:prSet/>
      <dgm:spPr/>
      <dgm:t>
        <a:bodyPr/>
        <a:lstStyle/>
        <a:p>
          <a:endParaRPr lang="en-US"/>
        </a:p>
      </dgm:t>
    </dgm:pt>
    <dgm:pt modelId="{F33B9672-32FE-47A3-AD8A-C39A3C58E03F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  <a:latin typeface="Franklin Gothic Book" panose="020B0503020102020204" pitchFamily="34" charset="0"/>
            </a:rPr>
            <a:t>Reference Threshold Gradient</a:t>
          </a:r>
          <a:endParaRPr lang="en-US" sz="2400" b="1" dirty="0">
            <a:solidFill>
              <a:schemeClr val="tx1"/>
            </a:solidFill>
            <a:latin typeface="Franklin Gothic Book" panose="020B0503020102020204" pitchFamily="34" charset="0"/>
          </a:endParaRPr>
        </a:p>
      </dgm:t>
    </dgm:pt>
    <dgm:pt modelId="{4294A435-39AA-46A4-8316-1A0A01333BF6}" type="parTrans" cxnId="{227468A2-CF53-4C5E-B68D-761445999A30}">
      <dgm:prSet/>
      <dgm:spPr/>
      <dgm:t>
        <a:bodyPr/>
        <a:lstStyle/>
        <a:p>
          <a:endParaRPr lang="en-US"/>
        </a:p>
      </dgm:t>
    </dgm:pt>
    <dgm:pt modelId="{5B5848B0-A26A-4D24-9E97-59D36D537BA2}" type="sibTrans" cxnId="{227468A2-CF53-4C5E-B68D-761445999A30}">
      <dgm:prSet/>
      <dgm:spPr/>
      <dgm:t>
        <a:bodyPr/>
        <a:lstStyle/>
        <a:p>
          <a:endParaRPr lang="en-US"/>
        </a:p>
      </dgm:t>
    </dgm:pt>
    <dgm:pt modelId="{B11724DD-062A-4D69-ABE5-EC3EE1BB6481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  <a:latin typeface="Franklin Gothic Book" panose="020B0503020102020204" pitchFamily="34" charset="0"/>
            </a:rPr>
            <a:t>Reference Gradient</a:t>
          </a:r>
          <a:endParaRPr lang="en-US" sz="2400" b="1" dirty="0">
            <a:solidFill>
              <a:schemeClr val="tx1"/>
            </a:solidFill>
            <a:latin typeface="Franklin Gothic Book" panose="020B0503020102020204" pitchFamily="34" charset="0"/>
          </a:endParaRPr>
        </a:p>
      </dgm:t>
    </dgm:pt>
    <dgm:pt modelId="{94674EAB-4AE7-43C9-AAD1-99DB8FAB5D27}" type="parTrans" cxnId="{0B31DECD-DCB9-4C3E-A0B0-01C1E31F3BBE}">
      <dgm:prSet/>
      <dgm:spPr/>
      <dgm:t>
        <a:bodyPr/>
        <a:lstStyle/>
        <a:p>
          <a:endParaRPr lang="en-US"/>
        </a:p>
      </dgm:t>
    </dgm:pt>
    <dgm:pt modelId="{E1623B3D-608B-4815-A724-F3D21106C727}" type="sibTrans" cxnId="{0B31DECD-DCB9-4C3E-A0B0-01C1E31F3BBE}">
      <dgm:prSet/>
      <dgm:spPr/>
      <dgm:t>
        <a:bodyPr/>
        <a:lstStyle/>
        <a:p>
          <a:endParaRPr lang="en-US"/>
        </a:p>
      </dgm:t>
    </dgm:pt>
    <dgm:pt modelId="{28C66084-158C-4DE4-AA3B-2E69620F970E}" type="pres">
      <dgm:prSet presAssocID="{4C0F4936-B7B7-4323-9B85-BDF851AD80AA}" presName="Name0" presStyleCnt="0">
        <dgm:presLayoutVars>
          <dgm:dir/>
          <dgm:animLvl val="lvl"/>
          <dgm:resizeHandles val="exact"/>
        </dgm:presLayoutVars>
      </dgm:prSet>
      <dgm:spPr/>
    </dgm:pt>
    <dgm:pt modelId="{B6659200-C246-4899-A7EE-647C929ABC27}" type="pres">
      <dgm:prSet presAssocID="{D93D009E-68A1-4B45-8CB9-CDA30C8B9EFC}" presName="boxAndChildren" presStyleCnt="0"/>
      <dgm:spPr/>
    </dgm:pt>
    <dgm:pt modelId="{40102C41-FCE4-45BB-A074-D69BCD23EA38}" type="pres">
      <dgm:prSet presAssocID="{D93D009E-68A1-4B45-8CB9-CDA30C8B9EFC}" presName="parentTextBox" presStyleLbl="node1" presStyleIdx="0" presStyleCnt="3"/>
      <dgm:spPr/>
      <dgm:t>
        <a:bodyPr/>
        <a:lstStyle/>
        <a:p>
          <a:endParaRPr lang="en-US"/>
        </a:p>
      </dgm:t>
    </dgm:pt>
    <dgm:pt modelId="{A91D9D52-42A4-4D67-8AA1-0FF009F8FB66}" type="pres">
      <dgm:prSet presAssocID="{D93D009E-68A1-4B45-8CB9-CDA30C8B9EFC}" presName="entireBox" presStyleLbl="node1" presStyleIdx="0" presStyleCnt="3" custScaleY="140611"/>
      <dgm:spPr/>
      <dgm:t>
        <a:bodyPr/>
        <a:lstStyle/>
        <a:p>
          <a:endParaRPr lang="en-US"/>
        </a:p>
      </dgm:t>
    </dgm:pt>
    <dgm:pt modelId="{68B72BD4-D012-49F9-A36E-326F85D48F4E}" type="pres">
      <dgm:prSet presAssocID="{D93D009E-68A1-4B45-8CB9-CDA30C8B9EFC}" presName="descendantBox" presStyleCnt="0"/>
      <dgm:spPr/>
    </dgm:pt>
    <dgm:pt modelId="{499B2829-A129-45B9-A222-1E292953E5BA}" type="pres">
      <dgm:prSet presAssocID="{BCDBCE24-FC13-4575-AA48-CC7964DB9C9F}" presName="childTextBox" presStyleLbl="fgAccFollowNode1" presStyleIdx="0" presStyleCnt="9" custScaleY="205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0CCF94-62FE-4213-ABBD-C48AEDE1A73F}" type="pres">
      <dgm:prSet presAssocID="{8AEAFC02-4D62-45F1-ABC1-E1F373EDD99F}" presName="childTextBox" presStyleLbl="fgAccFollowNode1" presStyleIdx="1" presStyleCnt="9" custScaleY="205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51157E-99B8-4F7B-A47A-A369D2A862E9}" type="pres">
      <dgm:prSet presAssocID="{B11724DD-062A-4D69-ABE5-EC3EE1BB6481}" presName="childTextBox" presStyleLbl="fgAccFollowNode1" presStyleIdx="2" presStyleCnt="9" custScaleY="205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19AAAA-9C41-45AA-931F-A8B1F22C0D47}" type="pres">
      <dgm:prSet presAssocID="{F33B9672-32FE-47A3-AD8A-C39A3C58E03F}" presName="childTextBox" presStyleLbl="fgAccFollowNode1" presStyleIdx="3" presStyleCnt="9" custScaleY="205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4B4809-8E84-4E0A-8717-68B7976844B4}" type="pres">
      <dgm:prSet presAssocID="{C6434034-159D-4DDA-87B5-9E9B5A2174E1}" presName="sp" presStyleCnt="0"/>
      <dgm:spPr/>
    </dgm:pt>
    <dgm:pt modelId="{4D68BD84-839C-4116-B21C-D5984CC686DA}" type="pres">
      <dgm:prSet presAssocID="{E3F48116-947E-40F9-A7EA-2F7E64C7D370}" presName="arrowAndChildren" presStyleCnt="0"/>
      <dgm:spPr/>
    </dgm:pt>
    <dgm:pt modelId="{AE5846B0-E0F6-4BE5-9919-75B5A5317894}" type="pres">
      <dgm:prSet presAssocID="{E3F48116-947E-40F9-A7EA-2F7E64C7D370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B40CDB92-B31D-495C-B315-71B68B2D7EE6}" type="pres">
      <dgm:prSet presAssocID="{E3F48116-947E-40F9-A7EA-2F7E64C7D370}" presName="arrow" presStyleLbl="node1" presStyleIdx="1" presStyleCnt="3"/>
      <dgm:spPr/>
      <dgm:t>
        <a:bodyPr/>
        <a:lstStyle/>
        <a:p>
          <a:endParaRPr lang="en-US"/>
        </a:p>
      </dgm:t>
    </dgm:pt>
    <dgm:pt modelId="{BBA8DE30-96DB-49B6-A117-415604F70ED5}" type="pres">
      <dgm:prSet presAssocID="{E3F48116-947E-40F9-A7EA-2F7E64C7D370}" presName="descendantArrow" presStyleCnt="0"/>
      <dgm:spPr/>
    </dgm:pt>
    <dgm:pt modelId="{2A734126-FB2E-428B-AEF3-6DC96F7C2F49}" type="pres">
      <dgm:prSet presAssocID="{E88C12A8-D2A5-4810-9D0E-B3486669BA69}" presName="childTextArrow" presStyleLbl="fgAccFollow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E1C98-80F0-4093-99C0-44B5FE7B36D8}" type="pres">
      <dgm:prSet presAssocID="{27E439B0-A925-48FF-B445-06D35BC46E61}" presName="childTextArrow" presStyleLbl="fgAccFollow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CC7A14-F55D-42B4-9440-94979A17A522}" type="pres">
      <dgm:prSet presAssocID="{F19C0A3C-F2E1-4EA4-95D1-0BCD1B3EDFFE}" presName="sp" presStyleCnt="0"/>
      <dgm:spPr/>
    </dgm:pt>
    <dgm:pt modelId="{D17B62D4-BABF-4D65-B9B3-09813E2810B0}" type="pres">
      <dgm:prSet presAssocID="{C373A16F-AD0B-4A1B-9DD1-9400D522768A}" presName="arrowAndChildren" presStyleCnt="0"/>
      <dgm:spPr/>
    </dgm:pt>
    <dgm:pt modelId="{54B6E1FE-9E30-452D-92E9-E9EF28200FB9}" type="pres">
      <dgm:prSet presAssocID="{C373A16F-AD0B-4A1B-9DD1-9400D522768A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FD4EE3CA-49CC-4535-81EB-D9BC7BD2B7CA}" type="pres">
      <dgm:prSet presAssocID="{C373A16F-AD0B-4A1B-9DD1-9400D522768A}" presName="arrow" presStyleLbl="node1" presStyleIdx="2" presStyleCnt="3" custScaleY="99092"/>
      <dgm:spPr/>
      <dgm:t>
        <a:bodyPr/>
        <a:lstStyle/>
        <a:p>
          <a:endParaRPr lang="en-US"/>
        </a:p>
      </dgm:t>
    </dgm:pt>
    <dgm:pt modelId="{EF6D5415-BF19-4FF4-991D-567F99A8D319}" type="pres">
      <dgm:prSet presAssocID="{C373A16F-AD0B-4A1B-9DD1-9400D522768A}" presName="descendantArrow" presStyleCnt="0"/>
      <dgm:spPr/>
    </dgm:pt>
    <dgm:pt modelId="{E13A93ED-9300-4788-A45D-55A2C9112642}" type="pres">
      <dgm:prSet presAssocID="{ABE21CFF-8F5B-4304-BB8C-C3674A60D7D6}" presName="childTextArrow" presStyleLbl="fgAccFollow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9D598B-4845-45BC-A434-15F05115EA74}" type="pres">
      <dgm:prSet presAssocID="{5CC6B673-300D-4BA7-B6FA-66A64544FDDA}" presName="childTextArrow" presStyleLbl="fgAccFollow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6AD197-F194-45F3-B86B-45C1DB17A289}" type="pres">
      <dgm:prSet presAssocID="{06DFDF18-5F55-4674-890E-7AD0138B1D4A}" presName="childTextArrow" presStyleLbl="fgAccFollow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A9DBB3-BDE2-4994-9E36-4392CB074835}" type="presOf" srcId="{ABE21CFF-8F5B-4304-BB8C-C3674A60D7D6}" destId="{E13A93ED-9300-4788-A45D-55A2C9112642}" srcOrd="0" destOrd="0" presId="urn:microsoft.com/office/officeart/2005/8/layout/process4"/>
    <dgm:cxn modelId="{346EA8E6-7674-439D-9678-5821D694A20F}" srcId="{4C0F4936-B7B7-4323-9B85-BDF851AD80AA}" destId="{D93D009E-68A1-4B45-8CB9-CDA30C8B9EFC}" srcOrd="2" destOrd="0" parTransId="{CEF4D889-56CD-411B-B225-F331DE818700}" sibTransId="{39450A7B-E633-487E-A704-3F2EB737B3FB}"/>
    <dgm:cxn modelId="{5AC598A8-6B9F-4ED1-BC24-2D0C48F21E25}" srcId="{C373A16F-AD0B-4A1B-9DD1-9400D522768A}" destId="{5CC6B673-300D-4BA7-B6FA-66A64544FDDA}" srcOrd="1" destOrd="0" parTransId="{1DD82688-9D2E-4B91-A3D5-E6C252A1B84C}" sibTransId="{5CC3F126-AA96-49F6-A022-84D81F7E5460}"/>
    <dgm:cxn modelId="{7095651F-7605-445D-803D-B39E6CF83934}" srcId="{4C0F4936-B7B7-4323-9B85-BDF851AD80AA}" destId="{C373A16F-AD0B-4A1B-9DD1-9400D522768A}" srcOrd="0" destOrd="0" parTransId="{367E1ED6-E48E-4D3D-A3A6-7308C58A67D5}" sibTransId="{F19C0A3C-F2E1-4EA4-95D1-0BCD1B3EDFFE}"/>
    <dgm:cxn modelId="{0B31DECD-DCB9-4C3E-A0B0-01C1E31F3BBE}" srcId="{D93D009E-68A1-4B45-8CB9-CDA30C8B9EFC}" destId="{B11724DD-062A-4D69-ABE5-EC3EE1BB6481}" srcOrd="2" destOrd="0" parTransId="{94674EAB-4AE7-43C9-AAD1-99DB8FAB5D27}" sibTransId="{E1623B3D-608B-4815-A724-F3D21106C727}"/>
    <dgm:cxn modelId="{55EF10E1-6CF4-4C8C-B247-B9F9A353FC5F}" srcId="{E3F48116-947E-40F9-A7EA-2F7E64C7D370}" destId="{27E439B0-A925-48FF-B445-06D35BC46E61}" srcOrd="1" destOrd="0" parTransId="{F4D4FCF5-DA50-4BFC-B601-5080AF5F83C1}" sibTransId="{01DEF799-1630-4363-AC56-5781ED54899D}"/>
    <dgm:cxn modelId="{14545D55-72AA-4BDA-AE4B-232BC601FF7F}" srcId="{4C0F4936-B7B7-4323-9B85-BDF851AD80AA}" destId="{E3F48116-947E-40F9-A7EA-2F7E64C7D370}" srcOrd="1" destOrd="0" parTransId="{E4D3CFC9-C844-43D8-B506-62AA38919359}" sibTransId="{C6434034-159D-4DDA-87B5-9E9B5A2174E1}"/>
    <dgm:cxn modelId="{7FD82EC0-EBC7-4F81-A319-9F3E8FDF27AF}" type="presOf" srcId="{D93D009E-68A1-4B45-8CB9-CDA30C8B9EFC}" destId="{40102C41-FCE4-45BB-A074-D69BCD23EA38}" srcOrd="0" destOrd="0" presId="urn:microsoft.com/office/officeart/2005/8/layout/process4"/>
    <dgm:cxn modelId="{7D5452DF-D8D1-4A7B-8AA0-2F304C730878}" srcId="{E3F48116-947E-40F9-A7EA-2F7E64C7D370}" destId="{E88C12A8-D2A5-4810-9D0E-B3486669BA69}" srcOrd="0" destOrd="0" parTransId="{BBEE1BA0-BA0B-4F6C-972C-2D3E3FB11E4D}" sibTransId="{0E4A4149-47B7-4DED-84AC-55943C688482}"/>
    <dgm:cxn modelId="{5999F6A5-A8FD-422D-AE33-A3D6D71E9284}" type="presOf" srcId="{8AEAFC02-4D62-45F1-ABC1-E1F373EDD99F}" destId="{1B0CCF94-62FE-4213-ABBD-C48AEDE1A73F}" srcOrd="0" destOrd="0" presId="urn:microsoft.com/office/officeart/2005/8/layout/process4"/>
    <dgm:cxn modelId="{89784EE8-4090-457B-9E66-36D6B00B87AC}" type="presOf" srcId="{27E439B0-A925-48FF-B445-06D35BC46E61}" destId="{C63E1C98-80F0-4093-99C0-44B5FE7B36D8}" srcOrd="0" destOrd="0" presId="urn:microsoft.com/office/officeart/2005/8/layout/process4"/>
    <dgm:cxn modelId="{E400050F-82D0-40FD-B1BE-C37213A1166F}" type="presOf" srcId="{F33B9672-32FE-47A3-AD8A-C39A3C58E03F}" destId="{F419AAAA-9C41-45AA-931F-A8B1F22C0D47}" srcOrd="0" destOrd="0" presId="urn:microsoft.com/office/officeart/2005/8/layout/process4"/>
    <dgm:cxn modelId="{289EBC15-70EC-4AA5-A190-D37B7870B1E8}" type="presOf" srcId="{E3F48116-947E-40F9-A7EA-2F7E64C7D370}" destId="{AE5846B0-E0F6-4BE5-9919-75B5A5317894}" srcOrd="0" destOrd="0" presId="urn:microsoft.com/office/officeart/2005/8/layout/process4"/>
    <dgm:cxn modelId="{269F1A03-7000-497B-8FCC-D556A92FDE3A}" type="presOf" srcId="{5CC6B673-300D-4BA7-B6FA-66A64544FDDA}" destId="{579D598B-4845-45BC-A434-15F05115EA74}" srcOrd="0" destOrd="0" presId="urn:microsoft.com/office/officeart/2005/8/layout/process4"/>
    <dgm:cxn modelId="{FE18E0F3-3304-4BE1-9D1F-A64E24E52543}" type="presOf" srcId="{C373A16F-AD0B-4A1B-9DD1-9400D522768A}" destId="{54B6E1FE-9E30-452D-92E9-E9EF28200FB9}" srcOrd="0" destOrd="0" presId="urn:microsoft.com/office/officeart/2005/8/layout/process4"/>
    <dgm:cxn modelId="{79FDDC81-F32D-4F2B-8D83-D86871ECB4BF}" type="presOf" srcId="{D93D009E-68A1-4B45-8CB9-CDA30C8B9EFC}" destId="{A91D9D52-42A4-4D67-8AA1-0FF009F8FB66}" srcOrd="1" destOrd="0" presId="urn:microsoft.com/office/officeart/2005/8/layout/process4"/>
    <dgm:cxn modelId="{ABFB5B55-018E-4925-8472-B47768662855}" type="presOf" srcId="{06DFDF18-5F55-4674-890E-7AD0138B1D4A}" destId="{3F6AD197-F194-45F3-B86B-45C1DB17A289}" srcOrd="0" destOrd="0" presId="urn:microsoft.com/office/officeart/2005/8/layout/process4"/>
    <dgm:cxn modelId="{F266EDDE-9C08-472C-B4CF-936134BC1133}" type="presOf" srcId="{B11724DD-062A-4D69-ABE5-EC3EE1BB6481}" destId="{8751157E-99B8-4F7B-A47A-A369D2A862E9}" srcOrd="0" destOrd="0" presId="urn:microsoft.com/office/officeart/2005/8/layout/process4"/>
    <dgm:cxn modelId="{3571D0C0-9C87-4B95-9515-0046016C026F}" srcId="{C373A16F-AD0B-4A1B-9DD1-9400D522768A}" destId="{06DFDF18-5F55-4674-890E-7AD0138B1D4A}" srcOrd="2" destOrd="0" parTransId="{20A4F127-86F0-45DF-BF3B-2A5A9BA392A8}" sibTransId="{CC9FFA20-EE0B-4A09-A359-E63145C655AD}"/>
    <dgm:cxn modelId="{A54BEE75-D5C7-42FA-8000-13E754BEA2EF}" srcId="{C373A16F-AD0B-4A1B-9DD1-9400D522768A}" destId="{ABE21CFF-8F5B-4304-BB8C-C3674A60D7D6}" srcOrd="0" destOrd="0" parTransId="{218D10E9-FB4E-41DF-92A3-D208BED00569}" sibTransId="{AE88CEB2-7F52-41D2-8C68-796950AF5F5A}"/>
    <dgm:cxn modelId="{B5DC5787-5DF1-4BE8-BC8A-631AA1B0875B}" type="presOf" srcId="{BCDBCE24-FC13-4575-AA48-CC7964DB9C9F}" destId="{499B2829-A129-45B9-A222-1E292953E5BA}" srcOrd="0" destOrd="0" presId="urn:microsoft.com/office/officeart/2005/8/layout/process4"/>
    <dgm:cxn modelId="{0FD34DD3-1CD6-4500-9344-E1CB1CEE5A07}" type="presOf" srcId="{C373A16F-AD0B-4A1B-9DD1-9400D522768A}" destId="{FD4EE3CA-49CC-4535-81EB-D9BC7BD2B7CA}" srcOrd="1" destOrd="0" presId="urn:microsoft.com/office/officeart/2005/8/layout/process4"/>
    <dgm:cxn modelId="{B25C090A-ED77-4A1F-A49A-7A8439490221}" type="presOf" srcId="{E3F48116-947E-40F9-A7EA-2F7E64C7D370}" destId="{B40CDB92-B31D-495C-B315-71B68B2D7EE6}" srcOrd="1" destOrd="0" presId="urn:microsoft.com/office/officeart/2005/8/layout/process4"/>
    <dgm:cxn modelId="{E401BAD3-C57F-41A2-BB91-F9A30B8453BE}" type="presOf" srcId="{E88C12A8-D2A5-4810-9D0E-B3486669BA69}" destId="{2A734126-FB2E-428B-AEF3-6DC96F7C2F49}" srcOrd="0" destOrd="0" presId="urn:microsoft.com/office/officeart/2005/8/layout/process4"/>
    <dgm:cxn modelId="{227468A2-CF53-4C5E-B68D-761445999A30}" srcId="{D93D009E-68A1-4B45-8CB9-CDA30C8B9EFC}" destId="{F33B9672-32FE-47A3-AD8A-C39A3C58E03F}" srcOrd="3" destOrd="0" parTransId="{4294A435-39AA-46A4-8316-1A0A01333BF6}" sibTransId="{5B5848B0-A26A-4D24-9E97-59D36D537BA2}"/>
    <dgm:cxn modelId="{46080400-9B0A-47AE-AB39-7700EDD90B6F}" srcId="{D93D009E-68A1-4B45-8CB9-CDA30C8B9EFC}" destId="{8AEAFC02-4D62-45F1-ABC1-E1F373EDD99F}" srcOrd="1" destOrd="0" parTransId="{537B9E4C-37B3-44F3-9CC5-1457EAFD4503}" sibTransId="{69EEA4E5-ECB3-4DB5-A44A-1B5D8821CB87}"/>
    <dgm:cxn modelId="{44A39EC9-F516-4350-90DA-FA307EE871F1}" srcId="{D93D009E-68A1-4B45-8CB9-CDA30C8B9EFC}" destId="{BCDBCE24-FC13-4575-AA48-CC7964DB9C9F}" srcOrd="0" destOrd="0" parTransId="{AB3AED5D-5B08-4A3F-ACF4-9F54349BB234}" sibTransId="{900800C6-888D-416B-844B-F59BFD4759F4}"/>
    <dgm:cxn modelId="{4487EC80-541C-4576-9614-F9949908A5E3}" type="presOf" srcId="{4C0F4936-B7B7-4323-9B85-BDF851AD80AA}" destId="{28C66084-158C-4DE4-AA3B-2E69620F970E}" srcOrd="0" destOrd="0" presId="urn:microsoft.com/office/officeart/2005/8/layout/process4"/>
    <dgm:cxn modelId="{0A7BE5F4-5692-4B57-86C2-B483AA338DD0}" type="presParOf" srcId="{28C66084-158C-4DE4-AA3B-2E69620F970E}" destId="{B6659200-C246-4899-A7EE-647C929ABC27}" srcOrd="0" destOrd="0" presId="urn:microsoft.com/office/officeart/2005/8/layout/process4"/>
    <dgm:cxn modelId="{540F4DCC-0F8D-4987-A864-36B31B770B15}" type="presParOf" srcId="{B6659200-C246-4899-A7EE-647C929ABC27}" destId="{40102C41-FCE4-45BB-A074-D69BCD23EA38}" srcOrd="0" destOrd="0" presId="urn:microsoft.com/office/officeart/2005/8/layout/process4"/>
    <dgm:cxn modelId="{6EE2E62F-B458-40BC-A70F-AAA0C1535965}" type="presParOf" srcId="{B6659200-C246-4899-A7EE-647C929ABC27}" destId="{A91D9D52-42A4-4D67-8AA1-0FF009F8FB66}" srcOrd="1" destOrd="0" presId="urn:microsoft.com/office/officeart/2005/8/layout/process4"/>
    <dgm:cxn modelId="{0DCCBFF0-797B-4B4C-9537-268224091EB7}" type="presParOf" srcId="{B6659200-C246-4899-A7EE-647C929ABC27}" destId="{68B72BD4-D012-49F9-A36E-326F85D48F4E}" srcOrd="2" destOrd="0" presId="urn:microsoft.com/office/officeart/2005/8/layout/process4"/>
    <dgm:cxn modelId="{719F1552-381F-4D99-A692-E46BE3F5B3B1}" type="presParOf" srcId="{68B72BD4-D012-49F9-A36E-326F85D48F4E}" destId="{499B2829-A129-45B9-A222-1E292953E5BA}" srcOrd="0" destOrd="0" presId="urn:microsoft.com/office/officeart/2005/8/layout/process4"/>
    <dgm:cxn modelId="{DF6BFD10-C0B0-4AE1-9F30-BF1C3947BDB6}" type="presParOf" srcId="{68B72BD4-D012-49F9-A36E-326F85D48F4E}" destId="{1B0CCF94-62FE-4213-ABBD-C48AEDE1A73F}" srcOrd="1" destOrd="0" presId="urn:microsoft.com/office/officeart/2005/8/layout/process4"/>
    <dgm:cxn modelId="{1354397F-074A-44EE-ABB9-1FA8A56092E1}" type="presParOf" srcId="{68B72BD4-D012-49F9-A36E-326F85D48F4E}" destId="{8751157E-99B8-4F7B-A47A-A369D2A862E9}" srcOrd="2" destOrd="0" presId="urn:microsoft.com/office/officeart/2005/8/layout/process4"/>
    <dgm:cxn modelId="{038F4ED4-F12A-4DC1-8B6A-E7218649B170}" type="presParOf" srcId="{68B72BD4-D012-49F9-A36E-326F85D48F4E}" destId="{F419AAAA-9C41-45AA-931F-A8B1F22C0D47}" srcOrd="3" destOrd="0" presId="urn:microsoft.com/office/officeart/2005/8/layout/process4"/>
    <dgm:cxn modelId="{43166543-E7CC-4945-9AE7-5B0F3A8571C5}" type="presParOf" srcId="{28C66084-158C-4DE4-AA3B-2E69620F970E}" destId="{C64B4809-8E84-4E0A-8717-68B7976844B4}" srcOrd="1" destOrd="0" presId="urn:microsoft.com/office/officeart/2005/8/layout/process4"/>
    <dgm:cxn modelId="{187B0774-B2FA-476A-BDD8-251C708D172D}" type="presParOf" srcId="{28C66084-158C-4DE4-AA3B-2E69620F970E}" destId="{4D68BD84-839C-4116-B21C-D5984CC686DA}" srcOrd="2" destOrd="0" presId="urn:microsoft.com/office/officeart/2005/8/layout/process4"/>
    <dgm:cxn modelId="{0D4DEFDC-D08F-4D52-93AA-57EB22A3BE0C}" type="presParOf" srcId="{4D68BD84-839C-4116-B21C-D5984CC686DA}" destId="{AE5846B0-E0F6-4BE5-9919-75B5A5317894}" srcOrd="0" destOrd="0" presId="urn:microsoft.com/office/officeart/2005/8/layout/process4"/>
    <dgm:cxn modelId="{1EB048CC-68D5-493D-A219-1250FA6E61BA}" type="presParOf" srcId="{4D68BD84-839C-4116-B21C-D5984CC686DA}" destId="{B40CDB92-B31D-495C-B315-71B68B2D7EE6}" srcOrd="1" destOrd="0" presId="urn:microsoft.com/office/officeart/2005/8/layout/process4"/>
    <dgm:cxn modelId="{F8F9E5D4-88BB-4410-A9AE-9D6F27B6A8FD}" type="presParOf" srcId="{4D68BD84-839C-4116-B21C-D5984CC686DA}" destId="{BBA8DE30-96DB-49B6-A117-415604F70ED5}" srcOrd="2" destOrd="0" presId="urn:microsoft.com/office/officeart/2005/8/layout/process4"/>
    <dgm:cxn modelId="{DC59E11A-3DC7-4CA1-9E30-F3DC2A935502}" type="presParOf" srcId="{BBA8DE30-96DB-49B6-A117-415604F70ED5}" destId="{2A734126-FB2E-428B-AEF3-6DC96F7C2F49}" srcOrd="0" destOrd="0" presId="urn:microsoft.com/office/officeart/2005/8/layout/process4"/>
    <dgm:cxn modelId="{4042AEC5-027B-43CD-B6DD-FD3797E0E466}" type="presParOf" srcId="{BBA8DE30-96DB-49B6-A117-415604F70ED5}" destId="{C63E1C98-80F0-4093-99C0-44B5FE7B36D8}" srcOrd="1" destOrd="0" presId="urn:microsoft.com/office/officeart/2005/8/layout/process4"/>
    <dgm:cxn modelId="{CEE7455E-4EE8-4597-8FEE-24F12D1BD59C}" type="presParOf" srcId="{28C66084-158C-4DE4-AA3B-2E69620F970E}" destId="{54CC7A14-F55D-42B4-9440-94979A17A522}" srcOrd="3" destOrd="0" presId="urn:microsoft.com/office/officeart/2005/8/layout/process4"/>
    <dgm:cxn modelId="{52581D4D-0959-4531-A58D-A319F42EF0FA}" type="presParOf" srcId="{28C66084-158C-4DE4-AA3B-2E69620F970E}" destId="{D17B62D4-BABF-4D65-B9B3-09813E2810B0}" srcOrd="4" destOrd="0" presId="urn:microsoft.com/office/officeart/2005/8/layout/process4"/>
    <dgm:cxn modelId="{FC98C95B-E542-48D8-B2EB-4CCA6770C766}" type="presParOf" srcId="{D17B62D4-BABF-4D65-B9B3-09813E2810B0}" destId="{54B6E1FE-9E30-452D-92E9-E9EF28200FB9}" srcOrd="0" destOrd="0" presId="urn:microsoft.com/office/officeart/2005/8/layout/process4"/>
    <dgm:cxn modelId="{EE9EEED6-B02D-468D-9292-D19A6BCE89C4}" type="presParOf" srcId="{D17B62D4-BABF-4D65-B9B3-09813E2810B0}" destId="{FD4EE3CA-49CC-4535-81EB-D9BC7BD2B7CA}" srcOrd="1" destOrd="0" presId="urn:microsoft.com/office/officeart/2005/8/layout/process4"/>
    <dgm:cxn modelId="{ED49867B-E241-452B-AB54-3EFD0896E2B2}" type="presParOf" srcId="{D17B62D4-BABF-4D65-B9B3-09813E2810B0}" destId="{EF6D5415-BF19-4FF4-991D-567F99A8D319}" srcOrd="2" destOrd="0" presId="urn:microsoft.com/office/officeart/2005/8/layout/process4"/>
    <dgm:cxn modelId="{9C8E9104-5D0E-4BF4-807D-A7F5148E313E}" type="presParOf" srcId="{EF6D5415-BF19-4FF4-991D-567F99A8D319}" destId="{E13A93ED-9300-4788-A45D-55A2C9112642}" srcOrd="0" destOrd="0" presId="urn:microsoft.com/office/officeart/2005/8/layout/process4"/>
    <dgm:cxn modelId="{16EB80D1-8D4C-4B68-B7F8-C356389DA54F}" type="presParOf" srcId="{EF6D5415-BF19-4FF4-991D-567F99A8D319}" destId="{579D598B-4845-45BC-A434-15F05115EA74}" srcOrd="1" destOrd="0" presId="urn:microsoft.com/office/officeart/2005/8/layout/process4"/>
    <dgm:cxn modelId="{72E527AD-FDBA-4265-9B7C-20C993641377}" type="presParOf" srcId="{EF6D5415-BF19-4FF4-991D-567F99A8D319}" destId="{3F6AD197-F194-45F3-B86B-45C1DB17A289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84A4C1-4A7E-4CE6-BF91-B6A6759572C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B4521F4-09BA-49CB-8250-BF83CC551994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400" b="1" dirty="0" smtClean="0">
              <a:solidFill>
                <a:schemeClr val="bg1"/>
              </a:solidFill>
              <a:latin typeface="Franklin Gothic Book" panose="020B0503020102020204" pitchFamily="34" charset="0"/>
            </a:rPr>
            <a:t>Barbour et al. 1996</a:t>
          </a:r>
          <a:endParaRPr lang="en-US" sz="2400" b="1" dirty="0">
            <a:solidFill>
              <a:schemeClr val="bg1"/>
            </a:solidFill>
            <a:latin typeface="Franklin Gothic Book" panose="020B0503020102020204" pitchFamily="34" charset="0"/>
          </a:endParaRPr>
        </a:p>
      </dgm:t>
    </dgm:pt>
    <dgm:pt modelId="{E0D9586B-F336-488C-A8B0-5FF561B8AD1E}" type="parTrans" cxnId="{93F6D308-D0D4-4DE3-A01E-38BACABEEE90}">
      <dgm:prSet/>
      <dgm:spPr/>
      <dgm:t>
        <a:bodyPr/>
        <a:lstStyle/>
        <a:p>
          <a:endParaRPr lang="en-US"/>
        </a:p>
      </dgm:t>
    </dgm:pt>
    <dgm:pt modelId="{CAFF0308-EA41-4E89-B2A6-0521DDE883C4}" type="sibTrans" cxnId="{93F6D308-D0D4-4DE3-A01E-38BACABEEE90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D5C5265E-6C2D-4E98-A029-02A119F038BE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400" b="1" dirty="0" smtClean="0">
              <a:solidFill>
                <a:schemeClr val="bg1"/>
              </a:solidFill>
              <a:latin typeface="Franklin Gothic Book" panose="020B0503020102020204" pitchFamily="34" charset="0"/>
            </a:rPr>
            <a:t>Wilcoxon Redundancy Analysis</a:t>
          </a:r>
          <a:endParaRPr lang="en-US" sz="2400" b="1" dirty="0">
            <a:solidFill>
              <a:schemeClr val="bg1"/>
            </a:solidFill>
            <a:latin typeface="Franklin Gothic Book" panose="020B0503020102020204" pitchFamily="34" charset="0"/>
          </a:endParaRPr>
        </a:p>
      </dgm:t>
    </dgm:pt>
    <dgm:pt modelId="{1BBE818C-2D2F-4322-944C-B398A71295A7}" type="parTrans" cxnId="{A59CD530-173C-417E-A7F5-681CB04C1BAA}">
      <dgm:prSet/>
      <dgm:spPr/>
      <dgm:t>
        <a:bodyPr/>
        <a:lstStyle/>
        <a:p>
          <a:endParaRPr lang="en-US"/>
        </a:p>
      </dgm:t>
    </dgm:pt>
    <dgm:pt modelId="{4DF18E95-3274-4342-B37C-3798B40469AD}" type="sibTrans" cxnId="{A59CD530-173C-417E-A7F5-681CB04C1BAA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9D89F643-C136-4E56-8EB5-EE453C327C77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400" b="1" dirty="0" smtClean="0">
              <a:solidFill>
                <a:schemeClr val="bg1"/>
              </a:solidFill>
              <a:latin typeface="Franklin Gothic Book" panose="020B0503020102020204" pitchFamily="34" charset="0"/>
            </a:rPr>
            <a:t>Categorical Score</a:t>
          </a:r>
          <a:endParaRPr lang="en-US" sz="2400" b="1" dirty="0">
            <a:solidFill>
              <a:schemeClr val="bg1"/>
            </a:solidFill>
            <a:latin typeface="Franklin Gothic Book" panose="020B0503020102020204" pitchFamily="34" charset="0"/>
          </a:endParaRPr>
        </a:p>
      </dgm:t>
    </dgm:pt>
    <dgm:pt modelId="{354842B8-1F60-4B8F-A41F-825899D5391E}" type="parTrans" cxnId="{7CE37279-A0A2-472C-A1F4-4D8282B1529E}">
      <dgm:prSet/>
      <dgm:spPr/>
      <dgm:t>
        <a:bodyPr/>
        <a:lstStyle/>
        <a:p>
          <a:endParaRPr lang="en-US"/>
        </a:p>
      </dgm:t>
    </dgm:pt>
    <dgm:pt modelId="{3CCB843A-0540-4605-BA89-D67CC70350C7}" type="sibTrans" cxnId="{7CE37279-A0A2-472C-A1F4-4D8282B1529E}">
      <dgm:prSet/>
      <dgm:spPr/>
      <dgm:t>
        <a:bodyPr/>
        <a:lstStyle/>
        <a:p>
          <a:endParaRPr lang="en-US"/>
        </a:p>
      </dgm:t>
    </dgm:pt>
    <dgm:pt modelId="{3E17A653-FB4E-468C-8F27-74A17B138C13}" type="pres">
      <dgm:prSet presAssocID="{A084A4C1-4A7E-4CE6-BF91-B6A6759572C5}" presName="Name0" presStyleCnt="0">
        <dgm:presLayoutVars>
          <dgm:dir/>
          <dgm:animLvl val="lvl"/>
          <dgm:resizeHandles val="exact"/>
        </dgm:presLayoutVars>
      </dgm:prSet>
      <dgm:spPr/>
    </dgm:pt>
    <dgm:pt modelId="{719DB10C-9E06-4486-95E6-F2C0CFF6A46E}" type="pres">
      <dgm:prSet presAssocID="{EB4521F4-09BA-49CB-8250-BF83CC55199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423A4D-95F3-43B8-ADEA-227DA2813470}" type="pres">
      <dgm:prSet presAssocID="{CAFF0308-EA41-4E89-B2A6-0521DDE883C4}" presName="parTxOnlySpace" presStyleCnt="0"/>
      <dgm:spPr/>
    </dgm:pt>
    <dgm:pt modelId="{17C8C521-EA05-42FD-9DEF-447CBCC21622}" type="pres">
      <dgm:prSet presAssocID="{D5C5265E-6C2D-4E98-A029-02A119F038BE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996A78-D496-4B83-A498-80BEF757ED13}" type="pres">
      <dgm:prSet presAssocID="{4DF18E95-3274-4342-B37C-3798B40469AD}" presName="parTxOnlySpace" presStyleCnt="0"/>
      <dgm:spPr/>
    </dgm:pt>
    <dgm:pt modelId="{11873F34-55C7-443D-8147-943F288CBA43}" type="pres">
      <dgm:prSet presAssocID="{9D89F643-C136-4E56-8EB5-EE453C327C77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7B5D106-3DFD-4A04-9807-A266B28CE345}" type="presOf" srcId="{9D89F643-C136-4E56-8EB5-EE453C327C77}" destId="{11873F34-55C7-443D-8147-943F288CBA43}" srcOrd="0" destOrd="0" presId="urn:microsoft.com/office/officeart/2005/8/layout/chevron1"/>
    <dgm:cxn modelId="{9BFD6C6B-DDC5-4567-8990-07C1D0D647BA}" type="presOf" srcId="{D5C5265E-6C2D-4E98-A029-02A119F038BE}" destId="{17C8C521-EA05-42FD-9DEF-447CBCC21622}" srcOrd="0" destOrd="0" presId="urn:microsoft.com/office/officeart/2005/8/layout/chevron1"/>
    <dgm:cxn modelId="{A59CD530-173C-417E-A7F5-681CB04C1BAA}" srcId="{A084A4C1-4A7E-4CE6-BF91-B6A6759572C5}" destId="{D5C5265E-6C2D-4E98-A029-02A119F038BE}" srcOrd="1" destOrd="0" parTransId="{1BBE818C-2D2F-4322-944C-B398A71295A7}" sibTransId="{4DF18E95-3274-4342-B37C-3798B40469AD}"/>
    <dgm:cxn modelId="{93F6D308-D0D4-4DE3-A01E-38BACABEEE90}" srcId="{A084A4C1-4A7E-4CE6-BF91-B6A6759572C5}" destId="{EB4521F4-09BA-49CB-8250-BF83CC551994}" srcOrd="0" destOrd="0" parTransId="{E0D9586B-F336-488C-A8B0-5FF561B8AD1E}" sibTransId="{CAFF0308-EA41-4E89-B2A6-0521DDE883C4}"/>
    <dgm:cxn modelId="{DE8E7C9B-1774-4A1A-9D1F-695B272A8238}" type="presOf" srcId="{EB4521F4-09BA-49CB-8250-BF83CC551994}" destId="{719DB10C-9E06-4486-95E6-F2C0CFF6A46E}" srcOrd="0" destOrd="0" presId="urn:microsoft.com/office/officeart/2005/8/layout/chevron1"/>
    <dgm:cxn modelId="{7CE37279-A0A2-472C-A1F4-4D8282B1529E}" srcId="{A084A4C1-4A7E-4CE6-BF91-B6A6759572C5}" destId="{9D89F643-C136-4E56-8EB5-EE453C327C77}" srcOrd="2" destOrd="0" parTransId="{354842B8-1F60-4B8F-A41F-825899D5391E}" sibTransId="{3CCB843A-0540-4605-BA89-D67CC70350C7}"/>
    <dgm:cxn modelId="{1915FCAF-A047-4A7E-9AA0-F25896A1C4B8}" type="presOf" srcId="{A084A4C1-4A7E-4CE6-BF91-B6A6759572C5}" destId="{3E17A653-FB4E-468C-8F27-74A17B138C13}" srcOrd="0" destOrd="0" presId="urn:microsoft.com/office/officeart/2005/8/layout/chevron1"/>
    <dgm:cxn modelId="{2AD0D1AD-1473-400A-9365-13D52689B6AD}" type="presParOf" srcId="{3E17A653-FB4E-468C-8F27-74A17B138C13}" destId="{719DB10C-9E06-4486-95E6-F2C0CFF6A46E}" srcOrd="0" destOrd="0" presId="urn:microsoft.com/office/officeart/2005/8/layout/chevron1"/>
    <dgm:cxn modelId="{F2CDB8AE-972D-479F-83D2-2E5F755A13B9}" type="presParOf" srcId="{3E17A653-FB4E-468C-8F27-74A17B138C13}" destId="{77423A4D-95F3-43B8-ADEA-227DA2813470}" srcOrd="1" destOrd="0" presId="urn:microsoft.com/office/officeart/2005/8/layout/chevron1"/>
    <dgm:cxn modelId="{97652E92-868A-4B33-8870-D19AF0DB589A}" type="presParOf" srcId="{3E17A653-FB4E-468C-8F27-74A17B138C13}" destId="{17C8C521-EA05-42FD-9DEF-447CBCC21622}" srcOrd="2" destOrd="0" presId="urn:microsoft.com/office/officeart/2005/8/layout/chevron1"/>
    <dgm:cxn modelId="{8FF5208F-4DA9-4E38-B3B2-B01B862C9EAB}" type="presParOf" srcId="{3E17A653-FB4E-468C-8F27-74A17B138C13}" destId="{93996A78-D496-4B83-A498-80BEF757ED13}" srcOrd="3" destOrd="0" presId="urn:microsoft.com/office/officeart/2005/8/layout/chevron1"/>
    <dgm:cxn modelId="{7BC72F56-1F26-4FFB-BF84-D37F7DD0CE0D}" type="presParOf" srcId="{3E17A653-FB4E-468C-8F27-74A17B138C13}" destId="{11873F34-55C7-443D-8147-943F288CBA4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084A4C1-4A7E-4CE6-BF91-B6A6759572C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B4521F4-09BA-49CB-8250-BF83CC551994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400" b="1" dirty="0" smtClean="0">
              <a:solidFill>
                <a:schemeClr val="bg1"/>
              </a:solidFill>
              <a:latin typeface="Franklin Gothic Book" panose="020B0503020102020204" pitchFamily="34" charset="0"/>
            </a:rPr>
            <a:t>Quantile Threshold</a:t>
          </a:r>
          <a:endParaRPr lang="en-US" sz="2400" b="1" dirty="0">
            <a:solidFill>
              <a:schemeClr val="bg1"/>
            </a:solidFill>
            <a:latin typeface="Franklin Gothic Book" panose="020B0503020102020204" pitchFamily="34" charset="0"/>
          </a:endParaRPr>
        </a:p>
      </dgm:t>
    </dgm:pt>
    <dgm:pt modelId="{E0D9586B-F336-488C-A8B0-5FF561B8AD1E}" type="parTrans" cxnId="{93F6D308-D0D4-4DE3-A01E-38BACABEEE90}">
      <dgm:prSet/>
      <dgm:spPr/>
      <dgm:t>
        <a:bodyPr/>
        <a:lstStyle/>
        <a:p>
          <a:endParaRPr lang="en-US"/>
        </a:p>
      </dgm:t>
    </dgm:pt>
    <dgm:pt modelId="{CAFF0308-EA41-4E89-B2A6-0521DDE883C4}" type="sibTrans" cxnId="{93F6D308-D0D4-4DE3-A01E-38BACABEEE90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D5C5265E-6C2D-4E98-A029-02A119F038BE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400" b="1" dirty="0" smtClean="0">
              <a:solidFill>
                <a:schemeClr val="bg1"/>
              </a:solidFill>
              <a:latin typeface="Franklin Gothic Book" panose="020B0503020102020204" pitchFamily="34" charset="0"/>
            </a:rPr>
            <a:t>Wilcoxon Redundancy Analysis</a:t>
          </a:r>
          <a:endParaRPr lang="en-US" sz="2400" b="1" dirty="0">
            <a:solidFill>
              <a:schemeClr val="bg1"/>
            </a:solidFill>
            <a:latin typeface="Franklin Gothic Book" panose="020B0503020102020204" pitchFamily="34" charset="0"/>
          </a:endParaRPr>
        </a:p>
      </dgm:t>
    </dgm:pt>
    <dgm:pt modelId="{1BBE818C-2D2F-4322-944C-B398A71295A7}" type="parTrans" cxnId="{A59CD530-173C-417E-A7F5-681CB04C1BAA}">
      <dgm:prSet/>
      <dgm:spPr/>
      <dgm:t>
        <a:bodyPr/>
        <a:lstStyle/>
        <a:p>
          <a:endParaRPr lang="en-US"/>
        </a:p>
      </dgm:t>
    </dgm:pt>
    <dgm:pt modelId="{4DF18E95-3274-4342-B37C-3798B40469AD}" type="sibTrans" cxnId="{A59CD530-173C-417E-A7F5-681CB04C1BAA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9D89F643-C136-4E56-8EB5-EE453C327C77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400" b="1" dirty="0" smtClean="0">
              <a:solidFill>
                <a:schemeClr val="bg1"/>
              </a:solidFill>
              <a:latin typeface="Franklin Gothic Book" panose="020B0503020102020204" pitchFamily="34" charset="0"/>
            </a:rPr>
            <a:t>All Gradient Score</a:t>
          </a:r>
          <a:endParaRPr lang="en-US" sz="2400" b="1" dirty="0">
            <a:solidFill>
              <a:schemeClr val="bg1"/>
            </a:solidFill>
            <a:latin typeface="Franklin Gothic Book" panose="020B0503020102020204" pitchFamily="34" charset="0"/>
          </a:endParaRPr>
        </a:p>
      </dgm:t>
    </dgm:pt>
    <dgm:pt modelId="{354842B8-1F60-4B8F-A41F-825899D5391E}" type="parTrans" cxnId="{7CE37279-A0A2-472C-A1F4-4D8282B1529E}">
      <dgm:prSet/>
      <dgm:spPr/>
      <dgm:t>
        <a:bodyPr/>
        <a:lstStyle/>
        <a:p>
          <a:endParaRPr lang="en-US"/>
        </a:p>
      </dgm:t>
    </dgm:pt>
    <dgm:pt modelId="{3CCB843A-0540-4605-BA89-D67CC70350C7}" type="sibTrans" cxnId="{7CE37279-A0A2-472C-A1F4-4D8282B1529E}">
      <dgm:prSet/>
      <dgm:spPr/>
      <dgm:t>
        <a:bodyPr/>
        <a:lstStyle/>
        <a:p>
          <a:endParaRPr lang="en-US"/>
        </a:p>
      </dgm:t>
    </dgm:pt>
    <dgm:pt modelId="{3E17A653-FB4E-468C-8F27-74A17B138C13}" type="pres">
      <dgm:prSet presAssocID="{A084A4C1-4A7E-4CE6-BF91-B6A6759572C5}" presName="Name0" presStyleCnt="0">
        <dgm:presLayoutVars>
          <dgm:dir/>
          <dgm:animLvl val="lvl"/>
          <dgm:resizeHandles val="exact"/>
        </dgm:presLayoutVars>
      </dgm:prSet>
      <dgm:spPr/>
    </dgm:pt>
    <dgm:pt modelId="{719DB10C-9E06-4486-95E6-F2C0CFF6A46E}" type="pres">
      <dgm:prSet presAssocID="{EB4521F4-09BA-49CB-8250-BF83CC55199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423A4D-95F3-43B8-ADEA-227DA2813470}" type="pres">
      <dgm:prSet presAssocID="{CAFF0308-EA41-4E89-B2A6-0521DDE883C4}" presName="parTxOnlySpace" presStyleCnt="0"/>
      <dgm:spPr/>
    </dgm:pt>
    <dgm:pt modelId="{17C8C521-EA05-42FD-9DEF-447CBCC21622}" type="pres">
      <dgm:prSet presAssocID="{D5C5265E-6C2D-4E98-A029-02A119F038BE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996A78-D496-4B83-A498-80BEF757ED13}" type="pres">
      <dgm:prSet presAssocID="{4DF18E95-3274-4342-B37C-3798B40469AD}" presName="parTxOnlySpace" presStyleCnt="0"/>
      <dgm:spPr/>
    </dgm:pt>
    <dgm:pt modelId="{11873F34-55C7-443D-8147-943F288CBA43}" type="pres">
      <dgm:prSet presAssocID="{9D89F643-C136-4E56-8EB5-EE453C327C77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C74BFF-42E2-429D-9651-BF34EEF2D76C}" type="presOf" srcId="{EB4521F4-09BA-49CB-8250-BF83CC551994}" destId="{719DB10C-9E06-4486-95E6-F2C0CFF6A46E}" srcOrd="0" destOrd="0" presId="urn:microsoft.com/office/officeart/2005/8/layout/chevron1"/>
    <dgm:cxn modelId="{4328B5A1-ABAB-4A60-9D40-38DCAAF188D1}" type="presOf" srcId="{D5C5265E-6C2D-4E98-A029-02A119F038BE}" destId="{17C8C521-EA05-42FD-9DEF-447CBCC21622}" srcOrd="0" destOrd="0" presId="urn:microsoft.com/office/officeart/2005/8/layout/chevron1"/>
    <dgm:cxn modelId="{9E087A08-7B75-48A9-A0B4-9C3A6069523C}" type="presOf" srcId="{9D89F643-C136-4E56-8EB5-EE453C327C77}" destId="{11873F34-55C7-443D-8147-943F288CBA43}" srcOrd="0" destOrd="0" presId="urn:microsoft.com/office/officeart/2005/8/layout/chevron1"/>
    <dgm:cxn modelId="{A59CD530-173C-417E-A7F5-681CB04C1BAA}" srcId="{A084A4C1-4A7E-4CE6-BF91-B6A6759572C5}" destId="{D5C5265E-6C2D-4E98-A029-02A119F038BE}" srcOrd="1" destOrd="0" parTransId="{1BBE818C-2D2F-4322-944C-B398A71295A7}" sibTransId="{4DF18E95-3274-4342-B37C-3798B40469AD}"/>
    <dgm:cxn modelId="{93F6D308-D0D4-4DE3-A01E-38BACABEEE90}" srcId="{A084A4C1-4A7E-4CE6-BF91-B6A6759572C5}" destId="{EB4521F4-09BA-49CB-8250-BF83CC551994}" srcOrd="0" destOrd="0" parTransId="{E0D9586B-F336-488C-A8B0-5FF561B8AD1E}" sibTransId="{CAFF0308-EA41-4E89-B2A6-0521DDE883C4}"/>
    <dgm:cxn modelId="{52DF1D8A-B776-49DD-9105-1E54BAFDB238}" type="presOf" srcId="{A084A4C1-4A7E-4CE6-BF91-B6A6759572C5}" destId="{3E17A653-FB4E-468C-8F27-74A17B138C13}" srcOrd="0" destOrd="0" presId="urn:microsoft.com/office/officeart/2005/8/layout/chevron1"/>
    <dgm:cxn modelId="{7CE37279-A0A2-472C-A1F4-4D8282B1529E}" srcId="{A084A4C1-4A7E-4CE6-BF91-B6A6759572C5}" destId="{9D89F643-C136-4E56-8EB5-EE453C327C77}" srcOrd="2" destOrd="0" parTransId="{354842B8-1F60-4B8F-A41F-825899D5391E}" sibTransId="{3CCB843A-0540-4605-BA89-D67CC70350C7}"/>
    <dgm:cxn modelId="{DB2781E2-E9A7-4F4A-9123-F6A6615E961D}" type="presParOf" srcId="{3E17A653-FB4E-468C-8F27-74A17B138C13}" destId="{719DB10C-9E06-4486-95E6-F2C0CFF6A46E}" srcOrd="0" destOrd="0" presId="urn:microsoft.com/office/officeart/2005/8/layout/chevron1"/>
    <dgm:cxn modelId="{7F96DF0B-3C00-4870-9F80-85B0CFC54C53}" type="presParOf" srcId="{3E17A653-FB4E-468C-8F27-74A17B138C13}" destId="{77423A4D-95F3-43B8-ADEA-227DA2813470}" srcOrd="1" destOrd="0" presId="urn:microsoft.com/office/officeart/2005/8/layout/chevron1"/>
    <dgm:cxn modelId="{28986617-13E0-4184-87FD-83EC6DEDA694}" type="presParOf" srcId="{3E17A653-FB4E-468C-8F27-74A17B138C13}" destId="{17C8C521-EA05-42FD-9DEF-447CBCC21622}" srcOrd="2" destOrd="0" presId="urn:microsoft.com/office/officeart/2005/8/layout/chevron1"/>
    <dgm:cxn modelId="{731D73D5-4650-4C62-B085-A94AF3E75CEA}" type="presParOf" srcId="{3E17A653-FB4E-468C-8F27-74A17B138C13}" destId="{93996A78-D496-4B83-A498-80BEF757ED13}" srcOrd="3" destOrd="0" presId="urn:microsoft.com/office/officeart/2005/8/layout/chevron1"/>
    <dgm:cxn modelId="{3C710AB3-637A-485A-8F34-D66CD73F7F76}" type="presParOf" srcId="{3E17A653-FB4E-468C-8F27-74A17B138C13}" destId="{11873F34-55C7-443D-8147-943F288CBA4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084A4C1-4A7E-4CE6-BF91-B6A6759572C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B4521F4-09BA-49CB-8250-BF83CC551994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400" b="1" dirty="0" smtClean="0">
              <a:solidFill>
                <a:schemeClr val="bg1"/>
              </a:solidFill>
              <a:latin typeface="Franklin Gothic Book" panose="020B0503020102020204" pitchFamily="34" charset="0"/>
            </a:rPr>
            <a:t>Confusion Matrix Accuracy</a:t>
          </a:r>
          <a:endParaRPr lang="en-US" sz="2400" b="1" dirty="0">
            <a:solidFill>
              <a:schemeClr val="bg1"/>
            </a:solidFill>
            <a:latin typeface="Franklin Gothic Book" panose="020B0503020102020204" pitchFamily="34" charset="0"/>
          </a:endParaRPr>
        </a:p>
      </dgm:t>
    </dgm:pt>
    <dgm:pt modelId="{E0D9586B-F336-488C-A8B0-5FF561B8AD1E}" type="parTrans" cxnId="{93F6D308-D0D4-4DE3-A01E-38BACABEEE90}">
      <dgm:prSet/>
      <dgm:spPr/>
      <dgm:t>
        <a:bodyPr/>
        <a:lstStyle/>
        <a:p>
          <a:endParaRPr lang="en-US"/>
        </a:p>
      </dgm:t>
    </dgm:pt>
    <dgm:pt modelId="{CAFF0308-EA41-4E89-B2A6-0521DDE883C4}" type="sibTrans" cxnId="{93F6D308-D0D4-4DE3-A01E-38BACABEEE90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D5C5265E-6C2D-4E98-A029-02A119F038BE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400" b="1" dirty="0" smtClean="0">
              <a:solidFill>
                <a:schemeClr val="bg1"/>
              </a:solidFill>
              <a:latin typeface="Franklin Gothic Book" panose="020B0503020102020204" pitchFamily="34" charset="0"/>
            </a:rPr>
            <a:t>Wilcoxon Redundancy Analysis</a:t>
          </a:r>
          <a:endParaRPr lang="en-US" sz="2400" b="1" dirty="0">
            <a:solidFill>
              <a:schemeClr val="bg1"/>
            </a:solidFill>
            <a:latin typeface="Franklin Gothic Book" panose="020B0503020102020204" pitchFamily="34" charset="0"/>
          </a:endParaRPr>
        </a:p>
      </dgm:t>
    </dgm:pt>
    <dgm:pt modelId="{1BBE818C-2D2F-4322-944C-B398A71295A7}" type="parTrans" cxnId="{A59CD530-173C-417E-A7F5-681CB04C1BAA}">
      <dgm:prSet/>
      <dgm:spPr/>
      <dgm:t>
        <a:bodyPr/>
        <a:lstStyle/>
        <a:p>
          <a:endParaRPr lang="en-US"/>
        </a:p>
      </dgm:t>
    </dgm:pt>
    <dgm:pt modelId="{4DF18E95-3274-4342-B37C-3798B40469AD}" type="sibTrans" cxnId="{A59CD530-173C-417E-A7F5-681CB04C1BAA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9D89F643-C136-4E56-8EB5-EE453C327C77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400" b="1" dirty="0" smtClean="0">
              <a:solidFill>
                <a:schemeClr val="bg1"/>
              </a:solidFill>
              <a:latin typeface="Franklin Gothic Book" panose="020B0503020102020204" pitchFamily="34" charset="0"/>
            </a:rPr>
            <a:t>Reference Gradient Score</a:t>
          </a:r>
          <a:endParaRPr lang="en-US" sz="2400" b="1" dirty="0">
            <a:solidFill>
              <a:schemeClr val="bg1"/>
            </a:solidFill>
            <a:latin typeface="Franklin Gothic Book" panose="020B0503020102020204" pitchFamily="34" charset="0"/>
          </a:endParaRPr>
        </a:p>
      </dgm:t>
    </dgm:pt>
    <dgm:pt modelId="{354842B8-1F60-4B8F-A41F-825899D5391E}" type="parTrans" cxnId="{7CE37279-A0A2-472C-A1F4-4D8282B1529E}">
      <dgm:prSet/>
      <dgm:spPr/>
      <dgm:t>
        <a:bodyPr/>
        <a:lstStyle/>
        <a:p>
          <a:endParaRPr lang="en-US"/>
        </a:p>
      </dgm:t>
    </dgm:pt>
    <dgm:pt modelId="{3CCB843A-0540-4605-BA89-D67CC70350C7}" type="sibTrans" cxnId="{7CE37279-A0A2-472C-A1F4-4D8282B1529E}">
      <dgm:prSet/>
      <dgm:spPr/>
      <dgm:t>
        <a:bodyPr/>
        <a:lstStyle/>
        <a:p>
          <a:endParaRPr lang="en-US"/>
        </a:p>
      </dgm:t>
    </dgm:pt>
    <dgm:pt modelId="{3E17A653-FB4E-468C-8F27-74A17B138C13}" type="pres">
      <dgm:prSet presAssocID="{A084A4C1-4A7E-4CE6-BF91-B6A6759572C5}" presName="Name0" presStyleCnt="0">
        <dgm:presLayoutVars>
          <dgm:dir/>
          <dgm:animLvl val="lvl"/>
          <dgm:resizeHandles val="exact"/>
        </dgm:presLayoutVars>
      </dgm:prSet>
      <dgm:spPr/>
    </dgm:pt>
    <dgm:pt modelId="{719DB10C-9E06-4486-95E6-F2C0CFF6A46E}" type="pres">
      <dgm:prSet presAssocID="{EB4521F4-09BA-49CB-8250-BF83CC55199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423A4D-95F3-43B8-ADEA-227DA2813470}" type="pres">
      <dgm:prSet presAssocID="{CAFF0308-EA41-4E89-B2A6-0521DDE883C4}" presName="parTxOnlySpace" presStyleCnt="0"/>
      <dgm:spPr/>
    </dgm:pt>
    <dgm:pt modelId="{17C8C521-EA05-42FD-9DEF-447CBCC21622}" type="pres">
      <dgm:prSet presAssocID="{D5C5265E-6C2D-4E98-A029-02A119F038BE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996A78-D496-4B83-A498-80BEF757ED13}" type="pres">
      <dgm:prSet presAssocID="{4DF18E95-3274-4342-B37C-3798B40469AD}" presName="parTxOnlySpace" presStyleCnt="0"/>
      <dgm:spPr/>
    </dgm:pt>
    <dgm:pt modelId="{11873F34-55C7-443D-8147-943F288CBA43}" type="pres">
      <dgm:prSet presAssocID="{9D89F643-C136-4E56-8EB5-EE453C327C77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701A949-F334-4349-BC7B-A8F836131FCB}" type="presOf" srcId="{9D89F643-C136-4E56-8EB5-EE453C327C77}" destId="{11873F34-55C7-443D-8147-943F288CBA43}" srcOrd="0" destOrd="0" presId="urn:microsoft.com/office/officeart/2005/8/layout/chevron1"/>
    <dgm:cxn modelId="{A59CD530-173C-417E-A7F5-681CB04C1BAA}" srcId="{A084A4C1-4A7E-4CE6-BF91-B6A6759572C5}" destId="{D5C5265E-6C2D-4E98-A029-02A119F038BE}" srcOrd="1" destOrd="0" parTransId="{1BBE818C-2D2F-4322-944C-B398A71295A7}" sibTransId="{4DF18E95-3274-4342-B37C-3798B40469AD}"/>
    <dgm:cxn modelId="{93F6D308-D0D4-4DE3-A01E-38BACABEEE90}" srcId="{A084A4C1-4A7E-4CE6-BF91-B6A6759572C5}" destId="{EB4521F4-09BA-49CB-8250-BF83CC551994}" srcOrd="0" destOrd="0" parTransId="{E0D9586B-F336-488C-A8B0-5FF561B8AD1E}" sibTransId="{CAFF0308-EA41-4E89-B2A6-0521DDE883C4}"/>
    <dgm:cxn modelId="{BF75EE6E-B3F0-4D3E-B0B1-7ADD73D68233}" type="presOf" srcId="{EB4521F4-09BA-49CB-8250-BF83CC551994}" destId="{719DB10C-9E06-4486-95E6-F2C0CFF6A46E}" srcOrd="0" destOrd="0" presId="urn:microsoft.com/office/officeart/2005/8/layout/chevron1"/>
    <dgm:cxn modelId="{497E6B53-9BCC-41A4-B504-E45733B9F892}" type="presOf" srcId="{D5C5265E-6C2D-4E98-A029-02A119F038BE}" destId="{17C8C521-EA05-42FD-9DEF-447CBCC21622}" srcOrd="0" destOrd="0" presId="urn:microsoft.com/office/officeart/2005/8/layout/chevron1"/>
    <dgm:cxn modelId="{DE881E66-C407-4F02-ADC3-3CE34DD288EE}" type="presOf" srcId="{A084A4C1-4A7E-4CE6-BF91-B6A6759572C5}" destId="{3E17A653-FB4E-468C-8F27-74A17B138C13}" srcOrd="0" destOrd="0" presId="urn:microsoft.com/office/officeart/2005/8/layout/chevron1"/>
    <dgm:cxn modelId="{7CE37279-A0A2-472C-A1F4-4D8282B1529E}" srcId="{A084A4C1-4A7E-4CE6-BF91-B6A6759572C5}" destId="{9D89F643-C136-4E56-8EB5-EE453C327C77}" srcOrd="2" destOrd="0" parTransId="{354842B8-1F60-4B8F-A41F-825899D5391E}" sibTransId="{3CCB843A-0540-4605-BA89-D67CC70350C7}"/>
    <dgm:cxn modelId="{3542AC7A-264D-4252-951B-EC133F9E050A}" type="presParOf" srcId="{3E17A653-FB4E-468C-8F27-74A17B138C13}" destId="{719DB10C-9E06-4486-95E6-F2C0CFF6A46E}" srcOrd="0" destOrd="0" presId="urn:microsoft.com/office/officeart/2005/8/layout/chevron1"/>
    <dgm:cxn modelId="{F207D36F-A6C0-4A47-8596-88917F099DEC}" type="presParOf" srcId="{3E17A653-FB4E-468C-8F27-74A17B138C13}" destId="{77423A4D-95F3-43B8-ADEA-227DA2813470}" srcOrd="1" destOrd="0" presId="urn:microsoft.com/office/officeart/2005/8/layout/chevron1"/>
    <dgm:cxn modelId="{5117F5E5-8A0B-4CF8-BC87-CDF110CC730C}" type="presParOf" srcId="{3E17A653-FB4E-468C-8F27-74A17B138C13}" destId="{17C8C521-EA05-42FD-9DEF-447CBCC21622}" srcOrd="2" destOrd="0" presId="urn:microsoft.com/office/officeart/2005/8/layout/chevron1"/>
    <dgm:cxn modelId="{5E7D0D8B-50FC-4696-8DD8-FB273BC2D888}" type="presParOf" srcId="{3E17A653-FB4E-468C-8F27-74A17B138C13}" destId="{93996A78-D496-4B83-A498-80BEF757ED13}" srcOrd="3" destOrd="0" presId="urn:microsoft.com/office/officeart/2005/8/layout/chevron1"/>
    <dgm:cxn modelId="{C7AAA012-C29E-4FED-A877-4FAC9ABE198D}" type="presParOf" srcId="{3E17A653-FB4E-468C-8F27-74A17B138C13}" destId="{11873F34-55C7-443D-8147-943F288CBA4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084A4C1-4A7E-4CE6-BF91-B6A6759572C5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B4521F4-09BA-49CB-8250-BF83CC551994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000" b="1" dirty="0" smtClean="0">
              <a:latin typeface="Franklin Gothic Book" panose="020B0503020102020204" pitchFamily="34" charset="0"/>
            </a:rPr>
            <a:t>CMA</a:t>
          </a:r>
          <a:endParaRPr lang="en-US" sz="2000" b="1" dirty="0">
            <a:latin typeface="Franklin Gothic Book" panose="020B0503020102020204" pitchFamily="34" charset="0"/>
          </a:endParaRPr>
        </a:p>
      </dgm:t>
    </dgm:pt>
    <dgm:pt modelId="{E0D9586B-F336-488C-A8B0-5FF561B8AD1E}" type="parTrans" cxnId="{93F6D308-D0D4-4DE3-A01E-38BACABEEE90}">
      <dgm:prSet/>
      <dgm:spPr/>
      <dgm:t>
        <a:bodyPr/>
        <a:lstStyle/>
        <a:p>
          <a:endParaRPr lang="en-US"/>
        </a:p>
      </dgm:t>
    </dgm:pt>
    <dgm:pt modelId="{CAFF0308-EA41-4E89-B2A6-0521DDE883C4}" type="sibTrans" cxnId="{93F6D308-D0D4-4DE3-A01E-38BACABEEE90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D5C5265E-6C2D-4E98-A029-02A119F038BE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000" b="1" dirty="0" smtClean="0">
              <a:latin typeface="Franklin Gothic Book" panose="020B0503020102020204" pitchFamily="34" charset="0"/>
            </a:rPr>
            <a:t>CMA Pairwise Gradient Redundancy Analysis</a:t>
          </a:r>
          <a:endParaRPr lang="en-US" sz="2000" b="1" dirty="0">
            <a:latin typeface="Franklin Gothic Book" panose="020B0503020102020204" pitchFamily="34" charset="0"/>
          </a:endParaRPr>
        </a:p>
      </dgm:t>
    </dgm:pt>
    <dgm:pt modelId="{1BBE818C-2D2F-4322-944C-B398A71295A7}" type="parTrans" cxnId="{A59CD530-173C-417E-A7F5-681CB04C1BAA}">
      <dgm:prSet/>
      <dgm:spPr/>
      <dgm:t>
        <a:bodyPr/>
        <a:lstStyle/>
        <a:p>
          <a:endParaRPr lang="en-US"/>
        </a:p>
      </dgm:t>
    </dgm:pt>
    <dgm:pt modelId="{4DF18E95-3274-4342-B37C-3798B40469AD}" type="sibTrans" cxnId="{A59CD530-173C-417E-A7F5-681CB04C1BAA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9D89F643-C136-4E56-8EB5-EE453C327C77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000" b="1" dirty="0" smtClean="0">
              <a:latin typeface="Franklin Gothic Book" panose="020B0503020102020204" pitchFamily="34" charset="0"/>
            </a:rPr>
            <a:t>Threshold Gradient</a:t>
          </a:r>
          <a:endParaRPr lang="en-US" sz="2000" b="1" dirty="0">
            <a:latin typeface="Franklin Gothic Book" panose="020B0503020102020204" pitchFamily="34" charset="0"/>
          </a:endParaRPr>
        </a:p>
      </dgm:t>
    </dgm:pt>
    <dgm:pt modelId="{354842B8-1F60-4B8F-A41F-825899D5391E}" type="parTrans" cxnId="{7CE37279-A0A2-472C-A1F4-4D8282B1529E}">
      <dgm:prSet/>
      <dgm:spPr/>
      <dgm:t>
        <a:bodyPr/>
        <a:lstStyle/>
        <a:p>
          <a:endParaRPr lang="en-US"/>
        </a:p>
      </dgm:t>
    </dgm:pt>
    <dgm:pt modelId="{3CCB843A-0540-4605-BA89-D67CC70350C7}" type="sibTrans" cxnId="{7CE37279-A0A2-472C-A1F4-4D8282B1529E}">
      <dgm:prSet/>
      <dgm:spPr/>
      <dgm:t>
        <a:bodyPr/>
        <a:lstStyle/>
        <a:p>
          <a:endParaRPr lang="en-US"/>
        </a:p>
      </dgm:t>
    </dgm:pt>
    <dgm:pt modelId="{04E895EA-5A67-4163-A68C-6F94EC4923E1}" type="pres">
      <dgm:prSet presAssocID="{A084A4C1-4A7E-4CE6-BF91-B6A6759572C5}" presName="linearFlow" presStyleCnt="0">
        <dgm:presLayoutVars>
          <dgm:resizeHandles val="exact"/>
        </dgm:presLayoutVars>
      </dgm:prSet>
      <dgm:spPr/>
    </dgm:pt>
    <dgm:pt modelId="{D4AA8021-5EFA-4D22-805D-E3D3247E01EF}" type="pres">
      <dgm:prSet presAssocID="{EB4521F4-09BA-49CB-8250-BF83CC551994}" presName="node" presStyleLbl="node1" presStyleIdx="0" presStyleCnt="3" custScaleX="180524" custScaleY="778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BF6E1F-5181-4376-9A3E-53017D54A753}" type="pres">
      <dgm:prSet presAssocID="{CAFF0308-EA41-4E89-B2A6-0521DDE883C4}" presName="sibTrans" presStyleLbl="sibTrans2D1" presStyleIdx="0" presStyleCnt="2"/>
      <dgm:spPr/>
      <dgm:t>
        <a:bodyPr/>
        <a:lstStyle/>
        <a:p>
          <a:endParaRPr lang="en-US"/>
        </a:p>
      </dgm:t>
    </dgm:pt>
    <dgm:pt modelId="{FE3595AB-3201-4A56-B562-D6E8F1D2307B}" type="pres">
      <dgm:prSet presAssocID="{CAFF0308-EA41-4E89-B2A6-0521DDE883C4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4BE4A3A-43EC-4084-936E-19F884EBAC91}" type="pres">
      <dgm:prSet presAssocID="{D5C5265E-6C2D-4E98-A029-02A119F038BE}" presName="node" presStyleLbl="node1" presStyleIdx="1" presStyleCnt="3" custScaleX="178454" custScaleY="1199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85CA5E-5F5C-4591-A88B-A4D77F222844}" type="pres">
      <dgm:prSet presAssocID="{4DF18E95-3274-4342-B37C-3798B40469AD}" presName="sibTrans" presStyleLbl="sibTrans2D1" presStyleIdx="1" presStyleCnt="2"/>
      <dgm:spPr/>
      <dgm:t>
        <a:bodyPr/>
        <a:lstStyle/>
        <a:p>
          <a:endParaRPr lang="en-US"/>
        </a:p>
      </dgm:t>
    </dgm:pt>
    <dgm:pt modelId="{E3E08C37-4E11-4333-A71E-C7F1F1880200}" type="pres">
      <dgm:prSet presAssocID="{4DF18E95-3274-4342-B37C-3798B40469AD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C8846EAF-2ED4-4180-994E-51783566FCDF}" type="pres">
      <dgm:prSet presAssocID="{9D89F643-C136-4E56-8EB5-EE453C327C77}" presName="node" presStyleLbl="node1" presStyleIdx="2" presStyleCnt="3" custScaleX="180524" custScaleY="936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41E2D5-7CF3-490D-9ABA-F190243BFAF0}" type="presOf" srcId="{9D89F643-C136-4E56-8EB5-EE453C327C77}" destId="{C8846EAF-2ED4-4180-994E-51783566FCDF}" srcOrd="0" destOrd="0" presId="urn:microsoft.com/office/officeart/2005/8/layout/process2"/>
    <dgm:cxn modelId="{755D7E57-86F7-4FCD-B7F1-0A12B9821889}" type="presOf" srcId="{D5C5265E-6C2D-4E98-A029-02A119F038BE}" destId="{54BE4A3A-43EC-4084-936E-19F884EBAC91}" srcOrd="0" destOrd="0" presId="urn:microsoft.com/office/officeart/2005/8/layout/process2"/>
    <dgm:cxn modelId="{A59CD530-173C-417E-A7F5-681CB04C1BAA}" srcId="{A084A4C1-4A7E-4CE6-BF91-B6A6759572C5}" destId="{D5C5265E-6C2D-4E98-A029-02A119F038BE}" srcOrd="1" destOrd="0" parTransId="{1BBE818C-2D2F-4322-944C-B398A71295A7}" sibTransId="{4DF18E95-3274-4342-B37C-3798B40469AD}"/>
    <dgm:cxn modelId="{93F6D308-D0D4-4DE3-A01E-38BACABEEE90}" srcId="{A084A4C1-4A7E-4CE6-BF91-B6A6759572C5}" destId="{EB4521F4-09BA-49CB-8250-BF83CC551994}" srcOrd="0" destOrd="0" parTransId="{E0D9586B-F336-488C-A8B0-5FF561B8AD1E}" sibTransId="{CAFF0308-EA41-4E89-B2A6-0521DDE883C4}"/>
    <dgm:cxn modelId="{718960AE-2EFA-4C96-9AC3-CA2C3C45CDED}" type="presOf" srcId="{A084A4C1-4A7E-4CE6-BF91-B6A6759572C5}" destId="{04E895EA-5A67-4163-A68C-6F94EC4923E1}" srcOrd="0" destOrd="0" presId="urn:microsoft.com/office/officeart/2005/8/layout/process2"/>
    <dgm:cxn modelId="{C6793054-11E5-45C2-97AC-B33BAB4CAAA1}" type="presOf" srcId="{CAFF0308-EA41-4E89-B2A6-0521DDE883C4}" destId="{64BF6E1F-5181-4376-9A3E-53017D54A753}" srcOrd="0" destOrd="0" presId="urn:microsoft.com/office/officeart/2005/8/layout/process2"/>
    <dgm:cxn modelId="{83C3D5FF-02A5-486E-9A50-7FE57693E01D}" type="presOf" srcId="{4DF18E95-3274-4342-B37C-3798B40469AD}" destId="{E3E08C37-4E11-4333-A71E-C7F1F1880200}" srcOrd="1" destOrd="0" presId="urn:microsoft.com/office/officeart/2005/8/layout/process2"/>
    <dgm:cxn modelId="{79393286-9722-4F0D-9625-6C91F626020D}" type="presOf" srcId="{EB4521F4-09BA-49CB-8250-BF83CC551994}" destId="{D4AA8021-5EFA-4D22-805D-E3D3247E01EF}" srcOrd="0" destOrd="0" presId="urn:microsoft.com/office/officeart/2005/8/layout/process2"/>
    <dgm:cxn modelId="{89519559-5F73-4112-BF16-90A047BEB67C}" type="presOf" srcId="{4DF18E95-3274-4342-B37C-3798B40469AD}" destId="{C985CA5E-5F5C-4591-A88B-A4D77F222844}" srcOrd="0" destOrd="0" presId="urn:microsoft.com/office/officeart/2005/8/layout/process2"/>
    <dgm:cxn modelId="{7CE37279-A0A2-472C-A1F4-4D8282B1529E}" srcId="{A084A4C1-4A7E-4CE6-BF91-B6A6759572C5}" destId="{9D89F643-C136-4E56-8EB5-EE453C327C77}" srcOrd="2" destOrd="0" parTransId="{354842B8-1F60-4B8F-A41F-825899D5391E}" sibTransId="{3CCB843A-0540-4605-BA89-D67CC70350C7}"/>
    <dgm:cxn modelId="{FC46D7C2-BFD1-4804-A532-1FE545DCF5C6}" type="presOf" srcId="{CAFF0308-EA41-4E89-B2A6-0521DDE883C4}" destId="{FE3595AB-3201-4A56-B562-D6E8F1D2307B}" srcOrd="1" destOrd="0" presId="urn:microsoft.com/office/officeart/2005/8/layout/process2"/>
    <dgm:cxn modelId="{E4D19A9C-6606-46F6-BCB6-8781ADAE66B1}" type="presParOf" srcId="{04E895EA-5A67-4163-A68C-6F94EC4923E1}" destId="{D4AA8021-5EFA-4D22-805D-E3D3247E01EF}" srcOrd="0" destOrd="0" presId="urn:microsoft.com/office/officeart/2005/8/layout/process2"/>
    <dgm:cxn modelId="{E27BCC06-4E83-4263-AE88-47C69F0F4A44}" type="presParOf" srcId="{04E895EA-5A67-4163-A68C-6F94EC4923E1}" destId="{64BF6E1F-5181-4376-9A3E-53017D54A753}" srcOrd="1" destOrd="0" presId="urn:microsoft.com/office/officeart/2005/8/layout/process2"/>
    <dgm:cxn modelId="{192BEBEF-62C1-4C04-8047-89C07EB311E2}" type="presParOf" srcId="{64BF6E1F-5181-4376-9A3E-53017D54A753}" destId="{FE3595AB-3201-4A56-B562-D6E8F1D2307B}" srcOrd="0" destOrd="0" presId="urn:microsoft.com/office/officeart/2005/8/layout/process2"/>
    <dgm:cxn modelId="{0873D7D0-E84C-401A-9B91-542204B23D00}" type="presParOf" srcId="{04E895EA-5A67-4163-A68C-6F94EC4923E1}" destId="{54BE4A3A-43EC-4084-936E-19F884EBAC91}" srcOrd="2" destOrd="0" presId="urn:microsoft.com/office/officeart/2005/8/layout/process2"/>
    <dgm:cxn modelId="{88B920D9-285A-439A-9E38-DB88158C230C}" type="presParOf" srcId="{04E895EA-5A67-4163-A68C-6F94EC4923E1}" destId="{C985CA5E-5F5C-4591-A88B-A4D77F222844}" srcOrd="3" destOrd="0" presId="urn:microsoft.com/office/officeart/2005/8/layout/process2"/>
    <dgm:cxn modelId="{C460A69B-2A66-44E6-8748-86F757293D93}" type="presParOf" srcId="{C985CA5E-5F5C-4591-A88B-A4D77F222844}" destId="{E3E08C37-4E11-4333-A71E-C7F1F1880200}" srcOrd="0" destOrd="0" presId="urn:microsoft.com/office/officeart/2005/8/layout/process2"/>
    <dgm:cxn modelId="{856B5C31-8AAC-49EF-9D8C-53EBE0DA6F15}" type="presParOf" srcId="{04E895EA-5A67-4163-A68C-6F94EC4923E1}" destId="{C8846EAF-2ED4-4180-994E-51783566FCDF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084A4C1-4A7E-4CE6-BF91-B6A6759572C5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B4521F4-09BA-49CB-8250-BF83CC551994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000" b="1" dirty="0" smtClean="0">
              <a:latin typeface="Franklin Gothic Book" panose="020B0503020102020204" pitchFamily="34" charset="0"/>
            </a:rPr>
            <a:t>CMA</a:t>
          </a:r>
          <a:endParaRPr lang="en-US" sz="2000" b="1" dirty="0">
            <a:latin typeface="Franklin Gothic Book" panose="020B0503020102020204" pitchFamily="34" charset="0"/>
          </a:endParaRPr>
        </a:p>
      </dgm:t>
    </dgm:pt>
    <dgm:pt modelId="{E0D9586B-F336-488C-A8B0-5FF561B8AD1E}" type="parTrans" cxnId="{93F6D308-D0D4-4DE3-A01E-38BACABEEE90}">
      <dgm:prSet/>
      <dgm:spPr/>
      <dgm:t>
        <a:bodyPr/>
        <a:lstStyle/>
        <a:p>
          <a:endParaRPr lang="en-US"/>
        </a:p>
      </dgm:t>
    </dgm:pt>
    <dgm:pt modelId="{CAFF0308-EA41-4E89-B2A6-0521DDE883C4}" type="sibTrans" cxnId="{93F6D308-D0D4-4DE3-A01E-38BACABEEE90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D5C5265E-6C2D-4E98-A029-02A119F038BE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000" b="1" dirty="0" smtClean="0">
              <a:latin typeface="Franklin Gothic Book" panose="020B0503020102020204" pitchFamily="34" charset="0"/>
            </a:rPr>
            <a:t>Wilcoxon Redundancy Analysis</a:t>
          </a:r>
          <a:endParaRPr lang="en-US" sz="2000" b="1" dirty="0">
            <a:latin typeface="Franklin Gothic Book" panose="020B0503020102020204" pitchFamily="34" charset="0"/>
          </a:endParaRPr>
        </a:p>
      </dgm:t>
    </dgm:pt>
    <dgm:pt modelId="{1BBE818C-2D2F-4322-944C-B398A71295A7}" type="parTrans" cxnId="{A59CD530-173C-417E-A7F5-681CB04C1BAA}">
      <dgm:prSet/>
      <dgm:spPr/>
      <dgm:t>
        <a:bodyPr/>
        <a:lstStyle/>
        <a:p>
          <a:endParaRPr lang="en-US"/>
        </a:p>
      </dgm:t>
    </dgm:pt>
    <dgm:pt modelId="{4DF18E95-3274-4342-B37C-3798B40469AD}" type="sibTrans" cxnId="{A59CD530-173C-417E-A7F5-681CB04C1BAA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9D89F643-C136-4E56-8EB5-EE453C327C77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000" b="1" dirty="0" smtClean="0">
              <a:latin typeface="Franklin Gothic Book" panose="020B0503020102020204" pitchFamily="34" charset="0"/>
            </a:rPr>
            <a:t>Reference Gradient</a:t>
          </a:r>
          <a:endParaRPr lang="en-US" sz="2000" b="1" dirty="0">
            <a:latin typeface="Franklin Gothic Book" panose="020B0503020102020204" pitchFamily="34" charset="0"/>
          </a:endParaRPr>
        </a:p>
      </dgm:t>
    </dgm:pt>
    <dgm:pt modelId="{354842B8-1F60-4B8F-A41F-825899D5391E}" type="parTrans" cxnId="{7CE37279-A0A2-472C-A1F4-4D8282B1529E}">
      <dgm:prSet/>
      <dgm:spPr/>
      <dgm:t>
        <a:bodyPr/>
        <a:lstStyle/>
        <a:p>
          <a:endParaRPr lang="en-US"/>
        </a:p>
      </dgm:t>
    </dgm:pt>
    <dgm:pt modelId="{3CCB843A-0540-4605-BA89-D67CC70350C7}" type="sibTrans" cxnId="{7CE37279-A0A2-472C-A1F4-4D8282B1529E}">
      <dgm:prSet/>
      <dgm:spPr/>
      <dgm:t>
        <a:bodyPr/>
        <a:lstStyle/>
        <a:p>
          <a:endParaRPr lang="en-US"/>
        </a:p>
      </dgm:t>
    </dgm:pt>
    <dgm:pt modelId="{04E895EA-5A67-4163-A68C-6F94EC4923E1}" type="pres">
      <dgm:prSet presAssocID="{A084A4C1-4A7E-4CE6-BF91-B6A6759572C5}" presName="linearFlow" presStyleCnt="0">
        <dgm:presLayoutVars>
          <dgm:resizeHandles val="exact"/>
        </dgm:presLayoutVars>
      </dgm:prSet>
      <dgm:spPr/>
    </dgm:pt>
    <dgm:pt modelId="{D4AA8021-5EFA-4D22-805D-E3D3247E01EF}" type="pres">
      <dgm:prSet presAssocID="{EB4521F4-09BA-49CB-8250-BF83CC551994}" presName="node" presStyleLbl="node1" presStyleIdx="0" presStyleCnt="3" custScaleX="180524" custScaleY="778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BF6E1F-5181-4376-9A3E-53017D54A753}" type="pres">
      <dgm:prSet presAssocID="{CAFF0308-EA41-4E89-B2A6-0521DDE883C4}" presName="sibTrans" presStyleLbl="sibTrans2D1" presStyleIdx="0" presStyleCnt="2"/>
      <dgm:spPr/>
      <dgm:t>
        <a:bodyPr/>
        <a:lstStyle/>
        <a:p>
          <a:endParaRPr lang="en-US"/>
        </a:p>
      </dgm:t>
    </dgm:pt>
    <dgm:pt modelId="{FE3595AB-3201-4A56-B562-D6E8F1D2307B}" type="pres">
      <dgm:prSet presAssocID="{CAFF0308-EA41-4E89-B2A6-0521DDE883C4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4BE4A3A-43EC-4084-936E-19F884EBAC91}" type="pres">
      <dgm:prSet presAssocID="{D5C5265E-6C2D-4E98-A029-02A119F038BE}" presName="node" presStyleLbl="node1" presStyleIdx="1" presStyleCnt="3" custScaleX="178454" custScaleY="1299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85CA5E-5F5C-4591-A88B-A4D77F222844}" type="pres">
      <dgm:prSet presAssocID="{4DF18E95-3274-4342-B37C-3798B40469AD}" presName="sibTrans" presStyleLbl="sibTrans2D1" presStyleIdx="1" presStyleCnt="2"/>
      <dgm:spPr/>
      <dgm:t>
        <a:bodyPr/>
        <a:lstStyle/>
        <a:p>
          <a:endParaRPr lang="en-US"/>
        </a:p>
      </dgm:t>
    </dgm:pt>
    <dgm:pt modelId="{E3E08C37-4E11-4333-A71E-C7F1F1880200}" type="pres">
      <dgm:prSet presAssocID="{4DF18E95-3274-4342-B37C-3798B40469AD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C8846EAF-2ED4-4180-994E-51783566FCDF}" type="pres">
      <dgm:prSet presAssocID="{9D89F643-C136-4E56-8EB5-EE453C327C77}" presName="node" presStyleLbl="node1" presStyleIdx="2" presStyleCnt="3" custScaleX="180524" custScaleY="936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9CD530-173C-417E-A7F5-681CB04C1BAA}" srcId="{A084A4C1-4A7E-4CE6-BF91-B6A6759572C5}" destId="{D5C5265E-6C2D-4E98-A029-02A119F038BE}" srcOrd="1" destOrd="0" parTransId="{1BBE818C-2D2F-4322-944C-B398A71295A7}" sibTransId="{4DF18E95-3274-4342-B37C-3798B40469AD}"/>
    <dgm:cxn modelId="{4A7F32BF-039D-45C2-8646-57B9C1259A33}" type="presOf" srcId="{4DF18E95-3274-4342-B37C-3798B40469AD}" destId="{E3E08C37-4E11-4333-A71E-C7F1F1880200}" srcOrd="1" destOrd="0" presId="urn:microsoft.com/office/officeart/2005/8/layout/process2"/>
    <dgm:cxn modelId="{11CD15BA-78DA-49D6-B77F-3B06559F3D23}" type="presOf" srcId="{EB4521F4-09BA-49CB-8250-BF83CC551994}" destId="{D4AA8021-5EFA-4D22-805D-E3D3247E01EF}" srcOrd="0" destOrd="0" presId="urn:microsoft.com/office/officeart/2005/8/layout/process2"/>
    <dgm:cxn modelId="{3D2BEA1F-E04B-4428-B893-AD59FDF094E2}" type="presOf" srcId="{CAFF0308-EA41-4E89-B2A6-0521DDE883C4}" destId="{FE3595AB-3201-4A56-B562-D6E8F1D2307B}" srcOrd="1" destOrd="0" presId="urn:microsoft.com/office/officeart/2005/8/layout/process2"/>
    <dgm:cxn modelId="{C54565C0-181D-4414-9ACB-2866DD3B89C7}" type="presOf" srcId="{CAFF0308-EA41-4E89-B2A6-0521DDE883C4}" destId="{64BF6E1F-5181-4376-9A3E-53017D54A753}" srcOrd="0" destOrd="0" presId="urn:microsoft.com/office/officeart/2005/8/layout/process2"/>
    <dgm:cxn modelId="{7CE37279-A0A2-472C-A1F4-4D8282B1529E}" srcId="{A084A4C1-4A7E-4CE6-BF91-B6A6759572C5}" destId="{9D89F643-C136-4E56-8EB5-EE453C327C77}" srcOrd="2" destOrd="0" parTransId="{354842B8-1F60-4B8F-A41F-825899D5391E}" sibTransId="{3CCB843A-0540-4605-BA89-D67CC70350C7}"/>
    <dgm:cxn modelId="{5942D453-F699-4402-8F2E-E7D303CC4364}" type="presOf" srcId="{9D89F643-C136-4E56-8EB5-EE453C327C77}" destId="{C8846EAF-2ED4-4180-994E-51783566FCDF}" srcOrd="0" destOrd="0" presId="urn:microsoft.com/office/officeart/2005/8/layout/process2"/>
    <dgm:cxn modelId="{707F27EE-9008-49AD-B90B-CE8555E2FC6A}" type="presOf" srcId="{4DF18E95-3274-4342-B37C-3798B40469AD}" destId="{C985CA5E-5F5C-4591-A88B-A4D77F222844}" srcOrd="0" destOrd="0" presId="urn:microsoft.com/office/officeart/2005/8/layout/process2"/>
    <dgm:cxn modelId="{1280E528-C53E-405E-B016-8DC115379294}" type="presOf" srcId="{D5C5265E-6C2D-4E98-A029-02A119F038BE}" destId="{54BE4A3A-43EC-4084-936E-19F884EBAC91}" srcOrd="0" destOrd="0" presId="urn:microsoft.com/office/officeart/2005/8/layout/process2"/>
    <dgm:cxn modelId="{93F6D308-D0D4-4DE3-A01E-38BACABEEE90}" srcId="{A084A4C1-4A7E-4CE6-BF91-B6A6759572C5}" destId="{EB4521F4-09BA-49CB-8250-BF83CC551994}" srcOrd="0" destOrd="0" parTransId="{E0D9586B-F336-488C-A8B0-5FF561B8AD1E}" sibTransId="{CAFF0308-EA41-4E89-B2A6-0521DDE883C4}"/>
    <dgm:cxn modelId="{2DB1842C-4D5C-41F2-B802-E580116CDA8F}" type="presOf" srcId="{A084A4C1-4A7E-4CE6-BF91-B6A6759572C5}" destId="{04E895EA-5A67-4163-A68C-6F94EC4923E1}" srcOrd="0" destOrd="0" presId="urn:microsoft.com/office/officeart/2005/8/layout/process2"/>
    <dgm:cxn modelId="{608308CB-CE49-4549-96DD-DAF23D0E5489}" type="presParOf" srcId="{04E895EA-5A67-4163-A68C-6F94EC4923E1}" destId="{D4AA8021-5EFA-4D22-805D-E3D3247E01EF}" srcOrd="0" destOrd="0" presId="urn:microsoft.com/office/officeart/2005/8/layout/process2"/>
    <dgm:cxn modelId="{F57EA215-612C-4E63-ACEC-9D5C16A02B64}" type="presParOf" srcId="{04E895EA-5A67-4163-A68C-6F94EC4923E1}" destId="{64BF6E1F-5181-4376-9A3E-53017D54A753}" srcOrd="1" destOrd="0" presId="urn:microsoft.com/office/officeart/2005/8/layout/process2"/>
    <dgm:cxn modelId="{8C82B538-BB3D-4C7F-ADFA-332D30E2C506}" type="presParOf" srcId="{64BF6E1F-5181-4376-9A3E-53017D54A753}" destId="{FE3595AB-3201-4A56-B562-D6E8F1D2307B}" srcOrd="0" destOrd="0" presId="urn:microsoft.com/office/officeart/2005/8/layout/process2"/>
    <dgm:cxn modelId="{DBDA86EE-9576-4D2D-87E8-EFB0D571BFEF}" type="presParOf" srcId="{04E895EA-5A67-4163-A68C-6F94EC4923E1}" destId="{54BE4A3A-43EC-4084-936E-19F884EBAC91}" srcOrd="2" destOrd="0" presId="urn:microsoft.com/office/officeart/2005/8/layout/process2"/>
    <dgm:cxn modelId="{DEE947FB-3ACF-4762-8434-76BEFF9C48B5}" type="presParOf" srcId="{04E895EA-5A67-4163-A68C-6F94EC4923E1}" destId="{C985CA5E-5F5C-4591-A88B-A4D77F222844}" srcOrd="3" destOrd="0" presId="urn:microsoft.com/office/officeart/2005/8/layout/process2"/>
    <dgm:cxn modelId="{F901C049-75E9-4365-8A5E-90BBD4806B2A}" type="presParOf" srcId="{C985CA5E-5F5C-4591-A88B-A4D77F222844}" destId="{E3E08C37-4E11-4333-A71E-C7F1F1880200}" srcOrd="0" destOrd="0" presId="urn:microsoft.com/office/officeart/2005/8/layout/process2"/>
    <dgm:cxn modelId="{7CCC3EF1-3848-4F81-A42A-139A130DFAC8}" type="presParOf" srcId="{04E895EA-5A67-4163-A68C-6F94EC4923E1}" destId="{C8846EAF-2ED4-4180-994E-51783566FCDF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85C65-4701-4E37-98EB-5C4066F74C87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C251B2-7A91-4509-BD56-FDAA3E557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746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164A6-D244-4C53-9B08-E0521199A3C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42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164A6-D244-4C53-9B08-E0521199A3C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25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164A6-D244-4C53-9B08-E0521199A3C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2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0" cy="1066800"/>
          </a:xfrm>
        </p:spPr>
        <p:txBody>
          <a:bodyPr/>
          <a:lstStyle>
            <a:lvl1pPr>
              <a:defRPr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0" y="1447800"/>
            <a:ext cx="4167352" cy="5257799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447800"/>
            <a:ext cx="4191000" cy="5257799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/>
          <a:lstStyle/>
          <a:p>
            <a:fld id="{CB5F75FF-E65E-4145-8A8A-BA14D983CFF7}" type="datetime1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/>
          <a:lstStyle/>
          <a:p>
            <a:fld id="{5A157A3B-1BED-49E0-B84C-561A556A8C38}" type="datetime1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/>
          <a:lstStyle/>
          <a:p>
            <a:fld id="{CDEA13FD-3395-4121-B0FC-EF24557740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ADEE3-9454-468F-9145-94641061FFC1}" type="datetime1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21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1862A-9CCA-4F05-9431-458D58848A11}" type="datetime1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7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4DC6-2071-4CDB-AB9D-B6AAB0C4CE3C}" type="datetime1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914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C0880-4F2E-49A4-8CD2-A36F115E13BC}" type="datetime1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15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1CE9-3D6C-4221-A461-5DA78C6346B1}" type="datetime1">
              <a:rPr lang="en-US" smtClean="0"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919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5988-B931-4E71-A7F1-D5E5083B6CA0}" type="datetime1">
              <a:rPr lang="en-US" smtClean="0"/>
              <a:t>4/11/2016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776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3BCE-F838-4507-8C7A-5D33869A9624}" type="datetime1">
              <a:rPr lang="en-US" smtClean="0"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298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89560-6CD0-4D4B-B91C-F3BEC614434E}" type="datetime1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3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229600" cy="2251579"/>
          </a:xfrm>
        </p:spPr>
        <p:txBody>
          <a:bodyPr lIns="0" rIns="0" anchor="t">
            <a:noAutofit/>
          </a:bodyPr>
          <a:lstStyle>
            <a:lvl1pPr>
              <a:defRPr sz="44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172200" cy="1123336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20A73-AD6C-402B-B5CD-60ADDA6B4E83}" type="datetime1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422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7980-20E8-4F16-9256-CC22DAB36C9B}" type="datetime1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423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4A46F-B08D-49C1-AB53-5F6ABD512EA5}" type="datetime1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A13FD-3395-4121-B0FC-EF24557740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876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52400" y="1447800"/>
            <a:ext cx="4190999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/>
          <a:lstStyle/>
          <a:p>
            <a:fld id="{8AA99721-95FD-4564-845B-C48FC2EC306A}" type="datetime1">
              <a:rPr lang="en-US" smtClean="0"/>
              <a:t>4/11/2016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/>
          <a:lstStyle/>
          <a:p>
            <a:fld id="{FCA03C8F-2C00-4C42-895A-D2975DE1FCCC}" type="datetime1">
              <a:rPr lang="en-US" smtClean="0"/>
              <a:t>4/11/2016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  <a:prstGeom prst="rect">
            <a:avLst/>
          </a:prstGeom>
        </p:spPr>
        <p:txBody>
          <a:bodyPr/>
          <a:lstStyle/>
          <a:p>
            <a:fld id="{FCF4D910-AA4C-4B7D-BE8F-0509CF7AB690}" type="datetime1">
              <a:rPr lang="en-US" smtClean="0"/>
              <a:t>4/11/2016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/>
          <a:lstStyle/>
          <a:p>
            <a:fld id="{8C36D998-0E09-4E73-82A9-7C91D78102D9}" type="datetime1">
              <a:rPr lang="en-US" smtClean="0"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/>
          <a:lstStyle/>
          <a:p>
            <a:fld id="{8BAACB8D-35C2-48E9-B89B-FDF08D9B51F4}" type="datetime1">
              <a:rPr lang="en-US" smtClean="0"/>
              <a:t>4/11/2016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/>
          <a:lstStyle/>
          <a:p>
            <a:fld id="{41F9CB0B-CD9F-4776-BFA7-585AC3189715}" type="datetime1">
              <a:rPr lang="en-US" smtClean="0"/>
              <a:t>4/11/2016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/>
          <a:lstStyle/>
          <a:p>
            <a:fld id="{1827D83A-55DF-465A-8BAC-990E7A5BFA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485898"/>
            <a:ext cx="4343400" cy="5067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all" baseline="0">
          <a:solidFill>
            <a:schemeClr val="tx1"/>
          </a:solidFill>
          <a:effectLst>
            <a:glow rad="139700">
              <a:schemeClr val="accent1">
                <a:satMod val="175000"/>
                <a:alpha val="40000"/>
              </a:schemeClr>
            </a:glow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i="0" kern="1200">
          <a:solidFill>
            <a:schemeClr val="tx1"/>
          </a:solidFill>
          <a:effectLst>
            <a:glow rad="139700">
              <a:schemeClr val="accent1">
                <a:satMod val="175000"/>
                <a:alpha val="40000"/>
              </a:schemeClr>
            </a:glow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i="0" kern="1200">
          <a:solidFill>
            <a:schemeClr val="tx1"/>
          </a:solidFill>
          <a:effectLst>
            <a:glow rad="139700">
              <a:schemeClr val="accent1">
                <a:satMod val="175000"/>
                <a:alpha val="40000"/>
              </a:schemeClr>
            </a:glow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i="0" kern="1200">
          <a:solidFill>
            <a:schemeClr val="tx1"/>
          </a:solidFill>
          <a:effectLst>
            <a:glow rad="139700">
              <a:schemeClr val="accent1">
                <a:satMod val="175000"/>
                <a:alpha val="40000"/>
              </a:schemeClr>
            </a:glow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i="0" kern="1200">
          <a:solidFill>
            <a:schemeClr val="tx1"/>
          </a:solidFill>
          <a:effectLst>
            <a:glow rad="139700">
              <a:schemeClr val="accent1">
                <a:satMod val="175000"/>
                <a:alpha val="40000"/>
              </a:schemeClr>
            </a:glow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i="0" kern="1200">
          <a:solidFill>
            <a:schemeClr val="tx1"/>
          </a:solidFill>
          <a:effectLst>
            <a:glow rad="139700">
              <a:schemeClr val="accent1">
                <a:satMod val="175000"/>
                <a:alpha val="40000"/>
              </a:schemeClr>
            </a:glow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F9512-CD6F-4488-A913-AD796E5837E2}" type="datetime1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0F5DA-9F42-4ECA-9A4D-EE0DA0DA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68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tel:866-299-3188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chesapeakebay.net/calendar/event/23800" TargetMode="External"/><Relationship Id="rId5" Type="http://schemas.openxmlformats.org/officeDocument/2006/relationships/hyperlink" Target="https://epawebconferencing.acms.com/streamhealthworkgroup/" TargetMode="External"/><Relationship Id="rId4" Type="http://schemas.openxmlformats.org/officeDocument/2006/relationships/hyperlink" Target="tel:267-985-6222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is.gov/" TargetMode="External"/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0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a.gov/risk/freshwater-biological-traits-database-traits" TargetMode="External"/><Relationship Id="rId2" Type="http://schemas.openxmlformats.org/officeDocument/2006/relationships/hyperlink" Target="http://pubs.usgs.gov/ds/ds187/" TargetMode="External"/><Relationship Id="rId1" Type="http://schemas.openxmlformats.org/officeDocument/2006/relationships/slideLayout" Target="../slideLayouts/slideLayout1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2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12" Type="http://schemas.openxmlformats.org/officeDocument/2006/relationships/image" Target="../media/image11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5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5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5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5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1.png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3716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TAG Meeting 2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95400"/>
            <a:ext cx="9144000" cy="1752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Franklin Gothic Book" panose="020B0503020102020204" pitchFamily="34" charset="0"/>
              </a:rPr>
              <a:t>Zachary M. Smith</a:t>
            </a:r>
          </a:p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Franklin Gothic Book" panose="020B0503020102020204" pitchFamily="34" charset="0"/>
              </a:rPr>
              <a:t>ICPRB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989" y="2437469"/>
            <a:ext cx="2761961" cy="2829427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1</a:t>
            </a:fld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5308937"/>
            <a:ext cx="9144000" cy="101566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cs typeface="Arial" pitchFamily="34" charset="0"/>
              </a:rPr>
              <a:t>Conference Line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cs typeface="Arial" pitchFamily="34" charset="0"/>
              </a:rPr>
              <a:t>: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cs typeface="Arial" pitchFamily="34" charset="0"/>
                <a:hlinkClick r:id="rId3"/>
              </a:rPr>
              <a:t>866-299-3188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cs typeface="Arial" pitchFamily="34" charset="0"/>
              </a:rPr>
              <a:t>           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cs typeface="Arial" pitchFamily="34" charset="0"/>
              </a:rPr>
              <a:t>Code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cs typeface="Arial" pitchFamily="34" charset="0"/>
              </a:rPr>
              <a:t>: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cs typeface="Arial" pitchFamily="34" charset="0"/>
                <a:hlinkClick r:id="rId4"/>
              </a:rPr>
              <a:t>267-985-6222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cs typeface="Arial" pitchFamily="34" charset="0"/>
              </a:rPr>
              <a:t>Adobe Connect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cs typeface="Arial" pitchFamily="34" charset="0"/>
              </a:rPr>
              <a:t>: </a:t>
            </a:r>
            <a:r>
              <a:rPr kumimoji="0" lang="en-US" altLang="en-US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Calibri" pitchFamily="34" charset="0"/>
                <a:cs typeface="Arial" pitchFamily="34" charset="0"/>
                <a:hlinkClick r:id="rId5"/>
              </a:rPr>
              <a:t>https://epawebconferencing.acms.com/streamhealthworkgroup/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cs typeface="Arial" pitchFamily="34" charset="0"/>
              </a:rPr>
              <a:t>Meeting Website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cs typeface="Arial" pitchFamily="34" charset="0"/>
              </a:rPr>
              <a:t>: </a:t>
            </a:r>
            <a:r>
              <a:rPr kumimoji="0" lang="en-US" altLang="en-US" sz="2000" b="0" i="0" u="sng" strike="noStrike" cap="none" normalizeH="0" baseline="0" dirty="0" smtClean="0">
                <a:ln>
                  <a:noFill/>
                </a:ln>
                <a:solidFill>
                  <a:srgbClr val="0563C1"/>
                </a:solidFill>
                <a:effectLst/>
                <a:latin typeface="Calibri" pitchFamily="34" charset="0"/>
                <a:cs typeface="Arial" pitchFamily="34" charset="0"/>
                <a:hlinkClick r:id="rId6"/>
              </a:rPr>
              <a:t>http://www.chesapeakebay.net/calendar/event/23800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2422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Unclassified Taxa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Franklin Gothic Book" panose="020B0503020102020204" pitchFamily="34" charset="0"/>
              </a:rPr>
              <a:t>Taxa without an assigned attribute</a:t>
            </a:r>
          </a:p>
          <a:p>
            <a:r>
              <a:rPr lang="en-US" dirty="0" smtClean="0">
                <a:latin typeface="Franklin Gothic Book" panose="020B0503020102020204" pitchFamily="34" charset="0"/>
              </a:rPr>
              <a:t>Find the percentage of taxa in each sample that are unclassified</a:t>
            </a:r>
          </a:p>
          <a:p>
            <a:r>
              <a:rPr lang="en-US" dirty="0" smtClean="0">
                <a:latin typeface="Franklin Gothic Book" panose="020B0503020102020204" pitchFamily="34" charset="0"/>
              </a:rPr>
              <a:t>If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≥ 10% </a:t>
            </a:r>
            <a:r>
              <a:rPr lang="en-US" dirty="0" smtClean="0">
                <a:latin typeface="Franklin Gothic Book" panose="020B0503020102020204" pitchFamily="34" charset="0"/>
              </a:rPr>
              <a:t>of the taxa are unclassified the sample is removed from the metric calculation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17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Master Taxa List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Franklin Gothic Book" panose="020B0503020102020204" pitchFamily="34" charset="0"/>
              </a:rPr>
              <a:t>Any further comments or question regarding the master taxa list?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800" dirty="0" smtClean="0">
                <a:latin typeface="Franklin Gothic Book" panose="020B0503020102020204" pitchFamily="34" charset="0"/>
              </a:rPr>
              <a:t>Do you approve of the averaging tolerance values?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800" dirty="0" smtClean="0">
                <a:latin typeface="Franklin Gothic Book" panose="020B0503020102020204" pitchFamily="34" charset="0"/>
              </a:rPr>
              <a:t>Do you approve of the concatenating FFGs and habits?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800" dirty="0" smtClean="0">
                <a:latin typeface="Franklin Gothic Book" panose="020B0503020102020204" pitchFamily="34" charset="0"/>
              </a:rPr>
              <a:t>Are there any other tables that could be appended?</a:t>
            </a:r>
            <a:endParaRPr lang="en-US" sz="2800" dirty="0">
              <a:latin typeface="Franklin Gothic Book" panose="020B05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220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BIBI Workflow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985660628"/>
              </p:ext>
            </p:extLst>
          </p:nvPr>
        </p:nvGraphicFramePr>
        <p:xfrm>
          <a:off x="0" y="838200"/>
          <a:ext cx="91440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3183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169305" y="304800"/>
            <a:ext cx="4964927" cy="6183362"/>
            <a:chOff x="1498986" y="-203340"/>
            <a:chExt cx="5724506" cy="677314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8800" y="-203340"/>
              <a:ext cx="5394692" cy="6773147"/>
            </a:xfrm>
            <a:prstGeom prst="rect">
              <a:avLst/>
            </a:prstGeom>
            <a:effectLst/>
          </p:spPr>
        </p:pic>
        <p:sp>
          <p:nvSpPr>
            <p:cNvPr id="2" name="Rectangle 1"/>
            <p:cNvSpPr/>
            <p:nvPr/>
          </p:nvSpPr>
          <p:spPr>
            <a:xfrm>
              <a:off x="1498986" y="-36404"/>
              <a:ext cx="2133600" cy="21701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28600" y="152400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Site Classification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33499"/>
            <a:ext cx="6261394" cy="452596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Franklin Gothic Book" panose="020B0503020102020204" pitchFamily="34" charset="0"/>
              </a:rPr>
              <a:t>Classes in each bioregion (7)</a:t>
            </a:r>
          </a:p>
          <a:p>
            <a:pPr lvl="1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Reference</a:t>
            </a:r>
          </a:p>
          <a:p>
            <a:pPr lvl="1"/>
            <a:r>
              <a:rPr lang="en-US" sz="3200" dirty="0" smtClean="0">
                <a:latin typeface="Franklin Gothic Book" panose="020B0503020102020204" pitchFamily="34" charset="0"/>
              </a:rPr>
              <a:t>Near Reference</a:t>
            </a:r>
          </a:p>
          <a:p>
            <a:pPr lvl="1"/>
            <a:r>
              <a:rPr lang="en-US" sz="3200" dirty="0" smtClean="0">
                <a:latin typeface="Franklin Gothic Book" panose="020B0503020102020204" pitchFamily="34" charset="0"/>
              </a:rPr>
              <a:t>Minor Degradation</a:t>
            </a:r>
          </a:p>
          <a:p>
            <a:pPr lvl="1"/>
            <a:r>
              <a:rPr lang="en-US" sz="3200" dirty="0" smtClean="0">
                <a:latin typeface="Franklin Gothic Book" panose="020B0503020102020204" pitchFamily="34" charset="0"/>
              </a:rPr>
              <a:t>Moderate Degradation</a:t>
            </a:r>
          </a:p>
          <a:p>
            <a:pPr lvl="1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Severe Degradation</a:t>
            </a:r>
          </a:p>
          <a:p>
            <a:pPr lvl="1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Mixed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727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8458200" cy="5257800"/>
          </a:xfrm>
          <a:noFill/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Franklin Gothic Book" panose="020B0503020102020204" pitchFamily="34" charset="0"/>
              </a:rPr>
              <a:t>Set reference standards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Franklin Gothic Book" panose="020B0503020102020204" pitchFamily="34" charset="0"/>
              </a:rPr>
              <a:t>Standardize the impact of degradation</a:t>
            </a:r>
          </a:p>
          <a:p>
            <a:pPr marL="914400" lvl="1" indent="-514350"/>
            <a:r>
              <a:rPr lang="en-US" dirty="0" smtClean="0">
                <a:latin typeface="Franklin Gothic Book" panose="020B0503020102020204" pitchFamily="34" charset="0"/>
              </a:rPr>
              <a:t>Six Habitat Parameters</a:t>
            </a:r>
            <a:endParaRPr lang="en-US" dirty="0">
              <a:latin typeface="Franklin Gothic Book" panose="020B0503020102020204" pitchFamily="34" charset="0"/>
            </a:endParaRPr>
          </a:p>
          <a:p>
            <a:pPr marL="1314450" lvl="2" indent="-514350"/>
            <a:r>
              <a:rPr lang="en-US" dirty="0" smtClean="0">
                <a:latin typeface="Calibri" panose="020F0502020204030204" pitchFamily="34" charset="0"/>
              </a:rPr>
              <a:t>∑ </a:t>
            </a:r>
            <a:r>
              <a:rPr lang="en-US" dirty="0" smtClean="0">
                <a:latin typeface="Franklin Gothic Book" panose="020B0503020102020204" pitchFamily="34" charset="0"/>
              </a:rPr>
              <a:t>x </a:t>
            </a:r>
            <a:r>
              <a:rPr lang="en-US" dirty="0">
                <a:latin typeface="Franklin Gothic Book" panose="020B0503020102020204" pitchFamily="34" charset="0"/>
              </a:rPr>
              <a:t>&lt; 16 </a:t>
            </a:r>
            <a:r>
              <a:rPr lang="en-US" dirty="0" smtClean="0">
                <a:latin typeface="Franklin Gothic Book" panose="020B0503020102020204" pitchFamily="34" charset="0"/>
              </a:rPr>
              <a:t>= 1</a:t>
            </a:r>
          </a:p>
          <a:p>
            <a:pPr marL="1314450" lvl="2" indent="-514350"/>
            <a:r>
              <a:rPr lang="en-US" dirty="0" smtClean="0">
                <a:latin typeface="Calibri" panose="020F0502020204030204" pitchFamily="34" charset="0"/>
              </a:rPr>
              <a:t>∑ </a:t>
            </a:r>
            <a:r>
              <a:rPr lang="en-US" dirty="0" smtClean="0">
                <a:latin typeface="Franklin Gothic Book" panose="020B0503020102020204" pitchFamily="34" charset="0"/>
              </a:rPr>
              <a:t>x </a:t>
            </a:r>
            <a:r>
              <a:rPr lang="en-US" dirty="0">
                <a:latin typeface="Franklin Gothic Book" panose="020B0503020102020204" pitchFamily="34" charset="0"/>
              </a:rPr>
              <a:t>&lt; </a:t>
            </a:r>
            <a:r>
              <a:rPr lang="en-US" dirty="0" smtClean="0">
                <a:latin typeface="Franklin Gothic Book" panose="020B0503020102020204" pitchFamily="34" charset="0"/>
              </a:rPr>
              <a:t>5 = 2</a:t>
            </a:r>
          </a:p>
          <a:p>
            <a:pPr marL="914400" lvl="1" indent="-514350"/>
            <a:r>
              <a:rPr lang="en-US" dirty="0" smtClean="0">
                <a:latin typeface="Franklin Gothic Book" panose="020B0503020102020204" pitchFamily="34" charset="0"/>
              </a:rPr>
              <a:t>Specific </a:t>
            </a:r>
            <a:r>
              <a:rPr lang="en-US" dirty="0">
                <a:latin typeface="Franklin Gothic Book" panose="020B0503020102020204" pitchFamily="34" charset="0"/>
              </a:rPr>
              <a:t>Conductivity</a:t>
            </a:r>
          </a:p>
          <a:p>
            <a:pPr marL="1314450" lvl="2" indent="-514350"/>
            <a:r>
              <a:rPr lang="en-US" dirty="0">
                <a:latin typeface="Franklin Gothic Book" panose="020B0503020102020204" pitchFamily="34" charset="0"/>
              </a:rPr>
              <a:t>x &gt; 500 = 1</a:t>
            </a:r>
          </a:p>
          <a:p>
            <a:pPr marL="1314450" lvl="2" indent="-514350"/>
            <a:r>
              <a:rPr lang="en-US" dirty="0">
                <a:latin typeface="Franklin Gothic Book" panose="020B0503020102020204" pitchFamily="34" charset="0"/>
              </a:rPr>
              <a:t>x &gt; </a:t>
            </a:r>
            <a:r>
              <a:rPr lang="en-US" dirty="0" smtClean="0">
                <a:latin typeface="Franklin Gothic Book" panose="020B0503020102020204" pitchFamily="34" charset="0"/>
              </a:rPr>
              <a:t>750 </a:t>
            </a:r>
            <a:r>
              <a:rPr lang="en-US" dirty="0">
                <a:latin typeface="Franklin Gothic Book" panose="020B0503020102020204" pitchFamily="34" charset="0"/>
              </a:rPr>
              <a:t>= 2</a:t>
            </a:r>
          </a:p>
          <a:p>
            <a:pPr marL="1314450" lvl="2" indent="-514350"/>
            <a:r>
              <a:rPr lang="en-US" dirty="0">
                <a:latin typeface="Franklin Gothic Book" panose="020B0503020102020204" pitchFamily="34" charset="0"/>
              </a:rPr>
              <a:t>x &gt; 1,000 = 3</a:t>
            </a:r>
          </a:p>
          <a:p>
            <a:pPr marL="914400" lvl="1" indent="-514350"/>
            <a:r>
              <a:rPr lang="en-US" dirty="0">
                <a:latin typeface="Franklin Gothic Book" panose="020B0503020102020204" pitchFamily="34" charset="0"/>
              </a:rPr>
              <a:t>pH</a:t>
            </a:r>
          </a:p>
          <a:p>
            <a:pPr marL="1314450" lvl="2" indent="-514350"/>
            <a:r>
              <a:rPr lang="en-US" dirty="0">
                <a:latin typeface="Franklin Gothic Book" panose="020B0503020102020204" pitchFamily="34" charset="0"/>
              </a:rPr>
              <a:t>x &lt; 6 or x &gt; 8 = 1</a:t>
            </a:r>
          </a:p>
          <a:p>
            <a:pPr marL="1314450" lvl="2" indent="-514350"/>
            <a:r>
              <a:rPr lang="en-US" dirty="0">
                <a:latin typeface="Franklin Gothic Book" panose="020B0503020102020204" pitchFamily="34" charset="0"/>
              </a:rPr>
              <a:t>x &lt; 5 or x &gt; 9 = 2</a:t>
            </a:r>
          </a:p>
          <a:p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smtClean="0">
                <a:latin typeface="Franklin Gothic Book" panose="020B0503020102020204" pitchFamily="34" charset="0"/>
              </a:rPr>
              <a:t>Site Classification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572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143000"/>
            <a:ext cx="8229600" cy="5257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latin typeface="Franklin Gothic Book" panose="020B0503020102020204" pitchFamily="34" charset="0"/>
              </a:rPr>
              <a:t>Sum the degradation scores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latin typeface="Franklin Gothic Book" panose="020B0503020102020204" pitchFamily="34" charset="0"/>
              </a:rPr>
              <a:t>Rate on an even scale</a:t>
            </a:r>
          </a:p>
          <a:p>
            <a:pPr marL="914400" lvl="1" indent="-514350"/>
            <a:r>
              <a:rPr lang="en-US" dirty="0">
                <a:latin typeface="Franklin Gothic Book" panose="020B0503020102020204" pitchFamily="34" charset="0"/>
              </a:rPr>
              <a:t>Reference: </a:t>
            </a:r>
            <a:endParaRPr lang="en-US" dirty="0" smtClean="0">
              <a:latin typeface="Franklin Gothic Book" panose="020B0503020102020204" pitchFamily="34" charset="0"/>
            </a:endParaRPr>
          </a:p>
          <a:p>
            <a:pPr marL="1314450" lvl="2" indent="-514350"/>
            <a:r>
              <a:rPr lang="en-US" sz="2200" dirty="0" smtClean="0">
                <a:latin typeface="Franklin Gothic Book" panose="020B0503020102020204" pitchFamily="34" charset="0"/>
              </a:rPr>
              <a:t>x </a:t>
            </a:r>
            <a:r>
              <a:rPr lang="en-US" sz="2200" dirty="0">
                <a:latin typeface="Franklin Gothic Book" panose="020B0503020102020204" pitchFamily="34" charset="0"/>
              </a:rPr>
              <a:t>= 0</a:t>
            </a:r>
          </a:p>
          <a:p>
            <a:pPr marL="914400" lvl="1" indent="-514350"/>
            <a:r>
              <a:rPr lang="en-US" dirty="0">
                <a:latin typeface="Franklin Gothic Book" panose="020B0503020102020204" pitchFamily="34" charset="0"/>
              </a:rPr>
              <a:t>Near: </a:t>
            </a:r>
            <a:endParaRPr lang="en-US" dirty="0" smtClean="0">
              <a:latin typeface="Franklin Gothic Book" panose="020B0503020102020204" pitchFamily="34" charset="0"/>
            </a:endParaRPr>
          </a:p>
          <a:p>
            <a:pPr marL="1314450" lvl="2" indent="-514350"/>
            <a:r>
              <a:rPr lang="en-US" sz="2200" dirty="0" smtClean="0">
                <a:latin typeface="Franklin Gothic Book" panose="020B0503020102020204" pitchFamily="34" charset="0"/>
              </a:rPr>
              <a:t>1 </a:t>
            </a:r>
            <a:r>
              <a:rPr lang="en-US" sz="2200" dirty="0">
                <a:latin typeface="Franklin Gothic Book" panose="020B0503020102020204" pitchFamily="34" charset="0"/>
              </a:rPr>
              <a:t>≤ x &lt; 3</a:t>
            </a:r>
          </a:p>
          <a:p>
            <a:pPr marL="914400" lvl="1" indent="-514350"/>
            <a:r>
              <a:rPr lang="en-US" dirty="0">
                <a:latin typeface="Franklin Gothic Book" panose="020B0503020102020204" pitchFamily="34" charset="0"/>
              </a:rPr>
              <a:t>Minor Degradation: </a:t>
            </a:r>
            <a:endParaRPr lang="en-US" dirty="0" smtClean="0">
              <a:latin typeface="Franklin Gothic Book" panose="020B0503020102020204" pitchFamily="34" charset="0"/>
            </a:endParaRPr>
          </a:p>
          <a:p>
            <a:pPr marL="1314450" lvl="2" indent="-514350"/>
            <a:r>
              <a:rPr lang="en-US" sz="2200" dirty="0" smtClean="0">
                <a:latin typeface="Franklin Gothic Book" panose="020B0503020102020204" pitchFamily="34" charset="0"/>
              </a:rPr>
              <a:t>3 </a:t>
            </a:r>
            <a:r>
              <a:rPr lang="en-US" sz="2200" dirty="0">
                <a:latin typeface="Franklin Gothic Book" panose="020B0503020102020204" pitchFamily="34" charset="0"/>
              </a:rPr>
              <a:t>≤ x &lt; 6</a:t>
            </a:r>
          </a:p>
          <a:p>
            <a:pPr marL="914400" lvl="1" indent="-514350"/>
            <a:r>
              <a:rPr lang="en-US" dirty="0">
                <a:latin typeface="Franklin Gothic Book" panose="020B0503020102020204" pitchFamily="34" charset="0"/>
              </a:rPr>
              <a:t>Moderate Degradation: </a:t>
            </a:r>
            <a:endParaRPr lang="en-US" dirty="0" smtClean="0">
              <a:latin typeface="Franklin Gothic Book" panose="020B0503020102020204" pitchFamily="34" charset="0"/>
            </a:endParaRPr>
          </a:p>
          <a:p>
            <a:pPr marL="1314450" lvl="2" indent="-514350"/>
            <a:r>
              <a:rPr lang="en-US" sz="2200" dirty="0" smtClean="0">
                <a:latin typeface="Franklin Gothic Book" panose="020B0503020102020204" pitchFamily="34" charset="0"/>
              </a:rPr>
              <a:t>6 </a:t>
            </a:r>
            <a:r>
              <a:rPr lang="en-US" sz="2200" dirty="0">
                <a:latin typeface="Franklin Gothic Book" panose="020B0503020102020204" pitchFamily="34" charset="0"/>
              </a:rPr>
              <a:t>≤ x &lt; 9</a:t>
            </a:r>
          </a:p>
          <a:p>
            <a:pPr marL="914400" lvl="1" indent="-514350"/>
            <a:r>
              <a:rPr lang="en-US" dirty="0">
                <a:latin typeface="Franklin Gothic Book" panose="020B0503020102020204" pitchFamily="34" charset="0"/>
              </a:rPr>
              <a:t>Severe Degradation: </a:t>
            </a:r>
            <a:endParaRPr lang="en-US" dirty="0" smtClean="0">
              <a:latin typeface="Franklin Gothic Book" panose="020B0503020102020204" pitchFamily="34" charset="0"/>
            </a:endParaRPr>
          </a:p>
          <a:p>
            <a:pPr marL="1314450" lvl="2" indent="-514350"/>
            <a:r>
              <a:rPr lang="en-US" sz="2200" dirty="0" smtClean="0">
                <a:latin typeface="Franklin Gothic Book" panose="020B0503020102020204" pitchFamily="34" charset="0"/>
              </a:rPr>
              <a:t>x </a:t>
            </a:r>
            <a:r>
              <a:rPr lang="en-US" sz="2200" dirty="0">
                <a:latin typeface="Franklin Gothic Book" panose="020B0503020102020204" pitchFamily="34" charset="0"/>
              </a:rPr>
              <a:t>≥ 9</a:t>
            </a:r>
          </a:p>
          <a:p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smtClean="0">
                <a:latin typeface="Franklin Gothic Book" panose="020B0503020102020204" pitchFamily="34" charset="0"/>
              </a:rPr>
              <a:t>Site Classification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4686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roup 106"/>
          <p:cNvGrpSpPr/>
          <p:nvPr/>
        </p:nvGrpSpPr>
        <p:grpSpPr>
          <a:xfrm>
            <a:off x="-220699" y="0"/>
            <a:ext cx="9212298" cy="6858000"/>
            <a:chOff x="48930" y="0"/>
            <a:chExt cx="9027648" cy="6858000"/>
          </a:xfrm>
        </p:grpSpPr>
        <p:grpSp>
          <p:nvGrpSpPr>
            <p:cNvPr id="101" name="Group 100"/>
            <p:cNvGrpSpPr/>
            <p:nvPr/>
          </p:nvGrpSpPr>
          <p:grpSpPr>
            <a:xfrm>
              <a:off x="1923448" y="0"/>
              <a:ext cx="7153130" cy="6858000"/>
              <a:chOff x="604979" y="1824095"/>
              <a:chExt cx="7549340" cy="4592738"/>
            </a:xfrm>
          </p:grpSpPr>
          <p:grpSp>
            <p:nvGrpSpPr>
              <p:cNvPr id="91" name="Group 90"/>
              <p:cNvGrpSpPr/>
              <p:nvPr/>
            </p:nvGrpSpPr>
            <p:grpSpPr>
              <a:xfrm>
                <a:off x="604979" y="1824095"/>
                <a:ext cx="5282909" cy="4592738"/>
                <a:chOff x="639439" y="1732508"/>
                <a:chExt cx="5282909" cy="4592738"/>
              </a:xfrm>
            </p:grpSpPr>
            <p:grpSp>
              <p:nvGrpSpPr>
                <p:cNvPr id="84" name="Group 83"/>
                <p:cNvGrpSpPr/>
                <p:nvPr/>
              </p:nvGrpSpPr>
              <p:grpSpPr>
                <a:xfrm>
                  <a:off x="639439" y="1732508"/>
                  <a:ext cx="4957621" cy="1280844"/>
                  <a:chOff x="639439" y="1732508"/>
                  <a:chExt cx="4957621" cy="1280844"/>
                </a:xfrm>
              </p:grpSpPr>
              <p:grpSp>
                <p:nvGrpSpPr>
                  <p:cNvPr id="32" name="Group 31"/>
                  <p:cNvGrpSpPr/>
                  <p:nvPr/>
                </p:nvGrpSpPr>
                <p:grpSpPr>
                  <a:xfrm>
                    <a:off x="639439" y="1732508"/>
                    <a:ext cx="4220312" cy="1280844"/>
                    <a:chOff x="656898" y="2386694"/>
                    <a:chExt cx="8073988" cy="1755411"/>
                  </a:xfrm>
                </p:grpSpPr>
                <p:sp>
                  <p:nvSpPr>
                    <p:cNvPr id="18" name="TextBox 17"/>
                    <p:cNvSpPr txBox="1"/>
                    <p:nvPr/>
                  </p:nvSpPr>
                  <p:spPr>
                    <a:xfrm>
                      <a:off x="2041114" y="3593750"/>
                      <a:ext cx="1274379" cy="54835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000" b="1" dirty="0" smtClean="0">
                          <a:latin typeface="Franklin Gothic Book" panose="020B0503020102020204" pitchFamily="34" charset="0"/>
                        </a:rPr>
                        <a:t>500</a:t>
                      </a:r>
                      <a:endParaRPr lang="en-US" sz="2000" b="1" dirty="0">
                        <a:latin typeface="Franklin Gothic Book" panose="020B0503020102020204" pitchFamily="34" charset="0"/>
                      </a:endParaRPr>
                    </a:p>
                  </p:txBody>
                </p:sp>
                <p:grpSp>
                  <p:nvGrpSpPr>
                    <p:cNvPr id="22" name="Group 21"/>
                    <p:cNvGrpSpPr/>
                    <p:nvPr/>
                  </p:nvGrpSpPr>
                  <p:grpSpPr>
                    <a:xfrm>
                      <a:off x="656898" y="2947857"/>
                      <a:ext cx="8073988" cy="644579"/>
                      <a:chOff x="656898" y="2314188"/>
                      <a:chExt cx="8073988" cy="449731"/>
                    </a:xfrm>
                  </p:grpSpPr>
                  <p:grpSp>
                    <p:nvGrpSpPr>
                      <p:cNvPr id="19" name="Group 18"/>
                      <p:cNvGrpSpPr/>
                      <p:nvPr/>
                    </p:nvGrpSpPr>
                    <p:grpSpPr>
                      <a:xfrm>
                        <a:off x="656898" y="2314188"/>
                        <a:ext cx="6048702" cy="449731"/>
                        <a:chOff x="656899" y="2314188"/>
                        <a:chExt cx="8192812" cy="449731"/>
                      </a:xfrm>
                    </p:grpSpPr>
                    <p:grpSp>
                      <p:nvGrpSpPr>
                        <p:cNvPr id="13" name="Group 12"/>
                        <p:cNvGrpSpPr/>
                        <p:nvPr/>
                      </p:nvGrpSpPr>
                      <p:grpSpPr>
                        <a:xfrm>
                          <a:off x="656899" y="2328038"/>
                          <a:ext cx="8192812" cy="304806"/>
                          <a:chOff x="633250" y="2362188"/>
                          <a:chExt cx="8192812" cy="609611"/>
                        </a:xfrm>
                      </p:grpSpPr>
                      <p:sp>
                        <p:nvSpPr>
                          <p:cNvPr id="9" name="Rectangle 8"/>
                          <p:cNvSpPr/>
                          <p:nvPr/>
                        </p:nvSpPr>
                        <p:spPr>
                          <a:xfrm>
                            <a:off x="633250" y="2362188"/>
                            <a:ext cx="2743199" cy="609598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 dirty="0"/>
                          </a:p>
                        </p:txBody>
                      </p:sp>
                      <p:sp>
                        <p:nvSpPr>
                          <p:cNvPr id="11" name="Rectangle 10"/>
                          <p:cNvSpPr/>
                          <p:nvPr/>
                        </p:nvSpPr>
                        <p:spPr>
                          <a:xfrm>
                            <a:off x="3371193" y="2362196"/>
                            <a:ext cx="2743200" cy="609600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sp>
                        <p:nvSpPr>
                          <p:cNvPr id="12" name="Rectangle 11"/>
                          <p:cNvSpPr/>
                          <p:nvPr/>
                        </p:nvSpPr>
                        <p:spPr>
                          <a:xfrm>
                            <a:off x="6082862" y="2362199"/>
                            <a:ext cx="2743200" cy="609600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75000"/>
                            </a:schemeClr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</p:grpSp>
                    <p:cxnSp>
                      <p:nvCxnSpPr>
                        <p:cNvPr id="15" name="Straight Connector 14"/>
                        <p:cNvCxnSpPr/>
                        <p:nvPr/>
                      </p:nvCxnSpPr>
                      <p:spPr>
                        <a:xfrm flipV="1">
                          <a:off x="3394841" y="2314188"/>
                          <a:ext cx="0" cy="433025"/>
                        </a:xfrm>
                        <a:prstGeom prst="line">
                          <a:avLst/>
                        </a:prstGeom>
                        <a:ln w="381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" name="Straight Connector 16"/>
                        <p:cNvCxnSpPr/>
                        <p:nvPr/>
                      </p:nvCxnSpPr>
                      <p:spPr>
                        <a:xfrm flipV="1">
                          <a:off x="6101256" y="2345122"/>
                          <a:ext cx="3" cy="418797"/>
                        </a:xfrm>
                        <a:prstGeom prst="line">
                          <a:avLst/>
                        </a:prstGeom>
                        <a:ln w="381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20" name="Rectangle 19"/>
                      <p:cNvSpPr/>
                      <p:nvPr/>
                    </p:nvSpPr>
                    <p:spPr>
                      <a:xfrm>
                        <a:off x="6705599" y="2328040"/>
                        <a:ext cx="2025287" cy="304800"/>
                      </a:xfrm>
                      <a:prstGeom prst="rect">
                        <a:avLst/>
                      </a:prstGeom>
                      <a:solidFill>
                        <a:schemeClr val="tx2">
                          <a:lumMod val="50000"/>
                        </a:schemeClr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21" name="Straight Connector 20"/>
                      <p:cNvCxnSpPr/>
                      <p:nvPr/>
                    </p:nvCxnSpPr>
                    <p:spPr>
                      <a:xfrm flipV="1">
                        <a:off x="6701719" y="2345123"/>
                        <a:ext cx="3882" cy="418796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3" name="TextBox 22"/>
                    <p:cNvSpPr txBox="1"/>
                    <p:nvPr/>
                  </p:nvSpPr>
                  <p:spPr>
                    <a:xfrm>
                      <a:off x="4044499" y="3593750"/>
                      <a:ext cx="1274379" cy="54835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000" b="1" dirty="0" smtClean="0">
                          <a:latin typeface="Franklin Gothic Book" panose="020B0503020102020204" pitchFamily="34" charset="0"/>
                        </a:rPr>
                        <a:t>750</a:t>
                      </a:r>
                      <a:endParaRPr lang="en-US" sz="2000" b="1" dirty="0">
                        <a:latin typeface="Franklin Gothic Book" panose="020B0503020102020204" pitchFamily="34" charset="0"/>
                      </a:endParaRPr>
                    </a:p>
                  </p:txBody>
                </p:sp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5679350" y="3593750"/>
                      <a:ext cx="1957511" cy="54835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000" b="1" dirty="0" smtClean="0">
                          <a:latin typeface="Franklin Gothic Book" panose="020B0503020102020204" pitchFamily="34" charset="0"/>
                        </a:rPr>
                        <a:t>1,000</a:t>
                      </a:r>
                      <a:endParaRPr lang="en-US" sz="2000" b="1" dirty="0">
                        <a:latin typeface="Franklin Gothic Book" panose="020B0503020102020204" pitchFamily="34" charset="0"/>
                      </a:endParaRPr>
                    </a:p>
                  </p:txBody>
                </p:sp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1032350" y="2386695"/>
                      <a:ext cx="1274379" cy="63271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spAutoFit/>
                    </a:bodyPr>
                    <a:lstStyle/>
                    <a:p>
                      <a:pPr algn="ctr"/>
                      <a:r>
                        <a:rPr lang="en-US" sz="2400" b="1" dirty="0">
                          <a:latin typeface="Franklin Gothic Book" panose="020B0503020102020204" pitchFamily="34" charset="0"/>
                        </a:rPr>
                        <a:t>0</a:t>
                      </a:r>
                    </a:p>
                  </p:txBody>
                </p:sp>
                <p:sp>
                  <p:nvSpPr>
                    <p:cNvPr id="29" name="TextBox 28"/>
                    <p:cNvSpPr txBox="1"/>
                    <p:nvPr/>
                  </p:nvSpPr>
                  <p:spPr>
                    <a:xfrm>
                      <a:off x="3053758" y="2386696"/>
                      <a:ext cx="1274379" cy="63271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spAutoFit/>
                    </a:bodyPr>
                    <a:lstStyle/>
                    <a:p>
                      <a:pPr algn="ctr"/>
                      <a:r>
                        <a:rPr lang="en-US" sz="2400" b="1" dirty="0" smtClean="0">
                          <a:latin typeface="Franklin Gothic Book" panose="020B0503020102020204" pitchFamily="34" charset="0"/>
                        </a:rPr>
                        <a:t>1</a:t>
                      </a:r>
                      <a:endParaRPr lang="en-US" sz="2400" b="1" dirty="0">
                        <a:latin typeface="Franklin Gothic Book" panose="020B0503020102020204" pitchFamily="34" charset="0"/>
                      </a:endParaRPr>
                    </a:p>
                  </p:txBody>
                </p:sp>
                <p:sp>
                  <p:nvSpPr>
                    <p:cNvPr id="30" name="TextBox 29"/>
                    <p:cNvSpPr txBox="1"/>
                    <p:nvPr/>
                  </p:nvSpPr>
                  <p:spPr>
                    <a:xfrm>
                      <a:off x="5055766" y="2386695"/>
                      <a:ext cx="1274379" cy="63271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spAutoFit/>
                    </a:bodyPr>
                    <a:lstStyle/>
                    <a:p>
                      <a:pPr algn="ctr"/>
                      <a:r>
                        <a:rPr lang="en-US" sz="2400" b="1" dirty="0">
                          <a:latin typeface="Franklin Gothic Book" panose="020B0503020102020204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31" name="TextBox 30"/>
                    <p:cNvSpPr txBox="1"/>
                    <p:nvPr/>
                  </p:nvSpPr>
                  <p:spPr>
                    <a:xfrm>
                      <a:off x="7081052" y="2386694"/>
                      <a:ext cx="1274379" cy="63271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spAutoFit/>
                    </a:bodyPr>
                    <a:lstStyle/>
                    <a:p>
                      <a:pPr algn="ctr"/>
                      <a:r>
                        <a:rPr lang="en-US" sz="2400" b="1" dirty="0">
                          <a:latin typeface="Franklin Gothic Book" panose="020B0503020102020204" pitchFamily="34" charset="0"/>
                        </a:rPr>
                        <a:t>3</a:t>
                      </a:r>
                    </a:p>
                  </p:txBody>
                </p:sp>
              </p:grpSp>
              <p:cxnSp>
                <p:nvCxnSpPr>
                  <p:cNvPr id="81" name="Straight Connector 80"/>
                  <p:cNvCxnSpPr>
                    <a:stCxn id="20" idx="3"/>
                  </p:cNvCxnSpPr>
                  <p:nvPr/>
                </p:nvCxnSpPr>
                <p:spPr>
                  <a:xfrm>
                    <a:off x="4859751" y="2315826"/>
                    <a:ext cx="737309" cy="0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5" name="Group 84"/>
                <p:cNvGrpSpPr/>
                <p:nvPr/>
              </p:nvGrpSpPr>
              <p:grpSpPr>
                <a:xfrm>
                  <a:off x="639439" y="3447729"/>
                  <a:ext cx="5282909" cy="1160189"/>
                  <a:chOff x="639439" y="3355089"/>
                  <a:chExt cx="5282909" cy="1160189"/>
                </a:xfrm>
              </p:grpSpPr>
              <p:grpSp>
                <p:nvGrpSpPr>
                  <p:cNvPr id="34" name="Group 33"/>
                  <p:cNvGrpSpPr/>
                  <p:nvPr/>
                </p:nvGrpSpPr>
                <p:grpSpPr>
                  <a:xfrm>
                    <a:off x="639439" y="3355089"/>
                    <a:ext cx="4234889" cy="1160189"/>
                    <a:chOff x="656897" y="2386695"/>
                    <a:chExt cx="6048704" cy="1755410"/>
                  </a:xfrm>
                </p:grpSpPr>
                <p:sp>
                  <p:nvSpPr>
                    <p:cNvPr id="35" name="TextBox 34"/>
                    <p:cNvSpPr txBox="1"/>
                    <p:nvPr/>
                  </p:nvSpPr>
                  <p:spPr>
                    <a:xfrm>
                      <a:off x="2041114" y="3593750"/>
                      <a:ext cx="1274379" cy="54835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000" b="1" dirty="0">
                          <a:latin typeface="Franklin Gothic Book" panose="020B0503020102020204" pitchFamily="34" charset="0"/>
                        </a:rPr>
                        <a:t>5</a:t>
                      </a:r>
                    </a:p>
                  </p:txBody>
                </p:sp>
                <p:grpSp>
                  <p:nvGrpSpPr>
                    <p:cNvPr id="43" name="Group 42"/>
                    <p:cNvGrpSpPr/>
                    <p:nvPr/>
                  </p:nvGrpSpPr>
                  <p:grpSpPr>
                    <a:xfrm>
                      <a:off x="656897" y="2955740"/>
                      <a:ext cx="6048704" cy="600243"/>
                      <a:chOff x="656897" y="2319688"/>
                      <a:chExt cx="8192814" cy="418797"/>
                    </a:xfrm>
                  </p:grpSpPr>
                  <p:grpSp>
                    <p:nvGrpSpPr>
                      <p:cNvPr id="46" name="Group 45"/>
                      <p:cNvGrpSpPr/>
                      <p:nvPr/>
                    </p:nvGrpSpPr>
                    <p:grpSpPr>
                      <a:xfrm>
                        <a:off x="656897" y="2328041"/>
                        <a:ext cx="8192814" cy="304800"/>
                        <a:chOff x="633248" y="2362200"/>
                        <a:chExt cx="8192814" cy="609600"/>
                      </a:xfrm>
                    </p:grpSpPr>
                    <p:sp>
                      <p:nvSpPr>
                        <p:cNvPr id="49" name="Rectangle 48"/>
                        <p:cNvSpPr/>
                        <p:nvPr/>
                      </p:nvSpPr>
                      <p:spPr>
                        <a:xfrm>
                          <a:off x="633248" y="2362200"/>
                          <a:ext cx="2743199" cy="609600"/>
                        </a:xfrm>
                        <a:prstGeom prst="rect">
                          <a:avLst/>
                        </a:prstGeom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 dirty="0"/>
                        </a:p>
                      </p:txBody>
                    </p:sp>
                    <p:sp>
                      <p:nvSpPr>
                        <p:cNvPr id="50" name="Rectangle 49"/>
                        <p:cNvSpPr/>
                        <p:nvPr/>
                      </p:nvSpPr>
                      <p:spPr>
                        <a:xfrm>
                          <a:off x="3371192" y="2362200"/>
                          <a:ext cx="2743199" cy="609600"/>
                        </a:xfrm>
                        <a:prstGeom prst="rect">
                          <a:avLst/>
                        </a:prstGeom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51" name="Rectangle 50"/>
                        <p:cNvSpPr/>
                        <p:nvPr/>
                      </p:nvSpPr>
                      <p:spPr>
                        <a:xfrm>
                          <a:off x="6082863" y="2362200"/>
                          <a:ext cx="2743199" cy="609600"/>
                        </a:xfrm>
                        <a:prstGeom prst="rect">
                          <a:avLst/>
                        </a:prstGeom>
                        <a:solidFill>
                          <a:schemeClr val="accent1">
                            <a:lumMod val="75000"/>
                          </a:schemeClr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  <p:cxnSp>
                    <p:nvCxnSpPr>
                      <p:cNvPr id="47" name="Straight Connector 46"/>
                      <p:cNvCxnSpPr/>
                      <p:nvPr/>
                    </p:nvCxnSpPr>
                    <p:spPr>
                      <a:xfrm flipV="1">
                        <a:off x="3400095" y="2328041"/>
                        <a:ext cx="7350" cy="402092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8" name="Straight Connector 47"/>
                      <p:cNvCxnSpPr/>
                      <p:nvPr/>
                    </p:nvCxnSpPr>
                    <p:spPr>
                      <a:xfrm flipV="1">
                        <a:off x="6138039" y="2319688"/>
                        <a:ext cx="4" cy="418797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37" name="TextBox 36"/>
                    <p:cNvSpPr txBox="1"/>
                    <p:nvPr/>
                  </p:nvSpPr>
                  <p:spPr>
                    <a:xfrm>
                      <a:off x="4044499" y="3593750"/>
                      <a:ext cx="1274379" cy="54835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000" b="1" dirty="0" smtClean="0">
                          <a:latin typeface="Franklin Gothic Book" panose="020B0503020102020204" pitchFamily="34" charset="0"/>
                        </a:rPr>
                        <a:t>16</a:t>
                      </a:r>
                      <a:endParaRPr lang="en-US" sz="2000" b="1" dirty="0">
                        <a:latin typeface="Franklin Gothic Book" panose="020B0503020102020204" pitchFamily="34" charset="0"/>
                      </a:endParaRPr>
                    </a:p>
                  </p:txBody>
                </p:sp>
                <p:sp>
                  <p:nvSpPr>
                    <p:cNvPr id="39" name="TextBox 38"/>
                    <p:cNvSpPr txBox="1"/>
                    <p:nvPr/>
                  </p:nvSpPr>
                  <p:spPr>
                    <a:xfrm>
                      <a:off x="1032350" y="2386695"/>
                      <a:ext cx="1274379" cy="63271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spAutoFit/>
                    </a:bodyPr>
                    <a:lstStyle/>
                    <a:p>
                      <a:pPr algn="ctr"/>
                      <a:r>
                        <a:rPr lang="en-US" sz="2400" b="1" dirty="0" smtClean="0">
                          <a:latin typeface="Franklin Gothic Book" panose="020B0503020102020204" pitchFamily="34" charset="0"/>
                        </a:rPr>
                        <a:t>2</a:t>
                      </a:r>
                      <a:endParaRPr lang="en-US" sz="2400" b="1" dirty="0">
                        <a:latin typeface="Franklin Gothic Book" panose="020B0503020102020204" pitchFamily="34" charset="0"/>
                      </a:endParaRPr>
                    </a:p>
                  </p:txBody>
                </p:sp>
                <p:sp>
                  <p:nvSpPr>
                    <p:cNvPr id="40" name="TextBox 39"/>
                    <p:cNvSpPr txBox="1"/>
                    <p:nvPr/>
                  </p:nvSpPr>
                  <p:spPr>
                    <a:xfrm>
                      <a:off x="3053758" y="2386696"/>
                      <a:ext cx="1274379" cy="63271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spAutoFit/>
                    </a:bodyPr>
                    <a:lstStyle/>
                    <a:p>
                      <a:pPr algn="ctr"/>
                      <a:r>
                        <a:rPr lang="en-US" sz="2400" b="1" dirty="0" smtClean="0">
                          <a:latin typeface="Franklin Gothic Book" panose="020B0503020102020204" pitchFamily="34" charset="0"/>
                        </a:rPr>
                        <a:t>1</a:t>
                      </a:r>
                      <a:endParaRPr lang="en-US" sz="2400" b="1" dirty="0">
                        <a:latin typeface="Franklin Gothic Book" panose="020B0503020102020204" pitchFamily="34" charset="0"/>
                      </a:endParaRPr>
                    </a:p>
                  </p:txBody>
                </p:sp>
                <p:sp>
                  <p:nvSpPr>
                    <p:cNvPr id="41" name="TextBox 40"/>
                    <p:cNvSpPr txBox="1"/>
                    <p:nvPr/>
                  </p:nvSpPr>
                  <p:spPr>
                    <a:xfrm>
                      <a:off x="5055766" y="2386695"/>
                      <a:ext cx="1274379" cy="63271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spAutoFit/>
                    </a:bodyPr>
                    <a:lstStyle/>
                    <a:p>
                      <a:pPr algn="ctr"/>
                      <a:r>
                        <a:rPr lang="en-US" sz="2400" b="1" dirty="0" smtClean="0">
                          <a:latin typeface="Franklin Gothic Book" panose="020B0503020102020204" pitchFamily="34" charset="0"/>
                        </a:rPr>
                        <a:t>0</a:t>
                      </a:r>
                      <a:endParaRPr lang="en-US" sz="2400" b="1" dirty="0">
                        <a:latin typeface="Franklin Gothic Book" panose="020B0503020102020204" pitchFamily="34" charset="0"/>
                      </a:endParaRPr>
                    </a:p>
                  </p:txBody>
                </p:sp>
              </p:grpSp>
              <p:cxnSp>
                <p:nvCxnSpPr>
                  <p:cNvPr id="82" name="Straight Connector 81"/>
                  <p:cNvCxnSpPr/>
                  <p:nvPr/>
                </p:nvCxnSpPr>
                <p:spPr>
                  <a:xfrm flipV="1">
                    <a:off x="4874328" y="3882135"/>
                    <a:ext cx="1048020" cy="1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6" name="Group 85"/>
                <p:cNvGrpSpPr/>
                <p:nvPr/>
              </p:nvGrpSpPr>
              <p:grpSpPr>
                <a:xfrm>
                  <a:off x="639439" y="5047438"/>
                  <a:ext cx="4957621" cy="1277808"/>
                  <a:chOff x="639439" y="5047438"/>
                  <a:chExt cx="4957621" cy="1277808"/>
                </a:xfrm>
              </p:grpSpPr>
              <p:grpSp>
                <p:nvGrpSpPr>
                  <p:cNvPr id="77" name="Group 76"/>
                  <p:cNvGrpSpPr/>
                  <p:nvPr/>
                </p:nvGrpSpPr>
                <p:grpSpPr>
                  <a:xfrm>
                    <a:off x="639439" y="5047438"/>
                    <a:ext cx="4234889" cy="1277808"/>
                    <a:chOff x="639439" y="5085540"/>
                    <a:chExt cx="8593514" cy="1277808"/>
                  </a:xfrm>
                </p:grpSpPr>
                <p:grpSp>
                  <p:nvGrpSpPr>
                    <p:cNvPr id="75" name="Group 74"/>
                    <p:cNvGrpSpPr/>
                    <p:nvPr/>
                  </p:nvGrpSpPr>
                  <p:grpSpPr>
                    <a:xfrm>
                      <a:off x="639439" y="5085541"/>
                      <a:ext cx="8593514" cy="1277807"/>
                      <a:chOff x="639439" y="5085541"/>
                      <a:chExt cx="8593514" cy="1277807"/>
                    </a:xfrm>
                  </p:grpSpPr>
                  <p:grpSp>
                    <p:nvGrpSpPr>
                      <p:cNvPr id="52" name="Group 51"/>
                      <p:cNvGrpSpPr/>
                      <p:nvPr/>
                    </p:nvGrpSpPr>
                    <p:grpSpPr>
                      <a:xfrm>
                        <a:off x="639439" y="5085541"/>
                        <a:ext cx="6170584" cy="1277807"/>
                        <a:chOff x="-4070283" y="2359475"/>
                        <a:chExt cx="11805105" cy="1751248"/>
                      </a:xfrm>
                    </p:grpSpPr>
                    <p:sp>
                      <p:nvSpPr>
                        <p:cNvPr id="53" name="TextBox 52"/>
                        <p:cNvSpPr txBox="1"/>
                        <p:nvPr/>
                      </p:nvSpPr>
                      <p:spPr>
                        <a:xfrm>
                          <a:off x="-10541" y="3562368"/>
                          <a:ext cx="1274379" cy="54835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2000" b="1" dirty="0" smtClean="0">
                              <a:latin typeface="Franklin Gothic Book" panose="020B0503020102020204" pitchFamily="34" charset="0"/>
                            </a:rPr>
                            <a:t>5</a:t>
                          </a:r>
                          <a:endParaRPr lang="en-US" sz="2000" b="1" dirty="0">
                            <a:latin typeface="Franklin Gothic Book" panose="020B0503020102020204" pitchFamily="34" charset="0"/>
                          </a:endParaRPr>
                        </a:p>
                      </p:txBody>
                    </p:sp>
                    <p:grpSp>
                      <p:nvGrpSpPr>
                        <p:cNvPr id="54" name="Group 53"/>
                        <p:cNvGrpSpPr/>
                        <p:nvPr/>
                      </p:nvGrpSpPr>
                      <p:grpSpPr>
                        <a:xfrm>
                          <a:off x="-4070283" y="2962119"/>
                          <a:ext cx="11805105" cy="606371"/>
                          <a:chOff x="-4070283" y="2324141"/>
                          <a:chExt cx="11805105" cy="423073"/>
                        </a:xfrm>
                      </p:grpSpPr>
                      <p:grpSp>
                        <p:nvGrpSpPr>
                          <p:cNvPr id="61" name="Group 60"/>
                          <p:cNvGrpSpPr/>
                          <p:nvPr/>
                        </p:nvGrpSpPr>
                        <p:grpSpPr>
                          <a:xfrm>
                            <a:off x="-4070283" y="2328041"/>
                            <a:ext cx="9727624" cy="419173"/>
                            <a:chOff x="-5745948" y="2328041"/>
                            <a:chExt cx="13175819" cy="419173"/>
                          </a:xfrm>
                        </p:grpSpPr>
                        <p:grpSp>
                          <p:nvGrpSpPr>
                            <p:cNvPr id="64" name="Group 63"/>
                            <p:cNvGrpSpPr/>
                            <p:nvPr/>
                          </p:nvGrpSpPr>
                          <p:grpSpPr>
                            <a:xfrm>
                              <a:off x="-5745948" y="2328041"/>
                              <a:ext cx="13175819" cy="304800"/>
                              <a:chOff x="-5769597" y="2362200"/>
                              <a:chExt cx="13175819" cy="609600"/>
                            </a:xfrm>
                          </p:grpSpPr>
                          <p:sp>
                            <p:nvSpPr>
                              <p:cNvPr id="67" name="Rectangle 66"/>
                              <p:cNvSpPr/>
                              <p:nvPr/>
                            </p:nvSpPr>
                            <p:spPr>
                              <a:xfrm>
                                <a:off x="-5769597" y="2362200"/>
                                <a:ext cx="6402845" cy="609600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n>
                                <a:solidFill>
                                  <a:schemeClr val="tx1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n-US" dirty="0"/>
                              </a:p>
                            </p:txBody>
                          </p:sp>
                          <p:sp>
                            <p:nvSpPr>
                              <p:cNvPr id="68" name="Rectangle 67"/>
                              <p:cNvSpPr/>
                              <p:nvPr/>
                            </p:nvSpPr>
                            <p:spPr>
                              <a:xfrm>
                                <a:off x="629960" y="2362200"/>
                                <a:ext cx="2743200" cy="609600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n>
                                <a:solidFill>
                                  <a:schemeClr val="tx1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n-US"/>
                              </a:p>
                            </p:txBody>
                          </p:sp>
                          <p:sp>
                            <p:nvSpPr>
                              <p:cNvPr id="69" name="Rectangle 68"/>
                              <p:cNvSpPr/>
                              <p:nvPr/>
                            </p:nvSpPr>
                            <p:spPr>
                              <a:xfrm>
                                <a:off x="3377660" y="2362200"/>
                                <a:ext cx="4028562" cy="609600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accent1">
                                  <a:lumMod val="20000"/>
                                  <a:lumOff val="80000"/>
                                </a:schemeClr>
                              </a:solidFill>
                              <a:ln>
                                <a:solidFill>
                                  <a:schemeClr val="tx1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en-US"/>
                              </a:p>
                            </p:txBody>
                          </p:sp>
                        </p:grpSp>
                        <p:cxnSp>
                          <p:nvCxnSpPr>
                            <p:cNvPr id="65" name="Straight Connector 64"/>
                            <p:cNvCxnSpPr/>
                            <p:nvPr/>
                          </p:nvCxnSpPr>
                          <p:spPr>
                            <a:xfrm flipH="1" flipV="1">
                              <a:off x="3376128" y="2328041"/>
                              <a:ext cx="18714" cy="419173"/>
                            </a:xfrm>
                            <a:prstGeom prst="line">
                              <a:avLst/>
                            </a:prstGeom>
                            <a:ln w="3810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66" name="Straight Connector 65"/>
                            <p:cNvCxnSpPr/>
                            <p:nvPr/>
                          </p:nvCxnSpPr>
                          <p:spPr>
                            <a:xfrm flipV="1">
                              <a:off x="653608" y="2345124"/>
                              <a:ext cx="0" cy="381391"/>
                            </a:xfrm>
                            <a:prstGeom prst="line">
                              <a:avLst/>
                            </a:prstGeom>
                            <a:ln w="38100">
                              <a:solidFill>
                                <a:schemeClr val="tx1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sp>
                        <p:nvSpPr>
                          <p:cNvPr id="62" name="Rectangle 61"/>
                          <p:cNvSpPr/>
                          <p:nvPr/>
                        </p:nvSpPr>
                        <p:spPr>
                          <a:xfrm>
                            <a:off x="5709536" y="2328040"/>
                            <a:ext cx="2025286" cy="304800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75000"/>
                            </a:schemeClr>
                          </a:solidFill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cxnSp>
                        <p:nvCxnSpPr>
                          <p:cNvPr id="63" name="Straight Connector 62"/>
                          <p:cNvCxnSpPr/>
                          <p:nvPr/>
                        </p:nvCxnSpPr>
                        <p:spPr>
                          <a:xfrm flipV="1">
                            <a:off x="5653462" y="2324141"/>
                            <a:ext cx="3878" cy="418796"/>
                          </a:xfrm>
                          <a:prstGeom prst="line">
                            <a:avLst/>
                          </a:prstGeom>
                          <a:ln w="381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55" name="TextBox 54"/>
                        <p:cNvSpPr txBox="1"/>
                        <p:nvPr/>
                      </p:nvSpPr>
                      <p:spPr>
                        <a:xfrm>
                          <a:off x="1992844" y="3562368"/>
                          <a:ext cx="1274379" cy="54835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2000" b="1" dirty="0" smtClean="0">
                              <a:latin typeface="Franklin Gothic Book" panose="020B0503020102020204" pitchFamily="34" charset="0"/>
                            </a:rPr>
                            <a:t>6</a:t>
                          </a:r>
                          <a:endParaRPr lang="en-US" sz="2000" b="1" dirty="0">
                            <a:latin typeface="Franklin Gothic Book" panose="020B0503020102020204" pitchFamily="34" charset="0"/>
                          </a:endParaRPr>
                        </a:p>
                      </p:txBody>
                    </p:sp>
                    <p:sp>
                      <p:nvSpPr>
                        <p:cNvPr id="56" name="TextBox 55"/>
                        <p:cNvSpPr txBox="1"/>
                        <p:nvPr/>
                      </p:nvSpPr>
                      <p:spPr>
                        <a:xfrm>
                          <a:off x="5210859" y="3562368"/>
                          <a:ext cx="999472" cy="54835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:r>
                            <a:rPr lang="en-US" sz="2000" b="1" dirty="0" smtClean="0">
                              <a:latin typeface="Franklin Gothic Book" panose="020B0503020102020204" pitchFamily="34" charset="0"/>
                            </a:rPr>
                            <a:t>8</a:t>
                          </a:r>
                          <a:endParaRPr lang="en-US" sz="2000" b="1" dirty="0">
                            <a:latin typeface="Franklin Gothic Book" panose="020B0503020102020204" pitchFamily="34" charset="0"/>
                          </a:endParaRPr>
                        </a:p>
                      </p:txBody>
                    </p:sp>
                    <p:sp>
                      <p:nvSpPr>
                        <p:cNvPr id="57" name="TextBox 56"/>
                        <p:cNvSpPr txBox="1"/>
                        <p:nvPr/>
                      </p:nvSpPr>
                      <p:spPr>
                        <a:xfrm>
                          <a:off x="-2420452" y="2359475"/>
                          <a:ext cx="1274379" cy="63271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 anchor="ctr">
                          <a:spAutoFit/>
                        </a:bodyPr>
                        <a:lstStyle/>
                        <a:p>
                          <a:pPr algn="ctr"/>
                          <a:r>
                            <a:rPr lang="en-US" sz="2400" b="1" dirty="0" smtClean="0">
                              <a:latin typeface="Franklin Gothic Book" panose="020B0503020102020204" pitchFamily="34" charset="0"/>
                            </a:rPr>
                            <a:t>2</a:t>
                          </a:r>
                          <a:endParaRPr lang="en-US" sz="2400" b="1" dirty="0">
                            <a:latin typeface="Franklin Gothic Book" panose="020B0503020102020204" pitchFamily="34" charset="0"/>
                          </a:endParaRPr>
                        </a:p>
                      </p:txBody>
                    </p:sp>
                    <p:sp>
                      <p:nvSpPr>
                        <p:cNvPr id="58" name="TextBox 57"/>
                        <p:cNvSpPr txBox="1"/>
                        <p:nvPr/>
                      </p:nvSpPr>
                      <p:spPr>
                        <a:xfrm>
                          <a:off x="1029922" y="2359479"/>
                          <a:ext cx="1274379" cy="63271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 anchor="ctr">
                          <a:spAutoFit/>
                        </a:bodyPr>
                        <a:lstStyle/>
                        <a:p>
                          <a:pPr algn="ctr"/>
                          <a:r>
                            <a:rPr lang="en-US" sz="2400" b="1" dirty="0" smtClean="0">
                              <a:latin typeface="Franklin Gothic Book" panose="020B0503020102020204" pitchFamily="34" charset="0"/>
                            </a:rPr>
                            <a:t>1</a:t>
                          </a:r>
                          <a:endParaRPr lang="en-US" sz="2400" b="1" dirty="0">
                            <a:latin typeface="Franklin Gothic Book" panose="020B0503020102020204" pitchFamily="34" charset="0"/>
                          </a:endParaRPr>
                        </a:p>
                      </p:txBody>
                    </p:sp>
                    <p:sp>
                      <p:nvSpPr>
                        <p:cNvPr id="59" name="TextBox 58"/>
                        <p:cNvSpPr txBox="1"/>
                        <p:nvPr/>
                      </p:nvSpPr>
                      <p:spPr>
                        <a:xfrm>
                          <a:off x="3581602" y="2359476"/>
                          <a:ext cx="1274379" cy="63271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 anchor="ctr">
                          <a:spAutoFit/>
                        </a:bodyPr>
                        <a:lstStyle/>
                        <a:p>
                          <a:pPr algn="ctr"/>
                          <a:r>
                            <a:rPr lang="en-US" sz="2400" b="1" dirty="0" smtClean="0">
                              <a:latin typeface="Franklin Gothic Book" panose="020B0503020102020204" pitchFamily="34" charset="0"/>
                            </a:rPr>
                            <a:t>0</a:t>
                          </a:r>
                          <a:endParaRPr lang="en-US" sz="2400" b="1" dirty="0">
                            <a:latin typeface="Franklin Gothic Book" panose="020B0503020102020204" pitchFamily="34" charset="0"/>
                          </a:endParaRPr>
                        </a:p>
                      </p:txBody>
                    </p:sp>
                    <p:sp>
                      <p:nvSpPr>
                        <p:cNvPr id="60" name="TextBox 59"/>
                        <p:cNvSpPr txBox="1"/>
                        <p:nvPr/>
                      </p:nvSpPr>
                      <p:spPr>
                        <a:xfrm>
                          <a:off x="6084989" y="2359478"/>
                          <a:ext cx="1274379" cy="63271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 anchor="ctr">
                          <a:spAutoFit/>
                        </a:bodyPr>
                        <a:lstStyle/>
                        <a:p>
                          <a:pPr algn="ctr"/>
                          <a:r>
                            <a:rPr lang="en-US" sz="2400" b="1" dirty="0" smtClean="0">
                              <a:latin typeface="Franklin Gothic Book" panose="020B0503020102020204" pitchFamily="34" charset="0"/>
                            </a:rPr>
                            <a:t>1</a:t>
                          </a:r>
                          <a:endParaRPr lang="en-US" sz="2400" b="1" dirty="0">
                            <a:latin typeface="Franklin Gothic Book" panose="020B0503020102020204" pitchFamily="34" charset="0"/>
                          </a:endParaRPr>
                        </a:p>
                      </p:txBody>
                    </p:sp>
                  </p:grpSp>
                  <p:sp>
                    <p:nvSpPr>
                      <p:cNvPr id="70" name="Rectangle 69"/>
                      <p:cNvSpPr/>
                      <p:nvPr/>
                    </p:nvSpPr>
                    <p:spPr>
                      <a:xfrm>
                        <a:off x="6810023" y="5529341"/>
                        <a:ext cx="2422930" cy="318754"/>
                      </a:xfrm>
                      <a:prstGeom prst="rect">
                        <a:avLst/>
                      </a:prstGeom>
                      <a:solidFill>
                        <a:schemeClr val="tx2">
                          <a:lumMod val="50000"/>
                        </a:schemeClr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73" name="Straight Connector 72"/>
                      <p:cNvCxnSpPr/>
                      <p:nvPr/>
                    </p:nvCxnSpPr>
                    <p:spPr>
                      <a:xfrm flipH="1" flipV="1">
                        <a:off x="6810024" y="5529342"/>
                        <a:ext cx="7224" cy="417114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74" name="TextBox 73"/>
                    <p:cNvSpPr txBox="1"/>
                    <p:nvPr/>
                  </p:nvSpPr>
                  <p:spPr>
                    <a:xfrm>
                      <a:off x="6541586" y="5963236"/>
                      <a:ext cx="522429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2000" b="1" dirty="0">
                          <a:latin typeface="Franklin Gothic Book" panose="020B0503020102020204" pitchFamily="34" charset="0"/>
                        </a:rPr>
                        <a:t>9</a:t>
                      </a:r>
                    </a:p>
                  </p:txBody>
                </p:sp>
                <p:sp>
                  <p:nvSpPr>
                    <p:cNvPr id="76" name="TextBox 75"/>
                    <p:cNvSpPr txBox="1"/>
                    <p:nvPr/>
                  </p:nvSpPr>
                  <p:spPr>
                    <a:xfrm>
                      <a:off x="7688426" y="5085540"/>
                      <a:ext cx="666124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 anchor="ctr">
                      <a:spAutoFit/>
                    </a:bodyPr>
                    <a:lstStyle/>
                    <a:p>
                      <a:pPr algn="ctr"/>
                      <a:r>
                        <a:rPr lang="en-US" sz="2400" b="1" dirty="0" smtClean="0">
                          <a:latin typeface="Franklin Gothic Book" panose="020B0503020102020204" pitchFamily="34" charset="0"/>
                        </a:rPr>
                        <a:t>2</a:t>
                      </a:r>
                      <a:endParaRPr lang="en-US" sz="2400" b="1" dirty="0">
                        <a:latin typeface="Franklin Gothic Book" panose="020B0503020102020204" pitchFamily="34" charset="0"/>
                      </a:endParaRPr>
                    </a:p>
                  </p:txBody>
                </p:sp>
              </p:grpSp>
              <p:cxnSp>
                <p:nvCxnSpPr>
                  <p:cNvPr id="83" name="Straight Connector 82"/>
                  <p:cNvCxnSpPr/>
                  <p:nvPr/>
                </p:nvCxnSpPr>
                <p:spPr>
                  <a:xfrm>
                    <a:off x="4874328" y="5650616"/>
                    <a:ext cx="722732" cy="0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7" name="Straight Connector 86"/>
                <p:cNvCxnSpPr/>
                <p:nvPr/>
              </p:nvCxnSpPr>
              <p:spPr>
                <a:xfrm>
                  <a:off x="5577182" y="2297445"/>
                  <a:ext cx="0" cy="335731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0" name="Rectangle 99"/>
              <p:cNvSpPr/>
              <p:nvPr/>
            </p:nvSpPr>
            <p:spPr>
              <a:xfrm>
                <a:off x="5868865" y="3679835"/>
                <a:ext cx="2285454" cy="773051"/>
              </a:xfrm>
              <a:prstGeom prst="rect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latin typeface="Franklin Gothic Book" panose="020B0503020102020204" pitchFamily="34" charset="0"/>
                  </a:rPr>
                  <a:t>Degradation Score</a:t>
                </a:r>
                <a:endParaRPr lang="en-US" sz="2800" b="1" dirty="0"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02" name="TextBox 101"/>
            <p:cNvSpPr txBox="1"/>
            <p:nvPr/>
          </p:nvSpPr>
          <p:spPr>
            <a:xfrm>
              <a:off x="328046" y="517090"/>
              <a:ext cx="1595402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b="1" dirty="0" smtClean="0">
                  <a:latin typeface="Franklin Gothic Book" panose="020B0503020102020204" pitchFamily="34" charset="0"/>
                </a:rPr>
                <a:t>Specific Conductivity</a:t>
              </a:r>
              <a:endParaRPr lang="en-US" sz="2000" b="1" dirty="0">
                <a:latin typeface="Franklin Gothic Book" panose="020B0503020102020204" pitchFamily="34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48930" y="2996249"/>
              <a:ext cx="2093943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b="1" dirty="0" smtClean="0">
                  <a:latin typeface="Franklin Gothic Book" panose="020B0503020102020204" pitchFamily="34" charset="0"/>
                </a:rPr>
                <a:t>Rabid Habitat Assessment</a:t>
              </a:r>
              <a:endParaRPr lang="en-US" sz="2000" b="1" dirty="0">
                <a:latin typeface="Franklin Gothic Book" panose="020B0503020102020204" pitchFamily="34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42690" y="5639319"/>
              <a:ext cx="1380758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b="1" dirty="0" smtClean="0">
                  <a:latin typeface="Franklin Gothic Book" panose="020B0503020102020204" pitchFamily="34" charset="0"/>
                </a:rPr>
                <a:t>pH</a:t>
              </a:r>
              <a:endParaRPr lang="en-US" sz="2000" b="1" dirty="0">
                <a:latin typeface="Franklin Gothic Book" panose="020B0503020102020204" pitchFamily="34" charset="0"/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314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562"/>
            <a:ext cx="91440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Class Gradient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grpSp>
        <p:nvGrpSpPr>
          <p:cNvPr id="100" name="Group 99"/>
          <p:cNvGrpSpPr/>
          <p:nvPr/>
        </p:nvGrpSpPr>
        <p:grpSpPr>
          <a:xfrm>
            <a:off x="38504" y="882132"/>
            <a:ext cx="8343496" cy="5887571"/>
            <a:chOff x="38504" y="882132"/>
            <a:chExt cx="8343496" cy="5887571"/>
          </a:xfrm>
        </p:grpSpPr>
        <p:grpSp>
          <p:nvGrpSpPr>
            <p:cNvPr id="9" name="Group 8"/>
            <p:cNvGrpSpPr/>
            <p:nvPr/>
          </p:nvGrpSpPr>
          <p:grpSpPr>
            <a:xfrm>
              <a:off x="1642798" y="1143000"/>
              <a:ext cx="6358201" cy="4849382"/>
              <a:chOff x="1066800" y="1295400"/>
              <a:chExt cx="6934200" cy="4849382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1066800" y="1295400"/>
                <a:ext cx="1143000" cy="1501008"/>
                <a:chOff x="1066800" y="1417636"/>
                <a:chExt cx="1143000" cy="1501008"/>
              </a:xfrm>
            </p:grpSpPr>
            <p:grpSp>
              <p:nvGrpSpPr>
                <p:cNvPr id="12" name="Group 11"/>
                <p:cNvGrpSpPr/>
                <p:nvPr/>
              </p:nvGrpSpPr>
              <p:grpSpPr>
                <a:xfrm>
                  <a:off x="1066800" y="1752601"/>
                  <a:ext cx="1143000" cy="838200"/>
                  <a:chOff x="914400" y="1600200"/>
                  <a:chExt cx="1143000" cy="1447800"/>
                </a:xfrm>
              </p:grpSpPr>
              <p:sp>
                <p:nvSpPr>
                  <p:cNvPr id="13" name="Rectangle 12"/>
                  <p:cNvSpPr/>
                  <p:nvPr/>
                </p:nvSpPr>
                <p:spPr>
                  <a:xfrm>
                    <a:off x="914400" y="1600200"/>
                    <a:ext cx="1143000" cy="1447800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4" name="Straight Connector 13"/>
                  <p:cNvCxnSpPr>
                    <a:stCxn id="13" idx="1"/>
                    <a:endCxn id="13" idx="3"/>
                  </p:cNvCxnSpPr>
                  <p:nvPr/>
                </p:nvCxnSpPr>
                <p:spPr>
                  <a:xfrm>
                    <a:off x="914400" y="2324100"/>
                    <a:ext cx="1143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" name="Group 5"/>
                <p:cNvGrpSpPr/>
                <p:nvPr/>
              </p:nvGrpSpPr>
              <p:grpSpPr>
                <a:xfrm>
                  <a:off x="1390650" y="1417636"/>
                  <a:ext cx="495300" cy="334965"/>
                  <a:chOff x="1390650" y="1417636"/>
                  <a:chExt cx="495300" cy="334965"/>
                </a:xfrm>
              </p:grpSpPr>
              <p:cxnSp>
                <p:nvCxnSpPr>
                  <p:cNvPr id="4" name="Straight Connector 3"/>
                  <p:cNvCxnSpPr>
                    <a:stCxn id="13" idx="0"/>
                  </p:cNvCxnSpPr>
                  <p:nvPr/>
                </p:nvCxnSpPr>
                <p:spPr>
                  <a:xfrm flipV="1">
                    <a:off x="1638300" y="1417638"/>
                    <a:ext cx="0" cy="33496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/>
                  <p:nvPr/>
                </p:nvCxnSpPr>
                <p:spPr>
                  <a:xfrm flipV="1">
                    <a:off x="1390650" y="1417636"/>
                    <a:ext cx="495300" cy="2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/>
                <p:cNvGrpSpPr/>
                <p:nvPr/>
              </p:nvGrpSpPr>
              <p:grpSpPr>
                <a:xfrm rot="10800000">
                  <a:off x="1390650" y="2583679"/>
                  <a:ext cx="495300" cy="334965"/>
                  <a:chOff x="1390650" y="1417636"/>
                  <a:chExt cx="495300" cy="334965"/>
                </a:xfrm>
              </p:grpSpPr>
              <p:cxnSp>
                <p:nvCxnSpPr>
                  <p:cNvPr id="46" name="Straight Connector 45"/>
                  <p:cNvCxnSpPr/>
                  <p:nvPr/>
                </p:nvCxnSpPr>
                <p:spPr>
                  <a:xfrm flipV="1">
                    <a:off x="1638300" y="1417638"/>
                    <a:ext cx="0" cy="33496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 flipV="1">
                    <a:off x="1390650" y="1417636"/>
                    <a:ext cx="495300" cy="2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8" name="Group 47"/>
              <p:cNvGrpSpPr/>
              <p:nvPr/>
            </p:nvGrpSpPr>
            <p:grpSpPr>
              <a:xfrm>
                <a:off x="2514600" y="2137161"/>
                <a:ext cx="1143000" cy="1501008"/>
                <a:chOff x="1066800" y="1417636"/>
                <a:chExt cx="1143000" cy="1501008"/>
              </a:xfrm>
            </p:grpSpPr>
            <p:grpSp>
              <p:nvGrpSpPr>
                <p:cNvPr id="49" name="Group 48"/>
                <p:cNvGrpSpPr/>
                <p:nvPr/>
              </p:nvGrpSpPr>
              <p:grpSpPr>
                <a:xfrm>
                  <a:off x="1066800" y="1752601"/>
                  <a:ext cx="1143000" cy="838200"/>
                  <a:chOff x="914400" y="1600200"/>
                  <a:chExt cx="1143000" cy="1447800"/>
                </a:xfrm>
              </p:grpSpPr>
              <p:sp>
                <p:nvSpPr>
                  <p:cNvPr id="56" name="Rectangle 55"/>
                  <p:cNvSpPr/>
                  <p:nvPr/>
                </p:nvSpPr>
                <p:spPr>
                  <a:xfrm>
                    <a:off x="914400" y="1600200"/>
                    <a:ext cx="1143000" cy="1447800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57" name="Straight Connector 56"/>
                  <p:cNvCxnSpPr>
                    <a:stCxn id="56" idx="1"/>
                    <a:endCxn id="56" idx="3"/>
                  </p:cNvCxnSpPr>
                  <p:nvPr/>
                </p:nvCxnSpPr>
                <p:spPr>
                  <a:xfrm>
                    <a:off x="914400" y="2324100"/>
                    <a:ext cx="1143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0" name="Group 49"/>
                <p:cNvGrpSpPr/>
                <p:nvPr/>
              </p:nvGrpSpPr>
              <p:grpSpPr>
                <a:xfrm>
                  <a:off x="1390650" y="1417636"/>
                  <a:ext cx="495300" cy="334965"/>
                  <a:chOff x="1390650" y="1417636"/>
                  <a:chExt cx="495300" cy="334965"/>
                </a:xfrm>
              </p:grpSpPr>
              <p:cxnSp>
                <p:nvCxnSpPr>
                  <p:cNvPr id="54" name="Straight Connector 53"/>
                  <p:cNvCxnSpPr>
                    <a:stCxn id="56" idx="0"/>
                  </p:cNvCxnSpPr>
                  <p:nvPr/>
                </p:nvCxnSpPr>
                <p:spPr>
                  <a:xfrm flipV="1">
                    <a:off x="1638300" y="1417638"/>
                    <a:ext cx="0" cy="33496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/>
                  <p:cNvCxnSpPr/>
                  <p:nvPr/>
                </p:nvCxnSpPr>
                <p:spPr>
                  <a:xfrm flipV="1">
                    <a:off x="1390650" y="1417636"/>
                    <a:ext cx="495300" cy="2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1" name="Group 50"/>
                <p:cNvGrpSpPr/>
                <p:nvPr/>
              </p:nvGrpSpPr>
              <p:grpSpPr>
                <a:xfrm rot="10800000">
                  <a:off x="1390650" y="2583679"/>
                  <a:ext cx="495300" cy="334965"/>
                  <a:chOff x="1390650" y="1417636"/>
                  <a:chExt cx="495300" cy="334965"/>
                </a:xfrm>
              </p:grpSpPr>
              <p:cxnSp>
                <p:nvCxnSpPr>
                  <p:cNvPr id="52" name="Straight Connector 51"/>
                  <p:cNvCxnSpPr/>
                  <p:nvPr/>
                </p:nvCxnSpPr>
                <p:spPr>
                  <a:xfrm flipV="1">
                    <a:off x="1638300" y="1417638"/>
                    <a:ext cx="0" cy="33496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/>
                  <p:cNvCxnSpPr/>
                  <p:nvPr/>
                </p:nvCxnSpPr>
                <p:spPr>
                  <a:xfrm flipV="1">
                    <a:off x="1390650" y="1417636"/>
                    <a:ext cx="495300" cy="2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8" name="Group 57"/>
              <p:cNvGrpSpPr/>
              <p:nvPr/>
            </p:nvGrpSpPr>
            <p:grpSpPr>
              <a:xfrm>
                <a:off x="3962400" y="2978922"/>
                <a:ext cx="1143000" cy="1501008"/>
                <a:chOff x="1066800" y="1417636"/>
                <a:chExt cx="1143000" cy="1501008"/>
              </a:xfrm>
            </p:grpSpPr>
            <p:grpSp>
              <p:nvGrpSpPr>
                <p:cNvPr id="59" name="Group 58"/>
                <p:cNvGrpSpPr/>
                <p:nvPr/>
              </p:nvGrpSpPr>
              <p:grpSpPr>
                <a:xfrm>
                  <a:off x="1066800" y="1752601"/>
                  <a:ext cx="1143000" cy="838200"/>
                  <a:chOff x="914400" y="1600200"/>
                  <a:chExt cx="1143000" cy="1447800"/>
                </a:xfrm>
              </p:grpSpPr>
              <p:sp>
                <p:nvSpPr>
                  <p:cNvPr id="66" name="Rectangle 65"/>
                  <p:cNvSpPr/>
                  <p:nvPr/>
                </p:nvSpPr>
                <p:spPr>
                  <a:xfrm>
                    <a:off x="914400" y="1600200"/>
                    <a:ext cx="1143000" cy="1447800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67" name="Straight Connector 66"/>
                  <p:cNvCxnSpPr>
                    <a:stCxn id="66" idx="1"/>
                    <a:endCxn id="66" idx="3"/>
                  </p:cNvCxnSpPr>
                  <p:nvPr/>
                </p:nvCxnSpPr>
                <p:spPr>
                  <a:xfrm>
                    <a:off x="914400" y="2324100"/>
                    <a:ext cx="1143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0" name="Group 59"/>
                <p:cNvGrpSpPr/>
                <p:nvPr/>
              </p:nvGrpSpPr>
              <p:grpSpPr>
                <a:xfrm>
                  <a:off x="1390650" y="1417636"/>
                  <a:ext cx="495300" cy="334965"/>
                  <a:chOff x="1390650" y="1417636"/>
                  <a:chExt cx="495300" cy="334965"/>
                </a:xfrm>
              </p:grpSpPr>
              <p:cxnSp>
                <p:nvCxnSpPr>
                  <p:cNvPr id="64" name="Straight Connector 63"/>
                  <p:cNvCxnSpPr>
                    <a:stCxn id="66" idx="0"/>
                  </p:cNvCxnSpPr>
                  <p:nvPr/>
                </p:nvCxnSpPr>
                <p:spPr>
                  <a:xfrm flipV="1">
                    <a:off x="1638300" y="1417638"/>
                    <a:ext cx="0" cy="33496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/>
                  <p:cNvCxnSpPr/>
                  <p:nvPr/>
                </p:nvCxnSpPr>
                <p:spPr>
                  <a:xfrm flipV="1">
                    <a:off x="1390650" y="1417636"/>
                    <a:ext cx="495300" cy="2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" name="Group 60"/>
                <p:cNvGrpSpPr/>
                <p:nvPr/>
              </p:nvGrpSpPr>
              <p:grpSpPr>
                <a:xfrm rot="10800000">
                  <a:off x="1390650" y="2583679"/>
                  <a:ext cx="495300" cy="334965"/>
                  <a:chOff x="1390650" y="1417636"/>
                  <a:chExt cx="495300" cy="334965"/>
                </a:xfrm>
              </p:grpSpPr>
              <p:cxnSp>
                <p:nvCxnSpPr>
                  <p:cNvPr id="62" name="Straight Connector 61"/>
                  <p:cNvCxnSpPr/>
                  <p:nvPr/>
                </p:nvCxnSpPr>
                <p:spPr>
                  <a:xfrm flipV="1">
                    <a:off x="1638300" y="1417638"/>
                    <a:ext cx="0" cy="33496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/>
                  <p:cNvCxnSpPr/>
                  <p:nvPr/>
                </p:nvCxnSpPr>
                <p:spPr>
                  <a:xfrm flipV="1">
                    <a:off x="1390650" y="1417636"/>
                    <a:ext cx="495300" cy="2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68" name="Group 67"/>
              <p:cNvGrpSpPr/>
              <p:nvPr/>
            </p:nvGrpSpPr>
            <p:grpSpPr>
              <a:xfrm>
                <a:off x="5410200" y="3802013"/>
                <a:ext cx="1143000" cy="1501008"/>
                <a:chOff x="1066800" y="1417636"/>
                <a:chExt cx="1143000" cy="1501008"/>
              </a:xfrm>
            </p:grpSpPr>
            <p:grpSp>
              <p:nvGrpSpPr>
                <p:cNvPr id="69" name="Group 68"/>
                <p:cNvGrpSpPr/>
                <p:nvPr/>
              </p:nvGrpSpPr>
              <p:grpSpPr>
                <a:xfrm>
                  <a:off x="1066800" y="1752601"/>
                  <a:ext cx="1143000" cy="838200"/>
                  <a:chOff x="914400" y="1600200"/>
                  <a:chExt cx="1143000" cy="1447800"/>
                </a:xfrm>
              </p:grpSpPr>
              <p:sp>
                <p:nvSpPr>
                  <p:cNvPr id="76" name="Rectangle 75"/>
                  <p:cNvSpPr/>
                  <p:nvPr/>
                </p:nvSpPr>
                <p:spPr>
                  <a:xfrm>
                    <a:off x="914400" y="1600200"/>
                    <a:ext cx="1143000" cy="1447800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77" name="Straight Connector 76"/>
                  <p:cNvCxnSpPr>
                    <a:stCxn id="76" idx="1"/>
                    <a:endCxn id="76" idx="3"/>
                  </p:cNvCxnSpPr>
                  <p:nvPr/>
                </p:nvCxnSpPr>
                <p:spPr>
                  <a:xfrm>
                    <a:off x="914400" y="2324100"/>
                    <a:ext cx="1143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0" name="Group 69"/>
                <p:cNvGrpSpPr/>
                <p:nvPr/>
              </p:nvGrpSpPr>
              <p:grpSpPr>
                <a:xfrm>
                  <a:off x="1390650" y="1417636"/>
                  <a:ext cx="495300" cy="334965"/>
                  <a:chOff x="1390650" y="1417636"/>
                  <a:chExt cx="495300" cy="334965"/>
                </a:xfrm>
              </p:grpSpPr>
              <p:cxnSp>
                <p:nvCxnSpPr>
                  <p:cNvPr id="74" name="Straight Connector 73"/>
                  <p:cNvCxnSpPr>
                    <a:stCxn id="76" idx="0"/>
                  </p:cNvCxnSpPr>
                  <p:nvPr/>
                </p:nvCxnSpPr>
                <p:spPr>
                  <a:xfrm flipV="1">
                    <a:off x="1638300" y="1417638"/>
                    <a:ext cx="0" cy="33496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/>
                  <p:cNvCxnSpPr/>
                  <p:nvPr/>
                </p:nvCxnSpPr>
                <p:spPr>
                  <a:xfrm flipV="1">
                    <a:off x="1390650" y="1417636"/>
                    <a:ext cx="495300" cy="2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1" name="Group 70"/>
                <p:cNvGrpSpPr/>
                <p:nvPr/>
              </p:nvGrpSpPr>
              <p:grpSpPr>
                <a:xfrm rot="10800000">
                  <a:off x="1390650" y="2583679"/>
                  <a:ext cx="495300" cy="334965"/>
                  <a:chOff x="1390650" y="1417636"/>
                  <a:chExt cx="495300" cy="334965"/>
                </a:xfrm>
              </p:grpSpPr>
              <p:cxnSp>
                <p:nvCxnSpPr>
                  <p:cNvPr id="72" name="Straight Connector 71"/>
                  <p:cNvCxnSpPr/>
                  <p:nvPr/>
                </p:nvCxnSpPr>
                <p:spPr>
                  <a:xfrm flipV="1">
                    <a:off x="1638300" y="1417638"/>
                    <a:ext cx="0" cy="33496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Straight Connector 72"/>
                  <p:cNvCxnSpPr/>
                  <p:nvPr/>
                </p:nvCxnSpPr>
                <p:spPr>
                  <a:xfrm flipV="1">
                    <a:off x="1390650" y="1417636"/>
                    <a:ext cx="495300" cy="2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8" name="Group 77"/>
              <p:cNvGrpSpPr/>
              <p:nvPr/>
            </p:nvGrpSpPr>
            <p:grpSpPr>
              <a:xfrm>
                <a:off x="6858000" y="4643774"/>
                <a:ext cx="1143000" cy="1501008"/>
                <a:chOff x="1066800" y="1417636"/>
                <a:chExt cx="1143000" cy="1501008"/>
              </a:xfrm>
            </p:grpSpPr>
            <p:grpSp>
              <p:nvGrpSpPr>
                <p:cNvPr id="79" name="Group 78"/>
                <p:cNvGrpSpPr/>
                <p:nvPr/>
              </p:nvGrpSpPr>
              <p:grpSpPr>
                <a:xfrm>
                  <a:off x="1066800" y="1752601"/>
                  <a:ext cx="1143000" cy="838200"/>
                  <a:chOff x="914400" y="1600200"/>
                  <a:chExt cx="1143000" cy="1447800"/>
                </a:xfrm>
              </p:grpSpPr>
              <p:sp>
                <p:nvSpPr>
                  <p:cNvPr id="86" name="Rectangle 85"/>
                  <p:cNvSpPr/>
                  <p:nvPr/>
                </p:nvSpPr>
                <p:spPr>
                  <a:xfrm>
                    <a:off x="914400" y="1600200"/>
                    <a:ext cx="1143000" cy="1447800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87" name="Straight Connector 86"/>
                  <p:cNvCxnSpPr>
                    <a:stCxn id="86" idx="1"/>
                    <a:endCxn id="86" idx="3"/>
                  </p:cNvCxnSpPr>
                  <p:nvPr/>
                </p:nvCxnSpPr>
                <p:spPr>
                  <a:xfrm>
                    <a:off x="914400" y="2324100"/>
                    <a:ext cx="114300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0" name="Group 79"/>
                <p:cNvGrpSpPr/>
                <p:nvPr/>
              </p:nvGrpSpPr>
              <p:grpSpPr>
                <a:xfrm>
                  <a:off x="1390650" y="1417636"/>
                  <a:ext cx="495300" cy="334965"/>
                  <a:chOff x="1390650" y="1417636"/>
                  <a:chExt cx="495300" cy="334965"/>
                </a:xfrm>
              </p:grpSpPr>
              <p:cxnSp>
                <p:nvCxnSpPr>
                  <p:cNvPr id="84" name="Straight Connector 83"/>
                  <p:cNvCxnSpPr>
                    <a:stCxn id="86" idx="0"/>
                  </p:cNvCxnSpPr>
                  <p:nvPr/>
                </p:nvCxnSpPr>
                <p:spPr>
                  <a:xfrm flipV="1">
                    <a:off x="1638300" y="1417638"/>
                    <a:ext cx="0" cy="33496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/>
                  <p:cNvCxnSpPr/>
                  <p:nvPr/>
                </p:nvCxnSpPr>
                <p:spPr>
                  <a:xfrm flipV="1">
                    <a:off x="1390650" y="1417636"/>
                    <a:ext cx="495300" cy="2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1" name="Group 80"/>
                <p:cNvGrpSpPr/>
                <p:nvPr/>
              </p:nvGrpSpPr>
              <p:grpSpPr>
                <a:xfrm rot="10800000">
                  <a:off x="1390650" y="2583679"/>
                  <a:ext cx="495300" cy="334965"/>
                  <a:chOff x="1390650" y="1417636"/>
                  <a:chExt cx="495300" cy="334965"/>
                </a:xfrm>
              </p:grpSpPr>
              <p:cxnSp>
                <p:nvCxnSpPr>
                  <p:cNvPr id="82" name="Straight Connector 81"/>
                  <p:cNvCxnSpPr/>
                  <p:nvPr/>
                </p:nvCxnSpPr>
                <p:spPr>
                  <a:xfrm flipV="1">
                    <a:off x="1638300" y="1417638"/>
                    <a:ext cx="0" cy="33496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Straight Connector 82"/>
                  <p:cNvCxnSpPr/>
                  <p:nvPr/>
                </p:nvCxnSpPr>
                <p:spPr>
                  <a:xfrm flipV="1">
                    <a:off x="1390650" y="1417636"/>
                    <a:ext cx="495300" cy="2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93" name="Group 92"/>
            <p:cNvGrpSpPr/>
            <p:nvPr/>
          </p:nvGrpSpPr>
          <p:grpSpPr>
            <a:xfrm>
              <a:off x="533400" y="882132"/>
              <a:ext cx="7848600" cy="5468822"/>
              <a:chOff x="107018" y="882132"/>
              <a:chExt cx="8274982" cy="5468822"/>
            </a:xfrm>
          </p:grpSpPr>
          <p:grpSp>
            <p:nvGrpSpPr>
              <p:cNvPr id="88" name="Group 87"/>
              <p:cNvGrpSpPr/>
              <p:nvPr/>
            </p:nvGrpSpPr>
            <p:grpSpPr>
              <a:xfrm>
                <a:off x="762000" y="1066800"/>
                <a:ext cx="7620000" cy="5181600"/>
                <a:chOff x="762000" y="1600200"/>
                <a:chExt cx="7620000" cy="4419600"/>
              </a:xfrm>
            </p:grpSpPr>
            <p:cxnSp>
              <p:nvCxnSpPr>
                <p:cNvPr id="28" name="Straight Connector 27"/>
                <p:cNvCxnSpPr/>
                <p:nvPr/>
              </p:nvCxnSpPr>
              <p:spPr>
                <a:xfrm>
                  <a:off x="762000" y="1600200"/>
                  <a:ext cx="0" cy="44196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 flipH="1">
                  <a:off x="762000" y="6019800"/>
                  <a:ext cx="762000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9" name="TextBox 88"/>
              <p:cNvSpPr txBox="1"/>
              <p:nvPr/>
            </p:nvSpPr>
            <p:spPr>
              <a:xfrm>
                <a:off x="107018" y="882132"/>
                <a:ext cx="76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Franklin Gothic Book" panose="020B0503020102020204" pitchFamily="34" charset="0"/>
                  </a:rPr>
                  <a:t>100</a:t>
                </a:r>
                <a:endParaRPr lang="en-US"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107018" y="3380600"/>
                <a:ext cx="76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Franklin Gothic Book" panose="020B0503020102020204" pitchFamily="34" charset="0"/>
                  </a:rPr>
                  <a:t>50</a:t>
                </a:r>
                <a:endParaRPr lang="en-US"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164503" y="5981622"/>
                <a:ext cx="4572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Franklin Gothic Book" panose="020B0503020102020204" pitchFamily="34" charset="0"/>
                  </a:rPr>
                  <a:t>0</a:t>
                </a:r>
                <a:endParaRPr lang="en-US" dirty="0"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94" name="TextBox 93"/>
            <p:cNvSpPr txBox="1"/>
            <p:nvPr/>
          </p:nvSpPr>
          <p:spPr>
            <a:xfrm rot="16200000">
              <a:off x="-643093" y="3288200"/>
              <a:ext cx="194796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Franklin Gothic Book" panose="020B0503020102020204" pitchFamily="34" charset="0"/>
                </a:rPr>
                <a:t>IBI SCORE</a:t>
              </a:r>
              <a:endParaRPr lang="en-US" sz="3200" dirty="0">
                <a:latin typeface="Franklin Gothic Book" panose="020B0503020102020204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732250" y="6181345"/>
              <a:ext cx="86914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Franklin Gothic Book" panose="020B0503020102020204" pitchFamily="34" charset="0"/>
                </a:rPr>
                <a:t>REF</a:t>
              </a:r>
              <a:endParaRPr lang="en-US" sz="3200" dirty="0">
                <a:latin typeface="Franklin Gothic Book" panose="020B0503020102020204" pitchFamily="34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916691" y="6181345"/>
              <a:ext cx="114967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Franklin Gothic Book" panose="020B0503020102020204" pitchFamily="34" charset="0"/>
                </a:rPr>
                <a:t>NEAR</a:t>
              </a:r>
              <a:endParaRPr lang="en-US" sz="3200" dirty="0">
                <a:latin typeface="Franklin Gothic Book" panose="020B0503020102020204" pitchFamily="34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4377705" y="6184928"/>
              <a:ext cx="88838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Franklin Gothic Book" panose="020B0503020102020204" pitchFamily="34" charset="0"/>
                </a:rPr>
                <a:t>MIN</a:t>
              </a:r>
              <a:endParaRPr lang="en-US" sz="3200" dirty="0">
                <a:latin typeface="Franklin Gothic Book" panose="020B0503020102020204" pitchFamily="34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633469" y="6181344"/>
              <a:ext cx="104227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Franklin Gothic Book" panose="020B0503020102020204" pitchFamily="34" charset="0"/>
                </a:rPr>
                <a:t>MOD</a:t>
              </a:r>
              <a:endParaRPr lang="en-US" sz="3200" dirty="0">
                <a:latin typeface="Franklin Gothic Book" panose="020B0503020102020204" pitchFamily="34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7045602" y="6181344"/>
              <a:ext cx="86273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Franklin Gothic Book" panose="020B0503020102020204" pitchFamily="34" charset="0"/>
                </a:rPr>
                <a:t>SEV</a:t>
              </a:r>
              <a:endParaRPr lang="en-US" sz="3200" dirty="0">
                <a:latin typeface="Franklin Gothic Book" panose="020B0503020102020204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992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433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Biological Condition Gradient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066800" y="1143000"/>
            <a:ext cx="7337265" cy="4876800"/>
            <a:chOff x="685801" y="1620246"/>
            <a:chExt cx="7946864" cy="4340094"/>
          </a:xfrm>
        </p:grpSpPr>
        <p:grpSp>
          <p:nvGrpSpPr>
            <p:cNvPr id="44" name="Group 43"/>
            <p:cNvGrpSpPr/>
            <p:nvPr/>
          </p:nvGrpSpPr>
          <p:grpSpPr>
            <a:xfrm>
              <a:off x="745327" y="1620247"/>
              <a:ext cx="7887338" cy="4307694"/>
              <a:chOff x="745327" y="1620247"/>
              <a:chExt cx="7887338" cy="4307694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765169" y="1620247"/>
                <a:ext cx="7867496" cy="707886"/>
              </a:xfrm>
              <a:prstGeom prst="rect">
                <a:avLst/>
              </a:prstGeom>
              <a:solidFill>
                <a:srgbClr val="008000">
                  <a:alpha val="68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765169" y="2328133"/>
                <a:ext cx="7867496" cy="659209"/>
              </a:xfrm>
              <a:prstGeom prst="rect">
                <a:avLst/>
              </a:prstGeom>
              <a:solidFill>
                <a:srgbClr val="99FF33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765169" y="2987342"/>
                <a:ext cx="7867496" cy="690181"/>
              </a:xfrm>
              <a:prstGeom prst="rect">
                <a:avLst/>
              </a:prstGeom>
              <a:solidFill>
                <a:srgbClr val="FFFF00">
                  <a:alpha val="7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765169" y="3677523"/>
                <a:ext cx="7867496" cy="707886"/>
              </a:xfrm>
              <a:prstGeom prst="rect">
                <a:avLst/>
              </a:prstGeom>
              <a:solidFill>
                <a:schemeClr val="accent6">
                  <a:alpha val="9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765169" y="4385408"/>
                <a:ext cx="7867496" cy="719991"/>
              </a:xfrm>
              <a:prstGeom prst="rect">
                <a:avLst/>
              </a:prstGeom>
              <a:solidFill>
                <a:srgbClr val="FF0000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745327" y="5105400"/>
                <a:ext cx="7887338" cy="822541"/>
              </a:xfrm>
              <a:prstGeom prst="rect">
                <a:avLst/>
              </a:prstGeom>
              <a:solidFill>
                <a:srgbClr val="FF0000">
                  <a:alpha val="77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685801" y="1620246"/>
              <a:ext cx="7946864" cy="4340094"/>
              <a:chOff x="914400" y="1371600"/>
              <a:chExt cx="7772401" cy="4340094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 flipH="1">
                <a:off x="914400" y="5679297"/>
                <a:ext cx="7772401" cy="538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952500" y="1371600"/>
                <a:ext cx="38100" cy="4340094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/>
            <p:cNvGrpSpPr/>
            <p:nvPr/>
          </p:nvGrpSpPr>
          <p:grpSpPr>
            <a:xfrm>
              <a:off x="7977352" y="1620246"/>
              <a:ext cx="533400" cy="4156597"/>
              <a:chOff x="7977352" y="1620246"/>
              <a:chExt cx="533400" cy="415659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7977352" y="1620246"/>
                <a:ext cx="533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 smtClean="0">
                    <a:latin typeface="Franklin Gothic Book" panose="020B0503020102020204" pitchFamily="34" charset="0"/>
                  </a:rPr>
                  <a:t>1</a:t>
                </a:r>
                <a:endParaRPr lang="en-US" sz="4000" b="1"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7977352" y="3653185"/>
                <a:ext cx="533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Franklin Gothic Book" panose="020B0503020102020204" pitchFamily="34" charset="0"/>
                  </a:rPr>
                  <a:t>4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7977352" y="2328132"/>
                <a:ext cx="533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Franklin Gothic Book" panose="020B0503020102020204" pitchFamily="34" charset="0"/>
                  </a:rPr>
                  <a:t>2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977352" y="2945299"/>
                <a:ext cx="533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Franklin Gothic Book" panose="020B0503020102020204" pitchFamily="34" charset="0"/>
                  </a:rPr>
                  <a:t>3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7977352" y="4361071"/>
                <a:ext cx="533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Franklin Gothic Book" panose="020B0503020102020204" pitchFamily="34" charset="0"/>
                  </a:rPr>
                  <a:t>5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7977352" y="5068957"/>
                <a:ext cx="533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Franklin Gothic Book" panose="020B0503020102020204" pitchFamily="34" charset="0"/>
                  </a:rPr>
                  <a:t>6</a:t>
                </a: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725485" y="2349243"/>
              <a:ext cx="7907180" cy="2756157"/>
              <a:chOff x="725485" y="2349243"/>
              <a:chExt cx="7907180" cy="2756157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flipH="1">
                <a:off x="725485" y="5105400"/>
                <a:ext cx="7907180" cy="0"/>
              </a:xfrm>
              <a:prstGeom prst="line">
                <a:avLst/>
              </a:prstGeom>
              <a:ln w="38100">
                <a:noFill/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H="1">
                <a:off x="725485" y="2987341"/>
                <a:ext cx="7907180" cy="0"/>
              </a:xfrm>
              <a:prstGeom prst="line">
                <a:avLst/>
              </a:prstGeom>
              <a:ln w="38100">
                <a:noFill/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>
                <a:off x="725485" y="3653185"/>
                <a:ext cx="7907180" cy="0"/>
              </a:xfrm>
              <a:prstGeom prst="line">
                <a:avLst/>
              </a:prstGeom>
              <a:ln w="38100">
                <a:noFill/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725485" y="4361071"/>
                <a:ext cx="7907180" cy="0"/>
              </a:xfrm>
              <a:prstGeom prst="line">
                <a:avLst/>
              </a:prstGeom>
              <a:ln w="38100">
                <a:noFill/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H="1">
                <a:off x="725485" y="2349243"/>
                <a:ext cx="7907180" cy="0"/>
              </a:xfrm>
              <a:prstGeom prst="line">
                <a:avLst/>
              </a:prstGeom>
              <a:ln w="38100">
                <a:noFill/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TextBox 45"/>
          <p:cNvSpPr txBox="1"/>
          <p:nvPr/>
        </p:nvSpPr>
        <p:spPr>
          <a:xfrm>
            <a:off x="838200" y="6019800"/>
            <a:ext cx="75658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Franklin Gothic Book" panose="020B0503020102020204" pitchFamily="34" charset="0"/>
              </a:rPr>
              <a:t>Stressor Gradient</a:t>
            </a:r>
            <a:endParaRPr lang="en-US" sz="4400" b="1" dirty="0">
              <a:latin typeface="Franklin Gothic Book" panose="020B05030201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 rot="16200000">
            <a:off x="-1756321" y="3196680"/>
            <a:ext cx="487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Franklin Gothic Book" panose="020B0503020102020204" pitchFamily="34" charset="0"/>
              </a:rPr>
              <a:t>Biological Condition</a:t>
            </a:r>
            <a:endParaRPr lang="en-US" sz="4400" b="1" dirty="0">
              <a:latin typeface="Franklin Gothic Book" panose="020B0503020102020204" pitchFamily="34" charset="0"/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1255840" y="3579737"/>
            <a:ext cx="7300625" cy="0"/>
          </a:xfrm>
          <a:prstGeom prst="line">
            <a:avLst/>
          </a:prstGeom>
          <a:ln w="38100">
            <a:noFill/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1408240" y="3732137"/>
            <a:ext cx="7300625" cy="0"/>
          </a:xfrm>
          <a:prstGeom prst="line">
            <a:avLst/>
          </a:prstGeom>
          <a:ln w="38100">
            <a:noFill/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Freeform 49"/>
          <p:cNvSpPr/>
          <p:nvPr/>
        </p:nvSpPr>
        <p:spPr>
          <a:xfrm>
            <a:off x="1140081" y="1462966"/>
            <a:ext cx="7263985" cy="4366778"/>
          </a:xfrm>
          <a:custGeom>
            <a:avLst/>
            <a:gdLst>
              <a:gd name="connsiteX0" fmla="*/ 0 w 8182303"/>
              <a:gd name="connsiteY0" fmla="*/ 0 h 3137338"/>
              <a:gd name="connsiteX1" fmla="*/ 2506717 w 8182303"/>
              <a:gd name="connsiteY1" fmla="*/ 472966 h 3137338"/>
              <a:gd name="connsiteX2" fmla="*/ 4303986 w 8182303"/>
              <a:gd name="connsiteY2" fmla="*/ 2301766 h 3137338"/>
              <a:gd name="connsiteX3" fmla="*/ 5959365 w 8182303"/>
              <a:gd name="connsiteY3" fmla="*/ 2979683 h 3137338"/>
              <a:gd name="connsiteX4" fmla="*/ 8182303 w 8182303"/>
              <a:gd name="connsiteY4" fmla="*/ 3137338 h 3137338"/>
              <a:gd name="connsiteX5" fmla="*/ 8182303 w 8182303"/>
              <a:gd name="connsiteY5" fmla="*/ 3137338 h 3137338"/>
              <a:gd name="connsiteX0" fmla="*/ 0 w 8182303"/>
              <a:gd name="connsiteY0" fmla="*/ 0 h 3137338"/>
              <a:gd name="connsiteX1" fmla="*/ 2666545 w 8182303"/>
              <a:gd name="connsiteY1" fmla="*/ 405005 h 3137338"/>
              <a:gd name="connsiteX2" fmla="*/ 4303986 w 8182303"/>
              <a:gd name="connsiteY2" fmla="*/ 2301766 h 3137338"/>
              <a:gd name="connsiteX3" fmla="*/ 5959365 w 8182303"/>
              <a:gd name="connsiteY3" fmla="*/ 2979683 h 3137338"/>
              <a:gd name="connsiteX4" fmla="*/ 8182303 w 8182303"/>
              <a:gd name="connsiteY4" fmla="*/ 3137338 h 3137338"/>
              <a:gd name="connsiteX5" fmla="*/ 8182303 w 8182303"/>
              <a:gd name="connsiteY5" fmla="*/ 3137338 h 3137338"/>
              <a:gd name="connsiteX0" fmla="*/ 0 w 8182303"/>
              <a:gd name="connsiteY0" fmla="*/ 0 h 3137338"/>
              <a:gd name="connsiteX1" fmla="*/ 2879648 w 8182303"/>
              <a:gd name="connsiteY1" fmla="*/ 586234 h 3137338"/>
              <a:gd name="connsiteX2" fmla="*/ 4303986 w 8182303"/>
              <a:gd name="connsiteY2" fmla="*/ 2301766 h 3137338"/>
              <a:gd name="connsiteX3" fmla="*/ 5959365 w 8182303"/>
              <a:gd name="connsiteY3" fmla="*/ 2979683 h 3137338"/>
              <a:gd name="connsiteX4" fmla="*/ 8182303 w 8182303"/>
              <a:gd name="connsiteY4" fmla="*/ 3137338 h 3137338"/>
              <a:gd name="connsiteX5" fmla="*/ 8182303 w 8182303"/>
              <a:gd name="connsiteY5" fmla="*/ 3137338 h 3137338"/>
              <a:gd name="connsiteX0" fmla="*/ 0 w 8182303"/>
              <a:gd name="connsiteY0" fmla="*/ 0 h 3137338"/>
              <a:gd name="connsiteX1" fmla="*/ 2879648 w 8182303"/>
              <a:gd name="connsiteY1" fmla="*/ 586234 h 3137338"/>
              <a:gd name="connsiteX2" fmla="*/ 4463814 w 8182303"/>
              <a:gd name="connsiteY2" fmla="*/ 2245131 h 3137338"/>
              <a:gd name="connsiteX3" fmla="*/ 5959365 w 8182303"/>
              <a:gd name="connsiteY3" fmla="*/ 2979683 h 3137338"/>
              <a:gd name="connsiteX4" fmla="*/ 8182303 w 8182303"/>
              <a:gd name="connsiteY4" fmla="*/ 3137338 h 3137338"/>
              <a:gd name="connsiteX5" fmla="*/ 8182303 w 8182303"/>
              <a:gd name="connsiteY5" fmla="*/ 3137338 h 3137338"/>
              <a:gd name="connsiteX0" fmla="*/ 0 w 8182303"/>
              <a:gd name="connsiteY0" fmla="*/ 0 h 3137338"/>
              <a:gd name="connsiteX1" fmla="*/ 2879648 w 8182303"/>
              <a:gd name="connsiteY1" fmla="*/ 586234 h 3137338"/>
              <a:gd name="connsiteX2" fmla="*/ 4463814 w 8182303"/>
              <a:gd name="connsiteY2" fmla="*/ 2245131 h 3137338"/>
              <a:gd name="connsiteX3" fmla="*/ 6101435 w 8182303"/>
              <a:gd name="connsiteY3" fmla="*/ 2934376 h 3137338"/>
              <a:gd name="connsiteX4" fmla="*/ 8182303 w 8182303"/>
              <a:gd name="connsiteY4" fmla="*/ 3137338 h 3137338"/>
              <a:gd name="connsiteX5" fmla="*/ 8182303 w 8182303"/>
              <a:gd name="connsiteY5" fmla="*/ 3137338 h 313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82303" h="3137338">
                <a:moveTo>
                  <a:pt x="0" y="0"/>
                </a:moveTo>
                <a:cubicBezTo>
                  <a:pt x="894693" y="44669"/>
                  <a:pt x="2135679" y="212046"/>
                  <a:pt x="2879648" y="586234"/>
                </a:cubicBezTo>
                <a:cubicBezTo>
                  <a:pt x="3623617" y="960423"/>
                  <a:pt x="3926849" y="1853774"/>
                  <a:pt x="4463814" y="2245131"/>
                </a:cubicBezTo>
                <a:cubicBezTo>
                  <a:pt x="5000779" y="2636488"/>
                  <a:pt x="5481687" y="2785675"/>
                  <a:pt x="6101435" y="2934376"/>
                </a:cubicBezTo>
                <a:cubicBezTo>
                  <a:pt x="6721183" y="3083077"/>
                  <a:pt x="7835492" y="3103511"/>
                  <a:pt x="8182303" y="3137338"/>
                </a:cubicBezTo>
                <a:lnTo>
                  <a:pt x="8182303" y="3137338"/>
                </a:ln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336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433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Biological Condition Gradient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066800" y="1143000"/>
            <a:ext cx="7337266" cy="4876800"/>
            <a:chOff x="685801" y="1620246"/>
            <a:chExt cx="7946865" cy="4340094"/>
          </a:xfrm>
        </p:grpSpPr>
        <p:grpSp>
          <p:nvGrpSpPr>
            <p:cNvPr id="44" name="Group 43"/>
            <p:cNvGrpSpPr/>
            <p:nvPr/>
          </p:nvGrpSpPr>
          <p:grpSpPr>
            <a:xfrm>
              <a:off x="745327" y="1620247"/>
              <a:ext cx="7887338" cy="4307694"/>
              <a:chOff x="745327" y="1620247"/>
              <a:chExt cx="7887338" cy="4307694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765169" y="1620247"/>
                <a:ext cx="7867496" cy="707886"/>
              </a:xfrm>
              <a:prstGeom prst="rect">
                <a:avLst/>
              </a:prstGeom>
              <a:solidFill>
                <a:schemeClr val="bg1">
                  <a:lumMod val="50000"/>
                  <a:alpha val="6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765169" y="2328133"/>
                <a:ext cx="7867496" cy="659209"/>
              </a:xfrm>
              <a:prstGeom prst="rect">
                <a:avLst/>
              </a:prstGeom>
              <a:solidFill>
                <a:srgbClr val="99FF33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765169" y="2987342"/>
                <a:ext cx="7867496" cy="690181"/>
              </a:xfrm>
              <a:prstGeom prst="rect">
                <a:avLst/>
              </a:prstGeom>
              <a:solidFill>
                <a:srgbClr val="FFFF00">
                  <a:alpha val="7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765169" y="3677523"/>
                <a:ext cx="7867496" cy="707886"/>
              </a:xfrm>
              <a:prstGeom prst="rect">
                <a:avLst/>
              </a:prstGeom>
              <a:solidFill>
                <a:schemeClr val="accent6">
                  <a:alpha val="9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765169" y="4385408"/>
                <a:ext cx="7867496" cy="719991"/>
              </a:xfrm>
              <a:prstGeom prst="rect">
                <a:avLst/>
              </a:prstGeom>
              <a:solidFill>
                <a:srgbClr val="FF0000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745327" y="5105400"/>
                <a:ext cx="7887338" cy="822541"/>
              </a:xfrm>
              <a:prstGeom prst="rect">
                <a:avLst/>
              </a:prstGeom>
              <a:solidFill>
                <a:srgbClr val="FF0000">
                  <a:alpha val="77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Freeform 12"/>
            <p:cNvSpPr/>
            <p:nvPr/>
          </p:nvSpPr>
          <p:spPr>
            <a:xfrm>
              <a:off x="765170" y="1904999"/>
              <a:ext cx="7867496" cy="3886201"/>
            </a:xfrm>
            <a:custGeom>
              <a:avLst/>
              <a:gdLst>
                <a:gd name="connsiteX0" fmla="*/ 0 w 8182303"/>
                <a:gd name="connsiteY0" fmla="*/ 0 h 3137338"/>
                <a:gd name="connsiteX1" fmla="*/ 2506717 w 8182303"/>
                <a:gd name="connsiteY1" fmla="*/ 472966 h 3137338"/>
                <a:gd name="connsiteX2" fmla="*/ 4303986 w 8182303"/>
                <a:gd name="connsiteY2" fmla="*/ 2301766 h 3137338"/>
                <a:gd name="connsiteX3" fmla="*/ 5959365 w 8182303"/>
                <a:gd name="connsiteY3" fmla="*/ 2979683 h 3137338"/>
                <a:gd name="connsiteX4" fmla="*/ 8182303 w 8182303"/>
                <a:gd name="connsiteY4" fmla="*/ 3137338 h 3137338"/>
                <a:gd name="connsiteX5" fmla="*/ 8182303 w 8182303"/>
                <a:gd name="connsiteY5" fmla="*/ 3137338 h 3137338"/>
                <a:gd name="connsiteX0" fmla="*/ 0 w 8182303"/>
                <a:gd name="connsiteY0" fmla="*/ 0 h 3137338"/>
                <a:gd name="connsiteX1" fmla="*/ 2666545 w 8182303"/>
                <a:gd name="connsiteY1" fmla="*/ 405005 h 3137338"/>
                <a:gd name="connsiteX2" fmla="*/ 4303986 w 8182303"/>
                <a:gd name="connsiteY2" fmla="*/ 2301766 h 3137338"/>
                <a:gd name="connsiteX3" fmla="*/ 5959365 w 8182303"/>
                <a:gd name="connsiteY3" fmla="*/ 2979683 h 3137338"/>
                <a:gd name="connsiteX4" fmla="*/ 8182303 w 8182303"/>
                <a:gd name="connsiteY4" fmla="*/ 3137338 h 3137338"/>
                <a:gd name="connsiteX5" fmla="*/ 8182303 w 8182303"/>
                <a:gd name="connsiteY5" fmla="*/ 3137338 h 3137338"/>
                <a:gd name="connsiteX0" fmla="*/ 0 w 8182303"/>
                <a:gd name="connsiteY0" fmla="*/ 0 h 3137338"/>
                <a:gd name="connsiteX1" fmla="*/ 2879648 w 8182303"/>
                <a:gd name="connsiteY1" fmla="*/ 586234 h 3137338"/>
                <a:gd name="connsiteX2" fmla="*/ 4303986 w 8182303"/>
                <a:gd name="connsiteY2" fmla="*/ 2301766 h 3137338"/>
                <a:gd name="connsiteX3" fmla="*/ 5959365 w 8182303"/>
                <a:gd name="connsiteY3" fmla="*/ 2979683 h 3137338"/>
                <a:gd name="connsiteX4" fmla="*/ 8182303 w 8182303"/>
                <a:gd name="connsiteY4" fmla="*/ 3137338 h 3137338"/>
                <a:gd name="connsiteX5" fmla="*/ 8182303 w 8182303"/>
                <a:gd name="connsiteY5" fmla="*/ 3137338 h 3137338"/>
                <a:gd name="connsiteX0" fmla="*/ 0 w 8182303"/>
                <a:gd name="connsiteY0" fmla="*/ 0 h 3137338"/>
                <a:gd name="connsiteX1" fmla="*/ 2879648 w 8182303"/>
                <a:gd name="connsiteY1" fmla="*/ 586234 h 3137338"/>
                <a:gd name="connsiteX2" fmla="*/ 4463814 w 8182303"/>
                <a:gd name="connsiteY2" fmla="*/ 2245131 h 3137338"/>
                <a:gd name="connsiteX3" fmla="*/ 5959365 w 8182303"/>
                <a:gd name="connsiteY3" fmla="*/ 2979683 h 3137338"/>
                <a:gd name="connsiteX4" fmla="*/ 8182303 w 8182303"/>
                <a:gd name="connsiteY4" fmla="*/ 3137338 h 3137338"/>
                <a:gd name="connsiteX5" fmla="*/ 8182303 w 8182303"/>
                <a:gd name="connsiteY5" fmla="*/ 3137338 h 3137338"/>
                <a:gd name="connsiteX0" fmla="*/ 0 w 8182303"/>
                <a:gd name="connsiteY0" fmla="*/ 0 h 3137338"/>
                <a:gd name="connsiteX1" fmla="*/ 2879648 w 8182303"/>
                <a:gd name="connsiteY1" fmla="*/ 586234 h 3137338"/>
                <a:gd name="connsiteX2" fmla="*/ 4463814 w 8182303"/>
                <a:gd name="connsiteY2" fmla="*/ 2245131 h 3137338"/>
                <a:gd name="connsiteX3" fmla="*/ 6101435 w 8182303"/>
                <a:gd name="connsiteY3" fmla="*/ 2934376 h 3137338"/>
                <a:gd name="connsiteX4" fmla="*/ 8182303 w 8182303"/>
                <a:gd name="connsiteY4" fmla="*/ 3137338 h 3137338"/>
                <a:gd name="connsiteX5" fmla="*/ 8182303 w 8182303"/>
                <a:gd name="connsiteY5" fmla="*/ 3137338 h 3137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82303" h="3137338">
                  <a:moveTo>
                    <a:pt x="0" y="0"/>
                  </a:moveTo>
                  <a:cubicBezTo>
                    <a:pt x="894693" y="44669"/>
                    <a:pt x="2135679" y="212046"/>
                    <a:pt x="2879648" y="586234"/>
                  </a:cubicBezTo>
                  <a:cubicBezTo>
                    <a:pt x="3623617" y="960423"/>
                    <a:pt x="3926849" y="1853774"/>
                    <a:pt x="4463814" y="2245131"/>
                  </a:cubicBezTo>
                  <a:cubicBezTo>
                    <a:pt x="5000779" y="2636488"/>
                    <a:pt x="5481687" y="2785675"/>
                    <a:pt x="6101435" y="2934376"/>
                  </a:cubicBezTo>
                  <a:cubicBezTo>
                    <a:pt x="6721183" y="3083077"/>
                    <a:pt x="7835492" y="3103511"/>
                    <a:pt x="8182303" y="3137338"/>
                  </a:cubicBezTo>
                  <a:lnTo>
                    <a:pt x="8182303" y="3137338"/>
                  </a:lnTo>
                </a:path>
              </a:pathLst>
            </a:cu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685801" y="1620246"/>
              <a:ext cx="7946864" cy="4340094"/>
              <a:chOff x="914400" y="1371600"/>
              <a:chExt cx="7772401" cy="4340094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 flipH="1">
                <a:off x="914400" y="5679297"/>
                <a:ext cx="7772401" cy="538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952500" y="1371600"/>
                <a:ext cx="38100" cy="4340094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/>
            <p:cNvGrpSpPr/>
            <p:nvPr/>
          </p:nvGrpSpPr>
          <p:grpSpPr>
            <a:xfrm>
              <a:off x="7977352" y="1620246"/>
              <a:ext cx="533400" cy="4156597"/>
              <a:chOff x="7977352" y="1620246"/>
              <a:chExt cx="533400" cy="415659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7977352" y="1620246"/>
                <a:ext cx="533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 smtClean="0">
                    <a:latin typeface="Franklin Gothic Book" panose="020B0503020102020204" pitchFamily="34" charset="0"/>
                  </a:rPr>
                  <a:t>1</a:t>
                </a:r>
                <a:endParaRPr lang="en-US" sz="4000" b="1"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7977352" y="3653185"/>
                <a:ext cx="533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Franklin Gothic Book" panose="020B0503020102020204" pitchFamily="34" charset="0"/>
                  </a:rPr>
                  <a:t>4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7977352" y="2328132"/>
                <a:ext cx="533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Franklin Gothic Book" panose="020B0503020102020204" pitchFamily="34" charset="0"/>
                  </a:rPr>
                  <a:t>2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977352" y="2945299"/>
                <a:ext cx="533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Franklin Gothic Book" panose="020B0503020102020204" pitchFamily="34" charset="0"/>
                  </a:rPr>
                  <a:t>3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7977352" y="4361071"/>
                <a:ext cx="533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Franklin Gothic Book" panose="020B0503020102020204" pitchFamily="34" charset="0"/>
                  </a:rPr>
                  <a:t>5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7977352" y="5068957"/>
                <a:ext cx="533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latin typeface="Franklin Gothic Book" panose="020B0503020102020204" pitchFamily="34" charset="0"/>
                  </a:rPr>
                  <a:t>6</a:t>
                </a: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725485" y="2349243"/>
              <a:ext cx="7907180" cy="2756157"/>
              <a:chOff x="725485" y="2349243"/>
              <a:chExt cx="7907180" cy="2756157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flipH="1">
                <a:off x="725485" y="5105400"/>
                <a:ext cx="7907180" cy="0"/>
              </a:xfrm>
              <a:prstGeom prst="line">
                <a:avLst/>
              </a:prstGeom>
              <a:ln w="38100">
                <a:noFill/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H="1">
                <a:off x="725485" y="2987341"/>
                <a:ext cx="7907180" cy="0"/>
              </a:xfrm>
              <a:prstGeom prst="line">
                <a:avLst/>
              </a:prstGeom>
              <a:ln w="38100">
                <a:noFill/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>
                <a:off x="725485" y="3653185"/>
                <a:ext cx="7907180" cy="0"/>
              </a:xfrm>
              <a:prstGeom prst="line">
                <a:avLst/>
              </a:prstGeom>
              <a:ln w="38100">
                <a:noFill/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725485" y="4361071"/>
                <a:ext cx="7907180" cy="0"/>
              </a:xfrm>
              <a:prstGeom prst="line">
                <a:avLst/>
              </a:prstGeom>
              <a:ln w="38100">
                <a:noFill/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H="1">
                <a:off x="725485" y="2349243"/>
                <a:ext cx="7907180" cy="0"/>
              </a:xfrm>
              <a:prstGeom prst="line">
                <a:avLst/>
              </a:prstGeom>
              <a:ln w="38100">
                <a:noFill/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" name="TextBox 45"/>
          <p:cNvSpPr txBox="1"/>
          <p:nvPr/>
        </p:nvSpPr>
        <p:spPr>
          <a:xfrm>
            <a:off x="838200" y="6019800"/>
            <a:ext cx="75658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Franklin Gothic Book" panose="020B0503020102020204" pitchFamily="34" charset="0"/>
              </a:rPr>
              <a:t>Stressor Gradient</a:t>
            </a:r>
            <a:endParaRPr lang="en-US" sz="4400" b="1" dirty="0">
              <a:latin typeface="Franklin Gothic Book" panose="020B05030201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 rot="16200000">
            <a:off x="-1756321" y="3196680"/>
            <a:ext cx="487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Franklin Gothic Book" panose="020B0503020102020204" pitchFamily="34" charset="0"/>
              </a:rPr>
              <a:t>Biological Condition</a:t>
            </a:r>
            <a:endParaRPr lang="en-US" sz="44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950964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Franklin Gothic Book" panose="020B0503020102020204" pitchFamily="34" charset="0"/>
              </a:rPr>
              <a:t>Reference</a:t>
            </a:r>
            <a:endParaRPr lang="en-US" sz="4000" b="1" dirty="0">
              <a:latin typeface="Franklin Gothic Book" panose="020B05030201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143000" y="2712976"/>
            <a:ext cx="2704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Franklin Gothic Book" panose="020B0503020102020204" pitchFamily="34" charset="0"/>
              </a:rPr>
              <a:t>Near Ref.</a:t>
            </a:r>
            <a:endParaRPr lang="en-US" sz="4000" b="1" dirty="0">
              <a:latin typeface="Franklin Gothic Book" panose="020B05030201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143000" y="3471106"/>
            <a:ext cx="2704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Franklin Gothic Book" panose="020B0503020102020204" pitchFamily="34" charset="0"/>
              </a:rPr>
              <a:t>Minor Deg.</a:t>
            </a:r>
            <a:endParaRPr lang="en-US" sz="4000" b="1" dirty="0">
              <a:latin typeface="Franklin Gothic Book" panose="020B05030201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143000" y="4300678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Franklin Gothic Book" panose="020B0503020102020204" pitchFamily="34" charset="0"/>
              </a:rPr>
              <a:t>Moderate Deg.</a:t>
            </a:r>
            <a:endParaRPr lang="en-US" sz="4000" b="1" dirty="0">
              <a:latin typeface="Franklin Gothic Book" panose="020B05030201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143000" y="5163554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Franklin Gothic Book" panose="020B0503020102020204" pitchFamily="34" charset="0"/>
              </a:rPr>
              <a:t>Severe Deg.</a:t>
            </a:r>
            <a:endParaRPr lang="en-US" sz="4000" b="1" dirty="0">
              <a:latin typeface="Franklin Gothic Book" panose="020B05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156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Objective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09800"/>
            <a:ext cx="8229600" cy="1600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latin typeface="Franklin Gothic Book" panose="020B0503020102020204" pitchFamily="34" charset="0"/>
              </a:rPr>
              <a:t>Update and refine the 2011 Chessie BIBI for Chesapeake Bay Program assessment purposes.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6433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83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Metric Calculation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8077200" cy="2971801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latin typeface="Franklin Gothic Book" panose="020B0503020102020204" pitchFamily="34" charset="0"/>
              </a:rPr>
              <a:t>Metrics</a:t>
            </a:r>
          </a:p>
          <a:p>
            <a:pPr lvl="1"/>
            <a:r>
              <a:rPr lang="en-US" sz="2800" dirty="0" smtClean="0">
                <a:latin typeface="Franklin Gothic Book" panose="020B0503020102020204" pitchFamily="34" charset="0"/>
              </a:rPr>
              <a:t>78 metrics from the literature</a:t>
            </a:r>
          </a:p>
          <a:p>
            <a:pPr lvl="1"/>
            <a:r>
              <a:rPr lang="en-US" sz="2800" dirty="0" smtClean="0">
                <a:latin typeface="Franklin Gothic Book" panose="020B0503020102020204" pitchFamily="34" charset="0"/>
              </a:rPr>
              <a:t>Percentage of each taxon</a:t>
            </a:r>
          </a:p>
          <a:p>
            <a:pPr lvl="2"/>
            <a:r>
              <a:rPr lang="en-US" sz="2400" dirty="0" smtClean="0">
                <a:latin typeface="Franklin Gothic Book" panose="020B0503020102020204" pitchFamily="34" charset="0"/>
              </a:rPr>
              <a:t>&gt; 1,000 metrics tested</a:t>
            </a:r>
          </a:p>
          <a:p>
            <a:pPr lvl="2"/>
            <a:r>
              <a:rPr lang="en-US" sz="2400" dirty="0" smtClean="0">
                <a:latin typeface="Franklin Gothic Book" panose="020B0503020102020204" pitchFamily="34" charset="0"/>
              </a:rPr>
              <a:t>Most metrics are useless</a:t>
            </a:r>
          </a:p>
          <a:p>
            <a:pPr marL="914400" lvl="2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784866"/>
              </p:ext>
            </p:extLst>
          </p:nvPr>
        </p:nvGraphicFramePr>
        <p:xfrm>
          <a:off x="838200" y="3952460"/>
          <a:ext cx="7391400" cy="2524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590800"/>
                <a:gridCol w="2286000"/>
              </a:tblGrid>
              <a:tr h="84960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Franklin Gothic Book" panose="020B0503020102020204" pitchFamily="34" charset="0"/>
                        </a:rPr>
                        <a:t>New Metric</a:t>
                      </a:r>
                      <a:endParaRPr lang="en-US" sz="2800" dirty="0"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Franklin Gothic Book" panose="020B0503020102020204" pitchFamily="34" charset="0"/>
                        </a:rPr>
                        <a:t>Common</a:t>
                      </a:r>
                      <a:r>
                        <a:rPr lang="en-US" sz="2800" baseline="0" dirty="0" smtClean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en-US" sz="2800" dirty="0" smtClean="0">
                          <a:latin typeface="Franklin Gothic Book" panose="020B0503020102020204" pitchFamily="34" charset="0"/>
                        </a:rPr>
                        <a:t>Metric</a:t>
                      </a:r>
                      <a:endParaRPr lang="en-US" sz="2800" dirty="0"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Franklin Gothic Book" panose="020B0503020102020204" pitchFamily="34" charset="0"/>
                        </a:rPr>
                        <a:t>Bioregion</a:t>
                      </a:r>
                      <a:endParaRPr lang="en-US" sz="2800" dirty="0"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5583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Franklin Gothic Book" panose="020B0503020102020204" pitchFamily="34" charset="0"/>
                        </a:rPr>
                        <a:t>% Heptageniidae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Franklin Gothic Book" panose="020B0503020102020204" pitchFamily="34" charset="0"/>
                        </a:rPr>
                        <a:t>% Ephemeroptera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Book" panose="020B0503020102020204" pitchFamily="34" charset="0"/>
                        </a:rPr>
                        <a:t>Piedmont</a:t>
                      </a:r>
                      <a:endParaRPr lang="en-US" sz="2400" dirty="0"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83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Book" panose="020B0503020102020204" pitchFamily="34" charset="0"/>
                        </a:rPr>
                        <a:t>%</a:t>
                      </a:r>
                      <a:r>
                        <a:rPr lang="en-US" sz="2400" baseline="0" dirty="0" smtClean="0">
                          <a:latin typeface="Franklin Gothic Book" panose="020B0503020102020204" pitchFamily="34" charset="0"/>
                        </a:rPr>
                        <a:t> Systellognatha</a:t>
                      </a:r>
                      <a:endParaRPr lang="en-US" sz="2400" dirty="0"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Book" panose="020B0503020102020204" pitchFamily="34" charset="0"/>
                        </a:rPr>
                        <a:t>% Plecoptera</a:t>
                      </a:r>
                      <a:endParaRPr lang="en-US" sz="2400" dirty="0"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Book" panose="020B0503020102020204" pitchFamily="34" charset="0"/>
                        </a:rPr>
                        <a:t>Ridges</a:t>
                      </a:r>
                      <a:endParaRPr lang="en-US" sz="2400" dirty="0"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83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Book" panose="020B0503020102020204" pitchFamily="34" charset="0"/>
                        </a:rPr>
                        <a:t>%</a:t>
                      </a:r>
                      <a:r>
                        <a:rPr lang="en-US" sz="2400" baseline="0" dirty="0" smtClean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Franklin Gothic Book" panose="020B0503020102020204" pitchFamily="34" charset="0"/>
                        </a:rPr>
                        <a:t>Furcatergalia</a:t>
                      </a:r>
                      <a:endParaRPr lang="en-US" sz="2400" dirty="0"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Franklin Gothic Book" panose="020B0503020102020204" pitchFamily="34" charset="0"/>
                        </a:rPr>
                        <a:t>% Ephemeroptera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Franklin Gothic Book" panose="020B0503020102020204" pitchFamily="34" charset="0"/>
                        </a:rPr>
                        <a:t>Ridges</a:t>
                      </a:r>
                      <a:endParaRPr lang="en-US" sz="2400" dirty="0">
                        <a:latin typeface="Franklin Gothic Book" panose="020B05030201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718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Rarefaction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417638"/>
            <a:ext cx="8610600" cy="4708525"/>
          </a:xfrm>
        </p:spPr>
        <p:txBody>
          <a:bodyPr/>
          <a:lstStyle/>
          <a:p>
            <a:r>
              <a:rPr lang="en-US" sz="3200" b="1" dirty="0">
                <a:latin typeface="Franklin Gothic Book" panose="020B0503020102020204" pitchFamily="34" charset="0"/>
              </a:rPr>
              <a:t>Sampling without replacement</a:t>
            </a:r>
          </a:p>
          <a:p>
            <a:r>
              <a:rPr lang="en-US" sz="3200" b="1" dirty="0" err="1" smtClean="0">
                <a:latin typeface="Franklin Gothic Book" panose="020B0503020102020204" pitchFamily="34" charset="0"/>
              </a:rPr>
              <a:t>rrarefy</a:t>
            </a:r>
            <a:r>
              <a:rPr lang="en-US" sz="3200" b="1" dirty="0" smtClean="0">
                <a:latin typeface="Franklin Gothic Book" panose="020B0503020102020204" pitchFamily="34" charset="0"/>
              </a:rPr>
              <a:t> function in the Vegan package</a:t>
            </a:r>
          </a:p>
          <a:p>
            <a:pPr lvl="1"/>
            <a:r>
              <a:rPr lang="en-US" sz="2800" i="1" dirty="0" smtClean="0">
                <a:latin typeface="Franklin Gothic Book" panose="020B0503020102020204" pitchFamily="34" charset="0"/>
              </a:rPr>
              <a:t>“The </a:t>
            </a:r>
            <a:r>
              <a:rPr lang="en-US" sz="2800" i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random</a:t>
            </a:r>
            <a:r>
              <a:rPr lang="en-US" sz="2800" i="1" dirty="0">
                <a:latin typeface="Franklin Gothic Book" panose="020B0503020102020204" pitchFamily="34" charset="0"/>
              </a:rPr>
              <a:t> rarefaction is made without replacement so that the variance of rarefied communities is rather related to rarefaction </a:t>
            </a:r>
            <a:r>
              <a:rPr lang="en-US" sz="2800" i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proportion</a:t>
            </a:r>
            <a:r>
              <a:rPr lang="en-US" sz="2800" i="1" dirty="0">
                <a:latin typeface="Franklin Gothic Book" panose="020B0503020102020204" pitchFamily="34" charset="0"/>
              </a:rPr>
              <a:t> than to </a:t>
            </a:r>
            <a:r>
              <a:rPr lang="en-US" sz="2800" i="1" dirty="0" smtClean="0">
                <a:latin typeface="Franklin Gothic Book" panose="020B0503020102020204" pitchFamily="34" charset="0"/>
              </a:rPr>
              <a:t>the </a:t>
            </a:r>
            <a:r>
              <a:rPr lang="en-US" sz="2800" i="1" dirty="0">
                <a:latin typeface="Franklin Gothic Book" panose="020B0503020102020204" pitchFamily="34" charset="0"/>
              </a:rPr>
              <a:t>size of the sample</a:t>
            </a:r>
            <a:r>
              <a:rPr lang="en-US" sz="2800" i="1" dirty="0" smtClean="0">
                <a:latin typeface="Franklin Gothic Book" panose="020B0503020102020204" pitchFamily="34" charset="0"/>
              </a:rPr>
              <a:t>.” </a:t>
            </a:r>
          </a:p>
          <a:p>
            <a:pPr marL="457200" lvl="1" indent="0">
              <a:buNone/>
            </a:pPr>
            <a:r>
              <a:rPr lang="en-US" b="1" dirty="0" smtClean="0">
                <a:latin typeface="Franklin Gothic Book" panose="020B0503020102020204" pitchFamily="34" charset="0"/>
              </a:rPr>
              <a:t>					- </a:t>
            </a:r>
            <a:r>
              <a:rPr lang="en-US" b="1" dirty="0" err="1" smtClean="0">
                <a:latin typeface="Franklin Gothic Book" panose="020B0503020102020204" pitchFamily="34" charset="0"/>
              </a:rPr>
              <a:t>Oksanen</a:t>
            </a:r>
            <a:r>
              <a:rPr lang="en-US" b="1" dirty="0" smtClean="0">
                <a:latin typeface="Franklin Gothic Book" panose="020B0503020102020204" pitchFamily="34" charset="0"/>
              </a:rPr>
              <a:t> and O’Hara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6246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176109" y="1371600"/>
            <a:ext cx="7021660" cy="4317933"/>
            <a:chOff x="776520" y="2162874"/>
            <a:chExt cx="7918415" cy="3516423"/>
          </a:xfrm>
        </p:grpSpPr>
        <p:grpSp>
          <p:nvGrpSpPr>
            <p:cNvPr id="5" name="Group 4"/>
            <p:cNvGrpSpPr/>
            <p:nvPr/>
          </p:nvGrpSpPr>
          <p:grpSpPr>
            <a:xfrm>
              <a:off x="4972833" y="2514600"/>
              <a:ext cx="3722102" cy="3148240"/>
              <a:chOff x="4972833" y="2514600"/>
              <a:chExt cx="3722102" cy="314824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4972833" y="2514600"/>
                <a:ext cx="465263" cy="314824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438096" y="3200399"/>
                <a:ext cx="465263" cy="2462439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903359" y="3912856"/>
                <a:ext cx="465263" cy="1749984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6368622" y="4787850"/>
                <a:ext cx="465263" cy="87499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833885" y="5225341"/>
                <a:ext cx="465263" cy="437497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7299148" y="5444092"/>
                <a:ext cx="465263" cy="218748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7764409" y="5553462"/>
                <a:ext cx="465263" cy="109376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8229672" y="5608150"/>
                <a:ext cx="465263" cy="54688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0" name="Group 69"/>
            <p:cNvGrpSpPr/>
            <p:nvPr/>
          </p:nvGrpSpPr>
          <p:grpSpPr>
            <a:xfrm flipH="1">
              <a:off x="776520" y="2514600"/>
              <a:ext cx="3722102" cy="3164697"/>
              <a:chOff x="4972833" y="2514600"/>
              <a:chExt cx="3722102" cy="3164697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4972833" y="2514600"/>
                <a:ext cx="465263" cy="314824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5438096" y="3200399"/>
                <a:ext cx="465263" cy="2462439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5903360" y="3929313"/>
                <a:ext cx="465263" cy="1749984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6368622" y="4787846"/>
                <a:ext cx="465263" cy="87499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6833885" y="5225345"/>
                <a:ext cx="465263" cy="437497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7299148" y="5444092"/>
                <a:ext cx="465263" cy="218748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7764409" y="5553462"/>
                <a:ext cx="465263" cy="109376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8229672" y="5608150"/>
                <a:ext cx="465263" cy="54688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2" name="Rectangle 41"/>
            <p:cNvSpPr/>
            <p:nvPr/>
          </p:nvSpPr>
          <p:spPr>
            <a:xfrm>
              <a:off x="4499309" y="2162874"/>
              <a:ext cx="465263" cy="349996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 rot="16200000">
            <a:off x="-1511955" y="3065231"/>
            <a:ext cx="4278421" cy="949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Franklin Gothic Book" panose="020B0503020102020204" pitchFamily="34" charset="0"/>
                <a:cs typeface="Times New Roman" panose="02020603050405020304" pitchFamily="18" charset="0"/>
              </a:rPr>
              <a:t>Frequency</a:t>
            </a:r>
            <a:endParaRPr lang="en-US" sz="4800" b="1" dirty="0">
              <a:latin typeface="Franklin Gothic Book" panose="020B05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66800" y="5684684"/>
            <a:ext cx="7433210" cy="834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Composition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itle 2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9906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Rarefaction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1066799" y="1371600"/>
            <a:ext cx="7433211" cy="4340094"/>
            <a:chOff x="914400" y="1371600"/>
            <a:chExt cx="7772401" cy="4340094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914400" y="5679297"/>
              <a:ext cx="7772401" cy="5387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H="1">
              <a:off x="952500" y="1371600"/>
              <a:ext cx="38100" cy="4340094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79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817916"/>
              </p:ext>
            </p:extLst>
          </p:nvPr>
        </p:nvGraphicFramePr>
        <p:xfrm>
          <a:off x="304800" y="152400"/>
          <a:ext cx="8610600" cy="6549910"/>
        </p:xfrm>
        <a:graphic>
          <a:graphicData uri="http://schemas.openxmlformats.org/drawingml/2006/table">
            <a:tbl>
              <a:tblPr/>
              <a:tblGrid>
                <a:gridCol w="457200"/>
                <a:gridCol w="2133600"/>
                <a:gridCol w="1447800"/>
                <a:gridCol w="1905000"/>
                <a:gridCol w="2667000"/>
              </a:tblGrid>
              <a:tr h="327502">
                <a:tc>
                  <a:txBody>
                    <a:bodyPr/>
                    <a:lstStyle/>
                    <a:p>
                      <a:pPr algn="l" fontAlgn="b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Family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Count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% Abundance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Rarefied % Abundance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EPHEMERELLIDAE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33.38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HYDROPSYCHIDAE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19.49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CHIRONOMIDAE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9.71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TAENIOPTERYGIDAE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7.39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BAETIDAE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6.43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LEPIDOSTOMATIDAE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LEPTOPHLEBIIDAE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4.45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TIPULIDAE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4.45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HEPTAGENIIDAE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3.69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CHLOROPERLIDAE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ISONYCHIIDAE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SPERCHONTIDAE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PHILOPOTAMIDAE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0.89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POLYCENTROPODIDAE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0.89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EMPIDIDAE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0.62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en-US" sz="14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PERLODIDAE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en-US" sz="1100" b="0" i="0" u="none" strike="noStrike" dirty="0">
                        <a:solidFill>
                          <a:srgbClr val="80808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CAPNIIDAE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18</a:t>
                      </a:r>
                      <a:endParaRPr lang="en-US" sz="1100" b="0" i="0" u="none" strike="noStrike" dirty="0">
                        <a:solidFill>
                          <a:srgbClr val="80808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HYDROPTILIDAE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19</a:t>
                      </a:r>
                      <a:endParaRPr lang="en-US" sz="1100" b="0" i="0" u="none" strike="noStrike" dirty="0">
                        <a:solidFill>
                          <a:srgbClr val="80808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GLOSSOSOMATIDAE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20</a:t>
                      </a:r>
                      <a:endParaRPr lang="en-US" sz="1100" b="0" i="0" u="none" strike="noStrike" dirty="0">
                        <a:solidFill>
                          <a:srgbClr val="80808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LUMBRICULIDAE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21</a:t>
                      </a:r>
                      <a:endParaRPr lang="en-US" sz="1100" b="0" i="0" u="none" strike="noStrike" dirty="0">
                        <a:solidFill>
                          <a:srgbClr val="80808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ATHERICIDAE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22</a:t>
                      </a:r>
                      <a:endParaRPr lang="en-US" sz="1100" b="0" i="0" u="none" strike="noStrike" dirty="0">
                        <a:solidFill>
                          <a:srgbClr val="80808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PERLIDAE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23</a:t>
                      </a:r>
                      <a:endParaRPr lang="en-US" sz="1100" b="0" i="0" u="none" strike="noStrike" dirty="0">
                        <a:solidFill>
                          <a:srgbClr val="80808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PSEPHENIDAE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24</a:t>
                      </a:r>
                      <a:endParaRPr lang="en-US" sz="1100" b="0" i="0" u="none" strike="noStrike" dirty="0">
                        <a:solidFill>
                          <a:srgbClr val="80808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LEUCTRIDAE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25</a:t>
                      </a:r>
                      <a:endParaRPr lang="en-US" sz="1100" b="0" i="0" u="none" strike="noStrike" dirty="0">
                        <a:solidFill>
                          <a:srgbClr val="80808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ODONTOCERIDAE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26</a:t>
                      </a:r>
                      <a:endParaRPr lang="en-US" sz="1100" b="0" i="0" u="none" strike="noStrike" dirty="0">
                        <a:solidFill>
                          <a:srgbClr val="80808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PLANARIIDAE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27</a:t>
                      </a:r>
                      <a:endParaRPr lang="en-US" sz="1100" b="0" i="0" u="none" strike="noStrike" dirty="0">
                        <a:solidFill>
                          <a:srgbClr val="80808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RHYACOPHILIDAE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28</a:t>
                      </a:r>
                      <a:endParaRPr lang="en-US" sz="1100" b="0" i="0" u="none" strike="noStrike" dirty="0">
                        <a:solidFill>
                          <a:srgbClr val="80808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SIMULIIDAE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80808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580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36"/>
            <a:ext cx="8242300" cy="685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715000" y="762000"/>
            <a:ext cx="327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Franklin Gothic Book" panose="020B0503020102020204" pitchFamily="34" charset="0"/>
              </a:rPr>
              <a:t>Min = 8 taxa</a:t>
            </a:r>
          </a:p>
          <a:p>
            <a:r>
              <a:rPr lang="en-US" sz="3200" b="1" dirty="0" smtClean="0">
                <a:latin typeface="Franklin Gothic Book" panose="020B0503020102020204" pitchFamily="34" charset="0"/>
              </a:rPr>
              <a:t>Median = 15 taxa</a:t>
            </a:r>
          </a:p>
          <a:p>
            <a:r>
              <a:rPr lang="en-US" sz="3200" b="1" dirty="0" smtClean="0">
                <a:latin typeface="Franklin Gothic Book" panose="020B0503020102020204" pitchFamily="34" charset="0"/>
              </a:rPr>
              <a:t>Max = 23 taxa</a:t>
            </a:r>
            <a:endParaRPr lang="en-US" sz="3200" b="1" dirty="0">
              <a:latin typeface="Franklin Gothic Book" panose="020B05030201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873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7961"/>
            <a:ext cx="8242880" cy="685003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19800" y="762000"/>
            <a:ext cx="281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Franklin Gothic Book" panose="020B0503020102020204" pitchFamily="34" charset="0"/>
              </a:rPr>
              <a:t>Min = 1.56</a:t>
            </a:r>
          </a:p>
          <a:p>
            <a:r>
              <a:rPr lang="en-US" sz="3200" b="1" dirty="0" smtClean="0">
                <a:latin typeface="Franklin Gothic Book" panose="020B0503020102020204" pitchFamily="34" charset="0"/>
              </a:rPr>
              <a:t>Median = 2.12</a:t>
            </a:r>
          </a:p>
          <a:p>
            <a:r>
              <a:rPr lang="en-US" sz="3200" b="1" dirty="0" smtClean="0">
                <a:latin typeface="Franklin Gothic Book" panose="020B0503020102020204" pitchFamily="34" charset="0"/>
              </a:rPr>
              <a:t>Max = 2.60</a:t>
            </a:r>
            <a:endParaRPr lang="en-US" sz="3200" b="1" dirty="0">
              <a:latin typeface="Franklin Gothic Book" panose="020B05030201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83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-17106"/>
            <a:ext cx="8252460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19800" y="762000"/>
            <a:ext cx="3048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Franklin Gothic Book" panose="020B0503020102020204" pitchFamily="34" charset="0"/>
              </a:rPr>
              <a:t>Min = 48%</a:t>
            </a:r>
          </a:p>
          <a:p>
            <a:r>
              <a:rPr lang="en-US" sz="3200" b="1" dirty="0" smtClean="0">
                <a:latin typeface="Franklin Gothic Book" panose="020B0503020102020204" pitchFamily="34" charset="0"/>
              </a:rPr>
              <a:t>Median = 69%</a:t>
            </a:r>
          </a:p>
          <a:p>
            <a:r>
              <a:rPr lang="en-US" sz="3200" b="1" dirty="0" smtClean="0">
                <a:latin typeface="Franklin Gothic Book" panose="020B0503020102020204" pitchFamily="34" charset="0"/>
              </a:rPr>
              <a:t>Max = 90%</a:t>
            </a:r>
          </a:p>
          <a:p>
            <a:r>
              <a:rPr lang="en-US" sz="3200" b="1" dirty="0" smtClean="0">
                <a:latin typeface="Franklin Gothic Book" panose="020B0503020102020204" pitchFamily="34" charset="0"/>
              </a:rPr>
              <a:t>True = 75%</a:t>
            </a:r>
          </a:p>
          <a:p>
            <a:r>
              <a:rPr lang="en-US" sz="3200" b="1" dirty="0" smtClean="0">
                <a:latin typeface="Franklin Gothic Book" panose="020B0503020102020204" pitchFamily="34" charset="0"/>
              </a:rPr>
              <a:t>n = 1052</a:t>
            </a:r>
          </a:p>
          <a:p>
            <a:r>
              <a:rPr lang="en-US" sz="3200" b="1" dirty="0" err="1" smtClean="0">
                <a:latin typeface="Franklin Gothic Book" panose="020B0503020102020204" pitchFamily="34" charset="0"/>
              </a:rPr>
              <a:t>n</a:t>
            </a:r>
            <a:r>
              <a:rPr lang="en-US" sz="3200" b="1" baseline="-25000" dirty="0" err="1" smtClean="0">
                <a:latin typeface="Franklin Gothic Book" panose="020B0503020102020204" pitchFamily="34" charset="0"/>
              </a:rPr>
              <a:t>r</a:t>
            </a:r>
            <a:r>
              <a:rPr lang="en-US" sz="3200" b="1" dirty="0" smtClean="0">
                <a:latin typeface="Franklin Gothic Book" panose="020B0503020102020204" pitchFamily="34" charset="0"/>
              </a:rPr>
              <a:t>= 100</a:t>
            </a:r>
            <a:endParaRPr lang="en-US" sz="3200" b="1" baseline="-25000" dirty="0">
              <a:latin typeface="Franklin Gothic Book" panose="020B05030201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5342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067678806"/>
              </p:ext>
            </p:extLst>
          </p:nvPr>
        </p:nvGraphicFramePr>
        <p:xfrm>
          <a:off x="457200" y="381000"/>
          <a:ext cx="82296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414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Rarefaction Discussion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98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Metric Sensitivity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latin typeface="Franklin Gothic Book" panose="020B0503020102020204" pitchFamily="34" charset="0"/>
              </a:rPr>
              <a:t>Objective: Identify metrics that best reflect a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disturbance gradient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3200" dirty="0" smtClean="0">
                <a:latin typeface="Franklin Gothic Book" panose="020B0503020102020204" pitchFamily="34" charset="0"/>
              </a:rPr>
              <a:t>Barbour et al. 1996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3200" dirty="0" smtClean="0">
                <a:latin typeface="Franklin Gothic Book" panose="020B0503020102020204" pitchFamily="34" charset="0"/>
              </a:rPr>
              <a:t>Quantile Threshold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3200" dirty="0" smtClean="0">
                <a:latin typeface="Franklin Gothic Book" panose="020B0503020102020204" pitchFamily="34" charset="0"/>
              </a:rPr>
              <a:t>Confusion Matrix Accuracy (CMA)</a:t>
            </a:r>
            <a:endParaRPr lang="en-US" sz="3200" dirty="0">
              <a:latin typeface="Franklin Gothic Book" panose="020B05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395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693" y="0"/>
            <a:ext cx="8229600" cy="10668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Outline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479" y="1143000"/>
            <a:ext cx="8382000" cy="5486399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Franklin Gothic Book" panose="020B0503020102020204" pitchFamily="34" charset="0"/>
              </a:rPr>
              <a:t>Section </a:t>
            </a:r>
            <a:r>
              <a:rPr lang="en-US" sz="3600" dirty="0">
                <a:latin typeface="Franklin Gothic Book" panose="020B0503020102020204" pitchFamily="34" charset="0"/>
              </a:rPr>
              <a:t>1</a:t>
            </a:r>
            <a:r>
              <a:rPr lang="en-US" sz="3600" dirty="0" smtClean="0">
                <a:latin typeface="Franklin Gothic Book" panose="020B0503020102020204" pitchFamily="34" charset="0"/>
              </a:rPr>
              <a:t>: Master Taxa List</a:t>
            </a:r>
          </a:p>
          <a:p>
            <a:r>
              <a:rPr lang="en-US" sz="3600" dirty="0" smtClean="0">
                <a:latin typeface="Franklin Gothic Book" panose="020B0503020102020204" pitchFamily="34" charset="0"/>
              </a:rPr>
              <a:t>Section 2: Site Classification</a:t>
            </a:r>
          </a:p>
          <a:p>
            <a:r>
              <a:rPr lang="en-US" sz="3600" dirty="0" smtClean="0">
                <a:latin typeface="Franklin Gothic Book" panose="020B0503020102020204" pitchFamily="34" charset="0"/>
              </a:rPr>
              <a:t>Section 3: Rarefaction</a:t>
            </a:r>
          </a:p>
          <a:p>
            <a:r>
              <a:rPr lang="en-US" sz="3600" dirty="0" smtClean="0">
                <a:latin typeface="Franklin Gothic Book" panose="020B0503020102020204" pitchFamily="34" charset="0"/>
              </a:rPr>
              <a:t>Section 4: Metric Sensitivity</a:t>
            </a:r>
          </a:p>
          <a:p>
            <a:r>
              <a:rPr lang="en-US" sz="3600" dirty="0" smtClean="0">
                <a:latin typeface="Franklin Gothic Book" panose="020B0503020102020204" pitchFamily="34" charset="0"/>
              </a:rPr>
              <a:t>Section 5: Redundancy Analysis</a:t>
            </a:r>
          </a:p>
          <a:p>
            <a:r>
              <a:rPr lang="en-US" sz="3600" dirty="0" smtClean="0">
                <a:latin typeface="Franklin Gothic Book" panose="020B0503020102020204" pitchFamily="34" charset="0"/>
              </a:rPr>
              <a:t>Section 6: Scoring Protocol</a:t>
            </a:r>
          </a:p>
          <a:p>
            <a:r>
              <a:rPr lang="en-US" sz="3600" dirty="0" smtClean="0">
                <a:latin typeface="Franklin Gothic Book" panose="020B0503020102020204" pitchFamily="34" charset="0"/>
              </a:rPr>
              <a:t>Section 7: Index Resolution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017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61"/>
            <a:ext cx="91440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Barbour et al. 1996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grpSp>
        <p:nvGrpSpPr>
          <p:cNvPr id="105" name="Group 104"/>
          <p:cNvGrpSpPr/>
          <p:nvPr/>
        </p:nvGrpSpPr>
        <p:grpSpPr>
          <a:xfrm>
            <a:off x="1742593" y="1311627"/>
            <a:ext cx="5666023" cy="5241573"/>
            <a:chOff x="1742593" y="1141288"/>
            <a:chExt cx="5666023" cy="5241573"/>
          </a:xfrm>
        </p:grpSpPr>
        <p:grpSp>
          <p:nvGrpSpPr>
            <p:cNvPr id="8" name="Group 7"/>
            <p:cNvGrpSpPr/>
            <p:nvPr/>
          </p:nvGrpSpPr>
          <p:grpSpPr>
            <a:xfrm>
              <a:off x="1742593" y="1141288"/>
              <a:ext cx="5666023" cy="5241573"/>
              <a:chOff x="2030592" y="989892"/>
              <a:chExt cx="5666023" cy="5241573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2030592" y="998491"/>
                <a:ext cx="5082816" cy="5232974"/>
                <a:chOff x="2465292" y="537846"/>
                <a:chExt cx="5756733" cy="5733291"/>
              </a:xfrm>
            </p:grpSpPr>
            <p:grpSp>
              <p:nvGrpSpPr>
                <p:cNvPr id="61" name="Group 60"/>
                <p:cNvGrpSpPr/>
                <p:nvPr/>
              </p:nvGrpSpPr>
              <p:grpSpPr>
                <a:xfrm>
                  <a:off x="2465292" y="537846"/>
                  <a:ext cx="5478763" cy="5058023"/>
                  <a:chOff x="1975895" y="434815"/>
                  <a:chExt cx="5478763" cy="5058023"/>
                </a:xfrm>
              </p:grpSpPr>
              <p:grpSp>
                <p:nvGrpSpPr>
                  <p:cNvPr id="66" name="Group 65"/>
                  <p:cNvGrpSpPr/>
                  <p:nvPr/>
                </p:nvGrpSpPr>
                <p:grpSpPr>
                  <a:xfrm>
                    <a:off x="2051021" y="434815"/>
                    <a:ext cx="2034800" cy="1996225"/>
                    <a:chOff x="2051021" y="434815"/>
                    <a:chExt cx="2034800" cy="1996225"/>
                  </a:xfrm>
                </p:grpSpPr>
                <p:sp>
                  <p:nvSpPr>
                    <p:cNvPr id="86" name="Rectangle 9"/>
                    <p:cNvSpPr/>
                    <p:nvPr/>
                  </p:nvSpPr>
                  <p:spPr>
                    <a:xfrm>
                      <a:off x="2051021" y="434815"/>
                      <a:ext cx="2034800" cy="1996225"/>
                    </a:xfrm>
                    <a:custGeom>
                      <a:avLst/>
                      <a:gdLst>
                        <a:gd name="connsiteX0" fmla="*/ 0 w 2717442"/>
                        <a:gd name="connsiteY0" fmla="*/ 0 h 2665926"/>
                        <a:gd name="connsiteX1" fmla="*/ 2717442 w 2717442"/>
                        <a:gd name="connsiteY1" fmla="*/ 0 h 2665926"/>
                        <a:gd name="connsiteX2" fmla="*/ 2717442 w 2717442"/>
                        <a:gd name="connsiteY2" fmla="*/ 2665926 h 2665926"/>
                        <a:gd name="connsiteX3" fmla="*/ 0 w 2717442"/>
                        <a:gd name="connsiteY3" fmla="*/ 2665926 h 2665926"/>
                        <a:gd name="connsiteX4" fmla="*/ 0 w 2717442"/>
                        <a:gd name="connsiteY4" fmla="*/ 0 h 2665926"/>
                        <a:gd name="connsiteX0" fmla="*/ 1 w 2717443"/>
                        <a:gd name="connsiteY0" fmla="*/ 0 h 2665927"/>
                        <a:gd name="connsiteX1" fmla="*/ 0 w 2717443"/>
                        <a:gd name="connsiteY1" fmla="*/ 2665927 h 2665927"/>
                        <a:gd name="connsiteX2" fmla="*/ 2717443 w 2717443"/>
                        <a:gd name="connsiteY2" fmla="*/ 2665926 h 2665927"/>
                        <a:gd name="connsiteX3" fmla="*/ 1 w 2717443"/>
                        <a:gd name="connsiteY3" fmla="*/ 2665926 h 2665927"/>
                        <a:gd name="connsiteX4" fmla="*/ 1 w 2717443"/>
                        <a:gd name="connsiteY4" fmla="*/ 0 h 266592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717443" h="2665927">
                          <a:moveTo>
                            <a:pt x="1" y="0"/>
                          </a:moveTo>
                          <a:cubicBezTo>
                            <a:pt x="1" y="888642"/>
                            <a:pt x="0" y="1777285"/>
                            <a:pt x="0" y="2665927"/>
                          </a:cubicBezTo>
                          <a:lnTo>
                            <a:pt x="2717443" y="2665926"/>
                          </a:lnTo>
                          <a:lnTo>
                            <a:pt x="1" y="2665926"/>
                          </a:lnTo>
                          <a:lnTo>
                            <a:pt x="1" y="0"/>
                          </a:lnTo>
                          <a:close/>
                        </a:path>
                      </a:pathLst>
                    </a:custGeom>
                    <a:noFill/>
                    <a:ln w="38100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  <p:sp>
                  <p:nvSpPr>
                    <p:cNvPr id="87" name="Rectangle 86"/>
                    <p:cNvSpPr/>
                    <p:nvPr/>
                  </p:nvSpPr>
                  <p:spPr>
                    <a:xfrm>
                      <a:off x="2632687" y="643943"/>
                      <a:ext cx="360608" cy="669701"/>
                    </a:xfrm>
                    <a:prstGeom prst="rect">
                      <a:avLst/>
                    </a:prstGeom>
                    <a:solidFill>
                      <a:sysClr val="window" lastClr="FFFFFF"/>
                    </a:solidFill>
                    <a:ln w="28575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  <p:cxnSp>
                  <p:nvCxnSpPr>
                    <p:cNvPr id="88" name="Straight Connector 87"/>
                    <p:cNvCxnSpPr>
                      <a:stCxn id="87" idx="1"/>
                      <a:endCxn id="87" idx="3"/>
                    </p:cNvCxnSpPr>
                    <p:nvPr/>
                  </p:nvCxnSpPr>
                  <p:spPr>
                    <a:xfrm>
                      <a:off x="2632687" y="978794"/>
                      <a:ext cx="360608" cy="0"/>
                    </a:xfrm>
                    <a:prstGeom prst="line">
                      <a:avLst/>
                    </a:prstGeom>
                    <a:noFill/>
                    <a:ln w="6350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</p:cxnSp>
                <p:sp>
                  <p:nvSpPr>
                    <p:cNvPr id="89" name="Rectangle 88"/>
                    <p:cNvSpPr/>
                    <p:nvPr/>
                  </p:nvSpPr>
                  <p:spPr>
                    <a:xfrm>
                      <a:off x="3410754" y="1648494"/>
                      <a:ext cx="360608" cy="669701"/>
                    </a:xfrm>
                    <a:prstGeom prst="rect">
                      <a:avLst/>
                    </a:prstGeom>
                    <a:solidFill>
                      <a:schemeClr val="accent2">
                        <a:lumMod val="75000"/>
                      </a:schemeClr>
                    </a:solidFill>
                    <a:ln w="28575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  <p:cxnSp>
                  <p:nvCxnSpPr>
                    <p:cNvPr id="90" name="Straight Connector 89"/>
                    <p:cNvCxnSpPr/>
                    <p:nvPr/>
                  </p:nvCxnSpPr>
                  <p:spPr>
                    <a:xfrm>
                      <a:off x="3410754" y="2009104"/>
                      <a:ext cx="358461" cy="0"/>
                    </a:xfrm>
                    <a:prstGeom prst="line">
                      <a:avLst/>
                    </a:prstGeom>
                    <a:noFill/>
                    <a:ln w="6350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</p:cxnSp>
              </p:grpSp>
              <p:grpSp>
                <p:nvGrpSpPr>
                  <p:cNvPr id="67" name="Group 66"/>
                  <p:cNvGrpSpPr/>
                  <p:nvPr/>
                </p:nvGrpSpPr>
                <p:grpSpPr>
                  <a:xfrm>
                    <a:off x="5419858" y="434815"/>
                    <a:ext cx="2034800" cy="1996225"/>
                    <a:chOff x="5419858" y="434815"/>
                    <a:chExt cx="2034800" cy="1996225"/>
                  </a:xfrm>
                </p:grpSpPr>
                <p:sp>
                  <p:nvSpPr>
                    <p:cNvPr id="81" name="Rectangle 9"/>
                    <p:cNvSpPr/>
                    <p:nvPr/>
                  </p:nvSpPr>
                  <p:spPr>
                    <a:xfrm>
                      <a:off x="5419858" y="434815"/>
                      <a:ext cx="2034800" cy="1996225"/>
                    </a:xfrm>
                    <a:custGeom>
                      <a:avLst/>
                      <a:gdLst>
                        <a:gd name="connsiteX0" fmla="*/ 0 w 2717442"/>
                        <a:gd name="connsiteY0" fmla="*/ 0 h 2665926"/>
                        <a:gd name="connsiteX1" fmla="*/ 2717442 w 2717442"/>
                        <a:gd name="connsiteY1" fmla="*/ 0 h 2665926"/>
                        <a:gd name="connsiteX2" fmla="*/ 2717442 w 2717442"/>
                        <a:gd name="connsiteY2" fmla="*/ 2665926 h 2665926"/>
                        <a:gd name="connsiteX3" fmla="*/ 0 w 2717442"/>
                        <a:gd name="connsiteY3" fmla="*/ 2665926 h 2665926"/>
                        <a:gd name="connsiteX4" fmla="*/ 0 w 2717442"/>
                        <a:gd name="connsiteY4" fmla="*/ 0 h 2665926"/>
                        <a:gd name="connsiteX0" fmla="*/ 1 w 2717443"/>
                        <a:gd name="connsiteY0" fmla="*/ 0 h 2665927"/>
                        <a:gd name="connsiteX1" fmla="*/ 0 w 2717443"/>
                        <a:gd name="connsiteY1" fmla="*/ 2665927 h 2665927"/>
                        <a:gd name="connsiteX2" fmla="*/ 2717443 w 2717443"/>
                        <a:gd name="connsiteY2" fmla="*/ 2665926 h 2665927"/>
                        <a:gd name="connsiteX3" fmla="*/ 1 w 2717443"/>
                        <a:gd name="connsiteY3" fmla="*/ 2665926 h 2665927"/>
                        <a:gd name="connsiteX4" fmla="*/ 1 w 2717443"/>
                        <a:gd name="connsiteY4" fmla="*/ 0 h 266592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717443" h="2665927">
                          <a:moveTo>
                            <a:pt x="1" y="0"/>
                          </a:moveTo>
                          <a:cubicBezTo>
                            <a:pt x="1" y="888642"/>
                            <a:pt x="0" y="1777285"/>
                            <a:pt x="0" y="2665927"/>
                          </a:cubicBezTo>
                          <a:lnTo>
                            <a:pt x="2717443" y="2665926"/>
                          </a:lnTo>
                          <a:lnTo>
                            <a:pt x="1" y="2665926"/>
                          </a:lnTo>
                          <a:lnTo>
                            <a:pt x="1" y="0"/>
                          </a:lnTo>
                          <a:close/>
                        </a:path>
                      </a:pathLst>
                    </a:custGeom>
                    <a:noFill/>
                    <a:ln w="38100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  <p:sp>
                  <p:nvSpPr>
                    <p:cNvPr id="82" name="Rectangle 81"/>
                    <p:cNvSpPr/>
                    <p:nvPr/>
                  </p:nvSpPr>
                  <p:spPr>
                    <a:xfrm>
                      <a:off x="5909256" y="837126"/>
                      <a:ext cx="360608" cy="669701"/>
                    </a:xfrm>
                    <a:prstGeom prst="rect">
                      <a:avLst/>
                    </a:prstGeom>
                    <a:solidFill>
                      <a:sysClr val="window" lastClr="FFFFFF"/>
                    </a:solidFill>
                    <a:ln w="28575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  <p:sp>
                  <p:nvSpPr>
                    <p:cNvPr id="83" name="Rectangle 82"/>
                    <p:cNvSpPr/>
                    <p:nvPr/>
                  </p:nvSpPr>
                  <p:spPr>
                    <a:xfrm>
                      <a:off x="6681957" y="1326524"/>
                      <a:ext cx="360608" cy="669701"/>
                    </a:xfrm>
                    <a:prstGeom prst="rect">
                      <a:avLst/>
                    </a:prstGeom>
                    <a:solidFill>
                      <a:schemeClr val="accent2">
                        <a:lumMod val="75000"/>
                      </a:schemeClr>
                    </a:solidFill>
                    <a:ln w="28575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  <p:cxnSp>
                  <p:nvCxnSpPr>
                    <p:cNvPr id="84" name="Straight Connector 83"/>
                    <p:cNvCxnSpPr/>
                    <p:nvPr/>
                  </p:nvCxnSpPr>
                  <p:spPr>
                    <a:xfrm>
                      <a:off x="5909256" y="978794"/>
                      <a:ext cx="360608" cy="0"/>
                    </a:xfrm>
                    <a:prstGeom prst="line">
                      <a:avLst/>
                    </a:prstGeom>
                    <a:noFill/>
                    <a:ln w="12700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</p:cxnSp>
                <p:cxnSp>
                  <p:nvCxnSpPr>
                    <p:cNvPr id="85" name="Straight Connector 84"/>
                    <p:cNvCxnSpPr>
                      <a:stCxn id="83" idx="1"/>
                      <a:endCxn id="83" idx="3"/>
                    </p:cNvCxnSpPr>
                    <p:nvPr/>
                  </p:nvCxnSpPr>
                  <p:spPr>
                    <a:xfrm>
                      <a:off x="6681957" y="1661375"/>
                      <a:ext cx="360608" cy="0"/>
                    </a:xfrm>
                    <a:prstGeom prst="line">
                      <a:avLst/>
                    </a:prstGeom>
                    <a:noFill/>
                    <a:ln w="12700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</p:cxnSp>
              </p:grpSp>
              <p:grpSp>
                <p:nvGrpSpPr>
                  <p:cNvPr id="68" name="Group 67"/>
                  <p:cNvGrpSpPr/>
                  <p:nvPr/>
                </p:nvGrpSpPr>
                <p:grpSpPr>
                  <a:xfrm>
                    <a:off x="1975895" y="3492318"/>
                    <a:ext cx="2034800" cy="1996225"/>
                    <a:chOff x="1975895" y="3492318"/>
                    <a:chExt cx="2034800" cy="1996225"/>
                  </a:xfrm>
                </p:grpSpPr>
                <p:sp>
                  <p:nvSpPr>
                    <p:cNvPr id="75" name="Rectangle 9"/>
                    <p:cNvSpPr/>
                    <p:nvPr/>
                  </p:nvSpPr>
                  <p:spPr>
                    <a:xfrm>
                      <a:off x="1975895" y="3492318"/>
                      <a:ext cx="2034800" cy="1996225"/>
                    </a:xfrm>
                    <a:custGeom>
                      <a:avLst/>
                      <a:gdLst>
                        <a:gd name="connsiteX0" fmla="*/ 0 w 2717442"/>
                        <a:gd name="connsiteY0" fmla="*/ 0 h 2665926"/>
                        <a:gd name="connsiteX1" fmla="*/ 2717442 w 2717442"/>
                        <a:gd name="connsiteY1" fmla="*/ 0 h 2665926"/>
                        <a:gd name="connsiteX2" fmla="*/ 2717442 w 2717442"/>
                        <a:gd name="connsiteY2" fmla="*/ 2665926 h 2665926"/>
                        <a:gd name="connsiteX3" fmla="*/ 0 w 2717442"/>
                        <a:gd name="connsiteY3" fmla="*/ 2665926 h 2665926"/>
                        <a:gd name="connsiteX4" fmla="*/ 0 w 2717442"/>
                        <a:gd name="connsiteY4" fmla="*/ 0 h 2665926"/>
                        <a:gd name="connsiteX0" fmla="*/ 1 w 2717443"/>
                        <a:gd name="connsiteY0" fmla="*/ 0 h 2665927"/>
                        <a:gd name="connsiteX1" fmla="*/ 0 w 2717443"/>
                        <a:gd name="connsiteY1" fmla="*/ 2665927 h 2665927"/>
                        <a:gd name="connsiteX2" fmla="*/ 2717443 w 2717443"/>
                        <a:gd name="connsiteY2" fmla="*/ 2665926 h 2665927"/>
                        <a:gd name="connsiteX3" fmla="*/ 1 w 2717443"/>
                        <a:gd name="connsiteY3" fmla="*/ 2665926 h 2665927"/>
                        <a:gd name="connsiteX4" fmla="*/ 1 w 2717443"/>
                        <a:gd name="connsiteY4" fmla="*/ 0 h 266592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717443" h="2665927">
                          <a:moveTo>
                            <a:pt x="1" y="0"/>
                          </a:moveTo>
                          <a:cubicBezTo>
                            <a:pt x="1" y="888642"/>
                            <a:pt x="0" y="1777285"/>
                            <a:pt x="0" y="2665927"/>
                          </a:cubicBezTo>
                          <a:lnTo>
                            <a:pt x="2717443" y="2665926"/>
                          </a:lnTo>
                          <a:lnTo>
                            <a:pt x="1" y="2665926"/>
                          </a:lnTo>
                          <a:lnTo>
                            <a:pt x="1" y="0"/>
                          </a:lnTo>
                          <a:close/>
                        </a:path>
                      </a:pathLst>
                    </a:custGeom>
                    <a:noFill/>
                    <a:ln w="38100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  <p:grpSp>
                  <p:nvGrpSpPr>
                    <p:cNvPr id="76" name="Group 75"/>
                    <p:cNvGrpSpPr/>
                    <p:nvPr/>
                  </p:nvGrpSpPr>
                  <p:grpSpPr>
                    <a:xfrm>
                      <a:off x="2486785" y="3893712"/>
                      <a:ext cx="1169830" cy="1004551"/>
                      <a:chOff x="2240924" y="3616816"/>
                      <a:chExt cx="1169830" cy="1004551"/>
                    </a:xfrm>
                  </p:grpSpPr>
                  <p:sp>
                    <p:nvSpPr>
                      <p:cNvPr id="77" name="Rectangle 76"/>
                      <p:cNvSpPr/>
                      <p:nvPr/>
                    </p:nvSpPr>
                    <p:spPr>
                      <a:xfrm>
                        <a:off x="2240924" y="3616816"/>
                        <a:ext cx="360608" cy="669701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 w="28575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tlCol="0" anchor="ctr"/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endParaRPr>
                      </a:p>
                    </p:txBody>
                  </p:sp>
                  <p:sp>
                    <p:nvSpPr>
                      <p:cNvPr id="78" name="Rectangle 77"/>
                      <p:cNvSpPr/>
                      <p:nvPr/>
                    </p:nvSpPr>
                    <p:spPr>
                      <a:xfrm>
                        <a:off x="3050146" y="3951666"/>
                        <a:ext cx="360608" cy="669701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75000"/>
                        </a:schemeClr>
                      </a:solidFill>
                      <a:ln w="28575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rtlCol="0" anchor="ctr"/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endParaRPr>
                      </a:p>
                    </p:txBody>
                  </p:sp>
                  <p:cxnSp>
                    <p:nvCxnSpPr>
                      <p:cNvPr id="79" name="Straight Connector 78"/>
                      <p:cNvCxnSpPr/>
                      <p:nvPr/>
                    </p:nvCxnSpPr>
                    <p:spPr>
                      <a:xfrm>
                        <a:off x="2240924" y="4076161"/>
                        <a:ext cx="360608" cy="0"/>
                      </a:xfrm>
                      <a:prstGeom prst="line">
                        <a:avLst/>
                      </a:prstGeom>
                      <a:noFill/>
                      <a:ln w="1905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</p:cxnSp>
                  <p:cxnSp>
                    <p:nvCxnSpPr>
                      <p:cNvPr id="80" name="Straight Connector 79"/>
                      <p:cNvCxnSpPr/>
                      <p:nvPr/>
                    </p:nvCxnSpPr>
                    <p:spPr>
                      <a:xfrm>
                        <a:off x="3050146" y="4490431"/>
                        <a:ext cx="360608" cy="0"/>
                      </a:xfrm>
                      <a:prstGeom prst="line">
                        <a:avLst/>
                      </a:prstGeom>
                      <a:noFill/>
                      <a:ln w="19050" cap="flat" cmpd="sng" algn="ctr">
                        <a:solidFill>
                          <a:sysClr val="windowText" lastClr="000000"/>
                        </a:solidFill>
                        <a:prstDash val="solid"/>
                        <a:miter lim="800000"/>
                      </a:ln>
                      <a:effectLst/>
                    </p:spPr>
                  </p:cxnSp>
                </p:grpSp>
              </p:grpSp>
              <p:grpSp>
                <p:nvGrpSpPr>
                  <p:cNvPr id="69" name="Group 68"/>
                  <p:cNvGrpSpPr/>
                  <p:nvPr/>
                </p:nvGrpSpPr>
                <p:grpSpPr>
                  <a:xfrm>
                    <a:off x="5419858" y="3496613"/>
                    <a:ext cx="2034800" cy="1996225"/>
                    <a:chOff x="5419858" y="3496613"/>
                    <a:chExt cx="2034800" cy="1996225"/>
                  </a:xfrm>
                </p:grpSpPr>
                <p:sp>
                  <p:nvSpPr>
                    <p:cNvPr id="70" name="Rectangle 9"/>
                    <p:cNvSpPr/>
                    <p:nvPr/>
                  </p:nvSpPr>
                  <p:spPr>
                    <a:xfrm>
                      <a:off x="5419858" y="3496613"/>
                      <a:ext cx="2034800" cy="1996225"/>
                    </a:xfrm>
                    <a:custGeom>
                      <a:avLst/>
                      <a:gdLst>
                        <a:gd name="connsiteX0" fmla="*/ 0 w 2717442"/>
                        <a:gd name="connsiteY0" fmla="*/ 0 h 2665926"/>
                        <a:gd name="connsiteX1" fmla="*/ 2717442 w 2717442"/>
                        <a:gd name="connsiteY1" fmla="*/ 0 h 2665926"/>
                        <a:gd name="connsiteX2" fmla="*/ 2717442 w 2717442"/>
                        <a:gd name="connsiteY2" fmla="*/ 2665926 h 2665926"/>
                        <a:gd name="connsiteX3" fmla="*/ 0 w 2717442"/>
                        <a:gd name="connsiteY3" fmla="*/ 2665926 h 2665926"/>
                        <a:gd name="connsiteX4" fmla="*/ 0 w 2717442"/>
                        <a:gd name="connsiteY4" fmla="*/ 0 h 2665926"/>
                        <a:gd name="connsiteX0" fmla="*/ 1 w 2717443"/>
                        <a:gd name="connsiteY0" fmla="*/ 0 h 2665927"/>
                        <a:gd name="connsiteX1" fmla="*/ 0 w 2717443"/>
                        <a:gd name="connsiteY1" fmla="*/ 2665927 h 2665927"/>
                        <a:gd name="connsiteX2" fmla="*/ 2717443 w 2717443"/>
                        <a:gd name="connsiteY2" fmla="*/ 2665926 h 2665927"/>
                        <a:gd name="connsiteX3" fmla="*/ 1 w 2717443"/>
                        <a:gd name="connsiteY3" fmla="*/ 2665926 h 2665927"/>
                        <a:gd name="connsiteX4" fmla="*/ 1 w 2717443"/>
                        <a:gd name="connsiteY4" fmla="*/ 0 h 266592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717443" h="2665927">
                          <a:moveTo>
                            <a:pt x="1" y="0"/>
                          </a:moveTo>
                          <a:cubicBezTo>
                            <a:pt x="1" y="888642"/>
                            <a:pt x="0" y="1777285"/>
                            <a:pt x="0" y="2665927"/>
                          </a:cubicBezTo>
                          <a:lnTo>
                            <a:pt x="2717443" y="2665926"/>
                          </a:lnTo>
                          <a:lnTo>
                            <a:pt x="1" y="2665926"/>
                          </a:lnTo>
                          <a:lnTo>
                            <a:pt x="1" y="0"/>
                          </a:lnTo>
                          <a:close/>
                        </a:path>
                      </a:pathLst>
                    </a:custGeom>
                    <a:noFill/>
                    <a:ln w="38100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  <p:sp>
                  <p:nvSpPr>
                    <p:cNvPr id="71" name="Rectangle 70"/>
                    <p:cNvSpPr/>
                    <p:nvPr/>
                  </p:nvSpPr>
                  <p:spPr>
                    <a:xfrm>
                      <a:off x="5909256" y="3616815"/>
                      <a:ext cx="360608" cy="873616"/>
                    </a:xfrm>
                    <a:prstGeom prst="rect">
                      <a:avLst/>
                    </a:prstGeom>
                    <a:solidFill>
                      <a:sysClr val="window" lastClr="FFFFFF"/>
                    </a:solidFill>
                    <a:ln w="28575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  <p:sp>
                  <p:nvSpPr>
                    <p:cNvPr id="72" name="Rectangle 71"/>
                    <p:cNvSpPr/>
                    <p:nvPr/>
                  </p:nvSpPr>
                  <p:spPr>
                    <a:xfrm>
                      <a:off x="6681957" y="3812147"/>
                      <a:ext cx="360608" cy="1086116"/>
                    </a:xfrm>
                    <a:prstGeom prst="rect">
                      <a:avLst/>
                    </a:prstGeom>
                    <a:solidFill>
                      <a:schemeClr val="accent2">
                        <a:lumMod val="75000"/>
                      </a:schemeClr>
                    </a:solidFill>
                    <a:ln w="28575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  <p:cxnSp>
                  <p:nvCxnSpPr>
                    <p:cNvPr id="73" name="Straight Connector 72"/>
                    <p:cNvCxnSpPr/>
                    <p:nvPr/>
                  </p:nvCxnSpPr>
                  <p:spPr>
                    <a:xfrm>
                      <a:off x="5909256" y="3958103"/>
                      <a:ext cx="360608" cy="0"/>
                    </a:xfrm>
                    <a:prstGeom prst="line">
                      <a:avLst/>
                    </a:prstGeom>
                    <a:noFill/>
                    <a:ln w="19050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</p:cxnSp>
                <p:cxnSp>
                  <p:nvCxnSpPr>
                    <p:cNvPr id="74" name="Straight Connector 73"/>
                    <p:cNvCxnSpPr/>
                    <p:nvPr/>
                  </p:nvCxnSpPr>
                  <p:spPr>
                    <a:xfrm>
                      <a:off x="6681957" y="4301538"/>
                      <a:ext cx="360608" cy="0"/>
                    </a:xfrm>
                    <a:prstGeom prst="line">
                      <a:avLst/>
                    </a:prstGeom>
                    <a:noFill/>
                    <a:ln w="19050" cap="flat" cmpd="sng" algn="ctr">
                      <a:solidFill>
                        <a:sysClr val="windowText" lastClr="000000"/>
                      </a:solidFill>
                      <a:prstDash val="solid"/>
                      <a:miter lim="800000"/>
                    </a:ln>
                    <a:effectLst/>
                  </p:spPr>
                </p:cxnSp>
              </p:grpSp>
            </p:grpSp>
            <p:sp>
              <p:nvSpPr>
                <p:cNvPr id="62" name="TextBox 61"/>
                <p:cNvSpPr txBox="1"/>
                <p:nvPr/>
              </p:nvSpPr>
              <p:spPr>
                <a:xfrm>
                  <a:off x="2465292" y="2541494"/>
                  <a:ext cx="2312771" cy="6406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200" b="0" i="0" u="none" strike="noStrike" kern="0" cap="none" spc="0" normalizeH="0" baseline="0" noProof="0" dirty="0">
                      <a:ln>
                        <a:noFill/>
                      </a:ln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uLnTx/>
                      <a:uFillTx/>
                      <a:latin typeface="Franklin Gothic Book" panose="020B0503020102020204" pitchFamily="34" charset="0"/>
                      <a:cs typeface="Times New Roman" panose="02020603050405020304" pitchFamily="18" charset="0"/>
                    </a:rPr>
                    <a:t>3 </a:t>
                  </a:r>
                  <a:r>
                    <a:rPr kumimoji="0" lang="en-US" sz="3200" b="0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Franklin Gothic Book" panose="020B0503020102020204" pitchFamily="34" charset="0"/>
                      <a:cs typeface="Times New Roman" panose="02020603050405020304" pitchFamily="18" charset="0"/>
                    </a:rPr>
                    <a:t>points</a:t>
                  </a:r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5909254" y="2541494"/>
                  <a:ext cx="2312771" cy="6406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200" b="0" i="0" u="none" strike="noStrike" kern="0" cap="none" spc="0" normalizeH="0" baseline="0" noProof="0" dirty="0">
                      <a:ln>
                        <a:noFill/>
                      </a:ln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uLnTx/>
                      <a:uFillTx/>
                      <a:latin typeface="Franklin Gothic Book" panose="020B0503020102020204" pitchFamily="34" charset="0"/>
                      <a:cs typeface="Times New Roman" panose="02020603050405020304" pitchFamily="18" charset="0"/>
                    </a:rPr>
                    <a:t>2 points</a:t>
                  </a:r>
                </a:p>
              </p:txBody>
            </p:sp>
            <p:sp>
              <p:nvSpPr>
                <p:cNvPr id="64" name="TextBox 63"/>
                <p:cNvSpPr txBox="1"/>
                <p:nvPr/>
              </p:nvSpPr>
              <p:spPr>
                <a:xfrm>
                  <a:off x="2465292" y="5630452"/>
                  <a:ext cx="2312771" cy="6406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200" b="0" i="0" u="none" strike="noStrike" kern="0" cap="none" spc="0" normalizeH="0" baseline="0" noProof="0" dirty="0">
                      <a:ln>
                        <a:noFill/>
                      </a:ln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uLnTx/>
                      <a:uFillTx/>
                      <a:latin typeface="Franklin Gothic Book" panose="020B0503020102020204" pitchFamily="34" charset="0"/>
                      <a:cs typeface="Times New Roman" panose="02020603050405020304" pitchFamily="18" charset="0"/>
                    </a:rPr>
                    <a:t>1 point</a:t>
                  </a:r>
                </a:p>
              </p:txBody>
            </p:sp>
            <p:sp>
              <p:nvSpPr>
                <p:cNvPr id="65" name="TextBox 64"/>
                <p:cNvSpPr txBox="1"/>
                <p:nvPr/>
              </p:nvSpPr>
              <p:spPr>
                <a:xfrm>
                  <a:off x="5909254" y="5630453"/>
                  <a:ext cx="2312771" cy="6406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200" b="0" i="0" u="none" strike="noStrike" kern="0" cap="none" spc="0" normalizeH="0" baseline="0" noProof="0" dirty="0">
                      <a:ln>
                        <a:noFill/>
                      </a:ln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uLnTx/>
                      <a:uFillTx/>
                      <a:latin typeface="Franklin Gothic Book" panose="020B0503020102020204" pitchFamily="34" charset="0"/>
                      <a:cs typeface="Times New Roman" panose="02020603050405020304" pitchFamily="18" charset="0"/>
                    </a:rPr>
                    <a:t>0 points</a:t>
                  </a:r>
                </a:p>
              </p:txBody>
            </p:sp>
          </p:grpSp>
          <p:sp>
            <p:nvSpPr>
              <p:cNvPr id="10" name="Rectangle 9"/>
              <p:cNvSpPr/>
              <p:nvPr/>
            </p:nvSpPr>
            <p:spPr>
              <a:xfrm>
                <a:off x="7390984" y="1518507"/>
                <a:ext cx="305631" cy="305631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 w="12700" cap="flat" cmpd="sng" algn="ctr">
                <a:solidFill>
                  <a:sysClr val="windowText" lastClr="000000">
                    <a:lumMod val="50000"/>
                  </a:sys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7390568" y="1065969"/>
                <a:ext cx="305631" cy="305631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>
                    <a:lumMod val="50000"/>
                  </a:sys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2544549" y="4766806"/>
                <a:ext cx="201949" cy="186119"/>
                <a:chOff x="2539896" y="4766806"/>
                <a:chExt cx="201949" cy="186119"/>
              </a:xfrm>
            </p:grpSpPr>
            <p:cxnSp>
              <p:nvCxnSpPr>
                <p:cNvPr id="59" name="Straight Connector 58"/>
                <p:cNvCxnSpPr>
                  <a:stCxn id="77" idx="2"/>
                </p:cNvCxnSpPr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60" name="Straight Connector 59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13" name="Group 12"/>
              <p:cNvGrpSpPr/>
              <p:nvPr/>
            </p:nvGrpSpPr>
            <p:grpSpPr>
              <a:xfrm flipV="1">
                <a:off x="2547847" y="3962400"/>
                <a:ext cx="195353" cy="181222"/>
                <a:chOff x="2539896" y="4766806"/>
                <a:chExt cx="201949" cy="186119"/>
              </a:xfrm>
            </p:grpSpPr>
            <p:cxnSp>
              <p:nvCxnSpPr>
                <p:cNvPr id="57" name="Straight Connector 56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58" name="Straight Connector 57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14" name="Group 13"/>
              <p:cNvGrpSpPr/>
              <p:nvPr/>
            </p:nvGrpSpPr>
            <p:grpSpPr>
              <a:xfrm flipV="1">
                <a:off x="3261320" y="4267200"/>
                <a:ext cx="195353" cy="181222"/>
                <a:chOff x="2539896" y="4766806"/>
                <a:chExt cx="201949" cy="186119"/>
              </a:xfrm>
            </p:grpSpPr>
            <p:cxnSp>
              <p:nvCxnSpPr>
                <p:cNvPr id="55" name="Straight Connector 54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56" name="Straight Connector 55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15" name="Group 14"/>
              <p:cNvGrpSpPr/>
              <p:nvPr/>
            </p:nvGrpSpPr>
            <p:grpSpPr>
              <a:xfrm>
                <a:off x="3254724" y="5064518"/>
                <a:ext cx="201949" cy="186119"/>
                <a:chOff x="2539896" y="4766806"/>
                <a:chExt cx="201949" cy="186119"/>
              </a:xfrm>
            </p:grpSpPr>
            <p:cxnSp>
              <p:nvCxnSpPr>
                <p:cNvPr id="53" name="Straight Connector 52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54" name="Straight Connector 53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16" name="Group 15"/>
              <p:cNvGrpSpPr/>
              <p:nvPr/>
            </p:nvGrpSpPr>
            <p:grpSpPr>
              <a:xfrm>
                <a:off x="6243956" y="5080510"/>
                <a:ext cx="201949" cy="186119"/>
                <a:chOff x="2539896" y="4766806"/>
                <a:chExt cx="201949" cy="186119"/>
              </a:xfrm>
            </p:grpSpPr>
            <p:cxnSp>
              <p:nvCxnSpPr>
                <p:cNvPr id="51" name="Straight Connector 50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52" name="Straight Connector 51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17" name="Group 16"/>
              <p:cNvGrpSpPr/>
              <p:nvPr/>
            </p:nvGrpSpPr>
            <p:grpSpPr>
              <a:xfrm>
                <a:off x="5555115" y="4729014"/>
                <a:ext cx="201949" cy="186119"/>
                <a:chOff x="2539896" y="4766806"/>
                <a:chExt cx="201949" cy="186119"/>
              </a:xfrm>
            </p:grpSpPr>
            <p:cxnSp>
              <p:nvCxnSpPr>
                <p:cNvPr id="49" name="Straight Connector 48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50" name="Straight Connector 49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18" name="Group 17"/>
              <p:cNvGrpSpPr/>
              <p:nvPr/>
            </p:nvGrpSpPr>
            <p:grpSpPr>
              <a:xfrm>
                <a:off x="2668717" y="1796437"/>
                <a:ext cx="201949" cy="186119"/>
                <a:chOff x="2539896" y="4766806"/>
                <a:chExt cx="201949" cy="186119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48" name="Straight Connector 47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19" name="Group 18"/>
              <p:cNvGrpSpPr/>
              <p:nvPr/>
            </p:nvGrpSpPr>
            <p:grpSpPr>
              <a:xfrm>
                <a:off x="3319682" y="2717516"/>
                <a:ext cx="273982" cy="93060"/>
                <a:chOff x="2539896" y="4766806"/>
                <a:chExt cx="201949" cy="186119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46" name="Straight Connector 45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20" name="Group 19"/>
              <p:cNvGrpSpPr/>
              <p:nvPr/>
            </p:nvGrpSpPr>
            <p:grpSpPr>
              <a:xfrm>
                <a:off x="5561711" y="1981200"/>
                <a:ext cx="201949" cy="186119"/>
                <a:chOff x="2539896" y="4766806"/>
                <a:chExt cx="201949" cy="186119"/>
              </a:xfrm>
            </p:grpSpPr>
            <p:cxnSp>
              <p:nvCxnSpPr>
                <p:cNvPr id="43" name="Straight Connector 42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44" name="Straight Connector 43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21" name="Group 20"/>
              <p:cNvGrpSpPr/>
              <p:nvPr/>
            </p:nvGrpSpPr>
            <p:grpSpPr>
              <a:xfrm>
                <a:off x="6243956" y="2423644"/>
                <a:ext cx="201949" cy="186119"/>
                <a:chOff x="2539896" y="4766806"/>
                <a:chExt cx="201949" cy="186119"/>
              </a:xfrm>
            </p:grpSpPr>
            <p:cxnSp>
              <p:nvCxnSpPr>
                <p:cNvPr id="41" name="Straight Connector 40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42" name="Straight Connector 41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22" name="Group 21"/>
              <p:cNvGrpSpPr/>
              <p:nvPr/>
            </p:nvGrpSpPr>
            <p:grpSpPr>
              <a:xfrm flipV="1">
                <a:off x="5526003" y="3793100"/>
                <a:ext cx="260173" cy="113633"/>
                <a:chOff x="2539896" y="4766806"/>
                <a:chExt cx="201949" cy="186119"/>
              </a:xfrm>
            </p:grpSpPr>
            <p:cxnSp>
              <p:nvCxnSpPr>
                <p:cNvPr id="39" name="Straight Connector 38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40" name="Straight Connector 39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23" name="Group 22"/>
              <p:cNvGrpSpPr/>
              <p:nvPr/>
            </p:nvGrpSpPr>
            <p:grpSpPr>
              <a:xfrm flipV="1">
                <a:off x="6250552" y="3879024"/>
                <a:ext cx="195353" cy="181222"/>
                <a:chOff x="2539896" y="4766806"/>
                <a:chExt cx="201949" cy="186119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38" name="Straight Connector 37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24" name="Group 23"/>
              <p:cNvGrpSpPr/>
              <p:nvPr/>
            </p:nvGrpSpPr>
            <p:grpSpPr>
              <a:xfrm flipV="1">
                <a:off x="3355359" y="1904848"/>
                <a:ext cx="195353" cy="201417"/>
                <a:chOff x="2539896" y="4746065"/>
                <a:chExt cx="201949" cy="206860"/>
              </a:xfrm>
            </p:grpSpPr>
            <p:cxnSp>
              <p:nvCxnSpPr>
                <p:cNvPr id="35" name="Straight Connector 34"/>
                <p:cNvCxnSpPr>
                  <a:stCxn id="89" idx="0"/>
                </p:cNvCxnSpPr>
                <p:nvPr/>
              </p:nvCxnSpPr>
              <p:spPr>
                <a:xfrm flipH="1">
                  <a:off x="2640871" y="4746065"/>
                  <a:ext cx="3761" cy="20686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36" name="Straight Connector 35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25" name="Group 24"/>
              <p:cNvGrpSpPr/>
              <p:nvPr/>
            </p:nvGrpSpPr>
            <p:grpSpPr>
              <a:xfrm flipV="1">
                <a:off x="6250552" y="1631163"/>
                <a:ext cx="195353" cy="181222"/>
                <a:chOff x="2539896" y="4766806"/>
                <a:chExt cx="201949" cy="186119"/>
              </a:xfrm>
            </p:grpSpPr>
            <p:cxnSp>
              <p:nvCxnSpPr>
                <p:cNvPr id="33" name="Straight Connector 32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34" name="Straight Connector 33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26" name="Group 25"/>
              <p:cNvGrpSpPr/>
              <p:nvPr/>
            </p:nvGrpSpPr>
            <p:grpSpPr>
              <a:xfrm flipV="1">
                <a:off x="5561711" y="1184472"/>
                <a:ext cx="195353" cy="181222"/>
                <a:chOff x="2539896" y="4766806"/>
                <a:chExt cx="201949" cy="186119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32" name="Straight Connector 31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grpSp>
            <p:nvGrpSpPr>
              <p:cNvPr id="27" name="Group 26"/>
              <p:cNvGrpSpPr/>
              <p:nvPr/>
            </p:nvGrpSpPr>
            <p:grpSpPr>
              <a:xfrm flipV="1">
                <a:off x="2675313" y="989892"/>
                <a:ext cx="195353" cy="181222"/>
                <a:chOff x="2539896" y="4766806"/>
                <a:chExt cx="201949" cy="186119"/>
              </a:xfrm>
            </p:grpSpPr>
            <p:cxnSp>
              <p:nvCxnSpPr>
                <p:cNvPr id="29" name="Straight Connector 28"/>
                <p:cNvCxnSpPr/>
                <p:nvPr/>
              </p:nvCxnSpPr>
              <p:spPr>
                <a:xfrm flipH="1">
                  <a:off x="2640870" y="4766806"/>
                  <a:ext cx="1" cy="18611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  <p:cxnSp>
              <p:nvCxnSpPr>
                <p:cNvPr id="30" name="Straight Connector 29"/>
                <p:cNvCxnSpPr/>
                <p:nvPr/>
              </p:nvCxnSpPr>
              <p:spPr>
                <a:xfrm flipH="1">
                  <a:off x="2539896" y="4952925"/>
                  <a:ext cx="201949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>
                      <a:lumMod val="50000"/>
                    </a:sysClr>
                  </a:solidFill>
                  <a:prstDash val="solid"/>
                  <a:miter lim="800000"/>
                </a:ln>
                <a:effectLst/>
              </p:spPr>
            </p:cxnSp>
          </p:grpSp>
          <p:cxnSp>
            <p:nvCxnSpPr>
              <p:cNvPr id="28" name="Straight Connector 27"/>
              <p:cNvCxnSpPr/>
              <p:nvPr/>
            </p:nvCxnSpPr>
            <p:spPr>
              <a:xfrm>
                <a:off x="2912702" y="1507059"/>
                <a:ext cx="680962" cy="6197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dashDot"/>
                <a:miter lim="800000"/>
              </a:ln>
              <a:effectLst/>
            </p:spPr>
          </p:cxnSp>
        </p:grpSp>
        <p:cxnSp>
          <p:nvCxnSpPr>
            <p:cNvPr id="91" name="Straight Connector 90"/>
            <p:cNvCxnSpPr/>
            <p:nvPr/>
          </p:nvCxnSpPr>
          <p:spPr>
            <a:xfrm>
              <a:off x="2276821" y="4726202"/>
              <a:ext cx="949737" cy="0"/>
            </a:xfrm>
            <a:prstGeom prst="lin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dashDot"/>
              <a:miter lim="800000"/>
            </a:ln>
            <a:effectLst/>
          </p:spPr>
        </p:cxnSp>
        <p:cxnSp>
          <p:nvCxnSpPr>
            <p:cNvPr id="95" name="Straight Connector 94"/>
            <p:cNvCxnSpPr/>
            <p:nvPr/>
          </p:nvCxnSpPr>
          <p:spPr>
            <a:xfrm>
              <a:off x="2376553" y="2596216"/>
              <a:ext cx="628760" cy="1"/>
            </a:xfrm>
            <a:prstGeom prst="lin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dashDot"/>
              <a:miter lim="800000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>
            <a:xfrm>
              <a:off x="5533885" y="4365714"/>
              <a:ext cx="682244" cy="0"/>
            </a:xfrm>
            <a:prstGeom prst="lin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dashDot"/>
              <a:miter lim="800000"/>
            </a:ln>
            <a:effectLst/>
          </p:spPr>
        </p:cxnSp>
        <p:cxnSp>
          <p:nvCxnSpPr>
            <p:cNvPr id="102" name="Straight Connector 101"/>
            <p:cNvCxnSpPr/>
            <p:nvPr/>
          </p:nvCxnSpPr>
          <p:spPr>
            <a:xfrm>
              <a:off x="5215492" y="4673246"/>
              <a:ext cx="682244" cy="2440"/>
            </a:xfrm>
            <a:prstGeom prst="lin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dashDot"/>
              <a:miter lim="800000"/>
            </a:ln>
            <a:effectLst/>
          </p:spPr>
        </p:cxnSp>
      </p:grpSp>
      <p:sp>
        <p:nvSpPr>
          <p:cNvPr id="106" name="TextBox 105"/>
          <p:cNvSpPr txBox="1"/>
          <p:nvPr/>
        </p:nvSpPr>
        <p:spPr>
          <a:xfrm>
            <a:off x="7377396" y="1338688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Franklin Gothic Book" panose="020B0503020102020204" pitchFamily="34" charset="0"/>
              </a:rPr>
              <a:t>Reference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7408200" y="1793002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Franklin Gothic Book" panose="020B0503020102020204" pitchFamily="34" charset="0"/>
              </a:rPr>
              <a:t>Degraded</a:t>
            </a:r>
            <a:endParaRPr lang="en-US" sz="20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6946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reeform 75"/>
          <p:cNvSpPr/>
          <p:nvPr/>
        </p:nvSpPr>
        <p:spPr>
          <a:xfrm>
            <a:off x="918411" y="2391366"/>
            <a:ext cx="3667742" cy="3163586"/>
          </a:xfrm>
          <a:custGeom>
            <a:avLst/>
            <a:gdLst>
              <a:gd name="connsiteX0" fmla="*/ 0 w 4619708"/>
              <a:gd name="connsiteY0" fmla="*/ 2767054 h 2798859"/>
              <a:gd name="connsiteX1" fmla="*/ 4619708 w 4619708"/>
              <a:gd name="connsiteY1" fmla="*/ 2798859 h 2798859"/>
              <a:gd name="connsiteX2" fmla="*/ 4492487 w 4619708"/>
              <a:gd name="connsiteY2" fmla="*/ 2727297 h 2798859"/>
              <a:gd name="connsiteX3" fmla="*/ 4206240 w 4619708"/>
              <a:gd name="connsiteY3" fmla="*/ 2552369 h 2798859"/>
              <a:gd name="connsiteX4" fmla="*/ 3927944 w 4619708"/>
              <a:gd name="connsiteY4" fmla="*/ 2337683 h 2798859"/>
              <a:gd name="connsiteX5" fmla="*/ 3641697 w 4619708"/>
              <a:gd name="connsiteY5" fmla="*/ 2083242 h 2798859"/>
              <a:gd name="connsiteX6" fmla="*/ 3490622 w 4619708"/>
              <a:gd name="connsiteY6" fmla="*/ 1884459 h 2798859"/>
              <a:gd name="connsiteX7" fmla="*/ 3267986 w 4619708"/>
              <a:gd name="connsiteY7" fmla="*/ 1486894 h 2798859"/>
              <a:gd name="connsiteX8" fmla="*/ 3116911 w 4619708"/>
              <a:gd name="connsiteY8" fmla="*/ 1073426 h 2798859"/>
              <a:gd name="connsiteX9" fmla="*/ 2981739 w 4619708"/>
              <a:gd name="connsiteY9" fmla="*/ 699715 h 2798859"/>
              <a:gd name="connsiteX10" fmla="*/ 2830664 w 4619708"/>
              <a:gd name="connsiteY10" fmla="*/ 341906 h 2798859"/>
              <a:gd name="connsiteX11" fmla="*/ 2679589 w 4619708"/>
              <a:gd name="connsiteY11" fmla="*/ 79513 h 2798859"/>
              <a:gd name="connsiteX12" fmla="*/ 2544417 w 4619708"/>
              <a:gd name="connsiteY12" fmla="*/ 0 h 2798859"/>
              <a:gd name="connsiteX13" fmla="*/ 2401294 w 4619708"/>
              <a:gd name="connsiteY13" fmla="*/ 63610 h 2798859"/>
              <a:gd name="connsiteX14" fmla="*/ 2289975 w 4619708"/>
              <a:gd name="connsiteY14" fmla="*/ 206734 h 2798859"/>
              <a:gd name="connsiteX15" fmla="*/ 2146852 w 4619708"/>
              <a:gd name="connsiteY15" fmla="*/ 429370 h 2798859"/>
              <a:gd name="connsiteX16" fmla="*/ 2043485 w 4619708"/>
              <a:gd name="connsiteY16" fmla="*/ 652007 h 2798859"/>
              <a:gd name="connsiteX17" fmla="*/ 1924215 w 4619708"/>
              <a:gd name="connsiteY17" fmla="*/ 914400 h 2798859"/>
              <a:gd name="connsiteX18" fmla="*/ 1773141 w 4619708"/>
              <a:gd name="connsiteY18" fmla="*/ 1224501 h 2798859"/>
              <a:gd name="connsiteX19" fmla="*/ 1614114 w 4619708"/>
              <a:gd name="connsiteY19" fmla="*/ 1542553 h 2798859"/>
              <a:gd name="connsiteX20" fmla="*/ 1439186 w 4619708"/>
              <a:gd name="connsiteY20" fmla="*/ 1836751 h 2798859"/>
              <a:gd name="connsiteX21" fmla="*/ 1248354 w 4619708"/>
              <a:gd name="connsiteY21" fmla="*/ 2051436 h 2798859"/>
              <a:gd name="connsiteX22" fmla="*/ 1049572 w 4619708"/>
              <a:gd name="connsiteY22" fmla="*/ 2210462 h 2798859"/>
              <a:gd name="connsiteX23" fmla="*/ 683812 w 4619708"/>
              <a:gd name="connsiteY23" fmla="*/ 2464904 h 2798859"/>
              <a:gd name="connsiteX24" fmla="*/ 318052 w 4619708"/>
              <a:gd name="connsiteY24" fmla="*/ 2647784 h 2798859"/>
              <a:gd name="connsiteX25" fmla="*/ 0 w 4619708"/>
              <a:gd name="connsiteY25" fmla="*/ 2767054 h 2798859"/>
              <a:gd name="connsiteX0" fmla="*/ 0 w 4619708"/>
              <a:gd name="connsiteY0" fmla="*/ 2767054 h 2798859"/>
              <a:gd name="connsiteX1" fmla="*/ 4619708 w 4619708"/>
              <a:gd name="connsiteY1" fmla="*/ 2798859 h 2798859"/>
              <a:gd name="connsiteX2" fmla="*/ 4492487 w 4619708"/>
              <a:gd name="connsiteY2" fmla="*/ 2727297 h 2798859"/>
              <a:gd name="connsiteX3" fmla="*/ 4206240 w 4619708"/>
              <a:gd name="connsiteY3" fmla="*/ 2552369 h 2798859"/>
              <a:gd name="connsiteX4" fmla="*/ 3927944 w 4619708"/>
              <a:gd name="connsiteY4" fmla="*/ 2337683 h 2798859"/>
              <a:gd name="connsiteX5" fmla="*/ 3641697 w 4619708"/>
              <a:gd name="connsiteY5" fmla="*/ 2083242 h 2798859"/>
              <a:gd name="connsiteX6" fmla="*/ 3490622 w 4619708"/>
              <a:gd name="connsiteY6" fmla="*/ 1884459 h 2798859"/>
              <a:gd name="connsiteX7" fmla="*/ 3267986 w 4619708"/>
              <a:gd name="connsiteY7" fmla="*/ 1486894 h 2798859"/>
              <a:gd name="connsiteX8" fmla="*/ 3116911 w 4619708"/>
              <a:gd name="connsiteY8" fmla="*/ 1073426 h 2798859"/>
              <a:gd name="connsiteX9" fmla="*/ 2981739 w 4619708"/>
              <a:gd name="connsiteY9" fmla="*/ 699715 h 2798859"/>
              <a:gd name="connsiteX10" fmla="*/ 2830664 w 4619708"/>
              <a:gd name="connsiteY10" fmla="*/ 341906 h 2798859"/>
              <a:gd name="connsiteX11" fmla="*/ 2679589 w 4619708"/>
              <a:gd name="connsiteY11" fmla="*/ 79513 h 2798859"/>
              <a:gd name="connsiteX12" fmla="*/ 2544417 w 4619708"/>
              <a:gd name="connsiteY12" fmla="*/ 0 h 2798859"/>
              <a:gd name="connsiteX13" fmla="*/ 2401294 w 4619708"/>
              <a:gd name="connsiteY13" fmla="*/ 63610 h 2798859"/>
              <a:gd name="connsiteX14" fmla="*/ 2289975 w 4619708"/>
              <a:gd name="connsiteY14" fmla="*/ 206734 h 2798859"/>
              <a:gd name="connsiteX15" fmla="*/ 2146852 w 4619708"/>
              <a:gd name="connsiteY15" fmla="*/ 429370 h 2798859"/>
              <a:gd name="connsiteX16" fmla="*/ 2043485 w 4619708"/>
              <a:gd name="connsiteY16" fmla="*/ 652007 h 2798859"/>
              <a:gd name="connsiteX17" fmla="*/ 1924215 w 4619708"/>
              <a:gd name="connsiteY17" fmla="*/ 914400 h 2798859"/>
              <a:gd name="connsiteX18" fmla="*/ 1773141 w 4619708"/>
              <a:gd name="connsiteY18" fmla="*/ 1224501 h 2798859"/>
              <a:gd name="connsiteX19" fmla="*/ 1614114 w 4619708"/>
              <a:gd name="connsiteY19" fmla="*/ 1542553 h 2798859"/>
              <a:gd name="connsiteX20" fmla="*/ 1415332 w 4619708"/>
              <a:gd name="connsiteY20" fmla="*/ 1820848 h 2798859"/>
              <a:gd name="connsiteX21" fmla="*/ 1248354 w 4619708"/>
              <a:gd name="connsiteY21" fmla="*/ 2051436 h 2798859"/>
              <a:gd name="connsiteX22" fmla="*/ 1049572 w 4619708"/>
              <a:gd name="connsiteY22" fmla="*/ 2210462 h 2798859"/>
              <a:gd name="connsiteX23" fmla="*/ 683812 w 4619708"/>
              <a:gd name="connsiteY23" fmla="*/ 2464904 h 2798859"/>
              <a:gd name="connsiteX24" fmla="*/ 318052 w 4619708"/>
              <a:gd name="connsiteY24" fmla="*/ 2647784 h 2798859"/>
              <a:gd name="connsiteX25" fmla="*/ 0 w 4619708"/>
              <a:gd name="connsiteY25" fmla="*/ 2767054 h 2798859"/>
              <a:gd name="connsiteX0" fmla="*/ 0 w 4619708"/>
              <a:gd name="connsiteY0" fmla="*/ 2767054 h 2798859"/>
              <a:gd name="connsiteX1" fmla="*/ 4619708 w 4619708"/>
              <a:gd name="connsiteY1" fmla="*/ 2798859 h 2798859"/>
              <a:gd name="connsiteX2" fmla="*/ 4492487 w 4619708"/>
              <a:gd name="connsiteY2" fmla="*/ 2727297 h 2798859"/>
              <a:gd name="connsiteX3" fmla="*/ 4206240 w 4619708"/>
              <a:gd name="connsiteY3" fmla="*/ 2552369 h 2798859"/>
              <a:gd name="connsiteX4" fmla="*/ 3927944 w 4619708"/>
              <a:gd name="connsiteY4" fmla="*/ 2337683 h 2798859"/>
              <a:gd name="connsiteX5" fmla="*/ 3641697 w 4619708"/>
              <a:gd name="connsiteY5" fmla="*/ 2083242 h 2798859"/>
              <a:gd name="connsiteX6" fmla="*/ 3490622 w 4619708"/>
              <a:gd name="connsiteY6" fmla="*/ 1884459 h 2798859"/>
              <a:gd name="connsiteX7" fmla="*/ 3267986 w 4619708"/>
              <a:gd name="connsiteY7" fmla="*/ 1486894 h 2798859"/>
              <a:gd name="connsiteX8" fmla="*/ 3116911 w 4619708"/>
              <a:gd name="connsiteY8" fmla="*/ 1073426 h 2798859"/>
              <a:gd name="connsiteX9" fmla="*/ 2981739 w 4619708"/>
              <a:gd name="connsiteY9" fmla="*/ 699715 h 2798859"/>
              <a:gd name="connsiteX10" fmla="*/ 2830664 w 4619708"/>
              <a:gd name="connsiteY10" fmla="*/ 341906 h 2798859"/>
              <a:gd name="connsiteX11" fmla="*/ 2679589 w 4619708"/>
              <a:gd name="connsiteY11" fmla="*/ 79513 h 2798859"/>
              <a:gd name="connsiteX12" fmla="*/ 2544417 w 4619708"/>
              <a:gd name="connsiteY12" fmla="*/ 0 h 2798859"/>
              <a:gd name="connsiteX13" fmla="*/ 2401294 w 4619708"/>
              <a:gd name="connsiteY13" fmla="*/ 63610 h 2798859"/>
              <a:gd name="connsiteX14" fmla="*/ 2289975 w 4619708"/>
              <a:gd name="connsiteY14" fmla="*/ 206734 h 2798859"/>
              <a:gd name="connsiteX15" fmla="*/ 2146852 w 4619708"/>
              <a:gd name="connsiteY15" fmla="*/ 429370 h 2798859"/>
              <a:gd name="connsiteX16" fmla="*/ 2043485 w 4619708"/>
              <a:gd name="connsiteY16" fmla="*/ 652007 h 2798859"/>
              <a:gd name="connsiteX17" fmla="*/ 1924215 w 4619708"/>
              <a:gd name="connsiteY17" fmla="*/ 914400 h 2798859"/>
              <a:gd name="connsiteX18" fmla="*/ 1773141 w 4619708"/>
              <a:gd name="connsiteY18" fmla="*/ 1224501 h 2798859"/>
              <a:gd name="connsiteX19" fmla="*/ 1614114 w 4619708"/>
              <a:gd name="connsiteY19" fmla="*/ 1542553 h 2798859"/>
              <a:gd name="connsiteX20" fmla="*/ 1415332 w 4619708"/>
              <a:gd name="connsiteY20" fmla="*/ 1820848 h 2798859"/>
              <a:gd name="connsiteX21" fmla="*/ 1240403 w 4619708"/>
              <a:gd name="connsiteY21" fmla="*/ 2027582 h 2798859"/>
              <a:gd name="connsiteX22" fmla="*/ 1049572 w 4619708"/>
              <a:gd name="connsiteY22" fmla="*/ 2210462 h 2798859"/>
              <a:gd name="connsiteX23" fmla="*/ 683812 w 4619708"/>
              <a:gd name="connsiteY23" fmla="*/ 2464904 h 2798859"/>
              <a:gd name="connsiteX24" fmla="*/ 318052 w 4619708"/>
              <a:gd name="connsiteY24" fmla="*/ 2647784 h 2798859"/>
              <a:gd name="connsiteX25" fmla="*/ 0 w 4619708"/>
              <a:gd name="connsiteY25" fmla="*/ 2767054 h 2798859"/>
              <a:gd name="connsiteX0" fmla="*/ 0 w 4619708"/>
              <a:gd name="connsiteY0" fmla="*/ 2806810 h 2838615"/>
              <a:gd name="connsiteX1" fmla="*/ 4619708 w 4619708"/>
              <a:gd name="connsiteY1" fmla="*/ 2838615 h 2838615"/>
              <a:gd name="connsiteX2" fmla="*/ 4492487 w 4619708"/>
              <a:gd name="connsiteY2" fmla="*/ 2767053 h 2838615"/>
              <a:gd name="connsiteX3" fmla="*/ 4206240 w 4619708"/>
              <a:gd name="connsiteY3" fmla="*/ 2592125 h 2838615"/>
              <a:gd name="connsiteX4" fmla="*/ 3927944 w 4619708"/>
              <a:gd name="connsiteY4" fmla="*/ 2377439 h 2838615"/>
              <a:gd name="connsiteX5" fmla="*/ 3641697 w 4619708"/>
              <a:gd name="connsiteY5" fmla="*/ 2122998 h 2838615"/>
              <a:gd name="connsiteX6" fmla="*/ 3490622 w 4619708"/>
              <a:gd name="connsiteY6" fmla="*/ 1924215 h 2838615"/>
              <a:gd name="connsiteX7" fmla="*/ 3267986 w 4619708"/>
              <a:gd name="connsiteY7" fmla="*/ 1526650 h 2838615"/>
              <a:gd name="connsiteX8" fmla="*/ 3116911 w 4619708"/>
              <a:gd name="connsiteY8" fmla="*/ 1113182 h 2838615"/>
              <a:gd name="connsiteX9" fmla="*/ 2981739 w 4619708"/>
              <a:gd name="connsiteY9" fmla="*/ 739471 h 2838615"/>
              <a:gd name="connsiteX10" fmla="*/ 2830664 w 4619708"/>
              <a:gd name="connsiteY10" fmla="*/ 381662 h 2838615"/>
              <a:gd name="connsiteX11" fmla="*/ 2679589 w 4619708"/>
              <a:gd name="connsiteY11" fmla="*/ 119269 h 2838615"/>
              <a:gd name="connsiteX12" fmla="*/ 2544417 w 4619708"/>
              <a:gd name="connsiteY12" fmla="*/ 0 h 2838615"/>
              <a:gd name="connsiteX13" fmla="*/ 2401294 w 4619708"/>
              <a:gd name="connsiteY13" fmla="*/ 103366 h 2838615"/>
              <a:gd name="connsiteX14" fmla="*/ 2289975 w 4619708"/>
              <a:gd name="connsiteY14" fmla="*/ 246490 h 2838615"/>
              <a:gd name="connsiteX15" fmla="*/ 2146852 w 4619708"/>
              <a:gd name="connsiteY15" fmla="*/ 469126 h 2838615"/>
              <a:gd name="connsiteX16" fmla="*/ 2043485 w 4619708"/>
              <a:gd name="connsiteY16" fmla="*/ 691763 h 2838615"/>
              <a:gd name="connsiteX17" fmla="*/ 1924215 w 4619708"/>
              <a:gd name="connsiteY17" fmla="*/ 954156 h 2838615"/>
              <a:gd name="connsiteX18" fmla="*/ 1773141 w 4619708"/>
              <a:gd name="connsiteY18" fmla="*/ 1264257 h 2838615"/>
              <a:gd name="connsiteX19" fmla="*/ 1614114 w 4619708"/>
              <a:gd name="connsiteY19" fmla="*/ 1582309 h 2838615"/>
              <a:gd name="connsiteX20" fmla="*/ 1415332 w 4619708"/>
              <a:gd name="connsiteY20" fmla="*/ 1860604 h 2838615"/>
              <a:gd name="connsiteX21" fmla="*/ 1240403 w 4619708"/>
              <a:gd name="connsiteY21" fmla="*/ 2067338 h 2838615"/>
              <a:gd name="connsiteX22" fmla="*/ 1049572 w 4619708"/>
              <a:gd name="connsiteY22" fmla="*/ 2250218 h 2838615"/>
              <a:gd name="connsiteX23" fmla="*/ 683812 w 4619708"/>
              <a:gd name="connsiteY23" fmla="*/ 2504660 h 2838615"/>
              <a:gd name="connsiteX24" fmla="*/ 318052 w 4619708"/>
              <a:gd name="connsiteY24" fmla="*/ 2687540 h 2838615"/>
              <a:gd name="connsiteX25" fmla="*/ 0 w 4619708"/>
              <a:gd name="connsiteY25" fmla="*/ 2806810 h 2838615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9975 w 4619708"/>
              <a:gd name="connsiteY14" fmla="*/ 222636 h 2814761"/>
              <a:gd name="connsiteX15" fmla="*/ 2146852 w 4619708"/>
              <a:gd name="connsiteY15" fmla="*/ 445272 h 2814761"/>
              <a:gd name="connsiteX16" fmla="*/ 2043485 w 4619708"/>
              <a:gd name="connsiteY16" fmla="*/ 667909 h 2814761"/>
              <a:gd name="connsiteX17" fmla="*/ 1924215 w 4619708"/>
              <a:gd name="connsiteY17" fmla="*/ 930302 h 2814761"/>
              <a:gd name="connsiteX18" fmla="*/ 1773141 w 4619708"/>
              <a:gd name="connsiteY18" fmla="*/ 1240403 h 2814761"/>
              <a:gd name="connsiteX19" fmla="*/ 1614114 w 4619708"/>
              <a:gd name="connsiteY19" fmla="*/ 1558455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9975 w 4619708"/>
              <a:gd name="connsiteY14" fmla="*/ 222636 h 2814761"/>
              <a:gd name="connsiteX15" fmla="*/ 2146852 w 4619708"/>
              <a:gd name="connsiteY15" fmla="*/ 445272 h 2814761"/>
              <a:gd name="connsiteX16" fmla="*/ 2043485 w 4619708"/>
              <a:gd name="connsiteY16" fmla="*/ 667909 h 2814761"/>
              <a:gd name="connsiteX17" fmla="*/ 1924215 w 4619708"/>
              <a:gd name="connsiteY17" fmla="*/ 930302 h 2814761"/>
              <a:gd name="connsiteX18" fmla="*/ 1758627 w 4619708"/>
              <a:gd name="connsiteY18" fmla="*/ 1234598 h 2814761"/>
              <a:gd name="connsiteX19" fmla="*/ 1614114 w 4619708"/>
              <a:gd name="connsiteY19" fmla="*/ 1558455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9975 w 4619708"/>
              <a:gd name="connsiteY14" fmla="*/ 222636 h 2814761"/>
              <a:gd name="connsiteX15" fmla="*/ 2146852 w 4619708"/>
              <a:gd name="connsiteY15" fmla="*/ 445272 h 2814761"/>
              <a:gd name="connsiteX16" fmla="*/ 2043485 w 4619708"/>
              <a:gd name="connsiteY16" fmla="*/ 66790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14114 w 4619708"/>
              <a:gd name="connsiteY19" fmla="*/ 1558455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9975 w 4619708"/>
              <a:gd name="connsiteY14" fmla="*/ 222636 h 2814761"/>
              <a:gd name="connsiteX15" fmla="*/ 2146852 w 4619708"/>
              <a:gd name="connsiteY15" fmla="*/ 445272 h 2814761"/>
              <a:gd name="connsiteX16" fmla="*/ 2043485 w 4619708"/>
              <a:gd name="connsiteY16" fmla="*/ 66790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02503 w 4619708"/>
              <a:gd name="connsiteY19" fmla="*/ 1541038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9975 w 4619708"/>
              <a:gd name="connsiteY14" fmla="*/ 222636 h 2814761"/>
              <a:gd name="connsiteX15" fmla="*/ 2146852 w 4619708"/>
              <a:gd name="connsiteY15" fmla="*/ 445272 h 2814761"/>
              <a:gd name="connsiteX16" fmla="*/ 2034776 w 4619708"/>
              <a:gd name="connsiteY16" fmla="*/ 64758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02503 w 4619708"/>
              <a:gd name="connsiteY19" fmla="*/ 1541038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9975 w 4619708"/>
              <a:gd name="connsiteY14" fmla="*/ 222636 h 2814761"/>
              <a:gd name="connsiteX15" fmla="*/ 2146852 w 4619708"/>
              <a:gd name="connsiteY15" fmla="*/ 422049 h 2814761"/>
              <a:gd name="connsiteX16" fmla="*/ 2034776 w 4619708"/>
              <a:gd name="connsiteY16" fmla="*/ 64758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02503 w 4619708"/>
              <a:gd name="connsiteY19" fmla="*/ 1541038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1266 w 4619708"/>
              <a:gd name="connsiteY14" fmla="*/ 199413 h 2814761"/>
              <a:gd name="connsiteX15" fmla="*/ 2146852 w 4619708"/>
              <a:gd name="connsiteY15" fmla="*/ 422049 h 2814761"/>
              <a:gd name="connsiteX16" fmla="*/ 2034776 w 4619708"/>
              <a:gd name="connsiteY16" fmla="*/ 64758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02503 w 4619708"/>
              <a:gd name="connsiteY19" fmla="*/ 1541038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53386 h 2814761"/>
              <a:gd name="connsiteX14" fmla="*/ 2281266 w 4619708"/>
              <a:gd name="connsiteY14" fmla="*/ 199413 h 2814761"/>
              <a:gd name="connsiteX15" fmla="*/ 2146852 w 4619708"/>
              <a:gd name="connsiteY15" fmla="*/ 422049 h 2814761"/>
              <a:gd name="connsiteX16" fmla="*/ 2034776 w 4619708"/>
              <a:gd name="connsiteY16" fmla="*/ 64758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02503 w 4619708"/>
              <a:gd name="connsiteY19" fmla="*/ 1541038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88298 w 4619708"/>
              <a:gd name="connsiteY11" fmla="*/ 89609 h 2814761"/>
              <a:gd name="connsiteX12" fmla="*/ 2544417 w 4619708"/>
              <a:gd name="connsiteY12" fmla="*/ 0 h 2814761"/>
              <a:gd name="connsiteX13" fmla="*/ 2401294 w 4619708"/>
              <a:gd name="connsiteY13" fmla="*/ 53386 h 2814761"/>
              <a:gd name="connsiteX14" fmla="*/ 2281266 w 4619708"/>
              <a:gd name="connsiteY14" fmla="*/ 199413 h 2814761"/>
              <a:gd name="connsiteX15" fmla="*/ 2146852 w 4619708"/>
              <a:gd name="connsiteY15" fmla="*/ 422049 h 2814761"/>
              <a:gd name="connsiteX16" fmla="*/ 2034776 w 4619708"/>
              <a:gd name="connsiteY16" fmla="*/ 64758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02503 w 4619708"/>
              <a:gd name="connsiteY19" fmla="*/ 1541038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19708" h="2814761">
                <a:moveTo>
                  <a:pt x="0" y="2782956"/>
                </a:moveTo>
                <a:lnTo>
                  <a:pt x="4619708" y="2814761"/>
                </a:lnTo>
                <a:lnTo>
                  <a:pt x="4492487" y="2743199"/>
                </a:lnTo>
                <a:lnTo>
                  <a:pt x="4206240" y="2568271"/>
                </a:lnTo>
                <a:lnTo>
                  <a:pt x="3927944" y="2353585"/>
                </a:lnTo>
                <a:lnTo>
                  <a:pt x="3641697" y="2099144"/>
                </a:lnTo>
                <a:lnTo>
                  <a:pt x="3490622" y="1900361"/>
                </a:lnTo>
                <a:lnTo>
                  <a:pt x="3267986" y="1502796"/>
                </a:lnTo>
                <a:lnTo>
                  <a:pt x="3116911" y="1089328"/>
                </a:lnTo>
                <a:lnTo>
                  <a:pt x="2981739" y="715617"/>
                </a:lnTo>
                <a:lnTo>
                  <a:pt x="2830664" y="357808"/>
                </a:lnTo>
                <a:lnTo>
                  <a:pt x="2688298" y="89609"/>
                </a:lnTo>
                <a:lnTo>
                  <a:pt x="2544417" y="0"/>
                </a:lnTo>
                <a:lnTo>
                  <a:pt x="2401294" y="53386"/>
                </a:lnTo>
                <a:lnTo>
                  <a:pt x="2281266" y="199413"/>
                </a:lnTo>
                <a:lnTo>
                  <a:pt x="2146852" y="422049"/>
                </a:lnTo>
                <a:lnTo>
                  <a:pt x="2034776" y="647589"/>
                </a:lnTo>
                <a:lnTo>
                  <a:pt x="1912603" y="915788"/>
                </a:lnTo>
                <a:lnTo>
                  <a:pt x="1758627" y="1234598"/>
                </a:lnTo>
                <a:lnTo>
                  <a:pt x="1602503" y="1541038"/>
                </a:lnTo>
                <a:lnTo>
                  <a:pt x="1415332" y="1836750"/>
                </a:lnTo>
                <a:lnTo>
                  <a:pt x="1240403" y="2043484"/>
                </a:lnTo>
                <a:lnTo>
                  <a:pt x="1049572" y="2226364"/>
                </a:lnTo>
                <a:lnTo>
                  <a:pt x="683812" y="2480806"/>
                </a:lnTo>
                <a:lnTo>
                  <a:pt x="318052" y="2663686"/>
                </a:lnTo>
                <a:lnTo>
                  <a:pt x="0" y="2782956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176706" y="5118187"/>
            <a:ext cx="1397514" cy="405353"/>
          </a:xfrm>
          <a:custGeom>
            <a:avLst/>
            <a:gdLst>
              <a:gd name="connsiteX0" fmla="*/ 0 w 1409307"/>
              <a:gd name="connsiteY0" fmla="*/ 400640 h 405353"/>
              <a:gd name="connsiteX1" fmla="*/ 1409307 w 1409307"/>
              <a:gd name="connsiteY1" fmla="*/ 405353 h 405353"/>
              <a:gd name="connsiteX2" fmla="*/ 1239625 w 1409307"/>
              <a:gd name="connsiteY2" fmla="*/ 282804 h 405353"/>
              <a:gd name="connsiteX3" fmla="*/ 1159497 w 1409307"/>
              <a:gd name="connsiteY3" fmla="*/ 202677 h 405353"/>
              <a:gd name="connsiteX4" fmla="*/ 1041662 w 1409307"/>
              <a:gd name="connsiteY4" fmla="*/ 94268 h 405353"/>
              <a:gd name="connsiteX5" fmla="*/ 956820 w 1409307"/>
              <a:gd name="connsiteY5" fmla="*/ 0 h 405353"/>
              <a:gd name="connsiteX6" fmla="*/ 805992 w 1409307"/>
              <a:gd name="connsiteY6" fmla="*/ 75415 h 405353"/>
              <a:gd name="connsiteX7" fmla="*/ 697583 w 1409307"/>
              <a:gd name="connsiteY7" fmla="*/ 131976 h 405353"/>
              <a:gd name="connsiteX8" fmla="*/ 560895 w 1409307"/>
              <a:gd name="connsiteY8" fmla="*/ 207390 h 405353"/>
              <a:gd name="connsiteX9" fmla="*/ 329938 w 1409307"/>
              <a:gd name="connsiteY9" fmla="*/ 306372 h 405353"/>
              <a:gd name="connsiteX10" fmla="*/ 108408 w 1409307"/>
              <a:gd name="connsiteY10" fmla="*/ 381786 h 405353"/>
              <a:gd name="connsiteX11" fmla="*/ 0 w 1409307"/>
              <a:gd name="connsiteY11" fmla="*/ 400640 h 405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09307" h="405353">
                <a:moveTo>
                  <a:pt x="0" y="400640"/>
                </a:moveTo>
                <a:lnTo>
                  <a:pt x="1409307" y="405353"/>
                </a:lnTo>
                <a:lnTo>
                  <a:pt x="1239625" y="282804"/>
                </a:lnTo>
                <a:lnTo>
                  <a:pt x="1159497" y="202677"/>
                </a:lnTo>
                <a:lnTo>
                  <a:pt x="1041662" y="94268"/>
                </a:lnTo>
                <a:lnTo>
                  <a:pt x="956820" y="0"/>
                </a:lnTo>
                <a:lnTo>
                  <a:pt x="805992" y="75415"/>
                </a:lnTo>
                <a:lnTo>
                  <a:pt x="697583" y="131976"/>
                </a:lnTo>
                <a:lnTo>
                  <a:pt x="560895" y="207390"/>
                </a:lnTo>
                <a:lnTo>
                  <a:pt x="329938" y="306372"/>
                </a:lnTo>
                <a:lnTo>
                  <a:pt x="108408" y="381786"/>
                </a:lnTo>
                <a:lnTo>
                  <a:pt x="0" y="40064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Quantile Threshold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856239" y="1447800"/>
            <a:ext cx="0" cy="414037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856239" y="5558675"/>
            <a:ext cx="78305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877628" y="2389876"/>
            <a:ext cx="3739022" cy="3183567"/>
          </a:xfrm>
          <a:custGeom>
            <a:avLst/>
            <a:gdLst>
              <a:gd name="connsiteX0" fmla="*/ 0 w 7472855"/>
              <a:gd name="connsiteY0" fmla="*/ 3201385 h 3232916"/>
              <a:gd name="connsiteX1" fmla="*/ 1939158 w 7472855"/>
              <a:gd name="connsiteY1" fmla="*/ 2444640 h 3232916"/>
              <a:gd name="connsiteX2" fmla="*/ 4099034 w 7472855"/>
              <a:gd name="connsiteY2" fmla="*/ 985 h 3232916"/>
              <a:gd name="connsiteX3" fmla="*/ 5596758 w 7472855"/>
              <a:gd name="connsiteY3" fmla="*/ 2160861 h 3232916"/>
              <a:gd name="connsiteX4" fmla="*/ 7472855 w 7472855"/>
              <a:gd name="connsiteY4" fmla="*/ 3232916 h 3232916"/>
              <a:gd name="connsiteX0" fmla="*/ 0 w 7472855"/>
              <a:gd name="connsiteY0" fmla="*/ 3200412 h 3231943"/>
              <a:gd name="connsiteX1" fmla="*/ 1939158 w 7472855"/>
              <a:gd name="connsiteY1" fmla="*/ 2443667 h 3231943"/>
              <a:gd name="connsiteX2" fmla="*/ 4099034 w 7472855"/>
              <a:gd name="connsiteY2" fmla="*/ 12 h 3231943"/>
              <a:gd name="connsiteX3" fmla="*/ 5596758 w 7472855"/>
              <a:gd name="connsiteY3" fmla="*/ 2412136 h 3231943"/>
              <a:gd name="connsiteX4" fmla="*/ 7472855 w 7472855"/>
              <a:gd name="connsiteY4" fmla="*/ 3231943 h 3231943"/>
              <a:gd name="connsiteX0" fmla="*/ 0 w 7472855"/>
              <a:gd name="connsiteY0" fmla="*/ 3200688 h 3232219"/>
              <a:gd name="connsiteX1" fmla="*/ 1939158 w 7472855"/>
              <a:gd name="connsiteY1" fmla="*/ 2443943 h 3232219"/>
              <a:gd name="connsiteX2" fmla="*/ 4099034 w 7472855"/>
              <a:gd name="connsiteY2" fmla="*/ 288 h 3232219"/>
              <a:gd name="connsiteX3" fmla="*/ 5659820 w 7472855"/>
              <a:gd name="connsiteY3" fmla="*/ 2286288 h 3232219"/>
              <a:gd name="connsiteX4" fmla="*/ 7472855 w 7472855"/>
              <a:gd name="connsiteY4" fmla="*/ 3232219 h 3232219"/>
              <a:gd name="connsiteX0" fmla="*/ 0 w 7472855"/>
              <a:gd name="connsiteY0" fmla="*/ 3200449 h 3231980"/>
              <a:gd name="connsiteX1" fmla="*/ 2207172 w 7472855"/>
              <a:gd name="connsiteY1" fmla="*/ 2222987 h 3231980"/>
              <a:gd name="connsiteX2" fmla="*/ 4099034 w 7472855"/>
              <a:gd name="connsiteY2" fmla="*/ 49 h 3231980"/>
              <a:gd name="connsiteX3" fmla="*/ 5659820 w 7472855"/>
              <a:gd name="connsiteY3" fmla="*/ 2286049 h 3231980"/>
              <a:gd name="connsiteX4" fmla="*/ 7472855 w 7472855"/>
              <a:gd name="connsiteY4" fmla="*/ 3231980 h 3231980"/>
              <a:gd name="connsiteX0" fmla="*/ 0 w 7472855"/>
              <a:gd name="connsiteY0" fmla="*/ 3200404 h 3231935"/>
              <a:gd name="connsiteX1" fmla="*/ 2207172 w 7472855"/>
              <a:gd name="connsiteY1" fmla="*/ 2222942 h 3231935"/>
              <a:gd name="connsiteX2" fmla="*/ 4099034 w 7472855"/>
              <a:gd name="connsiteY2" fmla="*/ 4 h 3231935"/>
              <a:gd name="connsiteX3" fmla="*/ 5596759 w 7472855"/>
              <a:gd name="connsiteY3" fmla="*/ 2238707 h 3231935"/>
              <a:gd name="connsiteX4" fmla="*/ 7472855 w 7472855"/>
              <a:gd name="connsiteY4" fmla="*/ 3231935 h 3231935"/>
              <a:gd name="connsiteX0" fmla="*/ 0 w 7472855"/>
              <a:gd name="connsiteY0" fmla="*/ 3200428 h 3231959"/>
              <a:gd name="connsiteX1" fmla="*/ 2207172 w 7472855"/>
              <a:gd name="connsiteY1" fmla="*/ 2222966 h 3231959"/>
              <a:gd name="connsiteX2" fmla="*/ 4099034 w 7472855"/>
              <a:gd name="connsiteY2" fmla="*/ 28 h 3231959"/>
              <a:gd name="connsiteX3" fmla="*/ 5628291 w 7472855"/>
              <a:gd name="connsiteY3" fmla="*/ 2175669 h 3231959"/>
              <a:gd name="connsiteX4" fmla="*/ 7472855 w 7472855"/>
              <a:gd name="connsiteY4" fmla="*/ 3231959 h 323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72855" h="3231959">
                <a:moveTo>
                  <a:pt x="0" y="3200428"/>
                </a:moveTo>
                <a:cubicBezTo>
                  <a:pt x="627993" y="3088755"/>
                  <a:pt x="1524000" y="2756366"/>
                  <a:pt x="2207172" y="2222966"/>
                </a:cubicBezTo>
                <a:cubicBezTo>
                  <a:pt x="2890344" y="1689566"/>
                  <a:pt x="3528848" y="7911"/>
                  <a:pt x="4099034" y="28"/>
                </a:cubicBezTo>
                <a:cubicBezTo>
                  <a:pt x="4669220" y="-7855"/>
                  <a:pt x="5065988" y="1637014"/>
                  <a:pt x="5628291" y="2175669"/>
                </a:cubicBezTo>
                <a:cubicBezTo>
                  <a:pt x="6190595" y="2714324"/>
                  <a:pt x="6815958" y="2965259"/>
                  <a:pt x="7472855" y="3231959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2"/>
          </p:cNvCxnSpPr>
          <p:nvPr/>
        </p:nvCxnSpPr>
        <p:spPr>
          <a:xfrm>
            <a:off x="6166573" y="2475546"/>
            <a:ext cx="0" cy="3097897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 rot="16200000">
            <a:off x="-1501777" y="3342956"/>
            <a:ext cx="3934073" cy="657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Franklin Gothic Book" panose="020B0503020102020204" pitchFamily="34" charset="0"/>
              </a:rPr>
              <a:t>Frequency</a:t>
            </a:r>
            <a:endParaRPr lang="en-US" sz="3600" b="1" dirty="0">
              <a:latin typeface="Franklin Gothic Book" panose="020B0503020102020204" pitchFamily="34" charset="0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3104618" y="2475519"/>
            <a:ext cx="5582182" cy="3083156"/>
          </a:xfrm>
          <a:custGeom>
            <a:avLst/>
            <a:gdLst>
              <a:gd name="connsiteX0" fmla="*/ 0 w 7472855"/>
              <a:gd name="connsiteY0" fmla="*/ 3201385 h 3232916"/>
              <a:gd name="connsiteX1" fmla="*/ 1939158 w 7472855"/>
              <a:gd name="connsiteY1" fmla="*/ 2444640 h 3232916"/>
              <a:gd name="connsiteX2" fmla="*/ 4099034 w 7472855"/>
              <a:gd name="connsiteY2" fmla="*/ 985 h 3232916"/>
              <a:gd name="connsiteX3" fmla="*/ 5596758 w 7472855"/>
              <a:gd name="connsiteY3" fmla="*/ 2160861 h 3232916"/>
              <a:gd name="connsiteX4" fmla="*/ 7472855 w 7472855"/>
              <a:gd name="connsiteY4" fmla="*/ 3232916 h 3232916"/>
              <a:gd name="connsiteX0" fmla="*/ 0 w 7472855"/>
              <a:gd name="connsiteY0" fmla="*/ 3200412 h 3231943"/>
              <a:gd name="connsiteX1" fmla="*/ 1939158 w 7472855"/>
              <a:gd name="connsiteY1" fmla="*/ 2443667 h 3231943"/>
              <a:gd name="connsiteX2" fmla="*/ 4099034 w 7472855"/>
              <a:gd name="connsiteY2" fmla="*/ 12 h 3231943"/>
              <a:gd name="connsiteX3" fmla="*/ 5596758 w 7472855"/>
              <a:gd name="connsiteY3" fmla="*/ 2412136 h 3231943"/>
              <a:gd name="connsiteX4" fmla="*/ 7472855 w 7472855"/>
              <a:gd name="connsiteY4" fmla="*/ 3231943 h 3231943"/>
              <a:gd name="connsiteX0" fmla="*/ 0 w 7472855"/>
              <a:gd name="connsiteY0" fmla="*/ 3200688 h 3232219"/>
              <a:gd name="connsiteX1" fmla="*/ 1939158 w 7472855"/>
              <a:gd name="connsiteY1" fmla="*/ 2443943 h 3232219"/>
              <a:gd name="connsiteX2" fmla="*/ 4099034 w 7472855"/>
              <a:gd name="connsiteY2" fmla="*/ 288 h 3232219"/>
              <a:gd name="connsiteX3" fmla="*/ 5659820 w 7472855"/>
              <a:gd name="connsiteY3" fmla="*/ 2286288 h 3232219"/>
              <a:gd name="connsiteX4" fmla="*/ 7472855 w 7472855"/>
              <a:gd name="connsiteY4" fmla="*/ 3232219 h 3232219"/>
              <a:gd name="connsiteX0" fmla="*/ 0 w 7472855"/>
              <a:gd name="connsiteY0" fmla="*/ 3200449 h 3231980"/>
              <a:gd name="connsiteX1" fmla="*/ 2207172 w 7472855"/>
              <a:gd name="connsiteY1" fmla="*/ 2222987 h 3231980"/>
              <a:gd name="connsiteX2" fmla="*/ 4099034 w 7472855"/>
              <a:gd name="connsiteY2" fmla="*/ 49 h 3231980"/>
              <a:gd name="connsiteX3" fmla="*/ 5659820 w 7472855"/>
              <a:gd name="connsiteY3" fmla="*/ 2286049 h 3231980"/>
              <a:gd name="connsiteX4" fmla="*/ 7472855 w 7472855"/>
              <a:gd name="connsiteY4" fmla="*/ 3231980 h 3231980"/>
              <a:gd name="connsiteX0" fmla="*/ 0 w 7472855"/>
              <a:gd name="connsiteY0" fmla="*/ 3200404 h 3231935"/>
              <a:gd name="connsiteX1" fmla="*/ 2207172 w 7472855"/>
              <a:gd name="connsiteY1" fmla="*/ 2222942 h 3231935"/>
              <a:gd name="connsiteX2" fmla="*/ 4099034 w 7472855"/>
              <a:gd name="connsiteY2" fmla="*/ 4 h 3231935"/>
              <a:gd name="connsiteX3" fmla="*/ 5596759 w 7472855"/>
              <a:gd name="connsiteY3" fmla="*/ 2238707 h 3231935"/>
              <a:gd name="connsiteX4" fmla="*/ 7472855 w 7472855"/>
              <a:gd name="connsiteY4" fmla="*/ 3231935 h 3231935"/>
              <a:gd name="connsiteX0" fmla="*/ 0 w 7472855"/>
              <a:gd name="connsiteY0" fmla="*/ 3200428 h 3231959"/>
              <a:gd name="connsiteX1" fmla="*/ 2207172 w 7472855"/>
              <a:gd name="connsiteY1" fmla="*/ 2222966 h 3231959"/>
              <a:gd name="connsiteX2" fmla="*/ 4099034 w 7472855"/>
              <a:gd name="connsiteY2" fmla="*/ 28 h 3231959"/>
              <a:gd name="connsiteX3" fmla="*/ 5628291 w 7472855"/>
              <a:gd name="connsiteY3" fmla="*/ 2175669 h 3231959"/>
              <a:gd name="connsiteX4" fmla="*/ 7472855 w 7472855"/>
              <a:gd name="connsiteY4" fmla="*/ 3231959 h 323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72855" h="3231959">
                <a:moveTo>
                  <a:pt x="0" y="3200428"/>
                </a:moveTo>
                <a:cubicBezTo>
                  <a:pt x="627993" y="3088755"/>
                  <a:pt x="1524000" y="2756366"/>
                  <a:pt x="2207172" y="2222966"/>
                </a:cubicBezTo>
                <a:cubicBezTo>
                  <a:pt x="2890344" y="1689566"/>
                  <a:pt x="3528848" y="7911"/>
                  <a:pt x="4099034" y="28"/>
                </a:cubicBezTo>
                <a:cubicBezTo>
                  <a:pt x="4669220" y="-7855"/>
                  <a:pt x="5065988" y="1637014"/>
                  <a:pt x="5628291" y="2175669"/>
                </a:cubicBezTo>
                <a:cubicBezTo>
                  <a:pt x="6190595" y="2714324"/>
                  <a:pt x="6815958" y="2965259"/>
                  <a:pt x="7472855" y="3231959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870660" y="5562600"/>
            <a:ext cx="7813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Franklin Gothic Book" panose="020B0503020102020204" pitchFamily="34" charset="0"/>
              </a:rPr>
              <a:t>Metric Value</a:t>
            </a:r>
            <a:endParaRPr lang="en-US" sz="3600" b="1" dirty="0">
              <a:latin typeface="Franklin Gothic Book" panose="020B05030201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151083" y="1381561"/>
            <a:ext cx="11466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2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5%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724400" y="1946065"/>
            <a:ext cx="0" cy="3577475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295400" y="1371269"/>
                <a:ext cx="2375104" cy="6669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𝑸𝑻</m:t>
                    </m:r>
                    <m:r>
                      <a:rPr lang="en-US" sz="28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2800" b="1" i="1" dirty="0" smtClean="0">
                    <a:latin typeface="Franklin Gothic Book" panose="020B0503020102020204" pitchFamily="34" charset="0"/>
                  </a:rPr>
                  <a:t> x 100</a:t>
                </a:r>
                <a:endParaRPr lang="en-US" sz="2800" b="1" i="1" dirty="0">
                  <a:latin typeface="Franklin Gothic Book" panose="020B0503020102020204" pitchFamily="34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1371269"/>
                <a:ext cx="2375104" cy="666914"/>
              </a:xfrm>
              <a:prstGeom prst="rect">
                <a:avLst/>
              </a:prstGeom>
              <a:blipFill rotWithShape="1">
                <a:blip r:embed="rId3"/>
                <a:stretch>
                  <a:fillRect t="-1835" r="-257" b="-11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ight Arrow 28"/>
          <p:cNvSpPr/>
          <p:nvPr/>
        </p:nvSpPr>
        <p:spPr>
          <a:xfrm rot="10800000">
            <a:off x="3848458" y="2404629"/>
            <a:ext cx="762000" cy="593573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 rot="10800000">
            <a:off x="3848459" y="3673626"/>
            <a:ext cx="762000" cy="593573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86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reeform 75"/>
          <p:cNvSpPr/>
          <p:nvPr/>
        </p:nvSpPr>
        <p:spPr>
          <a:xfrm>
            <a:off x="918411" y="2391366"/>
            <a:ext cx="3667742" cy="3163586"/>
          </a:xfrm>
          <a:custGeom>
            <a:avLst/>
            <a:gdLst>
              <a:gd name="connsiteX0" fmla="*/ 0 w 4619708"/>
              <a:gd name="connsiteY0" fmla="*/ 2767054 h 2798859"/>
              <a:gd name="connsiteX1" fmla="*/ 4619708 w 4619708"/>
              <a:gd name="connsiteY1" fmla="*/ 2798859 h 2798859"/>
              <a:gd name="connsiteX2" fmla="*/ 4492487 w 4619708"/>
              <a:gd name="connsiteY2" fmla="*/ 2727297 h 2798859"/>
              <a:gd name="connsiteX3" fmla="*/ 4206240 w 4619708"/>
              <a:gd name="connsiteY3" fmla="*/ 2552369 h 2798859"/>
              <a:gd name="connsiteX4" fmla="*/ 3927944 w 4619708"/>
              <a:gd name="connsiteY4" fmla="*/ 2337683 h 2798859"/>
              <a:gd name="connsiteX5" fmla="*/ 3641697 w 4619708"/>
              <a:gd name="connsiteY5" fmla="*/ 2083242 h 2798859"/>
              <a:gd name="connsiteX6" fmla="*/ 3490622 w 4619708"/>
              <a:gd name="connsiteY6" fmla="*/ 1884459 h 2798859"/>
              <a:gd name="connsiteX7" fmla="*/ 3267986 w 4619708"/>
              <a:gd name="connsiteY7" fmla="*/ 1486894 h 2798859"/>
              <a:gd name="connsiteX8" fmla="*/ 3116911 w 4619708"/>
              <a:gd name="connsiteY8" fmla="*/ 1073426 h 2798859"/>
              <a:gd name="connsiteX9" fmla="*/ 2981739 w 4619708"/>
              <a:gd name="connsiteY9" fmla="*/ 699715 h 2798859"/>
              <a:gd name="connsiteX10" fmla="*/ 2830664 w 4619708"/>
              <a:gd name="connsiteY10" fmla="*/ 341906 h 2798859"/>
              <a:gd name="connsiteX11" fmla="*/ 2679589 w 4619708"/>
              <a:gd name="connsiteY11" fmla="*/ 79513 h 2798859"/>
              <a:gd name="connsiteX12" fmla="*/ 2544417 w 4619708"/>
              <a:gd name="connsiteY12" fmla="*/ 0 h 2798859"/>
              <a:gd name="connsiteX13" fmla="*/ 2401294 w 4619708"/>
              <a:gd name="connsiteY13" fmla="*/ 63610 h 2798859"/>
              <a:gd name="connsiteX14" fmla="*/ 2289975 w 4619708"/>
              <a:gd name="connsiteY14" fmla="*/ 206734 h 2798859"/>
              <a:gd name="connsiteX15" fmla="*/ 2146852 w 4619708"/>
              <a:gd name="connsiteY15" fmla="*/ 429370 h 2798859"/>
              <a:gd name="connsiteX16" fmla="*/ 2043485 w 4619708"/>
              <a:gd name="connsiteY16" fmla="*/ 652007 h 2798859"/>
              <a:gd name="connsiteX17" fmla="*/ 1924215 w 4619708"/>
              <a:gd name="connsiteY17" fmla="*/ 914400 h 2798859"/>
              <a:gd name="connsiteX18" fmla="*/ 1773141 w 4619708"/>
              <a:gd name="connsiteY18" fmla="*/ 1224501 h 2798859"/>
              <a:gd name="connsiteX19" fmla="*/ 1614114 w 4619708"/>
              <a:gd name="connsiteY19" fmla="*/ 1542553 h 2798859"/>
              <a:gd name="connsiteX20" fmla="*/ 1439186 w 4619708"/>
              <a:gd name="connsiteY20" fmla="*/ 1836751 h 2798859"/>
              <a:gd name="connsiteX21" fmla="*/ 1248354 w 4619708"/>
              <a:gd name="connsiteY21" fmla="*/ 2051436 h 2798859"/>
              <a:gd name="connsiteX22" fmla="*/ 1049572 w 4619708"/>
              <a:gd name="connsiteY22" fmla="*/ 2210462 h 2798859"/>
              <a:gd name="connsiteX23" fmla="*/ 683812 w 4619708"/>
              <a:gd name="connsiteY23" fmla="*/ 2464904 h 2798859"/>
              <a:gd name="connsiteX24" fmla="*/ 318052 w 4619708"/>
              <a:gd name="connsiteY24" fmla="*/ 2647784 h 2798859"/>
              <a:gd name="connsiteX25" fmla="*/ 0 w 4619708"/>
              <a:gd name="connsiteY25" fmla="*/ 2767054 h 2798859"/>
              <a:gd name="connsiteX0" fmla="*/ 0 w 4619708"/>
              <a:gd name="connsiteY0" fmla="*/ 2767054 h 2798859"/>
              <a:gd name="connsiteX1" fmla="*/ 4619708 w 4619708"/>
              <a:gd name="connsiteY1" fmla="*/ 2798859 h 2798859"/>
              <a:gd name="connsiteX2" fmla="*/ 4492487 w 4619708"/>
              <a:gd name="connsiteY2" fmla="*/ 2727297 h 2798859"/>
              <a:gd name="connsiteX3" fmla="*/ 4206240 w 4619708"/>
              <a:gd name="connsiteY3" fmla="*/ 2552369 h 2798859"/>
              <a:gd name="connsiteX4" fmla="*/ 3927944 w 4619708"/>
              <a:gd name="connsiteY4" fmla="*/ 2337683 h 2798859"/>
              <a:gd name="connsiteX5" fmla="*/ 3641697 w 4619708"/>
              <a:gd name="connsiteY5" fmla="*/ 2083242 h 2798859"/>
              <a:gd name="connsiteX6" fmla="*/ 3490622 w 4619708"/>
              <a:gd name="connsiteY6" fmla="*/ 1884459 h 2798859"/>
              <a:gd name="connsiteX7" fmla="*/ 3267986 w 4619708"/>
              <a:gd name="connsiteY7" fmla="*/ 1486894 h 2798859"/>
              <a:gd name="connsiteX8" fmla="*/ 3116911 w 4619708"/>
              <a:gd name="connsiteY8" fmla="*/ 1073426 h 2798859"/>
              <a:gd name="connsiteX9" fmla="*/ 2981739 w 4619708"/>
              <a:gd name="connsiteY9" fmla="*/ 699715 h 2798859"/>
              <a:gd name="connsiteX10" fmla="*/ 2830664 w 4619708"/>
              <a:gd name="connsiteY10" fmla="*/ 341906 h 2798859"/>
              <a:gd name="connsiteX11" fmla="*/ 2679589 w 4619708"/>
              <a:gd name="connsiteY11" fmla="*/ 79513 h 2798859"/>
              <a:gd name="connsiteX12" fmla="*/ 2544417 w 4619708"/>
              <a:gd name="connsiteY12" fmla="*/ 0 h 2798859"/>
              <a:gd name="connsiteX13" fmla="*/ 2401294 w 4619708"/>
              <a:gd name="connsiteY13" fmla="*/ 63610 h 2798859"/>
              <a:gd name="connsiteX14" fmla="*/ 2289975 w 4619708"/>
              <a:gd name="connsiteY14" fmla="*/ 206734 h 2798859"/>
              <a:gd name="connsiteX15" fmla="*/ 2146852 w 4619708"/>
              <a:gd name="connsiteY15" fmla="*/ 429370 h 2798859"/>
              <a:gd name="connsiteX16" fmla="*/ 2043485 w 4619708"/>
              <a:gd name="connsiteY16" fmla="*/ 652007 h 2798859"/>
              <a:gd name="connsiteX17" fmla="*/ 1924215 w 4619708"/>
              <a:gd name="connsiteY17" fmla="*/ 914400 h 2798859"/>
              <a:gd name="connsiteX18" fmla="*/ 1773141 w 4619708"/>
              <a:gd name="connsiteY18" fmla="*/ 1224501 h 2798859"/>
              <a:gd name="connsiteX19" fmla="*/ 1614114 w 4619708"/>
              <a:gd name="connsiteY19" fmla="*/ 1542553 h 2798859"/>
              <a:gd name="connsiteX20" fmla="*/ 1415332 w 4619708"/>
              <a:gd name="connsiteY20" fmla="*/ 1820848 h 2798859"/>
              <a:gd name="connsiteX21" fmla="*/ 1248354 w 4619708"/>
              <a:gd name="connsiteY21" fmla="*/ 2051436 h 2798859"/>
              <a:gd name="connsiteX22" fmla="*/ 1049572 w 4619708"/>
              <a:gd name="connsiteY22" fmla="*/ 2210462 h 2798859"/>
              <a:gd name="connsiteX23" fmla="*/ 683812 w 4619708"/>
              <a:gd name="connsiteY23" fmla="*/ 2464904 h 2798859"/>
              <a:gd name="connsiteX24" fmla="*/ 318052 w 4619708"/>
              <a:gd name="connsiteY24" fmla="*/ 2647784 h 2798859"/>
              <a:gd name="connsiteX25" fmla="*/ 0 w 4619708"/>
              <a:gd name="connsiteY25" fmla="*/ 2767054 h 2798859"/>
              <a:gd name="connsiteX0" fmla="*/ 0 w 4619708"/>
              <a:gd name="connsiteY0" fmla="*/ 2767054 h 2798859"/>
              <a:gd name="connsiteX1" fmla="*/ 4619708 w 4619708"/>
              <a:gd name="connsiteY1" fmla="*/ 2798859 h 2798859"/>
              <a:gd name="connsiteX2" fmla="*/ 4492487 w 4619708"/>
              <a:gd name="connsiteY2" fmla="*/ 2727297 h 2798859"/>
              <a:gd name="connsiteX3" fmla="*/ 4206240 w 4619708"/>
              <a:gd name="connsiteY3" fmla="*/ 2552369 h 2798859"/>
              <a:gd name="connsiteX4" fmla="*/ 3927944 w 4619708"/>
              <a:gd name="connsiteY4" fmla="*/ 2337683 h 2798859"/>
              <a:gd name="connsiteX5" fmla="*/ 3641697 w 4619708"/>
              <a:gd name="connsiteY5" fmla="*/ 2083242 h 2798859"/>
              <a:gd name="connsiteX6" fmla="*/ 3490622 w 4619708"/>
              <a:gd name="connsiteY6" fmla="*/ 1884459 h 2798859"/>
              <a:gd name="connsiteX7" fmla="*/ 3267986 w 4619708"/>
              <a:gd name="connsiteY7" fmla="*/ 1486894 h 2798859"/>
              <a:gd name="connsiteX8" fmla="*/ 3116911 w 4619708"/>
              <a:gd name="connsiteY8" fmla="*/ 1073426 h 2798859"/>
              <a:gd name="connsiteX9" fmla="*/ 2981739 w 4619708"/>
              <a:gd name="connsiteY9" fmla="*/ 699715 h 2798859"/>
              <a:gd name="connsiteX10" fmla="*/ 2830664 w 4619708"/>
              <a:gd name="connsiteY10" fmla="*/ 341906 h 2798859"/>
              <a:gd name="connsiteX11" fmla="*/ 2679589 w 4619708"/>
              <a:gd name="connsiteY11" fmla="*/ 79513 h 2798859"/>
              <a:gd name="connsiteX12" fmla="*/ 2544417 w 4619708"/>
              <a:gd name="connsiteY12" fmla="*/ 0 h 2798859"/>
              <a:gd name="connsiteX13" fmla="*/ 2401294 w 4619708"/>
              <a:gd name="connsiteY13" fmla="*/ 63610 h 2798859"/>
              <a:gd name="connsiteX14" fmla="*/ 2289975 w 4619708"/>
              <a:gd name="connsiteY14" fmla="*/ 206734 h 2798859"/>
              <a:gd name="connsiteX15" fmla="*/ 2146852 w 4619708"/>
              <a:gd name="connsiteY15" fmla="*/ 429370 h 2798859"/>
              <a:gd name="connsiteX16" fmla="*/ 2043485 w 4619708"/>
              <a:gd name="connsiteY16" fmla="*/ 652007 h 2798859"/>
              <a:gd name="connsiteX17" fmla="*/ 1924215 w 4619708"/>
              <a:gd name="connsiteY17" fmla="*/ 914400 h 2798859"/>
              <a:gd name="connsiteX18" fmla="*/ 1773141 w 4619708"/>
              <a:gd name="connsiteY18" fmla="*/ 1224501 h 2798859"/>
              <a:gd name="connsiteX19" fmla="*/ 1614114 w 4619708"/>
              <a:gd name="connsiteY19" fmla="*/ 1542553 h 2798859"/>
              <a:gd name="connsiteX20" fmla="*/ 1415332 w 4619708"/>
              <a:gd name="connsiteY20" fmla="*/ 1820848 h 2798859"/>
              <a:gd name="connsiteX21" fmla="*/ 1240403 w 4619708"/>
              <a:gd name="connsiteY21" fmla="*/ 2027582 h 2798859"/>
              <a:gd name="connsiteX22" fmla="*/ 1049572 w 4619708"/>
              <a:gd name="connsiteY22" fmla="*/ 2210462 h 2798859"/>
              <a:gd name="connsiteX23" fmla="*/ 683812 w 4619708"/>
              <a:gd name="connsiteY23" fmla="*/ 2464904 h 2798859"/>
              <a:gd name="connsiteX24" fmla="*/ 318052 w 4619708"/>
              <a:gd name="connsiteY24" fmla="*/ 2647784 h 2798859"/>
              <a:gd name="connsiteX25" fmla="*/ 0 w 4619708"/>
              <a:gd name="connsiteY25" fmla="*/ 2767054 h 2798859"/>
              <a:gd name="connsiteX0" fmla="*/ 0 w 4619708"/>
              <a:gd name="connsiteY0" fmla="*/ 2806810 h 2838615"/>
              <a:gd name="connsiteX1" fmla="*/ 4619708 w 4619708"/>
              <a:gd name="connsiteY1" fmla="*/ 2838615 h 2838615"/>
              <a:gd name="connsiteX2" fmla="*/ 4492487 w 4619708"/>
              <a:gd name="connsiteY2" fmla="*/ 2767053 h 2838615"/>
              <a:gd name="connsiteX3" fmla="*/ 4206240 w 4619708"/>
              <a:gd name="connsiteY3" fmla="*/ 2592125 h 2838615"/>
              <a:gd name="connsiteX4" fmla="*/ 3927944 w 4619708"/>
              <a:gd name="connsiteY4" fmla="*/ 2377439 h 2838615"/>
              <a:gd name="connsiteX5" fmla="*/ 3641697 w 4619708"/>
              <a:gd name="connsiteY5" fmla="*/ 2122998 h 2838615"/>
              <a:gd name="connsiteX6" fmla="*/ 3490622 w 4619708"/>
              <a:gd name="connsiteY6" fmla="*/ 1924215 h 2838615"/>
              <a:gd name="connsiteX7" fmla="*/ 3267986 w 4619708"/>
              <a:gd name="connsiteY7" fmla="*/ 1526650 h 2838615"/>
              <a:gd name="connsiteX8" fmla="*/ 3116911 w 4619708"/>
              <a:gd name="connsiteY8" fmla="*/ 1113182 h 2838615"/>
              <a:gd name="connsiteX9" fmla="*/ 2981739 w 4619708"/>
              <a:gd name="connsiteY9" fmla="*/ 739471 h 2838615"/>
              <a:gd name="connsiteX10" fmla="*/ 2830664 w 4619708"/>
              <a:gd name="connsiteY10" fmla="*/ 381662 h 2838615"/>
              <a:gd name="connsiteX11" fmla="*/ 2679589 w 4619708"/>
              <a:gd name="connsiteY11" fmla="*/ 119269 h 2838615"/>
              <a:gd name="connsiteX12" fmla="*/ 2544417 w 4619708"/>
              <a:gd name="connsiteY12" fmla="*/ 0 h 2838615"/>
              <a:gd name="connsiteX13" fmla="*/ 2401294 w 4619708"/>
              <a:gd name="connsiteY13" fmla="*/ 103366 h 2838615"/>
              <a:gd name="connsiteX14" fmla="*/ 2289975 w 4619708"/>
              <a:gd name="connsiteY14" fmla="*/ 246490 h 2838615"/>
              <a:gd name="connsiteX15" fmla="*/ 2146852 w 4619708"/>
              <a:gd name="connsiteY15" fmla="*/ 469126 h 2838615"/>
              <a:gd name="connsiteX16" fmla="*/ 2043485 w 4619708"/>
              <a:gd name="connsiteY16" fmla="*/ 691763 h 2838615"/>
              <a:gd name="connsiteX17" fmla="*/ 1924215 w 4619708"/>
              <a:gd name="connsiteY17" fmla="*/ 954156 h 2838615"/>
              <a:gd name="connsiteX18" fmla="*/ 1773141 w 4619708"/>
              <a:gd name="connsiteY18" fmla="*/ 1264257 h 2838615"/>
              <a:gd name="connsiteX19" fmla="*/ 1614114 w 4619708"/>
              <a:gd name="connsiteY19" fmla="*/ 1582309 h 2838615"/>
              <a:gd name="connsiteX20" fmla="*/ 1415332 w 4619708"/>
              <a:gd name="connsiteY20" fmla="*/ 1860604 h 2838615"/>
              <a:gd name="connsiteX21" fmla="*/ 1240403 w 4619708"/>
              <a:gd name="connsiteY21" fmla="*/ 2067338 h 2838615"/>
              <a:gd name="connsiteX22" fmla="*/ 1049572 w 4619708"/>
              <a:gd name="connsiteY22" fmla="*/ 2250218 h 2838615"/>
              <a:gd name="connsiteX23" fmla="*/ 683812 w 4619708"/>
              <a:gd name="connsiteY23" fmla="*/ 2504660 h 2838615"/>
              <a:gd name="connsiteX24" fmla="*/ 318052 w 4619708"/>
              <a:gd name="connsiteY24" fmla="*/ 2687540 h 2838615"/>
              <a:gd name="connsiteX25" fmla="*/ 0 w 4619708"/>
              <a:gd name="connsiteY25" fmla="*/ 2806810 h 2838615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9975 w 4619708"/>
              <a:gd name="connsiteY14" fmla="*/ 222636 h 2814761"/>
              <a:gd name="connsiteX15" fmla="*/ 2146852 w 4619708"/>
              <a:gd name="connsiteY15" fmla="*/ 445272 h 2814761"/>
              <a:gd name="connsiteX16" fmla="*/ 2043485 w 4619708"/>
              <a:gd name="connsiteY16" fmla="*/ 667909 h 2814761"/>
              <a:gd name="connsiteX17" fmla="*/ 1924215 w 4619708"/>
              <a:gd name="connsiteY17" fmla="*/ 930302 h 2814761"/>
              <a:gd name="connsiteX18" fmla="*/ 1773141 w 4619708"/>
              <a:gd name="connsiteY18" fmla="*/ 1240403 h 2814761"/>
              <a:gd name="connsiteX19" fmla="*/ 1614114 w 4619708"/>
              <a:gd name="connsiteY19" fmla="*/ 1558455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9975 w 4619708"/>
              <a:gd name="connsiteY14" fmla="*/ 222636 h 2814761"/>
              <a:gd name="connsiteX15" fmla="*/ 2146852 w 4619708"/>
              <a:gd name="connsiteY15" fmla="*/ 445272 h 2814761"/>
              <a:gd name="connsiteX16" fmla="*/ 2043485 w 4619708"/>
              <a:gd name="connsiteY16" fmla="*/ 667909 h 2814761"/>
              <a:gd name="connsiteX17" fmla="*/ 1924215 w 4619708"/>
              <a:gd name="connsiteY17" fmla="*/ 930302 h 2814761"/>
              <a:gd name="connsiteX18" fmla="*/ 1758627 w 4619708"/>
              <a:gd name="connsiteY18" fmla="*/ 1234598 h 2814761"/>
              <a:gd name="connsiteX19" fmla="*/ 1614114 w 4619708"/>
              <a:gd name="connsiteY19" fmla="*/ 1558455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9975 w 4619708"/>
              <a:gd name="connsiteY14" fmla="*/ 222636 h 2814761"/>
              <a:gd name="connsiteX15" fmla="*/ 2146852 w 4619708"/>
              <a:gd name="connsiteY15" fmla="*/ 445272 h 2814761"/>
              <a:gd name="connsiteX16" fmla="*/ 2043485 w 4619708"/>
              <a:gd name="connsiteY16" fmla="*/ 66790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14114 w 4619708"/>
              <a:gd name="connsiteY19" fmla="*/ 1558455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9975 w 4619708"/>
              <a:gd name="connsiteY14" fmla="*/ 222636 h 2814761"/>
              <a:gd name="connsiteX15" fmla="*/ 2146852 w 4619708"/>
              <a:gd name="connsiteY15" fmla="*/ 445272 h 2814761"/>
              <a:gd name="connsiteX16" fmla="*/ 2043485 w 4619708"/>
              <a:gd name="connsiteY16" fmla="*/ 66790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02503 w 4619708"/>
              <a:gd name="connsiteY19" fmla="*/ 1541038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9975 w 4619708"/>
              <a:gd name="connsiteY14" fmla="*/ 222636 h 2814761"/>
              <a:gd name="connsiteX15" fmla="*/ 2146852 w 4619708"/>
              <a:gd name="connsiteY15" fmla="*/ 445272 h 2814761"/>
              <a:gd name="connsiteX16" fmla="*/ 2034776 w 4619708"/>
              <a:gd name="connsiteY16" fmla="*/ 64758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02503 w 4619708"/>
              <a:gd name="connsiteY19" fmla="*/ 1541038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9975 w 4619708"/>
              <a:gd name="connsiteY14" fmla="*/ 222636 h 2814761"/>
              <a:gd name="connsiteX15" fmla="*/ 2146852 w 4619708"/>
              <a:gd name="connsiteY15" fmla="*/ 422049 h 2814761"/>
              <a:gd name="connsiteX16" fmla="*/ 2034776 w 4619708"/>
              <a:gd name="connsiteY16" fmla="*/ 64758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02503 w 4619708"/>
              <a:gd name="connsiteY19" fmla="*/ 1541038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79512 h 2814761"/>
              <a:gd name="connsiteX14" fmla="*/ 2281266 w 4619708"/>
              <a:gd name="connsiteY14" fmla="*/ 199413 h 2814761"/>
              <a:gd name="connsiteX15" fmla="*/ 2146852 w 4619708"/>
              <a:gd name="connsiteY15" fmla="*/ 422049 h 2814761"/>
              <a:gd name="connsiteX16" fmla="*/ 2034776 w 4619708"/>
              <a:gd name="connsiteY16" fmla="*/ 64758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02503 w 4619708"/>
              <a:gd name="connsiteY19" fmla="*/ 1541038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79589 w 4619708"/>
              <a:gd name="connsiteY11" fmla="*/ 95415 h 2814761"/>
              <a:gd name="connsiteX12" fmla="*/ 2544417 w 4619708"/>
              <a:gd name="connsiteY12" fmla="*/ 0 h 2814761"/>
              <a:gd name="connsiteX13" fmla="*/ 2401294 w 4619708"/>
              <a:gd name="connsiteY13" fmla="*/ 53386 h 2814761"/>
              <a:gd name="connsiteX14" fmla="*/ 2281266 w 4619708"/>
              <a:gd name="connsiteY14" fmla="*/ 199413 h 2814761"/>
              <a:gd name="connsiteX15" fmla="*/ 2146852 w 4619708"/>
              <a:gd name="connsiteY15" fmla="*/ 422049 h 2814761"/>
              <a:gd name="connsiteX16" fmla="*/ 2034776 w 4619708"/>
              <a:gd name="connsiteY16" fmla="*/ 64758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02503 w 4619708"/>
              <a:gd name="connsiteY19" fmla="*/ 1541038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  <a:gd name="connsiteX0" fmla="*/ 0 w 4619708"/>
              <a:gd name="connsiteY0" fmla="*/ 2782956 h 2814761"/>
              <a:gd name="connsiteX1" fmla="*/ 4619708 w 4619708"/>
              <a:gd name="connsiteY1" fmla="*/ 2814761 h 2814761"/>
              <a:gd name="connsiteX2" fmla="*/ 4492487 w 4619708"/>
              <a:gd name="connsiteY2" fmla="*/ 2743199 h 2814761"/>
              <a:gd name="connsiteX3" fmla="*/ 4206240 w 4619708"/>
              <a:gd name="connsiteY3" fmla="*/ 2568271 h 2814761"/>
              <a:gd name="connsiteX4" fmla="*/ 3927944 w 4619708"/>
              <a:gd name="connsiteY4" fmla="*/ 2353585 h 2814761"/>
              <a:gd name="connsiteX5" fmla="*/ 3641697 w 4619708"/>
              <a:gd name="connsiteY5" fmla="*/ 2099144 h 2814761"/>
              <a:gd name="connsiteX6" fmla="*/ 3490622 w 4619708"/>
              <a:gd name="connsiteY6" fmla="*/ 1900361 h 2814761"/>
              <a:gd name="connsiteX7" fmla="*/ 3267986 w 4619708"/>
              <a:gd name="connsiteY7" fmla="*/ 1502796 h 2814761"/>
              <a:gd name="connsiteX8" fmla="*/ 3116911 w 4619708"/>
              <a:gd name="connsiteY8" fmla="*/ 1089328 h 2814761"/>
              <a:gd name="connsiteX9" fmla="*/ 2981739 w 4619708"/>
              <a:gd name="connsiteY9" fmla="*/ 715617 h 2814761"/>
              <a:gd name="connsiteX10" fmla="*/ 2830664 w 4619708"/>
              <a:gd name="connsiteY10" fmla="*/ 357808 h 2814761"/>
              <a:gd name="connsiteX11" fmla="*/ 2688298 w 4619708"/>
              <a:gd name="connsiteY11" fmla="*/ 89609 h 2814761"/>
              <a:gd name="connsiteX12" fmla="*/ 2544417 w 4619708"/>
              <a:gd name="connsiteY12" fmla="*/ 0 h 2814761"/>
              <a:gd name="connsiteX13" fmla="*/ 2401294 w 4619708"/>
              <a:gd name="connsiteY13" fmla="*/ 53386 h 2814761"/>
              <a:gd name="connsiteX14" fmla="*/ 2281266 w 4619708"/>
              <a:gd name="connsiteY14" fmla="*/ 199413 h 2814761"/>
              <a:gd name="connsiteX15" fmla="*/ 2146852 w 4619708"/>
              <a:gd name="connsiteY15" fmla="*/ 422049 h 2814761"/>
              <a:gd name="connsiteX16" fmla="*/ 2034776 w 4619708"/>
              <a:gd name="connsiteY16" fmla="*/ 647589 h 2814761"/>
              <a:gd name="connsiteX17" fmla="*/ 1912603 w 4619708"/>
              <a:gd name="connsiteY17" fmla="*/ 915788 h 2814761"/>
              <a:gd name="connsiteX18" fmla="*/ 1758627 w 4619708"/>
              <a:gd name="connsiteY18" fmla="*/ 1234598 h 2814761"/>
              <a:gd name="connsiteX19" fmla="*/ 1602503 w 4619708"/>
              <a:gd name="connsiteY19" fmla="*/ 1541038 h 2814761"/>
              <a:gd name="connsiteX20" fmla="*/ 1415332 w 4619708"/>
              <a:gd name="connsiteY20" fmla="*/ 1836750 h 2814761"/>
              <a:gd name="connsiteX21" fmla="*/ 1240403 w 4619708"/>
              <a:gd name="connsiteY21" fmla="*/ 2043484 h 2814761"/>
              <a:gd name="connsiteX22" fmla="*/ 1049572 w 4619708"/>
              <a:gd name="connsiteY22" fmla="*/ 2226364 h 2814761"/>
              <a:gd name="connsiteX23" fmla="*/ 683812 w 4619708"/>
              <a:gd name="connsiteY23" fmla="*/ 2480806 h 2814761"/>
              <a:gd name="connsiteX24" fmla="*/ 318052 w 4619708"/>
              <a:gd name="connsiteY24" fmla="*/ 2663686 h 2814761"/>
              <a:gd name="connsiteX25" fmla="*/ 0 w 4619708"/>
              <a:gd name="connsiteY25" fmla="*/ 2782956 h 2814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619708" h="2814761">
                <a:moveTo>
                  <a:pt x="0" y="2782956"/>
                </a:moveTo>
                <a:lnTo>
                  <a:pt x="4619708" y="2814761"/>
                </a:lnTo>
                <a:lnTo>
                  <a:pt x="4492487" y="2743199"/>
                </a:lnTo>
                <a:lnTo>
                  <a:pt x="4206240" y="2568271"/>
                </a:lnTo>
                <a:lnTo>
                  <a:pt x="3927944" y="2353585"/>
                </a:lnTo>
                <a:lnTo>
                  <a:pt x="3641697" y="2099144"/>
                </a:lnTo>
                <a:lnTo>
                  <a:pt x="3490622" y="1900361"/>
                </a:lnTo>
                <a:lnTo>
                  <a:pt x="3267986" y="1502796"/>
                </a:lnTo>
                <a:lnTo>
                  <a:pt x="3116911" y="1089328"/>
                </a:lnTo>
                <a:lnTo>
                  <a:pt x="2981739" y="715617"/>
                </a:lnTo>
                <a:lnTo>
                  <a:pt x="2830664" y="357808"/>
                </a:lnTo>
                <a:lnTo>
                  <a:pt x="2688298" y="89609"/>
                </a:lnTo>
                <a:lnTo>
                  <a:pt x="2544417" y="0"/>
                </a:lnTo>
                <a:lnTo>
                  <a:pt x="2401294" y="53386"/>
                </a:lnTo>
                <a:lnTo>
                  <a:pt x="2281266" y="199413"/>
                </a:lnTo>
                <a:lnTo>
                  <a:pt x="2146852" y="422049"/>
                </a:lnTo>
                <a:lnTo>
                  <a:pt x="2034776" y="647589"/>
                </a:lnTo>
                <a:lnTo>
                  <a:pt x="1912603" y="915788"/>
                </a:lnTo>
                <a:lnTo>
                  <a:pt x="1758627" y="1234598"/>
                </a:lnTo>
                <a:lnTo>
                  <a:pt x="1602503" y="1541038"/>
                </a:lnTo>
                <a:lnTo>
                  <a:pt x="1415332" y="1836750"/>
                </a:lnTo>
                <a:lnTo>
                  <a:pt x="1240403" y="2043484"/>
                </a:lnTo>
                <a:lnTo>
                  <a:pt x="1049572" y="2226364"/>
                </a:lnTo>
                <a:lnTo>
                  <a:pt x="683812" y="2480806"/>
                </a:lnTo>
                <a:lnTo>
                  <a:pt x="318052" y="2663686"/>
                </a:lnTo>
                <a:lnTo>
                  <a:pt x="0" y="2782956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176706" y="5118187"/>
            <a:ext cx="1397514" cy="405353"/>
          </a:xfrm>
          <a:custGeom>
            <a:avLst/>
            <a:gdLst>
              <a:gd name="connsiteX0" fmla="*/ 0 w 1409307"/>
              <a:gd name="connsiteY0" fmla="*/ 400640 h 405353"/>
              <a:gd name="connsiteX1" fmla="*/ 1409307 w 1409307"/>
              <a:gd name="connsiteY1" fmla="*/ 405353 h 405353"/>
              <a:gd name="connsiteX2" fmla="*/ 1239625 w 1409307"/>
              <a:gd name="connsiteY2" fmla="*/ 282804 h 405353"/>
              <a:gd name="connsiteX3" fmla="*/ 1159497 w 1409307"/>
              <a:gd name="connsiteY3" fmla="*/ 202677 h 405353"/>
              <a:gd name="connsiteX4" fmla="*/ 1041662 w 1409307"/>
              <a:gd name="connsiteY4" fmla="*/ 94268 h 405353"/>
              <a:gd name="connsiteX5" fmla="*/ 956820 w 1409307"/>
              <a:gd name="connsiteY5" fmla="*/ 0 h 405353"/>
              <a:gd name="connsiteX6" fmla="*/ 805992 w 1409307"/>
              <a:gd name="connsiteY6" fmla="*/ 75415 h 405353"/>
              <a:gd name="connsiteX7" fmla="*/ 697583 w 1409307"/>
              <a:gd name="connsiteY7" fmla="*/ 131976 h 405353"/>
              <a:gd name="connsiteX8" fmla="*/ 560895 w 1409307"/>
              <a:gd name="connsiteY8" fmla="*/ 207390 h 405353"/>
              <a:gd name="connsiteX9" fmla="*/ 329938 w 1409307"/>
              <a:gd name="connsiteY9" fmla="*/ 306372 h 405353"/>
              <a:gd name="connsiteX10" fmla="*/ 108408 w 1409307"/>
              <a:gd name="connsiteY10" fmla="*/ 381786 h 405353"/>
              <a:gd name="connsiteX11" fmla="*/ 0 w 1409307"/>
              <a:gd name="connsiteY11" fmla="*/ 400640 h 405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09307" h="405353">
                <a:moveTo>
                  <a:pt x="0" y="400640"/>
                </a:moveTo>
                <a:lnTo>
                  <a:pt x="1409307" y="405353"/>
                </a:lnTo>
                <a:lnTo>
                  <a:pt x="1239625" y="282804"/>
                </a:lnTo>
                <a:lnTo>
                  <a:pt x="1159497" y="202677"/>
                </a:lnTo>
                <a:lnTo>
                  <a:pt x="1041662" y="94268"/>
                </a:lnTo>
                <a:lnTo>
                  <a:pt x="956820" y="0"/>
                </a:lnTo>
                <a:lnTo>
                  <a:pt x="805992" y="75415"/>
                </a:lnTo>
                <a:lnTo>
                  <a:pt x="697583" y="131976"/>
                </a:lnTo>
                <a:lnTo>
                  <a:pt x="560895" y="207390"/>
                </a:lnTo>
                <a:lnTo>
                  <a:pt x="329938" y="306372"/>
                </a:lnTo>
                <a:lnTo>
                  <a:pt x="108408" y="381786"/>
                </a:lnTo>
                <a:lnTo>
                  <a:pt x="0" y="40064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Confusion Matrix Accuracy (CMA)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856239" y="1447800"/>
            <a:ext cx="0" cy="414037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856239" y="5558675"/>
            <a:ext cx="78305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877628" y="2389876"/>
            <a:ext cx="3739022" cy="3183567"/>
          </a:xfrm>
          <a:custGeom>
            <a:avLst/>
            <a:gdLst>
              <a:gd name="connsiteX0" fmla="*/ 0 w 7472855"/>
              <a:gd name="connsiteY0" fmla="*/ 3201385 h 3232916"/>
              <a:gd name="connsiteX1" fmla="*/ 1939158 w 7472855"/>
              <a:gd name="connsiteY1" fmla="*/ 2444640 h 3232916"/>
              <a:gd name="connsiteX2" fmla="*/ 4099034 w 7472855"/>
              <a:gd name="connsiteY2" fmla="*/ 985 h 3232916"/>
              <a:gd name="connsiteX3" fmla="*/ 5596758 w 7472855"/>
              <a:gd name="connsiteY3" fmla="*/ 2160861 h 3232916"/>
              <a:gd name="connsiteX4" fmla="*/ 7472855 w 7472855"/>
              <a:gd name="connsiteY4" fmla="*/ 3232916 h 3232916"/>
              <a:gd name="connsiteX0" fmla="*/ 0 w 7472855"/>
              <a:gd name="connsiteY0" fmla="*/ 3200412 h 3231943"/>
              <a:gd name="connsiteX1" fmla="*/ 1939158 w 7472855"/>
              <a:gd name="connsiteY1" fmla="*/ 2443667 h 3231943"/>
              <a:gd name="connsiteX2" fmla="*/ 4099034 w 7472855"/>
              <a:gd name="connsiteY2" fmla="*/ 12 h 3231943"/>
              <a:gd name="connsiteX3" fmla="*/ 5596758 w 7472855"/>
              <a:gd name="connsiteY3" fmla="*/ 2412136 h 3231943"/>
              <a:gd name="connsiteX4" fmla="*/ 7472855 w 7472855"/>
              <a:gd name="connsiteY4" fmla="*/ 3231943 h 3231943"/>
              <a:gd name="connsiteX0" fmla="*/ 0 w 7472855"/>
              <a:gd name="connsiteY0" fmla="*/ 3200688 h 3232219"/>
              <a:gd name="connsiteX1" fmla="*/ 1939158 w 7472855"/>
              <a:gd name="connsiteY1" fmla="*/ 2443943 h 3232219"/>
              <a:gd name="connsiteX2" fmla="*/ 4099034 w 7472855"/>
              <a:gd name="connsiteY2" fmla="*/ 288 h 3232219"/>
              <a:gd name="connsiteX3" fmla="*/ 5659820 w 7472855"/>
              <a:gd name="connsiteY3" fmla="*/ 2286288 h 3232219"/>
              <a:gd name="connsiteX4" fmla="*/ 7472855 w 7472855"/>
              <a:gd name="connsiteY4" fmla="*/ 3232219 h 3232219"/>
              <a:gd name="connsiteX0" fmla="*/ 0 w 7472855"/>
              <a:gd name="connsiteY0" fmla="*/ 3200449 h 3231980"/>
              <a:gd name="connsiteX1" fmla="*/ 2207172 w 7472855"/>
              <a:gd name="connsiteY1" fmla="*/ 2222987 h 3231980"/>
              <a:gd name="connsiteX2" fmla="*/ 4099034 w 7472855"/>
              <a:gd name="connsiteY2" fmla="*/ 49 h 3231980"/>
              <a:gd name="connsiteX3" fmla="*/ 5659820 w 7472855"/>
              <a:gd name="connsiteY3" fmla="*/ 2286049 h 3231980"/>
              <a:gd name="connsiteX4" fmla="*/ 7472855 w 7472855"/>
              <a:gd name="connsiteY4" fmla="*/ 3231980 h 3231980"/>
              <a:gd name="connsiteX0" fmla="*/ 0 w 7472855"/>
              <a:gd name="connsiteY0" fmla="*/ 3200404 h 3231935"/>
              <a:gd name="connsiteX1" fmla="*/ 2207172 w 7472855"/>
              <a:gd name="connsiteY1" fmla="*/ 2222942 h 3231935"/>
              <a:gd name="connsiteX2" fmla="*/ 4099034 w 7472855"/>
              <a:gd name="connsiteY2" fmla="*/ 4 h 3231935"/>
              <a:gd name="connsiteX3" fmla="*/ 5596759 w 7472855"/>
              <a:gd name="connsiteY3" fmla="*/ 2238707 h 3231935"/>
              <a:gd name="connsiteX4" fmla="*/ 7472855 w 7472855"/>
              <a:gd name="connsiteY4" fmla="*/ 3231935 h 3231935"/>
              <a:gd name="connsiteX0" fmla="*/ 0 w 7472855"/>
              <a:gd name="connsiteY0" fmla="*/ 3200428 h 3231959"/>
              <a:gd name="connsiteX1" fmla="*/ 2207172 w 7472855"/>
              <a:gd name="connsiteY1" fmla="*/ 2222966 h 3231959"/>
              <a:gd name="connsiteX2" fmla="*/ 4099034 w 7472855"/>
              <a:gd name="connsiteY2" fmla="*/ 28 h 3231959"/>
              <a:gd name="connsiteX3" fmla="*/ 5628291 w 7472855"/>
              <a:gd name="connsiteY3" fmla="*/ 2175669 h 3231959"/>
              <a:gd name="connsiteX4" fmla="*/ 7472855 w 7472855"/>
              <a:gd name="connsiteY4" fmla="*/ 3231959 h 323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72855" h="3231959">
                <a:moveTo>
                  <a:pt x="0" y="3200428"/>
                </a:moveTo>
                <a:cubicBezTo>
                  <a:pt x="627993" y="3088755"/>
                  <a:pt x="1524000" y="2756366"/>
                  <a:pt x="2207172" y="2222966"/>
                </a:cubicBezTo>
                <a:cubicBezTo>
                  <a:pt x="2890344" y="1689566"/>
                  <a:pt x="3528848" y="7911"/>
                  <a:pt x="4099034" y="28"/>
                </a:cubicBezTo>
                <a:cubicBezTo>
                  <a:pt x="4669220" y="-7855"/>
                  <a:pt x="5065988" y="1637014"/>
                  <a:pt x="5628291" y="2175669"/>
                </a:cubicBezTo>
                <a:cubicBezTo>
                  <a:pt x="6190595" y="2714324"/>
                  <a:pt x="6815958" y="2965259"/>
                  <a:pt x="7472855" y="3231959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2"/>
          </p:cNvCxnSpPr>
          <p:nvPr/>
        </p:nvCxnSpPr>
        <p:spPr>
          <a:xfrm>
            <a:off x="6166573" y="2475546"/>
            <a:ext cx="0" cy="3097897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846743" y="2743200"/>
            <a:ext cx="0" cy="2844977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552943" y="3276600"/>
            <a:ext cx="0" cy="2311577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259144" y="3810000"/>
            <a:ext cx="0" cy="177817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965345" y="4349512"/>
            <a:ext cx="0" cy="1238665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 rot="16200000">
            <a:off x="-1501777" y="3342956"/>
            <a:ext cx="3934073" cy="657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Franklin Gothic Book" panose="020B0503020102020204" pitchFamily="34" charset="0"/>
              </a:rPr>
              <a:t>Frequency</a:t>
            </a:r>
            <a:endParaRPr lang="en-US" sz="3600" b="1" dirty="0">
              <a:latin typeface="Franklin Gothic Book" panose="020B0503020102020204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4377747" y="4915935"/>
            <a:ext cx="0" cy="642739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790148" y="5252072"/>
            <a:ext cx="0" cy="32137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496350" y="5418298"/>
            <a:ext cx="0" cy="155145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3104618" y="2475519"/>
            <a:ext cx="5582182" cy="3083156"/>
          </a:xfrm>
          <a:custGeom>
            <a:avLst/>
            <a:gdLst>
              <a:gd name="connsiteX0" fmla="*/ 0 w 7472855"/>
              <a:gd name="connsiteY0" fmla="*/ 3201385 h 3232916"/>
              <a:gd name="connsiteX1" fmla="*/ 1939158 w 7472855"/>
              <a:gd name="connsiteY1" fmla="*/ 2444640 h 3232916"/>
              <a:gd name="connsiteX2" fmla="*/ 4099034 w 7472855"/>
              <a:gd name="connsiteY2" fmla="*/ 985 h 3232916"/>
              <a:gd name="connsiteX3" fmla="*/ 5596758 w 7472855"/>
              <a:gd name="connsiteY3" fmla="*/ 2160861 h 3232916"/>
              <a:gd name="connsiteX4" fmla="*/ 7472855 w 7472855"/>
              <a:gd name="connsiteY4" fmla="*/ 3232916 h 3232916"/>
              <a:gd name="connsiteX0" fmla="*/ 0 w 7472855"/>
              <a:gd name="connsiteY0" fmla="*/ 3200412 h 3231943"/>
              <a:gd name="connsiteX1" fmla="*/ 1939158 w 7472855"/>
              <a:gd name="connsiteY1" fmla="*/ 2443667 h 3231943"/>
              <a:gd name="connsiteX2" fmla="*/ 4099034 w 7472855"/>
              <a:gd name="connsiteY2" fmla="*/ 12 h 3231943"/>
              <a:gd name="connsiteX3" fmla="*/ 5596758 w 7472855"/>
              <a:gd name="connsiteY3" fmla="*/ 2412136 h 3231943"/>
              <a:gd name="connsiteX4" fmla="*/ 7472855 w 7472855"/>
              <a:gd name="connsiteY4" fmla="*/ 3231943 h 3231943"/>
              <a:gd name="connsiteX0" fmla="*/ 0 w 7472855"/>
              <a:gd name="connsiteY0" fmla="*/ 3200688 h 3232219"/>
              <a:gd name="connsiteX1" fmla="*/ 1939158 w 7472855"/>
              <a:gd name="connsiteY1" fmla="*/ 2443943 h 3232219"/>
              <a:gd name="connsiteX2" fmla="*/ 4099034 w 7472855"/>
              <a:gd name="connsiteY2" fmla="*/ 288 h 3232219"/>
              <a:gd name="connsiteX3" fmla="*/ 5659820 w 7472855"/>
              <a:gd name="connsiteY3" fmla="*/ 2286288 h 3232219"/>
              <a:gd name="connsiteX4" fmla="*/ 7472855 w 7472855"/>
              <a:gd name="connsiteY4" fmla="*/ 3232219 h 3232219"/>
              <a:gd name="connsiteX0" fmla="*/ 0 w 7472855"/>
              <a:gd name="connsiteY0" fmla="*/ 3200449 h 3231980"/>
              <a:gd name="connsiteX1" fmla="*/ 2207172 w 7472855"/>
              <a:gd name="connsiteY1" fmla="*/ 2222987 h 3231980"/>
              <a:gd name="connsiteX2" fmla="*/ 4099034 w 7472855"/>
              <a:gd name="connsiteY2" fmla="*/ 49 h 3231980"/>
              <a:gd name="connsiteX3" fmla="*/ 5659820 w 7472855"/>
              <a:gd name="connsiteY3" fmla="*/ 2286049 h 3231980"/>
              <a:gd name="connsiteX4" fmla="*/ 7472855 w 7472855"/>
              <a:gd name="connsiteY4" fmla="*/ 3231980 h 3231980"/>
              <a:gd name="connsiteX0" fmla="*/ 0 w 7472855"/>
              <a:gd name="connsiteY0" fmla="*/ 3200404 h 3231935"/>
              <a:gd name="connsiteX1" fmla="*/ 2207172 w 7472855"/>
              <a:gd name="connsiteY1" fmla="*/ 2222942 h 3231935"/>
              <a:gd name="connsiteX2" fmla="*/ 4099034 w 7472855"/>
              <a:gd name="connsiteY2" fmla="*/ 4 h 3231935"/>
              <a:gd name="connsiteX3" fmla="*/ 5596759 w 7472855"/>
              <a:gd name="connsiteY3" fmla="*/ 2238707 h 3231935"/>
              <a:gd name="connsiteX4" fmla="*/ 7472855 w 7472855"/>
              <a:gd name="connsiteY4" fmla="*/ 3231935 h 3231935"/>
              <a:gd name="connsiteX0" fmla="*/ 0 w 7472855"/>
              <a:gd name="connsiteY0" fmla="*/ 3200428 h 3231959"/>
              <a:gd name="connsiteX1" fmla="*/ 2207172 w 7472855"/>
              <a:gd name="connsiteY1" fmla="*/ 2222966 h 3231959"/>
              <a:gd name="connsiteX2" fmla="*/ 4099034 w 7472855"/>
              <a:gd name="connsiteY2" fmla="*/ 28 h 3231959"/>
              <a:gd name="connsiteX3" fmla="*/ 5628291 w 7472855"/>
              <a:gd name="connsiteY3" fmla="*/ 2175669 h 3231959"/>
              <a:gd name="connsiteX4" fmla="*/ 7472855 w 7472855"/>
              <a:gd name="connsiteY4" fmla="*/ 3231959 h 323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72855" h="3231959">
                <a:moveTo>
                  <a:pt x="0" y="3200428"/>
                </a:moveTo>
                <a:cubicBezTo>
                  <a:pt x="627993" y="3088755"/>
                  <a:pt x="1524000" y="2756366"/>
                  <a:pt x="2207172" y="2222966"/>
                </a:cubicBezTo>
                <a:cubicBezTo>
                  <a:pt x="2890344" y="1689566"/>
                  <a:pt x="3528848" y="7911"/>
                  <a:pt x="4099034" y="28"/>
                </a:cubicBezTo>
                <a:cubicBezTo>
                  <a:pt x="4669220" y="-7855"/>
                  <a:pt x="5065988" y="1637014"/>
                  <a:pt x="5628291" y="2175669"/>
                </a:cubicBezTo>
                <a:cubicBezTo>
                  <a:pt x="6190595" y="2714324"/>
                  <a:pt x="6815958" y="2965259"/>
                  <a:pt x="7472855" y="3231959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870660" y="5562600"/>
            <a:ext cx="7813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Franklin Gothic Book" panose="020B0503020102020204" pitchFamily="34" charset="0"/>
              </a:rPr>
              <a:t>Metric Value</a:t>
            </a:r>
            <a:endParaRPr lang="en-US" sz="3600" b="1" dirty="0">
              <a:latin typeface="Franklin Gothic Book" panose="020B05030201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577767" y="1371600"/>
            <a:ext cx="11466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15%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4684483" y="4648200"/>
            <a:ext cx="0" cy="939977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093354" y="1918395"/>
            <a:ext cx="0" cy="3577475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685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Confusion Matrix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72288724"/>
              </p:ext>
            </p:extLst>
          </p:nvPr>
        </p:nvGraphicFramePr>
        <p:xfrm>
          <a:off x="304800" y="1219200"/>
          <a:ext cx="8458201" cy="3276600"/>
        </p:xfrm>
        <a:graphic>
          <a:graphicData uri="http://schemas.openxmlformats.org/drawingml/2006/table">
            <a:tbl>
              <a:tblPr firstRow="1" firstCol="1" bandRow="1"/>
              <a:tblGrid>
                <a:gridCol w="1295400"/>
                <a:gridCol w="1808526"/>
                <a:gridCol w="2638338"/>
                <a:gridCol w="2715937"/>
              </a:tblGrid>
              <a:tr h="4457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Predicted Class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783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Actual Class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00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Reference</a:t>
                      </a:r>
                      <a:endParaRPr lang="en-US" sz="2800" b="1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Degraded</a:t>
                      </a:r>
                      <a:endParaRPr lang="en-US" sz="2800" b="1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595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Reference</a:t>
                      </a:r>
                      <a:endParaRPr lang="en-US" sz="2800" b="1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True 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Reference 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TR)</a:t>
                      </a:r>
                      <a:endParaRPr lang="en-US" sz="28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False 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Degraded 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FD)</a:t>
                      </a:r>
                      <a:endParaRPr lang="en-US" sz="28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595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Degraded</a:t>
                      </a:r>
                      <a:endParaRPr lang="en-US" sz="2800" b="1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False 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Reference (FR)</a:t>
                      </a:r>
                      <a:endParaRPr lang="en-US" sz="28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True 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Degraded 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TD)</a:t>
                      </a:r>
                      <a:endParaRPr lang="en-US" sz="28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55" marR="4615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81492" y="5334000"/>
                <a:ext cx="4482894" cy="6737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𝑪𝑴𝑨</m:t>
                      </m:r>
                      <m:r>
                        <a:rPr lang="en-US" sz="20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r>
                            <a:rPr lang="en-US" sz="2000" b="1" i="0" smtClean="0">
                              <a:latin typeface="Cambria Math"/>
                            </a:rPr>
                            <m:t>𝐑</m:t>
                          </m:r>
                          <m:r>
                            <a:rPr lang="en-US" sz="20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𝑫</m:t>
                          </m:r>
                        </m:num>
                        <m:den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r>
                            <a:rPr lang="en-US" sz="2000" b="1" i="0" smtClean="0">
                              <a:latin typeface="Cambria Math"/>
                            </a:rPr>
                            <m:t>𝐑</m:t>
                          </m:r>
                          <m:r>
                            <a:rPr lang="en-US" sz="20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r>
                            <a:rPr lang="en-US" sz="2000" b="1" i="0" smtClean="0">
                              <a:latin typeface="Cambria Math"/>
                            </a:rPr>
                            <m:t>𝐃</m:t>
                          </m:r>
                          <m:r>
                            <a:rPr lang="en-US" sz="20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sz="2000" b="1" i="0" smtClean="0">
                              <a:latin typeface="Cambria Math"/>
                            </a:rPr>
                            <m:t>𝐑</m:t>
                          </m:r>
                          <m:r>
                            <a:rPr lang="en-US" sz="20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𝑫</m:t>
                          </m:r>
                        </m:den>
                      </m:f>
                      <m:r>
                        <a:rPr lang="en-US" sz="2000" b="1" i="0">
                          <a:latin typeface="Cambria Math" panose="02040503050406030204" pitchFamily="18" charset="0"/>
                        </a:rPr>
                        <m:t> ×</m:t>
                      </m:r>
                      <m:r>
                        <a:rPr lang="en-US" sz="2000" b="1" i="0">
                          <a:latin typeface="Cambria Math" panose="02040503050406030204" pitchFamily="18" charset="0"/>
                        </a:rPr>
                        <m:t>𝟏𝟎𝟎</m:t>
                      </m:r>
                      <m:r>
                        <a:rPr lang="en-US" sz="2000" b="1" i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en-US" sz="2000" b="1" dirty="0">
                  <a:latin typeface="Franklin Gothic Book" panose="020B0503020102020204" pitchFamily="34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492" y="5334000"/>
                <a:ext cx="4482894" cy="67371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791200" y="5339195"/>
                <a:ext cx="2589170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𝑪𝑴𝑨</m:t>
                      </m:r>
                      <m:r>
                        <a:rPr lang="en-US" sz="20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r>
                            <a:rPr lang="en-US" sz="2000" b="1" i="0" smtClean="0">
                              <a:latin typeface="Cambria Math"/>
                            </a:rPr>
                            <m:t>𝐑</m:t>
                          </m:r>
                          <m:r>
                            <a:rPr lang="en-US" sz="2000" b="1" i="0">
                              <a:latin typeface="Cambria Math" panose="02040503050406030204" pitchFamily="18" charset="0"/>
                            </a:rPr>
                            <m:t>%+</m:t>
                          </m:r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r>
                            <a:rPr lang="en-US" sz="2000" b="1" i="0" smtClean="0">
                              <a:latin typeface="Cambria Math"/>
                            </a:rPr>
                            <m:t>𝐃</m:t>
                          </m:r>
                          <m:r>
                            <a:rPr lang="en-US" sz="2000" b="1" i="0">
                              <a:latin typeface="Cambria Math" panose="02040503050406030204" pitchFamily="18" charset="0"/>
                            </a:rPr>
                            <m:t>%</m:t>
                          </m:r>
                        </m:num>
                        <m:den>
                          <m:r>
                            <a:rPr lang="en-US" sz="20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000" b="1" dirty="0">
                  <a:latin typeface="Franklin Gothic Book" panose="020B0503020102020204" pitchFamily="34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5339195"/>
                <a:ext cx="2589170" cy="66851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ight Arrow 11"/>
          <p:cNvSpPr/>
          <p:nvPr/>
        </p:nvSpPr>
        <p:spPr>
          <a:xfrm>
            <a:off x="4905609" y="5374068"/>
            <a:ext cx="762000" cy="593573"/>
          </a:xfrm>
          <a:prstGeom prst="rightArrow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638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752600"/>
            <a:ext cx="6477000" cy="1143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Metric Sensitivity Discussion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0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712408717"/>
              </p:ext>
            </p:extLst>
          </p:nvPr>
        </p:nvGraphicFramePr>
        <p:xfrm>
          <a:off x="457200" y="381000"/>
          <a:ext cx="82296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040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Redundancy Analysis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Franklin Gothic Book" panose="020B0503020102020204" pitchFamily="34" charset="0"/>
              </a:rPr>
              <a:t>Spearman Correlation </a:t>
            </a:r>
            <a:r>
              <a:rPr lang="en-US" sz="2800" dirty="0" smtClean="0">
                <a:latin typeface="Franklin Gothic Book" panose="020B0503020102020204" pitchFamily="34" charset="0"/>
              </a:rPr>
              <a:t>(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≤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-0.7 </a:t>
            </a:r>
            <a:r>
              <a:rPr lang="en-US" sz="2800" dirty="0">
                <a:latin typeface="Franklin Gothic Book" panose="020B0503020102020204" pitchFamily="34" charset="0"/>
              </a:rPr>
              <a:t>or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≥ 0.7</a:t>
            </a:r>
            <a:r>
              <a:rPr lang="en-US" sz="2800" dirty="0" smtClean="0">
                <a:latin typeface="Franklin Gothic Book" panose="020B0503020102020204" pitchFamily="34" charset="0"/>
              </a:rPr>
              <a:t>)</a:t>
            </a:r>
          </a:p>
          <a:p>
            <a:r>
              <a:rPr lang="en-US" dirty="0" smtClean="0">
                <a:latin typeface="Franklin Gothic Book" panose="020B0503020102020204" pitchFamily="34" charset="0"/>
              </a:rPr>
              <a:t>Two methods: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>
                <a:latin typeface="Franklin Gothic Book" panose="020B0503020102020204" pitchFamily="34" charset="0"/>
              </a:rPr>
              <a:t>Wilcoxon Rank Sum Test</a:t>
            </a:r>
          </a:p>
          <a:p>
            <a:pPr marL="1200150" lvl="2" indent="-342900"/>
            <a:r>
              <a:rPr lang="en-US" dirty="0" smtClean="0">
                <a:latin typeface="Franklin Gothic Book" panose="020B0503020102020204" pitchFamily="34" charset="0"/>
              </a:rPr>
              <a:t>Pairwise comparison between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Reference</a:t>
            </a:r>
            <a:r>
              <a:rPr lang="en-US" dirty="0" smtClean="0">
                <a:latin typeface="Franklin Gothic Book" panose="020B0503020102020204" pitchFamily="34" charset="0"/>
              </a:rPr>
              <a:t> and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Severe Degradation</a:t>
            </a:r>
          </a:p>
          <a:p>
            <a:pPr marL="1200150" lvl="2" indent="-342900"/>
            <a:r>
              <a:rPr lang="en-US" dirty="0" smtClean="0">
                <a:latin typeface="Franklin Gothic Book" panose="020B0503020102020204" pitchFamily="34" charset="0"/>
              </a:rPr>
              <a:t>The metric with the smaller p-value is held for further review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Franklin Gothic Book" panose="020B0503020102020204" pitchFamily="34" charset="0"/>
              </a:rPr>
              <a:t>CMA Pairwise Gradient</a:t>
            </a:r>
          </a:p>
          <a:p>
            <a:pPr marL="914400" lvl="2" indent="0">
              <a:buNone/>
            </a:pP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172240"/>
              </p:ext>
            </p:extLst>
          </p:nvPr>
        </p:nvGraphicFramePr>
        <p:xfrm>
          <a:off x="457200" y="4069080"/>
          <a:ext cx="82296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3223260"/>
                <a:gridCol w="2263140"/>
              </a:tblGrid>
              <a:tr h="2772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Class 1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Class 2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CMA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772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Reference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Near Reference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73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772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Near Reference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Minor</a:t>
                      </a:r>
                      <a:r>
                        <a:rPr lang="en-US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 Degradation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64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772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Minor</a:t>
                      </a:r>
                      <a:r>
                        <a:rPr lang="en-US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 Degradation</a:t>
                      </a:r>
                      <a:endPara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Moderate Degradation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57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772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Moderate Degradation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Severe Degradation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77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Severe Degradation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Reference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92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7727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Mean</a:t>
                      </a:r>
                      <a:endParaRPr lang="en-US" b="1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72.6</a:t>
                      </a:r>
                      <a:endParaRPr lang="en-US" b="1" dirty="0">
                        <a:solidFill>
                          <a:schemeClr val="bg1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338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Redundancy Analysis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Franklin Gothic Book" panose="020B0503020102020204" pitchFamily="34" charset="0"/>
              </a:rPr>
              <a:t>Spearman Correlation </a:t>
            </a:r>
            <a:r>
              <a:rPr lang="en-US" sz="2800" dirty="0" smtClean="0">
                <a:latin typeface="Franklin Gothic Book" panose="020B0503020102020204" pitchFamily="34" charset="0"/>
              </a:rPr>
              <a:t>(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≤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-0.7 </a:t>
            </a:r>
            <a:r>
              <a:rPr lang="en-US" sz="2800" dirty="0">
                <a:latin typeface="Franklin Gothic Book" panose="020B0503020102020204" pitchFamily="34" charset="0"/>
              </a:rPr>
              <a:t>or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≥ 0.7</a:t>
            </a:r>
            <a:r>
              <a:rPr lang="en-US" sz="2800" dirty="0" smtClean="0">
                <a:latin typeface="Franklin Gothic Book" panose="020B0503020102020204" pitchFamily="34" charset="0"/>
              </a:rPr>
              <a:t>)</a:t>
            </a:r>
          </a:p>
          <a:p>
            <a:r>
              <a:rPr lang="en-US" dirty="0" smtClean="0">
                <a:latin typeface="Franklin Gothic Book" panose="020B0503020102020204" pitchFamily="34" charset="0"/>
              </a:rPr>
              <a:t>Two methods: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Franklin Gothic Book" panose="020B0503020102020204" pitchFamily="34" charset="0"/>
              </a:rPr>
              <a:t>Wilcoxon Rank Sum Test</a:t>
            </a:r>
          </a:p>
          <a:p>
            <a:pPr marL="1200150" lvl="2" indent="-342900"/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Franklin Gothic Book" panose="020B0503020102020204" pitchFamily="34" charset="0"/>
              </a:rPr>
              <a:t>Pairwise comparison between Reference and Severe Degradation </a:t>
            </a:r>
          </a:p>
          <a:p>
            <a:pPr marL="1200150" lvl="2" indent="-342900"/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Franklin Gothic Book" panose="020B0503020102020204" pitchFamily="34" charset="0"/>
              </a:rPr>
              <a:t>The metric with the smaller p-value is held for further review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>
                <a:latin typeface="Franklin Gothic Book" panose="020B0503020102020204" pitchFamily="34" charset="0"/>
              </a:rPr>
              <a:t>CMA Pairwise Gradient</a:t>
            </a:r>
          </a:p>
          <a:p>
            <a:pPr marL="914400" lvl="2" indent="0">
              <a:buNone/>
            </a:pPr>
            <a:endParaRPr lang="en-US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134704"/>
              </p:ext>
            </p:extLst>
          </p:nvPr>
        </p:nvGraphicFramePr>
        <p:xfrm>
          <a:off x="457200" y="4069080"/>
          <a:ext cx="82296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3223260"/>
                <a:gridCol w="2263140"/>
              </a:tblGrid>
              <a:tr h="27727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Franklin Gothic Book" panose="020B0503020102020204" pitchFamily="34" charset="0"/>
                        </a:rPr>
                        <a:t>Class 1</a:t>
                      </a:r>
                      <a:endParaRPr lang="en-US" b="1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latin typeface="Franklin Gothic Book" panose="020B0503020102020204" pitchFamily="34" charset="0"/>
                        </a:rPr>
                        <a:t>Class 2</a:t>
                      </a:r>
                      <a:endParaRPr lang="en-US" b="1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Franklin Gothic Book" panose="020B0503020102020204" pitchFamily="34" charset="0"/>
                        </a:rPr>
                        <a:t>CMA</a:t>
                      </a:r>
                      <a:endParaRPr lang="en-US" b="1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27727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Reference</a:t>
                      </a:r>
                      <a:endParaRPr lang="en-US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Near Reference</a:t>
                      </a:r>
                      <a:endParaRPr lang="en-US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73</a:t>
                      </a:r>
                      <a:endParaRPr lang="en-US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72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Near Reference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Minor</a:t>
                      </a:r>
                      <a:r>
                        <a:rPr lang="en-US" baseline="0" dirty="0" smtClean="0">
                          <a:latin typeface="Franklin Gothic Book" panose="020B0503020102020204" pitchFamily="34" charset="0"/>
                        </a:rPr>
                        <a:t> Degradation</a:t>
                      </a:r>
                      <a:endParaRPr lang="en-US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64</a:t>
                      </a:r>
                      <a:endParaRPr lang="en-US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72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Minor</a:t>
                      </a:r>
                      <a:r>
                        <a:rPr lang="en-US" baseline="0" dirty="0" smtClean="0">
                          <a:latin typeface="Franklin Gothic Book" panose="020B0503020102020204" pitchFamily="34" charset="0"/>
                        </a:rPr>
                        <a:t> Degradation</a:t>
                      </a:r>
                      <a:endParaRPr lang="en-US" dirty="0" smtClean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Moderate Degradation</a:t>
                      </a:r>
                      <a:endParaRPr lang="en-US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57</a:t>
                      </a:r>
                      <a:endParaRPr lang="en-US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72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Moderate Degradation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Severe Degradation</a:t>
                      </a:r>
                      <a:endParaRPr lang="en-US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77</a:t>
                      </a:r>
                      <a:endParaRPr lang="en-US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Severe Degradation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Reference</a:t>
                      </a:r>
                      <a:endParaRPr lang="en-US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Franklin Gothic Book" panose="020B0503020102020204" pitchFamily="34" charset="0"/>
                        </a:rPr>
                        <a:t>92</a:t>
                      </a:r>
                      <a:endParaRPr lang="en-US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7270">
                <a:tc>
                  <a:txBody>
                    <a:bodyPr/>
                    <a:lstStyle/>
                    <a:p>
                      <a:endParaRPr lang="en-US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Mean</a:t>
                      </a:r>
                      <a:endParaRPr lang="en-US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Franklin Gothic Book" panose="020B0503020102020204" pitchFamily="34" charset="0"/>
                        </a:rPr>
                        <a:t>72.6</a:t>
                      </a:r>
                      <a:endParaRPr lang="en-US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606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752600"/>
            <a:ext cx="6477000" cy="1143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Redundancy Analysis Discussion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370980977"/>
              </p:ext>
            </p:extLst>
          </p:nvPr>
        </p:nvGraphicFramePr>
        <p:xfrm>
          <a:off x="457200" y="381000"/>
          <a:ext cx="82296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3149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Master Taxa List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447800"/>
            <a:ext cx="8534400" cy="5257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latin typeface="Franklin Gothic Book" panose="020B0503020102020204" pitchFamily="34" charset="0"/>
              </a:rPr>
              <a:t>Taxa</a:t>
            </a:r>
          </a:p>
          <a:p>
            <a:pPr lvl="1"/>
            <a:r>
              <a:rPr lang="en-US" sz="3200" dirty="0" smtClean="0">
                <a:latin typeface="Franklin Gothic Book" panose="020B0503020102020204" pitchFamily="34" charset="0"/>
              </a:rPr>
              <a:t>Freshwater Benthic Macroinvertebrates collected in the Chesapeake Bay watershed</a:t>
            </a:r>
          </a:p>
          <a:p>
            <a:pPr lvl="2"/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222 of families (151 insect families)</a:t>
            </a:r>
          </a:p>
          <a:p>
            <a:pPr lvl="2"/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760 of genera (621 insect genera)</a:t>
            </a:r>
          </a:p>
          <a:p>
            <a:pPr lvl="1"/>
            <a:r>
              <a:rPr lang="en-US" sz="3200" dirty="0" smtClean="0">
                <a:latin typeface="Franklin Gothic Book" panose="020B0503020102020204" pitchFamily="34" charset="0"/>
              </a:rPr>
              <a:t>11 taxonomic ranks included </a:t>
            </a:r>
            <a:r>
              <a:rPr lang="en-US" sz="3200" dirty="0" smtClean="0">
                <a:hlinkClick r:id="rId2"/>
              </a:rPr>
              <a:t>(ITIS Link)</a:t>
            </a:r>
            <a:endParaRPr lang="en-US" sz="3200" dirty="0">
              <a:latin typeface="Franklin Gothic Book" panose="020B0503020102020204" pitchFamily="34" charset="0"/>
            </a:endParaRPr>
          </a:p>
          <a:p>
            <a:pPr lvl="2"/>
            <a:r>
              <a:rPr lang="en-US" sz="2800" dirty="0" smtClean="0">
                <a:latin typeface="Franklin Gothic Book" panose="020B0503020102020204" pitchFamily="34" charset="0"/>
              </a:rPr>
              <a:t>Phylum, subphylum, class, subclass, order, suborder, family, subfamily, tribe, genus, and species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766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Scoring Metrics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14569"/>
            <a:ext cx="4665374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Franklin Gothic Book" panose="020B0503020102020204" pitchFamily="34" charset="0"/>
              </a:rPr>
              <a:t>Categorical Scoring</a:t>
            </a:r>
          </a:p>
          <a:p>
            <a:pPr lvl="1"/>
            <a:r>
              <a:rPr lang="en-US" dirty="0" smtClean="0">
                <a:latin typeface="Franklin Gothic Book" panose="020B0503020102020204" pitchFamily="34" charset="0"/>
              </a:rPr>
              <a:t>Three categories: 1, 3, and 5</a:t>
            </a:r>
          </a:p>
          <a:p>
            <a:pPr lvl="1"/>
            <a:r>
              <a:rPr lang="en-US" dirty="0" smtClean="0">
                <a:latin typeface="Franklin Gothic Book" panose="020B0503020102020204" pitchFamily="34" charset="0"/>
              </a:rPr>
              <a:t>Metric decreases with degradation</a:t>
            </a:r>
          </a:p>
          <a:p>
            <a:pPr lvl="2"/>
            <a:r>
              <a:rPr lang="en-US" dirty="0" smtClean="0">
                <a:latin typeface="Franklin Gothic Book" panose="020B0503020102020204" pitchFamily="34" charset="0"/>
              </a:rPr>
              <a:t>x &gt; 50% =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5</a:t>
            </a:r>
          </a:p>
          <a:p>
            <a:pPr lvl="2"/>
            <a:r>
              <a:rPr lang="en-US" dirty="0" smtClean="0">
                <a:latin typeface="Franklin Gothic Book" panose="020B0503020102020204" pitchFamily="34" charset="0"/>
              </a:rPr>
              <a:t>25% ≤ x ≤ 50% =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3</a:t>
            </a:r>
          </a:p>
          <a:p>
            <a:pPr lvl="2"/>
            <a:r>
              <a:rPr lang="en-US" dirty="0">
                <a:latin typeface="Franklin Gothic Book" panose="020B0503020102020204" pitchFamily="34" charset="0"/>
              </a:rPr>
              <a:t>x</a:t>
            </a:r>
            <a:r>
              <a:rPr lang="en-US" dirty="0" smtClean="0">
                <a:latin typeface="Franklin Gothic Book" panose="020B0503020102020204" pitchFamily="34" charset="0"/>
              </a:rPr>
              <a:t> &lt; 25% =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1</a:t>
            </a:r>
          </a:p>
          <a:p>
            <a:pPr lvl="1"/>
            <a:r>
              <a:rPr lang="en-US" dirty="0">
                <a:latin typeface="Franklin Gothic Book" panose="020B0503020102020204" pitchFamily="34" charset="0"/>
              </a:rPr>
              <a:t>Metric </a:t>
            </a:r>
            <a:r>
              <a:rPr lang="en-US" dirty="0" smtClean="0">
                <a:latin typeface="Franklin Gothic Book" panose="020B0503020102020204" pitchFamily="34" charset="0"/>
              </a:rPr>
              <a:t>increases </a:t>
            </a:r>
            <a:r>
              <a:rPr lang="en-US" dirty="0">
                <a:latin typeface="Franklin Gothic Book" panose="020B0503020102020204" pitchFamily="34" charset="0"/>
              </a:rPr>
              <a:t>with degradation</a:t>
            </a:r>
          </a:p>
          <a:p>
            <a:pPr lvl="2"/>
            <a:r>
              <a:rPr lang="en-US" dirty="0">
                <a:latin typeface="Franklin Gothic Book" panose="020B0503020102020204" pitchFamily="34" charset="0"/>
              </a:rPr>
              <a:t>x </a:t>
            </a:r>
            <a:r>
              <a:rPr lang="en-US" dirty="0" smtClean="0">
                <a:latin typeface="Franklin Gothic Book" panose="020B0503020102020204" pitchFamily="34" charset="0"/>
              </a:rPr>
              <a:t>&lt; </a:t>
            </a:r>
            <a:r>
              <a:rPr lang="en-US" dirty="0">
                <a:latin typeface="Franklin Gothic Book" panose="020B0503020102020204" pitchFamily="34" charset="0"/>
              </a:rPr>
              <a:t>50% =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5</a:t>
            </a:r>
          </a:p>
          <a:p>
            <a:pPr lvl="2"/>
            <a:r>
              <a:rPr lang="en-US" dirty="0" smtClean="0">
                <a:latin typeface="Franklin Gothic Book" panose="020B0503020102020204" pitchFamily="34" charset="0"/>
              </a:rPr>
              <a:t>50% </a:t>
            </a:r>
            <a:r>
              <a:rPr lang="en-US" dirty="0">
                <a:latin typeface="Franklin Gothic Book" panose="020B0503020102020204" pitchFamily="34" charset="0"/>
              </a:rPr>
              <a:t>≤ x ≤ </a:t>
            </a:r>
            <a:r>
              <a:rPr lang="en-US" dirty="0" smtClean="0">
                <a:latin typeface="Franklin Gothic Book" panose="020B0503020102020204" pitchFamily="34" charset="0"/>
              </a:rPr>
              <a:t>75% </a:t>
            </a:r>
            <a:r>
              <a:rPr lang="en-US" dirty="0">
                <a:latin typeface="Franklin Gothic Book" panose="020B0503020102020204" pitchFamily="34" charset="0"/>
              </a:rPr>
              <a:t>=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3</a:t>
            </a:r>
          </a:p>
          <a:p>
            <a:pPr lvl="2"/>
            <a:r>
              <a:rPr lang="en-US" dirty="0" smtClean="0">
                <a:latin typeface="Franklin Gothic Book" panose="020B0503020102020204" pitchFamily="34" charset="0"/>
              </a:rPr>
              <a:t>x &gt; 75% </a:t>
            </a:r>
            <a:r>
              <a:rPr lang="en-US" dirty="0">
                <a:latin typeface="Franklin Gothic Book" panose="020B0503020102020204" pitchFamily="34" charset="0"/>
              </a:rPr>
              <a:t>=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1</a:t>
            </a:r>
          </a:p>
          <a:p>
            <a:pPr lvl="2"/>
            <a:endParaRPr lang="en-US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3886199" y="2057400"/>
            <a:ext cx="4977810" cy="4419600"/>
            <a:chOff x="-280962" y="-87229"/>
            <a:chExt cx="9089263" cy="6602694"/>
          </a:xfrm>
        </p:grpSpPr>
        <p:sp>
          <p:nvSpPr>
            <p:cNvPr id="9" name="Freeform 8"/>
            <p:cNvSpPr/>
            <p:nvPr/>
          </p:nvSpPr>
          <p:spPr>
            <a:xfrm>
              <a:off x="918411" y="2391366"/>
              <a:ext cx="3667742" cy="3163586"/>
            </a:xfrm>
            <a:custGeom>
              <a:avLst/>
              <a:gdLst>
                <a:gd name="connsiteX0" fmla="*/ 0 w 4619708"/>
                <a:gd name="connsiteY0" fmla="*/ 2767054 h 2798859"/>
                <a:gd name="connsiteX1" fmla="*/ 4619708 w 4619708"/>
                <a:gd name="connsiteY1" fmla="*/ 2798859 h 2798859"/>
                <a:gd name="connsiteX2" fmla="*/ 4492487 w 4619708"/>
                <a:gd name="connsiteY2" fmla="*/ 2727297 h 2798859"/>
                <a:gd name="connsiteX3" fmla="*/ 4206240 w 4619708"/>
                <a:gd name="connsiteY3" fmla="*/ 2552369 h 2798859"/>
                <a:gd name="connsiteX4" fmla="*/ 3927944 w 4619708"/>
                <a:gd name="connsiteY4" fmla="*/ 2337683 h 2798859"/>
                <a:gd name="connsiteX5" fmla="*/ 3641697 w 4619708"/>
                <a:gd name="connsiteY5" fmla="*/ 2083242 h 2798859"/>
                <a:gd name="connsiteX6" fmla="*/ 3490622 w 4619708"/>
                <a:gd name="connsiteY6" fmla="*/ 1884459 h 2798859"/>
                <a:gd name="connsiteX7" fmla="*/ 3267986 w 4619708"/>
                <a:gd name="connsiteY7" fmla="*/ 1486894 h 2798859"/>
                <a:gd name="connsiteX8" fmla="*/ 3116911 w 4619708"/>
                <a:gd name="connsiteY8" fmla="*/ 1073426 h 2798859"/>
                <a:gd name="connsiteX9" fmla="*/ 2981739 w 4619708"/>
                <a:gd name="connsiteY9" fmla="*/ 699715 h 2798859"/>
                <a:gd name="connsiteX10" fmla="*/ 2830664 w 4619708"/>
                <a:gd name="connsiteY10" fmla="*/ 341906 h 2798859"/>
                <a:gd name="connsiteX11" fmla="*/ 2679589 w 4619708"/>
                <a:gd name="connsiteY11" fmla="*/ 79513 h 2798859"/>
                <a:gd name="connsiteX12" fmla="*/ 2544417 w 4619708"/>
                <a:gd name="connsiteY12" fmla="*/ 0 h 2798859"/>
                <a:gd name="connsiteX13" fmla="*/ 2401294 w 4619708"/>
                <a:gd name="connsiteY13" fmla="*/ 63610 h 2798859"/>
                <a:gd name="connsiteX14" fmla="*/ 2289975 w 4619708"/>
                <a:gd name="connsiteY14" fmla="*/ 206734 h 2798859"/>
                <a:gd name="connsiteX15" fmla="*/ 2146852 w 4619708"/>
                <a:gd name="connsiteY15" fmla="*/ 429370 h 2798859"/>
                <a:gd name="connsiteX16" fmla="*/ 2043485 w 4619708"/>
                <a:gd name="connsiteY16" fmla="*/ 652007 h 2798859"/>
                <a:gd name="connsiteX17" fmla="*/ 1924215 w 4619708"/>
                <a:gd name="connsiteY17" fmla="*/ 914400 h 2798859"/>
                <a:gd name="connsiteX18" fmla="*/ 1773141 w 4619708"/>
                <a:gd name="connsiteY18" fmla="*/ 1224501 h 2798859"/>
                <a:gd name="connsiteX19" fmla="*/ 1614114 w 4619708"/>
                <a:gd name="connsiteY19" fmla="*/ 1542553 h 2798859"/>
                <a:gd name="connsiteX20" fmla="*/ 1439186 w 4619708"/>
                <a:gd name="connsiteY20" fmla="*/ 1836751 h 2798859"/>
                <a:gd name="connsiteX21" fmla="*/ 1248354 w 4619708"/>
                <a:gd name="connsiteY21" fmla="*/ 2051436 h 2798859"/>
                <a:gd name="connsiteX22" fmla="*/ 1049572 w 4619708"/>
                <a:gd name="connsiteY22" fmla="*/ 2210462 h 2798859"/>
                <a:gd name="connsiteX23" fmla="*/ 683812 w 4619708"/>
                <a:gd name="connsiteY23" fmla="*/ 2464904 h 2798859"/>
                <a:gd name="connsiteX24" fmla="*/ 318052 w 4619708"/>
                <a:gd name="connsiteY24" fmla="*/ 2647784 h 2798859"/>
                <a:gd name="connsiteX25" fmla="*/ 0 w 4619708"/>
                <a:gd name="connsiteY25" fmla="*/ 2767054 h 2798859"/>
                <a:gd name="connsiteX0" fmla="*/ 0 w 4619708"/>
                <a:gd name="connsiteY0" fmla="*/ 2767054 h 2798859"/>
                <a:gd name="connsiteX1" fmla="*/ 4619708 w 4619708"/>
                <a:gd name="connsiteY1" fmla="*/ 2798859 h 2798859"/>
                <a:gd name="connsiteX2" fmla="*/ 4492487 w 4619708"/>
                <a:gd name="connsiteY2" fmla="*/ 2727297 h 2798859"/>
                <a:gd name="connsiteX3" fmla="*/ 4206240 w 4619708"/>
                <a:gd name="connsiteY3" fmla="*/ 2552369 h 2798859"/>
                <a:gd name="connsiteX4" fmla="*/ 3927944 w 4619708"/>
                <a:gd name="connsiteY4" fmla="*/ 2337683 h 2798859"/>
                <a:gd name="connsiteX5" fmla="*/ 3641697 w 4619708"/>
                <a:gd name="connsiteY5" fmla="*/ 2083242 h 2798859"/>
                <a:gd name="connsiteX6" fmla="*/ 3490622 w 4619708"/>
                <a:gd name="connsiteY6" fmla="*/ 1884459 h 2798859"/>
                <a:gd name="connsiteX7" fmla="*/ 3267986 w 4619708"/>
                <a:gd name="connsiteY7" fmla="*/ 1486894 h 2798859"/>
                <a:gd name="connsiteX8" fmla="*/ 3116911 w 4619708"/>
                <a:gd name="connsiteY8" fmla="*/ 1073426 h 2798859"/>
                <a:gd name="connsiteX9" fmla="*/ 2981739 w 4619708"/>
                <a:gd name="connsiteY9" fmla="*/ 699715 h 2798859"/>
                <a:gd name="connsiteX10" fmla="*/ 2830664 w 4619708"/>
                <a:gd name="connsiteY10" fmla="*/ 341906 h 2798859"/>
                <a:gd name="connsiteX11" fmla="*/ 2679589 w 4619708"/>
                <a:gd name="connsiteY11" fmla="*/ 79513 h 2798859"/>
                <a:gd name="connsiteX12" fmla="*/ 2544417 w 4619708"/>
                <a:gd name="connsiteY12" fmla="*/ 0 h 2798859"/>
                <a:gd name="connsiteX13" fmla="*/ 2401294 w 4619708"/>
                <a:gd name="connsiteY13" fmla="*/ 63610 h 2798859"/>
                <a:gd name="connsiteX14" fmla="*/ 2289975 w 4619708"/>
                <a:gd name="connsiteY14" fmla="*/ 206734 h 2798859"/>
                <a:gd name="connsiteX15" fmla="*/ 2146852 w 4619708"/>
                <a:gd name="connsiteY15" fmla="*/ 429370 h 2798859"/>
                <a:gd name="connsiteX16" fmla="*/ 2043485 w 4619708"/>
                <a:gd name="connsiteY16" fmla="*/ 652007 h 2798859"/>
                <a:gd name="connsiteX17" fmla="*/ 1924215 w 4619708"/>
                <a:gd name="connsiteY17" fmla="*/ 914400 h 2798859"/>
                <a:gd name="connsiteX18" fmla="*/ 1773141 w 4619708"/>
                <a:gd name="connsiteY18" fmla="*/ 1224501 h 2798859"/>
                <a:gd name="connsiteX19" fmla="*/ 1614114 w 4619708"/>
                <a:gd name="connsiteY19" fmla="*/ 1542553 h 2798859"/>
                <a:gd name="connsiteX20" fmla="*/ 1415332 w 4619708"/>
                <a:gd name="connsiteY20" fmla="*/ 1820848 h 2798859"/>
                <a:gd name="connsiteX21" fmla="*/ 1248354 w 4619708"/>
                <a:gd name="connsiteY21" fmla="*/ 2051436 h 2798859"/>
                <a:gd name="connsiteX22" fmla="*/ 1049572 w 4619708"/>
                <a:gd name="connsiteY22" fmla="*/ 2210462 h 2798859"/>
                <a:gd name="connsiteX23" fmla="*/ 683812 w 4619708"/>
                <a:gd name="connsiteY23" fmla="*/ 2464904 h 2798859"/>
                <a:gd name="connsiteX24" fmla="*/ 318052 w 4619708"/>
                <a:gd name="connsiteY24" fmla="*/ 2647784 h 2798859"/>
                <a:gd name="connsiteX25" fmla="*/ 0 w 4619708"/>
                <a:gd name="connsiteY25" fmla="*/ 2767054 h 2798859"/>
                <a:gd name="connsiteX0" fmla="*/ 0 w 4619708"/>
                <a:gd name="connsiteY0" fmla="*/ 2767054 h 2798859"/>
                <a:gd name="connsiteX1" fmla="*/ 4619708 w 4619708"/>
                <a:gd name="connsiteY1" fmla="*/ 2798859 h 2798859"/>
                <a:gd name="connsiteX2" fmla="*/ 4492487 w 4619708"/>
                <a:gd name="connsiteY2" fmla="*/ 2727297 h 2798859"/>
                <a:gd name="connsiteX3" fmla="*/ 4206240 w 4619708"/>
                <a:gd name="connsiteY3" fmla="*/ 2552369 h 2798859"/>
                <a:gd name="connsiteX4" fmla="*/ 3927944 w 4619708"/>
                <a:gd name="connsiteY4" fmla="*/ 2337683 h 2798859"/>
                <a:gd name="connsiteX5" fmla="*/ 3641697 w 4619708"/>
                <a:gd name="connsiteY5" fmla="*/ 2083242 h 2798859"/>
                <a:gd name="connsiteX6" fmla="*/ 3490622 w 4619708"/>
                <a:gd name="connsiteY6" fmla="*/ 1884459 h 2798859"/>
                <a:gd name="connsiteX7" fmla="*/ 3267986 w 4619708"/>
                <a:gd name="connsiteY7" fmla="*/ 1486894 h 2798859"/>
                <a:gd name="connsiteX8" fmla="*/ 3116911 w 4619708"/>
                <a:gd name="connsiteY8" fmla="*/ 1073426 h 2798859"/>
                <a:gd name="connsiteX9" fmla="*/ 2981739 w 4619708"/>
                <a:gd name="connsiteY9" fmla="*/ 699715 h 2798859"/>
                <a:gd name="connsiteX10" fmla="*/ 2830664 w 4619708"/>
                <a:gd name="connsiteY10" fmla="*/ 341906 h 2798859"/>
                <a:gd name="connsiteX11" fmla="*/ 2679589 w 4619708"/>
                <a:gd name="connsiteY11" fmla="*/ 79513 h 2798859"/>
                <a:gd name="connsiteX12" fmla="*/ 2544417 w 4619708"/>
                <a:gd name="connsiteY12" fmla="*/ 0 h 2798859"/>
                <a:gd name="connsiteX13" fmla="*/ 2401294 w 4619708"/>
                <a:gd name="connsiteY13" fmla="*/ 63610 h 2798859"/>
                <a:gd name="connsiteX14" fmla="*/ 2289975 w 4619708"/>
                <a:gd name="connsiteY14" fmla="*/ 206734 h 2798859"/>
                <a:gd name="connsiteX15" fmla="*/ 2146852 w 4619708"/>
                <a:gd name="connsiteY15" fmla="*/ 429370 h 2798859"/>
                <a:gd name="connsiteX16" fmla="*/ 2043485 w 4619708"/>
                <a:gd name="connsiteY16" fmla="*/ 652007 h 2798859"/>
                <a:gd name="connsiteX17" fmla="*/ 1924215 w 4619708"/>
                <a:gd name="connsiteY17" fmla="*/ 914400 h 2798859"/>
                <a:gd name="connsiteX18" fmla="*/ 1773141 w 4619708"/>
                <a:gd name="connsiteY18" fmla="*/ 1224501 h 2798859"/>
                <a:gd name="connsiteX19" fmla="*/ 1614114 w 4619708"/>
                <a:gd name="connsiteY19" fmla="*/ 1542553 h 2798859"/>
                <a:gd name="connsiteX20" fmla="*/ 1415332 w 4619708"/>
                <a:gd name="connsiteY20" fmla="*/ 1820848 h 2798859"/>
                <a:gd name="connsiteX21" fmla="*/ 1240403 w 4619708"/>
                <a:gd name="connsiteY21" fmla="*/ 2027582 h 2798859"/>
                <a:gd name="connsiteX22" fmla="*/ 1049572 w 4619708"/>
                <a:gd name="connsiteY22" fmla="*/ 2210462 h 2798859"/>
                <a:gd name="connsiteX23" fmla="*/ 683812 w 4619708"/>
                <a:gd name="connsiteY23" fmla="*/ 2464904 h 2798859"/>
                <a:gd name="connsiteX24" fmla="*/ 318052 w 4619708"/>
                <a:gd name="connsiteY24" fmla="*/ 2647784 h 2798859"/>
                <a:gd name="connsiteX25" fmla="*/ 0 w 4619708"/>
                <a:gd name="connsiteY25" fmla="*/ 2767054 h 2798859"/>
                <a:gd name="connsiteX0" fmla="*/ 0 w 4619708"/>
                <a:gd name="connsiteY0" fmla="*/ 2806810 h 2838615"/>
                <a:gd name="connsiteX1" fmla="*/ 4619708 w 4619708"/>
                <a:gd name="connsiteY1" fmla="*/ 2838615 h 2838615"/>
                <a:gd name="connsiteX2" fmla="*/ 4492487 w 4619708"/>
                <a:gd name="connsiteY2" fmla="*/ 2767053 h 2838615"/>
                <a:gd name="connsiteX3" fmla="*/ 4206240 w 4619708"/>
                <a:gd name="connsiteY3" fmla="*/ 2592125 h 2838615"/>
                <a:gd name="connsiteX4" fmla="*/ 3927944 w 4619708"/>
                <a:gd name="connsiteY4" fmla="*/ 2377439 h 2838615"/>
                <a:gd name="connsiteX5" fmla="*/ 3641697 w 4619708"/>
                <a:gd name="connsiteY5" fmla="*/ 2122998 h 2838615"/>
                <a:gd name="connsiteX6" fmla="*/ 3490622 w 4619708"/>
                <a:gd name="connsiteY6" fmla="*/ 1924215 h 2838615"/>
                <a:gd name="connsiteX7" fmla="*/ 3267986 w 4619708"/>
                <a:gd name="connsiteY7" fmla="*/ 1526650 h 2838615"/>
                <a:gd name="connsiteX8" fmla="*/ 3116911 w 4619708"/>
                <a:gd name="connsiteY8" fmla="*/ 1113182 h 2838615"/>
                <a:gd name="connsiteX9" fmla="*/ 2981739 w 4619708"/>
                <a:gd name="connsiteY9" fmla="*/ 739471 h 2838615"/>
                <a:gd name="connsiteX10" fmla="*/ 2830664 w 4619708"/>
                <a:gd name="connsiteY10" fmla="*/ 381662 h 2838615"/>
                <a:gd name="connsiteX11" fmla="*/ 2679589 w 4619708"/>
                <a:gd name="connsiteY11" fmla="*/ 119269 h 2838615"/>
                <a:gd name="connsiteX12" fmla="*/ 2544417 w 4619708"/>
                <a:gd name="connsiteY12" fmla="*/ 0 h 2838615"/>
                <a:gd name="connsiteX13" fmla="*/ 2401294 w 4619708"/>
                <a:gd name="connsiteY13" fmla="*/ 103366 h 2838615"/>
                <a:gd name="connsiteX14" fmla="*/ 2289975 w 4619708"/>
                <a:gd name="connsiteY14" fmla="*/ 246490 h 2838615"/>
                <a:gd name="connsiteX15" fmla="*/ 2146852 w 4619708"/>
                <a:gd name="connsiteY15" fmla="*/ 469126 h 2838615"/>
                <a:gd name="connsiteX16" fmla="*/ 2043485 w 4619708"/>
                <a:gd name="connsiteY16" fmla="*/ 691763 h 2838615"/>
                <a:gd name="connsiteX17" fmla="*/ 1924215 w 4619708"/>
                <a:gd name="connsiteY17" fmla="*/ 954156 h 2838615"/>
                <a:gd name="connsiteX18" fmla="*/ 1773141 w 4619708"/>
                <a:gd name="connsiteY18" fmla="*/ 1264257 h 2838615"/>
                <a:gd name="connsiteX19" fmla="*/ 1614114 w 4619708"/>
                <a:gd name="connsiteY19" fmla="*/ 1582309 h 2838615"/>
                <a:gd name="connsiteX20" fmla="*/ 1415332 w 4619708"/>
                <a:gd name="connsiteY20" fmla="*/ 1860604 h 2838615"/>
                <a:gd name="connsiteX21" fmla="*/ 1240403 w 4619708"/>
                <a:gd name="connsiteY21" fmla="*/ 2067338 h 2838615"/>
                <a:gd name="connsiteX22" fmla="*/ 1049572 w 4619708"/>
                <a:gd name="connsiteY22" fmla="*/ 2250218 h 2838615"/>
                <a:gd name="connsiteX23" fmla="*/ 683812 w 4619708"/>
                <a:gd name="connsiteY23" fmla="*/ 2504660 h 2838615"/>
                <a:gd name="connsiteX24" fmla="*/ 318052 w 4619708"/>
                <a:gd name="connsiteY24" fmla="*/ 2687540 h 2838615"/>
                <a:gd name="connsiteX25" fmla="*/ 0 w 4619708"/>
                <a:gd name="connsiteY25" fmla="*/ 2806810 h 2838615"/>
                <a:gd name="connsiteX0" fmla="*/ 0 w 4619708"/>
                <a:gd name="connsiteY0" fmla="*/ 2782956 h 2814761"/>
                <a:gd name="connsiteX1" fmla="*/ 4619708 w 4619708"/>
                <a:gd name="connsiteY1" fmla="*/ 2814761 h 2814761"/>
                <a:gd name="connsiteX2" fmla="*/ 4492487 w 4619708"/>
                <a:gd name="connsiteY2" fmla="*/ 2743199 h 2814761"/>
                <a:gd name="connsiteX3" fmla="*/ 4206240 w 4619708"/>
                <a:gd name="connsiteY3" fmla="*/ 2568271 h 2814761"/>
                <a:gd name="connsiteX4" fmla="*/ 3927944 w 4619708"/>
                <a:gd name="connsiteY4" fmla="*/ 2353585 h 2814761"/>
                <a:gd name="connsiteX5" fmla="*/ 3641697 w 4619708"/>
                <a:gd name="connsiteY5" fmla="*/ 2099144 h 2814761"/>
                <a:gd name="connsiteX6" fmla="*/ 3490622 w 4619708"/>
                <a:gd name="connsiteY6" fmla="*/ 1900361 h 2814761"/>
                <a:gd name="connsiteX7" fmla="*/ 3267986 w 4619708"/>
                <a:gd name="connsiteY7" fmla="*/ 1502796 h 2814761"/>
                <a:gd name="connsiteX8" fmla="*/ 3116911 w 4619708"/>
                <a:gd name="connsiteY8" fmla="*/ 1089328 h 2814761"/>
                <a:gd name="connsiteX9" fmla="*/ 2981739 w 4619708"/>
                <a:gd name="connsiteY9" fmla="*/ 715617 h 2814761"/>
                <a:gd name="connsiteX10" fmla="*/ 2830664 w 4619708"/>
                <a:gd name="connsiteY10" fmla="*/ 357808 h 2814761"/>
                <a:gd name="connsiteX11" fmla="*/ 2679589 w 4619708"/>
                <a:gd name="connsiteY11" fmla="*/ 95415 h 2814761"/>
                <a:gd name="connsiteX12" fmla="*/ 2544417 w 4619708"/>
                <a:gd name="connsiteY12" fmla="*/ 0 h 2814761"/>
                <a:gd name="connsiteX13" fmla="*/ 2401294 w 4619708"/>
                <a:gd name="connsiteY13" fmla="*/ 79512 h 2814761"/>
                <a:gd name="connsiteX14" fmla="*/ 2289975 w 4619708"/>
                <a:gd name="connsiteY14" fmla="*/ 222636 h 2814761"/>
                <a:gd name="connsiteX15" fmla="*/ 2146852 w 4619708"/>
                <a:gd name="connsiteY15" fmla="*/ 445272 h 2814761"/>
                <a:gd name="connsiteX16" fmla="*/ 2043485 w 4619708"/>
                <a:gd name="connsiteY16" fmla="*/ 667909 h 2814761"/>
                <a:gd name="connsiteX17" fmla="*/ 1924215 w 4619708"/>
                <a:gd name="connsiteY17" fmla="*/ 930302 h 2814761"/>
                <a:gd name="connsiteX18" fmla="*/ 1773141 w 4619708"/>
                <a:gd name="connsiteY18" fmla="*/ 1240403 h 2814761"/>
                <a:gd name="connsiteX19" fmla="*/ 1614114 w 4619708"/>
                <a:gd name="connsiteY19" fmla="*/ 1558455 h 2814761"/>
                <a:gd name="connsiteX20" fmla="*/ 1415332 w 4619708"/>
                <a:gd name="connsiteY20" fmla="*/ 1836750 h 2814761"/>
                <a:gd name="connsiteX21" fmla="*/ 1240403 w 4619708"/>
                <a:gd name="connsiteY21" fmla="*/ 2043484 h 2814761"/>
                <a:gd name="connsiteX22" fmla="*/ 1049572 w 4619708"/>
                <a:gd name="connsiteY22" fmla="*/ 2226364 h 2814761"/>
                <a:gd name="connsiteX23" fmla="*/ 683812 w 4619708"/>
                <a:gd name="connsiteY23" fmla="*/ 2480806 h 2814761"/>
                <a:gd name="connsiteX24" fmla="*/ 318052 w 4619708"/>
                <a:gd name="connsiteY24" fmla="*/ 2663686 h 2814761"/>
                <a:gd name="connsiteX25" fmla="*/ 0 w 4619708"/>
                <a:gd name="connsiteY25" fmla="*/ 2782956 h 2814761"/>
                <a:gd name="connsiteX0" fmla="*/ 0 w 4619708"/>
                <a:gd name="connsiteY0" fmla="*/ 2782956 h 2814761"/>
                <a:gd name="connsiteX1" fmla="*/ 4619708 w 4619708"/>
                <a:gd name="connsiteY1" fmla="*/ 2814761 h 2814761"/>
                <a:gd name="connsiteX2" fmla="*/ 4492487 w 4619708"/>
                <a:gd name="connsiteY2" fmla="*/ 2743199 h 2814761"/>
                <a:gd name="connsiteX3" fmla="*/ 4206240 w 4619708"/>
                <a:gd name="connsiteY3" fmla="*/ 2568271 h 2814761"/>
                <a:gd name="connsiteX4" fmla="*/ 3927944 w 4619708"/>
                <a:gd name="connsiteY4" fmla="*/ 2353585 h 2814761"/>
                <a:gd name="connsiteX5" fmla="*/ 3641697 w 4619708"/>
                <a:gd name="connsiteY5" fmla="*/ 2099144 h 2814761"/>
                <a:gd name="connsiteX6" fmla="*/ 3490622 w 4619708"/>
                <a:gd name="connsiteY6" fmla="*/ 1900361 h 2814761"/>
                <a:gd name="connsiteX7" fmla="*/ 3267986 w 4619708"/>
                <a:gd name="connsiteY7" fmla="*/ 1502796 h 2814761"/>
                <a:gd name="connsiteX8" fmla="*/ 3116911 w 4619708"/>
                <a:gd name="connsiteY8" fmla="*/ 1089328 h 2814761"/>
                <a:gd name="connsiteX9" fmla="*/ 2981739 w 4619708"/>
                <a:gd name="connsiteY9" fmla="*/ 715617 h 2814761"/>
                <a:gd name="connsiteX10" fmla="*/ 2830664 w 4619708"/>
                <a:gd name="connsiteY10" fmla="*/ 357808 h 2814761"/>
                <a:gd name="connsiteX11" fmla="*/ 2679589 w 4619708"/>
                <a:gd name="connsiteY11" fmla="*/ 95415 h 2814761"/>
                <a:gd name="connsiteX12" fmla="*/ 2544417 w 4619708"/>
                <a:gd name="connsiteY12" fmla="*/ 0 h 2814761"/>
                <a:gd name="connsiteX13" fmla="*/ 2401294 w 4619708"/>
                <a:gd name="connsiteY13" fmla="*/ 79512 h 2814761"/>
                <a:gd name="connsiteX14" fmla="*/ 2289975 w 4619708"/>
                <a:gd name="connsiteY14" fmla="*/ 222636 h 2814761"/>
                <a:gd name="connsiteX15" fmla="*/ 2146852 w 4619708"/>
                <a:gd name="connsiteY15" fmla="*/ 445272 h 2814761"/>
                <a:gd name="connsiteX16" fmla="*/ 2043485 w 4619708"/>
                <a:gd name="connsiteY16" fmla="*/ 667909 h 2814761"/>
                <a:gd name="connsiteX17" fmla="*/ 1924215 w 4619708"/>
                <a:gd name="connsiteY17" fmla="*/ 930302 h 2814761"/>
                <a:gd name="connsiteX18" fmla="*/ 1758627 w 4619708"/>
                <a:gd name="connsiteY18" fmla="*/ 1234598 h 2814761"/>
                <a:gd name="connsiteX19" fmla="*/ 1614114 w 4619708"/>
                <a:gd name="connsiteY19" fmla="*/ 1558455 h 2814761"/>
                <a:gd name="connsiteX20" fmla="*/ 1415332 w 4619708"/>
                <a:gd name="connsiteY20" fmla="*/ 1836750 h 2814761"/>
                <a:gd name="connsiteX21" fmla="*/ 1240403 w 4619708"/>
                <a:gd name="connsiteY21" fmla="*/ 2043484 h 2814761"/>
                <a:gd name="connsiteX22" fmla="*/ 1049572 w 4619708"/>
                <a:gd name="connsiteY22" fmla="*/ 2226364 h 2814761"/>
                <a:gd name="connsiteX23" fmla="*/ 683812 w 4619708"/>
                <a:gd name="connsiteY23" fmla="*/ 2480806 h 2814761"/>
                <a:gd name="connsiteX24" fmla="*/ 318052 w 4619708"/>
                <a:gd name="connsiteY24" fmla="*/ 2663686 h 2814761"/>
                <a:gd name="connsiteX25" fmla="*/ 0 w 4619708"/>
                <a:gd name="connsiteY25" fmla="*/ 2782956 h 2814761"/>
                <a:gd name="connsiteX0" fmla="*/ 0 w 4619708"/>
                <a:gd name="connsiteY0" fmla="*/ 2782956 h 2814761"/>
                <a:gd name="connsiteX1" fmla="*/ 4619708 w 4619708"/>
                <a:gd name="connsiteY1" fmla="*/ 2814761 h 2814761"/>
                <a:gd name="connsiteX2" fmla="*/ 4492487 w 4619708"/>
                <a:gd name="connsiteY2" fmla="*/ 2743199 h 2814761"/>
                <a:gd name="connsiteX3" fmla="*/ 4206240 w 4619708"/>
                <a:gd name="connsiteY3" fmla="*/ 2568271 h 2814761"/>
                <a:gd name="connsiteX4" fmla="*/ 3927944 w 4619708"/>
                <a:gd name="connsiteY4" fmla="*/ 2353585 h 2814761"/>
                <a:gd name="connsiteX5" fmla="*/ 3641697 w 4619708"/>
                <a:gd name="connsiteY5" fmla="*/ 2099144 h 2814761"/>
                <a:gd name="connsiteX6" fmla="*/ 3490622 w 4619708"/>
                <a:gd name="connsiteY6" fmla="*/ 1900361 h 2814761"/>
                <a:gd name="connsiteX7" fmla="*/ 3267986 w 4619708"/>
                <a:gd name="connsiteY7" fmla="*/ 1502796 h 2814761"/>
                <a:gd name="connsiteX8" fmla="*/ 3116911 w 4619708"/>
                <a:gd name="connsiteY8" fmla="*/ 1089328 h 2814761"/>
                <a:gd name="connsiteX9" fmla="*/ 2981739 w 4619708"/>
                <a:gd name="connsiteY9" fmla="*/ 715617 h 2814761"/>
                <a:gd name="connsiteX10" fmla="*/ 2830664 w 4619708"/>
                <a:gd name="connsiteY10" fmla="*/ 357808 h 2814761"/>
                <a:gd name="connsiteX11" fmla="*/ 2679589 w 4619708"/>
                <a:gd name="connsiteY11" fmla="*/ 95415 h 2814761"/>
                <a:gd name="connsiteX12" fmla="*/ 2544417 w 4619708"/>
                <a:gd name="connsiteY12" fmla="*/ 0 h 2814761"/>
                <a:gd name="connsiteX13" fmla="*/ 2401294 w 4619708"/>
                <a:gd name="connsiteY13" fmla="*/ 79512 h 2814761"/>
                <a:gd name="connsiteX14" fmla="*/ 2289975 w 4619708"/>
                <a:gd name="connsiteY14" fmla="*/ 222636 h 2814761"/>
                <a:gd name="connsiteX15" fmla="*/ 2146852 w 4619708"/>
                <a:gd name="connsiteY15" fmla="*/ 445272 h 2814761"/>
                <a:gd name="connsiteX16" fmla="*/ 2043485 w 4619708"/>
                <a:gd name="connsiteY16" fmla="*/ 667909 h 2814761"/>
                <a:gd name="connsiteX17" fmla="*/ 1912603 w 4619708"/>
                <a:gd name="connsiteY17" fmla="*/ 915788 h 2814761"/>
                <a:gd name="connsiteX18" fmla="*/ 1758627 w 4619708"/>
                <a:gd name="connsiteY18" fmla="*/ 1234598 h 2814761"/>
                <a:gd name="connsiteX19" fmla="*/ 1614114 w 4619708"/>
                <a:gd name="connsiteY19" fmla="*/ 1558455 h 2814761"/>
                <a:gd name="connsiteX20" fmla="*/ 1415332 w 4619708"/>
                <a:gd name="connsiteY20" fmla="*/ 1836750 h 2814761"/>
                <a:gd name="connsiteX21" fmla="*/ 1240403 w 4619708"/>
                <a:gd name="connsiteY21" fmla="*/ 2043484 h 2814761"/>
                <a:gd name="connsiteX22" fmla="*/ 1049572 w 4619708"/>
                <a:gd name="connsiteY22" fmla="*/ 2226364 h 2814761"/>
                <a:gd name="connsiteX23" fmla="*/ 683812 w 4619708"/>
                <a:gd name="connsiteY23" fmla="*/ 2480806 h 2814761"/>
                <a:gd name="connsiteX24" fmla="*/ 318052 w 4619708"/>
                <a:gd name="connsiteY24" fmla="*/ 2663686 h 2814761"/>
                <a:gd name="connsiteX25" fmla="*/ 0 w 4619708"/>
                <a:gd name="connsiteY25" fmla="*/ 2782956 h 2814761"/>
                <a:gd name="connsiteX0" fmla="*/ 0 w 4619708"/>
                <a:gd name="connsiteY0" fmla="*/ 2782956 h 2814761"/>
                <a:gd name="connsiteX1" fmla="*/ 4619708 w 4619708"/>
                <a:gd name="connsiteY1" fmla="*/ 2814761 h 2814761"/>
                <a:gd name="connsiteX2" fmla="*/ 4492487 w 4619708"/>
                <a:gd name="connsiteY2" fmla="*/ 2743199 h 2814761"/>
                <a:gd name="connsiteX3" fmla="*/ 4206240 w 4619708"/>
                <a:gd name="connsiteY3" fmla="*/ 2568271 h 2814761"/>
                <a:gd name="connsiteX4" fmla="*/ 3927944 w 4619708"/>
                <a:gd name="connsiteY4" fmla="*/ 2353585 h 2814761"/>
                <a:gd name="connsiteX5" fmla="*/ 3641697 w 4619708"/>
                <a:gd name="connsiteY5" fmla="*/ 2099144 h 2814761"/>
                <a:gd name="connsiteX6" fmla="*/ 3490622 w 4619708"/>
                <a:gd name="connsiteY6" fmla="*/ 1900361 h 2814761"/>
                <a:gd name="connsiteX7" fmla="*/ 3267986 w 4619708"/>
                <a:gd name="connsiteY7" fmla="*/ 1502796 h 2814761"/>
                <a:gd name="connsiteX8" fmla="*/ 3116911 w 4619708"/>
                <a:gd name="connsiteY8" fmla="*/ 1089328 h 2814761"/>
                <a:gd name="connsiteX9" fmla="*/ 2981739 w 4619708"/>
                <a:gd name="connsiteY9" fmla="*/ 715617 h 2814761"/>
                <a:gd name="connsiteX10" fmla="*/ 2830664 w 4619708"/>
                <a:gd name="connsiteY10" fmla="*/ 357808 h 2814761"/>
                <a:gd name="connsiteX11" fmla="*/ 2679589 w 4619708"/>
                <a:gd name="connsiteY11" fmla="*/ 95415 h 2814761"/>
                <a:gd name="connsiteX12" fmla="*/ 2544417 w 4619708"/>
                <a:gd name="connsiteY12" fmla="*/ 0 h 2814761"/>
                <a:gd name="connsiteX13" fmla="*/ 2401294 w 4619708"/>
                <a:gd name="connsiteY13" fmla="*/ 79512 h 2814761"/>
                <a:gd name="connsiteX14" fmla="*/ 2289975 w 4619708"/>
                <a:gd name="connsiteY14" fmla="*/ 222636 h 2814761"/>
                <a:gd name="connsiteX15" fmla="*/ 2146852 w 4619708"/>
                <a:gd name="connsiteY15" fmla="*/ 445272 h 2814761"/>
                <a:gd name="connsiteX16" fmla="*/ 2043485 w 4619708"/>
                <a:gd name="connsiteY16" fmla="*/ 667909 h 2814761"/>
                <a:gd name="connsiteX17" fmla="*/ 1912603 w 4619708"/>
                <a:gd name="connsiteY17" fmla="*/ 915788 h 2814761"/>
                <a:gd name="connsiteX18" fmla="*/ 1758627 w 4619708"/>
                <a:gd name="connsiteY18" fmla="*/ 1234598 h 2814761"/>
                <a:gd name="connsiteX19" fmla="*/ 1602503 w 4619708"/>
                <a:gd name="connsiteY19" fmla="*/ 1541038 h 2814761"/>
                <a:gd name="connsiteX20" fmla="*/ 1415332 w 4619708"/>
                <a:gd name="connsiteY20" fmla="*/ 1836750 h 2814761"/>
                <a:gd name="connsiteX21" fmla="*/ 1240403 w 4619708"/>
                <a:gd name="connsiteY21" fmla="*/ 2043484 h 2814761"/>
                <a:gd name="connsiteX22" fmla="*/ 1049572 w 4619708"/>
                <a:gd name="connsiteY22" fmla="*/ 2226364 h 2814761"/>
                <a:gd name="connsiteX23" fmla="*/ 683812 w 4619708"/>
                <a:gd name="connsiteY23" fmla="*/ 2480806 h 2814761"/>
                <a:gd name="connsiteX24" fmla="*/ 318052 w 4619708"/>
                <a:gd name="connsiteY24" fmla="*/ 2663686 h 2814761"/>
                <a:gd name="connsiteX25" fmla="*/ 0 w 4619708"/>
                <a:gd name="connsiteY25" fmla="*/ 2782956 h 2814761"/>
                <a:gd name="connsiteX0" fmla="*/ 0 w 4619708"/>
                <a:gd name="connsiteY0" fmla="*/ 2782956 h 2814761"/>
                <a:gd name="connsiteX1" fmla="*/ 4619708 w 4619708"/>
                <a:gd name="connsiteY1" fmla="*/ 2814761 h 2814761"/>
                <a:gd name="connsiteX2" fmla="*/ 4492487 w 4619708"/>
                <a:gd name="connsiteY2" fmla="*/ 2743199 h 2814761"/>
                <a:gd name="connsiteX3" fmla="*/ 4206240 w 4619708"/>
                <a:gd name="connsiteY3" fmla="*/ 2568271 h 2814761"/>
                <a:gd name="connsiteX4" fmla="*/ 3927944 w 4619708"/>
                <a:gd name="connsiteY4" fmla="*/ 2353585 h 2814761"/>
                <a:gd name="connsiteX5" fmla="*/ 3641697 w 4619708"/>
                <a:gd name="connsiteY5" fmla="*/ 2099144 h 2814761"/>
                <a:gd name="connsiteX6" fmla="*/ 3490622 w 4619708"/>
                <a:gd name="connsiteY6" fmla="*/ 1900361 h 2814761"/>
                <a:gd name="connsiteX7" fmla="*/ 3267986 w 4619708"/>
                <a:gd name="connsiteY7" fmla="*/ 1502796 h 2814761"/>
                <a:gd name="connsiteX8" fmla="*/ 3116911 w 4619708"/>
                <a:gd name="connsiteY8" fmla="*/ 1089328 h 2814761"/>
                <a:gd name="connsiteX9" fmla="*/ 2981739 w 4619708"/>
                <a:gd name="connsiteY9" fmla="*/ 715617 h 2814761"/>
                <a:gd name="connsiteX10" fmla="*/ 2830664 w 4619708"/>
                <a:gd name="connsiteY10" fmla="*/ 357808 h 2814761"/>
                <a:gd name="connsiteX11" fmla="*/ 2679589 w 4619708"/>
                <a:gd name="connsiteY11" fmla="*/ 95415 h 2814761"/>
                <a:gd name="connsiteX12" fmla="*/ 2544417 w 4619708"/>
                <a:gd name="connsiteY12" fmla="*/ 0 h 2814761"/>
                <a:gd name="connsiteX13" fmla="*/ 2401294 w 4619708"/>
                <a:gd name="connsiteY13" fmla="*/ 79512 h 2814761"/>
                <a:gd name="connsiteX14" fmla="*/ 2289975 w 4619708"/>
                <a:gd name="connsiteY14" fmla="*/ 222636 h 2814761"/>
                <a:gd name="connsiteX15" fmla="*/ 2146852 w 4619708"/>
                <a:gd name="connsiteY15" fmla="*/ 445272 h 2814761"/>
                <a:gd name="connsiteX16" fmla="*/ 2034776 w 4619708"/>
                <a:gd name="connsiteY16" fmla="*/ 647589 h 2814761"/>
                <a:gd name="connsiteX17" fmla="*/ 1912603 w 4619708"/>
                <a:gd name="connsiteY17" fmla="*/ 915788 h 2814761"/>
                <a:gd name="connsiteX18" fmla="*/ 1758627 w 4619708"/>
                <a:gd name="connsiteY18" fmla="*/ 1234598 h 2814761"/>
                <a:gd name="connsiteX19" fmla="*/ 1602503 w 4619708"/>
                <a:gd name="connsiteY19" fmla="*/ 1541038 h 2814761"/>
                <a:gd name="connsiteX20" fmla="*/ 1415332 w 4619708"/>
                <a:gd name="connsiteY20" fmla="*/ 1836750 h 2814761"/>
                <a:gd name="connsiteX21" fmla="*/ 1240403 w 4619708"/>
                <a:gd name="connsiteY21" fmla="*/ 2043484 h 2814761"/>
                <a:gd name="connsiteX22" fmla="*/ 1049572 w 4619708"/>
                <a:gd name="connsiteY22" fmla="*/ 2226364 h 2814761"/>
                <a:gd name="connsiteX23" fmla="*/ 683812 w 4619708"/>
                <a:gd name="connsiteY23" fmla="*/ 2480806 h 2814761"/>
                <a:gd name="connsiteX24" fmla="*/ 318052 w 4619708"/>
                <a:gd name="connsiteY24" fmla="*/ 2663686 h 2814761"/>
                <a:gd name="connsiteX25" fmla="*/ 0 w 4619708"/>
                <a:gd name="connsiteY25" fmla="*/ 2782956 h 2814761"/>
                <a:gd name="connsiteX0" fmla="*/ 0 w 4619708"/>
                <a:gd name="connsiteY0" fmla="*/ 2782956 h 2814761"/>
                <a:gd name="connsiteX1" fmla="*/ 4619708 w 4619708"/>
                <a:gd name="connsiteY1" fmla="*/ 2814761 h 2814761"/>
                <a:gd name="connsiteX2" fmla="*/ 4492487 w 4619708"/>
                <a:gd name="connsiteY2" fmla="*/ 2743199 h 2814761"/>
                <a:gd name="connsiteX3" fmla="*/ 4206240 w 4619708"/>
                <a:gd name="connsiteY3" fmla="*/ 2568271 h 2814761"/>
                <a:gd name="connsiteX4" fmla="*/ 3927944 w 4619708"/>
                <a:gd name="connsiteY4" fmla="*/ 2353585 h 2814761"/>
                <a:gd name="connsiteX5" fmla="*/ 3641697 w 4619708"/>
                <a:gd name="connsiteY5" fmla="*/ 2099144 h 2814761"/>
                <a:gd name="connsiteX6" fmla="*/ 3490622 w 4619708"/>
                <a:gd name="connsiteY6" fmla="*/ 1900361 h 2814761"/>
                <a:gd name="connsiteX7" fmla="*/ 3267986 w 4619708"/>
                <a:gd name="connsiteY7" fmla="*/ 1502796 h 2814761"/>
                <a:gd name="connsiteX8" fmla="*/ 3116911 w 4619708"/>
                <a:gd name="connsiteY8" fmla="*/ 1089328 h 2814761"/>
                <a:gd name="connsiteX9" fmla="*/ 2981739 w 4619708"/>
                <a:gd name="connsiteY9" fmla="*/ 715617 h 2814761"/>
                <a:gd name="connsiteX10" fmla="*/ 2830664 w 4619708"/>
                <a:gd name="connsiteY10" fmla="*/ 357808 h 2814761"/>
                <a:gd name="connsiteX11" fmla="*/ 2679589 w 4619708"/>
                <a:gd name="connsiteY11" fmla="*/ 95415 h 2814761"/>
                <a:gd name="connsiteX12" fmla="*/ 2544417 w 4619708"/>
                <a:gd name="connsiteY12" fmla="*/ 0 h 2814761"/>
                <a:gd name="connsiteX13" fmla="*/ 2401294 w 4619708"/>
                <a:gd name="connsiteY13" fmla="*/ 79512 h 2814761"/>
                <a:gd name="connsiteX14" fmla="*/ 2289975 w 4619708"/>
                <a:gd name="connsiteY14" fmla="*/ 222636 h 2814761"/>
                <a:gd name="connsiteX15" fmla="*/ 2146852 w 4619708"/>
                <a:gd name="connsiteY15" fmla="*/ 422049 h 2814761"/>
                <a:gd name="connsiteX16" fmla="*/ 2034776 w 4619708"/>
                <a:gd name="connsiteY16" fmla="*/ 647589 h 2814761"/>
                <a:gd name="connsiteX17" fmla="*/ 1912603 w 4619708"/>
                <a:gd name="connsiteY17" fmla="*/ 915788 h 2814761"/>
                <a:gd name="connsiteX18" fmla="*/ 1758627 w 4619708"/>
                <a:gd name="connsiteY18" fmla="*/ 1234598 h 2814761"/>
                <a:gd name="connsiteX19" fmla="*/ 1602503 w 4619708"/>
                <a:gd name="connsiteY19" fmla="*/ 1541038 h 2814761"/>
                <a:gd name="connsiteX20" fmla="*/ 1415332 w 4619708"/>
                <a:gd name="connsiteY20" fmla="*/ 1836750 h 2814761"/>
                <a:gd name="connsiteX21" fmla="*/ 1240403 w 4619708"/>
                <a:gd name="connsiteY21" fmla="*/ 2043484 h 2814761"/>
                <a:gd name="connsiteX22" fmla="*/ 1049572 w 4619708"/>
                <a:gd name="connsiteY22" fmla="*/ 2226364 h 2814761"/>
                <a:gd name="connsiteX23" fmla="*/ 683812 w 4619708"/>
                <a:gd name="connsiteY23" fmla="*/ 2480806 h 2814761"/>
                <a:gd name="connsiteX24" fmla="*/ 318052 w 4619708"/>
                <a:gd name="connsiteY24" fmla="*/ 2663686 h 2814761"/>
                <a:gd name="connsiteX25" fmla="*/ 0 w 4619708"/>
                <a:gd name="connsiteY25" fmla="*/ 2782956 h 2814761"/>
                <a:gd name="connsiteX0" fmla="*/ 0 w 4619708"/>
                <a:gd name="connsiteY0" fmla="*/ 2782956 h 2814761"/>
                <a:gd name="connsiteX1" fmla="*/ 4619708 w 4619708"/>
                <a:gd name="connsiteY1" fmla="*/ 2814761 h 2814761"/>
                <a:gd name="connsiteX2" fmla="*/ 4492487 w 4619708"/>
                <a:gd name="connsiteY2" fmla="*/ 2743199 h 2814761"/>
                <a:gd name="connsiteX3" fmla="*/ 4206240 w 4619708"/>
                <a:gd name="connsiteY3" fmla="*/ 2568271 h 2814761"/>
                <a:gd name="connsiteX4" fmla="*/ 3927944 w 4619708"/>
                <a:gd name="connsiteY4" fmla="*/ 2353585 h 2814761"/>
                <a:gd name="connsiteX5" fmla="*/ 3641697 w 4619708"/>
                <a:gd name="connsiteY5" fmla="*/ 2099144 h 2814761"/>
                <a:gd name="connsiteX6" fmla="*/ 3490622 w 4619708"/>
                <a:gd name="connsiteY6" fmla="*/ 1900361 h 2814761"/>
                <a:gd name="connsiteX7" fmla="*/ 3267986 w 4619708"/>
                <a:gd name="connsiteY7" fmla="*/ 1502796 h 2814761"/>
                <a:gd name="connsiteX8" fmla="*/ 3116911 w 4619708"/>
                <a:gd name="connsiteY8" fmla="*/ 1089328 h 2814761"/>
                <a:gd name="connsiteX9" fmla="*/ 2981739 w 4619708"/>
                <a:gd name="connsiteY9" fmla="*/ 715617 h 2814761"/>
                <a:gd name="connsiteX10" fmla="*/ 2830664 w 4619708"/>
                <a:gd name="connsiteY10" fmla="*/ 357808 h 2814761"/>
                <a:gd name="connsiteX11" fmla="*/ 2679589 w 4619708"/>
                <a:gd name="connsiteY11" fmla="*/ 95415 h 2814761"/>
                <a:gd name="connsiteX12" fmla="*/ 2544417 w 4619708"/>
                <a:gd name="connsiteY12" fmla="*/ 0 h 2814761"/>
                <a:gd name="connsiteX13" fmla="*/ 2401294 w 4619708"/>
                <a:gd name="connsiteY13" fmla="*/ 79512 h 2814761"/>
                <a:gd name="connsiteX14" fmla="*/ 2281266 w 4619708"/>
                <a:gd name="connsiteY14" fmla="*/ 199413 h 2814761"/>
                <a:gd name="connsiteX15" fmla="*/ 2146852 w 4619708"/>
                <a:gd name="connsiteY15" fmla="*/ 422049 h 2814761"/>
                <a:gd name="connsiteX16" fmla="*/ 2034776 w 4619708"/>
                <a:gd name="connsiteY16" fmla="*/ 647589 h 2814761"/>
                <a:gd name="connsiteX17" fmla="*/ 1912603 w 4619708"/>
                <a:gd name="connsiteY17" fmla="*/ 915788 h 2814761"/>
                <a:gd name="connsiteX18" fmla="*/ 1758627 w 4619708"/>
                <a:gd name="connsiteY18" fmla="*/ 1234598 h 2814761"/>
                <a:gd name="connsiteX19" fmla="*/ 1602503 w 4619708"/>
                <a:gd name="connsiteY19" fmla="*/ 1541038 h 2814761"/>
                <a:gd name="connsiteX20" fmla="*/ 1415332 w 4619708"/>
                <a:gd name="connsiteY20" fmla="*/ 1836750 h 2814761"/>
                <a:gd name="connsiteX21" fmla="*/ 1240403 w 4619708"/>
                <a:gd name="connsiteY21" fmla="*/ 2043484 h 2814761"/>
                <a:gd name="connsiteX22" fmla="*/ 1049572 w 4619708"/>
                <a:gd name="connsiteY22" fmla="*/ 2226364 h 2814761"/>
                <a:gd name="connsiteX23" fmla="*/ 683812 w 4619708"/>
                <a:gd name="connsiteY23" fmla="*/ 2480806 h 2814761"/>
                <a:gd name="connsiteX24" fmla="*/ 318052 w 4619708"/>
                <a:gd name="connsiteY24" fmla="*/ 2663686 h 2814761"/>
                <a:gd name="connsiteX25" fmla="*/ 0 w 4619708"/>
                <a:gd name="connsiteY25" fmla="*/ 2782956 h 2814761"/>
                <a:gd name="connsiteX0" fmla="*/ 0 w 4619708"/>
                <a:gd name="connsiteY0" fmla="*/ 2782956 h 2814761"/>
                <a:gd name="connsiteX1" fmla="*/ 4619708 w 4619708"/>
                <a:gd name="connsiteY1" fmla="*/ 2814761 h 2814761"/>
                <a:gd name="connsiteX2" fmla="*/ 4492487 w 4619708"/>
                <a:gd name="connsiteY2" fmla="*/ 2743199 h 2814761"/>
                <a:gd name="connsiteX3" fmla="*/ 4206240 w 4619708"/>
                <a:gd name="connsiteY3" fmla="*/ 2568271 h 2814761"/>
                <a:gd name="connsiteX4" fmla="*/ 3927944 w 4619708"/>
                <a:gd name="connsiteY4" fmla="*/ 2353585 h 2814761"/>
                <a:gd name="connsiteX5" fmla="*/ 3641697 w 4619708"/>
                <a:gd name="connsiteY5" fmla="*/ 2099144 h 2814761"/>
                <a:gd name="connsiteX6" fmla="*/ 3490622 w 4619708"/>
                <a:gd name="connsiteY6" fmla="*/ 1900361 h 2814761"/>
                <a:gd name="connsiteX7" fmla="*/ 3267986 w 4619708"/>
                <a:gd name="connsiteY7" fmla="*/ 1502796 h 2814761"/>
                <a:gd name="connsiteX8" fmla="*/ 3116911 w 4619708"/>
                <a:gd name="connsiteY8" fmla="*/ 1089328 h 2814761"/>
                <a:gd name="connsiteX9" fmla="*/ 2981739 w 4619708"/>
                <a:gd name="connsiteY9" fmla="*/ 715617 h 2814761"/>
                <a:gd name="connsiteX10" fmla="*/ 2830664 w 4619708"/>
                <a:gd name="connsiteY10" fmla="*/ 357808 h 2814761"/>
                <a:gd name="connsiteX11" fmla="*/ 2679589 w 4619708"/>
                <a:gd name="connsiteY11" fmla="*/ 95415 h 2814761"/>
                <a:gd name="connsiteX12" fmla="*/ 2544417 w 4619708"/>
                <a:gd name="connsiteY12" fmla="*/ 0 h 2814761"/>
                <a:gd name="connsiteX13" fmla="*/ 2401294 w 4619708"/>
                <a:gd name="connsiteY13" fmla="*/ 53386 h 2814761"/>
                <a:gd name="connsiteX14" fmla="*/ 2281266 w 4619708"/>
                <a:gd name="connsiteY14" fmla="*/ 199413 h 2814761"/>
                <a:gd name="connsiteX15" fmla="*/ 2146852 w 4619708"/>
                <a:gd name="connsiteY15" fmla="*/ 422049 h 2814761"/>
                <a:gd name="connsiteX16" fmla="*/ 2034776 w 4619708"/>
                <a:gd name="connsiteY16" fmla="*/ 647589 h 2814761"/>
                <a:gd name="connsiteX17" fmla="*/ 1912603 w 4619708"/>
                <a:gd name="connsiteY17" fmla="*/ 915788 h 2814761"/>
                <a:gd name="connsiteX18" fmla="*/ 1758627 w 4619708"/>
                <a:gd name="connsiteY18" fmla="*/ 1234598 h 2814761"/>
                <a:gd name="connsiteX19" fmla="*/ 1602503 w 4619708"/>
                <a:gd name="connsiteY19" fmla="*/ 1541038 h 2814761"/>
                <a:gd name="connsiteX20" fmla="*/ 1415332 w 4619708"/>
                <a:gd name="connsiteY20" fmla="*/ 1836750 h 2814761"/>
                <a:gd name="connsiteX21" fmla="*/ 1240403 w 4619708"/>
                <a:gd name="connsiteY21" fmla="*/ 2043484 h 2814761"/>
                <a:gd name="connsiteX22" fmla="*/ 1049572 w 4619708"/>
                <a:gd name="connsiteY22" fmla="*/ 2226364 h 2814761"/>
                <a:gd name="connsiteX23" fmla="*/ 683812 w 4619708"/>
                <a:gd name="connsiteY23" fmla="*/ 2480806 h 2814761"/>
                <a:gd name="connsiteX24" fmla="*/ 318052 w 4619708"/>
                <a:gd name="connsiteY24" fmla="*/ 2663686 h 2814761"/>
                <a:gd name="connsiteX25" fmla="*/ 0 w 4619708"/>
                <a:gd name="connsiteY25" fmla="*/ 2782956 h 2814761"/>
                <a:gd name="connsiteX0" fmla="*/ 0 w 4619708"/>
                <a:gd name="connsiteY0" fmla="*/ 2782956 h 2814761"/>
                <a:gd name="connsiteX1" fmla="*/ 4619708 w 4619708"/>
                <a:gd name="connsiteY1" fmla="*/ 2814761 h 2814761"/>
                <a:gd name="connsiteX2" fmla="*/ 4492487 w 4619708"/>
                <a:gd name="connsiteY2" fmla="*/ 2743199 h 2814761"/>
                <a:gd name="connsiteX3" fmla="*/ 4206240 w 4619708"/>
                <a:gd name="connsiteY3" fmla="*/ 2568271 h 2814761"/>
                <a:gd name="connsiteX4" fmla="*/ 3927944 w 4619708"/>
                <a:gd name="connsiteY4" fmla="*/ 2353585 h 2814761"/>
                <a:gd name="connsiteX5" fmla="*/ 3641697 w 4619708"/>
                <a:gd name="connsiteY5" fmla="*/ 2099144 h 2814761"/>
                <a:gd name="connsiteX6" fmla="*/ 3490622 w 4619708"/>
                <a:gd name="connsiteY6" fmla="*/ 1900361 h 2814761"/>
                <a:gd name="connsiteX7" fmla="*/ 3267986 w 4619708"/>
                <a:gd name="connsiteY7" fmla="*/ 1502796 h 2814761"/>
                <a:gd name="connsiteX8" fmla="*/ 3116911 w 4619708"/>
                <a:gd name="connsiteY8" fmla="*/ 1089328 h 2814761"/>
                <a:gd name="connsiteX9" fmla="*/ 2981739 w 4619708"/>
                <a:gd name="connsiteY9" fmla="*/ 715617 h 2814761"/>
                <a:gd name="connsiteX10" fmla="*/ 2830664 w 4619708"/>
                <a:gd name="connsiteY10" fmla="*/ 357808 h 2814761"/>
                <a:gd name="connsiteX11" fmla="*/ 2688298 w 4619708"/>
                <a:gd name="connsiteY11" fmla="*/ 89609 h 2814761"/>
                <a:gd name="connsiteX12" fmla="*/ 2544417 w 4619708"/>
                <a:gd name="connsiteY12" fmla="*/ 0 h 2814761"/>
                <a:gd name="connsiteX13" fmla="*/ 2401294 w 4619708"/>
                <a:gd name="connsiteY13" fmla="*/ 53386 h 2814761"/>
                <a:gd name="connsiteX14" fmla="*/ 2281266 w 4619708"/>
                <a:gd name="connsiteY14" fmla="*/ 199413 h 2814761"/>
                <a:gd name="connsiteX15" fmla="*/ 2146852 w 4619708"/>
                <a:gd name="connsiteY15" fmla="*/ 422049 h 2814761"/>
                <a:gd name="connsiteX16" fmla="*/ 2034776 w 4619708"/>
                <a:gd name="connsiteY16" fmla="*/ 647589 h 2814761"/>
                <a:gd name="connsiteX17" fmla="*/ 1912603 w 4619708"/>
                <a:gd name="connsiteY17" fmla="*/ 915788 h 2814761"/>
                <a:gd name="connsiteX18" fmla="*/ 1758627 w 4619708"/>
                <a:gd name="connsiteY18" fmla="*/ 1234598 h 2814761"/>
                <a:gd name="connsiteX19" fmla="*/ 1602503 w 4619708"/>
                <a:gd name="connsiteY19" fmla="*/ 1541038 h 2814761"/>
                <a:gd name="connsiteX20" fmla="*/ 1415332 w 4619708"/>
                <a:gd name="connsiteY20" fmla="*/ 1836750 h 2814761"/>
                <a:gd name="connsiteX21" fmla="*/ 1240403 w 4619708"/>
                <a:gd name="connsiteY21" fmla="*/ 2043484 h 2814761"/>
                <a:gd name="connsiteX22" fmla="*/ 1049572 w 4619708"/>
                <a:gd name="connsiteY22" fmla="*/ 2226364 h 2814761"/>
                <a:gd name="connsiteX23" fmla="*/ 683812 w 4619708"/>
                <a:gd name="connsiteY23" fmla="*/ 2480806 h 2814761"/>
                <a:gd name="connsiteX24" fmla="*/ 318052 w 4619708"/>
                <a:gd name="connsiteY24" fmla="*/ 2663686 h 2814761"/>
                <a:gd name="connsiteX25" fmla="*/ 0 w 4619708"/>
                <a:gd name="connsiteY25" fmla="*/ 2782956 h 2814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619708" h="2814761">
                  <a:moveTo>
                    <a:pt x="0" y="2782956"/>
                  </a:moveTo>
                  <a:lnTo>
                    <a:pt x="4619708" y="2814761"/>
                  </a:lnTo>
                  <a:lnTo>
                    <a:pt x="4492487" y="2743199"/>
                  </a:lnTo>
                  <a:lnTo>
                    <a:pt x="4206240" y="2568271"/>
                  </a:lnTo>
                  <a:lnTo>
                    <a:pt x="3927944" y="2353585"/>
                  </a:lnTo>
                  <a:lnTo>
                    <a:pt x="3641697" y="2099144"/>
                  </a:lnTo>
                  <a:lnTo>
                    <a:pt x="3490622" y="1900361"/>
                  </a:lnTo>
                  <a:lnTo>
                    <a:pt x="3267986" y="1502796"/>
                  </a:lnTo>
                  <a:lnTo>
                    <a:pt x="3116911" y="1089328"/>
                  </a:lnTo>
                  <a:lnTo>
                    <a:pt x="2981739" y="715617"/>
                  </a:lnTo>
                  <a:lnTo>
                    <a:pt x="2830664" y="357808"/>
                  </a:lnTo>
                  <a:lnTo>
                    <a:pt x="2688298" y="89609"/>
                  </a:lnTo>
                  <a:lnTo>
                    <a:pt x="2544417" y="0"/>
                  </a:lnTo>
                  <a:lnTo>
                    <a:pt x="2401294" y="53386"/>
                  </a:lnTo>
                  <a:lnTo>
                    <a:pt x="2281266" y="199413"/>
                  </a:lnTo>
                  <a:lnTo>
                    <a:pt x="2146852" y="422049"/>
                  </a:lnTo>
                  <a:lnTo>
                    <a:pt x="2034776" y="647589"/>
                  </a:lnTo>
                  <a:lnTo>
                    <a:pt x="1912603" y="915788"/>
                  </a:lnTo>
                  <a:lnTo>
                    <a:pt x="1758627" y="1234598"/>
                  </a:lnTo>
                  <a:lnTo>
                    <a:pt x="1602503" y="1541038"/>
                  </a:lnTo>
                  <a:lnTo>
                    <a:pt x="1415332" y="1836750"/>
                  </a:lnTo>
                  <a:lnTo>
                    <a:pt x="1240403" y="2043484"/>
                  </a:lnTo>
                  <a:lnTo>
                    <a:pt x="1049572" y="2226364"/>
                  </a:lnTo>
                  <a:lnTo>
                    <a:pt x="683812" y="2480806"/>
                  </a:lnTo>
                  <a:lnTo>
                    <a:pt x="318052" y="2663686"/>
                  </a:lnTo>
                  <a:lnTo>
                    <a:pt x="0" y="2782956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3176706" y="5118187"/>
              <a:ext cx="1397514" cy="405353"/>
            </a:xfrm>
            <a:custGeom>
              <a:avLst/>
              <a:gdLst>
                <a:gd name="connsiteX0" fmla="*/ 0 w 1409307"/>
                <a:gd name="connsiteY0" fmla="*/ 400640 h 405353"/>
                <a:gd name="connsiteX1" fmla="*/ 1409307 w 1409307"/>
                <a:gd name="connsiteY1" fmla="*/ 405353 h 405353"/>
                <a:gd name="connsiteX2" fmla="*/ 1239625 w 1409307"/>
                <a:gd name="connsiteY2" fmla="*/ 282804 h 405353"/>
                <a:gd name="connsiteX3" fmla="*/ 1159497 w 1409307"/>
                <a:gd name="connsiteY3" fmla="*/ 202677 h 405353"/>
                <a:gd name="connsiteX4" fmla="*/ 1041662 w 1409307"/>
                <a:gd name="connsiteY4" fmla="*/ 94268 h 405353"/>
                <a:gd name="connsiteX5" fmla="*/ 956820 w 1409307"/>
                <a:gd name="connsiteY5" fmla="*/ 0 h 405353"/>
                <a:gd name="connsiteX6" fmla="*/ 805992 w 1409307"/>
                <a:gd name="connsiteY6" fmla="*/ 75415 h 405353"/>
                <a:gd name="connsiteX7" fmla="*/ 697583 w 1409307"/>
                <a:gd name="connsiteY7" fmla="*/ 131976 h 405353"/>
                <a:gd name="connsiteX8" fmla="*/ 560895 w 1409307"/>
                <a:gd name="connsiteY8" fmla="*/ 207390 h 405353"/>
                <a:gd name="connsiteX9" fmla="*/ 329938 w 1409307"/>
                <a:gd name="connsiteY9" fmla="*/ 306372 h 405353"/>
                <a:gd name="connsiteX10" fmla="*/ 108408 w 1409307"/>
                <a:gd name="connsiteY10" fmla="*/ 381786 h 405353"/>
                <a:gd name="connsiteX11" fmla="*/ 0 w 1409307"/>
                <a:gd name="connsiteY11" fmla="*/ 400640 h 405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09307" h="405353">
                  <a:moveTo>
                    <a:pt x="0" y="400640"/>
                  </a:moveTo>
                  <a:lnTo>
                    <a:pt x="1409307" y="405353"/>
                  </a:lnTo>
                  <a:lnTo>
                    <a:pt x="1239625" y="282804"/>
                  </a:lnTo>
                  <a:lnTo>
                    <a:pt x="1159497" y="202677"/>
                  </a:lnTo>
                  <a:lnTo>
                    <a:pt x="1041662" y="94268"/>
                  </a:lnTo>
                  <a:lnTo>
                    <a:pt x="956820" y="0"/>
                  </a:lnTo>
                  <a:lnTo>
                    <a:pt x="805992" y="75415"/>
                  </a:lnTo>
                  <a:lnTo>
                    <a:pt x="697583" y="131976"/>
                  </a:lnTo>
                  <a:lnTo>
                    <a:pt x="560895" y="207390"/>
                  </a:lnTo>
                  <a:lnTo>
                    <a:pt x="329938" y="306372"/>
                  </a:lnTo>
                  <a:lnTo>
                    <a:pt x="108408" y="381786"/>
                  </a:lnTo>
                  <a:lnTo>
                    <a:pt x="0" y="40064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856239" y="1447800"/>
              <a:ext cx="0" cy="4140377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56239" y="5558675"/>
              <a:ext cx="7830561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 12"/>
            <p:cNvSpPr/>
            <p:nvPr/>
          </p:nvSpPr>
          <p:spPr>
            <a:xfrm>
              <a:off x="877628" y="2389876"/>
              <a:ext cx="3739022" cy="3183567"/>
            </a:xfrm>
            <a:custGeom>
              <a:avLst/>
              <a:gdLst>
                <a:gd name="connsiteX0" fmla="*/ 0 w 7472855"/>
                <a:gd name="connsiteY0" fmla="*/ 3201385 h 3232916"/>
                <a:gd name="connsiteX1" fmla="*/ 1939158 w 7472855"/>
                <a:gd name="connsiteY1" fmla="*/ 2444640 h 3232916"/>
                <a:gd name="connsiteX2" fmla="*/ 4099034 w 7472855"/>
                <a:gd name="connsiteY2" fmla="*/ 985 h 3232916"/>
                <a:gd name="connsiteX3" fmla="*/ 5596758 w 7472855"/>
                <a:gd name="connsiteY3" fmla="*/ 2160861 h 3232916"/>
                <a:gd name="connsiteX4" fmla="*/ 7472855 w 7472855"/>
                <a:gd name="connsiteY4" fmla="*/ 3232916 h 3232916"/>
                <a:gd name="connsiteX0" fmla="*/ 0 w 7472855"/>
                <a:gd name="connsiteY0" fmla="*/ 3200412 h 3231943"/>
                <a:gd name="connsiteX1" fmla="*/ 1939158 w 7472855"/>
                <a:gd name="connsiteY1" fmla="*/ 2443667 h 3231943"/>
                <a:gd name="connsiteX2" fmla="*/ 4099034 w 7472855"/>
                <a:gd name="connsiteY2" fmla="*/ 12 h 3231943"/>
                <a:gd name="connsiteX3" fmla="*/ 5596758 w 7472855"/>
                <a:gd name="connsiteY3" fmla="*/ 2412136 h 3231943"/>
                <a:gd name="connsiteX4" fmla="*/ 7472855 w 7472855"/>
                <a:gd name="connsiteY4" fmla="*/ 3231943 h 3231943"/>
                <a:gd name="connsiteX0" fmla="*/ 0 w 7472855"/>
                <a:gd name="connsiteY0" fmla="*/ 3200688 h 3232219"/>
                <a:gd name="connsiteX1" fmla="*/ 1939158 w 7472855"/>
                <a:gd name="connsiteY1" fmla="*/ 2443943 h 3232219"/>
                <a:gd name="connsiteX2" fmla="*/ 4099034 w 7472855"/>
                <a:gd name="connsiteY2" fmla="*/ 288 h 3232219"/>
                <a:gd name="connsiteX3" fmla="*/ 5659820 w 7472855"/>
                <a:gd name="connsiteY3" fmla="*/ 2286288 h 3232219"/>
                <a:gd name="connsiteX4" fmla="*/ 7472855 w 7472855"/>
                <a:gd name="connsiteY4" fmla="*/ 3232219 h 3232219"/>
                <a:gd name="connsiteX0" fmla="*/ 0 w 7472855"/>
                <a:gd name="connsiteY0" fmla="*/ 3200449 h 3231980"/>
                <a:gd name="connsiteX1" fmla="*/ 2207172 w 7472855"/>
                <a:gd name="connsiteY1" fmla="*/ 2222987 h 3231980"/>
                <a:gd name="connsiteX2" fmla="*/ 4099034 w 7472855"/>
                <a:gd name="connsiteY2" fmla="*/ 49 h 3231980"/>
                <a:gd name="connsiteX3" fmla="*/ 5659820 w 7472855"/>
                <a:gd name="connsiteY3" fmla="*/ 2286049 h 3231980"/>
                <a:gd name="connsiteX4" fmla="*/ 7472855 w 7472855"/>
                <a:gd name="connsiteY4" fmla="*/ 3231980 h 3231980"/>
                <a:gd name="connsiteX0" fmla="*/ 0 w 7472855"/>
                <a:gd name="connsiteY0" fmla="*/ 3200404 h 3231935"/>
                <a:gd name="connsiteX1" fmla="*/ 2207172 w 7472855"/>
                <a:gd name="connsiteY1" fmla="*/ 2222942 h 3231935"/>
                <a:gd name="connsiteX2" fmla="*/ 4099034 w 7472855"/>
                <a:gd name="connsiteY2" fmla="*/ 4 h 3231935"/>
                <a:gd name="connsiteX3" fmla="*/ 5596759 w 7472855"/>
                <a:gd name="connsiteY3" fmla="*/ 2238707 h 3231935"/>
                <a:gd name="connsiteX4" fmla="*/ 7472855 w 7472855"/>
                <a:gd name="connsiteY4" fmla="*/ 3231935 h 3231935"/>
                <a:gd name="connsiteX0" fmla="*/ 0 w 7472855"/>
                <a:gd name="connsiteY0" fmla="*/ 3200428 h 3231959"/>
                <a:gd name="connsiteX1" fmla="*/ 2207172 w 7472855"/>
                <a:gd name="connsiteY1" fmla="*/ 2222966 h 3231959"/>
                <a:gd name="connsiteX2" fmla="*/ 4099034 w 7472855"/>
                <a:gd name="connsiteY2" fmla="*/ 28 h 3231959"/>
                <a:gd name="connsiteX3" fmla="*/ 5628291 w 7472855"/>
                <a:gd name="connsiteY3" fmla="*/ 2175669 h 3231959"/>
                <a:gd name="connsiteX4" fmla="*/ 7472855 w 7472855"/>
                <a:gd name="connsiteY4" fmla="*/ 3231959 h 323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72855" h="3231959">
                  <a:moveTo>
                    <a:pt x="0" y="3200428"/>
                  </a:moveTo>
                  <a:cubicBezTo>
                    <a:pt x="627993" y="3088755"/>
                    <a:pt x="1524000" y="2756366"/>
                    <a:pt x="2207172" y="2222966"/>
                  </a:cubicBezTo>
                  <a:cubicBezTo>
                    <a:pt x="2890344" y="1689566"/>
                    <a:pt x="3528848" y="7911"/>
                    <a:pt x="4099034" y="28"/>
                  </a:cubicBezTo>
                  <a:cubicBezTo>
                    <a:pt x="4669220" y="-7855"/>
                    <a:pt x="5065988" y="1637014"/>
                    <a:pt x="5628291" y="2175669"/>
                  </a:cubicBezTo>
                  <a:cubicBezTo>
                    <a:pt x="6190595" y="2714324"/>
                    <a:pt x="6815958" y="2965259"/>
                    <a:pt x="7472855" y="323195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6163441" y="1447800"/>
              <a:ext cx="3133" cy="4125643"/>
            </a:xfrm>
            <a:prstGeom prst="line">
              <a:avLst/>
            </a:prstGeom>
            <a:ln>
              <a:solidFill>
                <a:schemeClr val="dk1"/>
              </a:solidFill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 rot="16200000">
              <a:off x="-1770310" y="3194076"/>
              <a:ext cx="3934073" cy="9553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Franklin Gothic Book" panose="020B0503020102020204" pitchFamily="34" charset="0"/>
                </a:rPr>
                <a:t>Frequency</a:t>
              </a:r>
              <a:endParaRPr lang="en-US" sz="2800" b="1" dirty="0">
                <a:latin typeface="Franklin Gothic Book" panose="020B0503020102020204" pitchFamily="34" charset="0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3104618" y="2475519"/>
              <a:ext cx="5582182" cy="3083156"/>
            </a:xfrm>
            <a:custGeom>
              <a:avLst/>
              <a:gdLst>
                <a:gd name="connsiteX0" fmla="*/ 0 w 7472855"/>
                <a:gd name="connsiteY0" fmla="*/ 3201385 h 3232916"/>
                <a:gd name="connsiteX1" fmla="*/ 1939158 w 7472855"/>
                <a:gd name="connsiteY1" fmla="*/ 2444640 h 3232916"/>
                <a:gd name="connsiteX2" fmla="*/ 4099034 w 7472855"/>
                <a:gd name="connsiteY2" fmla="*/ 985 h 3232916"/>
                <a:gd name="connsiteX3" fmla="*/ 5596758 w 7472855"/>
                <a:gd name="connsiteY3" fmla="*/ 2160861 h 3232916"/>
                <a:gd name="connsiteX4" fmla="*/ 7472855 w 7472855"/>
                <a:gd name="connsiteY4" fmla="*/ 3232916 h 3232916"/>
                <a:gd name="connsiteX0" fmla="*/ 0 w 7472855"/>
                <a:gd name="connsiteY0" fmla="*/ 3200412 h 3231943"/>
                <a:gd name="connsiteX1" fmla="*/ 1939158 w 7472855"/>
                <a:gd name="connsiteY1" fmla="*/ 2443667 h 3231943"/>
                <a:gd name="connsiteX2" fmla="*/ 4099034 w 7472855"/>
                <a:gd name="connsiteY2" fmla="*/ 12 h 3231943"/>
                <a:gd name="connsiteX3" fmla="*/ 5596758 w 7472855"/>
                <a:gd name="connsiteY3" fmla="*/ 2412136 h 3231943"/>
                <a:gd name="connsiteX4" fmla="*/ 7472855 w 7472855"/>
                <a:gd name="connsiteY4" fmla="*/ 3231943 h 3231943"/>
                <a:gd name="connsiteX0" fmla="*/ 0 w 7472855"/>
                <a:gd name="connsiteY0" fmla="*/ 3200688 h 3232219"/>
                <a:gd name="connsiteX1" fmla="*/ 1939158 w 7472855"/>
                <a:gd name="connsiteY1" fmla="*/ 2443943 h 3232219"/>
                <a:gd name="connsiteX2" fmla="*/ 4099034 w 7472855"/>
                <a:gd name="connsiteY2" fmla="*/ 288 h 3232219"/>
                <a:gd name="connsiteX3" fmla="*/ 5659820 w 7472855"/>
                <a:gd name="connsiteY3" fmla="*/ 2286288 h 3232219"/>
                <a:gd name="connsiteX4" fmla="*/ 7472855 w 7472855"/>
                <a:gd name="connsiteY4" fmla="*/ 3232219 h 3232219"/>
                <a:gd name="connsiteX0" fmla="*/ 0 w 7472855"/>
                <a:gd name="connsiteY0" fmla="*/ 3200449 h 3231980"/>
                <a:gd name="connsiteX1" fmla="*/ 2207172 w 7472855"/>
                <a:gd name="connsiteY1" fmla="*/ 2222987 h 3231980"/>
                <a:gd name="connsiteX2" fmla="*/ 4099034 w 7472855"/>
                <a:gd name="connsiteY2" fmla="*/ 49 h 3231980"/>
                <a:gd name="connsiteX3" fmla="*/ 5659820 w 7472855"/>
                <a:gd name="connsiteY3" fmla="*/ 2286049 h 3231980"/>
                <a:gd name="connsiteX4" fmla="*/ 7472855 w 7472855"/>
                <a:gd name="connsiteY4" fmla="*/ 3231980 h 3231980"/>
                <a:gd name="connsiteX0" fmla="*/ 0 w 7472855"/>
                <a:gd name="connsiteY0" fmla="*/ 3200404 h 3231935"/>
                <a:gd name="connsiteX1" fmla="*/ 2207172 w 7472855"/>
                <a:gd name="connsiteY1" fmla="*/ 2222942 h 3231935"/>
                <a:gd name="connsiteX2" fmla="*/ 4099034 w 7472855"/>
                <a:gd name="connsiteY2" fmla="*/ 4 h 3231935"/>
                <a:gd name="connsiteX3" fmla="*/ 5596759 w 7472855"/>
                <a:gd name="connsiteY3" fmla="*/ 2238707 h 3231935"/>
                <a:gd name="connsiteX4" fmla="*/ 7472855 w 7472855"/>
                <a:gd name="connsiteY4" fmla="*/ 3231935 h 3231935"/>
                <a:gd name="connsiteX0" fmla="*/ 0 w 7472855"/>
                <a:gd name="connsiteY0" fmla="*/ 3200428 h 3231959"/>
                <a:gd name="connsiteX1" fmla="*/ 2207172 w 7472855"/>
                <a:gd name="connsiteY1" fmla="*/ 2222966 h 3231959"/>
                <a:gd name="connsiteX2" fmla="*/ 4099034 w 7472855"/>
                <a:gd name="connsiteY2" fmla="*/ 28 h 3231959"/>
                <a:gd name="connsiteX3" fmla="*/ 5628291 w 7472855"/>
                <a:gd name="connsiteY3" fmla="*/ 2175669 h 3231959"/>
                <a:gd name="connsiteX4" fmla="*/ 7472855 w 7472855"/>
                <a:gd name="connsiteY4" fmla="*/ 3231959 h 323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72855" h="3231959">
                  <a:moveTo>
                    <a:pt x="0" y="3200428"/>
                  </a:moveTo>
                  <a:cubicBezTo>
                    <a:pt x="627993" y="3088755"/>
                    <a:pt x="1524000" y="2756366"/>
                    <a:pt x="2207172" y="2222966"/>
                  </a:cubicBezTo>
                  <a:cubicBezTo>
                    <a:pt x="2890344" y="1689566"/>
                    <a:pt x="3528848" y="7911"/>
                    <a:pt x="4099034" y="28"/>
                  </a:cubicBezTo>
                  <a:cubicBezTo>
                    <a:pt x="4669220" y="-7855"/>
                    <a:pt x="5065988" y="1637014"/>
                    <a:pt x="5628291" y="2175669"/>
                  </a:cubicBezTo>
                  <a:cubicBezTo>
                    <a:pt x="6190595" y="2714324"/>
                    <a:pt x="6815958" y="2965259"/>
                    <a:pt x="7472855" y="323195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70659" y="5679559"/>
              <a:ext cx="7813009" cy="8359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Franklin Gothic Book" panose="020B0503020102020204" pitchFamily="34" charset="0"/>
                </a:rPr>
                <a:t>Metric Value</a:t>
              </a:r>
              <a:endParaRPr lang="en-US" sz="2800" b="1" dirty="0">
                <a:latin typeface="Franklin Gothic Book" panose="020B0503020102020204" pitchFamily="34" charset="0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839725" y="797284"/>
              <a:ext cx="3848469" cy="435698"/>
              <a:chOff x="838200" y="1388624"/>
              <a:chExt cx="2958722" cy="435698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>
                <a:off x="838200" y="1524000"/>
                <a:ext cx="2958722" cy="0"/>
              </a:xfrm>
              <a:prstGeom prst="line">
                <a:avLst/>
              </a:prstGeom>
              <a:noFill/>
              <a:ln w="38100" cap="rnd" cmpd="sng" algn="ctr">
                <a:solidFill>
                  <a:srgbClr val="3F3F3F">
                    <a:lumMod val="50000"/>
                  </a:srgbClr>
                </a:solidFill>
                <a:prstDash val="solid"/>
              </a:ln>
              <a:effectLst/>
            </p:spPr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838200" y="1524000"/>
                <a:ext cx="0" cy="298047"/>
              </a:xfrm>
              <a:prstGeom prst="line">
                <a:avLst/>
              </a:prstGeom>
              <a:noFill/>
              <a:ln w="38100" cap="rnd" cmpd="sng" algn="ctr">
                <a:solidFill>
                  <a:srgbClr val="3F3F3F">
                    <a:lumMod val="50000"/>
                  </a:srgbClr>
                </a:solidFill>
                <a:prstDash val="solid"/>
              </a:ln>
              <a:effectLst/>
            </p:spPr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2284579" y="1388624"/>
                <a:ext cx="0" cy="135376"/>
              </a:xfrm>
              <a:prstGeom prst="line">
                <a:avLst/>
              </a:prstGeom>
              <a:noFill/>
              <a:ln w="38100" cap="rnd" cmpd="sng" algn="ctr">
                <a:solidFill>
                  <a:srgbClr val="3F3F3F">
                    <a:lumMod val="50000"/>
                  </a:srgbClr>
                </a:solidFill>
                <a:prstDash val="solid"/>
              </a:ln>
              <a:effectLst/>
            </p:spPr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3796922" y="1524000"/>
                <a:ext cx="0" cy="300322"/>
              </a:xfrm>
              <a:prstGeom prst="line">
                <a:avLst/>
              </a:prstGeom>
              <a:noFill/>
              <a:ln w="38100" cap="rnd" cmpd="sng" algn="ctr">
                <a:solidFill>
                  <a:srgbClr val="3F3F3F">
                    <a:lumMod val="50000"/>
                  </a:srgbClr>
                </a:solidFill>
                <a:prstDash val="solid"/>
              </a:ln>
              <a:effectLst/>
            </p:spPr>
          </p:cxnSp>
        </p:grpSp>
        <p:grpSp>
          <p:nvGrpSpPr>
            <p:cNvPr id="19" name="Group 18"/>
            <p:cNvGrpSpPr/>
            <p:nvPr/>
          </p:nvGrpSpPr>
          <p:grpSpPr>
            <a:xfrm>
              <a:off x="6166573" y="833293"/>
              <a:ext cx="2641728" cy="435698"/>
              <a:chOff x="838200" y="1388624"/>
              <a:chExt cx="3010343" cy="435698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838200" y="1524000"/>
                <a:ext cx="2958722" cy="0"/>
              </a:xfrm>
              <a:prstGeom prst="line">
                <a:avLst/>
              </a:prstGeom>
              <a:noFill/>
              <a:ln w="38100" cap="rnd" cmpd="sng" algn="ctr">
                <a:solidFill>
                  <a:srgbClr val="3F3F3F">
                    <a:lumMod val="50000"/>
                  </a:srgbClr>
                </a:solidFill>
                <a:prstDash val="solid"/>
              </a:ln>
              <a:effectLst/>
            </p:spPr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838200" y="1524000"/>
                <a:ext cx="0" cy="298047"/>
              </a:xfrm>
              <a:prstGeom prst="line">
                <a:avLst/>
              </a:prstGeom>
              <a:noFill/>
              <a:ln w="38100" cap="rnd" cmpd="sng" algn="ctr">
                <a:solidFill>
                  <a:srgbClr val="3F3F3F">
                    <a:lumMod val="50000"/>
                  </a:srgbClr>
                </a:solidFill>
                <a:prstDash val="solid"/>
              </a:ln>
              <a:effectLst/>
            </p:spPr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2284579" y="1388624"/>
                <a:ext cx="0" cy="135376"/>
              </a:xfrm>
              <a:prstGeom prst="line">
                <a:avLst/>
              </a:prstGeom>
              <a:noFill/>
              <a:ln w="38100" cap="rnd" cmpd="sng" algn="ctr">
                <a:solidFill>
                  <a:srgbClr val="3F3F3F">
                    <a:lumMod val="50000"/>
                  </a:srgbClr>
                </a:solidFill>
                <a:prstDash val="solid"/>
              </a:ln>
              <a:effectLst/>
            </p:spPr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3848543" y="1524001"/>
                <a:ext cx="0" cy="300321"/>
              </a:xfrm>
              <a:prstGeom prst="line">
                <a:avLst/>
              </a:prstGeom>
              <a:noFill/>
              <a:ln w="38100" cap="rnd" cmpd="sng" algn="ctr">
                <a:solidFill>
                  <a:srgbClr val="3F3F3F">
                    <a:lumMod val="50000"/>
                  </a:srgbClr>
                </a:solidFill>
                <a:prstDash val="solid"/>
              </a:ln>
              <a:effectLst/>
            </p:spPr>
          </p:cxnSp>
        </p:grpSp>
        <p:grpSp>
          <p:nvGrpSpPr>
            <p:cNvPr id="20" name="Group 19"/>
            <p:cNvGrpSpPr/>
            <p:nvPr/>
          </p:nvGrpSpPr>
          <p:grpSpPr>
            <a:xfrm>
              <a:off x="4688194" y="502540"/>
              <a:ext cx="1490219" cy="564259"/>
              <a:chOff x="838200" y="1388624"/>
              <a:chExt cx="2988751" cy="435698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>
                <a:off x="838200" y="1524000"/>
                <a:ext cx="2958722" cy="0"/>
              </a:xfrm>
              <a:prstGeom prst="line">
                <a:avLst/>
              </a:prstGeom>
              <a:noFill/>
              <a:ln w="38100" cap="rnd" cmpd="sng" algn="ctr">
                <a:solidFill>
                  <a:srgbClr val="3F3F3F">
                    <a:lumMod val="50000"/>
                  </a:srgbClr>
                </a:solidFill>
                <a:prstDash val="solid"/>
              </a:ln>
              <a:effectLst/>
            </p:spPr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838200" y="1524000"/>
                <a:ext cx="0" cy="298047"/>
              </a:xfrm>
              <a:prstGeom prst="line">
                <a:avLst/>
              </a:prstGeom>
              <a:noFill/>
              <a:ln w="38100" cap="rnd" cmpd="sng" algn="ctr">
                <a:solidFill>
                  <a:srgbClr val="3F3F3F">
                    <a:lumMod val="50000"/>
                  </a:srgbClr>
                </a:solidFill>
                <a:prstDash val="solid"/>
              </a:ln>
              <a:effectLst/>
            </p:spPr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2284579" y="1388624"/>
                <a:ext cx="0" cy="135376"/>
              </a:xfrm>
              <a:prstGeom prst="line">
                <a:avLst/>
              </a:prstGeom>
              <a:noFill/>
              <a:ln w="38100" cap="rnd" cmpd="sng" algn="ctr">
                <a:solidFill>
                  <a:srgbClr val="3F3F3F">
                    <a:lumMod val="50000"/>
                  </a:srgbClr>
                </a:solidFill>
                <a:prstDash val="solid"/>
              </a:ln>
              <a:effectLst/>
            </p:spPr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3826951" y="1524001"/>
                <a:ext cx="0" cy="300321"/>
              </a:xfrm>
              <a:prstGeom prst="line">
                <a:avLst/>
              </a:prstGeom>
              <a:noFill/>
              <a:ln w="38100" cap="rnd" cmpd="sng" algn="ctr">
                <a:solidFill>
                  <a:srgbClr val="3F3F3F">
                    <a:lumMod val="50000"/>
                  </a:srgbClr>
                </a:solidFill>
                <a:prstDash val="solid"/>
              </a:ln>
              <a:effectLst/>
            </p:spPr>
          </p:cxnSp>
        </p:grpSp>
        <p:sp>
          <p:nvSpPr>
            <p:cNvPr id="21" name="TextBox 20"/>
            <p:cNvSpPr txBox="1"/>
            <p:nvPr/>
          </p:nvSpPr>
          <p:spPr>
            <a:xfrm>
              <a:off x="1896525" y="55797"/>
              <a:ext cx="1701225" cy="6897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rPr>
                <a:t>1</a:t>
              </a:r>
              <a:endParaRPr lang="en-US" sz="24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39711" y="57981"/>
              <a:ext cx="1592261" cy="6897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rPr>
                <a:t>5</a:t>
              </a:r>
              <a:endParaRPr lang="en-US" sz="24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689414" y="1390210"/>
              <a:ext cx="3133" cy="4125643"/>
            </a:xfrm>
            <a:prstGeom prst="line">
              <a:avLst/>
            </a:prstGeom>
            <a:ln>
              <a:solidFill>
                <a:schemeClr val="dk1"/>
              </a:solidFill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4586152" y="-87229"/>
              <a:ext cx="1592261" cy="6897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rPr>
                <a:t>3</a:t>
              </a:r>
              <a:endParaRPr lang="en-US" sz="24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367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Gradient Scoring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7239000" cy="5486400"/>
          </a:xfrm>
        </p:spPr>
        <p:txBody>
          <a:bodyPr/>
          <a:lstStyle/>
          <a:p>
            <a:r>
              <a:rPr lang="en-US" sz="3200" dirty="0" smtClean="0">
                <a:latin typeface="Franklin Gothic Book" panose="020B0503020102020204" pitchFamily="34" charset="0"/>
              </a:rPr>
              <a:t>Reference Gradient vs. All Gradient</a:t>
            </a:r>
          </a:p>
          <a:p>
            <a:pPr lvl="1"/>
            <a:r>
              <a:rPr lang="en-US" sz="2800" dirty="0" smtClean="0">
                <a:latin typeface="Franklin Gothic Book" panose="020B0503020102020204" pitchFamily="34" charset="0"/>
              </a:rPr>
              <a:t>Decrease</a:t>
            </a:r>
          </a:p>
          <a:p>
            <a:pPr lvl="2"/>
            <a:r>
              <a:rPr lang="en-US" sz="2400" dirty="0" smtClean="0">
                <a:latin typeface="Franklin Gothic Book" panose="020B0503020102020204" pitchFamily="34" charset="0"/>
              </a:rPr>
              <a:t>x ≤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5% </a:t>
            </a:r>
            <a:r>
              <a:rPr lang="en-US" sz="2400" dirty="0" smtClean="0">
                <a:latin typeface="Franklin Gothic Book" panose="020B0503020102020204" pitchFamily="34" charset="0"/>
              </a:rPr>
              <a:t>= 0</a:t>
            </a:r>
          </a:p>
          <a:p>
            <a:pPr lvl="2"/>
            <a:r>
              <a:rPr lang="en-US" sz="2400" dirty="0" smtClean="0">
                <a:latin typeface="Franklin Gothic Book" panose="020B0503020102020204" pitchFamily="34" charset="0"/>
              </a:rPr>
              <a:t>x ≥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95% </a:t>
            </a:r>
            <a:r>
              <a:rPr lang="en-US" sz="2400" dirty="0" smtClean="0">
                <a:latin typeface="Franklin Gothic Book" panose="020B0503020102020204" pitchFamily="34" charset="0"/>
              </a:rPr>
              <a:t>= 100</a:t>
            </a:r>
          </a:p>
          <a:p>
            <a:pPr lvl="2"/>
            <a:r>
              <a:rPr lang="en-US" sz="2400" dirty="0" smtClean="0">
                <a:latin typeface="Franklin Gothic Book" panose="020B0503020102020204" pitchFamily="34" charset="0"/>
              </a:rPr>
              <a:t>5% &lt; x &lt; 95%</a:t>
            </a:r>
          </a:p>
          <a:p>
            <a:pPr marL="914400" lvl="2" indent="0">
              <a:buNone/>
            </a:pPr>
            <a:endParaRPr lang="en-US" sz="2400" dirty="0" smtClean="0">
              <a:latin typeface="Franklin Gothic Book" panose="020B0503020102020204" pitchFamily="34" charset="0"/>
            </a:endParaRPr>
          </a:p>
          <a:p>
            <a:pPr lvl="1"/>
            <a:r>
              <a:rPr lang="en-US" sz="2800" dirty="0" smtClean="0">
                <a:latin typeface="Franklin Gothic Book" panose="020B0503020102020204" pitchFamily="34" charset="0"/>
              </a:rPr>
              <a:t>Increase</a:t>
            </a:r>
            <a:endParaRPr lang="en-US" sz="2800" dirty="0">
              <a:latin typeface="Franklin Gothic Book" panose="020B0503020102020204" pitchFamily="34" charset="0"/>
            </a:endParaRPr>
          </a:p>
          <a:p>
            <a:pPr lvl="2"/>
            <a:r>
              <a:rPr lang="en-US" sz="2400" dirty="0">
                <a:latin typeface="Franklin Gothic Book" panose="020B0503020102020204" pitchFamily="34" charset="0"/>
              </a:rPr>
              <a:t>x ≤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5% </a:t>
            </a:r>
            <a:r>
              <a:rPr lang="en-US" sz="2400" dirty="0">
                <a:latin typeface="Franklin Gothic Book" panose="020B0503020102020204" pitchFamily="34" charset="0"/>
              </a:rPr>
              <a:t>= </a:t>
            </a:r>
            <a:r>
              <a:rPr lang="en-US" sz="2400" dirty="0" smtClean="0">
                <a:latin typeface="Franklin Gothic Book" panose="020B0503020102020204" pitchFamily="34" charset="0"/>
              </a:rPr>
              <a:t>100</a:t>
            </a:r>
            <a:endParaRPr lang="en-US" sz="2400" dirty="0">
              <a:latin typeface="Franklin Gothic Book" panose="020B0503020102020204" pitchFamily="34" charset="0"/>
            </a:endParaRPr>
          </a:p>
          <a:p>
            <a:pPr lvl="2"/>
            <a:r>
              <a:rPr lang="en-US" sz="2400" dirty="0">
                <a:latin typeface="Franklin Gothic Book" panose="020B0503020102020204" pitchFamily="34" charset="0"/>
              </a:rPr>
              <a:t>x ≥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95% </a:t>
            </a:r>
            <a:r>
              <a:rPr lang="en-US" sz="2400" dirty="0">
                <a:latin typeface="Franklin Gothic Book" panose="020B0503020102020204" pitchFamily="34" charset="0"/>
              </a:rPr>
              <a:t>= </a:t>
            </a:r>
            <a:r>
              <a:rPr lang="en-US" sz="2400" dirty="0" smtClean="0">
                <a:latin typeface="Franklin Gothic Book" panose="020B0503020102020204" pitchFamily="34" charset="0"/>
              </a:rPr>
              <a:t>0</a:t>
            </a:r>
            <a:endParaRPr lang="en-US" sz="2400" dirty="0">
              <a:latin typeface="Franklin Gothic Book" panose="020B0503020102020204" pitchFamily="34" charset="0"/>
            </a:endParaRPr>
          </a:p>
          <a:p>
            <a:pPr lvl="2"/>
            <a:r>
              <a:rPr lang="en-US" sz="2400" dirty="0">
                <a:latin typeface="Franklin Gothic Book" panose="020B0503020102020204" pitchFamily="34" charset="0"/>
              </a:rPr>
              <a:t>5% &lt; x &lt; 95%</a:t>
            </a:r>
          </a:p>
          <a:p>
            <a:pPr lvl="1"/>
            <a:endParaRPr lang="en-US" dirty="0" smtClean="0">
              <a:latin typeface="Franklin Gothic Book" panose="020B05030201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724400" y="3526197"/>
                <a:ext cx="3865434" cy="7200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𝑺𝒄𝒐𝒓𝒆</m:t>
                    </m:r>
                    <m:r>
                      <a:rPr lang="en-US" sz="28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𝟗𝟓</m:t>
                            </m:r>
                          </m:sub>
                        </m:s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i="1" dirty="0" smtClean="0">
                    <a:latin typeface="Franklin Gothic Book" panose="020B0503020102020204" pitchFamily="34" charset="0"/>
                  </a:rPr>
                  <a:t> * 100</a:t>
                </a:r>
                <a:endParaRPr lang="en-US" sz="2800" b="1" i="1" dirty="0">
                  <a:latin typeface="Franklin Gothic Book" panose="020B0503020102020204" pitchFamily="34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526197"/>
                <a:ext cx="3865434" cy="720005"/>
              </a:xfrm>
              <a:prstGeom prst="rect">
                <a:avLst/>
              </a:prstGeom>
              <a:blipFill rotWithShape="0">
                <a:blip r:embed="rId2"/>
                <a:stretch>
                  <a:fillRect t="-1681" b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724400" y="5638800"/>
                <a:ext cx="3865434" cy="7200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𝑺𝒄𝒐𝒓𝒆</m:t>
                    </m:r>
                    <m:r>
                      <a:rPr lang="en-US" sz="28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𝟗𝟓</m:t>
                            </m:r>
                          </m:sub>
                        </m:s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𝟗𝟓</m:t>
                            </m:r>
                          </m:sub>
                        </m:s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i="1" dirty="0" smtClean="0">
                    <a:latin typeface="Franklin Gothic Book" panose="020B0503020102020204" pitchFamily="34" charset="0"/>
                  </a:rPr>
                  <a:t> * 100</a:t>
                </a:r>
                <a:endParaRPr lang="en-US" sz="2800" b="1" i="1" dirty="0">
                  <a:latin typeface="Franklin Gothic Book" panose="020B0503020102020204" pitchFamily="34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5638800"/>
                <a:ext cx="3865434" cy="720005"/>
              </a:xfrm>
              <a:prstGeom prst="rect">
                <a:avLst/>
              </a:prstGeom>
              <a:blipFill rotWithShape="0">
                <a:blip r:embed="rId3"/>
                <a:stretch>
                  <a:fillRect t="-1695" b="-25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351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68685"/>
            <a:ext cx="4394487" cy="4879716"/>
            <a:chOff x="3854946" y="1821598"/>
            <a:chExt cx="4988952" cy="4579202"/>
          </a:xfrm>
        </p:grpSpPr>
        <p:grpSp>
          <p:nvGrpSpPr>
            <p:cNvPr id="9" name="Group 8"/>
            <p:cNvGrpSpPr/>
            <p:nvPr/>
          </p:nvGrpSpPr>
          <p:grpSpPr>
            <a:xfrm>
              <a:off x="3854946" y="1821598"/>
              <a:ext cx="4988952" cy="4579202"/>
              <a:chOff x="-280962" y="-325669"/>
              <a:chExt cx="9581915" cy="6841134"/>
            </a:xfrm>
          </p:grpSpPr>
          <p:sp>
            <p:nvSpPr>
              <p:cNvPr id="11" name="Freeform 10"/>
              <p:cNvSpPr/>
              <p:nvPr/>
            </p:nvSpPr>
            <p:spPr>
              <a:xfrm>
                <a:off x="918411" y="2391366"/>
                <a:ext cx="3667742" cy="3163586"/>
              </a:xfrm>
              <a:custGeom>
                <a:avLst/>
                <a:gdLst>
                  <a:gd name="connsiteX0" fmla="*/ 0 w 4619708"/>
                  <a:gd name="connsiteY0" fmla="*/ 2767054 h 2798859"/>
                  <a:gd name="connsiteX1" fmla="*/ 4619708 w 4619708"/>
                  <a:gd name="connsiteY1" fmla="*/ 2798859 h 2798859"/>
                  <a:gd name="connsiteX2" fmla="*/ 4492487 w 4619708"/>
                  <a:gd name="connsiteY2" fmla="*/ 2727297 h 2798859"/>
                  <a:gd name="connsiteX3" fmla="*/ 4206240 w 4619708"/>
                  <a:gd name="connsiteY3" fmla="*/ 2552369 h 2798859"/>
                  <a:gd name="connsiteX4" fmla="*/ 3927944 w 4619708"/>
                  <a:gd name="connsiteY4" fmla="*/ 2337683 h 2798859"/>
                  <a:gd name="connsiteX5" fmla="*/ 3641697 w 4619708"/>
                  <a:gd name="connsiteY5" fmla="*/ 2083242 h 2798859"/>
                  <a:gd name="connsiteX6" fmla="*/ 3490622 w 4619708"/>
                  <a:gd name="connsiteY6" fmla="*/ 1884459 h 2798859"/>
                  <a:gd name="connsiteX7" fmla="*/ 3267986 w 4619708"/>
                  <a:gd name="connsiteY7" fmla="*/ 1486894 h 2798859"/>
                  <a:gd name="connsiteX8" fmla="*/ 3116911 w 4619708"/>
                  <a:gd name="connsiteY8" fmla="*/ 1073426 h 2798859"/>
                  <a:gd name="connsiteX9" fmla="*/ 2981739 w 4619708"/>
                  <a:gd name="connsiteY9" fmla="*/ 699715 h 2798859"/>
                  <a:gd name="connsiteX10" fmla="*/ 2830664 w 4619708"/>
                  <a:gd name="connsiteY10" fmla="*/ 341906 h 2798859"/>
                  <a:gd name="connsiteX11" fmla="*/ 2679589 w 4619708"/>
                  <a:gd name="connsiteY11" fmla="*/ 79513 h 2798859"/>
                  <a:gd name="connsiteX12" fmla="*/ 2544417 w 4619708"/>
                  <a:gd name="connsiteY12" fmla="*/ 0 h 2798859"/>
                  <a:gd name="connsiteX13" fmla="*/ 2401294 w 4619708"/>
                  <a:gd name="connsiteY13" fmla="*/ 63610 h 2798859"/>
                  <a:gd name="connsiteX14" fmla="*/ 2289975 w 4619708"/>
                  <a:gd name="connsiteY14" fmla="*/ 206734 h 2798859"/>
                  <a:gd name="connsiteX15" fmla="*/ 2146852 w 4619708"/>
                  <a:gd name="connsiteY15" fmla="*/ 429370 h 2798859"/>
                  <a:gd name="connsiteX16" fmla="*/ 2043485 w 4619708"/>
                  <a:gd name="connsiteY16" fmla="*/ 652007 h 2798859"/>
                  <a:gd name="connsiteX17" fmla="*/ 1924215 w 4619708"/>
                  <a:gd name="connsiteY17" fmla="*/ 914400 h 2798859"/>
                  <a:gd name="connsiteX18" fmla="*/ 1773141 w 4619708"/>
                  <a:gd name="connsiteY18" fmla="*/ 1224501 h 2798859"/>
                  <a:gd name="connsiteX19" fmla="*/ 1614114 w 4619708"/>
                  <a:gd name="connsiteY19" fmla="*/ 1542553 h 2798859"/>
                  <a:gd name="connsiteX20" fmla="*/ 1439186 w 4619708"/>
                  <a:gd name="connsiteY20" fmla="*/ 1836751 h 2798859"/>
                  <a:gd name="connsiteX21" fmla="*/ 1248354 w 4619708"/>
                  <a:gd name="connsiteY21" fmla="*/ 2051436 h 2798859"/>
                  <a:gd name="connsiteX22" fmla="*/ 1049572 w 4619708"/>
                  <a:gd name="connsiteY22" fmla="*/ 2210462 h 2798859"/>
                  <a:gd name="connsiteX23" fmla="*/ 683812 w 4619708"/>
                  <a:gd name="connsiteY23" fmla="*/ 2464904 h 2798859"/>
                  <a:gd name="connsiteX24" fmla="*/ 318052 w 4619708"/>
                  <a:gd name="connsiteY24" fmla="*/ 2647784 h 2798859"/>
                  <a:gd name="connsiteX25" fmla="*/ 0 w 4619708"/>
                  <a:gd name="connsiteY25" fmla="*/ 2767054 h 2798859"/>
                  <a:gd name="connsiteX0" fmla="*/ 0 w 4619708"/>
                  <a:gd name="connsiteY0" fmla="*/ 2767054 h 2798859"/>
                  <a:gd name="connsiteX1" fmla="*/ 4619708 w 4619708"/>
                  <a:gd name="connsiteY1" fmla="*/ 2798859 h 2798859"/>
                  <a:gd name="connsiteX2" fmla="*/ 4492487 w 4619708"/>
                  <a:gd name="connsiteY2" fmla="*/ 2727297 h 2798859"/>
                  <a:gd name="connsiteX3" fmla="*/ 4206240 w 4619708"/>
                  <a:gd name="connsiteY3" fmla="*/ 2552369 h 2798859"/>
                  <a:gd name="connsiteX4" fmla="*/ 3927944 w 4619708"/>
                  <a:gd name="connsiteY4" fmla="*/ 2337683 h 2798859"/>
                  <a:gd name="connsiteX5" fmla="*/ 3641697 w 4619708"/>
                  <a:gd name="connsiteY5" fmla="*/ 2083242 h 2798859"/>
                  <a:gd name="connsiteX6" fmla="*/ 3490622 w 4619708"/>
                  <a:gd name="connsiteY6" fmla="*/ 1884459 h 2798859"/>
                  <a:gd name="connsiteX7" fmla="*/ 3267986 w 4619708"/>
                  <a:gd name="connsiteY7" fmla="*/ 1486894 h 2798859"/>
                  <a:gd name="connsiteX8" fmla="*/ 3116911 w 4619708"/>
                  <a:gd name="connsiteY8" fmla="*/ 1073426 h 2798859"/>
                  <a:gd name="connsiteX9" fmla="*/ 2981739 w 4619708"/>
                  <a:gd name="connsiteY9" fmla="*/ 699715 h 2798859"/>
                  <a:gd name="connsiteX10" fmla="*/ 2830664 w 4619708"/>
                  <a:gd name="connsiteY10" fmla="*/ 341906 h 2798859"/>
                  <a:gd name="connsiteX11" fmla="*/ 2679589 w 4619708"/>
                  <a:gd name="connsiteY11" fmla="*/ 79513 h 2798859"/>
                  <a:gd name="connsiteX12" fmla="*/ 2544417 w 4619708"/>
                  <a:gd name="connsiteY12" fmla="*/ 0 h 2798859"/>
                  <a:gd name="connsiteX13" fmla="*/ 2401294 w 4619708"/>
                  <a:gd name="connsiteY13" fmla="*/ 63610 h 2798859"/>
                  <a:gd name="connsiteX14" fmla="*/ 2289975 w 4619708"/>
                  <a:gd name="connsiteY14" fmla="*/ 206734 h 2798859"/>
                  <a:gd name="connsiteX15" fmla="*/ 2146852 w 4619708"/>
                  <a:gd name="connsiteY15" fmla="*/ 429370 h 2798859"/>
                  <a:gd name="connsiteX16" fmla="*/ 2043485 w 4619708"/>
                  <a:gd name="connsiteY16" fmla="*/ 652007 h 2798859"/>
                  <a:gd name="connsiteX17" fmla="*/ 1924215 w 4619708"/>
                  <a:gd name="connsiteY17" fmla="*/ 914400 h 2798859"/>
                  <a:gd name="connsiteX18" fmla="*/ 1773141 w 4619708"/>
                  <a:gd name="connsiteY18" fmla="*/ 1224501 h 2798859"/>
                  <a:gd name="connsiteX19" fmla="*/ 1614114 w 4619708"/>
                  <a:gd name="connsiteY19" fmla="*/ 1542553 h 2798859"/>
                  <a:gd name="connsiteX20" fmla="*/ 1415332 w 4619708"/>
                  <a:gd name="connsiteY20" fmla="*/ 1820848 h 2798859"/>
                  <a:gd name="connsiteX21" fmla="*/ 1248354 w 4619708"/>
                  <a:gd name="connsiteY21" fmla="*/ 2051436 h 2798859"/>
                  <a:gd name="connsiteX22" fmla="*/ 1049572 w 4619708"/>
                  <a:gd name="connsiteY22" fmla="*/ 2210462 h 2798859"/>
                  <a:gd name="connsiteX23" fmla="*/ 683812 w 4619708"/>
                  <a:gd name="connsiteY23" fmla="*/ 2464904 h 2798859"/>
                  <a:gd name="connsiteX24" fmla="*/ 318052 w 4619708"/>
                  <a:gd name="connsiteY24" fmla="*/ 2647784 h 2798859"/>
                  <a:gd name="connsiteX25" fmla="*/ 0 w 4619708"/>
                  <a:gd name="connsiteY25" fmla="*/ 2767054 h 2798859"/>
                  <a:gd name="connsiteX0" fmla="*/ 0 w 4619708"/>
                  <a:gd name="connsiteY0" fmla="*/ 2767054 h 2798859"/>
                  <a:gd name="connsiteX1" fmla="*/ 4619708 w 4619708"/>
                  <a:gd name="connsiteY1" fmla="*/ 2798859 h 2798859"/>
                  <a:gd name="connsiteX2" fmla="*/ 4492487 w 4619708"/>
                  <a:gd name="connsiteY2" fmla="*/ 2727297 h 2798859"/>
                  <a:gd name="connsiteX3" fmla="*/ 4206240 w 4619708"/>
                  <a:gd name="connsiteY3" fmla="*/ 2552369 h 2798859"/>
                  <a:gd name="connsiteX4" fmla="*/ 3927944 w 4619708"/>
                  <a:gd name="connsiteY4" fmla="*/ 2337683 h 2798859"/>
                  <a:gd name="connsiteX5" fmla="*/ 3641697 w 4619708"/>
                  <a:gd name="connsiteY5" fmla="*/ 2083242 h 2798859"/>
                  <a:gd name="connsiteX6" fmla="*/ 3490622 w 4619708"/>
                  <a:gd name="connsiteY6" fmla="*/ 1884459 h 2798859"/>
                  <a:gd name="connsiteX7" fmla="*/ 3267986 w 4619708"/>
                  <a:gd name="connsiteY7" fmla="*/ 1486894 h 2798859"/>
                  <a:gd name="connsiteX8" fmla="*/ 3116911 w 4619708"/>
                  <a:gd name="connsiteY8" fmla="*/ 1073426 h 2798859"/>
                  <a:gd name="connsiteX9" fmla="*/ 2981739 w 4619708"/>
                  <a:gd name="connsiteY9" fmla="*/ 699715 h 2798859"/>
                  <a:gd name="connsiteX10" fmla="*/ 2830664 w 4619708"/>
                  <a:gd name="connsiteY10" fmla="*/ 341906 h 2798859"/>
                  <a:gd name="connsiteX11" fmla="*/ 2679589 w 4619708"/>
                  <a:gd name="connsiteY11" fmla="*/ 79513 h 2798859"/>
                  <a:gd name="connsiteX12" fmla="*/ 2544417 w 4619708"/>
                  <a:gd name="connsiteY12" fmla="*/ 0 h 2798859"/>
                  <a:gd name="connsiteX13" fmla="*/ 2401294 w 4619708"/>
                  <a:gd name="connsiteY13" fmla="*/ 63610 h 2798859"/>
                  <a:gd name="connsiteX14" fmla="*/ 2289975 w 4619708"/>
                  <a:gd name="connsiteY14" fmla="*/ 206734 h 2798859"/>
                  <a:gd name="connsiteX15" fmla="*/ 2146852 w 4619708"/>
                  <a:gd name="connsiteY15" fmla="*/ 429370 h 2798859"/>
                  <a:gd name="connsiteX16" fmla="*/ 2043485 w 4619708"/>
                  <a:gd name="connsiteY16" fmla="*/ 652007 h 2798859"/>
                  <a:gd name="connsiteX17" fmla="*/ 1924215 w 4619708"/>
                  <a:gd name="connsiteY17" fmla="*/ 914400 h 2798859"/>
                  <a:gd name="connsiteX18" fmla="*/ 1773141 w 4619708"/>
                  <a:gd name="connsiteY18" fmla="*/ 1224501 h 2798859"/>
                  <a:gd name="connsiteX19" fmla="*/ 1614114 w 4619708"/>
                  <a:gd name="connsiteY19" fmla="*/ 1542553 h 2798859"/>
                  <a:gd name="connsiteX20" fmla="*/ 1415332 w 4619708"/>
                  <a:gd name="connsiteY20" fmla="*/ 1820848 h 2798859"/>
                  <a:gd name="connsiteX21" fmla="*/ 1240403 w 4619708"/>
                  <a:gd name="connsiteY21" fmla="*/ 2027582 h 2798859"/>
                  <a:gd name="connsiteX22" fmla="*/ 1049572 w 4619708"/>
                  <a:gd name="connsiteY22" fmla="*/ 2210462 h 2798859"/>
                  <a:gd name="connsiteX23" fmla="*/ 683812 w 4619708"/>
                  <a:gd name="connsiteY23" fmla="*/ 2464904 h 2798859"/>
                  <a:gd name="connsiteX24" fmla="*/ 318052 w 4619708"/>
                  <a:gd name="connsiteY24" fmla="*/ 2647784 h 2798859"/>
                  <a:gd name="connsiteX25" fmla="*/ 0 w 4619708"/>
                  <a:gd name="connsiteY25" fmla="*/ 2767054 h 2798859"/>
                  <a:gd name="connsiteX0" fmla="*/ 0 w 4619708"/>
                  <a:gd name="connsiteY0" fmla="*/ 2806810 h 2838615"/>
                  <a:gd name="connsiteX1" fmla="*/ 4619708 w 4619708"/>
                  <a:gd name="connsiteY1" fmla="*/ 2838615 h 2838615"/>
                  <a:gd name="connsiteX2" fmla="*/ 4492487 w 4619708"/>
                  <a:gd name="connsiteY2" fmla="*/ 2767053 h 2838615"/>
                  <a:gd name="connsiteX3" fmla="*/ 4206240 w 4619708"/>
                  <a:gd name="connsiteY3" fmla="*/ 2592125 h 2838615"/>
                  <a:gd name="connsiteX4" fmla="*/ 3927944 w 4619708"/>
                  <a:gd name="connsiteY4" fmla="*/ 2377439 h 2838615"/>
                  <a:gd name="connsiteX5" fmla="*/ 3641697 w 4619708"/>
                  <a:gd name="connsiteY5" fmla="*/ 2122998 h 2838615"/>
                  <a:gd name="connsiteX6" fmla="*/ 3490622 w 4619708"/>
                  <a:gd name="connsiteY6" fmla="*/ 1924215 h 2838615"/>
                  <a:gd name="connsiteX7" fmla="*/ 3267986 w 4619708"/>
                  <a:gd name="connsiteY7" fmla="*/ 1526650 h 2838615"/>
                  <a:gd name="connsiteX8" fmla="*/ 3116911 w 4619708"/>
                  <a:gd name="connsiteY8" fmla="*/ 1113182 h 2838615"/>
                  <a:gd name="connsiteX9" fmla="*/ 2981739 w 4619708"/>
                  <a:gd name="connsiteY9" fmla="*/ 739471 h 2838615"/>
                  <a:gd name="connsiteX10" fmla="*/ 2830664 w 4619708"/>
                  <a:gd name="connsiteY10" fmla="*/ 381662 h 2838615"/>
                  <a:gd name="connsiteX11" fmla="*/ 2679589 w 4619708"/>
                  <a:gd name="connsiteY11" fmla="*/ 119269 h 2838615"/>
                  <a:gd name="connsiteX12" fmla="*/ 2544417 w 4619708"/>
                  <a:gd name="connsiteY12" fmla="*/ 0 h 2838615"/>
                  <a:gd name="connsiteX13" fmla="*/ 2401294 w 4619708"/>
                  <a:gd name="connsiteY13" fmla="*/ 103366 h 2838615"/>
                  <a:gd name="connsiteX14" fmla="*/ 2289975 w 4619708"/>
                  <a:gd name="connsiteY14" fmla="*/ 246490 h 2838615"/>
                  <a:gd name="connsiteX15" fmla="*/ 2146852 w 4619708"/>
                  <a:gd name="connsiteY15" fmla="*/ 469126 h 2838615"/>
                  <a:gd name="connsiteX16" fmla="*/ 2043485 w 4619708"/>
                  <a:gd name="connsiteY16" fmla="*/ 691763 h 2838615"/>
                  <a:gd name="connsiteX17" fmla="*/ 1924215 w 4619708"/>
                  <a:gd name="connsiteY17" fmla="*/ 954156 h 2838615"/>
                  <a:gd name="connsiteX18" fmla="*/ 1773141 w 4619708"/>
                  <a:gd name="connsiteY18" fmla="*/ 1264257 h 2838615"/>
                  <a:gd name="connsiteX19" fmla="*/ 1614114 w 4619708"/>
                  <a:gd name="connsiteY19" fmla="*/ 1582309 h 2838615"/>
                  <a:gd name="connsiteX20" fmla="*/ 1415332 w 4619708"/>
                  <a:gd name="connsiteY20" fmla="*/ 1860604 h 2838615"/>
                  <a:gd name="connsiteX21" fmla="*/ 1240403 w 4619708"/>
                  <a:gd name="connsiteY21" fmla="*/ 2067338 h 2838615"/>
                  <a:gd name="connsiteX22" fmla="*/ 1049572 w 4619708"/>
                  <a:gd name="connsiteY22" fmla="*/ 2250218 h 2838615"/>
                  <a:gd name="connsiteX23" fmla="*/ 683812 w 4619708"/>
                  <a:gd name="connsiteY23" fmla="*/ 2504660 h 2838615"/>
                  <a:gd name="connsiteX24" fmla="*/ 318052 w 4619708"/>
                  <a:gd name="connsiteY24" fmla="*/ 2687540 h 2838615"/>
                  <a:gd name="connsiteX25" fmla="*/ 0 w 4619708"/>
                  <a:gd name="connsiteY25" fmla="*/ 2806810 h 2838615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9975 w 4619708"/>
                  <a:gd name="connsiteY14" fmla="*/ 222636 h 2814761"/>
                  <a:gd name="connsiteX15" fmla="*/ 2146852 w 4619708"/>
                  <a:gd name="connsiteY15" fmla="*/ 445272 h 2814761"/>
                  <a:gd name="connsiteX16" fmla="*/ 2043485 w 4619708"/>
                  <a:gd name="connsiteY16" fmla="*/ 667909 h 2814761"/>
                  <a:gd name="connsiteX17" fmla="*/ 1924215 w 4619708"/>
                  <a:gd name="connsiteY17" fmla="*/ 930302 h 2814761"/>
                  <a:gd name="connsiteX18" fmla="*/ 1773141 w 4619708"/>
                  <a:gd name="connsiteY18" fmla="*/ 1240403 h 2814761"/>
                  <a:gd name="connsiteX19" fmla="*/ 1614114 w 4619708"/>
                  <a:gd name="connsiteY19" fmla="*/ 1558455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9975 w 4619708"/>
                  <a:gd name="connsiteY14" fmla="*/ 222636 h 2814761"/>
                  <a:gd name="connsiteX15" fmla="*/ 2146852 w 4619708"/>
                  <a:gd name="connsiteY15" fmla="*/ 445272 h 2814761"/>
                  <a:gd name="connsiteX16" fmla="*/ 2043485 w 4619708"/>
                  <a:gd name="connsiteY16" fmla="*/ 667909 h 2814761"/>
                  <a:gd name="connsiteX17" fmla="*/ 1924215 w 4619708"/>
                  <a:gd name="connsiteY17" fmla="*/ 930302 h 2814761"/>
                  <a:gd name="connsiteX18" fmla="*/ 1758627 w 4619708"/>
                  <a:gd name="connsiteY18" fmla="*/ 1234598 h 2814761"/>
                  <a:gd name="connsiteX19" fmla="*/ 1614114 w 4619708"/>
                  <a:gd name="connsiteY19" fmla="*/ 1558455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9975 w 4619708"/>
                  <a:gd name="connsiteY14" fmla="*/ 222636 h 2814761"/>
                  <a:gd name="connsiteX15" fmla="*/ 2146852 w 4619708"/>
                  <a:gd name="connsiteY15" fmla="*/ 445272 h 2814761"/>
                  <a:gd name="connsiteX16" fmla="*/ 2043485 w 4619708"/>
                  <a:gd name="connsiteY16" fmla="*/ 66790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14114 w 4619708"/>
                  <a:gd name="connsiteY19" fmla="*/ 1558455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9975 w 4619708"/>
                  <a:gd name="connsiteY14" fmla="*/ 222636 h 2814761"/>
                  <a:gd name="connsiteX15" fmla="*/ 2146852 w 4619708"/>
                  <a:gd name="connsiteY15" fmla="*/ 445272 h 2814761"/>
                  <a:gd name="connsiteX16" fmla="*/ 2043485 w 4619708"/>
                  <a:gd name="connsiteY16" fmla="*/ 66790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02503 w 4619708"/>
                  <a:gd name="connsiteY19" fmla="*/ 1541038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9975 w 4619708"/>
                  <a:gd name="connsiteY14" fmla="*/ 222636 h 2814761"/>
                  <a:gd name="connsiteX15" fmla="*/ 2146852 w 4619708"/>
                  <a:gd name="connsiteY15" fmla="*/ 445272 h 2814761"/>
                  <a:gd name="connsiteX16" fmla="*/ 2034776 w 4619708"/>
                  <a:gd name="connsiteY16" fmla="*/ 64758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02503 w 4619708"/>
                  <a:gd name="connsiteY19" fmla="*/ 1541038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9975 w 4619708"/>
                  <a:gd name="connsiteY14" fmla="*/ 222636 h 2814761"/>
                  <a:gd name="connsiteX15" fmla="*/ 2146852 w 4619708"/>
                  <a:gd name="connsiteY15" fmla="*/ 422049 h 2814761"/>
                  <a:gd name="connsiteX16" fmla="*/ 2034776 w 4619708"/>
                  <a:gd name="connsiteY16" fmla="*/ 64758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02503 w 4619708"/>
                  <a:gd name="connsiteY19" fmla="*/ 1541038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1266 w 4619708"/>
                  <a:gd name="connsiteY14" fmla="*/ 199413 h 2814761"/>
                  <a:gd name="connsiteX15" fmla="*/ 2146852 w 4619708"/>
                  <a:gd name="connsiteY15" fmla="*/ 422049 h 2814761"/>
                  <a:gd name="connsiteX16" fmla="*/ 2034776 w 4619708"/>
                  <a:gd name="connsiteY16" fmla="*/ 64758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02503 w 4619708"/>
                  <a:gd name="connsiteY19" fmla="*/ 1541038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53386 h 2814761"/>
                  <a:gd name="connsiteX14" fmla="*/ 2281266 w 4619708"/>
                  <a:gd name="connsiteY14" fmla="*/ 199413 h 2814761"/>
                  <a:gd name="connsiteX15" fmla="*/ 2146852 w 4619708"/>
                  <a:gd name="connsiteY15" fmla="*/ 422049 h 2814761"/>
                  <a:gd name="connsiteX16" fmla="*/ 2034776 w 4619708"/>
                  <a:gd name="connsiteY16" fmla="*/ 64758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02503 w 4619708"/>
                  <a:gd name="connsiteY19" fmla="*/ 1541038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88298 w 4619708"/>
                  <a:gd name="connsiteY11" fmla="*/ 89609 h 2814761"/>
                  <a:gd name="connsiteX12" fmla="*/ 2544417 w 4619708"/>
                  <a:gd name="connsiteY12" fmla="*/ 0 h 2814761"/>
                  <a:gd name="connsiteX13" fmla="*/ 2401294 w 4619708"/>
                  <a:gd name="connsiteY13" fmla="*/ 53386 h 2814761"/>
                  <a:gd name="connsiteX14" fmla="*/ 2281266 w 4619708"/>
                  <a:gd name="connsiteY14" fmla="*/ 199413 h 2814761"/>
                  <a:gd name="connsiteX15" fmla="*/ 2146852 w 4619708"/>
                  <a:gd name="connsiteY15" fmla="*/ 422049 h 2814761"/>
                  <a:gd name="connsiteX16" fmla="*/ 2034776 w 4619708"/>
                  <a:gd name="connsiteY16" fmla="*/ 64758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02503 w 4619708"/>
                  <a:gd name="connsiteY19" fmla="*/ 1541038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619708" h="2814761">
                    <a:moveTo>
                      <a:pt x="0" y="2782956"/>
                    </a:moveTo>
                    <a:lnTo>
                      <a:pt x="4619708" y="2814761"/>
                    </a:lnTo>
                    <a:lnTo>
                      <a:pt x="4492487" y="2743199"/>
                    </a:lnTo>
                    <a:lnTo>
                      <a:pt x="4206240" y="2568271"/>
                    </a:lnTo>
                    <a:lnTo>
                      <a:pt x="3927944" y="2353585"/>
                    </a:lnTo>
                    <a:lnTo>
                      <a:pt x="3641697" y="2099144"/>
                    </a:lnTo>
                    <a:lnTo>
                      <a:pt x="3490622" y="1900361"/>
                    </a:lnTo>
                    <a:lnTo>
                      <a:pt x="3267986" y="1502796"/>
                    </a:lnTo>
                    <a:lnTo>
                      <a:pt x="3116911" y="1089328"/>
                    </a:lnTo>
                    <a:lnTo>
                      <a:pt x="2981739" y="715617"/>
                    </a:lnTo>
                    <a:lnTo>
                      <a:pt x="2830664" y="357808"/>
                    </a:lnTo>
                    <a:lnTo>
                      <a:pt x="2688298" y="89609"/>
                    </a:lnTo>
                    <a:lnTo>
                      <a:pt x="2544417" y="0"/>
                    </a:lnTo>
                    <a:lnTo>
                      <a:pt x="2401294" y="53386"/>
                    </a:lnTo>
                    <a:lnTo>
                      <a:pt x="2281266" y="199413"/>
                    </a:lnTo>
                    <a:lnTo>
                      <a:pt x="2146852" y="422049"/>
                    </a:lnTo>
                    <a:lnTo>
                      <a:pt x="2034776" y="647589"/>
                    </a:lnTo>
                    <a:lnTo>
                      <a:pt x="1912603" y="915788"/>
                    </a:lnTo>
                    <a:lnTo>
                      <a:pt x="1758627" y="1234598"/>
                    </a:lnTo>
                    <a:lnTo>
                      <a:pt x="1602503" y="1541038"/>
                    </a:lnTo>
                    <a:lnTo>
                      <a:pt x="1415332" y="1836750"/>
                    </a:lnTo>
                    <a:lnTo>
                      <a:pt x="1240403" y="2043484"/>
                    </a:lnTo>
                    <a:lnTo>
                      <a:pt x="1049572" y="2226364"/>
                    </a:lnTo>
                    <a:lnTo>
                      <a:pt x="683812" y="2480806"/>
                    </a:lnTo>
                    <a:lnTo>
                      <a:pt x="318052" y="2663686"/>
                    </a:lnTo>
                    <a:lnTo>
                      <a:pt x="0" y="2782956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3176706" y="5118187"/>
                <a:ext cx="1397514" cy="405353"/>
              </a:xfrm>
              <a:custGeom>
                <a:avLst/>
                <a:gdLst>
                  <a:gd name="connsiteX0" fmla="*/ 0 w 1409307"/>
                  <a:gd name="connsiteY0" fmla="*/ 400640 h 405353"/>
                  <a:gd name="connsiteX1" fmla="*/ 1409307 w 1409307"/>
                  <a:gd name="connsiteY1" fmla="*/ 405353 h 405353"/>
                  <a:gd name="connsiteX2" fmla="*/ 1239625 w 1409307"/>
                  <a:gd name="connsiteY2" fmla="*/ 282804 h 405353"/>
                  <a:gd name="connsiteX3" fmla="*/ 1159497 w 1409307"/>
                  <a:gd name="connsiteY3" fmla="*/ 202677 h 405353"/>
                  <a:gd name="connsiteX4" fmla="*/ 1041662 w 1409307"/>
                  <a:gd name="connsiteY4" fmla="*/ 94268 h 405353"/>
                  <a:gd name="connsiteX5" fmla="*/ 956820 w 1409307"/>
                  <a:gd name="connsiteY5" fmla="*/ 0 h 405353"/>
                  <a:gd name="connsiteX6" fmla="*/ 805992 w 1409307"/>
                  <a:gd name="connsiteY6" fmla="*/ 75415 h 405353"/>
                  <a:gd name="connsiteX7" fmla="*/ 697583 w 1409307"/>
                  <a:gd name="connsiteY7" fmla="*/ 131976 h 405353"/>
                  <a:gd name="connsiteX8" fmla="*/ 560895 w 1409307"/>
                  <a:gd name="connsiteY8" fmla="*/ 207390 h 405353"/>
                  <a:gd name="connsiteX9" fmla="*/ 329938 w 1409307"/>
                  <a:gd name="connsiteY9" fmla="*/ 306372 h 405353"/>
                  <a:gd name="connsiteX10" fmla="*/ 108408 w 1409307"/>
                  <a:gd name="connsiteY10" fmla="*/ 381786 h 405353"/>
                  <a:gd name="connsiteX11" fmla="*/ 0 w 1409307"/>
                  <a:gd name="connsiteY11" fmla="*/ 400640 h 4053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09307" h="405353">
                    <a:moveTo>
                      <a:pt x="0" y="400640"/>
                    </a:moveTo>
                    <a:lnTo>
                      <a:pt x="1409307" y="405353"/>
                    </a:lnTo>
                    <a:lnTo>
                      <a:pt x="1239625" y="282804"/>
                    </a:lnTo>
                    <a:lnTo>
                      <a:pt x="1159497" y="202677"/>
                    </a:lnTo>
                    <a:lnTo>
                      <a:pt x="1041662" y="94268"/>
                    </a:lnTo>
                    <a:lnTo>
                      <a:pt x="956820" y="0"/>
                    </a:lnTo>
                    <a:lnTo>
                      <a:pt x="805992" y="75415"/>
                    </a:lnTo>
                    <a:lnTo>
                      <a:pt x="697583" y="131976"/>
                    </a:lnTo>
                    <a:lnTo>
                      <a:pt x="560895" y="207390"/>
                    </a:lnTo>
                    <a:lnTo>
                      <a:pt x="329938" y="306372"/>
                    </a:lnTo>
                    <a:lnTo>
                      <a:pt x="108408" y="381786"/>
                    </a:lnTo>
                    <a:lnTo>
                      <a:pt x="0" y="400640"/>
                    </a:ln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" name="Straight Connector 12"/>
              <p:cNvCxnSpPr/>
              <p:nvPr/>
            </p:nvCxnSpPr>
            <p:spPr>
              <a:xfrm>
                <a:off x="856239" y="1447800"/>
                <a:ext cx="0" cy="414037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856239" y="5558675"/>
                <a:ext cx="7830561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Freeform 14"/>
              <p:cNvSpPr/>
              <p:nvPr/>
            </p:nvSpPr>
            <p:spPr>
              <a:xfrm>
                <a:off x="877628" y="2389876"/>
                <a:ext cx="3739022" cy="3183567"/>
              </a:xfrm>
              <a:custGeom>
                <a:avLst/>
                <a:gdLst>
                  <a:gd name="connsiteX0" fmla="*/ 0 w 7472855"/>
                  <a:gd name="connsiteY0" fmla="*/ 3201385 h 3232916"/>
                  <a:gd name="connsiteX1" fmla="*/ 1939158 w 7472855"/>
                  <a:gd name="connsiteY1" fmla="*/ 2444640 h 3232916"/>
                  <a:gd name="connsiteX2" fmla="*/ 4099034 w 7472855"/>
                  <a:gd name="connsiteY2" fmla="*/ 985 h 3232916"/>
                  <a:gd name="connsiteX3" fmla="*/ 5596758 w 7472855"/>
                  <a:gd name="connsiteY3" fmla="*/ 2160861 h 3232916"/>
                  <a:gd name="connsiteX4" fmla="*/ 7472855 w 7472855"/>
                  <a:gd name="connsiteY4" fmla="*/ 3232916 h 3232916"/>
                  <a:gd name="connsiteX0" fmla="*/ 0 w 7472855"/>
                  <a:gd name="connsiteY0" fmla="*/ 3200412 h 3231943"/>
                  <a:gd name="connsiteX1" fmla="*/ 1939158 w 7472855"/>
                  <a:gd name="connsiteY1" fmla="*/ 2443667 h 3231943"/>
                  <a:gd name="connsiteX2" fmla="*/ 4099034 w 7472855"/>
                  <a:gd name="connsiteY2" fmla="*/ 12 h 3231943"/>
                  <a:gd name="connsiteX3" fmla="*/ 5596758 w 7472855"/>
                  <a:gd name="connsiteY3" fmla="*/ 2412136 h 3231943"/>
                  <a:gd name="connsiteX4" fmla="*/ 7472855 w 7472855"/>
                  <a:gd name="connsiteY4" fmla="*/ 3231943 h 3231943"/>
                  <a:gd name="connsiteX0" fmla="*/ 0 w 7472855"/>
                  <a:gd name="connsiteY0" fmla="*/ 3200688 h 3232219"/>
                  <a:gd name="connsiteX1" fmla="*/ 1939158 w 7472855"/>
                  <a:gd name="connsiteY1" fmla="*/ 2443943 h 3232219"/>
                  <a:gd name="connsiteX2" fmla="*/ 4099034 w 7472855"/>
                  <a:gd name="connsiteY2" fmla="*/ 288 h 3232219"/>
                  <a:gd name="connsiteX3" fmla="*/ 5659820 w 7472855"/>
                  <a:gd name="connsiteY3" fmla="*/ 2286288 h 3232219"/>
                  <a:gd name="connsiteX4" fmla="*/ 7472855 w 7472855"/>
                  <a:gd name="connsiteY4" fmla="*/ 3232219 h 3232219"/>
                  <a:gd name="connsiteX0" fmla="*/ 0 w 7472855"/>
                  <a:gd name="connsiteY0" fmla="*/ 3200449 h 3231980"/>
                  <a:gd name="connsiteX1" fmla="*/ 2207172 w 7472855"/>
                  <a:gd name="connsiteY1" fmla="*/ 2222987 h 3231980"/>
                  <a:gd name="connsiteX2" fmla="*/ 4099034 w 7472855"/>
                  <a:gd name="connsiteY2" fmla="*/ 49 h 3231980"/>
                  <a:gd name="connsiteX3" fmla="*/ 5659820 w 7472855"/>
                  <a:gd name="connsiteY3" fmla="*/ 2286049 h 3231980"/>
                  <a:gd name="connsiteX4" fmla="*/ 7472855 w 7472855"/>
                  <a:gd name="connsiteY4" fmla="*/ 3231980 h 3231980"/>
                  <a:gd name="connsiteX0" fmla="*/ 0 w 7472855"/>
                  <a:gd name="connsiteY0" fmla="*/ 3200404 h 3231935"/>
                  <a:gd name="connsiteX1" fmla="*/ 2207172 w 7472855"/>
                  <a:gd name="connsiteY1" fmla="*/ 2222942 h 3231935"/>
                  <a:gd name="connsiteX2" fmla="*/ 4099034 w 7472855"/>
                  <a:gd name="connsiteY2" fmla="*/ 4 h 3231935"/>
                  <a:gd name="connsiteX3" fmla="*/ 5596759 w 7472855"/>
                  <a:gd name="connsiteY3" fmla="*/ 2238707 h 3231935"/>
                  <a:gd name="connsiteX4" fmla="*/ 7472855 w 7472855"/>
                  <a:gd name="connsiteY4" fmla="*/ 3231935 h 3231935"/>
                  <a:gd name="connsiteX0" fmla="*/ 0 w 7472855"/>
                  <a:gd name="connsiteY0" fmla="*/ 3200428 h 3231959"/>
                  <a:gd name="connsiteX1" fmla="*/ 2207172 w 7472855"/>
                  <a:gd name="connsiteY1" fmla="*/ 2222966 h 3231959"/>
                  <a:gd name="connsiteX2" fmla="*/ 4099034 w 7472855"/>
                  <a:gd name="connsiteY2" fmla="*/ 28 h 3231959"/>
                  <a:gd name="connsiteX3" fmla="*/ 5628291 w 7472855"/>
                  <a:gd name="connsiteY3" fmla="*/ 2175669 h 3231959"/>
                  <a:gd name="connsiteX4" fmla="*/ 7472855 w 7472855"/>
                  <a:gd name="connsiteY4" fmla="*/ 3231959 h 3231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472855" h="3231959">
                    <a:moveTo>
                      <a:pt x="0" y="3200428"/>
                    </a:moveTo>
                    <a:cubicBezTo>
                      <a:pt x="627993" y="3088755"/>
                      <a:pt x="1524000" y="2756366"/>
                      <a:pt x="2207172" y="2222966"/>
                    </a:cubicBezTo>
                    <a:cubicBezTo>
                      <a:pt x="2890344" y="1689566"/>
                      <a:pt x="3528848" y="7911"/>
                      <a:pt x="4099034" y="28"/>
                    </a:cubicBezTo>
                    <a:cubicBezTo>
                      <a:pt x="4669220" y="-7855"/>
                      <a:pt x="5065988" y="1637014"/>
                      <a:pt x="5628291" y="2175669"/>
                    </a:cubicBezTo>
                    <a:cubicBezTo>
                      <a:pt x="6190595" y="2714324"/>
                      <a:pt x="6815958" y="2965259"/>
                      <a:pt x="7472855" y="3231959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8121116" y="1372590"/>
                <a:ext cx="3133" cy="4125642"/>
              </a:xfrm>
              <a:prstGeom prst="line">
                <a:avLst/>
              </a:prstGeom>
              <a:ln>
                <a:solidFill>
                  <a:schemeClr val="dk1"/>
                </a:solidFill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 rot="16200000">
                <a:off x="-1770310" y="3194076"/>
                <a:ext cx="3934073" cy="9553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latin typeface="Franklin Gothic Book" panose="020B0503020102020204" pitchFamily="34" charset="0"/>
                  </a:rPr>
                  <a:t>Frequency</a:t>
                </a:r>
                <a:endParaRPr lang="en-US" sz="2800" b="1"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8" name="Freeform 17"/>
              <p:cNvSpPr/>
              <p:nvPr/>
            </p:nvSpPr>
            <p:spPr>
              <a:xfrm>
                <a:off x="3104618" y="2475519"/>
                <a:ext cx="5582182" cy="3083156"/>
              </a:xfrm>
              <a:custGeom>
                <a:avLst/>
                <a:gdLst>
                  <a:gd name="connsiteX0" fmla="*/ 0 w 7472855"/>
                  <a:gd name="connsiteY0" fmla="*/ 3201385 h 3232916"/>
                  <a:gd name="connsiteX1" fmla="*/ 1939158 w 7472855"/>
                  <a:gd name="connsiteY1" fmla="*/ 2444640 h 3232916"/>
                  <a:gd name="connsiteX2" fmla="*/ 4099034 w 7472855"/>
                  <a:gd name="connsiteY2" fmla="*/ 985 h 3232916"/>
                  <a:gd name="connsiteX3" fmla="*/ 5596758 w 7472855"/>
                  <a:gd name="connsiteY3" fmla="*/ 2160861 h 3232916"/>
                  <a:gd name="connsiteX4" fmla="*/ 7472855 w 7472855"/>
                  <a:gd name="connsiteY4" fmla="*/ 3232916 h 3232916"/>
                  <a:gd name="connsiteX0" fmla="*/ 0 w 7472855"/>
                  <a:gd name="connsiteY0" fmla="*/ 3200412 h 3231943"/>
                  <a:gd name="connsiteX1" fmla="*/ 1939158 w 7472855"/>
                  <a:gd name="connsiteY1" fmla="*/ 2443667 h 3231943"/>
                  <a:gd name="connsiteX2" fmla="*/ 4099034 w 7472855"/>
                  <a:gd name="connsiteY2" fmla="*/ 12 h 3231943"/>
                  <a:gd name="connsiteX3" fmla="*/ 5596758 w 7472855"/>
                  <a:gd name="connsiteY3" fmla="*/ 2412136 h 3231943"/>
                  <a:gd name="connsiteX4" fmla="*/ 7472855 w 7472855"/>
                  <a:gd name="connsiteY4" fmla="*/ 3231943 h 3231943"/>
                  <a:gd name="connsiteX0" fmla="*/ 0 w 7472855"/>
                  <a:gd name="connsiteY0" fmla="*/ 3200688 h 3232219"/>
                  <a:gd name="connsiteX1" fmla="*/ 1939158 w 7472855"/>
                  <a:gd name="connsiteY1" fmla="*/ 2443943 h 3232219"/>
                  <a:gd name="connsiteX2" fmla="*/ 4099034 w 7472855"/>
                  <a:gd name="connsiteY2" fmla="*/ 288 h 3232219"/>
                  <a:gd name="connsiteX3" fmla="*/ 5659820 w 7472855"/>
                  <a:gd name="connsiteY3" fmla="*/ 2286288 h 3232219"/>
                  <a:gd name="connsiteX4" fmla="*/ 7472855 w 7472855"/>
                  <a:gd name="connsiteY4" fmla="*/ 3232219 h 3232219"/>
                  <a:gd name="connsiteX0" fmla="*/ 0 w 7472855"/>
                  <a:gd name="connsiteY0" fmla="*/ 3200449 h 3231980"/>
                  <a:gd name="connsiteX1" fmla="*/ 2207172 w 7472855"/>
                  <a:gd name="connsiteY1" fmla="*/ 2222987 h 3231980"/>
                  <a:gd name="connsiteX2" fmla="*/ 4099034 w 7472855"/>
                  <a:gd name="connsiteY2" fmla="*/ 49 h 3231980"/>
                  <a:gd name="connsiteX3" fmla="*/ 5659820 w 7472855"/>
                  <a:gd name="connsiteY3" fmla="*/ 2286049 h 3231980"/>
                  <a:gd name="connsiteX4" fmla="*/ 7472855 w 7472855"/>
                  <a:gd name="connsiteY4" fmla="*/ 3231980 h 3231980"/>
                  <a:gd name="connsiteX0" fmla="*/ 0 w 7472855"/>
                  <a:gd name="connsiteY0" fmla="*/ 3200404 h 3231935"/>
                  <a:gd name="connsiteX1" fmla="*/ 2207172 w 7472855"/>
                  <a:gd name="connsiteY1" fmla="*/ 2222942 h 3231935"/>
                  <a:gd name="connsiteX2" fmla="*/ 4099034 w 7472855"/>
                  <a:gd name="connsiteY2" fmla="*/ 4 h 3231935"/>
                  <a:gd name="connsiteX3" fmla="*/ 5596759 w 7472855"/>
                  <a:gd name="connsiteY3" fmla="*/ 2238707 h 3231935"/>
                  <a:gd name="connsiteX4" fmla="*/ 7472855 w 7472855"/>
                  <a:gd name="connsiteY4" fmla="*/ 3231935 h 3231935"/>
                  <a:gd name="connsiteX0" fmla="*/ 0 w 7472855"/>
                  <a:gd name="connsiteY0" fmla="*/ 3200428 h 3231959"/>
                  <a:gd name="connsiteX1" fmla="*/ 2207172 w 7472855"/>
                  <a:gd name="connsiteY1" fmla="*/ 2222966 h 3231959"/>
                  <a:gd name="connsiteX2" fmla="*/ 4099034 w 7472855"/>
                  <a:gd name="connsiteY2" fmla="*/ 28 h 3231959"/>
                  <a:gd name="connsiteX3" fmla="*/ 5628291 w 7472855"/>
                  <a:gd name="connsiteY3" fmla="*/ 2175669 h 3231959"/>
                  <a:gd name="connsiteX4" fmla="*/ 7472855 w 7472855"/>
                  <a:gd name="connsiteY4" fmla="*/ 3231959 h 3231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472855" h="3231959">
                    <a:moveTo>
                      <a:pt x="0" y="3200428"/>
                    </a:moveTo>
                    <a:cubicBezTo>
                      <a:pt x="627993" y="3088755"/>
                      <a:pt x="1524000" y="2756366"/>
                      <a:pt x="2207172" y="2222966"/>
                    </a:cubicBezTo>
                    <a:cubicBezTo>
                      <a:pt x="2890344" y="1689566"/>
                      <a:pt x="3528848" y="7911"/>
                      <a:pt x="4099034" y="28"/>
                    </a:cubicBezTo>
                    <a:cubicBezTo>
                      <a:pt x="4669220" y="-7855"/>
                      <a:pt x="5065988" y="1637014"/>
                      <a:pt x="5628291" y="2175669"/>
                    </a:cubicBezTo>
                    <a:cubicBezTo>
                      <a:pt x="6190595" y="2714324"/>
                      <a:pt x="6815958" y="2965259"/>
                      <a:pt x="7472855" y="3231959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870659" y="5679559"/>
                <a:ext cx="7813009" cy="8359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latin typeface="Franklin Gothic Book" panose="020B0503020102020204" pitchFamily="34" charset="0"/>
                  </a:rPr>
                  <a:t>Metric Value</a:t>
                </a:r>
                <a:endParaRPr lang="en-US" sz="2800" b="1" dirty="0">
                  <a:latin typeface="Franklin Gothic Book" panose="020B0503020102020204" pitchFamily="34" charset="0"/>
                </a:endParaRPr>
              </a:p>
            </p:txBody>
          </p:sp>
          <p:grpSp>
            <p:nvGrpSpPr>
              <p:cNvPr id="20" name="Group 19"/>
              <p:cNvGrpSpPr/>
              <p:nvPr/>
            </p:nvGrpSpPr>
            <p:grpSpPr>
              <a:xfrm>
                <a:off x="839725" y="677861"/>
                <a:ext cx="2933803" cy="591131"/>
                <a:chOff x="838200" y="1269201"/>
                <a:chExt cx="2255522" cy="591131"/>
              </a:xfrm>
            </p:grpSpPr>
            <p:cxnSp>
              <p:nvCxnSpPr>
                <p:cNvPr id="33" name="Straight Connector 32"/>
                <p:cNvCxnSpPr/>
                <p:nvPr/>
              </p:nvCxnSpPr>
              <p:spPr>
                <a:xfrm>
                  <a:off x="838200" y="1524001"/>
                  <a:ext cx="2255522" cy="0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838200" y="1524000"/>
                  <a:ext cx="0" cy="298047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3092059" y="1269201"/>
                  <a:ext cx="0" cy="591131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</p:grpSp>
          <p:grpSp>
            <p:nvGrpSpPr>
              <p:cNvPr id="21" name="Group 20"/>
              <p:cNvGrpSpPr/>
              <p:nvPr/>
            </p:nvGrpSpPr>
            <p:grpSpPr>
              <a:xfrm>
                <a:off x="8144474" y="632677"/>
                <a:ext cx="768428" cy="598032"/>
                <a:chOff x="2713464" y="1188008"/>
                <a:chExt cx="768428" cy="598032"/>
              </a:xfrm>
            </p:grpSpPr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2713464" y="1524000"/>
                  <a:ext cx="720699" cy="1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3481892" y="1524001"/>
                  <a:ext cx="0" cy="262039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3073812" y="1188008"/>
                  <a:ext cx="0" cy="326187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</p:grpSp>
          <p:grpSp>
            <p:nvGrpSpPr>
              <p:cNvPr id="22" name="Group 21"/>
              <p:cNvGrpSpPr/>
              <p:nvPr/>
            </p:nvGrpSpPr>
            <p:grpSpPr>
              <a:xfrm>
                <a:off x="3771367" y="368129"/>
                <a:ext cx="4373108" cy="862578"/>
                <a:chOff x="-1000568" y="1284838"/>
                <a:chExt cx="8770611" cy="666048"/>
              </a:xfrm>
            </p:grpSpPr>
            <p:cxnSp>
              <p:nvCxnSpPr>
                <p:cNvPr id="27" name="Straight Connector 26"/>
                <p:cNvCxnSpPr/>
                <p:nvPr/>
              </p:nvCxnSpPr>
              <p:spPr>
                <a:xfrm>
                  <a:off x="-1000568" y="1524001"/>
                  <a:ext cx="8723764" cy="0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3502425" y="1284838"/>
                  <a:ext cx="8567" cy="232845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29" name="Straight Connector 28"/>
                <p:cNvCxnSpPr/>
                <p:nvPr/>
              </p:nvCxnSpPr>
              <p:spPr>
                <a:xfrm flipH="1">
                  <a:off x="7723195" y="1524001"/>
                  <a:ext cx="46848" cy="426885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</p:grpSp>
          <p:sp>
            <p:nvSpPr>
              <p:cNvPr id="23" name="TextBox 22"/>
              <p:cNvSpPr txBox="1"/>
              <p:nvPr/>
            </p:nvSpPr>
            <p:spPr>
              <a:xfrm>
                <a:off x="1456014" y="-27895"/>
                <a:ext cx="1701226" cy="689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accent2">
                        <a:lumMod val="75000"/>
                      </a:schemeClr>
                    </a:solidFill>
                    <a:latin typeface="Franklin Gothic Book" panose="020B0503020102020204" pitchFamily="34" charset="0"/>
                  </a:rPr>
                  <a:t>0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7708692" y="-58969"/>
                <a:ext cx="1592261" cy="689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chemeClr val="accent2">
                        <a:lumMod val="75000"/>
                      </a:schemeClr>
                    </a:solidFill>
                    <a:latin typeface="Franklin Gothic Book" panose="020B0503020102020204" pitchFamily="34" charset="0"/>
                  </a:rPr>
                  <a:t>100</a:t>
                </a:r>
                <a:endParaRPr lang="en-US" sz="2400" b="1" dirty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>
                <a:off x="3773529" y="1372591"/>
                <a:ext cx="3133" cy="4125642"/>
              </a:xfrm>
              <a:prstGeom prst="line">
                <a:avLst/>
              </a:prstGeom>
              <a:ln>
                <a:solidFill>
                  <a:schemeClr val="dk1"/>
                </a:solidFill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4804849" y="-325669"/>
                <a:ext cx="2414519" cy="689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chemeClr val="accent2">
                        <a:lumMod val="75000"/>
                      </a:schemeClr>
                    </a:solidFill>
                    <a:latin typeface="Franklin Gothic Book" panose="020B0503020102020204" pitchFamily="34" charset="0"/>
                  </a:rPr>
                  <a:t>1 - 99</a:t>
                </a:r>
                <a:endParaRPr lang="en-US" sz="2400" b="1" dirty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>
              <a:off x="5202208" y="2420359"/>
              <a:ext cx="0" cy="218337"/>
            </a:xfrm>
            <a:prstGeom prst="line">
              <a:avLst/>
            </a:prstGeom>
            <a:noFill/>
            <a:ln w="38100" cap="rnd" cmpd="sng" algn="ctr">
              <a:solidFill>
                <a:srgbClr val="3F3F3F">
                  <a:lumMod val="50000"/>
                </a:srgbClr>
              </a:solidFill>
              <a:prstDash val="solid"/>
            </a:ln>
            <a:effectLst/>
          </p:spPr>
        </p:cxnSp>
      </p:grpSp>
      <p:grpSp>
        <p:nvGrpSpPr>
          <p:cNvPr id="64" name="Group 63"/>
          <p:cNvGrpSpPr/>
          <p:nvPr/>
        </p:nvGrpSpPr>
        <p:grpSpPr>
          <a:xfrm>
            <a:off x="4522706" y="1371601"/>
            <a:ext cx="4468894" cy="4876800"/>
            <a:chOff x="3854946" y="1824335"/>
            <a:chExt cx="4988952" cy="4576465"/>
          </a:xfrm>
        </p:grpSpPr>
        <p:grpSp>
          <p:nvGrpSpPr>
            <p:cNvPr id="65" name="Group 64"/>
            <p:cNvGrpSpPr/>
            <p:nvPr/>
          </p:nvGrpSpPr>
          <p:grpSpPr>
            <a:xfrm>
              <a:off x="3854946" y="1824335"/>
              <a:ext cx="4988952" cy="4576465"/>
              <a:chOff x="-280962" y="-321580"/>
              <a:chExt cx="9581915" cy="6837045"/>
            </a:xfrm>
          </p:grpSpPr>
          <p:cxnSp>
            <p:nvCxnSpPr>
              <p:cNvPr id="69" name="Straight Connector 68"/>
              <p:cNvCxnSpPr/>
              <p:nvPr/>
            </p:nvCxnSpPr>
            <p:spPr>
              <a:xfrm>
                <a:off x="856239" y="1447800"/>
                <a:ext cx="0" cy="414037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flipH="1">
                <a:off x="856239" y="5558675"/>
                <a:ext cx="7830561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7965789" y="1384901"/>
                <a:ext cx="3134" cy="4125642"/>
              </a:xfrm>
              <a:prstGeom prst="line">
                <a:avLst/>
              </a:prstGeom>
              <a:ln>
                <a:solidFill>
                  <a:schemeClr val="dk1"/>
                </a:solidFill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3" name="TextBox 72"/>
              <p:cNvSpPr txBox="1"/>
              <p:nvPr/>
            </p:nvSpPr>
            <p:spPr>
              <a:xfrm rot="16200000">
                <a:off x="-1770310" y="3194076"/>
                <a:ext cx="3934073" cy="9553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latin typeface="Franklin Gothic Book" panose="020B0503020102020204" pitchFamily="34" charset="0"/>
                  </a:rPr>
                  <a:t>Frequency</a:t>
                </a:r>
                <a:endParaRPr lang="en-US" sz="2800" b="1"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74" name="Freeform 73"/>
              <p:cNvSpPr/>
              <p:nvPr/>
            </p:nvSpPr>
            <p:spPr>
              <a:xfrm>
                <a:off x="870659" y="1736495"/>
                <a:ext cx="7816141" cy="3822182"/>
              </a:xfrm>
              <a:custGeom>
                <a:avLst/>
                <a:gdLst>
                  <a:gd name="connsiteX0" fmla="*/ 0 w 7472855"/>
                  <a:gd name="connsiteY0" fmla="*/ 3201385 h 3232916"/>
                  <a:gd name="connsiteX1" fmla="*/ 1939158 w 7472855"/>
                  <a:gd name="connsiteY1" fmla="*/ 2444640 h 3232916"/>
                  <a:gd name="connsiteX2" fmla="*/ 4099034 w 7472855"/>
                  <a:gd name="connsiteY2" fmla="*/ 985 h 3232916"/>
                  <a:gd name="connsiteX3" fmla="*/ 5596758 w 7472855"/>
                  <a:gd name="connsiteY3" fmla="*/ 2160861 h 3232916"/>
                  <a:gd name="connsiteX4" fmla="*/ 7472855 w 7472855"/>
                  <a:gd name="connsiteY4" fmla="*/ 3232916 h 3232916"/>
                  <a:gd name="connsiteX0" fmla="*/ 0 w 7472855"/>
                  <a:gd name="connsiteY0" fmla="*/ 3200412 h 3231943"/>
                  <a:gd name="connsiteX1" fmla="*/ 1939158 w 7472855"/>
                  <a:gd name="connsiteY1" fmla="*/ 2443667 h 3231943"/>
                  <a:gd name="connsiteX2" fmla="*/ 4099034 w 7472855"/>
                  <a:gd name="connsiteY2" fmla="*/ 12 h 3231943"/>
                  <a:gd name="connsiteX3" fmla="*/ 5596758 w 7472855"/>
                  <a:gd name="connsiteY3" fmla="*/ 2412136 h 3231943"/>
                  <a:gd name="connsiteX4" fmla="*/ 7472855 w 7472855"/>
                  <a:gd name="connsiteY4" fmla="*/ 3231943 h 3231943"/>
                  <a:gd name="connsiteX0" fmla="*/ 0 w 7472855"/>
                  <a:gd name="connsiteY0" fmla="*/ 3200688 h 3232219"/>
                  <a:gd name="connsiteX1" fmla="*/ 1939158 w 7472855"/>
                  <a:gd name="connsiteY1" fmla="*/ 2443943 h 3232219"/>
                  <a:gd name="connsiteX2" fmla="*/ 4099034 w 7472855"/>
                  <a:gd name="connsiteY2" fmla="*/ 288 h 3232219"/>
                  <a:gd name="connsiteX3" fmla="*/ 5659820 w 7472855"/>
                  <a:gd name="connsiteY3" fmla="*/ 2286288 h 3232219"/>
                  <a:gd name="connsiteX4" fmla="*/ 7472855 w 7472855"/>
                  <a:gd name="connsiteY4" fmla="*/ 3232219 h 3232219"/>
                  <a:gd name="connsiteX0" fmla="*/ 0 w 7472855"/>
                  <a:gd name="connsiteY0" fmla="*/ 3200449 h 3231980"/>
                  <a:gd name="connsiteX1" fmla="*/ 2207172 w 7472855"/>
                  <a:gd name="connsiteY1" fmla="*/ 2222987 h 3231980"/>
                  <a:gd name="connsiteX2" fmla="*/ 4099034 w 7472855"/>
                  <a:gd name="connsiteY2" fmla="*/ 49 h 3231980"/>
                  <a:gd name="connsiteX3" fmla="*/ 5659820 w 7472855"/>
                  <a:gd name="connsiteY3" fmla="*/ 2286049 h 3231980"/>
                  <a:gd name="connsiteX4" fmla="*/ 7472855 w 7472855"/>
                  <a:gd name="connsiteY4" fmla="*/ 3231980 h 3231980"/>
                  <a:gd name="connsiteX0" fmla="*/ 0 w 7472855"/>
                  <a:gd name="connsiteY0" fmla="*/ 3200404 h 3231935"/>
                  <a:gd name="connsiteX1" fmla="*/ 2207172 w 7472855"/>
                  <a:gd name="connsiteY1" fmla="*/ 2222942 h 3231935"/>
                  <a:gd name="connsiteX2" fmla="*/ 4099034 w 7472855"/>
                  <a:gd name="connsiteY2" fmla="*/ 4 h 3231935"/>
                  <a:gd name="connsiteX3" fmla="*/ 5596759 w 7472855"/>
                  <a:gd name="connsiteY3" fmla="*/ 2238707 h 3231935"/>
                  <a:gd name="connsiteX4" fmla="*/ 7472855 w 7472855"/>
                  <a:gd name="connsiteY4" fmla="*/ 3231935 h 3231935"/>
                  <a:gd name="connsiteX0" fmla="*/ 0 w 7472855"/>
                  <a:gd name="connsiteY0" fmla="*/ 3200428 h 3231959"/>
                  <a:gd name="connsiteX1" fmla="*/ 2207172 w 7472855"/>
                  <a:gd name="connsiteY1" fmla="*/ 2222966 h 3231959"/>
                  <a:gd name="connsiteX2" fmla="*/ 4099034 w 7472855"/>
                  <a:gd name="connsiteY2" fmla="*/ 28 h 3231959"/>
                  <a:gd name="connsiteX3" fmla="*/ 5628291 w 7472855"/>
                  <a:gd name="connsiteY3" fmla="*/ 2175669 h 3231959"/>
                  <a:gd name="connsiteX4" fmla="*/ 7472855 w 7472855"/>
                  <a:gd name="connsiteY4" fmla="*/ 3231959 h 3231959"/>
                  <a:gd name="connsiteX0" fmla="*/ 0 w 7472855"/>
                  <a:gd name="connsiteY0" fmla="*/ 3173787 h 3205318"/>
                  <a:gd name="connsiteX1" fmla="*/ 2207172 w 7472855"/>
                  <a:gd name="connsiteY1" fmla="*/ 2196325 h 3205318"/>
                  <a:gd name="connsiteX2" fmla="*/ 3945254 w 7472855"/>
                  <a:gd name="connsiteY2" fmla="*/ 28 h 3205318"/>
                  <a:gd name="connsiteX3" fmla="*/ 5628291 w 7472855"/>
                  <a:gd name="connsiteY3" fmla="*/ 2149028 h 3205318"/>
                  <a:gd name="connsiteX4" fmla="*/ 7472855 w 7472855"/>
                  <a:gd name="connsiteY4" fmla="*/ 3205318 h 32053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472855" h="3205318">
                    <a:moveTo>
                      <a:pt x="0" y="3173787"/>
                    </a:moveTo>
                    <a:cubicBezTo>
                      <a:pt x="627993" y="3062114"/>
                      <a:pt x="1549630" y="2725285"/>
                      <a:pt x="2207172" y="2196325"/>
                    </a:cubicBezTo>
                    <a:cubicBezTo>
                      <a:pt x="2864714" y="1667365"/>
                      <a:pt x="3375068" y="7911"/>
                      <a:pt x="3945254" y="28"/>
                    </a:cubicBezTo>
                    <a:cubicBezTo>
                      <a:pt x="4515440" y="-7855"/>
                      <a:pt x="5065988" y="1610373"/>
                      <a:pt x="5628291" y="2149028"/>
                    </a:cubicBezTo>
                    <a:cubicBezTo>
                      <a:pt x="6190595" y="2687683"/>
                      <a:pt x="6815958" y="2938618"/>
                      <a:pt x="7472855" y="3205318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870659" y="5679559"/>
                <a:ext cx="7813009" cy="8359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latin typeface="Franklin Gothic Book" panose="020B0503020102020204" pitchFamily="34" charset="0"/>
                  </a:rPr>
                  <a:t>Metric Value</a:t>
                </a:r>
                <a:endParaRPr lang="en-US" sz="2800" b="1" dirty="0">
                  <a:latin typeface="Franklin Gothic Book" panose="020B0503020102020204" pitchFamily="34" charset="0"/>
                </a:endParaRPr>
              </a:p>
            </p:txBody>
          </p:sp>
          <p:grpSp>
            <p:nvGrpSpPr>
              <p:cNvPr id="76" name="Group 75"/>
              <p:cNvGrpSpPr/>
              <p:nvPr/>
            </p:nvGrpSpPr>
            <p:grpSpPr>
              <a:xfrm>
                <a:off x="839726" y="678445"/>
                <a:ext cx="882785" cy="591131"/>
                <a:chOff x="838200" y="1269785"/>
                <a:chExt cx="678689" cy="591131"/>
              </a:xfrm>
            </p:grpSpPr>
            <p:cxnSp>
              <p:nvCxnSpPr>
                <p:cNvPr id="89" name="Straight Connector 88"/>
                <p:cNvCxnSpPr/>
                <p:nvPr/>
              </p:nvCxnSpPr>
              <p:spPr>
                <a:xfrm flipV="1">
                  <a:off x="838200" y="1524000"/>
                  <a:ext cx="667659" cy="1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90" name="Straight Connector 89"/>
                <p:cNvCxnSpPr/>
                <p:nvPr/>
              </p:nvCxnSpPr>
              <p:spPr>
                <a:xfrm>
                  <a:off x="838200" y="1524000"/>
                  <a:ext cx="0" cy="298047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1516889" y="1269785"/>
                  <a:ext cx="0" cy="591131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</p:grpSp>
          <p:grpSp>
            <p:nvGrpSpPr>
              <p:cNvPr id="77" name="Group 76"/>
              <p:cNvGrpSpPr/>
              <p:nvPr/>
            </p:nvGrpSpPr>
            <p:grpSpPr>
              <a:xfrm>
                <a:off x="7965789" y="632677"/>
                <a:ext cx="947113" cy="598032"/>
                <a:chOff x="2534779" y="1188008"/>
                <a:chExt cx="947113" cy="598032"/>
              </a:xfrm>
            </p:grpSpPr>
            <p:cxnSp>
              <p:nvCxnSpPr>
                <p:cNvPr id="86" name="Straight Connector 85"/>
                <p:cNvCxnSpPr/>
                <p:nvPr/>
              </p:nvCxnSpPr>
              <p:spPr>
                <a:xfrm>
                  <a:off x="2534779" y="1522399"/>
                  <a:ext cx="899383" cy="1602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87" name="Straight Connector 86"/>
                <p:cNvCxnSpPr/>
                <p:nvPr/>
              </p:nvCxnSpPr>
              <p:spPr>
                <a:xfrm>
                  <a:off x="3481892" y="1524001"/>
                  <a:ext cx="0" cy="262039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88" name="Straight Connector 87"/>
                <p:cNvCxnSpPr/>
                <p:nvPr/>
              </p:nvCxnSpPr>
              <p:spPr>
                <a:xfrm>
                  <a:off x="3073812" y="1188008"/>
                  <a:ext cx="0" cy="326187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</p:grpSp>
          <p:grpSp>
            <p:nvGrpSpPr>
              <p:cNvPr id="78" name="Group 77"/>
              <p:cNvGrpSpPr/>
              <p:nvPr/>
            </p:nvGrpSpPr>
            <p:grpSpPr>
              <a:xfrm>
                <a:off x="1722511" y="368127"/>
                <a:ext cx="6252283" cy="862579"/>
                <a:chOff x="-5109710" y="1284837"/>
                <a:chExt cx="12539444" cy="666049"/>
              </a:xfrm>
            </p:grpSpPr>
            <p:cxnSp>
              <p:nvCxnSpPr>
                <p:cNvPr id="83" name="Straight Connector 82"/>
                <p:cNvCxnSpPr/>
                <p:nvPr/>
              </p:nvCxnSpPr>
              <p:spPr>
                <a:xfrm>
                  <a:off x="-5109710" y="1524001"/>
                  <a:ext cx="12521383" cy="450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84" name="Straight Connector 83"/>
                <p:cNvCxnSpPr/>
                <p:nvPr/>
              </p:nvCxnSpPr>
              <p:spPr>
                <a:xfrm>
                  <a:off x="1327844" y="1284837"/>
                  <a:ext cx="8569" cy="232845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85" name="Straight Connector 84"/>
                <p:cNvCxnSpPr/>
                <p:nvPr/>
              </p:nvCxnSpPr>
              <p:spPr>
                <a:xfrm flipH="1">
                  <a:off x="7411673" y="1536836"/>
                  <a:ext cx="18061" cy="414050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</p:grpSp>
          <p:sp>
            <p:nvSpPr>
              <p:cNvPr id="79" name="TextBox 78"/>
              <p:cNvSpPr txBox="1"/>
              <p:nvPr/>
            </p:nvSpPr>
            <p:spPr>
              <a:xfrm>
                <a:off x="423331" y="4744"/>
                <a:ext cx="1701228" cy="689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chemeClr val="accent2">
                        <a:lumMod val="75000"/>
                      </a:schemeClr>
                    </a:solidFill>
                    <a:latin typeface="Franklin Gothic Book" panose="020B0503020102020204" pitchFamily="34" charset="0"/>
                  </a:rPr>
                  <a:t>0</a:t>
                </a: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7708692" y="-58969"/>
                <a:ext cx="1592261" cy="689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chemeClr val="accent2">
                        <a:lumMod val="75000"/>
                      </a:schemeClr>
                    </a:solidFill>
                    <a:latin typeface="Franklin Gothic Book" panose="020B0503020102020204" pitchFamily="34" charset="0"/>
                  </a:rPr>
                  <a:t>100</a:t>
                </a:r>
                <a:endParaRPr lang="en-US" sz="2400" b="1" dirty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  <p:cxnSp>
            <p:nvCxnSpPr>
              <p:cNvPr id="81" name="Straight Connector 80"/>
              <p:cNvCxnSpPr/>
              <p:nvPr/>
            </p:nvCxnSpPr>
            <p:spPr>
              <a:xfrm>
                <a:off x="1708162" y="1400166"/>
                <a:ext cx="3134" cy="4125642"/>
              </a:xfrm>
              <a:prstGeom prst="line">
                <a:avLst/>
              </a:prstGeom>
              <a:ln>
                <a:solidFill>
                  <a:schemeClr val="dk1"/>
                </a:solidFill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2" name="TextBox 81"/>
              <p:cNvSpPr txBox="1"/>
              <p:nvPr/>
            </p:nvSpPr>
            <p:spPr>
              <a:xfrm>
                <a:off x="3814056" y="-321580"/>
                <a:ext cx="2414518" cy="689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chemeClr val="accent2">
                        <a:lumMod val="75000"/>
                      </a:schemeClr>
                    </a:solidFill>
                    <a:latin typeface="Franklin Gothic Book" panose="020B0503020102020204" pitchFamily="34" charset="0"/>
                  </a:rPr>
                  <a:t>1 - 99</a:t>
                </a:r>
                <a:endParaRPr lang="en-US" sz="2400" b="1" dirty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cxnSp>
          <p:nvCxnSpPr>
            <p:cNvPr id="66" name="Straight Connector 65"/>
            <p:cNvCxnSpPr/>
            <p:nvPr/>
          </p:nvCxnSpPr>
          <p:spPr>
            <a:xfrm>
              <a:off x="4664530" y="2435849"/>
              <a:ext cx="0" cy="218337"/>
            </a:xfrm>
            <a:prstGeom prst="line">
              <a:avLst/>
            </a:prstGeom>
            <a:noFill/>
            <a:ln w="38100" cap="rnd" cmpd="sng" algn="ctr">
              <a:solidFill>
                <a:srgbClr val="3F3F3F">
                  <a:lumMod val="50000"/>
                </a:srgbClr>
              </a:solidFill>
              <a:prstDash val="solid"/>
            </a:ln>
            <a:effectLst/>
          </p:spPr>
        </p:cxnSp>
      </p:grpSp>
      <p:sp>
        <p:nvSpPr>
          <p:cNvPr id="98" name="TextBox 97"/>
          <p:cNvSpPr txBox="1"/>
          <p:nvPr/>
        </p:nvSpPr>
        <p:spPr>
          <a:xfrm>
            <a:off x="349289" y="415813"/>
            <a:ext cx="3977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Franklin Gothic Book" panose="020B0503020102020204" pitchFamily="34" charset="0"/>
              </a:rPr>
              <a:t>Reference Gradient</a:t>
            </a:r>
            <a:endParaRPr lang="en-US" sz="3600" b="1" dirty="0">
              <a:latin typeface="Franklin Gothic Book" panose="020B0503020102020204" pitchFamily="34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965476" y="415812"/>
            <a:ext cx="3977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Franklin Gothic Book" panose="020B0503020102020204" pitchFamily="34" charset="0"/>
              </a:rPr>
              <a:t>All Gradient</a:t>
            </a:r>
            <a:endParaRPr lang="en-US" sz="3600" b="1" dirty="0">
              <a:latin typeface="Franklin Gothic Book" panose="020B05030201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8536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Threshold Gradient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990600"/>
            <a:ext cx="8305800" cy="5825956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Franklin Gothic Book" panose="020B0503020102020204" pitchFamily="34" charset="0"/>
              </a:rPr>
              <a:t>Similar to the previous gradient approaches</a:t>
            </a:r>
          </a:p>
          <a:p>
            <a:pPr lvl="1"/>
            <a:r>
              <a:rPr lang="en-US" sz="2800" dirty="0" smtClean="0">
                <a:latin typeface="Franklin Gothic Book" panose="020B0503020102020204" pitchFamily="34" charset="0"/>
              </a:rPr>
              <a:t>Decrease</a:t>
            </a:r>
            <a:endParaRPr lang="en-US" sz="2800" dirty="0">
              <a:latin typeface="Franklin Gothic Book" panose="020B0503020102020204" pitchFamily="34" charset="0"/>
            </a:endParaRPr>
          </a:p>
          <a:p>
            <a:pPr lvl="2"/>
            <a:r>
              <a:rPr lang="en-US" sz="2400" dirty="0">
                <a:latin typeface="Franklin Gothic Book" panose="020B0503020102020204" pitchFamily="34" charset="0"/>
              </a:rPr>
              <a:t>x </a:t>
            </a:r>
            <a:r>
              <a:rPr lang="en-US" sz="2400" dirty="0" smtClean="0">
                <a:latin typeface="Franklin Gothic Book" panose="020B0503020102020204" pitchFamily="34" charset="0"/>
              </a:rPr>
              <a:t>≥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50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% </a:t>
            </a:r>
            <a:r>
              <a:rPr lang="en-US" sz="2400" dirty="0">
                <a:latin typeface="Franklin Gothic Book" panose="020B0503020102020204" pitchFamily="34" charset="0"/>
              </a:rPr>
              <a:t>= </a:t>
            </a:r>
            <a:r>
              <a:rPr lang="en-US" sz="2400" dirty="0" smtClean="0">
                <a:latin typeface="Franklin Gothic Book" panose="020B0503020102020204" pitchFamily="34" charset="0"/>
              </a:rPr>
              <a:t>100</a:t>
            </a:r>
          </a:p>
          <a:p>
            <a:pPr lvl="2"/>
            <a:r>
              <a:rPr lang="en-US" sz="2400" dirty="0" smtClean="0">
                <a:latin typeface="Franklin Gothic Book" panose="020B0503020102020204" pitchFamily="34" charset="0"/>
              </a:rPr>
              <a:t>x </a:t>
            </a:r>
            <a:r>
              <a:rPr lang="en-US" sz="2400" dirty="0">
                <a:latin typeface="Franklin Gothic Book" panose="020B0503020102020204" pitchFamily="34" charset="0"/>
              </a:rPr>
              <a:t>≤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threshold% </a:t>
            </a:r>
            <a:r>
              <a:rPr lang="en-US" sz="2400" dirty="0">
                <a:latin typeface="Franklin Gothic Book" panose="020B0503020102020204" pitchFamily="34" charset="0"/>
              </a:rPr>
              <a:t>= </a:t>
            </a:r>
            <a:r>
              <a:rPr lang="en-US" sz="2400" dirty="0" smtClean="0">
                <a:latin typeface="Franklin Gothic Book" panose="020B0503020102020204" pitchFamily="34" charset="0"/>
              </a:rPr>
              <a:t>0</a:t>
            </a:r>
            <a:endParaRPr lang="en-US" sz="2400" dirty="0">
              <a:latin typeface="Franklin Gothic Book" panose="020B0503020102020204" pitchFamily="34" charset="0"/>
            </a:endParaRPr>
          </a:p>
          <a:p>
            <a:pPr lvl="2"/>
            <a:r>
              <a:rPr lang="en-US" sz="2400" dirty="0" smtClean="0">
                <a:latin typeface="Franklin Gothic Book" panose="020B0503020102020204" pitchFamily="34" charset="0"/>
              </a:rPr>
              <a:t>threshold% </a:t>
            </a:r>
            <a:r>
              <a:rPr lang="en-US" sz="2400" dirty="0">
                <a:latin typeface="Franklin Gothic Book" panose="020B0503020102020204" pitchFamily="34" charset="0"/>
              </a:rPr>
              <a:t>&lt; x &lt; </a:t>
            </a:r>
            <a:r>
              <a:rPr lang="en-US" sz="2400" dirty="0" smtClean="0">
                <a:latin typeface="Franklin Gothic Book" panose="020B0503020102020204" pitchFamily="34" charset="0"/>
              </a:rPr>
              <a:t>50%</a:t>
            </a:r>
            <a:endParaRPr lang="en-US" sz="2400" dirty="0">
              <a:latin typeface="Franklin Gothic Book" panose="020B0503020102020204" pitchFamily="34" charset="0"/>
            </a:endParaRPr>
          </a:p>
          <a:p>
            <a:pPr marL="914400" lvl="2" indent="0">
              <a:buNone/>
            </a:pPr>
            <a:endParaRPr lang="en-US" sz="2400" dirty="0">
              <a:latin typeface="Franklin Gothic Book" panose="020B0503020102020204" pitchFamily="34" charset="0"/>
            </a:endParaRPr>
          </a:p>
          <a:p>
            <a:pPr lvl="1"/>
            <a:r>
              <a:rPr lang="en-US" sz="2800" dirty="0">
                <a:latin typeface="Franklin Gothic Book" panose="020B0503020102020204" pitchFamily="34" charset="0"/>
              </a:rPr>
              <a:t>Increase</a:t>
            </a:r>
          </a:p>
          <a:p>
            <a:pPr lvl="2"/>
            <a:r>
              <a:rPr lang="en-US" sz="2400" dirty="0">
                <a:latin typeface="Franklin Gothic Book" panose="020B0503020102020204" pitchFamily="34" charset="0"/>
              </a:rPr>
              <a:t>x ≤</a:t>
            </a:r>
            <a:r>
              <a:rPr lang="en-US" sz="2400" dirty="0" smtClean="0">
                <a:latin typeface="Franklin Gothic Book" panose="020B0503020102020204" pitchFamily="34" charset="0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50% </a:t>
            </a:r>
            <a:r>
              <a:rPr lang="en-US" sz="2400" dirty="0">
                <a:latin typeface="Franklin Gothic Book" panose="020B0503020102020204" pitchFamily="34" charset="0"/>
              </a:rPr>
              <a:t>= 100</a:t>
            </a:r>
          </a:p>
          <a:p>
            <a:pPr lvl="2"/>
            <a:r>
              <a:rPr lang="en-US" sz="2400" dirty="0">
                <a:latin typeface="Franklin Gothic Book" panose="020B0503020102020204" pitchFamily="34" charset="0"/>
              </a:rPr>
              <a:t>x ≥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threshold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% </a:t>
            </a:r>
            <a:r>
              <a:rPr lang="en-US" sz="2400" dirty="0">
                <a:latin typeface="Franklin Gothic Book" panose="020B0503020102020204" pitchFamily="34" charset="0"/>
              </a:rPr>
              <a:t>= 0</a:t>
            </a:r>
          </a:p>
          <a:p>
            <a:pPr lvl="2"/>
            <a:r>
              <a:rPr lang="en-US" sz="2400" dirty="0">
                <a:latin typeface="Franklin Gothic Book" panose="020B0503020102020204" pitchFamily="34" charset="0"/>
              </a:rPr>
              <a:t>50% </a:t>
            </a:r>
            <a:r>
              <a:rPr lang="en-US" sz="2400" dirty="0" smtClean="0">
                <a:latin typeface="Franklin Gothic Book" panose="020B0503020102020204" pitchFamily="34" charset="0"/>
              </a:rPr>
              <a:t>&lt; </a:t>
            </a:r>
            <a:r>
              <a:rPr lang="en-US" sz="2400" dirty="0">
                <a:latin typeface="Franklin Gothic Book" panose="020B0503020102020204" pitchFamily="34" charset="0"/>
              </a:rPr>
              <a:t>x &lt; </a:t>
            </a:r>
            <a:r>
              <a:rPr lang="en-US" sz="2400" dirty="0" smtClean="0">
                <a:latin typeface="Franklin Gothic Book" panose="020B0503020102020204" pitchFamily="34" charset="0"/>
              </a:rPr>
              <a:t>threshold</a:t>
            </a:r>
            <a:r>
              <a:rPr lang="en-US" sz="2400" dirty="0">
                <a:latin typeface="Franklin Gothic Book" panose="020B0503020102020204" pitchFamily="34" charset="0"/>
              </a:rPr>
              <a:t>% 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001483" y="3276600"/>
                <a:ext cx="3865434" cy="7353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𝑺𝒄𝒐𝒓𝒆</m:t>
                    </m:r>
                    <m:r>
                      <a:rPr lang="en-US" sz="28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𝑻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𝟓𝟎</m:t>
                            </m:r>
                          </m:sub>
                        </m:s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𝑻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i="1" dirty="0" smtClean="0">
                    <a:latin typeface="Franklin Gothic Book" panose="020B0503020102020204" pitchFamily="34" charset="0"/>
                  </a:rPr>
                  <a:t> * 100</a:t>
                </a:r>
                <a:endParaRPr lang="en-US" sz="2800" b="1" i="1" dirty="0">
                  <a:latin typeface="Franklin Gothic Book" panose="020B0503020102020204" pitchFamily="34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1483" y="3276600"/>
                <a:ext cx="3865434" cy="735394"/>
              </a:xfrm>
              <a:prstGeom prst="rect">
                <a:avLst/>
              </a:prstGeom>
              <a:blipFill rotWithShape="1">
                <a:blip r:embed="rId2"/>
                <a:stretch>
                  <a:fillRect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001483" y="5536019"/>
                <a:ext cx="3865434" cy="7353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𝑺𝒄𝒐𝒓𝒆</m:t>
                    </m:r>
                    <m:r>
                      <a:rPr lang="en-US" sz="28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𝑻</m:t>
                            </m:r>
                          </m:sub>
                        </m:s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𝑻</m:t>
                            </m:r>
                          </m:sub>
                        </m:s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sSub>
                          <m:sSub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𝟓𝟎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i="1" dirty="0" smtClean="0">
                    <a:latin typeface="Franklin Gothic Book" panose="020B0503020102020204" pitchFamily="34" charset="0"/>
                  </a:rPr>
                  <a:t> * 100</a:t>
                </a:r>
                <a:endParaRPr lang="en-US" sz="2800" b="1" i="1" dirty="0">
                  <a:latin typeface="Franklin Gothic Book" panose="020B0503020102020204" pitchFamily="34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1483" y="5536019"/>
                <a:ext cx="3865434" cy="735394"/>
              </a:xfrm>
              <a:prstGeom prst="rect">
                <a:avLst/>
              </a:prstGeom>
              <a:blipFill rotWithShape="0">
                <a:blip r:embed="rId3"/>
                <a:stretch>
                  <a:fillRect t="-16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5618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304800" y="1219200"/>
            <a:ext cx="8382000" cy="5105400"/>
            <a:chOff x="20501" y="29421"/>
            <a:chExt cx="8626549" cy="6146309"/>
          </a:xfrm>
        </p:grpSpPr>
        <p:grpSp>
          <p:nvGrpSpPr>
            <p:cNvPr id="6" name="Group 5"/>
            <p:cNvGrpSpPr/>
            <p:nvPr/>
          </p:nvGrpSpPr>
          <p:grpSpPr>
            <a:xfrm>
              <a:off x="20501" y="29421"/>
              <a:ext cx="8626549" cy="6146309"/>
              <a:chOff x="136452" y="62622"/>
              <a:chExt cx="8626549" cy="6146309"/>
            </a:xfrm>
          </p:grpSpPr>
          <p:sp>
            <p:nvSpPr>
              <p:cNvPr id="76" name="Freeform 75"/>
              <p:cNvSpPr/>
              <p:nvPr/>
            </p:nvSpPr>
            <p:spPr>
              <a:xfrm>
                <a:off x="918411" y="2391366"/>
                <a:ext cx="3667742" cy="3163586"/>
              </a:xfrm>
              <a:custGeom>
                <a:avLst/>
                <a:gdLst>
                  <a:gd name="connsiteX0" fmla="*/ 0 w 4619708"/>
                  <a:gd name="connsiteY0" fmla="*/ 2767054 h 2798859"/>
                  <a:gd name="connsiteX1" fmla="*/ 4619708 w 4619708"/>
                  <a:gd name="connsiteY1" fmla="*/ 2798859 h 2798859"/>
                  <a:gd name="connsiteX2" fmla="*/ 4492487 w 4619708"/>
                  <a:gd name="connsiteY2" fmla="*/ 2727297 h 2798859"/>
                  <a:gd name="connsiteX3" fmla="*/ 4206240 w 4619708"/>
                  <a:gd name="connsiteY3" fmla="*/ 2552369 h 2798859"/>
                  <a:gd name="connsiteX4" fmla="*/ 3927944 w 4619708"/>
                  <a:gd name="connsiteY4" fmla="*/ 2337683 h 2798859"/>
                  <a:gd name="connsiteX5" fmla="*/ 3641697 w 4619708"/>
                  <a:gd name="connsiteY5" fmla="*/ 2083242 h 2798859"/>
                  <a:gd name="connsiteX6" fmla="*/ 3490622 w 4619708"/>
                  <a:gd name="connsiteY6" fmla="*/ 1884459 h 2798859"/>
                  <a:gd name="connsiteX7" fmla="*/ 3267986 w 4619708"/>
                  <a:gd name="connsiteY7" fmla="*/ 1486894 h 2798859"/>
                  <a:gd name="connsiteX8" fmla="*/ 3116911 w 4619708"/>
                  <a:gd name="connsiteY8" fmla="*/ 1073426 h 2798859"/>
                  <a:gd name="connsiteX9" fmla="*/ 2981739 w 4619708"/>
                  <a:gd name="connsiteY9" fmla="*/ 699715 h 2798859"/>
                  <a:gd name="connsiteX10" fmla="*/ 2830664 w 4619708"/>
                  <a:gd name="connsiteY10" fmla="*/ 341906 h 2798859"/>
                  <a:gd name="connsiteX11" fmla="*/ 2679589 w 4619708"/>
                  <a:gd name="connsiteY11" fmla="*/ 79513 h 2798859"/>
                  <a:gd name="connsiteX12" fmla="*/ 2544417 w 4619708"/>
                  <a:gd name="connsiteY12" fmla="*/ 0 h 2798859"/>
                  <a:gd name="connsiteX13" fmla="*/ 2401294 w 4619708"/>
                  <a:gd name="connsiteY13" fmla="*/ 63610 h 2798859"/>
                  <a:gd name="connsiteX14" fmla="*/ 2289975 w 4619708"/>
                  <a:gd name="connsiteY14" fmla="*/ 206734 h 2798859"/>
                  <a:gd name="connsiteX15" fmla="*/ 2146852 w 4619708"/>
                  <a:gd name="connsiteY15" fmla="*/ 429370 h 2798859"/>
                  <a:gd name="connsiteX16" fmla="*/ 2043485 w 4619708"/>
                  <a:gd name="connsiteY16" fmla="*/ 652007 h 2798859"/>
                  <a:gd name="connsiteX17" fmla="*/ 1924215 w 4619708"/>
                  <a:gd name="connsiteY17" fmla="*/ 914400 h 2798859"/>
                  <a:gd name="connsiteX18" fmla="*/ 1773141 w 4619708"/>
                  <a:gd name="connsiteY18" fmla="*/ 1224501 h 2798859"/>
                  <a:gd name="connsiteX19" fmla="*/ 1614114 w 4619708"/>
                  <a:gd name="connsiteY19" fmla="*/ 1542553 h 2798859"/>
                  <a:gd name="connsiteX20" fmla="*/ 1439186 w 4619708"/>
                  <a:gd name="connsiteY20" fmla="*/ 1836751 h 2798859"/>
                  <a:gd name="connsiteX21" fmla="*/ 1248354 w 4619708"/>
                  <a:gd name="connsiteY21" fmla="*/ 2051436 h 2798859"/>
                  <a:gd name="connsiteX22" fmla="*/ 1049572 w 4619708"/>
                  <a:gd name="connsiteY22" fmla="*/ 2210462 h 2798859"/>
                  <a:gd name="connsiteX23" fmla="*/ 683812 w 4619708"/>
                  <a:gd name="connsiteY23" fmla="*/ 2464904 h 2798859"/>
                  <a:gd name="connsiteX24" fmla="*/ 318052 w 4619708"/>
                  <a:gd name="connsiteY24" fmla="*/ 2647784 h 2798859"/>
                  <a:gd name="connsiteX25" fmla="*/ 0 w 4619708"/>
                  <a:gd name="connsiteY25" fmla="*/ 2767054 h 2798859"/>
                  <a:gd name="connsiteX0" fmla="*/ 0 w 4619708"/>
                  <a:gd name="connsiteY0" fmla="*/ 2767054 h 2798859"/>
                  <a:gd name="connsiteX1" fmla="*/ 4619708 w 4619708"/>
                  <a:gd name="connsiteY1" fmla="*/ 2798859 h 2798859"/>
                  <a:gd name="connsiteX2" fmla="*/ 4492487 w 4619708"/>
                  <a:gd name="connsiteY2" fmla="*/ 2727297 h 2798859"/>
                  <a:gd name="connsiteX3" fmla="*/ 4206240 w 4619708"/>
                  <a:gd name="connsiteY3" fmla="*/ 2552369 h 2798859"/>
                  <a:gd name="connsiteX4" fmla="*/ 3927944 w 4619708"/>
                  <a:gd name="connsiteY4" fmla="*/ 2337683 h 2798859"/>
                  <a:gd name="connsiteX5" fmla="*/ 3641697 w 4619708"/>
                  <a:gd name="connsiteY5" fmla="*/ 2083242 h 2798859"/>
                  <a:gd name="connsiteX6" fmla="*/ 3490622 w 4619708"/>
                  <a:gd name="connsiteY6" fmla="*/ 1884459 h 2798859"/>
                  <a:gd name="connsiteX7" fmla="*/ 3267986 w 4619708"/>
                  <a:gd name="connsiteY7" fmla="*/ 1486894 h 2798859"/>
                  <a:gd name="connsiteX8" fmla="*/ 3116911 w 4619708"/>
                  <a:gd name="connsiteY8" fmla="*/ 1073426 h 2798859"/>
                  <a:gd name="connsiteX9" fmla="*/ 2981739 w 4619708"/>
                  <a:gd name="connsiteY9" fmla="*/ 699715 h 2798859"/>
                  <a:gd name="connsiteX10" fmla="*/ 2830664 w 4619708"/>
                  <a:gd name="connsiteY10" fmla="*/ 341906 h 2798859"/>
                  <a:gd name="connsiteX11" fmla="*/ 2679589 w 4619708"/>
                  <a:gd name="connsiteY11" fmla="*/ 79513 h 2798859"/>
                  <a:gd name="connsiteX12" fmla="*/ 2544417 w 4619708"/>
                  <a:gd name="connsiteY12" fmla="*/ 0 h 2798859"/>
                  <a:gd name="connsiteX13" fmla="*/ 2401294 w 4619708"/>
                  <a:gd name="connsiteY13" fmla="*/ 63610 h 2798859"/>
                  <a:gd name="connsiteX14" fmla="*/ 2289975 w 4619708"/>
                  <a:gd name="connsiteY14" fmla="*/ 206734 h 2798859"/>
                  <a:gd name="connsiteX15" fmla="*/ 2146852 w 4619708"/>
                  <a:gd name="connsiteY15" fmla="*/ 429370 h 2798859"/>
                  <a:gd name="connsiteX16" fmla="*/ 2043485 w 4619708"/>
                  <a:gd name="connsiteY16" fmla="*/ 652007 h 2798859"/>
                  <a:gd name="connsiteX17" fmla="*/ 1924215 w 4619708"/>
                  <a:gd name="connsiteY17" fmla="*/ 914400 h 2798859"/>
                  <a:gd name="connsiteX18" fmla="*/ 1773141 w 4619708"/>
                  <a:gd name="connsiteY18" fmla="*/ 1224501 h 2798859"/>
                  <a:gd name="connsiteX19" fmla="*/ 1614114 w 4619708"/>
                  <a:gd name="connsiteY19" fmla="*/ 1542553 h 2798859"/>
                  <a:gd name="connsiteX20" fmla="*/ 1415332 w 4619708"/>
                  <a:gd name="connsiteY20" fmla="*/ 1820848 h 2798859"/>
                  <a:gd name="connsiteX21" fmla="*/ 1248354 w 4619708"/>
                  <a:gd name="connsiteY21" fmla="*/ 2051436 h 2798859"/>
                  <a:gd name="connsiteX22" fmla="*/ 1049572 w 4619708"/>
                  <a:gd name="connsiteY22" fmla="*/ 2210462 h 2798859"/>
                  <a:gd name="connsiteX23" fmla="*/ 683812 w 4619708"/>
                  <a:gd name="connsiteY23" fmla="*/ 2464904 h 2798859"/>
                  <a:gd name="connsiteX24" fmla="*/ 318052 w 4619708"/>
                  <a:gd name="connsiteY24" fmla="*/ 2647784 h 2798859"/>
                  <a:gd name="connsiteX25" fmla="*/ 0 w 4619708"/>
                  <a:gd name="connsiteY25" fmla="*/ 2767054 h 2798859"/>
                  <a:gd name="connsiteX0" fmla="*/ 0 w 4619708"/>
                  <a:gd name="connsiteY0" fmla="*/ 2767054 h 2798859"/>
                  <a:gd name="connsiteX1" fmla="*/ 4619708 w 4619708"/>
                  <a:gd name="connsiteY1" fmla="*/ 2798859 h 2798859"/>
                  <a:gd name="connsiteX2" fmla="*/ 4492487 w 4619708"/>
                  <a:gd name="connsiteY2" fmla="*/ 2727297 h 2798859"/>
                  <a:gd name="connsiteX3" fmla="*/ 4206240 w 4619708"/>
                  <a:gd name="connsiteY3" fmla="*/ 2552369 h 2798859"/>
                  <a:gd name="connsiteX4" fmla="*/ 3927944 w 4619708"/>
                  <a:gd name="connsiteY4" fmla="*/ 2337683 h 2798859"/>
                  <a:gd name="connsiteX5" fmla="*/ 3641697 w 4619708"/>
                  <a:gd name="connsiteY5" fmla="*/ 2083242 h 2798859"/>
                  <a:gd name="connsiteX6" fmla="*/ 3490622 w 4619708"/>
                  <a:gd name="connsiteY6" fmla="*/ 1884459 h 2798859"/>
                  <a:gd name="connsiteX7" fmla="*/ 3267986 w 4619708"/>
                  <a:gd name="connsiteY7" fmla="*/ 1486894 h 2798859"/>
                  <a:gd name="connsiteX8" fmla="*/ 3116911 w 4619708"/>
                  <a:gd name="connsiteY8" fmla="*/ 1073426 h 2798859"/>
                  <a:gd name="connsiteX9" fmla="*/ 2981739 w 4619708"/>
                  <a:gd name="connsiteY9" fmla="*/ 699715 h 2798859"/>
                  <a:gd name="connsiteX10" fmla="*/ 2830664 w 4619708"/>
                  <a:gd name="connsiteY10" fmla="*/ 341906 h 2798859"/>
                  <a:gd name="connsiteX11" fmla="*/ 2679589 w 4619708"/>
                  <a:gd name="connsiteY11" fmla="*/ 79513 h 2798859"/>
                  <a:gd name="connsiteX12" fmla="*/ 2544417 w 4619708"/>
                  <a:gd name="connsiteY12" fmla="*/ 0 h 2798859"/>
                  <a:gd name="connsiteX13" fmla="*/ 2401294 w 4619708"/>
                  <a:gd name="connsiteY13" fmla="*/ 63610 h 2798859"/>
                  <a:gd name="connsiteX14" fmla="*/ 2289975 w 4619708"/>
                  <a:gd name="connsiteY14" fmla="*/ 206734 h 2798859"/>
                  <a:gd name="connsiteX15" fmla="*/ 2146852 w 4619708"/>
                  <a:gd name="connsiteY15" fmla="*/ 429370 h 2798859"/>
                  <a:gd name="connsiteX16" fmla="*/ 2043485 w 4619708"/>
                  <a:gd name="connsiteY16" fmla="*/ 652007 h 2798859"/>
                  <a:gd name="connsiteX17" fmla="*/ 1924215 w 4619708"/>
                  <a:gd name="connsiteY17" fmla="*/ 914400 h 2798859"/>
                  <a:gd name="connsiteX18" fmla="*/ 1773141 w 4619708"/>
                  <a:gd name="connsiteY18" fmla="*/ 1224501 h 2798859"/>
                  <a:gd name="connsiteX19" fmla="*/ 1614114 w 4619708"/>
                  <a:gd name="connsiteY19" fmla="*/ 1542553 h 2798859"/>
                  <a:gd name="connsiteX20" fmla="*/ 1415332 w 4619708"/>
                  <a:gd name="connsiteY20" fmla="*/ 1820848 h 2798859"/>
                  <a:gd name="connsiteX21" fmla="*/ 1240403 w 4619708"/>
                  <a:gd name="connsiteY21" fmla="*/ 2027582 h 2798859"/>
                  <a:gd name="connsiteX22" fmla="*/ 1049572 w 4619708"/>
                  <a:gd name="connsiteY22" fmla="*/ 2210462 h 2798859"/>
                  <a:gd name="connsiteX23" fmla="*/ 683812 w 4619708"/>
                  <a:gd name="connsiteY23" fmla="*/ 2464904 h 2798859"/>
                  <a:gd name="connsiteX24" fmla="*/ 318052 w 4619708"/>
                  <a:gd name="connsiteY24" fmla="*/ 2647784 h 2798859"/>
                  <a:gd name="connsiteX25" fmla="*/ 0 w 4619708"/>
                  <a:gd name="connsiteY25" fmla="*/ 2767054 h 2798859"/>
                  <a:gd name="connsiteX0" fmla="*/ 0 w 4619708"/>
                  <a:gd name="connsiteY0" fmla="*/ 2806810 h 2838615"/>
                  <a:gd name="connsiteX1" fmla="*/ 4619708 w 4619708"/>
                  <a:gd name="connsiteY1" fmla="*/ 2838615 h 2838615"/>
                  <a:gd name="connsiteX2" fmla="*/ 4492487 w 4619708"/>
                  <a:gd name="connsiteY2" fmla="*/ 2767053 h 2838615"/>
                  <a:gd name="connsiteX3" fmla="*/ 4206240 w 4619708"/>
                  <a:gd name="connsiteY3" fmla="*/ 2592125 h 2838615"/>
                  <a:gd name="connsiteX4" fmla="*/ 3927944 w 4619708"/>
                  <a:gd name="connsiteY4" fmla="*/ 2377439 h 2838615"/>
                  <a:gd name="connsiteX5" fmla="*/ 3641697 w 4619708"/>
                  <a:gd name="connsiteY5" fmla="*/ 2122998 h 2838615"/>
                  <a:gd name="connsiteX6" fmla="*/ 3490622 w 4619708"/>
                  <a:gd name="connsiteY6" fmla="*/ 1924215 h 2838615"/>
                  <a:gd name="connsiteX7" fmla="*/ 3267986 w 4619708"/>
                  <a:gd name="connsiteY7" fmla="*/ 1526650 h 2838615"/>
                  <a:gd name="connsiteX8" fmla="*/ 3116911 w 4619708"/>
                  <a:gd name="connsiteY8" fmla="*/ 1113182 h 2838615"/>
                  <a:gd name="connsiteX9" fmla="*/ 2981739 w 4619708"/>
                  <a:gd name="connsiteY9" fmla="*/ 739471 h 2838615"/>
                  <a:gd name="connsiteX10" fmla="*/ 2830664 w 4619708"/>
                  <a:gd name="connsiteY10" fmla="*/ 381662 h 2838615"/>
                  <a:gd name="connsiteX11" fmla="*/ 2679589 w 4619708"/>
                  <a:gd name="connsiteY11" fmla="*/ 119269 h 2838615"/>
                  <a:gd name="connsiteX12" fmla="*/ 2544417 w 4619708"/>
                  <a:gd name="connsiteY12" fmla="*/ 0 h 2838615"/>
                  <a:gd name="connsiteX13" fmla="*/ 2401294 w 4619708"/>
                  <a:gd name="connsiteY13" fmla="*/ 103366 h 2838615"/>
                  <a:gd name="connsiteX14" fmla="*/ 2289975 w 4619708"/>
                  <a:gd name="connsiteY14" fmla="*/ 246490 h 2838615"/>
                  <a:gd name="connsiteX15" fmla="*/ 2146852 w 4619708"/>
                  <a:gd name="connsiteY15" fmla="*/ 469126 h 2838615"/>
                  <a:gd name="connsiteX16" fmla="*/ 2043485 w 4619708"/>
                  <a:gd name="connsiteY16" fmla="*/ 691763 h 2838615"/>
                  <a:gd name="connsiteX17" fmla="*/ 1924215 w 4619708"/>
                  <a:gd name="connsiteY17" fmla="*/ 954156 h 2838615"/>
                  <a:gd name="connsiteX18" fmla="*/ 1773141 w 4619708"/>
                  <a:gd name="connsiteY18" fmla="*/ 1264257 h 2838615"/>
                  <a:gd name="connsiteX19" fmla="*/ 1614114 w 4619708"/>
                  <a:gd name="connsiteY19" fmla="*/ 1582309 h 2838615"/>
                  <a:gd name="connsiteX20" fmla="*/ 1415332 w 4619708"/>
                  <a:gd name="connsiteY20" fmla="*/ 1860604 h 2838615"/>
                  <a:gd name="connsiteX21" fmla="*/ 1240403 w 4619708"/>
                  <a:gd name="connsiteY21" fmla="*/ 2067338 h 2838615"/>
                  <a:gd name="connsiteX22" fmla="*/ 1049572 w 4619708"/>
                  <a:gd name="connsiteY22" fmla="*/ 2250218 h 2838615"/>
                  <a:gd name="connsiteX23" fmla="*/ 683812 w 4619708"/>
                  <a:gd name="connsiteY23" fmla="*/ 2504660 h 2838615"/>
                  <a:gd name="connsiteX24" fmla="*/ 318052 w 4619708"/>
                  <a:gd name="connsiteY24" fmla="*/ 2687540 h 2838615"/>
                  <a:gd name="connsiteX25" fmla="*/ 0 w 4619708"/>
                  <a:gd name="connsiteY25" fmla="*/ 2806810 h 2838615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9975 w 4619708"/>
                  <a:gd name="connsiteY14" fmla="*/ 222636 h 2814761"/>
                  <a:gd name="connsiteX15" fmla="*/ 2146852 w 4619708"/>
                  <a:gd name="connsiteY15" fmla="*/ 445272 h 2814761"/>
                  <a:gd name="connsiteX16" fmla="*/ 2043485 w 4619708"/>
                  <a:gd name="connsiteY16" fmla="*/ 667909 h 2814761"/>
                  <a:gd name="connsiteX17" fmla="*/ 1924215 w 4619708"/>
                  <a:gd name="connsiteY17" fmla="*/ 930302 h 2814761"/>
                  <a:gd name="connsiteX18" fmla="*/ 1773141 w 4619708"/>
                  <a:gd name="connsiteY18" fmla="*/ 1240403 h 2814761"/>
                  <a:gd name="connsiteX19" fmla="*/ 1614114 w 4619708"/>
                  <a:gd name="connsiteY19" fmla="*/ 1558455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9975 w 4619708"/>
                  <a:gd name="connsiteY14" fmla="*/ 222636 h 2814761"/>
                  <a:gd name="connsiteX15" fmla="*/ 2146852 w 4619708"/>
                  <a:gd name="connsiteY15" fmla="*/ 445272 h 2814761"/>
                  <a:gd name="connsiteX16" fmla="*/ 2043485 w 4619708"/>
                  <a:gd name="connsiteY16" fmla="*/ 667909 h 2814761"/>
                  <a:gd name="connsiteX17" fmla="*/ 1924215 w 4619708"/>
                  <a:gd name="connsiteY17" fmla="*/ 930302 h 2814761"/>
                  <a:gd name="connsiteX18" fmla="*/ 1758627 w 4619708"/>
                  <a:gd name="connsiteY18" fmla="*/ 1234598 h 2814761"/>
                  <a:gd name="connsiteX19" fmla="*/ 1614114 w 4619708"/>
                  <a:gd name="connsiteY19" fmla="*/ 1558455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9975 w 4619708"/>
                  <a:gd name="connsiteY14" fmla="*/ 222636 h 2814761"/>
                  <a:gd name="connsiteX15" fmla="*/ 2146852 w 4619708"/>
                  <a:gd name="connsiteY15" fmla="*/ 445272 h 2814761"/>
                  <a:gd name="connsiteX16" fmla="*/ 2043485 w 4619708"/>
                  <a:gd name="connsiteY16" fmla="*/ 66790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14114 w 4619708"/>
                  <a:gd name="connsiteY19" fmla="*/ 1558455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9975 w 4619708"/>
                  <a:gd name="connsiteY14" fmla="*/ 222636 h 2814761"/>
                  <a:gd name="connsiteX15" fmla="*/ 2146852 w 4619708"/>
                  <a:gd name="connsiteY15" fmla="*/ 445272 h 2814761"/>
                  <a:gd name="connsiteX16" fmla="*/ 2043485 w 4619708"/>
                  <a:gd name="connsiteY16" fmla="*/ 66790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02503 w 4619708"/>
                  <a:gd name="connsiteY19" fmla="*/ 1541038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9975 w 4619708"/>
                  <a:gd name="connsiteY14" fmla="*/ 222636 h 2814761"/>
                  <a:gd name="connsiteX15" fmla="*/ 2146852 w 4619708"/>
                  <a:gd name="connsiteY15" fmla="*/ 445272 h 2814761"/>
                  <a:gd name="connsiteX16" fmla="*/ 2034776 w 4619708"/>
                  <a:gd name="connsiteY16" fmla="*/ 64758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02503 w 4619708"/>
                  <a:gd name="connsiteY19" fmla="*/ 1541038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9975 w 4619708"/>
                  <a:gd name="connsiteY14" fmla="*/ 222636 h 2814761"/>
                  <a:gd name="connsiteX15" fmla="*/ 2146852 w 4619708"/>
                  <a:gd name="connsiteY15" fmla="*/ 422049 h 2814761"/>
                  <a:gd name="connsiteX16" fmla="*/ 2034776 w 4619708"/>
                  <a:gd name="connsiteY16" fmla="*/ 64758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02503 w 4619708"/>
                  <a:gd name="connsiteY19" fmla="*/ 1541038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79512 h 2814761"/>
                  <a:gd name="connsiteX14" fmla="*/ 2281266 w 4619708"/>
                  <a:gd name="connsiteY14" fmla="*/ 199413 h 2814761"/>
                  <a:gd name="connsiteX15" fmla="*/ 2146852 w 4619708"/>
                  <a:gd name="connsiteY15" fmla="*/ 422049 h 2814761"/>
                  <a:gd name="connsiteX16" fmla="*/ 2034776 w 4619708"/>
                  <a:gd name="connsiteY16" fmla="*/ 64758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02503 w 4619708"/>
                  <a:gd name="connsiteY19" fmla="*/ 1541038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79589 w 4619708"/>
                  <a:gd name="connsiteY11" fmla="*/ 95415 h 2814761"/>
                  <a:gd name="connsiteX12" fmla="*/ 2544417 w 4619708"/>
                  <a:gd name="connsiteY12" fmla="*/ 0 h 2814761"/>
                  <a:gd name="connsiteX13" fmla="*/ 2401294 w 4619708"/>
                  <a:gd name="connsiteY13" fmla="*/ 53386 h 2814761"/>
                  <a:gd name="connsiteX14" fmla="*/ 2281266 w 4619708"/>
                  <a:gd name="connsiteY14" fmla="*/ 199413 h 2814761"/>
                  <a:gd name="connsiteX15" fmla="*/ 2146852 w 4619708"/>
                  <a:gd name="connsiteY15" fmla="*/ 422049 h 2814761"/>
                  <a:gd name="connsiteX16" fmla="*/ 2034776 w 4619708"/>
                  <a:gd name="connsiteY16" fmla="*/ 64758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02503 w 4619708"/>
                  <a:gd name="connsiteY19" fmla="*/ 1541038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  <a:gd name="connsiteX0" fmla="*/ 0 w 4619708"/>
                  <a:gd name="connsiteY0" fmla="*/ 2782956 h 2814761"/>
                  <a:gd name="connsiteX1" fmla="*/ 4619708 w 4619708"/>
                  <a:gd name="connsiteY1" fmla="*/ 2814761 h 2814761"/>
                  <a:gd name="connsiteX2" fmla="*/ 4492487 w 4619708"/>
                  <a:gd name="connsiteY2" fmla="*/ 2743199 h 2814761"/>
                  <a:gd name="connsiteX3" fmla="*/ 4206240 w 4619708"/>
                  <a:gd name="connsiteY3" fmla="*/ 2568271 h 2814761"/>
                  <a:gd name="connsiteX4" fmla="*/ 3927944 w 4619708"/>
                  <a:gd name="connsiteY4" fmla="*/ 2353585 h 2814761"/>
                  <a:gd name="connsiteX5" fmla="*/ 3641697 w 4619708"/>
                  <a:gd name="connsiteY5" fmla="*/ 2099144 h 2814761"/>
                  <a:gd name="connsiteX6" fmla="*/ 3490622 w 4619708"/>
                  <a:gd name="connsiteY6" fmla="*/ 1900361 h 2814761"/>
                  <a:gd name="connsiteX7" fmla="*/ 3267986 w 4619708"/>
                  <a:gd name="connsiteY7" fmla="*/ 1502796 h 2814761"/>
                  <a:gd name="connsiteX8" fmla="*/ 3116911 w 4619708"/>
                  <a:gd name="connsiteY8" fmla="*/ 1089328 h 2814761"/>
                  <a:gd name="connsiteX9" fmla="*/ 2981739 w 4619708"/>
                  <a:gd name="connsiteY9" fmla="*/ 715617 h 2814761"/>
                  <a:gd name="connsiteX10" fmla="*/ 2830664 w 4619708"/>
                  <a:gd name="connsiteY10" fmla="*/ 357808 h 2814761"/>
                  <a:gd name="connsiteX11" fmla="*/ 2688298 w 4619708"/>
                  <a:gd name="connsiteY11" fmla="*/ 89609 h 2814761"/>
                  <a:gd name="connsiteX12" fmla="*/ 2544417 w 4619708"/>
                  <a:gd name="connsiteY12" fmla="*/ 0 h 2814761"/>
                  <a:gd name="connsiteX13" fmla="*/ 2401294 w 4619708"/>
                  <a:gd name="connsiteY13" fmla="*/ 53386 h 2814761"/>
                  <a:gd name="connsiteX14" fmla="*/ 2281266 w 4619708"/>
                  <a:gd name="connsiteY14" fmla="*/ 199413 h 2814761"/>
                  <a:gd name="connsiteX15" fmla="*/ 2146852 w 4619708"/>
                  <a:gd name="connsiteY15" fmla="*/ 422049 h 2814761"/>
                  <a:gd name="connsiteX16" fmla="*/ 2034776 w 4619708"/>
                  <a:gd name="connsiteY16" fmla="*/ 647589 h 2814761"/>
                  <a:gd name="connsiteX17" fmla="*/ 1912603 w 4619708"/>
                  <a:gd name="connsiteY17" fmla="*/ 915788 h 2814761"/>
                  <a:gd name="connsiteX18" fmla="*/ 1758627 w 4619708"/>
                  <a:gd name="connsiteY18" fmla="*/ 1234598 h 2814761"/>
                  <a:gd name="connsiteX19" fmla="*/ 1602503 w 4619708"/>
                  <a:gd name="connsiteY19" fmla="*/ 1541038 h 2814761"/>
                  <a:gd name="connsiteX20" fmla="*/ 1415332 w 4619708"/>
                  <a:gd name="connsiteY20" fmla="*/ 1836750 h 2814761"/>
                  <a:gd name="connsiteX21" fmla="*/ 1240403 w 4619708"/>
                  <a:gd name="connsiteY21" fmla="*/ 2043484 h 2814761"/>
                  <a:gd name="connsiteX22" fmla="*/ 1049572 w 4619708"/>
                  <a:gd name="connsiteY22" fmla="*/ 2226364 h 2814761"/>
                  <a:gd name="connsiteX23" fmla="*/ 683812 w 4619708"/>
                  <a:gd name="connsiteY23" fmla="*/ 2480806 h 2814761"/>
                  <a:gd name="connsiteX24" fmla="*/ 318052 w 4619708"/>
                  <a:gd name="connsiteY24" fmla="*/ 2663686 h 2814761"/>
                  <a:gd name="connsiteX25" fmla="*/ 0 w 4619708"/>
                  <a:gd name="connsiteY25" fmla="*/ 2782956 h 28147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619708" h="2814761">
                    <a:moveTo>
                      <a:pt x="0" y="2782956"/>
                    </a:moveTo>
                    <a:lnTo>
                      <a:pt x="4619708" y="2814761"/>
                    </a:lnTo>
                    <a:lnTo>
                      <a:pt x="4492487" y="2743199"/>
                    </a:lnTo>
                    <a:lnTo>
                      <a:pt x="4206240" y="2568271"/>
                    </a:lnTo>
                    <a:lnTo>
                      <a:pt x="3927944" y="2353585"/>
                    </a:lnTo>
                    <a:lnTo>
                      <a:pt x="3641697" y="2099144"/>
                    </a:lnTo>
                    <a:lnTo>
                      <a:pt x="3490622" y="1900361"/>
                    </a:lnTo>
                    <a:lnTo>
                      <a:pt x="3267986" y="1502796"/>
                    </a:lnTo>
                    <a:lnTo>
                      <a:pt x="3116911" y="1089328"/>
                    </a:lnTo>
                    <a:lnTo>
                      <a:pt x="2981739" y="715617"/>
                    </a:lnTo>
                    <a:lnTo>
                      <a:pt x="2830664" y="357808"/>
                    </a:lnTo>
                    <a:lnTo>
                      <a:pt x="2688298" y="89609"/>
                    </a:lnTo>
                    <a:lnTo>
                      <a:pt x="2544417" y="0"/>
                    </a:lnTo>
                    <a:lnTo>
                      <a:pt x="2401294" y="53386"/>
                    </a:lnTo>
                    <a:lnTo>
                      <a:pt x="2281266" y="199413"/>
                    </a:lnTo>
                    <a:lnTo>
                      <a:pt x="2146852" y="422049"/>
                    </a:lnTo>
                    <a:lnTo>
                      <a:pt x="2034776" y="647589"/>
                    </a:lnTo>
                    <a:lnTo>
                      <a:pt x="1912603" y="915788"/>
                    </a:lnTo>
                    <a:lnTo>
                      <a:pt x="1758627" y="1234598"/>
                    </a:lnTo>
                    <a:lnTo>
                      <a:pt x="1602503" y="1541038"/>
                    </a:lnTo>
                    <a:lnTo>
                      <a:pt x="1415332" y="1836750"/>
                    </a:lnTo>
                    <a:lnTo>
                      <a:pt x="1240403" y="2043484"/>
                    </a:lnTo>
                    <a:lnTo>
                      <a:pt x="1049572" y="2226364"/>
                    </a:lnTo>
                    <a:lnTo>
                      <a:pt x="683812" y="2480806"/>
                    </a:lnTo>
                    <a:lnTo>
                      <a:pt x="318052" y="2663686"/>
                    </a:lnTo>
                    <a:lnTo>
                      <a:pt x="0" y="2782956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3176706" y="5118187"/>
                <a:ext cx="1397514" cy="405353"/>
              </a:xfrm>
              <a:custGeom>
                <a:avLst/>
                <a:gdLst>
                  <a:gd name="connsiteX0" fmla="*/ 0 w 1409307"/>
                  <a:gd name="connsiteY0" fmla="*/ 400640 h 405353"/>
                  <a:gd name="connsiteX1" fmla="*/ 1409307 w 1409307"/>
                  <a:gd name="connsiteY1" fmla="*/ 405353 h 405353"/>
                  <a:gd name="connsiteX2" fmla="*/ 1239625 w 1409307"/>
                  <a:gd name="connsiteY2" fmla="*/ 282804 h 405353"/>
                  <a:gd name="connsiteX3" fmla="*/ 1159497 w 1409307"/>
                  <a:gd name="connsiteY3" fmla="*/ 202677 h 405353"/>
                  <a:gd name="connsiteX4" fmla="*/ 1041662 w 1409307"/>
                  <a:gd name="connsiteY4" fmla="*/ 94268 h 405353"/>
                  <a:gd name="connsiteX5" fmla="*/ 956820 w 1409307"/>
                  <a:gd name="connsiteY5" fmla="*/ 0 h 405353"/>
                  <a:gd name="connsiteX6" fmla="*/ 805992 w 1409307"/>
                  <a:gd name="connsiteY6" fmla="*/ 75415 h 405353"/>
                  <a:gd name="connsiteX7" fmla="*/ 697583 w 1409307"/>
                  <a:gd name="connsiteY7" fmla="*/ 131976 h 405353"/>
                  <a:gd name="connsiteX8" fmla="*/ 560895 w 1409307"/>
                  <a:gd name="connsiteY8" fmla="*/ 207390 h 405353"/>
                  <a:gd name="connsiteX9" fmla="*/ 329938 w 1409307"/>
                  <a:gd name="connsiteY9" fmla="*/ 306372 h 405353"/>
                  <a:gd name="connsiteX10" fmla="*/ 108408 w 1409307"/>
                  <a:gd name="connsiteY10" fmla="*/ 381786 h 405353"/>
                  <a:gd name="connsiteX11" fmla="*/ 0 w 1409307"/>
                  <a:gd name="connsiteY11" fmla="*/ 400640 h 4053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09307" h="405353">
                    <a:moveTo>
                      <a:pt x="0" y="400640"/>
                    </a:moveTo>
                    <a:lnTo>
                      <a:pt x="1409307" y="405353"/>
                    </a:lnTo>
                    <a:lnTo>
                      <a:pt x="1239625" y="282804"/>
                    </a:lnTo>
                    <a:lnTo>
                      <a:pt x="1159497" y="202677"/>
                    </a:lnTo>
                    <a:lnTo>
                      <a:pt x="1041662" y="94268"/>
                    </a:lnTo>
                    <a:lnTo>
                      <a:pt x="956820" y="0"/>
                    </a:lnTo>
                    <a:lnTo>
                      <a:pt x="805992" y="75415"/>
                    </a:lnTo>
                    <a:lnTo>
                      <a:pt x="697583" y="131976"/>
                    </a:lnTo>
                    <a:lnTo>
                      <a:pt x="560895" y="207390"/>
                    </a:lnTo>
                    <a:lnTo>
                      <a:pt x="329938" y="306372"/>
                    </a:lnTo>
                    <a:lnTo>
                      <a:pt x="108408" y="381786"/>
                    </a:lnTo>
                    <a:lnTo>
                      <a:pt x="0" y="400640"/>
                    </a:ln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856239" y="1447800"/>
                <a:ext cx="0" cy="414037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856239" y="5558675"/>
                <a:ext cx="7830561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Freeform 15"/>
              <p:cNvSpPr/>
              <p:nvPr/>
            </p:nvSpPr>
            <p:spPr>
              <a:xfrm>
                <a:off x="877628" y="2389876"/>
                <a:ext cx="3739022" cy="3183567"/>
              </a:xfrm>
              <a:custGeom>
                <a:avLst/>
                <a:gdLst>
                  <a:gd name="connsiteX0" fmla="*/ 0 w 7472855"/>
                  <a:gd name="connsiteY0" fmla="*/ 3201385 h 3232916"/>
                  <a:gd name="connsiteX1" fmla="*/ 1939158 w 7472855"/>
                  <a:gd name="connsiteY1" fmla="*/ 2444640 h 3232916"/>
                  <a:gd name="connsiteX2" fmla="*/ 4099034 w 7472855"/>
                  <a:gd name="connsiteY2" fmla="*/ 985 h 3232916"/>
                  <a:gd name="connsiteX3" fmla="*/ 5596758 w 7472855"/>
                  <a:gd name="connsiteY3" fmla="*/ 2160861 h 3232916"/>
                  <a:gd name="connsiteX4" fmla="*/ 7472855 w 7472855"/>
                  <a:gd name="connsiteY4" fmla="*/ 3232916 h 3232916"/>
                  <a:gd name="connsiteX0" fmla="*/ 0 w 7472855"/>
                  <a:gd name="connsiteY0" fmla="*/ 3200412 h 3231943"/>
                  <a:gd name="connsiteX1" fmla="*/ 1939158 w 7472855"/>
                  <a:gd name="connsiteY1" fmla="*/ 2443667 h 3231943"/>
                  <a:gd name="connsiteX2" fmla="*/ 4099034 w 7472855"/>
                  <a:gd name="connsiteY2" fmla="*/ 12 h 3231943"/>
                  <a:gd name="connsiteX3" fmla="*/ 5596758 w 7472855"/>
                  <a:gd name="connsiteY3" fmla="*/ 2412136 h 3231943"/>
                  <a:gd name="connsiteX4" fmla="*/ 7472855 w 7472855"/>
                  <a:gd name="connsiteY4" fmla="*/ 3231943 h 3231943"/>
                  <a:gd name="connsiteX0" fmla="*/ 0 w 7472855"/>
                  <a:gd name="connsiteY0" fmla="*/ 3200688 h 3232219"/>
                  <a:gd name="connsiteX1" fmla="*/ 1939158 w 7472855"/>
                  <a:gd name="connsiteY1" fmla="*/ 2443943 h 3232219"/>
                  <a:gd name="connsiteX2" fmla="*/ 4099034 w 7472855"/>
                  <a:gd name="connsiteY2" fmla="*/ 288 h 3232219"/>
                  <a:gd name="connsiteX3" fmla="*/ 5659820 w 7472855"/>
                  <a:gd name="connsiteY3" fmla="*/ 2286288 h 3232219"/>
                  <a:gd name="connsiteX4" fmla="*/ 7472855 w 7472855"/>
                  <a:gd name="connsiteY4" fmla="*/ 3232219 h 3232219"/>
                  <a:gd name="connsiteX0" fmla="*/ 0 w 7472855"/>
                  <a:gd name="connsiteY0" fmla="*/ 3200449 h 3231980"/>
                  <a:gd name="connsiteX1" fmla="*/ 2207172 w 7472855"/>
                  <a:gd name="connsiteY1" fmla="*/ 2222987 h 3231980"/>
                  <a:gd name="connsiteX2" fmla="*/ 4099034 w 7472855"/>
                  <a:gd name="connsiteY2" fmla="*/ 49 h 3231980"/>
                  <a:gd name="connsiteX3" fmla="*/ 5659820 w 7472855"/>
                  <a:gd name="connsiteY3" fmla="*/ 2286049 h 3231980"/>
                  <a:gd name="connsiteX4" fmla="*/ 7472855 w 7472855"/>
                  <a:gd name="connsiteY4" fmla="*/ 3231980 h 3231980"/>
                  <a:gd name="connsiteX0" fmla="*/ 0 w 7472855"/>
                  <a:gd name="connsiteY0" fmla="*/ 3200404 h 3231935"/>
                  <a:gd name="connsiteX1" fmla="*/ 2207172 w 7472855"/>
                  <a:gd name="connsiteY1" fmla="*/ 2222942 h 3231935"/>
                  <a:gd name="connsiteX2" fmla="*/ 4099034 w 7472855"/>
                  <a:gd name="connsiteY2" fmla="*/ 4 h 3231935"/>
                  <a:gd name="connsiteX3" fmla="*/ 5596759 w 7472855"/>
                  <a:gd name="connsiteY3" fmla="*/ 2238707 h 3231935"/>
                  <a:gd name="connsiteX4" fmla="*/ 7472855 w 7472855"/>
                  <a:gd name="connsiteY4" fmla="*/ 3231935 h 3231935"/>
                  <a:gd name="connsiteX0" fmla="*/ 0 w 7472855"/>
                  <a:gd name="connsiteY0" fmla="*/ 3200428 h 3231959"/>
                  <a:gd name="connsiteX1" fmla="*/ 2207172 w 7472855"/>
                  <a:gd name="connsiteY1" fmla="*/ 2222966 h 3231959"/>
                  <a:gd name="connsiteX2" fmla="*/ 4099034 w 7472855"/>
                  <a:gd name="connsiteY2" fmla="*/ 28 h 3231959"/>
                  <a:gd name="connsiteX3" fmla="*/ 5628291 w 7472855"/>
                  <a:gd name="connsiteY3" fmla="*/ 2175669 h 3231959"/>
                  <a:gd name="connsiteX4" fmla="*/ 7472855 w 7472855"/>
                  <a:gd name="connsiteY4" fmla="*/ 3231959 h 3231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472855" h="3231959">
                    <a:moveTo>
                      <a:pt x="0" y="3200428"/>
                    </a:moveTo>
                    <a:cubicBezTo>
                      <a:pt x="627993" y="3088755"/>
                      <a:pt x="1524000" y="2756366"/>
                      <a:pt x="2207172" y="2222966"/>
                    </a:cubicBezTo>
                    <a:cubicBezTo>
                      <a:pt x="2890344" y="1689566"/>
                      <a:pt x="3528848" y="7911"/>
                      <a:pt x="4099034" y="28"/>
                    </a:cubicBezTo>
                    <a:cubicBezTo>
                      <a:pt x="4669220" y="-7855"/>
                      <a:pt x="5065988" y="1637014"/>
                      <a:pt x="5628291" y="2175669"/>
                    </a:cubicBezTo>
                    <a:cubicBezTo>
                      <a:pt x="6190595" y="2714324"/>
                      <a:pt x="6815958" y="2965259"/>
                      <a:pt x="7472855" y="3231959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6163441" y="2243817"/>
                <a:ext cx="3133" cy="3329626"/>
              </a:xfrm>
              <a:prstGeom prst="line">
                <a:avLst/>
              </a:prstGeom>
              <a:ln>
                <a:solidFill>
                  <a:schemeClr val="dk1"/>
                </a:solidFill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7" name="TextBox 76"/>
              <p:cNvSpPr txBox="1"/>
              <p:nvPr/>
            </p:nvSpPr>
            <p:spPr>
              <a:xfrm rot="16200000">
                <a:off x="-1501777" y="3342956"/>
                <a:ext cx="3934073" cy="6576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b="1" dirty="0" smtClean="0">
                    <a:latin typeface="Franklin Gothic Book" panose="020B0503020102020204" pitchFamily="34" charset="0"/>
                  </a:rPr>
                  <a:t>Frequency</a:t>
                </a:r>
                <a:endParaRPr lang="en-US" sz="3600" b="1"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3104618" y="2475519"/>
                <a:ext cx="5582182" cy="3083156"/>
              </a:xfrm>
              <a:custGeom>
                <a:avLst/>
                <a:gdLst>
                  <a:gd name="connsiteX0" fmla="*/ 0 w 7472855"/>
                  <a:gd name="connsiteY0" fmla="*/ 3201385 h 3232916"/>
                  <a:gd name="connsiteX1" fmla="*/ 1939158 w 7472855"/>
                  <a:gd name="connsiteY1" fmla="*/ 2444640 h 3232916"/>
                  <a:gd name="connsiteX2" fmla="*/ 4099034 w 7472855"/>
                  <a:gd name="connsiteY2" fmla="*/ 985 h 3232916"/>
                  <a:gd name="connsiteX3" fmla="*/ 5596758 w 7472855"/>
                  <a:gd name="connsiteY3" fmla="*/ 2160861 h 3232916"/>
                  <a:gd name="connsiteX4" fmla="*/ 7472855 w 7472855"/>
                  <a:gd name="connsiteY4" fmla="*/ 3232916 h 3232916"/>
                  <a:gd name="connsiteX0" fmla="*/ 0 w 7472855"/>
                  <a:gd name="connsiteY0" fmla="*/ 3200412 h 3231943"/>
                  <a:gd name="connsiteX1" fmla="*/ 1939158 w 7472855"/>
                  <a:gd name="connsiteY1" fmla="*/ 2443667 h 3231943"/>
                  <a:gd name="connsiteX2" fmla="*/ 4099034 w 7472855"/>
                  <a:gd name="connsiteY2" fmla="*/ 12 h 3231943"/>
                  <a:gd name="connsiteX3" fmla="*/ 5596758 w 7472855"/>
                  <a:gd name="connsiteY3" fmla="*/ 2412136 h 3231943"/>
                  <a:gd name="connsiteX4" fmla="*/ 7472855 w 7472855"/>
                  <a:gd name="connsiteY4" fmla="*/ 3231943 h 3231943"/>
                  <a:gd name="connsiteX0" fmla="*/ 0 w 7472855"/>
                  <a:gd name="connsiteY0" fmla="*/ 3200688 h 3232219"/>
                  <a:gd name="connsiteX1" fmla="*/ 1939158 w 7472855"/>
                  <a:gd name="connsiteY1" fmla="*/ 2443943 h 3232219"/>
                  <a:gd name="connsiteX2" fmla="*/ 4099034 w 7472855"/>
                  <a:gd name="connsiteY2" fmla="*/ 288 h 3232219"/>
                  <a:gd name="connsiteX3" fmla="*/ 5659820 w 7472855"/>
                  <a:gd name="connsiteY3" fmla="*/ 2286288 h 3232219"/>
                  <a:gd name="connsiteX4" fmla="*/ 7472855 w 7472855"/>
                  <a:gd name="connsiteY4" fmla="*/ 3232219 h 3232219"/>
                  <a:gd name="connsiteX0" fmla="*/ 0 w 7472855"/>
                  <a:gd name="connsiteY0" fmla="*/ 3200449 h 3231980"/>
                  <a:gd name="connsiteX1" fmla="*/ 2207172 w 7472855"/>
                  <a:gd name="connsiteY1" fmla="*/ 2222987 h 3231980"/>
                  <a:gd name="connsiteX2" fmla="*/ 4099034 w 7472855"/>
                  <a:gd name="connsiteY2" fmla="*/ 49 h 3231980"/>
                  <a:gd name="connsiteX3" fmla="*/ 5659820 w 7472855"/>
                  <a:gd name="connsiteY3" fmla="*/ 2286049 h 3231980"/>
                  <a:gd name="connsiteX4" fmla="*/ 7472855 w 7472855"/>
                  <a:gd name="connsiteY4" fmla="*/ 3231980 h 3231980"/>
                  <a:gd name="connsiteX0" fmla="*/ 0 w 7472855"/>
                  <a:gd name="connsiteY0" fmla="*/ 3200404 h 3231935"/>
                  <a:gd name="connsiteX1" fmla="*/ 2207172 w 7472855"/>
                  <a:gd name="connsiteY1" fmla="*/ 2222942 h 3231935"/>
                  <a:gd name="connsiteX2" fmla="*/ 4099034 w 7472855"/>
                  <a:gd name="connsiteY2" fmla="*/ 4 h 3231935"/>
                  <a:gd name="connsiteX3" fmla="*/ 5596759 w 7472855"/>
                  <a:gd name="connsiteY3" fmla="*/ 2238707 h 3231935"/>
                  <a:gd name="connsiteX4" fmla="*/ 7472855 w 7472855"/>
                  <a:gd name="connsiteY4" fmla="*/ 3231935 h 3231935"/>
                  <a:gd name="connsiteX0" fmla="*/ 0 w 7472855"/>
                  <a:gd name="connsiteY0" fmla="*/ 3200428 h 3231959"/>
                  <a:gd name="connsiteX1" fmla="*/ 2207172 w 7472855"/>
                  <a:gd name="connsiteY1" fmla="*/ 2222966 h 3231959"/>
                  <a:gd name="connsiteX2" fmla="*/ 4099034 w 7472855"/>
                  <a:gd name="connsiteY2" fmla="*/ 28 h 3231959"/>
                  <a:gd name="connsiteX3" fmla="*/ 5628291 w 7472855"/>
                  <a:gd name="connsiteY3" fmla="*/ 2175669 h 3231959"/>
                  <a:gd name="connsiteX4" fmla="*/ 7472855 w 7472855"/>
                  <a:gd name="connsiteY4" fmla="*/ 3231959 h 3231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472855" h="3231959">
                    <a:moveTo>
                      <a:pt x="0" y="3200428"/>
                    </a:moveTo>
                    <a:cubicBezTo>
                      <a:pt x="627993" y="3088755"/>
                      <a:pt x="1524000" y="2756366"/>
                      <a:pt x="2207172" y="2222966"/>
                    </a:cubicBezTo>
                    <a:cubicBezTo>
                      <a:pt x="2890344" y="1689566"/>
                      <a:pt x="3528848" y="7911"/>
                      <a:pt x="4099034" y="28"/>
                    </a:cubicBezTo>
                    <a:cubicBezTo>
                      <a:pt x="4669220" y="-7855"/>
                      <a:pt x="5065988" y="1637014"/>
                      <a:pt x="5628291" y="2175669"/>
                    </a:cubicBezTo>
                    <a:cubicBezTo>
                      <a:pt x="6190595" y="2714324"/>
                      <a:pt x="6815958" y="2965259"/>
                      <a:pt x="7472855" y="3231959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870660" y="5562600"/>
                <a:ext cx="781300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b="1" dirty="0" smtClean="0">
                    <a:latin typeface="Franklin Gothic Book" panose="020B0503020102020204" pitchFamily="34" charset="0"/>
                  </a:rPr>
                  <a:t>Metric Value</a:t>
                </a:r>
                <a:endParaRPr lang="en-US" sz="3600" b="1" dirty="0">
                  <a:latin typeface="Franklin Gothic Book" panose="020B0503020102020204" pitchFamily="34" charset="0"/>
                </a:endParaRPr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839725" y="807073"/>
                <a:ext cx="3238626" cy="423634"/>
                <a:chOff x="838200" y="1398413"/>
                <a:chExt cx="2489872" cy="423634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>
                  <a:off x="838200" y="1524000"/>
                  <a:ext cx="2489872" cy="0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838200" y="1524000"/>
                  <a:ext cx="0" cy="298047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1980664" y="1398413"/>
                  <a:ext cx="0" cy="135376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</p:grpSp>
          <p:grpSp>
            <p:nvGrpSpPr>
              <p:cNvPr id="25" name="Group 24"/>
              <p:cNvGrpSpPr/>
              <p:nvPr/>
            </p:nvGrpSpPr>
            <p:grpSpPr>
              <a:xfrm>
                <a:off x="6166573" y="833293"/>
                <a:ext cx="2596428" cy="435698"/>
                <a:chOff x="838200" y="1388624"/>
                <a:chExt cx="2958722" cy="435698"/>
              </a:xfrm>
            </p:grpSpPr>
            <p:cxnSp>
              <p:nvCxnSpPr>
                <p:cNvPr id="26" name="Straight Connector 25"/>
                <p:cNvCxnSpPr/>
                <p:nvPr/>
              </p:nvCxnSpPr>
              <p:spPr>
                <a:xfrm>
                  <a:off x="838200" y="1524000"/>
                  <a:ext cx="2958722" cy="0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2284579" y="1388624"/>
                  <a:ext cx="0" cy="135376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3796922" y="1524000"/>
                  <a:ext cx="0" cy="300322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</p:grpSp>
          <p:grpSp>
            <p:nvGrpSpPr>
              <p:cNvPr id="32" name="Group 31"/>
              <p:cNvGrpSpPr/>
              <p:nvPr/>
            </p:nvGrpSpPr>
            <p:grpSpPr>
              <a:xfrm>
                <a:off x="4078351" y="502540"/>
                <a:ext cx="2085090" cy="716659"/>
                <a:chOff x="-384887" y="1388624"/>
                <a:chExt cx="4181809" cy="553375"/>
              </a:xfrm>
            </p:grpSpPr>
            <p:cxnSp>
              <p:nvCxnSpPr>
                <p:cNvPr id="33" name="Straight Connector 32"/>
                <p:cNvCxnSpPr/>
                <p:nvPr/>
              </p:nvCxnSpPr>
              <p:spPr>
                <a:xfrm>
                  <a:off x="-384887" y="1524000"/>
                  <a:ext cx="4181809" cy="0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-384887" y="1524000"/>
                  <a:ext cx="0" cy="417999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1681497" y="1388624"/>
                  <a:ext cx="0" cy="135376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3796922" y="1524000"/>
                  <a:ext cx="0" cy="417999"/>
                </a:xfrm>
                <a:prstGeom prst="line">
                  <a:avLst/>
                </a:prstGeom>
                <a:noFill/>
                <a:ln w="38100" cap="rnd" cmpd="sng" algn="ctr">
                  <a:solidFill>
                    <a:srgbClr val="3F3F3F">
                      <a:lumMod val="50000"/>
                    </a:srgbClr>
                  </a:solidFill>
                  <a:prstDash val="solid"/>
                </a:ln>
                <a:effectLst/>
              </p:spPr>
            </p:cxnSp>
          </p:grpSp>
          <p:sp>
            <p:nvSpPr>
              <p:cNvPr id="37" name="TextBox 36"/>
              <p:cNvSpPr txBox="1"/>
              <p:nvPr/>
            </p:nvSpPr>
            <p:spPr>
              <a:xfrm>
                <a:off x="1670769" y="330091"/>
                <a:ext cx="130996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chemeClr val="accent2">
                        <a:lumMod val="75000"/>
                      </a:schemeClr>
                    </a:solidFill>
                    <a:latin typeface="Franklin Gothic Book" panose="020B0503020102020204" pitchFamily="34" charset="0"/>
                  </a:rPr>
                  <a:t>0</a:t>
                </a:r>
                <a:endParaRPr lang="en-US" sz="2400" b="1" dirty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639713" y="330091"/>
                <a:ext cx="15922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chemeClr val="accent2">
                        <a:lumMod val="75000"/>
                      </a:schemeClr>
                    </a:solidFill>
                    <a:latin typeface="Franklin Gothic Book" panose="020B0503020102020204" pitchFamily="34" charset="0"/>
                  </a:rPr>
                  <a:t>100</a:t>
                </a:r>
                <a:endParaRPr lang="en-US" sz="2400" b="1" dirty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4078351" y="2246918"/>
                <a:ext cx="3133" cy="3268935"/>
              </a:xfrm>
              <a:prstGeom prst="line">
                <a:avLst/>
              </a:prstGeom>
              <a:ln>
                <a:solidFill>
                  <a:schemeClr val="accent2">
                    <a:lumMod val="75000"/>
                  </a:schemeClr>
                </a:solidFill>
                <a:prstDash val="sysDash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0" name="TextBox 39"/>
              <p:cNvSpPr txBox="1"/>
              <p:nvPr/>
            </p:nvSpPr>
            <p:spPr>
              <a:xfrm>
                <a:off x="4324765" y="62622"/>
                <a:ext cx="15922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chemeClr val="accent2">
                        <a:lumMod val="75000"/>
                      </a:schemeClr>
                    </a:solidFill>
                    <a:latin typeface="Franklin Gothic Book" panose="020B0503020102020204" pitchFamily="34" charset="0"/>
                  </a:rPr>
                  <a:t>1 - 99</a:t>
                </a:r>
                <a:endParaRPr lang="en-US" sz="2400" b="1" dirty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2923671" y="1676905"/>
              <a:ext cx="20774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rPr>
                <a:t>Threshold %</a:t>
              </a:r>
              <a:endParaRPr lang="en-US" sz="28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  <p:cxnSp>
          <p:nvCxnSpPr>
            <p:cNvPr id="46" name="Straight Connector 45"/>
            <p:cNvCxnSpPr>
              <a:endCxn id="15" idx="0"/>
            </p:cNvCxnSpPr>
            <p:nvPr/>
          </p:nvCxnSpPr>
          <p:spPr>
            <a:xfrm>
              <a:off x="3962400" y="1223024"/>
              <a:ext cx="0" cy="453881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5599327" y="1676905"/>
              <a:ext cx="8963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Franklin Gothic Book" panose="020B0503020102020204" pitchFamily="34" charset="0"/>
                </a:rPr>
                <a:t>50%</a:t>
              </a:r>
              <a:endParaRPr lang="en-US" sz="2800" b="1" dirty="0">
                <a:latin typeface="Franklin Gothic Book" panose="020B0503020102020204" pitchFamily="34" charset="0"/>
              </a:endParaRPr>
            </a:p>
          </p:txBody>
        </p:sp>
        <p:cxnSp>
          <p:nvCxnSpPr>
            <p:cNvPr id="50" name="Straight Connector 49"/>
            <p:cNvCxnSpPr>
              <a:endCxn id="49" idx="0"/>
            </p:cNvCxnSpPr>
            <p:nvPr/>
          </p:nvCxnSpPr>
          <p:spPr>
            <a:xfrm flipH="1">
              <a:off x="6047490" y="1258733"/>
              <a:ext cx="1449" cy="418171"/>
            </a:xfrm>
            <a:prstGeom prst="line">
              <a:avLst/>
            </a:prstGeom>
            <a:ln>
              <a:solidFill>
                <a:schemeClr val="dk1"/>
              </a:solidFill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Threshold Gradient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99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08"/>
          <p:cNvSpPr/>
          <p:nvPr/>
        </p:nvSpPr>
        <p:spPr>
          <a:xfrm>
            <a:off x="1229094" y="5013512"/>
            <a:ext cx="7758753" cy="88673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221589" y="4138534"/>
            <a:ext cx="7766258" cy="878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1221589" y="3260825"/>
            <a:ext cx="7766258" cy="8864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1229094" y="2377887"/>
            <a:ext cx="7758753" cy="8864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241803" y="1490036"/>
            <a:ext cx="7746044" cy="8900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562"/>
            <a:ext cx="91440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Threshold Gradient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8504" y="1298491"/>
            <a:ext cx="8953096" cy="5330909"/>
            <a:chOff x="38504" y="1298491"/>
            <a:chExt cx="8419697" cy="5041729"/>
          </a:xfrm>
        </p:grpSpPr>
        <p:sp>
          <p:nvSpPr>
            <p:cNvPr id="103" name="TextBox 102"/>
            <p:cNvSpPr txBox="1"/>
            <p:nvPr/>
          </p:nvSpPr>
          <p:spPr>
            <a:xfrm>
              <a:off x="716365" y="2096681"/>
              <a:ext cx="50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Franklin Gothic Book" panose="020B0503020102020204" pitchFamily="34" charset="0"/>
                </a:rPr>
                <a:t>80</a:t>
              </a:r>
              <a:endParaRPr lang="en-US" dirty="0">
                <a:latin typeface="Franklin Gothic Book" panose="020B0503020102020204" pitchFamily="34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716366" y="3757743"/>
              <a:ext cx="4833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Franklin Gothic Book" panose="020B0503020102020204" pitchFamily="34" charset="0"/>
                </a:rPr>
                <a:t>4</a:t>
              </a:r>
              <a:r>
                <a:rPr lang="en-US" dirty="0" smtClean="0">
                  <a:latin typeface="Franklin Gothic Book" panose="020B0503020102020204" pitchFamily="34" charset="0"/>
                </a:rPr>
                <a:t>0</a:t>
              </a:r>
              <a:endParaRPr lang="en-US" dirty="0">
                <a:latin typeface="Franklin Gothic Book" panose="020B0503020102020204" pitchFamily="34" charset="0"/>
              </a:endParaRPr>
            </a:p>
          </p:txBody>
        </p:sp>
        <p:grpSp>
          <p:nvGrpSpPr>
            <p:cNvPr id="100" name="Group 99"/>
            <p:cNvGrpSpPr/>
            <p:nvPr/>
          </p:nvGrpSpPr>
          <p:grpSpPr>
            <a:xfrm>
              <a:off x="38504" y="1298491"/>
              <a:ext cx="8419697" cy="5041729"/>
              <a:chOff x="38504" y="1298491"/>
              <a:chExt cx="8419697" cy="5041729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1642798" y="1477965"/>
                <a:ext cx="6358201" cy="4166229"/>
                <a:chOff x="1066800" y="1630365"/>
                <a:chExt cx="6934200" cy="4166229"/>
              </a:xfrm>
            </p:grpSpPr>
            <p:grpSp>
              <p:nvGrpSpPr>
                <p:cNvPr id="7" name="Group 6"/>
                <p:cNvGrpSpPr/>
                <p:nvPr/>
              </p:nvGrpSpPr>
              <p:grpSpPr>
                <a:xfrm>
                  <a:off x="1066800" y="1630365"/>
                  <a:ext cx="1143000" cy="1166043"/>
                  <a:chOff x="1066800" y="1752601"/>
                  <a:chExt cx="1143000" cy="1166043"/>
                </a:xfrm>
              </p:grpSpPr>
              <p:grpSp>
                <p:nvGrpSpPr>
                  <p:cNvPr id="12" name="Group 11"/>
                  <p:cNvGrpSpPr/>
                  <p:nvPr/>
                </p:nvGrpSpPr>
                <p:grpSpPr>
                  <a:xfrm>
                    <a:off x="1066800" y="1752601"/>
                    <a:ext cx="1143000" cy="838200"/>
                    <a:chOff x="914400" y="1600200"/>
                    <a:chExt cx="1143000" cy="1447800"/>
                  </a:xfrm>
                </p:grpSpPr>
                <p:sp>
                  <p:nvSpPr>
                    <p:cNvPr id="13" name="Rectangle 12"/>
                    <p:cNvSpPr/>
                    <p:nvPr/>
                  </p:nvSpPr>
                  <p:spPr>
                    <a:xfrm>
                      <a:off x="914400" y="1600200"/>
                      <a:ext cx="1143000" cy="144780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4" name="Straight Connector 13"/>
                    <p:cNvCxnSpPr>
                      <a:stCxn id="13" idx="1"/>
                      <a:endCxn id="13" idx="3"/>
                    </p:cNvCxnSpPr>
                    <p:nvPr/>
                  </p:nvCxnSpPr>
                  <p:spPr>
                    <a:xfrm>
                      <a:off x="914400" y="2324100"/>
                      <a:ext cx="1143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5" name="Group 44"/>
                  <p:cNvGrpSpPr/>
                  <p:nvPr/>
                </p:nvGrpSpPr>
                <p:grpSpPr>
                  <a:xfrm rot="10800000">
                    <a:off x="1390650" y="2583679"/>
                    <a:ext cx="495300" cy="334965"/>
                    <a:chOff x="1390650" y="1417636"/>
                    <a:chExt cx="495300" cy="334965"/>
                  </a:xfrm>
                </p:grpSpPr>
                <p:cxnSp>
                  <p:nvCxnSpPr>
                    <p:cNvPr id="46" name="Straight Connector 45"/>
                    <p:cNvCxnSpPr/>
                    <p:nvPr/>
                  </p:nvCxnSpPr>
                  <p:spPr>
                    <a:xfrm flipV="1">
                      <a:off x="1638300" y="1417638"/>
                      <a:ext cx="0" cy="334963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Connector 46"/>
                    <p:cNvCxnSpPr/>
                    <p:nvPr/>
                  </p:nvCxnSpPr>
                  <p:spPr>
                    <a:xfrm flipV="1">
                      <a:off x="1390650" y="1417636"/>
                      <a:ext cx="495300" cy="2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48" name="Group 47"/>
                <p:cNvGrpSpPr/>
                <p:nvPr/>
              </p:nvGrpSpPr>
              <p:grpSpPr>
                <a:xfrm>
                  <a:off x="2514600" y="2137161"/>
                  <a:ext cx="1143000" cy="1501008"/>
                  <a:chOff x="1066800" y="1417636"/>
                  <a:chExt cx="1143000" cy="1501008"/>
                </a:xfrm>
              </p:grpSpPr>
              <p:grpSp>
                <p:nvGrpSpPr>
                  <p:cNvPr id="49" name="Group 48"/>
                  <p:cNvGrpSpPr/>
                  <p:nvPr/>
                </p:nvGrpSpPr>
                <p:grpSpPr>
                  <a:xfrm>
                    <a:off x="1066800" y="1752601"/>
                    <a:ext cx="1143000" cy="838200"/>
                    <a:chOff x="914400" y="1600200"/>
                    <a:chExt cx="1143000" cy="1447800"/>
                  </a:xfrm>
                </p:grpSpPr>
                <p:sp>
                  <p:nvSpPr>
                    <p:cNvPr id="56" name="Rectangle 55"/>
                    <p:cNvSpPr/>
                    <p:nvPr/>
                  </p:nvSpPr>
                  <p:spPr>
                    <a:xfrm>
                      <a:off x="914400" y="1600200"/>
                      <a:ext cx="1143000" cy="144780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57" name="Straight Connector 56"/>
                    <p:cNvCxnSpPr>
                      <a:stCxn id="56" idx="1"/>
                      <a:endCxn id="56" idx="3"/>
                    </p:cNvCxnSpPr>
                    <p:nvPr/>
                  </p:nvCxnSpPr>
                  <p:spPr>
                    <a:xfrm>
                      <a:off x="914400" y="2324100"/>
                      <a:ext cx="1143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0" name="Group 49"/>
                  <p:cNvGrpSpPr/>
                  <p:nvPr/>
                </p:nvGrpSpPr>
                <p:grpSpPr>
                  <a:xfrm>
                    <a:off x="1390650" y="1417636"/>
                    <a:ext cx="495300" cy="334965"/>
                    <a:chOff x="1390650" y="1417636"/>
                    <a:chExt cx="495300" cy="334965"/>
                  </a:xfrm>
                </p:grpSpPr>
                <p:cxnSp>
                  <p:nvCxnSpPr>
                    <p:cNvPr id="54" name="Straight Connector 53"/>
                    <p:cNvCxnSpPr>
                      <a:stCxn id="56" idx="0"/>
                    </p:cNvCxnSpPr>
                    <p:nvPr/>
                  </p:nvCxnSpPr>
                  <p:spPr>
                    <a:xfrm flipV="1">
                      <a:off x="1638300" y="1417638"/>
                      <a:ext cx="0" cy="334963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" name="Straight Connector 54"/>
                    <p:cNvCxnSpPr/>
                    <p:nvPr/>
                  </p:nvCxnSpPr>
                  <p:spPr>
                    <a:xfrm flipV="1">
                      <a:off x="1390650" y="1417636"/>
                      <a:ext cx="495300" cy="2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1" name="Group 50"/>
                  <p:cNvGrpSpPr/>
                  <p:nvPr/>
                </p:nvGrpSpPr>
                <p:grpSpPr>
                  <a:xfrm rot="10800000">
                    <a:off x="1390650" y="2583679"/>
                    <a:ext cx="495300" cy="334965"/>
                    <a:chOff x="1390650" y="1417636"/>
                    <a:chExt cx="495300" cy="334965"/>
                  </a:xfrm>
                </p:grpSpPr>
                <p:cxnSp>
                  <p:nvCxnSpPr>
                    <p:cNvPr id="52" name="Straight Connector 51"/>
                    <p:cNvCxnSpPr/>
                    <p:nvPr/>
                  </p:nvCxnSpPr>
                  <p:spPr>
                    <a:xfrm flipV="1">
                      <a:off x="1638300" y="1417638"/>
                      <a:ext cx="0" cy="334963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" name="Straight Connector 52"/>
                    <p:cNvCxnSpPr/>
                    <p:nvPr/>
                  </p:nvCxnSpPr>
                  <p:spPr>
                    <a:xfrm flipV="1">
                      <a:off x="1390650" y="1417636"/>
                      <a:ext cx="495300" cy="2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8" name="Group 57"/>
                <p:cNvGrpSpPr/>
                <p:nvPr/>
              </p:nvGrpSpPr>
              <p:grpSpPr>
                <a:xfrm>
                  <a:off x="3962400" y="2978922"/>
                  <a:ext cx="1143000" cy="1501008"/>
                  <a:chOff x="1066800" y="1417636"/>
                  <a:chExt cx="1143000" cy="1501008"/>
                </a:xfrm>
              </p:grpSpPr>
              <p:grpSp>
                <p:nvGrpSpPr>
                  <p:cNvPr id="59" name="Group 58"/>
                  <p:cNvGrpSpPr/>
                  <p:nvPr/>
                </p:nvGrpSpPr>
                <p:grpSpPr>
                  <a:xfrm>
                    <a:off x="1066800" y="1752601"/>
                    <a:ext cx="1143000" cy="838200"/>
                    <a:chOff x="914400" y="1600200"/>
                    <a:chExt cx="1143000" cy="1447800"/>
                  </a:xfrm>
                </p:grpSpPr>
                <p:sp>
                  <p:nvSpPr>
                    <p:cNvPr id="66" name="Rectangle 65"/>
                    <p:cNvSpPr/>
                    <p:nvPr/>
                  </p:nvSpPr>
                  <p:spPr>
                    <a:xfrm>
                      <a:off x="914400" y="1600200"/>
                      <a:ext cx="1143000" cy="144780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67" name="Straight Connector 66"/>
                    <p:cNvCxnSpPr>
                      <a:stCxn id="66" idx="1"/>
                      <a:endCxn id="66" idx="3"/>
                    </p:cNvCxnSpPr>
                    <p:nvPr/>
                  </p:nvCxnSpPr>
                  <p:spPr>
                    <a:xfrm>
                      <a:off x="914400" y="2324100"/>
                      <a:ext cx="1143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60" name="Group 59"/>
                  <p:cNvGrpSpPr/>
                  <p:nvPr/>
                </p:nvGrpSpPr>
                <p:grpSpPr>
                  <a:xfrm>
                    <a:off x="1390650" y="1417636"/>
                    <a:ext cx="495300" cy="334965"/>
                    <a:chOff x="1390650" y="1417636"/>
                    <a:chExt cx="495300" cy="334965"/>
                  </a:xfrm>
                </p:grpSpPr>
                <p:cxnSp>
                  <p:nvCxnSpPr>
                    <p:cNvPr id="64" name="Straight Connector 63"/>
                    <p:cNvCxnSpPr>
                      <a:stCxn id="66" idx="0"/>
                    </p:cNvCxnSpPr>
                    <p:nvPr/>
                  </p:nvCxnSpPr>
                  <p:spPr>
                    <a:xfrm flipV="1">
                      <a:off x="1638300" y="1417638"/>
                      <a:ext cx="0" cy="334963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5" name="Straight Connector 64"/>
                    <p:cNvCxnSpPr/>
                    <p:nvPr/>
                  </p:nvCxnSpPr>
                  <p:spPr>
                    <a:xfrm flipV="1">
                      <a:off x="1390650" y="1417636"/>
                      <a:ext cx="495300" cy="2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61" name="Group 60"/>
                  <p:cNvGrpSpPr/>
                  <p:nvPr/>
                </p:nvGrpSpPr>
                <p:grpSpPr>
                  <a:xfrm rot="10800000">
                    <a:off x="1390650" y="2583679"/>
                    <a:ext cx="495300" cy="334965"/>
                    <a:chOff x="1390650" y="1417636"/>
                    <a:chExt cx="495300" cy="334965"/>
                  </a:xfrm>
                </p:grpSpPr>
                <p:cxnSp>
                  <p:nvCxnSpPr>
                    <p:cNvPr id="62" name="Straight Connector 61"/>
                    <p:cNvCxnSpPr/>
                    <p:nvPr/>
                  </p:nvCxnSpPr>
                  <p:spPr>
                    <a:xfrm flipV="1">
                      <a:off x="1638300" y="1417638"/>
                      <a:ext cx="0" cy="334963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Straight Connector 62"/>
                    <p:cNvCxnSpPr/>
                    <p:nvPr/>
                  </p:nvCxnSpPr>
                  <p:spPr>
                    <a:xfrm flipV="1">
                      <a:off x="1390650" y="1417636"/>
                      <a:ext cx="495300" cy="2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68" name="Group 67"/>
                <p:cNvGrpSpPr/>
                <p:nvPr/>
              </p:nvGrpSpPr>
              <p:grpSpPr>
                <a:xfrm>
                  <a:off x="5410200" y="3802013"/>
                  <a:ext cx="1143000" cy="1501008"/>
                  <a:chOff x="1066800" y="1417636"/>
                  <a:chExt cx="1143000" cy="1501008"/>
                </a:xfrm>
              </p:grpSpPr>
              <p:grpSp>
                <p:nvGrpSpPr>
                  <p:cNvPr id="69" name="Group 68"/>
                  <p:cNvGrpSpPr/>
                  <p:nvPr/>
                </p:nvGrpSpPr>
                <p:grpSpPr>
                  <a:xfrm>
                    <a:off x="1066800" y="1752601"/>
                    <a:ext cx="1143000" cy="838200"/>
                    <a:chOff x="914400" y="1600200"/>
                    <a:chExt cx="1143000" cy="1447800"/>
                  </a:xfrm>
                </p:grpSpPr>
                <p:sp>
                  <p:nvSpPr>
                    <p:cNvPr id="76" name="Rectangle 75"/>
                    <p:cNvSpPr/>
                    <p:nvPr/>
                  </p:nvSpPr>
                  <p:spPr>
                    <a:xfrm>
                      <a:off x="914400" y="1600200"/>
                      <a:ext cx="1143000" cy="144780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77" name="Straight Connector 76"/>
                    <p:cNvCxnSpPr>
                      <a:stCxn id="76" idx="1"/>
                      <a:endCxn id="76" idx="3"/>
                    </p:cNvCxnSpPr>
                    <p:nvPr/>
                  </p:nvCxnSpPr>
                  <p:spPr>
                    <a:xfrm>
                      <a:off x="914400" y="2324100"/>
                      <a:ext cx="1143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0" name="Group 69"/>
                  <p:cNvGrpSpPr/>
                  <p:nvPr/>
                </p:nvGrpSpPr>
                <p:grpSpPr>
                  <a:xfrm>
                    <a:off x="1390650" y="1417636"/>
                    <a:ext cx="495300" cy="334965"/>
                    <a:chOff x="1390650" y="1417636"/>
                    <a:chExt cx="495300" cy="334965"/>
                  </a:xfrm>
                </p:grpSpPr>
                <p:cxnSp>
                  <p:nvCxnSpPr>
                    <p:cNvPr id="74" name="Straight Connector 73"/>
                    <p:cNvCxnSpPr>
                      <a:stCxn id="76" idx="0"/>
                    </p:cNvCxnSpPr>
                    <p:nvPr/>
                  </p:nvCxnSpPr>
                  <p:spPr>
                    <a:xfrm flipV="1">
                      <a:off x="1638300" y="1417638"/>
                      <a:ext cx="0" cy="334963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" name="Straight Connector 74"/>
                    <p:cNvCxnSpPr/>
                    <p:nvPr/>
                  </p:nvCxnSpPr>
                  <p:spPr>
                    <a:xfrm flipV="1">
                      <a:off x="1390650" y="1417636"/>
                      <a:ext cx="495300" cy="2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1" name="Group 70"/>
                  <p:cNvGrpSpPr/>
                  <p:nvPr/>
                </p:nvGrpSpPr>
                <p:grpSpPr>
                  <a:xfrm rot="10800000">
                    <a:off x="1390650" y="2583679"/>
                    <a:ext cx="495300" cy="334965"/>
                    <a:chOff x="1390650" y="1417636"/>
                    <a:chExt cx="495300" cy="334965"/>
                  </a:xfrm>
                </p:grpSpPr>
                <p:cxnSp>
                  <p:nvCxnSpPr>
                    <p:cNvPr id="72" name="Straight Connector 71"/>
                    <p:cNvCxnSpPr/>
                    <p:nvPr/>
                  </p:nvCxnSpPr>
                  <p:spPr>
                    <a:xfrm flipV="1">
                      <a:off x="1638300" y="1417638"/>
                      <a:ext cx="0" cy="334963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" name="Straight Connector 72"/>
                    <p:cNvCxnSpPr/>
                    <p:nvPr/>
                  </p:nvCxnSpPr>
                  <p:spPr>
                    <a:xfrm flipV="1">
                      <a:off x="1390650" y="1417636"/>
                      <a:ext cx="495300" cy="2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78" name="Group 77"/>
                <p:cNvGrpSpPr/>
                <p:nvPr/>
              </p:nvGrpSpPr>
              <p:grpSpPr>
                <a:xfrm>
                  <a:off x="6858000" y="4623431"/>
                  <a:ext cx="1143000" cy="1173163"/>
                  <a:chOff x="1066800" y="1397293"/>
                  <a:chExt cx="1143000" cy="1173163"/>
                </a:xfrm>
              </p:grpSpPr>
              <p:grpSp>
                <p:nvGrpSpPr>
                  <p:cNvPr id="79" name="Group 78"/>
                  <p:cNvGrpSpPr/>
                  <p:nvPr/>
                </p:nvGrpSpPr>
                <p:grpSpPr>
                  <a:xfrm>
                    <a:off x="1066800" y="1732256"/>
                    <a:ext cx="1143000" cy="838200"/>
                    <a:chOff x="914400" y="1565059"/>
                    <a:chExt cx="1143000" cy="1447800"/>
                  </a:xfrm>
                </p:grpSpPr>
                <p:sp>
                  <p:nvSpPr>
                    <p:cNvPr id="86" name="Rectangle 85"/>
                    <p:cNvSpPr/>
                    <p:nvPr/>
                  </p:nvSpPr>
                  <p:spPr>
                    <a:xfrm>
                      <a:off x="914400" y="1565059"/>
                      <a:ext cx="1143000" cy="144780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87" name="Straight Connector 86"/>
                    <p:cNvCxnSpPr>
                      <a:stCxn id="86" idx="1"/>
                      <a:endCxn id="86" idx="3"/>
                    </p:cNvCxnSpPr>
                    <p:nvPr/>
                  </p:nvCxnSpPr>
                  <p:spPr>
                    <a:xfrm>
                      <a:off x="914400" y="2288960"/>
                      <a:ext cx="1143000" cy="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0" name="Group 79"/>
                  <p:cNvGrpSpPr/>
                  <p:nvPr/>
                </p:nvGrpSpPr>
                <p:grpSpPr>
                  <a:xfrm>
                    <a:off x="1380882" y="1397293"/>
                    <a:ext cx="495300" cy="334963"/>
                    <a:chOff x="1380882" y="1397293"/>
                    <a:chExt cx="495300" cy="334963"/>
                  </a:xfrm>
                </p:grpSpPr>
                <p:cxnSp>
                  <p:nvCxnSpPr>
                    <p:cNvPr id="84" name="Straight Connector 83"/>
                    <p:cNvCxnSpPr>
                      <a:stCxn id="86" idx="0"/>
                    </p:cNvCxnSpPr>
                    <p:nvPr/>
                  </p:nvCxnSpPr>
                  <p:spPr>
                    <a:xfrm flipV="1">
                      <a:off x="1638301" y="1397293"/>
                      <a:ext cx="0" cy="334963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" name="Straight Connector 84"/>
                    <p:cNvCxnSpPr/>
                    <p:nvPr/>
                  </p:nvCxnSpPr>
                  <p:spPr>
                    <a:xfrm flipV="1">
                      <a:off x="1380882" y="1405090"/>
                      <a:ext cx="495300" cy="2"/>
                    </a:xfrm>
                    <a:prstGeom prst="line">
                      <a:avLst/>
                    </a:prstGeom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grpSp>
            <p:nvGrpSpPr>
              <p:cNvPr id="93" name="Group 92"/>
              <p:cNvGrpSpPr/>
              <p:nvPr/>
            </p:nvGrpSpPr>
            <p:grpSpPr>
              <a:xfrm>
                <a:off x="596669" y="1298491"/>
                <a:ext cx="7861532" cy="4541776"/>
                <a:chOff x="173724" y="1298491"/>
                <a:chExt cx="8288617" cy="4541776"/>
              </a:xfrm>
            </p:grpSpPr>
            <p:grpSp>
              <p:nvGrpSpPr>
                <p:cNvPr id="88" name="Group 87"/>
                <p:cNvGrpSpPr/>
                <p:nvPr/>
              </p:nvGrpSpPr>
              <p:grpSpPr>
                <a:xfrm>
                  <a:off x="762000" y="1477833"/>
                  <a:ext cx="7700341" cy="4186332"/>
                  <a:chOff x="762000" y="1950900"/>
                  <a:chExt cx="7700341" cy="3570902"/>
                </a:xfrm>
              </p:grpSpPr>
              <p:cxnSp>
                <p:nvCxnSpPr>
                  <p:cNvPr id="28" name="Straight Connector 27"/>
                  <p:cNvCxnSpPr/>
                  <p:nvPr/>
                </p:nvCxnSpPr>
                <p:spPr>
                  <a:xfrm>
                    <a:off x="762000" y="1950900"/>
                    <a:ext cx="0" cy="356482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/>
                  <p:cNvCxnSpPr/>
                  <p:nvPr/>
                </p:nvCxnSpPr>
                <p:spPr>
                  <a:xfrm flipH="1">
                    <a:off x="762000" y="5515727"/>
                    <a:ext cx="7700341" cy="607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9" name="TextBox 88"/>
                <p:cNvSpPr txBox="1"/>
                <p:nvPr/>
              </p:nvSpPr>
              <p:spPr>
                <a:xfrm>
                  <a:off x="173724" y="1298491"/>
                  <a:ext cx="7620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latin typeface="Franklin Gothic Book" panose="020B0503020102020204" pitchFamily="34" charset="0"/>
                    </a:rPr>
                    <a:t>100</a:t>
                  </a:r>
                  <a:endParaRPr lang="en-US" dirty="0">
                    <a:latin typeface="Franklin Gothic Book" panose="020B0503020102020204" pitchFamily="34" charset="0"/>
                  </a:endParaRPr>
                </a:p>
              </p:txBody>
            </p:sp>
            <p:sp>
              <p:nvSpPr>
                <p:cNvPr id="91" name="TextBox 90"/>
                <p:cNvSpPr txBox="1"/>
                <p:nvPr/>
              </p:nvSpPr>
              <p:spPr>
                <a:xfrm>
                  <a:off x="299923" y="2966138"/>
                  <a:ext cx="7620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latin typeface="Franklin Gothic Book" panose="020B0503020102020204" pitchFamily="34" charset="0"/>
                    </a:rPr>
                    <a:t>60</a:t>
                  </a:r>
                  <a:endParaRPr lang="en-US" dirty="0">
                    <a:latin typeface="Franklin Gothic Book" panose="020B0503020102020204" pitchFamily="34" charset="0"/>
                  </a:endParaRPr>
                </a:p>
              </p:txBody>
            </p:sp>
            <p:sp>
              <p:nvSpPr>
                <p:cNvPr id="92" name="TextBox 91"/>
                <p:cNvSpPr txBox="1"/>
                <p:nvPr/>
              </p:nvSpPr>
              <p:spPr>
                <a:xfrm>
                  <a:off x="452321" y="5470935"/>
                  <a:ext cx="457201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latin typeface="Franklin Gothic Book" panose="020B0503020102020204" pitchFamily="34" charset="0"/>
                    </a:rPr>
                    <a:t>0</a:t>
                  </a:r>
                  <a:endParaRPr lang="en-US" dirty="0">
                    <a:latin typeface="Franklin Gothic Book" panose="020B0503020102020204" pitchFamily="34" charset="0"/>
                  </a:endParaRPr>
                </a:p>
              </p:txBody>
            </p:sp>
          </p:grpSp>
          <p:sp>
            <p:nvSpPr>
              <p:cNvPr id="94" name="TextBox 93"/>
              <p:cNvSpPr txBox="1"/>
              <p:nvPr/>
            </p:nvSpPr>
            <p:spPr>
              <a:xfrm rot="16200000">
                <a:off x="-643093" y="3288200"/>
                <a:ext cx="194796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latin typeface="Franklin Gothic Book" panose="020B0503020102020204" pitchFamily="34" charset="0"/>
                  </a:rPr>
                  <a:t>IBI SCORE</a:t>
                </a:r>
                <a:endParaRPr lang="en-US" sz="3200"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1732251" y="5751862"/>
                <a:ext cx="86914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latin typeface="Franklin Gothic Book" panose="020B0503020102020204" pitchFamily="34" charset="0"/>
                  </a:rPr>
                  <a:t>REF</a:t>
                </a:r>
                <a:endParaRPr lang="en-US" sz="3200"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2916692" y="5751862"/>
                <a:ext cx="114967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latin typeface="Franklin Gothic Book" panose="020B0503020102020204" pitchFamily="34" charset="0"/>
                  </a:rPr>
                  <a:t>NEAR</a:t>
                </a:r>
                <a:endParaRPr lang="en-US" sz="3200"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4377706" y="5755445"/>
                <a:ext cx="88838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latin typeface="Franklin Gothic Book" panose="020B0503020102020204" pitchFamily="34" charset="0"/>
                  </a:rPr>
                  <a:t>MIN</a:t>
                </a:r>
                <a:endParaRPr lang="en-US" sz="3200"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5633470" y="5751861"/>
                <a:ext cx="104227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latin typeface="Franklin Gothic Book" panose="020B0503020102020204" pitchFamily="34" charset="0"/>
                  </a:rPr>
                  <a:t>MOD</a:t>
                </a:r>
                <a:endParaRPr lang="en-US" sz="3200"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7045603" y="5751861"/>
                <a:ext cx="86273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latin typeface="Franklin Gothic Book" panose="020B0503020102020204" pitchFamily="34" charset="0"/>
                  </a:rPr>
                  <a:t>SEV</a:t>
                </a:r>
                <a:endParaRPr lang="en-US" sz="3200" dirty="0"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05" name="TextBox 104"/>
            <p:cNvSpPr txBox="1"/>
            <p:nvPr/>
          </p:nvSpPr>
          <p:spPr>
            <a:xfrm>
              <a:off x="716366" y="4625883"/>
              <a:ext cx="4833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Franklin Gothic Book" panose="020B0503020102020204" pitchFamily="34" charset="0"/>
                </a:rPr>
                <a:t>20</a:t>
              </a:r>
              <a:endParaRPr lang="en-US" dirty="0">
                <a:latin typeface="Franklin Gothic Book" panose="020B0503020102020204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63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752600"/>
            <a:ext cx="6477000" cy="1143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Scoring Protocol Discussion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3351558" y="1560786"/>
            <a:ext cx="4143181" cy="1030017"/>
            <a:chOff x="3351558" y="1560786"/>
            <a:chExt cx="4143181" cy="1030017"/>
          </a:xfrm>
        </p:grpSpPr>
        <p:cxnSp>
          <p:nvCxnSpPr>
            <p:cNvPr id="31" name="Straight Connector 30"/>
            <p:cNvCxnSpPr>
              <a:stCxn id="5" idx="2"/>
              <a:endCxn id="10" idx="0"/>
            </p:cNvCxnSpPr>
            <p:nvPr/>
          </p:nvCxnSpPr>
          <p:spPr>
            <a:xfrm flipH="1">
              <a:off x="3676651" y="1560786"/>
              <a:ext cx="3818088" cy="1030017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4" idx="2"/>
              <a:endCxn id="10" idx="0"/>
            </p:cNvCxnSpPr>
            <p:nvPr/>
          </p:nvCxnSpPr>
          <p:spPr>
            <a:xfrm>
              <a:off x="3351558" y="1560786"/>
              <a:ext cx="325093" cy="1030017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6" idx="2"/>
              <a:endCxn id="10" idx="0"/>
            </p:cNvCxnSpPr>
            <p:nvPr/>
          </p:nvCxnSpPr>
          <p:spPr>
            <a:xfrm flipH="1">
              <a:off x="3676651" y="1560786"/>
              <a:ext cx="1508270" cy="1030017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5" idx="2"/>
              <a:endCxn id="11" idx="0"/>
            </p:cNvCxnSpPr>
            <p:nvPr/>
          </p:nvCxnSpPr>
          <p:spPr>
            <a:xfrm flipH="1">
              <a:off x="6858000" y="1560786"/>
              <a:ext cx="636739" cy="1030014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2971800" y="3780230"/>
            <a:ext cx="4978131" cy="1553771"/>
            <a:chOff x="2971800" y="3780230"/>
            <a:chExt cx="4978131" cy="1553771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6897017" y="3780230"/>
              <a:ext cx="1052914" cy="1553767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/>
            <p:cNvGrpSpPr/>
            <p:nvPr/>
          </p:nvGrpSpPr>
          <p:grpSpPr>
            <a:xfrm>
              <a:off x="2971800" y="3979274"/>
              <a:ext cx="3886200" cy="1354727"/>
              <a:chOff x="2971800" y="3979274"/>
              <a:chExt cx="3886200" cy="1354727"/>
            </a:xfrm>
          </p:grpSpPr>
          <p:cxnSp>
            <p:nvCxnSpPr>
              <p:cNvPr id="53" name="Straight Connector 52"/>
              <p:cNvCxnSpPr>
                <a:stCxn id="10" idx="2"/>
                <a:endCxn id="15" idx="0"/>
              </p:cNvCxnSpPr>
              <p:nvPr/>
            </p:nvCxnSpPr>
            <p:spPr>
              <a:xfrm flipH="1">
                <a:off x="2971800" y="3979277"/>
                <a:ext cx="704851" cy="1354724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10" idx="2"/>
                <a:endCxn id="17" idx="0"/>
              </p:cNvCxnSpPr>
              <p:nvPr/>
            </p:nvCxnSpPr>
            <p:spPr>
              <a:xfrm>
                <a:off x="3676651" y="3979277"/>
                <a:ext cx="1028960" cy="1354724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10" idx="2"/>
                <a:endCxn id="16" idx="0"/>
              </p:cNvCxnSpPr>
              <p:nvPr/>
            </p:nvCxnSpPr>
            <p:spPr>
              <a:xfrm>
                <a:off x="3676651" y="3979277"/>
                <a:ext cx="2578091" cy="1354723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11" idx="2"/>
                <a:endCxn id="16" idx="0"/>
              </p:cNvCxnSpPr>
              <p:nvPr/>
            </p:nvCxnSpPr>
            <p:spPr>
              <a:xfrm flipH="1">
                <a:off x="6254742" y="3979274"/>
                <a:ext cx="603258" cy="1354726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11" idx="2"/>
                <a:endCxn id="17" idx="0"/>
              </p:cNvCxnSpPr>
              <p:nvPr/>
            </p:nvCxnSpPr>
            <p:spPr>
              <a:xfrm flipH="1">
                <a:off x="4705611" y="3979274"/>
                <a:ext cx="2152389" cy="1354727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11" idx="2"/>
                <a:endCxn id="15" idx="0"/>
              </p:cNvCxnSpPr>
              <p:nvPr/>
            </p:nvCxnSpPr>
            <p:spPr>
              <a:xfrm flipH="1">
                <a:off x="2971800" y="3979274"/>
                <a:ext cx="3886200" cy="1354727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" name="Group 6"/>
          <p:cNvGrpSpPr/>
          <p:nvPr/>
        </p:nvGrpSpPr>
        <p:grpSpPr>
          <a:xfrm>
            <a:off x="304798" y="189186"/>
            <a:ext cx="8534401" cy="1371600"/>
            <a:chOff x="685799" y="914400"/>
            <a:chExt cx="7924802" cy="990600"/>
          </a:xfrm>
        </p:grpSpPr>
        <p:sp>
          <p:nvSpPr>
            <p:cNvPr id="3" name="Rectangle 2"/>
            <p:cNvSpPr/>
            <p:nvPr/>
          </p:nvSpPr>
          <p:spPr>
            <a:xfrm>
              <a:off x="685799" y="914400"/>
              <a:ext cx="2048083" cy="9906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latin typeface="Franklin Gothic Book" panose="020B0503020102020204" pitchFamily="34" charset="0"/>
                </a:rPr>
                <a:t>Metric Sensitivity Approach</a:t>
              </a:r>
              <a:endParaRPr lang="en-US" sz="2800" b="1" dirty="0">
                <a:latin typeface="Franklin Gothic Book" panose="020B0503020102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733883" y="914400"/>
              <a:ext cx="1562100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Barbour et al. 1996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6113745" y="914400"/>
              <a:ext cx="2496856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Confusion Matrix Accuracy (CMA)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295983" y="914400"/>
              <a:ext cx="1842719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Quantile Threshold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04798" y="5334000"/>
            <a:ext cx="8534401" cy="1321677"/>
            <a:chOff x="723899" y="5251755"/>
            <a:chExt cx="7924801" cy="1403921"/>
          </a:xfrm>
        </p:grpSpPr>
        <p:grpSp>
          <p:nvGrpSpPr>
            <p:cNvPr id="13" name="Group 12"/>
            <p:cNvGrpSpPr/>
            <p:nvPr/>
          </p:nvGrpSpPr>
          <p:grpSpPr>
            <a:xfrm>
              <a:off x="723899" y="5251755"/>
              <a:ext cx="6273302" cy="1403921"/>
              <a:chOff x="685799" y="914399"/>
              <a:chExt cx="6273302" cy="990601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242458" y="914400"/>
                <a:ext cx="1839685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  <a:latin typeface="Franklin Gothic Book" panose="020B0503020102020204" pitchFamily="34" charset="0"/>
                  </a:rPr>
                  <a:t>Categorical</a:t>
                </a:r>
                <a:endParaRPr lang="en-US" sz="2800" dirty="0">
                  <a:solidFill>
                    <a:schemeClr val="tx1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462392" y="914399"/>
                <a:ext cx="1496709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  <a:latin typeface="Franklin Gothic Book" panose="020B0503020102020204" pitchFamily="34" charset="0"/>
                  </a:rPr>
                  <a:t>Ref. Gradient</a:t>
                </a:r>
                <a:endParaRPr lang="en-US" sz="2800" dirty="0">
                  <a:solidFill>
                    <a:schemeClr val="tx1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082144" y="914400"/>
                <a:ext cx="1380249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  <a:latin typeface="Franklin Gothic Book" panose="020B0503020102020204" pitchFamily="34" charset="0"/>
                  </a:rPr>
                  <a:t>All Gradient</a:t>
                </a:r>
                <a:endParaRPr lang="en-US" sz="2800" dirty="0">
                  <a:solidFill>
                    <a:schemeClr val="tx1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685799" y="914400"/>
                <a:ext cx="1556660" cy="99059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latin typeface="Franklin Gothic Book" panose="020B0503020102020204" pitchFamily="34" charset="0"/>
                  </a:rPr>
                  <a:t>Scoring Approach</a:t>
                </a:r>
                <a:endParaRPr lang="en-US" sz="2800" b="1" dirty="0"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6997201" y="5251756"/>
              <a:ext cx="1651499" cy="1403919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Threshold Gradient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04797" y="2590800"/>
            <a:ext cx="8534402" cy="1388477"/>
            <a:chOff x="685799" y="898935"/>
            <a:chExt cx="7924802" cy="990602"/>
          </a:xfrm>
        </p:grpSpPr>
        <p:sp>
          <p:nvSpPr>
            <p:cNvPr id="9" name="Rectangle 8"/>
            <p:cNvSpPr/>
            <p:nvPr/>
          </p:nvSpPr>
          <p:spPr>
            <a:xfrm>
              <a:off x="685799" y="898936"/>
              <a:ext cx="2016583" cy="9906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latin typeface="Franklin Gothic Book" panose="020B0503020102020204" pitchFamily="34" charset="0"/>
                </a:rPr>
                <a:t>Redundancy Analysis Approach</a:t>
              </a:r>
              <a:endParaRPr lang="en-US" sz="2800" b="1" dirty="0">
                <a:latin typeface="Franklin Gothic Book" panose="020B05030201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02382" y="898937"/>
              <a:ext cx="2228848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Wilcoxon Rank Sum Test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31230" y="898935"/>
              <a:ext cx="3679371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Pairwise Confusion Matrix Accuracy (CMA)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879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3351558" y="1560786"/>
            <a:ext cx="4143181" cy="1030017"/>
            <a:chOff x="3351558" y="1560786"/>
            <a:chExt cx="4143181" cy="1030017"/>
          </a:xfrm>
        </p:grpSpPr>
        <p:cxnSp>
          <p:nvCxnSpPr>
            <p:cNvPr id="31" name="Straight Connector 30"/>
            <p:cNvCxnSpPr>
              <a:stCxn id="5" idx="2"/>
              <a:endCxn id="10" idx="0"/>
            </p:cNvCxnSpPr>
            <p:nvPr/>
          </p:nvCxnSpPr>
          <p:spPr>
            <a:xfrm flipH="1">
              <a:off x="3676651" y="1560786"/>
              <a:ext cx="3818088" cy="1030017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6" idx="2"/>
              <a:endCxn id="10" idx="0"/>
            </p:cNvCxnSpPr>
            <p:nvPr/>
          </p:nvCxnSpPr>
          <p:spPr>
            <a:xfrm flipH="1">
              <a:off x="3676651" y="1560786"/>
              <a:ext cx="1508270" cy="1030017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5" idx="2"/>
              <a:endCxn id="11" idx="0"/>
            </p:cNvCxnSpPr>
            <p:nvPr/>
          </p:nvCxnSpPr>
          <p:spPr>
            <a:xfrm flipH="1">
              <a:off x="6858000" y="1560786"/>
              <a:ext cx="636739" cy="1030014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4" idx="2"/>
              <a:endCxn id="10" idx="0"/>
            </p:cNvCxnSpPr>
            <p:nvPr/>
          </p:nvCxnSpPr>
          <p:spPr>
            <a:xfrm>
              <a:off x="3351558" y="1560786"/>
              <a:ext cx="325093" cy="1030017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2971800" y="3780230"/>
            <a:ext cx="4978131" cy="1553771"/>
            <a:chOff x="2971800" y="3780230"/>
            <a:chExt cx="4978131" cy="1553771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6897017" y="3780230"/>
              <a:ext cx="1052914" cy="1553767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/>
            <p:cNvGrpSpPr/>
            <p:nvPr/>
          </p:nvGrpSpPr>
          <p:grpSpPr>
            <a:xfrm>
              <a:off x="2971800" y="3979274"/>
              <a:ext cx="3886200" cy="1354727"/>
              <a:chOff x="2971800" y="3979274"/>
              <a:chExt cx="3886200" cy="1354727"/>
            </a:xfrm>
          </p:grpSpPr>
          <p:cxnSp>
            <p:nvCxnSpPr>
              <p:cNvPr id="56" name="Straight Connector 55"/>
              <p:cNvCxnSpPr>
                <a:stCxn id="10" idx="2"/>
                <a:endCxn id="17" idx="0"/>
              </p:cNvCxnSpPr>
              <p:nvPr/>
            </p:nvCxnSpPr>
            <p:spPr>
              <a:xfrm>
                <a:off x="3676651" y="3979277"/>
                <a:ext cx="1028960" cy="1354724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10" idx="2"/>
                <a:endCxn id="16" idx="0"/>
              </p:cNvCxnSpPr>
              <p:nvPr/>
            </p:nvCxnSpPr>
            <p:spPr>
              <a:xfrm>
                <a:off x="3676651" y="3979277"/>
                <a:ext cx="2578091" cy="1354723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11" idx="2"/>
                <a:endCxn id="16" idx="0"/>
              </p:cNvCxnSpPr>
              <p:nvPr/>
            </p:nvCxnSpPr>
            <p:spPr>
              <a:xfrm flipH="1">
                <a:off x="6254742" y="3979274"/>
                <a:ext cx="603258" cy="1354726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11" idx="2"/>
                <a:endCxn id="17" idx="0"/>
              </p:cNvCxnSpPr>
              <p:nvPr/>
            </p:nvCxnSpPr>
            <p:spPr>
              <a:xfrm flipH="1">
                <a:off x="4705611" y="3979274"/>
                <a:ext cx="2152389" cy="1354727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11" idx="2"/>
                <a:endCxn id="15" idx="0"/>
              </p:cNvCxnSpPr>
              <p:nvPr/>
            </p:nvCxnSpPr>
            <p:spPr>
              <a:xfrm flipH="1">
                <a:off x="2971800" y="3979274"/>
                <a:ext cx="3886200" cy="1354727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10" idx="2"/>
                <a:endCxn id="15" idx="0"/>
              </p:cNvCxnSpPr>
              <p:nvPr/>
            </p:nvCxnSpPr>
            <p:spPr>
              <a:xfrm flipH="1">
                <a:off x="2971800" y="3979277"/>
                <a:ext cx="704851" cy="1354724"/>
              </a:xfrm>
              <a:prstGeom prst="line">
                <a:avLst/>
              </a:prstGeom>
              <a:ln w="762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" name="Group 6"/>
          <p:cNvGrpSpPr/>
          <p:nvPr/>
        </p:nvGrpSpPr>
        <p:grpSpPr>
          <a:xfrm>
            <a:off x="304798" y="189186"/>
            <a:ext cx="8534401" cy="1371600"/>
            <a:chOff x="685799" y="914400"/>
            <a:chExt cx="7924802" cy="990600"/>
          </a:xfrm>
        </p:grpSpPr>
        <p:sp>
          <p:nvSpPr>
            <p:cNvPr id="3" name="Rectangle 2"/>
            <p:cNvSpPr/>
            <p:nvPr/>
          </p:nvSpPr>
          <p:spPr>
            <a:xfrm>
              <a:off x="685799" y="914400"/>
              <a:ext cx="2048083" cy="9906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latin typeface="Franklin Gothic Book" panose="020B0503020102020204" pitchFamily="34" charset="0"/>
                </a:rPr>
                <a:t>Metric Sensitivity Approach</a:t>
              </a:r>
              <a:endParaRPr lang="en-US" sz="2800" b="1" dirty="0">
                <a:latin typeface="Franklin Gothic Book" panose="020B0503020102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733883" y="914400"/>
              <a:ext cx="1562100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rPr>
                <a:t>Barbour et al. 1996</a:t>
              </a:r>
              <a:endParaRPr lang="en-US" sz="28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6113745" y="914400"/>
              <a:ext cx="2496856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Confusion Matrix Accuracy (CMA)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295983" y="914400"/>
              <a:ext cx="1842719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Quantile Threshold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04798" y="5334000"/>
            <a:ext cx="8534401" cy="1321677"/>
            <a:chOff x="723899" y="5251755"/>
            <a:chExt cx="7924801" cy="1403921"/>
          </a:xfrm>
        </p:grpSpPr>
        <p:grpSp>
          <p:nvGrpSpPr>
            <p:cNvPr id="13" name="Group 12"/>
            <p:cNvGrpSpPr/>
            <p:nvPr/>
          </p:nvGrpSpPr>
          <p:grpSpPr>
            <a:xfrm>
              <a:off x="723899" y="5251755"/>
              <a:ext cx="6273302" cy="1403921"/>
              <a:chOff x="685799" y="914399"/>
              <a:chExt cx="6273302" cy="990601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242458" y="914400"/>
                <a:ext cx="1839685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accent2">
                        <a:lumMod val="75000"/>
                      </a:schemeClr>
                    </a:solidFill>
                    <a:latin typeface="Franklin Gothic Book" panose="020B0503020102020204" pitchFamily="34" charset="0"/>
                  </a:rPr>
                  <a:t>Categorical</a:t>
                </a:r>
                <a:endParaRPr lang="en-US" sz="2800" b="1" dirty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462392" y="914399"/>
                <a:ext cx="1496709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  <a:latin typeface="Franklin Gothic Book" panose="020B0503020102020204" pitchFamily="34" charset="0"/>
                  </a:rPr>
                  <a:t>Ref. Gradient</a:t>
                </a:r>
                <a:endParaRPr lang="en-US" sz="2800" dirty="0">
                  <a:solidFill>
                    <a:schemeClr val="tx1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082144" y="914400"/>
                <a:ext cx="1380249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  <a:latin typeface="Franklin Gothic Book" panose="020B0503020102020204" pitchFamily="34" charset="0"/>
                  </a:rPr>
                  <a:t>All Gradient</a:t>
                </a:r>
                <a:endParaRPr lang="en-US" sz="2800" dirty="0">
                  <a:solidFill>
                    <a:schemeClr val="tx1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685799" y="914400"/>
                <a:ext cx="1556660" cy="99059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latin typeface="Franklin Gothic Book" panose="020B0503020102020204" pitchFamily="34" charset="0"/>
                  </a:rPr>
                  <a:t>Scoring Approach</a:t>
                </a:r>
                <a:endParaRPr lang="en-US" sz="2800" b="1" dirty="0"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6997201" y="5251756"/>
              <a:ext cx="1651499" cy="1403919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Threshold Gradient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04797" y="2590800"/>
            <a:ext cx="8534402" cy="1388477"/>
            <a:chOff x="685799" y="898935"/>
            <a:chExt cx="7924802" cy="990602"/>
          </a:xfrm>
        </p:grpSpPr>
        <p:sp>
          <p:nvSpPr>
            <p:cNvPr id="9" name="Rectangle 8"/>
            <p:cNvSpPr/>
            <p:nvPr/>
          </p:nvSpPr>
          <p:spPr>
            <a:xfrm>
              <a:off x="685799" y="898936"/>
              <a:ext cx="2016583" cy="9906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latin typeface="Franklin Gothic Book" panose="020B0503020102020204" pitchFamily="34" charset="0"/>
                </a:rPr>
                <a:t>Redundancy Analysis Approach</a:t>
              </a:r>
              <a:endParaRPr lang="en-US" sz="2800" b="1" dirty="0">
                <a:latin typeface="Franklin Gothic Book" panose="020B05030201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02382" y="898937"/>
              <a:ext cx="2228848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rPr>
                <a:t>Wilcoxon Rank Sum Test</a:t>
              </a:r>
              <a:endParaRPr lang="en-US" sz="28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31230" y="898935"/>
              <a:ext cx="3679371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Pairwise Confusion Matrix Accuracy (CMA)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413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209800" y="381000"/>
            <a:ext cx="4724400" cy="12192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97740278"/>
              </p:ext>
            </p:extLst>
          </p:nvPr>
        </p:nvGraphicFramePr>
        <p:xfrm>
          <a:off x="152400" y="228600"/>
          <a:ext cx="8763000" cy="152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49</a:t>
            </a:fld>
            <a:endParaRPr lang="en-US"/>
          </a:p>
        </p:txBody>
      </p:sp>
      <p:pic>
        <p:nvPicPr>
          <p:cNvPr id="6" name="Picture 2" descr="C:\Users\Owner\Desktop\new_scripts\Test_BIBI\New_Genus_Ref_Cat.pn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17" t="56075" b="5537"/>
          <a:stretch/>
        </p:blipFill>
        <p:spPr bwMode="auto">
          <a:xfrm>
            <a:off x="1143000" y="1752600"/>
            <a:ext cx="7006136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1056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Master Taxa List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143000"/>
            <a:ext cx="9144000" cy="510539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200" b="1" dirty="0" smtClean="0">
                <a:latin typeface="Franklin Gothic Book" panose="020B0503020102020204" pitchFamily="34" charset="0"/>
              </a:rPr>
              <a:t>Common Attributes</a:t>
            </a:r>
          </a:p>
          <a:p>
            <a:pPr lvl="2"/>
            <a:r>
              <a:rPr lang="en-US" sz="3200" dirty="0" smtClean="0">
                <a:latin typeface="Franklin Gothic Book" panose="020B0503020102020204" pitchFamily="34" charset="0"/>
              </a:rPr>
              <a:t>Municipal Waste Tolerance </a:t>
            </a:r>
            <a:r>
              <a:rPr lang="en-US" sz="3200" dirty="0">
                <a:latin typeface="Franklin Gothic Book" panose="020B0503020102020204" pitchFamily="34" charset="0"/>
              </a:rPr>
              <a:t>V</a:t>
            </a:r>
            <a:r>
              <a:rPr lang="en-US" sz="3200" dirty="0" smtClean="0">
                <a:latin typeface="Franklin Gothic Book" panose="020B0503020102020204" pitchFamily="34" charset="0"/>
              </a:rPr>
              <a:t>alues</a:t>
            </a:r>
          </a:p>
          <a:p>
            <a:pPr lvl="2"/>
            <a:r>
              <a:rPr lang="en-US" sz="3200" dirty="0" smtClean="0">
                <a:latin typeface="Franklin Gothic Book" panose="020B0503020102020204" pitchFamily="34" charset="0"/>
              </a:rPr>
              <a:t>Functional </a:t>
            </a:r>
            <a:r>
              <a:rPr lang="en-US" sz="3200" dirty="0">
                <a:latin typeface="Franklin Gothic Book" panose="020B0503020102020204" pitchFamily="34" charset="0"/>
              </a:rPr>
              <a:t>Feeding Groups (</a:t>
            </a:r>
            <a:r>
              <a:rPr lang="en-US" sz="3200" dirty="0" smtClean="0">
                <a:latin typeface="Franklin Gothic Book" panose="020B0503020102020204" pitchFamily="34" charset="0"/>
              </a:rPr>
              <a:t>FFG)</a:t>
            </a:r>
          </a:p>
          <a:p>
            <a:pPr lvl="2"/>
            <a:r>
              <a:rPr lang="en-US" sz="3200" dirty="0" smtClean="0">
                <a:latin typeface="Franklin Gothic Book" panose="020B0503020102020204" pitchFamily="34" charset="0"/>
              </a:rPr>
              <a:t>Habits</a:t>
            </a:r>
          </a:p>
          <a:p>
            <a:pPr marL="457200" lvl="1" indent="0">
              <a:buNone/>
            </a:pPr>
            <a:r>
              <a:rPr lang="en-US" sz="3200" b="1" dirty="0" smtClean="0">
                <a:latin typeface="Franklin Gothic Book" panose="020B0503020102020204" pitchFamily="34" charset="0"/>
              </a:rPr>
              <a:t>EPA Attributes </a:t>
            </a:r>
            <a:r>
              <a:rPr lang="en-US" sz="3200" dirty="0" smtClean="0">
                <a:latin typeface="Franklin Gothic Book" panose="020B0503020102020204" pitchFamily="34" charset="0"/>
              </a:rPr>
              <a:t>(</a:t>
            </a:r>
            <a:r>
              <a:rPr lang="en-US" sz="3200" dirty="0" smtClean="0">
                <a:latin typeface="Franklin Gothic Book" panose="020B0503020102020204" pitchFamily="34" charset="0"/>
                <a:hlinkClick r:id="rId2"/>
              </a:rPr>
              <a:t>USGS 2006</a:t>
            </a:r>
            <a:r>
              <a:rPr lang="en-US" sz="3200" dirty="0" smtClean="0">
                <a:latin typeface="Franklin Gothic Book" panose="020B0503020102020204" pitchFamily="34" charset="0"/>
              </a:rPr>
              <a:t>, </a:t>
            </a:r>
            <a:r>
              <a:rPr lang="en-US" sz="3200" dirty="0" smtClean="0">
                <a:latin typeface="Franklin Gothic Book" panose="020B0503020102020204" pitchFamily="34" charset="0"/>
                <a:hlinkClick r:id="rId3"/>
              </a:rPr>
              <a:t>EPA 2012</a:t>
            </a:r>
            <a:r>
              <a:rPr lang="en-US" sz="3200" dirty="0" smtClean="0">
                <a:latin typeface="Franklin Gothic Book" panose="020B0503020102020204" pitchFamily="34" charset="0"/>
              </a:rPr>
              <a:t>) </a:t>
            </a:r>
          </a:p>
          <a:p>
            <a:pPr lvl="2"/>
            <a:r>
              <a:rPr lang="en-US" sz="3200" dirty="0" smtClean="0">
                <a:latin typeface="Franklin Gothic Book" panose="020B0503020102020204" pitchFamily="34" charset="0"/>
              </a:rPr>
              <a:t>Respiratory Type</a:t>
            </a:r>
          </a:p>
          <a:p>
            <a:pPr lvl="2"/>
            <a:r>
              <a:rPr lang="en-US" sz="3200" dirty="0" smtClean="0">
                <a:latin typeface="Franklin Gothic Book" panose="020B0503020102020204" pitchFamily="34" charset="0"/>
              </a:rPr>
              <a:t>Voltinism</a:t>
            </a:r>
          </a:p>
          <a:p>
            <a:pPr lvl="2"/>
            <a:r>
              <a:rPr lang="en-US" sz="3200" dirty="0" smtClean="0">
                <a:latin typeface="Franklin Gothic Book" panose="020B0503020102020204" pitchFamily="34" charset="0"/>
              </a:rPr>
              <a:t>Specific Stressors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151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3351558" y="1560786"/>
            <a:ext cx="4143181" cy="1030017"/>
            <a:chOff x="3351558" y="1560786"/>
            <a:chExt cx="4143181" cy="1030017"/>
          </a:xfrm>
        </p:grpSpPr>
        <p:cxnSp>
          <p:nvCxnSpPr>
            <p:cNvPr id="31" name="Straight Connector 30"/>
            <p:cNvCxnSpPr>
              <a:stCxn id="5" idx="2"/>
              <a:endCxn id="10" idx="0"/>
            </p:cNvCxnSpPr>
            <p:nvPr/>
          </p:nvCxnSpPr>
          <p:spPr>
            <a:xfrm flipH="1">
              <a:off x="3676651" y="1560786"/>
              <a:ext cx="3818088" cy="1030017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5" idx="2"/>
              <a:endCxn id="11" idx="0"/>
            </p:cNvCxnSpPr>
            <p:nvPr/>
          </p:nvCxnSpPr>
          <p:spPr>
            <a:xfrm flipH="1">
              <a:off x="6858000" y="1560786"/>
              <a:ext cx="636739" cy="1030014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4" idx="2"/>
              <a:endCxn id="10" idx="0"/>
            </p:cNvCxnSpPr>
            <p:nvPr/>
          </p:nvCxnSpPr>
          <p:spPr>
            <a:xfrm>
              <a:off x="3351558" y="1560786"/>
              <a:ext cx="325093" cy="103001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6" idx="2"/>
              <a:endCxn id="10" idx="0"/>
            </p:cNvCxnSpPr>
            <p:nvPr/>
          </p:nvCxnSpPr>
          <p:spPr>
            <a:xfrm flipH="1">
              <a:off x="3676651" y="1560786"/>
              <a:ext cx="1508270" cy="1030017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2971800" y="3780230"/>
            <a:ext cx="4978131" cy="1553771"/>
            <a:chOff x="2971800" y="3780230"/>
            <a:chExt cx="4978131" cy="1553771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6897017" y="3780230"/>
              <a:ext cx="1052914" cy="1553767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/>
            <p:cNvGrpSpPr/>
            <p:nvPr/>
          </p:nvGrpSpPr>
          <p:grpSpPr>
            <a:xfrm>
              <a:off x="2971800" y="3979274"/>
              <a:ext cx="3886200" cy="1354727"/>
              <a:chOff x="2971800" y="3979274"/>
              <a:chExt cx="3886200" cy="1354727"/>
            </a:xfrm>
          </p:grpSpPr>
          <p:cxnSp>
            <p:nvCxnSpPr>
              <p:cNvPr id="59" name="Straight Connector 58"/>
              <p:cNvCxnSpPr>
                <a:stCxn id="10" idx="2"/>
                <a:endCxn id="16" idx="0"/>
              </p:cNvCxnSpPr>
              <p:nvPr/>
            </p:nvCxnSpPr>
            <p:spPr>
              <a:xfrm>
                <a:off x="3676651" y="3979277"/>
                <a:ext cx="2578091" cy="1354723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11" idx="2"/>
                <a:endCxn id="16" idx="0"/>
              </p:cNvCxnSpPr>
              <p:nvPr/>
            </p:nvCxnSpPr>
            <p:spPr>
              <a:xfrm flipH="1">
                <a:off x="6254742" y="3979274"/>
                <a:ext cx="603258" cy="1354726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11" idx="2"/>
                <a:endCxn id="17" idx="0"/>
              </p:cNvCxnSpPr>
              <p:nvPr/>
            </p:nvCxnSpPr>
            <p:spPr>
              <a:xfrm flipH="1">
                <a:off x="4705611" y="3979274"/>
                <a:ext cx="2152389" cy="1354727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11" idx="2"/>
                <a:endCxn id="15" idx="0"/>
              </p:cNvCxnSpPr>
              <p:nvPr/>
            </p:nvCxnSpPr>
            <p:spPr>
              <a:xfrm flipH="1">
                <a:off x="2971800" y="3979274"/>
                <a:ext cx="3886200" cy="1354727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10" idx="2"/>
                <a:endCxn id="15" idx="0"/>
              </p:cNvCxnSpPr>
              <p:nvPr/>
            </p:nvCxnSpPr>
            <p:spPr>
              <a:xfrm flipH="1">
                <a:off x="2971800" y="3979277"/>
                <a:ext cx="704851" cy="135472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10" idx="2"/>
                <a:endCxn id="17" idx="0"/>
              </p:cNvCxnSpPr>
              <p:nvPr/>
            </p:nvCxnSpPr>
            <p:spPr>
              <a:xfrm>
                <a:off x="3676651" y="3979277"/>
                <a:ext cx="1028960" cy="1354724"/>
              </a:xfrm>
              <a:prstGeom prst="line">
                <a:avLst/>
              </a:prstGeom>
              <a:ln w="762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" name="Group 6"/>
          <p:cNvGrpSpPr/>
          <p:nvPr/>
        </p:nvGrpSpPr>
        <p:grpSpPr>
          <a:xfrm>
            <a:off x="304798" y="189186"/>
            <a:ext cx="8534401" cy="1371600"/>
            <a:chOff x="685799" y="914400"/>
            <a:chExt cx="7924802" cy="990600"/>
          </a:xfrm>
        </p:grpSpPr>
        <p:sp>
          <p:nvSpPr>
            <p:cNvPr id="3" name="Rectangle 2"/>
            <p:cNvSpPr/>
            <p:nvPr/>
          </p:nvSpPr>
          <p:spPr>
            <a:xfrm>
              <a:off x="685799" y="914400"/>
              <a:ext cx="2048083" cy="9906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latin typeface="Franklin Gothic Book" panose="020B0503020102020204" pitchFamily="34" charset="0"/>
                </a:rPr>
                <a:t>Metric Sensitivity Approach</a:t>
              </a:r>
              <a:endParaRPr lang="en-US" sz="2800" b="1" dirty="0">
                <a:latin typeface="Franklin Gothic Book" panose="020B0503020102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733883" y="914400"/>
              <a:ext cx="1562100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Barbour et al. 1996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6113745" y="914400"/>
              <a:ext cx="2496856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Confusion Matrix Accuracy (CMA)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295983" y="914400"/>
              <a:ext cx="1842719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rPr>
                <a:t>Quantile Threshold</a:t>
              </a:r>
              <a:endParaRPr lang="en-US" sz="28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04798" y="5334000"/>
            <a:ext cx="8534401" cy="1321677"/>
            <a:chOff x="723899" y="5251755"/>
            <a:chExt cx="7924801" cy="1403921"/>
          </a:xfrm>
        </p:grpSpPr>
        <p:grpSp>
          <p:nvGrpSpPr>
            <p:cNvPr id="13" name="Group 12"/>
            <p:cNvGrpSpPr/>
            <p:nvPr/>
          </p:nvGrpSpPr>
          <p:grpSpPr>
            <a:xfrm>
              <a:off x="723899" y="5251755"/>
              <a:ext cx="6273302" cy="1403921"/>
              <a:chOff x="685799" y="914399"/>
              <a:chExt cx="6273302" cy="990601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242458" y="914400"/>
                <a:ext cx="1839685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  <a:latin typeface="Franklin Gothic Book" panose="020B0503020102020204" pitchFamily="34" charset="0"/>
                  </a:rPr>
                  <a:t>Categorical</a:t>
                </a:r>
                <a:endParaRPr lang="en-US" sz="2800" dirty="0">
                  <a:solidFill>
                    <a:schemeClr val="tx1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462392" y="914399"/>
                <a:ext cx="1496709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  <a:latin typeface="Franklin Gothic Book" panose="020B0503020102020204" pitchFamily="34" charset="0"/>
                  </a:rPr>
                  <a:t>Ref. Gradient</a:t>
                </a:r>
                <a:endParaRPr lang="en-US" sz="2800" dirty="0">
                  <a:solidFill>
                    <a:schemeClr val="tx1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082144" y="914400"/>
                <a:ext cx="1380249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accent2">
                        <a:lumMod val="75000"/>
                      </a:schemeClr>
                    </a:solidFill>
                    <a:latin typeface="Franklin Gothic Book" panose="020B0503020102020204" pitchFamily="34" charset="0"/>
                  </a:rPr>
                  <a:t>All Gradient</a:t>
                </a:r>
                <a:endParaRPr lang="en-US" sz="2800" b="1" dirty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685799" y="914400"/>
                <a:ext cx="1556660" cy="99059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latin typeface="Franklin Gothic Book" panose="020B0503020102020204" pitchFamily="34" charset="0"/>
                  </a:rPr>
                  <a:t>Scoring Approach</a:t>
                </a:r>
                <a:endParaRPr lang="en-US" sz="2800" b="1" dirty="0"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6997201" y="5251756"/>
              <a:ext cx="1651499" cy="1403919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Threshold Gradient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04797" y="2590800"/>
            <a:ext cx="8534402" cy="1388477"/>
            <a:chOff x="685799" y="898935"/>
            <a:chExt cx="7924802" cy="990602"/>
          </a:xfrm>
        </p:grpSpPr>
        <p:sp>
          <p:nvSpPr>
            <p:cNvPr id="9" name="Rectangle 8"/>
            <p:cNvSpPr/>
            <p:nvPr/>
          </p:nvSpPr>
          <p:spPr>
            <a:xfrm>
              <a:off x="685799" y="898936"/>
              <a:ext cx="2016583" cy="9906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latin typeface="Franklin Gothic Book" panose="020B0503020102020204" pitchFamily="34" charset="0"/>
                </a:rPr>
                <a:t>Redundancy Analysis Approach</a:t>
              </a:r>
              <a:endParaRPr lang="en-US" sz="2800" b="1" dirty="0">
                <a:latin typeface="Franklin Gothic Book" panose="020B05030201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02382" y="898937"/>
              <a:ext cx="2228848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rPr>
                <a:t>Wilcoxon Rank Sum Test</a:t>
              </a:r>
              <a:endParaRPr lang="en-US" sz="28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31230" y="898935"/>
              <a:ext cx="3679371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Pairwise Confusion Matrix Accuracy (CMA)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239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381000"/>
            <a:ext cx="4724400" cy="12192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890833021"/>
              </p:ext>
            </p:extLst>
          </p:nvPr>
        </p:nvGraphicFramePr>
        <p:xfrm>
          <a:off x="152400" y="228600"/>
          <a:ext cx="8763000" cy="152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51</a:t>
            </a:fld>
            <a:endParaRPr lang="en-US"/>
          </a:p>
        </p:txBody>
      </p:sp>
      <p:pic>
        <p:nvPicPr>
          <p:cNvPr id="8" name="Picture 3" descr="C:\Users\Owner\Desktop\new_scripts\Test_BIBI\Genus_All_gradient.pn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134" r="51667" b="4379"/>
          <a:stretch/>
        </p:blipFill>
        <p:spPr bwMode="auto">
          <a:xfrm>
            <a:off x="1307858" y="1828800"/>
            <a:ext cx="6528283" cy="4700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9823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3351558" y="1560786"/>
            <a:ext cx="4143181" cy="1030017"/>
            <a:chOff x="3351558" y="1560786"/>
            <a:chExt cx="4143181" cy="1030017"/>
          </a:xfrm>
        </p:grpSpPr>
        <p:cxnSp>
          <p:nvCxnSpPr>
            <p:cNvPr id="33" name="Straight Connector 32"/>
            <p:cNvCxnSpPr>
              <a:stCxn id="5" idx="2"/>
              <a:endCxn id="11" idx="0"/>
            </p:cNvCxnSpPr>
            <p:nvPr/>
          </p:nvCxnSpPr>
          <p:spPr>
            <a:xfrm flipH="1">
              <a:off x="6858000" y="1560786"/>
              <a:ext cx="636739" cy="1030014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4" idx="2"/>
              <a:endCxn id="10" idx="0"/>
            </p:cNvCxnSpPr>
            <p:nvPr/>
          </p:nvCxnSpPr>
          <p:spPr>
            <a:xfrm>
              <a:off x="3351558" y="1560786"/>
              <a:ext cx="325093" cy="103001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6" idx="2"/>
              <a:endCxn id="10" idx="0"/>
            </p:cNvCxnSpPr>
            <p:nvPr/>
          </p:nvCxnSpPr>
          <p:spPr>
            <a:xfrm flipH="1">
              <a:off x="3676651" y="1560786"/>
              <a:ext cx="1508270" cy="103001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5" idx="2"/>
              <a:endCxn id="10" idx="0"/>
            </p:cNvCxnSpPr>
            <p:nvPr/>
          </p:nvCxnSpPr>
          <p:spPr>
            <a:xfrm flipH="1">
              <a:off x="3676651" y="1560786"/>
              <a:ext cx="3818088" cy="1030017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2971800" y="3780230"/>
            <a:ext cx="4978131" cy="1553771"/>
            <a:chOff x="2971800" y="3780230"/>
            <a:chExt cx="4978131" cy="1553771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6897017" y="3780230"/>
              <a:ext cx="1052914" cy="1553767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/>
            <p:cNvGrpSpPr/>
            <p:nvPr/>
          </p:nvGrpSpPr>
          <p:grpSpPr>
            <a:xfrm>
              <a:off x="2971800" y="3979274"/>
              <a:ext cx="3886200" cy="1354727"/>
              <a:chOff x="2971800" y="3979274"/>
              <a:chExt cx="3886200" cy="1354727"/>
            </a:xfrm>
          </p:grpSpPr>
          <p:cxnSp>
            <p:nvCxnSpPr>
              <p:cNvPr id="64" name="Straight Connector 63"/>
              <p:cNvCxnSpPr>
                <a:stCxn id="11" idx="2"/>
                <a:endCxn id="16" idx="0"/>
              </p:cNvCxnSpPr>
              <p:nvPr/>
            </p:nvCxnSpPr>
            <p:spPr>
              <a:xfrm flipH="1">
                <a:off x="6254742" y="3979274"/>
                <a:ext cx="603258" cy="1354726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11" idx="2"/>
                <a:endCxn id="17" idx="0"/>
              </p:cNvCxnSpPr>
              <p:nvPr/>
            </p:nvCxnSpPr>
            <p:spPr>
              <a:xfrm flipH="1">
                <a:off x="4705611" y="3979274"/>
                <a:ext cx="2152389" cy="1354727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11" idx="2"/>
                <a:endCxn id="15" idx="0"/>
              </p:cNvCxnSpPr>
              <p:nvPr/>
            </p:nvCxnSpPr>
            <p:spPr>
              <a:xfrm flipH="1">
                <a:off x="2971800" y="3979274"/>
                <a:ext cx="3886200" cy="1354727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10" idx="2"/>
                <a:endCxn id="15" idx="0"/>
              </p:cNvCxnSpPr>
              <p:nvPr/>
            </p:nvCxnSpPr>
            <p:spPr>
              <a:xfrm flipH="1">
                <a:off x="2971800" y="3979277"/>
                <a:ext cx="704851" cy="135472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10" idx="2"/>
                <a:endCxn id="17" idx="0"/>
              </p:cNvCxnSpPr>
              <p:nvPr/>
            </p:nvCxnSpPr>
            <p:spPr>
              <a:xfrm>
                <a:off x="3676651" y="3979277"/>
                <a:ext cx="1028960" cy="135472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10" idx="2"/>
                <a:endCxn id="16" idx="0"/>
              </p:cNvCxnSpPr>
              <p:nvPr/>
            </p:nvCxnSpPr>
            <p:spPr>
              <a:xfrm>
                <a:off x="3676651" y="3979277"/>
                <a:ext cx="2578091" cy="1354723"/>
              </a:xfrm>
              <a:prstGeom prst="line">
                <a:avLst/>
              </a:prstGeom>
              <a:ln w="762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" name="Group 6"/>
          <p:cNvGrpSpPr/>
          <p:nvPr/>
        </p:nvGrpSpPr>
        <p:grpSpPr>
          <a:xfrm>
            <a:off x="304798" y="189186"/>
            <a:ext cx="8534401" cy="1371600"/>
            <a:chOff x="685799" y="914400"/>
            <a:chExt cx="7924802" cy="990600"/>
          </a:xfrm>
        </p:grpSpPr>
        <p:sp>
          <p:nvSpPr>
            <p:cNvPr id="3" name="Rectangle 2"/>
            <p:cNvSpPr/>
            <p:nvPr/>
          </p:nvSpPr>
          <p:spPr>
            <a:xfrm>
              <a:off x="685799" y="914400"/>
              <a:ext cx="2048083" cy="9906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latin typeface="Franklin Gothic Book" panose="020B0503020102020204" pitchFamily="34" charset="0"/>
                </a:rPr>
                <a:t>Metric Sensitivity Approach</a:t>
              </a:r>
              <a:endParaRPr lang="en-US" sz="2800" b="1" dirty="0">
                <a:latin typeface="Franklin Gothic Book" panose="020B0503020102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733883" y="914400"/>
              <a:ext cx="1562100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Barbour et al. 1996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6113745" y="914400"/>
              <a:ext cx="2496856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rPr>
                <a:t>Confusion Matrix Accuracy (CMA)</a:t>
              </a:r>
              <a:endParaRPr lang="en-US" sz="28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295983" y="914400"/>
              <a:ext cx="1842719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Quantile Threshold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04798" y="5334000"/>
            <a:ext cx="8534401" cy="1321677"/>
            <a:chOff x="723899" y="5251755"/>
            <a:chExt cx="7924801" cy="1403921"/>
          </a:xfrm>
        </p:grpSpPr>
        <p:grpSp>
          <p:nvGrpSpPr>
            <p:cNvPr id="13" name="Group 12"/>
            <p:cNvGrpSpPr/>
            <p:nvPr/>
          </p:nvGrpSpPr>
          <p:grpSpPr>
            <a:xfrm>
              <a:off x="723899" y="5251755"/>
              <a:ext cx="6273302" cy="1403921"/>
              <a:chOff x="685799" y="914399"/>
              <a:chExt cx="6273302" cy="990601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242458" y="914400"/>
                <a:ext cx="1839685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  <a:latin typeface="Franklin Gothic Book" panose="020B0503020102020204" pitchFamily="34" charset="0"/>
                  </a:rPr>
                  <a:t>Categorical</a:t>
                </a:r>
                <a:endParaRPr lang="en-US" sz="2800" dirty="0">
                  <a:solidFill>
                    <a:schemeClr val="tx1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462392" y="914399"/>
                <a:ext cx="1496709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accent2">
                        <a:lumMod val="75000"/>
                      </a:schemeClr>
                    </a:solidFill>
                    <a:latin typeface="Franklin Gothic Book" panose="020B0503020102020204" pitchFamily="34" charset="0"/>
                  </a:rPr>
                  <a:t>Ref. Gradient</a:t>
                </a:r>
                <a:endParaRPr lang="en-US" sz="2800" b="1" dirty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082144" y="914400"/>
                <a:ext cx="1380249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  <a:latin typeface="Franklin Gothic Book" panose="020B0503020102020204" pitchFamily="34" charset="0"/>
                  </a:rPr>
                  <a:t>All Gradient</a:t>
                </a:r>
                <a:endParaRPr lang="en-US" sz="2800" dirty="0">
                  <a:solidFill>
                    <a:schemeClr val="tx1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685799" y="914400"/>
                <a:ext cx="1556660" cy="99059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latin typeface="Franklin Gothic Book" panose="020B0503020102020204" pitchFamily="34" charset="0"/>
                  </a:rPr>
                  <a:t>Scoring Approach</a:t>
                </a:r>
                <a:endParaRPr lang="en-US" sz="2800" b="1" dirty="0"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6997201" y="5251756"/>
              <a:ext cx="1651499" cy="1403919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Threshold Gradient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04797" y="2590800"/>
            <a:ext cx="8534402" cy="1388477"/>
            <a:chOff x="685799" y="898935"/>
            <a:chExt cx="7924802" cy="990602"/>
          </a:xfrm>
        </p:grpSpPr>
        <p:sp>
          <p:nvSpPr>
            <p:cNvPr id="9" name="Rectangle 8"/>
            <p:cNvSpPr/>
            <p:nvPr/>
          </p:nvSpPr>
          <p:spPr>
            <a:xfrm>
              <a:off x="685799" y="898936"/>
              <a:ext cx="2016583" cy="9906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latin typeface="Franklin Gothic Book" panose="020B0503020102020204" pitchFamily="34" charset="0"/>
                </a:rPr>
                <a:t>Redundancy Analysis Approach</a:t>
              </a:r>
              <a:endParaRPr lang="en-US" sz="2800" b="1" dirty="0">
                <a:latin typeface="Franklin Gothic Book" panose="020B05030201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02382" y="898937"/>
              <a:ext cx="2228848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rPr>
                <a:t>Wilcoxon Rank Sum Test</a:t>
              </a:r>
              <a:endParaRPr lang="en-US" sz="28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31230" y="898935"/>
              <a:ext cx="3679371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Pairwise Confusion Matrix Accuracy (CMA)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9546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09800" y="381000"/>
            <a:ext cx="4724400" cy="12192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246541863"/>
              </p:ext>
            </p:extLst>
          </p:nvPr>
        </p:nvGraphicFramePr>
        <p:xfrm>
          <a:off x="152400" y="228600"/>
          <a:ext cx="8763000" cy="152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53</a:t>
            </a:fld>
            <a:endParaRPr lang="en-US"/>
          </a:p>
        </p:txBody>
      </p:sp>
      <p:pic>
        <p:nvPicPr>
          <p:cNvPr id="6" name="Picture 2" descr="C:\Users\Owner\Desktop\new_scripts\Test_BIBI\New_Genus_Ref_Grad.pn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30" t="6112" b="53015"/>
          <a:stretch/>
        </p:blipFill>
        <p:spPr bwMode="auto">
          <a:xfrm>
            <a:off x="1089686" y="1600200"/>
            <a:ext cx="6964628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88631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Owner\Desktop\new_scripts\Test_BIBI\New_Genus_Ref_Cat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45" b="5537"/>
          <a:stretch/>
        </p:blipFill>
        <p:spPr bwMode="auto">
          <a:xfrm>
            <a:off x="152400" y="0"/>
            <a:ext cx="883272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533419" y="3004810"/>
            <a:ext cx="3809981" cy="347990"/>
            <a:chOff x="447694" y="2928610"/>
            <a:chExt cx="3809981" cy="347990"/>
          </a:xfrm>
        </p:grpSpPr>
        <p:grpSp>
          <p:nvGrpSpPr>
            <p:cNvPr id="15" name="Group 14"/>
            <p:cNvGrpSpPr/>
            <p:nvPr/>
          </p:nvGrpSpPr>
          <p:grpSpPr>
            <a:xfrm>
              <a:off x="876304" y="2944725"/>
              <a:ext cx="3381371" cy="331875"/>
              <a:chOff x="876304" y="2856114"/>
              <a:chExt cx="3381371" cy="331875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876304" y="2856114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771655" y="2873664"/>
                <a:ext cx="7238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1,073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2400302" y="2880212"/>
                <a:ext cx="609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445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038475" y="2870778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49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495675" y="2870777"/>
                <a:ext cx="76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6,663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333504" y="2880212"/>
                <a:ext cx="5524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415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447694" y="2928610"/>
              <a:ext cx="5333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A90303"/>
                  </a:solidFill>
                  <a:latin typeface="Franklin Gothic Book" panose="020B0503020102020204" pitchFamily="34" charset="0"/>
                </a:rPr>
                <a:t>n =</a:t>
              </a:r>
              <a:endParaRPr lang="en-US" sz="1600" b="1" dirty="0">
                <a:solidFill>
                  <a:srgbClr val="A90303"/>
                </a:solidFill>
                <a:latin typeface="Franklin Gothic Book" panose="020B0503020102020204" pitchFamily="34" charset="0"/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041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Owner\Desktop\new_scripts\Test_BIBI\New_Genus_Ref_Gra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2" b="5307"/>
          <a:stretch/>
        </p:blipFill>
        <p:spPr bwMode="auto">
          <a:xfrm>
            <a:off x="2628" y="0"/>
            <a:ext cx="9141372" cy="688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457200" y="2971800"/>
            <a:ext cx="3809981" cy="347990"/>
            <a:chOff x="447694" y="2928610"/>
            <a:chExt cx="3809981" cy="347990"/>
          </a:xfrm>
        </p:grpSpPr>
        <p:grpSp>
          <p:nvGrpSpPr>
            <p:cNvPr id="19" name="Group 18"/>
            <p:cNvGrpSpPr/>
            <p:nvPr/>
          </p:nvGrpSpPr>
          <p:grpSpPr>
            <a:xfrm>
              <a:off x="847731" y="2959387"/>
              <a:ext cx="3409944" cy="317213"/>
              <a:chOff x="847731" y="2870776"/>
              <a:chExt cx="3409944" cy="317213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847731" y="2870776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771655" y="2873664"/>
                <a:ext cx="7238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1,073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400302" y="2880212"/>
                <a:ext cx="609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445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3038475" y="2870778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49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495675" y="2870777"/>
                <a:ext cx="76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6,663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333504" y="2880212"/>
                <a:ext cx="5524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415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447694" y="2928610"/>
              <a:ext cx="5333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A90303"/>
                  </a:solidFill>
                  <a:latin typeface="Franklin Gothic Book" panose="020B0503020102020204" pitchFamily="34" charset="0"/>
                </a:rPr>
                <a:t>n =</a:t>
              </a:r>
              <a:endParaRPr lang="en-US" sz="1600" b="1" dirty="0">
                <a:solidFill>
                  <a:srgbClr val="A90303"/>
                </a:solidFill>
                <a:latin typeface="Franklin Gothic Book" panose="020B0503020102020204" pitchFamily="34" charset="0"/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265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 descr="C:\Users\Owner\Desktop\new_scripts\Test_BIBI\Genus_All_gradient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1" b="4379"/>
          <a:stretch/>
        </p:blipFill>
        <p:spPr bwMode="auto">
          <a:xfrm>
            <a:off x="0" y="0"/>
            <a:ext cx="9144000" cy="6813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56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57200" y="2971800"/>
            <a:ext cx="3809981" cy="347990"/>
            <a:chOff x="447694" y="2928610"/>
            <a:chExt cx="3809981" cy="347990"/>
          </a:xfrm>
        </p:grpSpPr>
        <p:grpSp>
          <p:nvGrpSpPr>
            <p:cNvPr id="8" name="Group 7"/>
            <p:cNvGrpSpPr/>
            <p:nvPr/>
          </p:nvGrpSpPr>
          <p:grpSpPr>
            <a:xfrm>
              <a:off x="847731" y="2959387"/>
              <a:ext cx="3409944" cy="317213"/>
              <a:chOff x="847731" y="2870776"/>
              <a:chExt cx="3409944" cy="317213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847731" y="2870776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771655" y="2873664"/>
                <a:ext cx="7238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1,073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400302" y="2880212"/>
                <a:ext cx="609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445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038475" y="2870778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49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495675" y="2870777"/>
                <a:ext cx="76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6,663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333504" y="2880212"/>
                <a:ext cx="5524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415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447694" y="2928610"/>
              <a:ext cx="5333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A90303"/>
                  </a:solidFill>
                  <a:latin typeface="Franklin Gothic Book" panose="020B0503020102020204" pitchFamily="34" charset="0"/>
                </a:rPr>
                <a:t>n =</a:t>
              </a:r>
              <a:endParaRPr lang="en-US" sz="1600" b="1" dirty="0">
                <a:solidFill>
                  <a:srgbClr val="A90303"/>
                </a:solidFill>
                <a:latin typeface="Franklin Gothic Book" panose="020B0503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666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155342818"/>
              </p:ext>
            </p:extLst>
          </p:nvPr>
        </p:nvGraphicFramePr>
        <p:xfrm>
          <a:off x="548467" y="457200"/>
          <a:ext cx="3672750" cy="2318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081933398"/>
              </p:ext>
            </p:extLst>
          </p:nvPr>
        </p:nvGraphicFramePr>
        <p:xfrm>
          <a:off x="548467" y="3976138"/>
          <a:ext cx="3672750" cy="2196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57</a:t>
            </a:fld>
            <a:endParaRPr lang="en-US"/>
          </a:p>
        </p:txBody>
      </p:sp>
      <p:pic>
        <p:nvPicPr>
          <p:cNvPr id="12" name="Picture 3" descr="C:\Users\Owner\Desktop\new_scripts\Test_BIBI\Genus_All_gradient.png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1" r="53736" b="54206"/>
          <a:stretch/>
        </p:blipFill>
        <p:spPr bwMode="auto">
          <a:xfrm>
            <a:off x="4267200" y="133101"/>
            <a:ext cx="4419600" cy="330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Owner\Desktop\new_scripts\Test_BIBI\Genus_All_gradient.png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1" t="2511" b="53017"/>
          <a:stretch/>
        </p:blipFill>
        <p:spPr bwMode="auto">
          <a:xfrm>
            <a:off x="4419600" y="3276600"/>
            <a:ext cx="4567089" cy="341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40560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58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94649"/>
              </p:ext>
            </p:extLst>
          </p:nvPr>
        </p:nvGraphicFramePr>
        <p:xfrm>
          <a:off x="152400" y="1447800"/>
          <a:ext cx="8839200" cy="4114794"/>
        </p:xfrm>
        <a:graphic>
          <a:graphicData uri="http://schemas.openxmlformats.org/drawingml/2006/table">
            <a:tbl>
              <a:tblPr/>
              <a:tblGrid>
                <a:gridCol w="609601"/>
                <a:gridCol w="2333296"/>
                <a:gridCol w="1752600"/>
                <a:gridCol w="2057400"/>
                <a:gridCol w="2086303"/>
              </a:tblGrid>
              <a:tr h="4460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 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CMA Ref. Threshold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CMA Wilcoxon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DE Wilcoxon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Barbour Wilcoxon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5298" marR="5298" marT="5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Menhinicks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Retreat_Trichop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Hyrop_EPT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Retreat_Trichop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5298" marR="5298" marT="5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HBI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Mod_Tol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HBI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Mod_Tol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3</a:t>
                      </a:r>
                    </a:p>
                  </a:txBody>
                  <a:tcPr marL="5298" marR="5298" marT="5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EPT_Hydro_Baetid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EPT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EPT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EPT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5298" marR="5298" marT="5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Corydalidae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Corydalidae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 % Corydalidae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 % Corydalidae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5</a:t>
                      </a:r>
                    </a:p>
                  </a:txBody>
                  <a:tcPr marL="5298" marR="5298" marT="5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Heptageniidae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Pisciforma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EPT_Rich_No_Tol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Pisciforma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6</a:t>
                      </a:r>
                    </a:p>
                  </a:txBody>
                  <a:tcPr marL="5298" marR="5298" marT="5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Isonychiidae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Isonychiidae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Isonychiidae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Isonychiidae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7</a:t>
                      </a:r>
                    </a:p>
                  </a:txBody>
                  <a:tcPr marL="5298" marR="5298" marT="5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Pterygota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Non_Insect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Non_Insect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Non_Insect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8</a:t>
                      </a:r>
                    </a:p>
                  </a:txBody>
                  <a:tcPr marL="5298" marR="5298" marT="5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Anisoptera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Odonata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Limestone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Trichop_No_Tol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00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9</a:t>
                      </a:r>
                    </a:p>
                  </a:txBody>
                  <a:tcPr marL="5298" marR="5298" marT="5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Perlidae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Systellognatha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Unionoida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Sytellognatha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883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Franklin Gothic Book" panose="020B0503020102020204" pitchFamily="34" charset="0"/>
              </a:rPr>
              <a:t>“Best” Metrics Piedmont</a:t>
            </a:r>
            <a:endParaRPr lang="en-US" sz="480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6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59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28392"/>
              </p:ext>
            </p:extLst>
          </p:nvPr>
        </p:nvGraphicFramePr>
        <p:xfrm>
          <a:off x="152400" y="1447800"/>
          <a:ext cx="8839200" cy="4114794"/>
        </p:xfrm>
        <a:graphic>
          <a:graphicData uri="http://schemas.openxmlformats.org/drawingml/2006/table">
            <a:tbl>
              <a:tblPr/>
              <a:tblGrid>
                <a:gridCol w="609601"/>
                <a:gridCol w="2333296"/>
                <a:gridCol w="1752600"/>
                <a:gridCol w="2057400"/>
                <a:gridCol w="2086303"/>
              </a:tblGrid>
              <a:tr h="4460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 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CMA Ref. Threshold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CMA Wilcoxon</a:t>
                      </a:r>
                    </a:p>
                  </a:txBody>
                  <a:tcPr marL="5298" marR="5298" marT="5298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DE Wilcoxon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Barbour Wilcoxon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Menhinicks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Retreat_Trichop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Hyrop_EPT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Retreat_Trichop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HBI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Mod_Tol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HBI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Mod_Tol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3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EPT_Hydro_Baetid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EPT</a:t>
                      </a:r>
                    </a:p>
                  </a:txBody>
                  <a:tcPr marL="5298" marR="5298" marT="5298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EPT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EPT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Corydalidae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Corydalidae</a:t>
                      </a:r>
                      <a:endParaRPr lang="en-US" sz="1800" b="1" i="0" u="none" strike="noStrike" dirty="0">
                        <a:solidFill>
                          <a:srgbClr val="963634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 % </a:t>
                      </a:r>
                      <a:r>
                        <a:rPr lang="en-US" sz="1800" b="1" i="0" u="none" strike="noStrike" dirty="0" err="1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Corydalidae</a:t>
                      </a:r>
                      <a:endParaRPr lang="en-US" sz="1800" b="1" i="0" u="none" strike="noStrike" dirty="0">
                        <a:solidFill>
                          <a:srgbClr val="963634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 % </a:t>
                      </a:r>
                      <a:r>
                        <a:rPr lang="en-US" sz="1800" b="1" i="0" u="none" strike="noStrike" dirty="0" err="1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Corydalidae</a:t>
                      </a:r>
                      <a:endParaRPr lang="en-US" sz="1800" b="1" i="0" u="none" strike="noStrike" dirty="0">
                        <a:solidFill>
                          <a:srgbClr val="963634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5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Heptageniidae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Pisciforma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EPT_Rich_No_Tol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Pisciforma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6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Isonychiidae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Isonychiidae</a:t>
                      </a:r>
                    </a:p>
                  </a:txBody>
                  <a:tcPr marL="5298" marR="5298" marT="5298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Isonychiidae</a:t>
                      </a:r>
                      <a:endParaRPr lang="en-US" sz="1800" b="1" i="0" u="none" strike="noStrike" dirty="0">
                        <a:solidFill>
                          <a:srgbClr val="963634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Isonychiidae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7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Pterygota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Non_Insect</a:t>
                      </a:r>
                    </a:p>
                  </a:txBody>
                  <a:tcPr marL="5298" marR="5298" marT="5298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Non_Insect</a:t>
                      </a:r>
                      <a:endParaRPr lang="en-US" sz="1800" b="1" i="0" u="none" strike="noStrike" dirty="0">
                        <a:solidFill>
                          <a:srgbClr val="963634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963634"/>
                          </a:solidFill>
                          <a:effectLst/>
                          <a:latin typeface="Franklin Gothic Book" panose="020B0503020102020204" pitchFamily="34" charset="0"/>
                        </a:rPr>
                        <a:t>Non_Insect</a:t>
                      </a:r>
                      <a:endParaRPr lang="en-US" sz="1800" b="1" i="0" u="none" strike="noStrike" dirty="0">
                        <a:solidFill>
                          <a:srgbClr val="963634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8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8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Anisoptera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Odonata</a:t>
                      </a:r>
                    </a:p>
                  </a:txBody>
                  <a:tcPr marL="5298" marR="5298" marT="5298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Limestone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Trichop_No_Tol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00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9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Perlidae</a:t>
                      </a: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Systellognatha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Unionoida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Sytellognatha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5298" marR="5298" marT="5298" marB="0" anchor="ctr">
                    <a:lnL>
                      <a:noFill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883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Franklin Gothic Book" panose="020B0503020102020204" pitchFamily="34" charset="0"/>
              </a:rPr>
              <a:t>“Best” Metrics Piedmont</a:t>
            </a:r>
            <a:endParaRPr lang="en-US" sz="480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95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3648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Master Taxa List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80010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latin typeface="Franklin Gothic Book" panose="020B0503020102020204" pitchFamily="34" charset="0"/>
              </a:rPr>
              <a:t>Tolerance Values</a:t>
            </a:r>
          </a:p>
          <a:p>
            <a:pPr lvl="1"/>
            <a:r>
              <a:rPr lang="en-US" sz="2800" dirty="0" smtClean="0">
                <a:latin typeface="Franklin Gothic Book" panose="020B0503020102020204" pitchFamily="34" charset="0"/>
              </a:rPr>
              <a:t>Mean tolerance values rounded to the nearest integer</a:t>
            </a:r>
          </a:p>
          <a:p>
            <a:pPr lvl="1"/>
            <a:r>
              <a:rPr lang="en-US" sz="2800" dirty="0" smtClean="0">
                <a:latin typeface="Franklin Gothic Book" panose="020B0503020102020204" pitchFamily="34" charset="0"/>
              </a:rPr>
              <a:t>NAs not included</a:t>
            </a:r>
          </a:p>
          <a:p>
            <a:pPr marL="0" indent="0">
              <a:buNone/>
            </a:pPr>
            <a:r>
              <a:rPr lang="en-US" sz="3600" b="1" dirty="0" smtClean="0">
                <a:latin typeface="Franklin Gothic Book" panose="020B0503020102020204" pitchFamily="34" charset="0"/>
              </a:rPr>
              <a:t>FFGs and Habits</a:t>
            </a:r>
          </a:p>
          <a:p>
            <a:pPr lvl="1"/>
            <a:r>
              <a:rPr lang="en-US" sz="2800" dirty="0" smtClean="0">
                <a:latin typeface="Franklin Gothic Book" panose="020B0503020102020204" pitchFamily="34" charset="0"/>
              </a:rPr>
              <a:t>The most frequent occurring category</a:t>
            </a:r>
          </a:p>
          <a:p>
            <a:pPr lvl="1"/>
            <a:r>
              <a:rPr lang="en-US" sz="2800" dirty="0" smtClean="0">
                <a:latin typeface="Franklin Gothic Book" panose="020B0503020102020204" pitchFamily="34" charset="0"/>
              </a:rPr>
              <a:t>If max frequencies were equal the categories were concatenated (e.g. SH, CG or CL, CB)</a:t>
            </a:r>
            <a:endParaRPr lang="en-US" sz="2800" dirty="0">
              <a:latin typeface="Franklin Gothic Book" panose="020B05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085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Owner\Desktop\new_scripts\Test_BIBI\New_genus_metrics_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0" b="7592"/>
          <a:stretch/>
        </p:blipFill>
        <p:spPr bwMode="auto">
          <a:xfrm>
            <a:off x="283779" y="70945"/>
            <a:ext cx="8536974" cy="6763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533400" y="3200400"/>
            <a:ext cx="3733800" cy="347990"/>
            <a:chOff x="371494" y="2928610"/>
            <a:chExt cx="3733800" cy="347990"/>
          </a:xfrm>
        </p:grpSpPr>
        <p:grpSp>
          <p:nvGrpSpPr>
            <p:cNvPr id="19" name="Group 18"/>
            <p:cNvGrpSpPr/>
            <p:nvPr/>
          </p:nvGrpSpPr>
          <p:grpSpPr>
            <a:xfrm>
              <a:off x="904894" y="2959386"/>
              <a:ext cx="3200400" cy="317214"/>
              <a:chOff x="904894" y="2870775"/>
              <a:chExt cx="3200400" cy="317214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904894" y="2880212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743094" y="2870776"/>
                <a:ext cx="7238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1,073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352694" y="2870775"/>
                <a:ext cx="609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445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2962294" y="2870775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49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343294" y="2870775"/>
                <a:ext cx="76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6,663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343043" y="2880212"/>
                <a:ext cx="5524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415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371494" y="2928610"/>
              <a:ext cx="5333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A90303"/>
                  </a:solidFill>
                  <a:latin typeface="Franklin Gothic Book" panose="020B0503020102020204" pitchFamily="34" charset="0"/>
                </a:rPr>
                <a:t>n =</a:t>
              </a:r>
              <a:endParaRPr lang="en-US" sz="1600" b="1" dirty="0">
                <a:solidFill>
                  <a:srgbClr val="A90303"/>
                </a:solidFill>
                <a:latin typeface="Franklin Gothic Book" panose="020B0503020102020204" pitchFamily="34" charset="0"/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206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Owner\Desktop\new_scripts\Test_BIBI\New_genus_metrics_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81" b="8452"/>
          <a:stretch/>
        </p:blipFill>
        <p:spPr bwMode="auto">
          <a:xfrm>
            <a:off x="254876" y="36786"/>
            <a:ext cx="8696427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61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533400" y="3200400"/>
            <a:ext cx="3733800" cy="347990"/>
            <a:chOff x="371494" y="2928610"/>
            <a:chExt cx="3733800" cy="347990"/>
          </a:xfrm>
        </p:grpSpPr>
        <p:grpSp>
          <p:nvGrpSpPr>
            <p:cNvPr id="13" name="Group 12"/>
            <p:cNvGrpSpPr/>
            <p:nvPr/>
          </p:nvGrpSpPr>
          <p:grpSpPr>
            <a:xfrm>
              <a:off x="904894" y="2959386"/>
              <a:ext cx="3200400" cy="317214"/>
              <a:chOff x="904894" y="2870775"/>
              <a:chExt cx="3200400" cy="317214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904894" y="2880212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743094" y="2870776"/>
                <a:ext cx="7238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1,073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352694" y="2870775"/>
                <a:ext cx="609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445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962294" y="2870775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49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343294" y="2870775"/>
                <a:ext cx="76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6,663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343043" y="2880212"/>
                <a:ext cx="5524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415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371494" y="2928610"/>
              <a:ext cx="5333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A90303"/>
                  </a:solidFill>
                  <a:latin typeface="Franklin Gothic Book" panose="020B0503020102020204" pitchFamily="34" charset="0"/>
                </a:rPr>
                <a:t>n =</a:t>
              </a:r>
              <a:endParaRPr lang="en-US" sz="1600" b="1" dirty="0">
                <a:solidFill>
                  <a:srgbClr val="A90303"/>
                </a:solidFill>
                <a:latin typeface="Franklin Gothic Book" panose="020B0503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38713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Owner\Desktop\new_scripts\Test_BIBI\New_genus_metrics_3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21" b="6980"/>
          <a:stretch/>
        </p:blipFill>
        <p:spPr bwMode="auto">
          <a:xfrm>
            <a:off x="228600" y="0"/>
            <a:ext cx="8478280" cy="6804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62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533400" y="3200400"/>
            <a:ext cx="3733800" cy="347990"/>
            <a:chOff x="371494" y="2928610"/>
            <a:chExt cx="3733800" cy="347990"/>
          </a:xfrm>
        </p:grpSpPr>
        <p:grpSp>
          <p:nvGrpSpPr>
            <p:cNvPr id="13" name="Group 12"/>
            <p:cNvGrpSpPr/>
            <p:nvPr/>
          </p:nvGrpSpPr>
          <p:grpSpPr>
            <a:xfrm>
              <a:off x="904894" y="2959386"/>
              <a:ext cx="3200400" cy="317214"/>
              <a:chOff x="904894" y="2870775"/>
              <a:chExt cx="3200400" cy="317214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904894" y="2880212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743094" y="2870776"/>
                <a:ext cx="7238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1,073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352694" y="2870775"/>
                <a:ext cx="609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445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962294" y="2870775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49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343294" y="2870775"/>
                <a:ext cx="76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6,663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343043" y="2880212"/>
                <a:ext cx="5524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415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371494" y="2928610"/>
              <a:ext cx="5333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A90303"/>
                  </a:solidFill>
                  <a:latin typeface="Franklin Gothic Book" panose="020B0503020102020204" pitchFamily="34" charset="0"/>
                </a:rPr>
                <a:t>n =</a:t>
              </a:r>
              <a:endParaRPr lang="en-US" sz="1600" b="1" dirty="0">
                <a:solidFill>
                  <a:srgbClr val="A90303"/>
                </a:solidFill>
                <a:latin typeface="Franklin Gothic Book" panose="020B0503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85301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Owner\Desktop\new_scripts\Test_BIBI\New_genus_metrics_4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44" b="6979"/>
          <a:stretch/>
        </p:blipFill>
        <p:spPr bwMode="auto">
          <a:xfrm>
            <a:off x="228600" y="0"/>
            <a:ext cx="863383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63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533400" y="3200400"/>
            <a:ext cx="3733800" cy="347990"/>
            <a:chOff x="371494" y="2928610"/>
            <a:chExt cx="3733800" cy="347990"/>
          </a:xfrm>
        </p:grpSpPr>
        <p:grpSp>
          <p:nvGrpSpPr>
            <p:cNvPr id="13" name="Group 12"/>
            <p:cNvGrpSpPr/>
            <p:nvPr/>
          </p:nvGrpSpPr>
          <p:grpSpPr>
            <a:xfrm>
              <a:off x="904894" y="2959386"/>
              <a:ext cx="3200400" cy="317214"/>
              <a:chOff x="904894" y="2870775"/>
              <a:chExt cx="3200400" cy="317214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904894" y="2880212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743094" y="2870776"/>
                <a:ext cx="7238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1,073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352694" y="2870775"/>
                <a:ext cx="609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445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962294" y="2870775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49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343294" y="2870775"/>
                <a:ext cx="76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6,663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343043" y="2880212"/>
                <a:ext cx="5524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415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371494" y="2928610"/>
              <a:ext cx="5333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A90303"/>
                  </a:solidFill>
                  <a:latin typeface="Franklin Gothic Book" panose="020B0503020102020204" pitchFamily="34" charset="0"/>
                </a:rPr>
                <a:t>n =</a:t>
              </a:r>
              <a:endParaRPr lang="en-US" sz="1600" b="1" dirty="0">
                <a:solidFill>
                  <a:srgbClr val="A90303"/>
                </a:solidFill>
                <a:latin typeface="Franklin Gothic Book" panose="020B0503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85301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Owner\Desktop\new_scripts\Test_BIBI\New_genus_metrics_5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19" b="6343"/>
          <a:stretch/>
        </p:blipFill>
        <p:spPr bwMode="auto">
          <a:xfrm>
            <a:off x="228600" y="18393"/>
            <a:ext cx="8575933" cy="6847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64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533400" y="3200400"/>
            <a:ext cx="3733800" cy="347990"/>
            <a:chOff x="371494" y="2928610"/>
            <a:chExt cx="3733800" cy="347990"/>
          </a:xfrm>
        </p:grpSpPr>
        <p:grpSp>
          <p:nvGrpSpPr>
            <p:cNvPr id="13" name="Group 12"/>
            <p:cNvGrpSpPr/>
            <p:nvPr/>
          </p:nvGrpSpPr>
          <p:grpSpPr>
            <a:xfrm>
              <a:off x="904894" y="2959386"/>
              <a:ext cx="3200400" cy="317214"/>
              <a:chOff x="904894" y="2870775"/>
              <a:chExt cx="3200400" cy="317214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904894" y="2880212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743094" y="2870776"/>
                <a:ext cx="7238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1,073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352694" y="2870775"/>
                <a:ext cx="609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445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962294" y="2870775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49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343294" y="2870775"/>
                <a:ext cx="76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6,663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343043" y="2880212"/>
                <a:ext cx="5524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A90303"/>
                    </a:solidFill>
                    <a:latin typeface="Franklin Gothic Book" panose="020B0503020102020204" pitchFamily="34" charset="0"/>
                  </a:rPr>
                  <a:t>415</a:t>
                </a:r>
                <a:endParaRPr lang="en-US" sz="1400" b="1" dirty="0">
                  <a:solidFill>
                    <a:srgbClr val="A90303"/>
                  </a:solidFill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371494" y="2928610"/>
              <a:ext cx="5333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A90303"/>
                  </a:solidFill>
                  <a:latin typeface="Franklin Gothic Book" panose="020B0503020102020204" pitchFamily="34" charset="0"/>
                </a:rPr>
                <a:t>n =</a:t>
              </a:r>
              <a:endParaRPr lang="en-US" sz="1600" b="1" dirty="0">
                <a:solidFill>
                  <a:srgbClr val="A90303"/>
                </a:solidFill>
                <a:latin typeface="Franklin Gothic Book" panose="020B0503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85301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1143000"/>
          </a:xfrm>
        </p:spPr>
        <p:txBody>
          <a:bodyPr/>
          <a:lstStyle/>
          <a:p>
            <a:r>
              <a:rPr lang="en-US" dirty="0" smtClean="0"/>
              <a:t>Binary Sensitivity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9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66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9" b="6863"/>
          <a:stretch/>
        </p:blipFill>
        <p:spPr bwMode="auto">
          <a:xfrm>
            <a:off x="685800" y="0"/>
            <a:ext cx="7620000" cy="6815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453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67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63" b="5723"/>
          <a:stretch/>
        </p:blipFill>
        <p:spPr bwMode="auto">
          <a:xfrm>
            <a:off x="762000" y="-26276"/>
            <a:ext cx="7620000" cy="6889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792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68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5" b="6069"/>
          <a:stretch/>
        </p:blipFill>
        <p:spPr bwMode="auto">
          <a:xfrm>
            <a:off x="685800" y="10510"/>
            <a:ext cx="7620000" cy="6826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792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69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30" r="52000" b="52862"/>
          <a:stretch/>
        </p:blipFill>
        <p:spPr bwMode="auto">
          <a:xfrm>
            <a:off x="76200" y="1382110"/>
            <a:ext cx="4419600" cy="3570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Users\Owner\Desktop\tag2\All_Gradient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7420" r="52279" b="52196"/>
          <a:stretch/>
        </p:blipFill>
        <p:spPr bwMode="auto">
          <a:xfrm>
            <a:off x="4343400" y="1382111"/>
            <a:ext cx="4535592" cy="3723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85800" y="429398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Franklin Gothic Book" panose="020B0503020102020204" pitchFamily="34" charset="0"/>
              </a:rPr>
              <a:t>Binary</a:t>
            </a:r>
            <a:endParaRPr lang="en-US" sz="3600" b="1" dirty="0">
              <a:latin typeface="Franklin Gothic Book" panose="020B0503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65834" y="429398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Franklin Gothic Book" panose="020B0503020102020204" pitchFamily="34" charset="0"/>
              </a:rPr>
              <a:t>Threshold CMA</a:t>
            </a:r>
            <a:endParaRPr lang="en-US" sz="3600" b="1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99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Tolerance Values (TV)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2927708"/>
              </p:ext>
            </p:extLst>
          </p:nvPr>
        </p:nvGraphicFramePr>
        <p:xfrm>
          <a:off x="6400800" y="1371600"/>
          <a:ext cx="2514600" cy="4391491"/>
        </p:xfrm>
        <a:graphic>
          <a:graphicData uri="http://schemas.openxmlformats.org/drawingml/2006/table">
            <a:tbl>
              <a:tblPr/>
              <a:tblGrid>
                <a:gridCol w="1257300"/>
                <a:gridCol w="1257300"/>
              </a:tblGrid>
              <a:tr h="337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Frequency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7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n =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1,344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02467723"/>
              </p:ext>
            </p:extLst>
          </p:nvPr>
        </p:nvGraphicFramePr>
        <p:xfrm>
          <a:off x="228600" y="838200"/>
          <a:ext cx="6019800" cy="5654683"/>
        </p:xfrm>
        <a:graphic>
          <a:graphicData uri="http://schemas.openxmlformats.org/drawingml/2006/table">
            <a:tbl>
              <a:tblPr/>
              <a:tblGrid>
                <a:gridCol w="3091249"/>
                <a:gridCol w="754529"/>
                <a:gridCol w="671715"/>
                <a:gridCol w="761502"/>
                <a:gridCol w="740805"/>
              </a:tblGrid>
              <a:tr h="3590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Source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%</a:t>
                      </a:r>
                    </a:p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All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Taxa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% Order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% Family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% Genus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EDAS_MD_TV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RBP_MID_ATLANTIC_MACS_TV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EDAS_NC_TV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EDAS_DE_TV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RBP_MIDWEST_OH_TV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DC_TV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EDAS_RBP_TV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EDAS_ITIS_TV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EDAS_KY_TV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EDAS_PA_TV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RBP_SOUTHEAST_NC_TV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EDAS_WAB_TV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EDAS_TV_FINAL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EDAS_WV_TV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EDAS_FAM_TV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EPA_TV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35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54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64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NYSDEC_TV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53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54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56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7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BIBI_TV</a:t>
                      </a:r>
                    </a:p>
                  </a:txBody>
                  <a:tcPr marL="8857" marR="8857" marT="8857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69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42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69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79</a:t>
                      </a:r>
                    </a:p>
                  </a:txBody>
                  <a:tcPr marL="8857" marR="8857" marT="8857" marB="0" anchor="ctr">
                    <a:lnL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469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Index Resolution Type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80772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latin typeface="Franklin Gothic Book" panose="020B0503020102020204" pitchFamily="34" charset="0"/>
              </a:rPr>
              <a:t>Low Resolution</a:t>
            </a:r>
          </a:p>
          <a:p>
            <a:pPr lvl="1"/>
            <a:r>
              <a:rPr lang="en-US" sz="3000" b="1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Order</a:t>
            </a:r>
            <a:r>
              <a:rPr lang="en-US" sz="3000" dirty="0" smtClean="0">
                <a:latin typeface="Franklin Gothic Book" panose="020B0503020102020204" pitchFamily="34" charset="0"/>
              </a:rPr>
              <a:t> Level Index</a:t>
            </a:r>
          </a:p>
          <a:p>
            <a:pPr lvl="1"/>
            <a:r>
              <a:rPr lang="en-US" sz="3000" dirty="0" smtClean="0">
                <a:latin typeface="Franklin Gothic Book" panose="020B0503020102020204" pitchFamily="34" charset="0"/>
              </a:rPr>
              <a:t>Volunteer programs and in situ identification</a:t>
            </a:r>
          </a:p>
          <a:p>
            <a:pPr marL="0" indent="0">
              <a:buNone/>
            </a:pPr>
            <a:r>
              <a:rPr lang="en-US" sz="3600" b="1" dirty="0" smtClean="0">
                <a:latin typeface="Franklin Gothic Book" panose="020B0503020102020204" pitchFamily="34" charset="0"/>
              </a:rPr>
              <a:t>Moderate Resolution</a:t>
            </a:r>
          </a:p>
          <a:p>
            <a:pPr lvl="1"/>
            <a:r>
              <a:rPr lang="en-US" sz="3000" b="1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Family</a:t>
            </a:r>
            <a:r>
              <a:rPr lang="en-US" sz="3000" dirty="0" smtClean="0">
                <a:latin typeface="Franklin Gothic Book" panose="020B0503020102020204" pitchFamily="34" charset="0"/>
              </a:rPr>
              <a:t> Level Index </a:t>
            </a:r>
          </a:p>
          <a:p>
            <a:pPr lvl="1"/>
            <a:r>
              <a:rPr lang="en-US" sz="3000" dirty="0" smtClean="0">
                <a:latin typeface="Franklin Gothic Book" panose="020B0503020102020204" pitchFamily="34" charset="0"/>
              </a:rPr>
              <a:t>Studies with limited funding and/or minimal macroinvertebrate identification experience.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9301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Index Ranks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80772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latin typeface="Franklin Gothic Book" panose="020B0503020102020204" pitchFamily="34" charset="0"/>
              </a:rPr>
              <a:t>High Resolution</a:t>
            </a:r>
          </a:p>
          <a:p>
            <a:pPr lvl="1"/>
            <a:r>
              <a:rPr lang="en-US" sz="3000" b="1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Genus</a:t>
            </a:r>
            <a:r>
              <a:rPr lang="en-US" sz="3000" dirty="0" smtClean="0">
                <a:latin typeface="Franklin Gothic Book" panose="020B0503020102020204" pitchFamily="34" charset="0"/>
              </a:rPr>
              <a:t> </a:t>
            </a:r>
            <a:r>
              <a:rPr lang="en-US" sz="3000" dirty="0">
                <a:latin typeface="Franklin Gothic Book" panose="020B0503020102020204" pitchFamily="34" charset="0"/>
              </a:rPr>
              <a:t>L</a:t>
            </a:r>
            <a:r>
              <a:rPr lang="en-US" sz="3000" dirty="0" smtClean="0">
                <a:latin typeface="Franklin Gothic Book" panose="020B0503020102020204" pitchFamily="34" charset="0"/>
              </a:rPr>
              <a:t>evel Index</a:t>
            </a:r>
          </a:p>
          <a:p>
            <a:pPr lvl="1"/>
            <a:r>
              <a:rPr lang="en-US" sz="3000" dirty="0" smtClean="0">
                <a:latin typeface="Franklin Gothic Book" panose="020B0503020102020204" pitchFamily="34" charset="0"/>
              </a:rPr>
              <a:t>Studies with extensive funding and macroinvertebrate identification experience.</a:t>
            </a:r>
          </a:p>
          <a:p>
            <a:pPr lvl="1"/>
            <a:r>
              <a:rPr lang="en-US" sz="3000" dirty="0" smtClean="0">
                <a:latin typeface="Franklin Gothic Book" panose="020B0503020102020204" pitchFamily="34" charset="0"/>
              </a:rPr>
              <a:t>Secondary indices identifying specific stressors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985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3351558" y="1560786"/>
            <a:ext cx="4143181" cy="1030017"/>
            <a:chOff x="3351558" y="1560786"/>
            <a:chExt cx="4143181" cy="1030017"/>
          </a:xfrm>
        </p:grpSpPr>
        <p:cxnSp>
          <p:nvCxnSpPr>
            <p:cNvPr id="31" name="Straight Connector 30"/>
            <p:cNvCxnSpPr>
              <a:stCxn id="5" idx="2"/>
              <a:endCxn id="10" idx="0"/>
            </p:cNvCxnSpPr>
            <p:nvPr/>
          </p:nvCxnSpPr>
          <p:spPr>
            <a:xfrm flipH="1">
              <a:off x="3676651" y="1560786"/>
              <a:ext cx="3818088" cy="1030017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4" idx="2"/>
              <a:endCxn id="10" idx="0"/>
            </p:cNvCxnSpPr>
            <p:nvPr/>
          </p:nvCxnSpPr>
          <p:spPr>
            <a:xfrm>
              <a:off x="3351558" y="1560786"/>
              <a:ext cx="325093" cy="1030017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6" idx="2"/>
              <a:endCxn id="10" idx="0"/>
            </p:cNvCxnSpPr>
            <p:nvPr/>
          </p:nvCxnSpPr>
          <p:spPr>
            <a:xfrm flipH="1">
              <a:off x="3676651" y="1560786"/>
              <a:ext cx="1508270" cy="1030017"/>
            </a:xfrm>
            <a:prstGeom prst="line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5" idx="2"/>
              <a:endCxn id="11" idx="0"/>
            </p:cNvCxnSpPr>
            <p:nvPr/>
          </p:nvCxnSpPr>
          <p:spPr>
            <a:xfrm flipH="1">
              <a:off x="6858000" y="1560786"/>
              <a:ext cx="636739" cy="1030014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2971800" y="3979274"/>
            <a:ext cx="4978131" cy="1354727"/>
            <a:chOff x="2971800" y="3979274"/>
            <a:chExt cx="4978131" cy="1354727"/>
          </a:xfrm>
        </p:grpSpPr>
        <p:grpSp>
          <p:nvGrpSpPr>
            <p:cNvPr id="20" name="Group 19"/>
            <p:cNvGrpSpPr/>
            <p:nvPr/>
          </p:nvGrpSpPr>
          <p:grpSpPr>
            <a:xfrm>
              <a:off x="2971800" y="3979274"/>
              <a:ext cx="3886200" cy="1354727"/>
              <a:chOff x="2971800" y="3979274"/>
              <a:chExt cx="3886200" cy="1354727"/>
            </a:xfrm>
          </p:grpSpPr>
          <p:cxnSp>
            <p:nvCxnSpPr>
              <p:cNvPr id="53" name="Straight Connector 52"/>
              <p:cNvCxnSpPr>
                <a:stCxn id="10" idx="2"/>
                <a:endCxn id="15" idx="0"/>
              </p:cNvCxnSpPr>
              <p:nvPr/>
            </p:nvCxnSpPr>
            <p:spPr>
              <a:xfrm flipH="1">
                <a:off x="2971800" y="3979277"/>
                <a:ext cx="704851" cy="1354724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10" idx="2"/>
                <a:endCxn id="17" idx="0"/>
              </p:cNvCxnSpPr>
              <p:nvPr/>
            </p:nvCxnSpPr>
            <p:spPr>
              <a:xfrm>
                <a:off x="3676651" y="3979277"/>
                <a:ext cx="1028960" cy="1354724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10" idx="2"/>
                <a:endCxn id="16" idx="0"/>
              </p:cNvCxnSpPr>
              <p:nvPr/>
            </p:nvCxnSpPr>
            <p:spPr>
              <a:xfrm>
                <a:off x="3676651" y="3979277"/>
                <a:ext cx="2578091" cy="1354723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11" idx="2"/>
                <a:endCxn id="16" idx="0"/>
              </p:cNvCxnSpPr>
              <p:nvPr/>
            </p:nvCxnSpPr>
            <p:spPr>
              <a:xfrm flipH="1">
                <a:off x="6254742" y="3979274"/>
                <a:ext cx="603258" cy="1354726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11" idx="2"/>
                <a:endCxn id="17" idx="0"/>
              </p:cNvCxnSpPr>
              <p:nvPr/>
            </p:nvCxnSpPr>
            <p:spPr>
              <a:xfrm flipH="1">
                <a:off x="4705611" y="3979274"/>
                <a:ext cx="2152389" cy="1354727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11" idx="2"/>
                <a:endCxn id="15" idx="0"/>
              </p:cNvCxnSpPr>
              <p:nvPr/>
            </p:nvCxnSpPr>
            <p:spPr>
              <a:xfrm flipH="1">
                <a:off x="2971800" y="3979274"/>
                <a:ext cx="3886200" cy="1354727"/>
              </a:xfrm>
              <a:prstGeom prst="line">
                <a:avLst/>
              </a:prstGeom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/>
            <p:cNvCxnSpPr>
              <a:stCxn id="11" idx="2"/>
            </p:cNvCxnSpPr>
            <p:nvPr/>
          </p:nvCxnSpPr>
          <p:spPr>
            <a:xfrm>
              <a:off x="6858000" y="3979274"/>
              <a:ext cx="1091931" cy="1354723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304798" y="189186"/>
            <a:ext cx="8534401" cy="1371600"/>
            <a:chOff x="685799" y="914400"/>
            <a:chExt cx="7924802" cy="990600"/>
          </a:xfrm>
        </p:grpSpPr>
        <p:sp>
          <p:nvSpPr>
            <p:cNvPr id="3" name="Rectangle 2"/>
            <p:cNvSpPr/>
            <p:nvPr/>
          </p:nvSpPr>
          <p:spPr>
            <a:xfrm>
              <a:off x="685799" y="914400"/>
              <a:ext cx="2048083" cy="9906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latin typeface="Franklin Gothic Book" panose="020B0503020102020204" pitchFamily="34" charset="0"/>
                </a:rPr>
                <a:t>Metric Sensitivity Approach</a:t>
              </a:r>
              <a:endParaRPr lang="en-US" sz="2800" b="1" dirty="0">
                <a:latin typeface="Franklin Gothic Book" panose="020B0503020102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733883" y="914400"/>
              <a:ext cx="1562100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Barbour et al. 1996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6113745" y="914400"/>
              <a:ext cx="2496856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rPr>
                <a:t>Confusion Matrix Accuracy (CMA)</a:t>
              </a:r>
              <a:endParaRPr lang="en-US" sz="28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295983" y="914400"/>
              <a:ext cx="1842719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Quantile Threshold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04798" y="5334000"/>
            <a:ext cx="8534401" cy="1321677"/>
            <a:chOff x="723899" y="5251755"/>
            <a:chExt cx="7924801" cy="1403921"/>
          </a:xfrm>
        </p:grpSpPr>
        <p:grpSp>
          <p:nvGrpSpPr>
            <p:cNvPr id="13" name="Group 12"/>
            <p:cNvGrpSpPr/>
            <p:nvPr/>
          </p:nvGrpSpPr>
          <p:grpSpPr>
            <a:xfrm>
              <a:off x="723899" y="5251755"/>
              <a:ext cx="6273302" cy="1403921"/>
              <a:chOff x="685799" y="914399"/>
              <a:chExt cx="6273302" cy="990601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242458" y="914400"/>
                <a:ext cx="1839685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  <a:latin typeface="Franklin Gothic Book" panose="020B0503020102020204" pitchFamily="34" charset="0"/>
                  </a:rPr>
                  <a:t>Categorical</a:t>
                </a:r>
                <a:endParaRPr lang="en-US" sz="2800" dirty="0">
                  <a:solidFill>
                    <a:schemeClr val="tx1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462392" y="914399"/>
                <a:ext cx="1496709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  <a:latin typeface="Franklin Gothic Book" panose="020B0503020102020204" pitchFamily="34" charset="0"/>
                  </a:rPr>
                  <a:t>Ref. Gradient</a:t>
                </a:r>
                <a:endParaRPr lang="en-US" sz="2800" dirty="0">
                  <a:solidFill>
                    <a:schemeClr val="tx1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082144" y="914400"/>
                <a:ext cx="1380249" cy="990600"/>
              </a:xfrm>
              <a:prstGeom prst="rect">
                <a:avLst/>
              </a:prstGeom>
              <a:solidFill>
                <a:srgbClr val="D0D8E8"/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  <a:latin typeface="Franklin Gothic Book" panose="020B0503020102020204" pitchFamily="34" charset="0"/>
                  </a:rPr>
                  <a:t>All Gradient</a:t>
                </a:r>
                <a:endParaRPr lang="en-US" sz="2800" dirty="0">
                  <a:solidFill>
                    <a:schemeClr val="tx1"/>
                  </a:solidFill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685799" y="914400"/>
                <a:ext cx="1556660" cy="99059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latin typeface="Franklin Gothic Book" panose="020B0503020102020204" pitchFamily="34" charset="0"/>
                  </a:rPr>
                  <a:t>Scoring Approach</a:t>
                </a:r>
                <a:endParaRPr lang="en-US" sz="2800" b="1" dirty="0"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6997201" y="5251756"/>
              <a:ext cx="1651499" cy="1403919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rPr>
                <a:t>Threshold Gradient</a:t>
              </a:r>
              <a:endParaRPr lang="en-US" sz="28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04797" y="2590800"/>
            <a:ext cx="8534402" cy="1388477"/>
            <a:chOff x="685799" y="898935"/>
            <a:chExt cx="7924802" cy="990602"/>
          </a:xfrm>
        </p:grpSpPr>
        <p:sp>
          <p:nvSpPr>
            <p:cNvPr id="9" name="Rectangle 8"/>
            <p:cNvSpPr/>
            <p:nvPr/>
          </p:nvSpPr>
          <p:spPr>
            <a:xfrm>
              <a:off x="685799" y="898936"/>
              <a:ext cx="2016583" cy="9906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latin typeface="Franklin Gothic Book" panose="020B0503020102020204" pitchFamily="34" charset="0"/>
                </a:rPr>
                <a:t>Redundancy Analysis Approach</a:t>
              </a:r>
              <a:endParaRPr lang="en-US" sz="2800" b="1" dirty="0">
                <a:latin typeface="Franklin Gothic Book" panose="020B05030201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02382" y="898937"/>
              <a:ext cx="2228848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Franklin Gothic Book" panose="020B0503020102020204" pitchFamily="34" charset="0"/>
                </a:rPr>
                <a:t>Wilcoxon Rank Sum Test</a:t>
              </a:r>
              <a:endParaRPr lang="en-US" sz="2800" dirty="0">
                <a:solidFill>
                  <a:schemeClr val="tx1"/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31230" y="898935"/>
              <a:ext cx="3679371" cy="990600"/>
            </a:xfrm>
            <a:prstGeom prst="rect">
              <a:avLst/>
            </a:prstGeom>
            <a:solidFill>
              <a:srgbClr val="D0D8E8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accent2">
                      <a:lumMod val="75000"/>
                    </a:schemeClr>
                  </a:solidFill>
                  <a:latin typeface="Franklin Gothic Book" panose="020B0503020102020204" pitchFamily="34" charset="0"/>
                </a:rPr>
                <a:t>Pairwise Confusion Matrix Accuracy (CMA)</a:t>
              </a:r>
              <a:endParaRPr lang="en-US" sz="2800" b="1" dirty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endParaRPr>
            </a:p>
          </p:txBody>
        </p:sp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59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Owner\Desktop\new_scripts\Test_BIBI\order_all_gradient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75" r="50000" b="53934"/>
          <a:stretch/>
        </p:blipFill>
        <p:spPr bwMode="auto">
          <a:xfrm>
            <a:off x="0" y="381000"/>
            <a:ext cx="4391028" cy="3109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Owner\Desktop\new_scripts\Test_BIBI\genus_categorical_2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38" r="53021" b="52721"/>
          <a:stretch/>
        </p:blipFill>
        <p:spPr bwMode="auto">
          <a:xfrm>
            <a:off x="2296842" y="3796589"/>
            <a:ext cx="4188372" cy="3061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Owner\Desktop\tag2\All_Gradient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00" r="50000" b="52077"/>
          <a:stretch/>
        </p:blipFill>
        <p:spPr bwMode="auto">
          <a:xfrm>
            <a:off x="4572000" y="491714"/>
            <a:ext cx="4286250" cy="2887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38200" y="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Franklin Gothic Book" panose="020B0503020102020204" pitchFamily="34" charset="0"/>
              </a:rPr>
              <a:t>Order</a:t>
            </a:r>
            <a:endParaRPr lang="en-US" sz="3200" b="1" dirty="0">
              <a:latin typeface="Franklin Gothic Book" panose="020B0503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38800" y="-5103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Franklin Gothic Book" panose="020B0503020102020204" pitchFamily="34" charset="0"/>
              </a:rPr>
              <a:t>Family</a:t>
            </a:r>
            <a:endParaRPr lang="en-US" sz="3200" b="1" dirty="0">
              <a:latin typeface="Franklin Gothic Book" panose="020B0503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63558" y="3211814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Franklin Gothic Book" panose="020B0503020102020204" pitchFamily="34" charset="0"/>
              </a:rPr>
              <a:t>Genus</a:t>
            </a:r>
            <a:endParaRPr lang="en-US" sz="3200" b="1" dirty="0">
              <a:latin typeface="Franklin Gothic Book" panose="020B0503020102020204" pitchFamily="34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306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Final Remarks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Franklin Gothic Book" panose="020B0503020102020204" pitchFamily="34" charset="0"/>
              </a:rPr>
              <a:t>Test for agency differences within each bioregion</a:t>
            </a:r>
          </a:p>
          <a:p>
            <a:pPr lvl="1"/>
            <a:r>
              <a:rPr lang="en-US" dirty="0" smtClean="0">
                <a:latin typeface="Franklin Gothic Book" panose="020B0503020102020204" pitchFamily="34" charset="0"/>
              </a:rPr>
              <a:t>Sampling period differences</a:t>
            </a:r>
          </a:p>
          <a:p>
            <a:pPr lvl="1"/>
            <a:r>
              <a:rPr lang="en-US" dirty="0" smtClean="0">
                <a:latin typeface="Franklin Gothic Book" panose="020B0503020102020204" pitchFamily="34" charset="0"/>
              </a:rPr>
              <a:t>Differences in taxa identified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Deal with unidentified taxa and unclassified taxa</a:t>
            </a:r>
          </a:p>
          <a:p>
            <a:pPr lvl="1"/>
            <a:r>
              <a:rPr lang="en-US" dirty="0">
                <a:latin typeface="Franklin Gothic Book" panose="020B0503020102020204" pitchFamily="34" charset="0"/>
              </a:rPr>
              <a:t>Missing tolerance values, FFG, or </a:t>
            </a:r>
            <a:r>
              <a:rPr lang="en-US" dirty="0" smtClean="0">
                <a:latin typeface="Franklin Gothic Book" panose="020B0503020102020204" pitchFamily="34" charset="0"/>
              </a:rPr>
              <a:t>habits</a:t>
            </a:r>
            <a:endParaRPr lang="en-US" dirty="0">
              <a:latin typeface="Franklin Gothic Book" panose="020B0503020102020204" pitchFamily="34" charset="0"/>
            </a:endParaRPr>
          </a:p>
          <a:p>
            <a:r>
              <a:rPr lang="en-US" dirty="0" smtClean="0">
                <a:latin typeface="Franklin Gothic Book" panose="020B0503020102020204" pitchFamily="34" charset="0"/>
              </a:rPr>
              <a:t>Compare the 2011 indices to the 2016 indices</a:t>
            </a:r>
          </a:p>
          <a:p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636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5461000" cy="1143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Functional Feeding Groups (FFG)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03248413"/>
              </p:ext>
            </p:extLst>
          </p:nvPr>
        </p:nvGraphicFramePr>
        <p:xfrm>
          <a:off x="6629400" y="274638"/>
          <a:ext cx="2286000" cy="6407380"/>
        </p:xfrm>
        <a:graphic>
          <a:graphicData uri="http://schemas.openxmlformats.org/drawingml/2006/table">
            <a:tbl>
              <a:tblPr/>
              <a:tblGrid>
                <a:gridCol w="902368"/>
                <a:gridCol w="1383632"/>
              </a:tblGrid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FFG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Frequency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CF,SC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CF,SH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96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CG,CF,PR,PH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CG,PR,PH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CG,SC,PR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PR,PA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SC,PR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SH,OM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SH,SC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CG,CF,PR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CG,SH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PR,PH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SH,PR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CG,PR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PA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PH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CG,CF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SC,OM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PR,OM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CG,SC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CG,OM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OM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SH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135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CF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145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SC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172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PR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423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2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CG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443</a:t>
                      </a:r>
                    </a:p>
                  </a:txBody>
                  <a:tcPr marL="7855" marR="7855" marT="78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92949811"/>
              </p:ext>
            </p:extLst>
          </p:nvPr>
        </p:nvGraphicFramePr>
        <p:xfrm>
          <a:off x="304800" y="1752600"/>
          <a:ext cx="5791201" cy="4322445"/>
        </p:xfrm>
        <a:graphic>
          <a:graphicData uri="http://schemas.openxmlformats.org/drawingml/2006/table">
            <a:tbl>
              <a:tblPr/>
              <a:tblGrid>
                <a:gridCol w="2127947"/>
                <a:gridCol w="1021664"/>
                <a:gridCol w="880530"/>
                <a:gridCol w="880530"/>
                <a:gridCol w="880530"/>
              </a:tblGrid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Source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%</a:t>
                      </a:r>
                    </a:p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All </a:t>
                      </a:r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Taxa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%</a:t>
                      </a:r>
                    </a:p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Order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% Family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% Genus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DC_FFG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EDAS_KY_FFG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EDAS_ITIS_FFG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EDAS_FINAL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EDAS_WV_FFG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RBP_P_FFG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EPA_FFG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NYSDEC_FFG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BIBI_FFG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67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13" y="274629"/>
            <a:ext cx="57150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Franklin Gothic Book" panose="020B0503020102020204" pitchFamily="34" charset="0"/>
              </a:rPr>
              <a:t>Habits</a:t>
            </a:r>
            <a:endParaRPr lang="en-US" sz="4800" b="1" dirty="0">
              <a:latin typeface="Franklin Gothic Book" panose="020B0503020102020204" pitchFamily="34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26142566"/>
              </p:ext>
            </p:extLst>
          </p:nvPr>
        </p:nvGraphicFramePr>
        <p:xfrm>
          <a:off x="6553200" y="274629"/>
          <a:ext cx="2514600" cy="6244590"/>
        </p:xfrm>
        <a:graphic>
          <a:graphicData uri="http://schemas.openxmlformats.org/drawingml/2006/table">
            <a:tbl>
              <a:tblPr/>
              <a:tblGrid>
                <a:gridCol w="1257300"/>
                <a:gridCol w="1257300"/>
              </a:tblGrid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HABIT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Frequency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BU,SK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CB,BU,SP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CB,CN,BU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SW,BU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CB,BU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CB,CN,SP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CB,SK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SW,SP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CB,CN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CB,SW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CN,BU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CB,SP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CN,SP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SW,CN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BU,SP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SW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BU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3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SP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02842225"/>
              </p:ext>
            </p:extLst>
          </p:nvPr>
        </p:nvGraphicFramePr>
        <p:xfrm>
          <a:off x="146713" y="1417629"/>
          <a:ext cx="6177887" cy="4886325"/>
        </p:xfrm>
        <a:graphic>
          <a:graphicData uri="http://schemas.openxmlformats.org/drawingml/2006/table">
            <a:tbl>
              <a:tblPr/>
              <a:tblGrid>
                <a:gridCol w="2556514"/>
                <a:gridCol w="1002071"/>
                <a:gridCol w="816408"/>
                <a:gridCol w="899900"/>
                <a:gridCol w="902994"/>
              </a:tblGrid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Source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% </a:t>
                      </a:r>
                    </a:p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All </a:t>
                      </a:r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Taxa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% Order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% Family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% Genus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EDAS_KY_HABIT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DC_HABIT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RBP_P_HABIT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__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FINAL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EDAS_WV_HABIT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HABIT_PRIM_ABBREV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EPA_HABIT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BIBI_HABIT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0F5DA-9F42-4ECA-9A4D-EE0DA0DA591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0506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6119</TotalTime>
  <Words>2344</Words>
  <Application>Microsoft Office PowerPoint</Application>
  <PresentationFormat>On-screen Show (4:3)</PresentationFormat>
  <Paragraphs>1168</Paragraphs>
  <Slides>74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74</vt:i4>
      </vt:variant>
    </vt:vector>
  </HeadingPairs>
  <TitlesOfParts>
    <vt:vector size="83" baseType="lpstr">
      <vt:lpstr>Arial</vt:lpstr>
      <vt:lpstr>Calibri</vt:lpstr>
      <vt:lpstr>Cambria Math</vt:lpstr>
      <vt:lpstr>Candara</vt:lpstr>
      <vt:lpstr>Corbel</vt:lpstr>
      <vt:lpstr>Franklin Gothic Book</vt:lpstr>
      <vt:lpstr>Times New Roman</vt:lpstr>
      <vt:lpstr>1_Tradeshow</vt:lpstr>
      <vt:lpstr>Office Theme</vt:lpstr>
      <vt:lpstr>TAG Meeting 2</vt:lpstr>
      <vt:lpstr>Objective</vt:lpstr>
      <vt:lpstr>Outline</vt:lpstr>
      <vt:lpstr>Master Taxa List</vt:lpstr>
      <vt:lpstr>Master Taxa List</vt:lpstr>
      <vt:lpstr>Master Taxa List</vt:lpstr>
      <vt:lpstr>Tolerance Values (TV)</vt:lpstr>
      <vt:lpstr>Functional Feeding Groups (FFG)</vt:lpstr>
      <vt:lpstr>Habits</vt:lpstr>
      <vt:lpstr>Unclassified Taxa</vt:lpstr>
      <vt:lpstr>Master Taxa List</vt:lpstr>
      <vt:lpstr>BIBI Workflow</vt:lpstr>
      <vt:lpstr>PowerPoint Presentation</vt:lpstr>
      <vt:lpstr>PowerPoint Presentation</vt:lpstr>
      <vt:lpstr>PowerPoint Presentation</vt:lpstr>
      <vt:lpstr>PowerPoint Presentation</vt:lpstr>
      <vt:lpstr>Class Gradient</vt:lpstr>
      <vt:lpstr>Biological Condition Gradient</vt:lpstr>
      <vt:lpstr>Biological Condition Gradient</vt:lpstr>
      <vt:lpstr>Metric Calculation</vt:lpstr>
      <vt:lpstr>Rarefaction</vt:lpstr>
      <vt:lpstr>Rarefaction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Rarefaction Discussion</vt:lpstr>
      <vt:lpstr>Metric Sensitivity</vt:lpstr>
      <vt:lpstr>Barbour et al. 1996</vt:lpstr>
      <vt:lpstr>Quantile Threshold</vt:lpstr>
      <vt:lpstr>Confusion Matrix Accuracy (CMA)</vt:lpstr>
      <vt:lpstr>Confusion Matrix</vt:lpstr>
      <vt:lpstr>Metric Sensitivity Discussion</vt:lpstr>
      <vt:lpstr>PowerPoint Presentation</vt:lpstr>
      <vt:lpstr>Redundancy Analysis</vt:lpstr>
      <vt:lpstr>Redundancy Analysis</vt:lpstr>
      <vt:lpstr>Redundancy Analysis Discussion</vt:lpstr>
      <vt:lpstr>PowerPoint Presentation</vt:lpstr>
      <vt:lpstr>Scoring Metrics</vt:lpstr>
      <vt:lpstr>Gradient Scoring</vt:lpstr>
      <vt:lpstr>PowerPoint Presentation</vt:lpstr>
      <vt:lpstr>Threshold Gradient</vt:lpstr>
      <vt:lpstr>Threshold Gradient</vt:lpstr>
      <vt:lpstr>Threshold Gradient</vt:lpstr>
      <vt:lpstr>Scoring Protocol Discussion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“Best” Metrics Piedmont</vt:lpstr>
      <vt:lpstr>“Best” Metrics Piedmont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Binary Sensitivity</vt:lpstr>
      <vt:lpstr>PowerPoint Presentation</vt:lpstr>
      <vt:lpstr>PowerPoint Presentation</vt:lpstr>
      <vt:lpstr>PowerPoint Presentation</vt:lpstr>
      <vt:lpstr>PowerPoint Presentation</vt:lpstr>
      <vt:lpstr>Index Resolution Type</vt:lpstr>
      <vt:lpstr>Index Ranks</vt:lpstr>
      <vt:lpstr>PowerPoint Presentation</vt:lpstr>
      <vt:lpstr>PowerPoint Presentation</vt:lpstr>
      <vt:lpstr>Final Remarks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Indices of Biotic Integrity with R</dc:title>
  <dc:creator>Owner</dc:creator>
  <cp:lastModifiedBy>Runion, Kyle</cp:lastModifiedBy>
  <cp:revision>175</cp:revision>
  <dcterms:created xsi:type="dcterms:W3CDTF">2016-03-18T14:17:57Z</dcterms:created>
  <dcterms:modified xsi:type="dcterms:W3CDTF">2016-04-11T19:42:00Z</dcterms:modified>
</cp:coreProperties>
</file>