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3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8" r:id="rId10"/>
    <p:sldId id="257" r:id="rId11"/>
    <p:sldId id="258" r:id="rId12"/>
    <p:sldId id="269" r:id="rId13"/>
    <p:sldId id="260" r:id="rId14"/>
    <p:sldId id="261" r:id="rId15"/>
    <p:sldId id="262" r:id="rId16"/>
    <p:sldId id="280" r:id="rId17"/>
    <p:sldId id="281" r:id="rId18"/>
    <p:sldId id="265" r:id="rId19"/>
    <p:sldId id="264" r:id="rId20"/>
    <p:sldId id="285" r:id="rId21"/>
    <p:sldId id="286" r:id="rId22"/>
    <p:sldId id="287" r:id="rId23"/>
    <p:sldId id="288" r:id="rId24"/>
    <p:sldId id="290" r:id="rId25"/>
    <p:sldId id="291" r:id="rId26"/>
    <p:sldId id="268" r:id="rId27"/>
    <p:sldId id="292" r:id="rId28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4632855788859773"/>
          <c:w val="0.61010751523032103"/>
          <c:h val="0.6536714421114038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explosion val="103"/>
          </c:dPt>
          <c:dLbls>
            <c:dLbl>
              <c:idx val="0"/>
              <c:layout>
                <c:manualLayout>
                  <c:x val="-7.0789207541717886E-2"/>
                  <c:y val="0.126988188976378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1473368007898103E-2"/>
                  <c:y val="-2.2880577427821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5766151364106992E-2"/>
                  <c:y val="-2.1467811315252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residential </c:v>
                </c:pt>
                <c:pt idx="1">
                  <c:v>commercial</c:v>
                </c:pt>
                <c:pt idx="2">
                  <c:v>Public/Institutional</c:v>
                </c:pt>
                <c:pt idx="3">
                  <c:v>roadways</c:v>
                </c:pt>
                <c:pt idx="4">
                  <c:v>park land</c:v>
                </c:pt>
                <c:pt idx="5">
                  <c:v>undeveloped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60</c:v>
                </c:pt>
                <c:pt idx="1">
                  <c:v>6</c:v>
                </c:pt>
                <c:pt idx="2">
                  <c:v>5</c:v>
                </c:pt>
                <c:pt idx="3">
                  <c:v>13</c:v>
                </c:pt>
                <c:pt idx="4">
                  <c:v>8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116947881514815"/>
          <c:y val="0.16599482356372142"/>
          <c:w val="0.39883046691532015"/>
          <c:h val="0.786626932050160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E81034F9-96C8-4DD3-8A45-D571C9141E9D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FE69475E-7B93-4BC0-AAA3-BF96BC6D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2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TMDL is the calculation of the maximum amount of pollution a body of water can receive and still meet state water quality standards.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9475E-7B93-4BC0-AAA3-BF96BC6D60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6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Flower Avenue project also includes new landscape / hardscape and improvements to pedestrian</a:t>
            </a:r>
          </a:p>
          <a:p>
            <a:r>
              <a:rPr lang="en-US" dirty="0" smtClean="0"/>
              <a:t>access and safety: construction of new concrete sidewalk and curb/gutter on the east side; traffic</a:t>
            </a:r>
          </a:p>
          <a:p>
            <a:r>
              <a:rPr lang="en-US" dirty="0" smtClean="0"/>
              <a:t>calming curb bump outs and ADA pedestrian ramp upgrades on the west side; relocation /</a:t>
            </a:r>
          </a:p>
          <a:p>
            <a:r>
              <a:rPr lang="en-US" dirty="0" smtClean="0"/>
              <a:t>consolidation of bus stop locations, and pedestrian oriented energy-efficient lighting.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E63FB-99C9-4824-8730-8F2DD5B852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bump outs  Nearside of </a:t>
            </a:r>
            <a:r>
              <a:rPr lang="en-US" dirty="0" err="1" smtClean="0"/>
              <a:t>Domer</a:t>
            </a:r>
            <a:r>
              <a:rPr lang="en-US" dirty="0" smtClean="0"/>
              <a:t> Ave  Between Division Street &amp; Carroll Ave</a:t>
            </a:r>
          </a:p>
          <a:p>
            <a:r>
              <a:rPr lang="en-US" dirty="0" smtClean="0"/>
              <a:t>21 stops today, Propose to reduce to 16 stops  Eliminate 5 stops: – SB @ 8414 Flower Ave (# 22320) – NB @ 8415 Flower Ave (# 22286) – SB @ Erie Ave (# 17199) – SB @ Carroll Ave (# 22332) – NB @ Carroll Ave (# 22274)  Relocate 5 stops: – SB @ </a:t>
            </a:r>
            <a:r>
              <a:rPr lang="en-US" dirty="0" err="1" smtClean="0"/>
              <a:t>Domer</a:t>
            </a:r>
            <a:r>
              <a:rPr lang="en-US" dirty="0" smtClean="0"/>
              <a:t> Ave: </a:t>
            </a:r>
            <a:r>
              <a:rPr lang="en-US" dirty="0" err="1" smtClean="0"/>
              <a:t>farside</a:t>
            </a:r>
            <a:r>
              <a:rPr lang="en-US" dirty="0" smtClean="0"/>
              <a:t> to nearside, B-4 (# 22318) – SB @ Wabash Ave: </a:t>
            </a:r>
            <a:r>
              <a:rPr lang="en-US" dirty="0" err="1" smtClean="0"/>
              <a:t>farside</a:t>
            </a:r>
            <a:r>
              <a:rPr lang="en-US" dirty="0" smtClean="0"/>
              <a:t> to nearside, B-7 (# 22321) – NB @ Hudson Ave: shift approx. 35 </a:t>
            </a:r>
            <a:r>
              <a:rPr lang="en-US" dirty="0" err="1" smtClean="0"/>
              <a:t>ft</a:t>
            </a:r>
            <a:r>
              <a:rPr lang="en-US" dirty="0" smtClean="0"/>
              <a:t> south, B-10 (# 22284) – SB @ Division St: move to Sta. 146+30, B-18 (# 22330) – NB @ Division St: move to Sta. 146+55, B-19 (# 22276)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E63FB-99C9-4824-8730-8F2DD5B852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4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Infiltration rates of 0.52-in/</a:t>
            </a:r>
            <a:r>
              <a:rPr lang="en-US" dirty="0" err="1" smtClean="0"/>
              <a:t>hr</a:t>
            </a:r>
            <a:r>
              <a:rPr lang="en-US" dirty="0" smtClean="0"/>
              <a:t> or less are</a:t>
            </a:r>
            <a:r>
              <a:rPr lang="en-US" baseline="0" dirty="0" smtClean="0"/>
              <a:t> not suitable for infiltration practices.</a:t>
            </a:r>
          </a:p>
          <a:p>
            <a:r>
              <a:rPr lang="en-US" b="1" dirty="0"/>
              <a:t>3,353 cubic feet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E63FB-99C9-4824-8730-8F2DD5B852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2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E63FB-99C9-4824-8730-8F2DD5B852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2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1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4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4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7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35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4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2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8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7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FCEE2-FBAB-4C6F-85D3-3758B588095E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0414A-5C3A-49EB-BEA3-FF1A2F127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1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takomaparkmd.gov/government/public-works/stormwater-management-program/bioretention-in-takoma-park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Takoma Park</a:t>
            </a:r>
            <a:br>
              <a:rPr lang="en-US" dirty="0" smtClean="0"/>
            </a:br>
            <a:r>
              <a:rPr lang="en-US" dirty="0" err="1" smtClean="0"/>
              <a:t>Stormwater</a:t>
            </a:r>
            <a:r>
              <a:rPr lang="en-US" dirty="0" smtClean="0"/>
              <a:t> Management</a:t>
            </a:r>
            <a:br>
              <a:rPr lang="en-US" dirty="0" smtClean="0"/>
            </a:br>
            <a:r>
              <a:rPr lang="en-US" dirty="0" smtClean="0"/>
              <a:t>Funding and Programs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486400"/>
            <a:ext cx="8077200" cy="83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Presented to the Local Government Advisory Committee, March 24, 2016</a:t>
            </a:r>
            <a:endParaRPr lang="en-US" dirty="0"/>
          </a:p>
        </p:txBody>
      </p:sp>
      <p:pic>
        <p:nvPicPr>
          <p:cNvPr id="4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48" y="3331336"/>
            <a:ext cx="2729365" cy="19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48" y="3873260"/>
            <a:ext cx="3276600" cy="154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01267"/>
            <a:ext cx="266124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/>
              <a:t>WIP Phase II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Phase II WIP (Watershed Implementation Plan</a:t>
            </a:r>
            <a:r>
              <a:rPr lang="en-US" sz="1200" b="1" dirty="0" smtClean="0"/>
              <a:t>)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A planning </a:t>
            </a:r>
            <a:r>
              <a:rPr lang="en-US" sz="1200" dirty="0"/>
              <a:t>process to achieve nutrient and sediment clean-up goals for the Chesapeake Bay. This </a:t>
            </a:r>
            <a:r>
              <a:rPr lang="en-US" sz="1200" dirty="0" smtClean="0"/>
              <a:t>initiative is overseen by the Maryland Department of the Environment. Jurisdictions submit an implementation plan and regular progress reports</a:t>
            </a:r>
            <a:r>
              <a:rPr lang="en-US" sz="1200" dirty="0"/>
              <a:t> .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Municipalities not yet issued a Total </a:t>
            </a:r>
            <a:r>
              <a:rPr lang="en-US" sz="1200" dirty="0"/>
              <a:t>Maximum Daily Load (TMDL) </a:t>
            </a:r>
            <a:r>
              <a:rPr lang="en-US" sz="1200" dirty="0" smtClean="0"/>
              <a:t>requirement for Nitrogen, Phosphorus, Sediments and trash. Currently those limits have been established for the Counties.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Takoma Park’s  programmatic goal - provide </a:t>
            </a:r>
            <a:r>
              <a:rPr lang="en-US" sz="1200" dirty="0" err="1" smtClean="0"/>
              <a:t>stormwater</a:t>
            </a:r>
            <a:r>
              <a:rPr lang="en-US" sz="1200" dirty="0" smtClean="0"/>
              <a:t> treatment for run-off from 20% of existing impervious areas not treated. </a:t>
            </a:r>
          </a:p>
          <a:p>
            <a:pPr marL="0" indent="0">
              <a:buNone/>
            </a:pPr>
            <a:r>
              <a:rPr lang="en-US" sz="1200" dirty="0" smtClean="0"/>
              <a:t>The City intends to meet this goal by installing bio-retention and filtration facilities, providing for stream restoration, continuing a robust street sweeping program, and planting trees. The State requires reaching </a:t>
            </a:r>
            <a:r>
              <a:rPr lang="en-US" sz="1200" b="1" i="1" dirty="0" smtClean="0"/>
              <a:t>60% of our goal by 2017 </a:t>
            </a:r>
            <a:r>
              <a:rPr lang="en-US" sz="1200" dirty="0" smtClean="0"/>
              <a:t>and </a:t>
            </a:r>
            <a:r>
              <a:rPr lang="en-US" sz="1200" b="1" i="1" dirty="0" smtClean="0"/>
              <a:t>100% by 2025</a:t>
            </a:r>
            <a:r>
              <a:rPr lang="en-US" sz="1200" dirty="0" smtClean="0"/>
              <a:t>.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200" dirty="0" smtClean="0"/>
              <a:t>What does that mean?</a:t>
            </a:r>
            <a:endParaRPr lang="en-US" sz="800" dirty="0"/>
          </a:p>
          <a:p>
            <a:pPr marL="0" indent="0">
              <a:buNone/>
            </a:pPr>
            <a:r>
              <a:rPr lang="en-US" sz="1200" dirty="0" smtClean="0"/>
              <a:t>	The City’s total area is 1,280 acres, of which 397 acres are impervious 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i="1" dirty="0" smtClean="0"/>
              <a:t>(roads 138 acres; buildings 158 acres; parking lots 85 acres; and sidewalks 16 acres</a:t>
            </a:r>
          </a:p>
          <a:p>
            <a:pPr marL="0" indent="0">
              <a:buNone/>
            </a:pPr>
            <a:r>
              <a:rPr lang="en-US" sz="1200" dirty="0" smtClean="0"/>
              <a:t>	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			</a:t>
            </a:r>
            <a:r>
              <a:rPr lang="en-US" sz="1600" b="1" dirty="0" smtClean="0"/>
              <a:t>20% of 397 acres =  79 acres </a:t>
            </a:r>
          </a:p>
          <a:p>
            <a:pPr marL="0" indent="0">
              <a:buNone/>
            </a:pPr>
            <a:r>
              <a:rPr lang="en-US" sz="1200" dirty="0" smtClean="0"/>
              <a:t>Current Progress: 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Provided treatment for 12.48 acres (50 facilities in place - </a:t>
            </a:r>
            <a:r>
              <a:rPr lang="en-US" sz="1200" dirty="0" err="1" smtClean="0"/>
              <a:t>bioretention</a:t>
            </a:r>
            <a:r>
              <a:rPr lang="en-US" sz="1200" dirty="0" smtClean="0"/>
              <a:t>, filtration, </a:t>
            </a:r>
            <a:r>
              <a:rPr lang="en-US" sz="1200" dirty="0" err="1" smtClean="0"/>
              <a:t>etc</a:t>
            </a:r>
            <a:r>
              <a:rPr lang="en-US" sz="1200" dirty="0" smtClean="0"/>
              <a:t>)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Completed stream restoration projects that provide 6 acres of treatment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Street sweeping provides an equivalent credit of 4.6 acres 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Tree planting provides an average of equivalent credit of 2 acres annually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b="1" dirty="0"/>
              <a:t>	</a:t>
            </a:r>
            <a:r>
              <a:rPr lang="en-US" sz="1200" b="1" dirty="0" smtClean="0"/>
              <a:t>	</a:t>
            </a:r>
            <a:r>
              <a:rPr lang="en-US" sz="1600" b="1" dirty="0" smtClean="0"/>
              <a:t>To date achieved credit for 31 acres of treatment</a:t>
            </a:r>
          </a:p>
          <a:p>
            <a:pPr marL="0" indent="0">
              <a:buNone/>
            </a:pP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8274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NPDES MS4 Permit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National Pollution Discharge and Elimination System NPDES</a:t>
            </a:r>
          </a:p>
          <a:p>
            <a:pPr marL="0" indent="0" algn="ctr">
              <a:buNone/>
            </a:pPr>
            <a:r>
              <a:rPr lang="en-US" b="1" dirty="0" smtClean="0"/>
              <a:t>Municipal </a:t>
            </a:r>
            <a:r>
              <a:rPr lang="en-US" b="1" dirty="0"/>
              <a:t>Separate Storm Sewer System (MS4) – Phase II </a:t>
            </a:r>
          </a:p>
          <a:p>
            <a:endParaRPr lang="en-US" sz="1700" dirty="0" smtClean="0"/>
          </a:p>
          <a:p>
            <a:r>
              <a:rPr lang="en-US" dirty="0" smtClean="0"/>
              <a:t>The City received a 5 year permit in 2003, has been administratively extended</a:t>
            </a:r>
          </a:p>
          <a:p>
            <a:endParaRPr lang="en-US" sz="1900" dirty="0" smtClean="0"/>
          </a:p>
          <a:p>
            <a:r>
              <a:rPr lang="en-US" dirty="0" smtClean="0"/>
              <a:t>The permit requires the following six </a:t>
            </a:r>
            <a:r>
              <a:rPr lang="en-US" dirty="0"/>
              <a:t>minimum control </a:t>
            </a:r>
            <a:r>
              <a:rPr lang="en-US" dirty="0" smtClean="0"/>
              <a:t>measures: </a:t>
            </a:r>
            <a:endParaRPr lang="en-US" dirty="0"/>
          </a:p>
          <a:p>
            <a:pPr lvl="1"/>
            <a:r>
              <a:rPr lang="en-US" dirty="0" smtClean="0"/>
              <a:t>Public </a:t>
            </a:r>
            <a:r>
              <a:rPr lang="en-US" dirty="0"/>
              <a:t>Education and Outreach</a:t>
            </a:r>
          </a:p>
          <a:p>
            <a:pPr lvl="1"/>
            <a:r>
              <a:rPr lang="en-US" dirty="0" err="1"/>
              <a:t>Stormwater</a:t>
            </a:r>
            <a:r>
              <a:rPr lang="en-US" dirty="0"/>
              <a:t> Management BMP </a:t>
            </a:r>
            <a:r>
              <a:rPr lang="en-US" dirty="0" smtClean="0"/>
              <a:t>Implementation</a:t>
            </a:r>
            <a:endParaRPr lang="en-US" dirty="0"/>
          </a:p>
          <a:p>
            <a:pPr lvl="1"/>
            <a:r>
              <a:rPr lang="en-US" dirty="0"/>
              <a:t>Illicit Discharge Detection and Elimination</a:t>
            </a:r>
          </a:p>
          <a:p>
            <a:pPr lvl="1"/>
            <a:r>
              <a:rPr lang="en-US" dirty="0"/>
              <a:t>Construction Runoff Control</a:t>
            </a:r>
          </a:p>
          <a:p>
            <a:pPr lvl="1"/>
            <a:r>
              <a:rPr lang="en-US" dirty="0"/>
              <a:t>Post </a:t>
            </a:r>
            <a:r>
              <a:rPr lang="en-US" dirty="0" smtClean="0"/>
              <a:t>Construction </a:t>
            </a:r>
            <a:r>
              <a:rPr lang="en-US" dirty="0" err="1"/>
              <a:t>Stormwater</a:t>
            </a:r>
            <a:r>
              <a:rPr lang="en-US" dirty="0"/>
              <a:t> Management</a:t>
            </a:r>
          </a:p>
          <a:p>
            <a:pPr lvl="1"/>
            <a:r>
              <a:rPr lang="en-US" dirty="0"/>
              <a:t>Pollution Prevention and Good </a:t>
            </a:r>
            <a:r>
              <a:rPr lang="en-US" dirty="0" smtClean="0"/>
              <a:t>Housekeeping</a:t>
            </a:r>
          </a:p>
          <a:p>
            <a:pPr lvl="1"/>
            <a:endParaRPr lang="en-US" sz="1900" dirty="0" smtClean="0"/>
          </a:p>
          <a:p>
            <a:r>
              <a:rPr lang="en-US" dirty="0" smtClean="0"/>
              <a:t>The City is required to submit an annual report to the State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929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sz="3100" dirty="0" smtClean="0"/>
              <a:t>Control Measure 1</a:t>
            </a:r>
            <a:br>
              <a:rPr lang="en-US" sz="3100" dirty="0" smtClean="0"/>
            </a:br>
            <a:r>
              <a:rPr lang="en-US" dirty="0" smtClean="0"/>
              <a:t>Public Education and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438400"/>
          </a:xfrm>
        </p:spPr>
        <p:txBody>
          <a:bodyPr>
            <a:normAutofit fontScale="77500" lnSpcReduction="20000"/>
          </a:bodyPr>
          <a:lstStyle/>
          <a:p>
            <a:r>
              <a:rPr lang="en-US" sz="2500" b="1" dirty="0" smtClean="0"/>
              <a:t>Public </a:t>
            </a:r>
            <a:r>
              <a:rPr lang="en-US" sz="2500" b="1" dirty="0"/>
              <a:t>Participation/Involvement </a:t>
            </a:r>
            <a:endParaRPr lang="en-US" sz="2500" b="1" dirty="0" smtClean="0"/>
          </a:p>
          <a:p>
            <a:pPr lvl="1"/>
            <a:r>
              <a:rPr lang="en-US" sz="2000" dirty="0" smtClean="0"/>
              <a:t>Bi-annual bulk buy program for tree planting </a:t>
            </a:r>
          </a:p>
          <a:p>
            <a:pPr lvl="1"/>
            <a:r>
              <a:rPr lang="en-US" sz="2000" dirty="0"/>
              <a:t>Mark a drain </a:t>
            </a:r>
            <a:r>
              <a:rPr lang="en-US" sz="2000" dirty="0" smtClean="0"/>
              <a:t>campaign</a:t>
            </a:r>
          </a:p>
          <a:p>
            <a:pPr lvl="1"/>
            <a:r>
              <a:rPr lang="en-US" sz="2000" dirty="0"/>
              <a:t>Sweep the Creek Program- </a:t>
            </a:r>
            <a:r>
              <a:rPr lang="en-US" sz="2000" dirty="0" smtClean="0"/>
              <a:t>Partnership with Friends </a:t>
            </a:r>
            <a:r>
              <a:rPr lang="en-US" sz="2000" dirty="0"/>
              <a:t>of </a:t>
            </a:r>
            <a:r>
              <a:rPr lang="en-US" sz="2000" dirty="0" err="1"/>
              <a:t>Sligo</a:t>
            </a:r>
            <a:r>
              <a:rPr lang="en-US" sz="2000" dirty="0"/>
              <a:t> </a:t>
            </a:r>
            <a:r>
              <a:rPr lang="en-US" sz="2000" dirty="0" smtClean="0"/>
              <a:t>Creek</a:t>
            </a:r>
          </a:p>
          <a:p>
            <a:pPr lvl="1"/>
            <a:r>
              <a:rPr lang="en-US" sz="2000" dirty="0" smtClean="0"/>
              <a:t>Regular Newsletter articles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500" b="1" dirty="0" smtClean="0"/>
              <a:t>Web Page: </a:t>
            </a:r>
            <a:r>
              <a:rPr lang="en-US" sz="2500" b="1" dirty="0" err="1" smtClean="0">
                <a:hlinkClick r:id="rId2"/>
              </a:rPr>
              <a:t>Stormwater</a:t>
            </a:r>
            <a:r>
              <a:rPr lang="en-US" sz="2500" b="1" dirty="0" smtClean="0">
                <a:hlinkClick r:id="rId2"/>
              </a:rPr>
              <a:t> Page</a:t>
            </a:r>
            <a:endParaRPr lang="en-US" sz="2500" b="1" dirty="0" smtClean="0"/>
          </a:p>
          <a:p>
            <a:pPr marL="0" indent="0">
              <a:buNone/>
            </a:pPr>
            <a:endParaRPr lang="en-US" sz="2200" b="1" dirty="0" smtClean="0"/>
          </a:p>
          <a:p>
            <a:r>
              <a:rPr lang="en-US" sz="2400" b="1" dirty="0"/>
              <a:t>Community </a:t>
            </a:r>
            <a:r>
              <a:rPr lang="en-US" sz="2400" b="1" dirty="0" smtClean="0"/>
              <a:t>Meetings</a:t>
            </a:r>
          </a:p>
          <a:p>
            <a:endParaRPr lang="en-US" sz="2200" b="1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166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Control Measure 2:</a:t>
            </a:r>
            <a:br>
              <a:rPr lang="en-US" sz="3200" dirty="0" smtClean="0"/>
            </a:br>
            <a:r>
              <a:rPr lang="en-US" sz="3200" dirty="0" err="1" smtClean="0"/>
              <a:t>Stormwater</a:t>
            </a:r>
            <a:r>
              <a:rPr lang="en-US" sz="3200" dirty="0" smtClean="0"/>
              <a:t> </a:t>
            </a:r>
            <a:r>
              <a:rPr lang="en-US" sz="3200" dirty="0"/>
              <a:t>Management BMP </a:t>
            </a:r>
            <a:r>
              <a:rPr lang="en-US" sz="3200" dirty="0" smtClean="0"/>
              <a:t>Implementation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Since 2006 Takoma Park has planned, designed, and installed </a:t>
            </a:r>
            <a:r>
              <a:rPr lang="en-US" sz="1800" dirty="0" smtClean="0"/>
              <a:t>50 </a:t>
            </a:r>
            <a:r>
              <a:rPr lang="en-US" sz="1800" dirty="0" err="1" smtClean="0"/>
              <a:t>Stormwater</a:t>
            </a:r>
            <a:r>
              <a:rPr lang="en-US" sz="1800" dirty="0" smtClean="0"/>
              <a:t> </a:t>
            </a:r>
            <a:r>
              <a:rPr lang="en-US" sz="1800" dirty="0"/>
              <a:t>Best Management Practices (BMPs), mainly as Capital Improvement Projects funded through the SWM </a:t>
            </a:r>
            <a:r>
              <a:rPr lang="en-US" sz="1800" dirty="0" smtClean="0"/>
              <a:t>Fund:</a:t>
            </a:r>
          </a:p>
          <a:p>
            <a:pPr lvl="1"/>
            <a:r>
              <a:rPr lang="en-US" sz="1800" b="1" dirty="0" smtClean="0"/>
              <a:t>43 Bio-retention Facilities</a:t>
            </a:r>
          </a:p>
          <a:p>
            <a:pPr lvl="1"/>
            <a:r>
              <a:rPr lang="en-US" sz="1800" b="1" dirty="0" smtClean="0"/>
              <a:t>2 wetland modular systems</a:t>
            </a:r>
          </a:p>
          <a:p>
            <a:pPr lvl="1"/>
            <a:r>
              <a:rPr lang="en-US" sz="1800" b="1" dirty="0" smtClean="0"/>
              <a:t>2 filtration basins</a:t>
            </a:r>
          </a:p>
          <a:p>
            <a:pPr lvl="1"/>
            <a:r>
              <a:rPr lang="en-US" sz="1800" b="1" dirty="0" smtClean="0"/>
              <a:t>1 wet pond and 2 traffic circles with filtration and underdrain</a:t>
            </a:r>
          </a:p>
          <a:p>
            <a:pPr lvl="1"/>
            <a:r>
              <a:rPr lang="en-US" sz="1800" b="1" dirty="0" smtClean="0"/>
              <a:t>Stream restoration was completed for approximately 550 linear feet</a:t>
            </a:r>
            <a:endParaRPr lang="en-US" sz="1800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19600"/>
            <a:ext cx="3048000" cy="207744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1932" r="25456" b="18737"/>
          <a:stretch/>
        </p:blipFill>
        <p:spPr bwMode="auto">
          <a:xfrm>
            <a:off x="5867400" y="4419600"/>
            <a:ext cx="3022121" cy="207744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9" y="4419599"/>
            <a:ext cx="2769921" cy="2077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609600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Wetland Modular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38112" y="595378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Roanoke Avenue Permeable </a:t>
            </a:r>
            <a:endParaRPr lang="en-US" sz="1400" b="1" dirty="0" smtClean="0"/>
          </a:p>
          <a:p>
            <a:r>
              <a:rPr lang="en-US" sz="1400" b="1" dirty="0" smtClean="0"/>
              <a:t>Paver </a:t>
            </a:r>
            <a:r>
              <a:rPr lang="en-US" sz="1400" b="1" dirty="0"/>
              <a:t>Filtration Basin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557512" y="5953780"/>
            <a:ext cx="233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Baltimore Avenue Extended Detention Pond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6258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Stormwater</a:t>
            </a:r>
            <a:r>
              <a:rPr lang="en-US" sz="2800" dirty="0"/>
              <a:t> Management BMP I</a:t>
            </a:r>
            <a:r>
              <a:rPr lang="en-US" sz="2800" dirty="0" smtClean="0"/>
              <a:t>mplementation</a:t>
            </a:r>
            <a:endParaRPr lang="en-US" sz="2800" dirty="0"/>
          </a:p>
        </p:txBody>
      </p:sp>
      <p:pic>
        <p:nvPicPr>
          <p:cNvPr id="4" name="Content Placeholder 3" descr="PC060016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b="23607"/>
          <a:stretch/>
        </p:blipFill>
        <p:spPr>
          <a:xfrm>
            <a:off x="4164759" y="4114800"/>
            <a:ext cx="4369641" cy="2503098"/>
          </a:xfrm>
          <a:prstGeom prst="rect">
            <a:avLst/>
          </a:prstGeom>
        </p:spPr>
      </p:pic>
      <p:pic>
        <p:nvPicPr>
          <p:cNvPr id="5" name="Content Placeholder 3" descr="PC08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845" y="1227384"/>
            <a:ext cx="3429000" cy="2571750"/>
          </a:xfrm>
          <a:prstGeom prst="rect">
            <a:avLst/>
          </a:prstGeom>
        </p:spPr>
      </p:pic>
      <p:pic>
        <p:nvPicPr>
          <p:cNvPr id="6" name="Picture 5" descr="OLYMPUS DIGITAL CAMER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20" y="1200150"/>
            <a:ext cx="436928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400424"/>
              </p:ext>
            </p:extLst>
          </p:nvPr>
        </p:nvGraphicFramePr>
        <p:xfrm>
          <a:off x="609600" y="4095750"/>
          <a:ext cx="3429000" cy="2548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Acrobat Document" r:id="rId6" imgW="24383820" imgH="18287910" progId="Acrobat.Document.DC">
                  <p:embed/>
                </p:oleObj>
              </mc:Choice>
              <mc:Fallback>
                <p:oleObj name="Acrobat Document" r:id="rId6" imgW="24383820" imgH="18287910" progId="Acrobat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95750"/>
                        <a:ext cx="3429000" cy="2548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796" y="339673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Parking Lot </a:t>
            </a:r>
            <a:r>
              <a:rPr lang="en-US" dirty="0" err="1" smtClean="0"/>
              <a:t>Bioretention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3418134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Ritchie Avenue </a:t>
            </a:r>
            <a:r>
              <a:rPr lang="en-US" dirty="0" err="1" smtClean="0"/>
              <a:t>Bioretention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61722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Kennewick &amp; </a:t>
            </a:r>
            <a:r>
              <a:rPr lang="en-US" dirty="0" err="1" smtClean="0"/>
              <a:t>Kirklynn</a:t>
            </a:r>
            <a:r>
              <a:rPr lang="en-US" dirty="0" smtClean="0"/>
              <a:t> Circle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6172200"/>
            <a:ext cx="363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Prince George &amp; Circle </a:t>
            </a:r>
            <a:r>
              <a:rPr lang="en-US" dirty="0" err="1" smtClean="0"/>
              <a:t>Bioretention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17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2800" dirty="0" smtClean="0"/>
              <a:t>BMP Locations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8596745" cy="5562600"/>
          </a:xfrm>
        </p:spPr>
      </p:pic>
    </p:spTree>
    <p:extLst>
      <p:ext uri="{BB962C8B-B14F-4D97-AF65-F5344CB8AC3E}">
        <p14:creationId xmlns:p14="http://schemas.microsoft.com/office/powerpoint/2010/main" val="126992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Control Measure 3:</a:t>
            </a:r>
            <a:br>
              <a:rPr lang="en-US" sz="3100" dirty="0" smtClean="0"/>
            </a:br>
            <a:r>
              <a:rPr lang="en-US" sz="4000" dirty="0" smtClean="0"/>
              <a:t>Illicit Discharge Detection &amp; Elimination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200" b="1" dirty="0"/>
          </a:p>
          <a:p>
            <a:pPr lvl="1"/>
            <a:r>
              <a:rPr lang="en-US" sz="2200" dirty="0"/>
              <a:t>Reporting and Illicit Discharge Enforcement</a:t>
            </a:r>
          </a:p>
          <a:p>
            <a:pPr lvl="2"/>
            <a:r>
              <a:rPr lang="en-US" sz="1800" dirty="0"/>
              <a:t>Through </a:t>
            </a:r>
            <a:r>
              <a:rPr lang="en-US" sz="1800" dirty="0" smtClean="0"/>
              <a:t>a MOU, enforcement authority was transferred to Montgomery County,  July, 2006</a:t>
            </a:r>
          </a:p>
          <a:p>
            <a:pPr lvl="2"/>
            <a:r>
              <a:rPr lang="en-US" sz="1800" dirty="0" smtClean="0"/>
              <a:t>City staff respond to reports, investigate and inform County and MDE</a:t>
            </a:r>
          </a:p>
          <a:p>
            <a:pPr lvl="2"/>
            <a:endParaRPr lang="en-US" sz="1800" dirty="0"/>
          </a:p>
          <a:p>
            <a:pPr lvl="1"/>
            <a:r>
              <a:rPr lang="en-US" sz="2200" dirty="0"/>
              <a:t>Outfall Illicit </a:t>
            </a:r>
            <a:r>
              <a:rPr lang="en-US" sz="2200" dirty="0" err="1" smtClean="0"/>
              <a:t>DischargeTesting</a:t>
            </a:r>
            <a:endParaRPr lang="en-US" sz="2200" dirty="0"/>
          </a:p>
          <a:p>
            <a:pPr lvl="2"/>
            <a:r>
              <a:rPr lang="en-US" sz="1800" dirty="0"/>
              <a:t>Initial program in conjunction with Center For Watershed </a:t>
            </a:r>
            <a:r>
              <a:rPr lang="en-US" sz="1800" dirty="0" smtClean="0"/>
              <a:t>Protection investigated discharges into system at Maple Avenue outfalls to </a:t>
            </a:r>
            <a:r>
              <a:rPr lang="en-US" sz="1800" dirty="0" err="1" smtClean="0"/>
              <a:t>Sligo</a:t>
            </a:r>
            <a:r>
              <a:rPr lang="en-US" sz="1800" dirty="0" smtClean="0"/>
              <a:t> Creek</a:t>
            </a:r>
          </a:p>
          <a:p>
            <a:pPr lvl="1"/>
            <a:r>
              <a:rPr lang="en-US" sz="2200" dirty="0" smtClean="0"/>
              <a:t>Dry-weather testing </a:t>
            </a:r>
            <a:r>
              <a:rPr lang="en-US" sz="2200" dirty="0"/>
              <a:t>of </a:t>
            </a:r>
            <a:r>
              <a:rPr lang="en-US" sz="2200" dirty="0" smtClean="0"/>
              <a:t>15 outfall locations</a:t>
            </a:r>
          </a:p>
          <a:p>
            <a:pPr lvl="2"/>
            <a:r>
              <a:rPr lang="en-US" sz="1800" dirty="0" smtClean="0"/>
              <a:t>2007, 2010 and 2015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22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Control Measure 4:</a:t>
            </a:r>
            <a:br>
              <a:rPr lang="en-US" sz="3100" dirty="0" smtClean="0"/>
            </a:br>
            <a:r>
              <a:rPr lang="en-US" sz="4000" dirty="0" smtClean="0"/>
              <a:t>Construction Run-off Control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Sediment and erosion control program are implemented through Montgomery County, Department of Permitting Services.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City staff routinely observe construction sites for erosion and sediment issues and follow up directly or notify the County when issues arise.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01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 smtClean="0"/>
              <a:t>Control Measure 5:</a:t>
            </a:r>
            <a:br>
              <a:rPr lang="en-US" sz="2800" dirty="0" smtClean="0"/>
            </a:br>
            <a:r>
              <a:rPr lang="en-US" sz="3200" dirty="0" smtClean="0"/>
              <a:t>Post-Construction </a:t>
            </a:r>
            <a:r>
              <a:rPr lang="en-US" sz="3200" dirty="0" err="1"/>
              <a:t>Stormwater</a:t>
            </a:r>
            <a:r>
              <a:rPr lang="en-US" sz="3200" dirty="0"/>
              <a:t> Management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97363"/>
          </a:xfrm>
        </p:spPr>
        <p:txBody>
          <a:bodyPr>
            <a:noAutofit/>
          </a:bodyPr>
          <a:lstStyle/>
          <a:p>
            <a:r>
              <a:rPr lang="en-US" sz="2200" b="1" dirty="0" err="1" smtClean="0"/>
              <a:t>Stormwater</a:t>
            </a:r>
            <a:r>
              <a:rPr lang="en-US" sz="2200" b="1" dirty="0" smtClean="0"/>
              <a:t> </a:t>
            </a:r>
            <a:r>
              <a:rPr lang="en-US" sz="2200" b="1" dirty="0"/>
              <a:t>Management Plan Review and </a:t>
            </a:r>
            <a:r>
              <a:rPr lang="en-US" sz="2200" b="1" dirty="0" smtClean="0"/>
              <a:t>Inspection </a:t>
            </a:r>
          </a:p>
          <a:p>
            <a:pPr marL="0" indent="0">
              <a:buNone/>
            </a:pPr>
            <a:r>
              <a:rPr lang="en-US" sz="2200" b="1" dirty="0"/>
              <a:t>	</a:t>
            </a:r>
            <a:r>
              <a:rPr lang="en-US" sz="2200" dirty="0" smtClean="0"/>
              <a:t>– concept plan review and final permit approval</a:t>
            </a:r>
          </a:p>
          <a:p>
            <a:r>
              <a:rPr lang="en-US" sz="2200" b="1" dirty="0" smtClean="0"/>
              <a:t>System </a:t>
            </a:r>
            <a:r>
              <a:rPr lang="en-US" sz="2200" b="1" dirty="0"/>
              <a:t>Maintenance Projects</a:t>
            </a:r>
            <a:r>
              <a:rPr lang="en-US" sz="2200" b="1" dirty="0" smtClean="0"/>
              <a:t>:</a:t>
            </a:r>
          </a:p>
          <a:p>
            <a:pPr lvl="1"/>
            <a:r>
              <a:rPr lang="en-US" sz="2000" dirty="0" smtClean="0"/>
              <a:t>Annual video inspection cleaning</a:t>
            </a:r>
          </a:p>
          <a:p>
            <a:pPr lvl="1"/>
            <a:r>
              <a:rPr lang="en-US" sz="2000" dirty="0" smtClean="0"/>
              <a:t>System repairs &amp; maintenance</a:t>
            </a:r>
          </a:p>
          <a:p>
            <a:endParaRPr lang="en-US" sz="2200" b="1" dirty="0" smtClean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3810000" cy="266979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4194175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227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Control Measure 6:</a:t>
            </a:r>
            <a:br>
              <a:rPr lang="en-US" sz="2800" dirty="0" smtClean="0"/>
            </a:br>
            <a:r>
              <a:rPr lang="en-US" sz="3600" dirty="0" smtClean="0"/>
              <a:t>Pollution Prevention &amp; Good Housekeeping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b="1" dirty="0" smtClean="0"/>
              <a:t>Street Sweeping:</a:t>
            </a:r>
          </a:p>
          <a:p>
            <a:pPr lvl="1"/>
            <a:r>
              <a:rPr lang="en-US" sz="2200" dirty="0"/>
              <a:t>Total Regenerative Street Sweeping: 40 Acres per Year at 0.13 Impervious Acres Equivalent yields </a:t>
            </a:r>
            <a:r>
              <a:rPr lang="en-US" sz="2200" dirty="0" smtClean="0"/>
              <a:t>4.6 acre equivalent</a:t>
            </a:r>
          </a:p>
          <a:p>
            <a:pPr lvl="1"/>
            <a:endParaRPr lang="en-US" sz="900" b="1" dirty="0" smtClean="0"/>
          </a:p>
          <a:p>
            <a:r>
              <a:rPr lang="en-US" sz="2200" b="1" dirty="0" smtClean="0"/>
              <a:t>Tree </a:t>
            </a:r>
            <a:r>
              <a:rPr lang="en-US" sz="2200" b="1" dirty="0"/>
              <a:t>Planting</a:t>
            </a:r>
            <a:r>
              <a:rPr lang="en-US" sz="2200" dirty="0"/>
              <a:t>: </a:t>
            </a:r>
            <a:endParaRPr lang="en-US" sz="2200" dirty="0" smtClean="0"/>
          </a:p>
          <a:p>
            <a:pPr lvl="1"/>
            <a:r>
              <a:rPr lang="en-US" sz="2200" dirty="0" smtClean="0"/>
              <a:t>About 100 – 120 trees annually </a:t>
            </a:r>
            <a:r>
              <a:rPr lang="en-US" sz="2200" dirty="0"/>
              <a:t>yields 2 </a:t>
            </a:r>
            <a:r>
              <a:rPr lang="en-US" sz="2200" dirty="0" smtClean="0"/>
              <a:t>Acres equivalent</a:t>
            </a:r>
          </a:p>
          <a:p>
            <a:pPr lvl="1"/>
            <a:endParaRPr lang="en-US" sz="900" dirty="0" smtClean="0"/>
          </a:p>
          <a:p>
            <a:r>
              <a:rPr lang="en-US" sz="2200" b="1" dirty="0" smtClean="0"/>
              <a:t>Vacuum Leaf Collection:</a:t>
            </a:r>
          </a:p>
          <a:p>
            <a:pPr lvl="1"/>
            <a:r>
              <a:rPr lang="en-US" sz="2200" dirty="0" smtClean="0"/>
              <a:t>Although it does not translate to credit in the NPDES or WIP program, the removal of leaves from the street plays a significant role in keeping leaf debris out of the system</a:t>
            </a:r>
          </a:p>
          <a:p>
            <a:pPr lvl="1"/>
            <a:endParaRPr lang="en-US" sz="900" dirty="0" smtClean="0"/>
          </a:p>
          <a:p>
            <a:r>
              <a:rPr lang="en-US" sz="2200" b="1" dirty="0" smtClean="0"/>
              <a:t>New Initiatives:</a:t>
            </a:r>
          </a:p>
          <a:p>
            <a:pPr lvl="1"/>
            <a:r>
              <a:rPr lang="en-US" sz="2200" dirty="0" smtClean="0"/>
              <a:t>Safe Grow Law – bans the use of pesticides fro cosmetic lawn care</a:t>
            </a:r>
          </a:p>
          <a:p>
            <a:pPr lvl="1"/>
            <a:r>
              <a:rPr lang="en-US" sz="2200" dirty="0" smtClean="0"/>
              <a:t>Polystyrene Ban</a:t>
            </a:r>
          </a:p>
        </p:txBody>
      </p:sp>
    </p:spTree>
    <p:extLst>
      <p:ext uri="{BB962C8B-B14F-4D97-AF65-F5344CB8AC3E}">
        <p14:creationId xmlns:p14="http://schemas.microsoft.com/office/powerpoint/2010/main" val="3924263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Takoma Park Land Uses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371600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Located just outside the District of Columbia,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Takoma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Park is  approximately 2 square miles with a population of 17,000.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28600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92% developed</a:t>
            </a:r>
          </a:p>
          <a:p>
            <a:pPr>
              <a:buFont typeface="Wingdings" pitchFamily="2" charset="2"/>
              <a:buChar char="§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457200" y="1143000"/>
          <a:ext cx="8305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0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619218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FLOWER AVENUE </a:t>
            </a:r>
            <a:r>
              <a:rPr lang="en-US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/>
            </a:r>
            <a:br>
              <a:rPr lang="en-US" dirty="0" smtClean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n-US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GREEN STREET PROJECT</a:t>
            </a:r>
            <a:endParaRPr lang="en-US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64188" y="116632"/>
            <a:ext cx="2589143" cy="6408712"/>
            <a:chOff x="6480212" y="188640"/>
            <a:chExt cx="2445127" cy="62646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0" t="15876" r="38442" b="12579"/>
            <a:stretch/>
          </p:blipFill>
          <p:spPr>
            <a:xfrm>
              <a:off x="6480212" y="188640"/>
              <a:ext cx="2445127" cy="626469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80212" y="224644"/>
              <a:ext cx="2445127" cy="62286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12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044" y="224644"/>
            <a:ext cx="3672408" cy="720080"/>
          </a:xfrm>
        </p:spPr>
        <p:txBody>
          <a:bodyPr>
            <a:noAutofit/>
          </a:bodyPr>
          <a:lstStyle/>
          <a:p>
            <a:r>
              <a:rPr lang="en-US" sz="2800" b="1" u="sng" dirty="0" smtClean="0"/>
              <a:t>Flower Avenue</a:t>
            </a:r>
            <a:endParaRPr lang="en-US" sz="2800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/>
          <a:stretch/>
        </p:blipFill>
        <p:spPr>
          <a:xfrm>
            <a:off x="3768" y="-9667"/>
            <a:ext cx="4988657" cy="6801981"/>
          </a:xfrm>
        </p:spPr>
      </p:pic>
      <p:sp>
        <p:nvSpPr>
          <p:cNvPr id="5" name="TextBox 4"/>
          <p:cNvSpPr txBox="1"/>
          <p:nvPr/>
        </p:nvSpPr>
        <p:spPr>
          <a:xfrm>
            <a:off x="4806677" y="908720"/>
            <a:ext cx="421246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Northeast boundary of Takoma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one mile long,  2-lane </a:t>
            </a:r>
            <a:r>
              <a:rPr lang="en-US" sz="1600" dirty="0"/>
              <a:t>arterial with on-street parking </a:t>
            </a:r>
            <a:r>
              <a:rPr lang="en-US" sz="1600" dirty="0" smtClean="0"/>
              <a:t>on one side, average street width 28’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Largely residential with single family and multi-family properties and some commercial businesses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Concrete </a:t>
            </a:r>
            <a:r>
              <a:rPr lang="en-US" sz="1600" dirty="0"/>
              <a:t>curb and sidewalk exists on the west side </a:t>
            </a:r>
            <a:r>
              <a:rPr lang="en-US" sz="1600" dirty="0" smtClean="0"/>
              <a:t>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Previously a State road, Montgomery County to the east, City of Takoma Park to the west</a:t>
            </a:r>
          </a:p>
          <a:p>
            <a:endParaRPr lang="en-US" sz="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Minimal existing </a:t>
            </a:r>
            <a:r>
              <a:rPr lang="en-US" sz="1600" dirty="0" err="1" smtClean="0"/>
              <a:t>stormwater</a:t>
            </a:r>
            <a:r>
              <a:rPr lang="en-US" sz="1600" dirty="0" smtClean="0"/>
              <a:t> infrastructure – 2 curbside inlets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21 bus stops, 4 bus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Antiquated utilities, including gas mains, water and sewer lines and street lighting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Green Street Design</a:t>
            </a:r>
            <a:endParaRPr lang="en-US" sz="2800" b="1" u="sng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2756"/>
            <a:ext cx="8229600" cy="4120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516" y="5483323"/>
            <a:ext cx="342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B050"/>
                </a:solidFill>
              </a:rPr>
              <a:t>Stormwater</a:t>
            </a:r>
            <a:r>
              <a:rPr lang="en-US" sz="1600" b="1" dirty="0" smtClean="0">
                <a:solidFill>
                  <a:srgbClr val="00B050"/>
                </a:solidFill>
              </a:rPr>
              <a:t> Infrastructure</a:t>
            </a:r>
          </a:p>
          <a:p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824" y="5463589"/>
            <a:ext cx="356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Pedestrian access </a:t>
            </a:r>
            <a:r>
              <a:rPr lang="en-US" sz="1600" b="1" dirty="0" smtClean="0">
                <a:solidFill>
                  <a:srgbClr val="00B050"/>
                </a:solidFill>
              </a:rPr>
              <a:t>&amp; safety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4168" y="5445224"/>
            <a:ext cx="2916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Energy-efficient </a:t>
            </a:r>
            <a:r>
              <a:rPr lang="en-US" sz="1600" b="1" dirty="0">
                <a:solidFill>
                  <a:srgbClr val="00B050"/>
                </a:solidFill>
              </a:rPr>
              <a:t>lighting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79812" y="5483323"/>
            <a:ext cx="0" cy="1120189"/>
          </a:xfrm>
          <a:prstGeom prst="line">
            <a:avLst/>
          </a:prstGeom>
          <a:ln w="952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68144" y="5483323"/>
            <a:ext cx="0" cy="1120189"/>
          </a:xfrm>
          <a:prstGeom prst="line">
            <a:avLst/>
          </a:prstGeom>
          <a:ln w="952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3528" y="5843363"/>
            <a:ext cx="23402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Rain </a:t>
            </a:r>
            <a:r>
              <a:rPr lang="en-US" sz="1400" b="1" dirty="0" smtClean="0"/>
              <a:t>Garden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 smtClean="0"/>
              <a:t>Bioretention</a:t>
            </a:r>
            <a:endParaRPr lang="en-US" sz="1400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95836" y="5775710"/>
            <a:ext cx="2340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sidewalk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ADA Ramp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Crosswalk</a:t>
            </a:r>
            <a:endParaRPr lang="en-US" sz="1400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76" y="5735640"/>
            <a:ext cx="24842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Led decorative lamps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LED Street arms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u="sng" dirty="0" smtClean="0"/>
              <a:t>What Makes It A Green Project?</a:t>
            </a:r>
            <a:endParaRPr lang="en-US" sz="2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48" y="1268760"/>
            <a:ext cx="8229600" cy="482453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Energy Saving from LED conversion:</a:t>
            </a:r>
          </a:p>
          <a:p>
            <a:pPr lvl="1"/>
            <a:r>
              <a:rPr lang="en-US" sz="2000" dirty="0" smtClean="0"/>
              <a:t>Replace existing streetlights with LED fixtures</a:t>
            </a:r>
            <a:r>
              <a:rPr lang="en-US" sz="2000" dirty="0"/>
              <a:t> </a:t>
            </a:r>
            <a:r>
              <a:rPr lang="en-US" sz="2000" dirty="0" smtClean="0"/>
              <a:t>(done!) </a:t>
            </a:r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dd new pedestrian level decorative streetlights on the east side to improve lighting</a:t>
            </a:r>
          </a:p>
          <a:p>
            <a:pPr lvl="1"/>
            <a:endParaRPr lang="en-US" sz="2000" dirty="0" smtClean="0"/>
          </a:p>
          <a:p>
            <a:r>
              <a:rPr lang="en-US" b="1" dirty="0" smtClean="0"/>
              <a:t>Pedestrian Access and Safety</a:t>
            </a:r>
          </a:p>
          <a:p>
            <a:pPr lvl="1"/>
            <a:r>
              <a:rPr lang="en-US" sz="2000" dirty="0"/>
              <a:t>Traffic Calming : </a:t>
            </a:r>
            <a:r>
              <a:rPr lang="en-US" sz="2000" dirty="0" smtClean="0"/>
              <a:t>Narrowing at the intersections to improve pedestrian crossing distance and calm traffic</a:t>
            </a:r>
          </a:p>
          <a:p>
            <a:pPr lvl="1"/>
            <a:r>
              <a:rPr lang="en-US" sz="2000" dirty="0" smtClean="0"/>
              <a:t>Additional 4-way </a:t>
            </a:r>
            <a:r>
              <a:rPr lang="en-US" sz="2000" dirty="0"/>
              <a:t>Stops </a:t>
            </a:r>
            <a:r>
              <a:rPr lang="en-US" sz="2000" dirty="0" smtClean="0"/>
              <a:t>proposed </a:t>
            </a:r>
            <a:r>
              <a:rPr lang="en-US" sz="2000" dirty="0" err="1"/>
              <a:t>Domer</a:t>
            </a:r>
            <a:r>
              <a:rPr lang="en-US" sz="2000" dirty="0"/>
              <a:t>, Wabash and </a:t>
            </a:r>
            <a:r>
              <a:rPr lang="en-US" sz="2000" dirty="0" smtClean="0"/>
              <a:t>Kennebec</a:t>
            </a:r>
          </a:p>
          <a:p>
            <a:pPr lvl="1"/>
            <a:r>
              <a:rPr lang="en-US" sz="2000" dirty="0" smtClean="0"/>
              <a:t>New sidewalk on the east side, with marked crosswalks</a:t>
            </a:r>
          </a:p>
          <a:p>
            <a:pPr lvl="1"/>
            <a:r>
              <a:rPr lang="en-US" sz="2000" dirty="0" smtClean="0"/>
              <a:t>Relocation of bus stops to improve access, install benches where possible</a:t>
            </a:r>
          </a:p>
          <a:p>
            <a:pPr lvl="1"/>
            <a:endParaRPr lang="en-US" sz="2000" dirty="0"/>
          </a:p>
          <a:p>
            <a:r>
              <a:rPr lang="en-US" b="1" dirty="0" err="1"/>
              <a:t>Stormwater</a:t>
            </a:r>
            <a:r>
              <a:rPr lang="en-US" b="1" dirty="0"/>
              <a:t> </a:t>
            </a:r>
            <a:r>
              <a:rPr lang="en-US" b="1" dirty="0" smtClean="0"/>
              <a:t>Management</a:t>
            </a:r>
          </a:p>
          <a:p>
            <a:pPr lvl="1"/>
            <a:r>
              <a:rPr lang="en-US" sz="2000" dirty="0"/>
              <a:t>2,525 cubic feet of </a:t>
            </a:r>
            <a:r>
              <a:rPr lang="en-US" sz="2000" dirty="0" err="1" smtClean="0"/>
              <a:t>ESDv</a:t>
            </a:r>
            <a:r>
              <a:rPr lang="en-US" sz="2000" dirty="0" smtClean="0"/>
              <a:t> runoff </a:t>
            </a:r>
            <a:r>
              <a:rPr lang="en-US" sz="2000" dirty="0"/>
              <a:t>volume </a:t>
            </a:r>
            <a:r>
              <a:rPr lang="en-US" sz="2000" dirty="0" smtClean="0"/>
              <a:t>treated through 7 new bio-retention structures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b="1" dirty="0" smtClean="0"/>
              <a:t>Tree Planting</a:t>
            </a:r>
            <a:endParaRPr lang="en-US" b="1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621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1124" r="5008" b="5267"/>
          <a:stretch/>
        </p:blipFill>
        <p:spPr>
          <a:xfrm>
            <a:off x="0" y="116632"/>
            <a:ext cx="4968044" cy="6681588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4888" y="274638"/>
            <a:ext cx="8265604" cy="778098"/>
          </a:xfrm>
        </p:spPr>
        <p:txBody>
          <a:bodyPr>
            <a:normAutofit/>
          </a:bodyPr>
          <a:lstStyle/>
          <a:p>
            <a:pPr algn="r"/>
            <a:r>
              <a:rPr lang="en-US" sz="2400" b="1" u="sng" dirty="0" smtClean="0"/>
              <a:t>   </a:t>
            </a:r>
            <a:r>
              <a:rPr lang="en-US" sz="2400" b="1" u="sng" dirty="0" err="1" smtClean="0"/>
              <a:t>Stormwater</a:t>
            </a:r>
            <a:r>
              <a:rPr lang="en-US" sz="2400" b="1" u="sng" dirty="0" smtClean="0"/>
              <a:t> </a:t>
            </a:r>
            <a:r>
              <a:rPr lang="en-US" sz="2400" b="1" u="sng" dirty="0"/>
              <a:t>M</a:t>
            </a:r>
            <a:r>
              <a:rPr lang="en-US" sz="2400" b="1" u="sng" dirty="0" smtClean="0"/>
              <a:t>anagement</a:t>
            </a:r>
            <a:endParaRPr lang="en-US" sz="24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4991447" y="1016732"/>
            <a:ext cx="41399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Initial design identified 21 possible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After review, 15 locations tested for infiltration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found 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have suitable soils and infiltration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Major limiting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Minimal right of 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underground utility infrastructure and clearance minimums required by the utilities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Will provide treatment for 50% of existing impervious area and 100% of new, net equivalent treatment of .6 acres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Estimate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96927"/>
              </p:ext>
            </p:extLst>
          </p:nvPr>
        </p:nvGraphicFramePr>
        <p:xfrm>
          <a:off x="1066800" y="1295400"/>
          <a:ext cx="7344816" cy="4744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2722"/>
                <a:gridCol w="2510411"/>
                <a:gridCol w="2721683"/>
              </a:tblGrid>
              <a:tr h="225240">
                <a:tc gridSpan="3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Items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Cost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Notes: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Design Cost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$527,125.60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Construction Cost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$3,068,210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$3,595,336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4514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1451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Funding Source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8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SHA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$696,000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- used </a:t>
                      </a:r>
                      <a:r>
                        <a:rPr lang="en-US" sz="1600" u="none" strike="noStrike" dirty="0">
                          <a:effectLst/>
                        </a:rPr>
                        <a:t>for </a:t>
                      </a:r>
                      <a:r>
                        <a:rPr lang="en-US" sz="1600" u="none" strike="noStrike" dirty="0" smtClean="0">
                          <a:effectLst/>
                        </a:rPr>
                        <a:t>design and resurfacing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Montgomery County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$200,000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- for sidewalk on east side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8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The Chesapeake Bay Trust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- for initial concept design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TAP Funding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$1,040,330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- project </a:t>
                      </a:r>
                      <a:r>
                        <a:rPr lang="en-US" sz="1600" u="none" strike="noStrike" dirty="0">
                          <a:effectLst/>
                        </a:rPr>
                        <a:t>construction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2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NFWF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$168,750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- </a:t>
                      </a:r>
                      <a:r>
                        <a:rPr lang="en-US" sz="1600" u="none" strike="noStrike" dirty="0" err="1" smtClean="0">
                          <a:effectLst/>
                          <a:latin typeface="+mn-lt"/>
                        </a:rPr>
                        <a:t>bioretention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2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CDBG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$77,500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sidewalk ADA</a:t>
                      </a:r>
                    </a:p>
                  </a:txBody>
                  <a:tcPr marL="9525" marR="9525" marT="9525" marB="0" anchor="b"/>
                </a:tc>
              </a:tr>
              <a:tr h="22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$</a:t>
                      </a:r>
                      <a:r>
                        <a:rPr lang="en-US" sz="1600" b="1" u="none" strike="noStrike" dirty="0" smtClean="0">
                          <a:effectLst/>
                        </a:rPr>
                        <a:t>2,202,580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8270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8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Remaining</a:t>
                      </a:r>
                      <a:r>
                        <a:rPr lang="en-US" sz="16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Funds Needed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smtClean="0">
                          <a:solidFill>
                            <a:srgbClr val="FF0000"/>
                          </a:solidFill>
                          <a:effectLst/>
                        </a:rPr>
                        <a:t>$1,392,756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Likely City  General Fund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03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Future Projects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In FY 16:</a:t>
            </a:r>
          </a:p>
          <a:p>
            <a:pPr lvl="1"/>
            <a:r>
              <a:rPr lang="en-US" sz="1800" dirty="0" smtClean="0"/>
              <a:t>150 </a:t>
            </a:r>
            <a:r>
              <a:rPr lang="en-US" sz="1800" dirty="0"/>
              <a:t>linear feet of </a:t>
            </a:r>
            <a:r>
              <a:rPr lang="en-US" sz="1800" dirty="0" smtClean="0"/>
              <a:t>stream restoration near Hayward </a:t>
            </a:r>
            <a:r>
              <a:rPr lang="en-US" sz="1800" dirty="0"/>
              <a:t>and </a:t>
            </a:r>
            <a:r>
              <a:rPr lang="en-US" sz="1800" dirty="0" smtClean="0"/>
              <a:t>Larch Avenues</a:t>
            </a:r>
          </a:p>
          <a:p>
            <a:pPr lvl="1"/>
            <a:r>
              <a:rPr lang="en-US" sz="1800" dirty="0" smtClean="0"/>
              <a:t>Bio-retention and pavement removal at </a:t>
            </a:r>
            <a:r>
              <a:rPr lang="en-US" sz="1800" dirty="0" err="1" smtClean="0"/>
              <a:t>Glaizewood</a:t>
            </a:r>
            <a:r>
              <a:rPr lang="en-US" sz="1800" dirty="0" smtClean="0"/>
              <a:t> Ave and Larch Ave</a:t>
            </a:r>
          </a:p>
          <a:p>
            <a:pPr lvl="1"/>
            <a:r>
              <a:rPr lang="en-US" sz="1800" dirty="0" smtClean="0"/>
              <a:t>Bio-retention at corner of Grant Ave and Holly Ave</a:t>
            </a:r>
          </a:p>
          <a:p>
            <a:pPr lvl="1"/>
            <a:r>
              <a:rPr lang="en-US" sz="1800" dirty="0" smtClean="0"/>
              <a:t>Installation of permeable pavement in portion of Community Center parking lot</a:t>
            </a:r>
          </a:p>
          <a:p>
            <a:pPr lvl="1"/>
            <a:endParaRPr lang="en-US" sz="1800" dirty="0" smtClean="0"/>
          </a:p>
          <a:p>
            <a:pPr lvl="0"/>
            <a:r>
              <a:rPr lang="en-US" sz="2200" dirty="0" smtClean="0"/>
              <a:t>Flower Avenue Green Street project to get underway in FY17. </a:t>
            </a:r>
          </a:p>
          <a:p>
            <a:pPr lvl="0"/>
            <a:endParaRPr lang="en-US" sz="2200" dirty="0"/>
          </a:p>
          <a:p>
            <a:pPr lvl="0"/>
            <a:r>
              <a:rPr lang="en-US" sz="2200" dirty="0" smtClean="0"/>
              <a:t>Continuing to develop plans for two large projects:</a:t>
            </a:r>
          </a:p>
          <a:p>
            <a:pPr marL="0" lv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trash interceptor to collect floatables</a:t>
            </a:r>
          </a:p>
          <a:p>
            <a:pPr marL="0" lv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stream restoration of Takoma </a:t>
            </a:r>
            <a:r>
              <a:rPr lang="en-US" sz="2200" dirty="0"/>
              <a:t>Branch </a:t>
            </a:r>
            <a:r>
              <a:rPr lang="en-US" sz="2200" dirty="0" smtClean="0"/>
              <a:t>near New Hampshire Ave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1000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 To The Tour!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83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ssc pla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1600200"/>
            <a:ext cx="3251501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0207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 Brief History of the </a:t>
            </a:r>
            <a:r>
              <a:rPr lang="en-US" sz="3600" dirty="0" err="1" smtClean="0"/>
              <a:t>Stormwater</a:t>
            </a:r>
            <a:r>
              <a:rPr lang="en-US" sz="3600" dirty="0" smtClean="0"/>
              <a:t> System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534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Takoma Park inherited the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stormwater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system in 1990.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  - originally owned by WSSC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MD ruled against utility ownership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City considered County ownership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City decided to take it over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Initial considerations: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system mapped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inspection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evaluation of structures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wide variety of types: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  hand stacked stone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 slate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tops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  brick and cinder-block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structures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  clay, corrugated metal pipes, reinforced concrete 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Initial Management: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primary activity maintenance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cleaning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- 40%-60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% of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budget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from general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tax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fund, remainder budget surplus  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Council b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egan considering alternative funding options and established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Stormwater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Utility Fee in 1996.</a:t>
            </a:r>
          </a:p>
        </p:txBody>
      </p:sp>
    </p:spTree>
    <p:extLst>
      <p:ext uri="{BB962C8B-B14F-4D97-AF65-F5344CB8AC3E}">
        <p14:creationId xmlns:p14="http://schemas.microsoft.com/office/powerpoint/2010/main" val="14373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8 inch rcp instaltion where-1.jpg"/>
          <p:cNvPicPr>
            <a:picLocks noChangeAspect="1"/>
          </p:cNvPicPr>
          <p:nvPr/>
        </p:nvPicPr>
        <p:blipFill>
          <a:blip r:embed="rId2" cstate="print">
            <a:lum bright="40000" contrast="40000"/>
          </a:blip>
          <a:stretch>
            <a:fillRect/>
          </a:stretch>
        </p:blipFill>
        <p:spPr>
          <a:xfrm>
            <a:off x="451449" y="914400"/>
            <a:ext cx="8153400" cy="537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349" y="685800"/>
            <a:ext cx="5181600" cy="1143000"/>
          </a:xfrm>
        </p:spPr>
        <p:txBody>
          <a:bodyPr/>
          <a:lstStyle/>
          <a:p>
            <a:r>
              <a:rPr lang="en-US" b="1" baseline="0" dirty="0" smtClean="0"/>
              <a:t>Why A Utility Fee?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1283" y="3352800"/>
            <a:ext cx="8001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● 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dependable source of funding, less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impacted by 	economic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changes reflected in tax rates,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  ●  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	A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fair and equitable way of generating revenue,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  ●  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	All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property owners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contribute - including tax exempt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baseline="0" dirty="0" err="1" smtClean="0"/>
              <a:t>Stormwater</a:t>
            </a:r>
            <a:r>
              <a:rPr lang="en-US" b="1" baseline="0" dirty="0" smtClean="0"/>
              <a:t> Utility Fee </a:t>
            </a:r>
            <a:br>
              <a:rPr lang="en-US" b="1" baseline="0" dirty="0" smtClean="0"/>
            </a:br>
            <a:r>
              <a:rPr lang="en-US" b="1" baseline="0" dirty="0" smtClean="0"/>
              <a:t>Rate 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524000"/>
            <a:ext cx="838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All single family properties billed the same amount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The  rate is based on the median impervious area of 1,228 sf,               Called the ERU - equivalent residential unit.</a:t>
            </a:r>
          </a:p>
          <a:p>
            <a:pPr lvl="1"/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All other developed properties billed on the actual impervious area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Square footage of impervious area / ERU X the base rate.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original base rate in 1997 was $24, the current rate is $55.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Assessment of property types used the State Tax database records. 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amount of impervious area was calculated using digital maps with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planimetric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information gathered from aerial photographs illustrating building and pavement edges.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4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baseline="0" dirty="0" smtClean="0"/>
              <a:t>Property Types In </a:t>
            </a:r>
            <a:r>
              <a:rPr lang="en-US" b="1" u="sng" baseline="0" dirty="0" err="1" smtClean="0"/>
              <a:t>Takoma</a:t>
            </a:r>
            <a:r>
              <a:rPr lang="en-US" b="1" u="sng" baseline="0" dirty="0" smtClean="0"/>
              <a:t> Park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1600200"/>
            <a:ext cx="502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■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86% - Single Family Residential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14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% - Other Developed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Multi-family - 5%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Commercial - 4%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Tax Exempt Properties - 5%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733800"/>
            <a:ext cx="7848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baseline="0" dirty="0" smtClean="0">
                <a:latin typeface="Arial" pitchFamily="34" charset="0"/>
                <a:cs typeface="Arial" pitchFamily="34" charset="0"/>
              </a:rPr>
              <a:t>Percentage Of Impervious Area By Type</a:t>
            </a:r>
          </a:p>
          <a:p>
            <a:endParaRPr lang="en-US" sz="2000" b="1" u="sng" baseline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	■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37% - Single Family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60% - Other Developed Property </a:t>
            </a:r>
          </a:p>
        </p:txBody>
      </p:sp>
    </p:spTree>
    <p:extLst>
      <p:ext uri="{BB962C8B-B14F-4D97-AF65-F5344CB8AC3E}">
        <p14:creationId xmlns:p14="http://schemas.microsoft.com/office/powerpoint/2010/main" val="41181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baseline="0" dirty="0" err="1" smtClean="0"/>
              <a:t>Stormwater</a:t>
            </a:r>
            <a:r>
              <a:rPr lang="en-US" sz="3600" b="1" baseline="0" dirty="0" smtClean="0"/>
              <a:t> Management  Budget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381000" y="1524000"/>
            <a:ext cx="39624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baseline="0" dirty="0" smtClean="0">
                <a:latin typeface="Arial" pitchFamily="34" charset="0"/>
                <a:cs typeface="Arial" pitchFamily="34" charset="0"/>
              </a:rPr>
              <a:t>FY 1990</a:t>
            </a:r>
          </a:p>
          <a:p>
            <a:endParaRPr lang="en-US" b="1" u="sng" baseline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baseline="0" dirty="0" smtClean="0">
                <a:latin typeface="Arial" pitchFamily="34" charset="0"/>
                <a:cs typeface="Arial" pitchFamily="34" charset="0"/>
              </a:rPr>
              <a:t>$200,000 annual budget</a:t>
            </a:r>
          </a:p>
          <a:p>
            <a:pPr>
              <a:buFont typeface="Wingdings" pitchFamily="2" charset="2"/>
              <a:buChar char="§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aseline="0" dirty="0" smtClean="0">
                <a:latin typeface="Arial" pitchFamily="34" charset="0"/>
                <a:cs typeface="Arial" pitchFamily="34" charset="0"/>
              </a:rPr>
              <a:t> $60,000 capital costs</a:t>
            </a:r>
          </a:p>
          <a:p>
            <a:pPr>
              <a:buFont typeface="Wingdings" pitchFamily="2" charset="2"/>
              <a:buChar char="§"/>
            </a:pPr>
            <a:endParaRPr lang="en-US" baseline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aseline="0" dirty="0" smtClean="0">
                <a:latin typeface="Arial" pitchFamily="34" charset="0"/>
                <a:cs typeface="Arial" pitchFamily="34" charset="0"/>
              </a:rPr>
              <a:t> $140,000 for maintenance &amp; </a:t>
            </a:r>
          </a:p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     services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endParaRPr lang="en-US" baseline="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1524000"/>
            <a:ext cx="419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FY 2016</a:t>
            </a:r>
            <a:endParaRPr lang="en-US" b="1" u="sng" dirty="0">
              <a:latin typeface="Arial" pitchFamily="34" charset="0"/>
              <a:cs typeface="Arial" pitchFamily="34" charset="0"/>
            </a:endParaRPr>
          </a:p>
          <a:p>
            <a:endParaRPr lang="en-US" u="sng" dirty="0"/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■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$684,750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annual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budget</a:t>
            </a: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■ $137,000 capital costs</a:t>
            </a: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■ $168,750 grant funds </a:t>
            </a: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■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$244,000 maintenance </a:t>
            </a:r>
            <a:r>
              <a:rPr lang="en-US" dirty="0">
                <a:latin typeface="Arial" pitchFamily="34" charset="0"/>
                <a:cs typeface="Arial" pitchFamily="34" charset="0"/>
              </a:rPr>
              <a:t>&amp;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services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■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$135,000 </a:t>
            </a:r>
            <a:r>
              <a:rPr lang="en-US" dirty="0">
                <a:latin typeface="Arial" pitchFamily="34" charset="0"/>
                <a:cs typeface="Arial" pitchFamily="34" charset="0"/>
              </a:rPr>
              <a:t>personnel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244" y="4419600"/>
            <a:ext cx="848695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Maintenance and services includes engineering design, video inspection of the system, pipe and inlet cleaning, repair of existing structures, water testing of dry weather outfalls and maintenance of bio-retention facilities</a:t>
            </a: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Capital costs include design and construction costs for new facilities</a:t>
            </a: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Personnel includes 50% of an engineer, 40% special project coordinator and 25% construction manager</a:t>
            </a: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Revenues: in FY 16 approximately </a:t>
            </a:r>
            <a:r>
              <a:rPr lang="en-US" sz="1400" smtClean="0">
                <a:latin typeface="Arial" pitchFamily="34" charset="0"/>
                <a:cs typeface="Arial" pitchFamily="34" charset="0"/>
              </a:rPr>
              <a:t>$415,000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comes from the utility fee; grants and permit fees account for the remainder of annual revenue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baseline="0" dirty="0" smtClean="0"/>
              <a:t>Who Pays What ?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304800" y="14478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3,885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property owners billed each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year, 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3,443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are single family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properties, 443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are other developed properties.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21102" y="2590800"/>
            <a:ext cx="80656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baseline="0" dirty="0" smtClean="0">
                <a:latin typeface="Arial" pitchFamily="34" charset="0"/>
                <a:cs typeface="Arial" pitchFamily="34" charset="0"/>
              </a:rPr>
              <a:t>Single Family Properties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represent 89% of the properties billed, and pay $189,255 - or 46% of the total. </a:t>
            </a:r>
          </a:p>
          <a:p>
            <a:endParaRPr lang="en-US" baseline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baseline="0" dirty="0" smtClean="0">
                <a:latin typeface="Arial" pitchFamily="34" charset="0"/>
                <a:cs typeface="Arial" pitchFamily="34" charset="0"/>
              </a:rPr>
              <a:t>Other Developed Properties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represent 11% of the properties billed, and pay $224,658 - or 54% of the total.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The largest payer, the Washington Adventist  University, pays $14,290. 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The second largest payer, the Washington Adventist  Hospital, pays $11,998.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19 </a:t>
            </a:r>
            <a:r>
              <a:rPr lang="en-US" dirty="0">
                <a:latin typeface="Arial" pitchFamily="34" charset="0"/>
                <a:cs typeface="Arial" pitchFamily="34" charset="0"/>
              </a:rPr>
              <a:t>commercial properties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pay </a:t>
            </a:r>
            <a:r>
              <a:rPr lang="en-US" dirty="0">
                <a:latin typeface="Arial" pitchFamily="34" charset="0"/>
                <a:cs typeface="Arial" pitchFamily="34" charset="0"/>
              </a:rPr>
              <a:t>between  $2,000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$7,000 annually.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772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Arial" pitchFamily="34" charset="0"/>
                <a:cs typeface="Arial" pitchFamily="34" charset="0"/>
              </a:rPr>
              <a:t>Lessons Learned Re: Utility Fee 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85344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■  Need to regularly </a:t>
            </a:r>
            <a:r>
              <a:rPr lang="en-US" dirty="0">
                <a:latin typeface="Arial" pitchFamily="34" charset="0"/>
                <a:cs typeface="Arial" pitchFamily="34" charset="0"/>
              </a:rPr>
              <a:t>remind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property owners </a:t>
            </a:r>
            <a:r>
              <a:rPr lang="en-US" dirty="0">
                <a:latin typeface="Arial" pitchFamily="34" charset="0"/>
                <a:cs typeface="Arial" pitchFamily="34" charset="0"/>
              </a:rPr>
              <a:t>what is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being </a:t>
            </a:r>
            <a:r>
              <a:rPr lang="en-US" dirty="0">
                <a:latin typeface="Arial" pitchFamily="34" charset="0"/>
                <a:cs typeface="Arial" pitchFamily="34" charset="0"/>
              </a:rPr>
              <a:t>done with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Stormwater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Fee.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■  Delinquency </a:t>
            </a:r>
            <a:r>
              <a:rPr lang="en-US" dirty="0">
                <a:latin typeface="Arial" pitchFamily="34" charset="0"/>
                <a:cs typeface="Arial" pitchFamily="34" charset="0"/>
              </a:rPr>
              <a:t>- must pursue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non-payment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Options To Consider: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■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Fee </a:t>
            </a:r>
            <a:r>
              <a:rPr lang="en-US" dirty="0">
                <a:latin typeface="Arial" pitchFamily="34" charset="0"/>
                <a:cs typeface="Arial" pitchFamily="34" charset="0"/>
              </a:rPr>
              <a:t>Reduction Policy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– provide a </a:t>
            </a:r>
            <a:r>
              <a:rPr lang="en-US" dirty="0">
                <a:latin typeface="Arial" pitchFamily="34" charset="0"/>
                <a:cs typeface="Arial" pitchFamily="34" charset="0"/>
              </a:rPr>
              <a:t>process for reducing the rate for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when a   	 property has </a:t>
            </a:r>
            <a:r>
              <a:rPr lang="en-US" dirty="0">
                <a:latin typeface="Arial" pitchFamily="34" charset="0"/>
                <a:cs typeface="Arial" pitchFamily="34" charset="0"/>
              </a:rPr>
              <a:t>installed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on-site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stormwater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controls.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■  Incentive Program –  provide a financial incentive (rebate) to encourage property owners to manage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stormwater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onsite, (rain gardens, down spout disconnects, tree planting and removal of impervious surfaces)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Update </a:t>
            </a:r>
            <a:r>
              <a:rPr lang="en-US" dirty="0">
                <a:latin typeface="Arial" pitchFamily="34" charset="0"/>
                <a:cs typeface="Arial" pitchFamily="34" charset="0"/>
              </a:rPr>
              <a:t>Impervious Analysis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– using improved </a:t>
            </a:r>
            <a:r>
              <a:rPr lang="en-US" dirty="0">
                <a:latin typeface="Arial" pitchFamily="34" charset="0"/>
                <a:cs typeface="Arial" pitchFamily="34" charset="0"/>
              </a:rPr>
              <a:t>GIS and other technology,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review of property features should be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updated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5" descr="C:\Documents and Settings\alik\Application Data\Microsoft\Media Catalog\Downloaded Clips\cl4b\j018925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143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0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1759</Words>
  <Application>Microsoft Office PowerPoint</Application>
  <PresentationFormat>On-screen Show (4:3)</PresentationFormat>
  <Paragraphs>328</Paragraphs>
  <Slides>27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Acrobat Document</vt:lpstr>
      <vt:lpstr>Takoma Park Stormwater Management Funding and Programs</vt:lpstr>
      <vt:lpstr>Takoma Park Land Uses</vt:lpstr>
      <vt:lpstr>A Brief History of the Stormwater System</vt:lpstr>
      <vt:lpstr>Why A Utility Fee?</vt:lpstr>
      <vt:lpstr>Stormwater Utility Fee  Rate  Structure</vt:lpstr>
      <vt:lpstr>Property Types In Takoma Park</vt:lpstr>
      <vt:lpstr>Stormwater Management  Budget</vt:lpstr>
      <vt:lpstr>Who Pays What ?</vt:lpstr>
      <vt:lpstr>Lessons Learned Re: Utility Fee </vt:lpstr>
      <vt:lpstr>WIP Phase II </vt:lpstr>
      <vt:lpstr>NPDES MS4 Permit</vt:lpstr>
      <vt:lpstr>Control Measure 1 Public Education and Outreach</vt:lpstr>
      <vt:lpstr>Control Measure 2: Stormwater Management BMP Implementation</vt:lpstr>
      <vt:lpstr>Stormwater Management BMP Implementation</vt:lpstr>
      <vt:lpstr>BMP Locations</vt:lpstr>
      <vt:lpstr>Control Measure 3: Illicit Discharge Detection &amp; Elimination</vt:lpstr>
      <vt:lpstr>Control Measure 4: Construction Run-off Control</vt:lpstr>
      <vt:lpstr> Control Measure 5: Post-Construction Stormwater Management </vt:lpstr>
      <vt:lpstr>Control Measure 6: Pollution Prevention &amp; Good Housekeeping</vt:lpstr>
      <vt:lpstr>FLOWER AVENUE  GREEN STREET PROJECT</vt:lpstr>
      <vt:lpstr>Flower Avenue</vt:lpstr>
      <vt:lpstr>Green Street Design</vt:lpstr>
      <vt:lpstr>What Makes It A Green Project?</vt:lpstr>
      <vt:lpstr>   Stormwater Management</vt:lpstr>
      <vt:lpstr>Cost Estimate</vt:lpstr>
      <vt:lpstr>Future Projects</vt:lpstr>
      <vt:lpstr>On To The Tour!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Takoma Park Stormwater Management Programs</dc:title>
  <dc:creator>Nima Upadhyay</dc:creator>
  <cp:lastModifiedBy>Daryl Braithwaite</cp:lastModifiedBy>
  <cp:revision>65</cp:revision>
  <cp:lastPrinted>2015-12-08T21:38:56Z</cp:lastPrinted>
  <dcterms:created xsi:type="dcterms:W3CDTF">2015-11-30T19:28:09Z</dcterms:created>
  <dcterms:modified xsi:type="dcterms:W3CDTF">2016-03-24T14:10:32Z</dcterms:modified>
</cp:coreProperties>
</file>