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1539" r:id="rId2"/>
    <p:sldId id="1554" r:id="rId3"/>
    <p:sldId id="1604" r:id="rId4"/>
    <p:sldId id="1602" r:id="rId5"/>
    <p:sldId id="1606" r:id="rId6"/>
    <p:sldId id="1605" r:id="rId7"/>
    <p:sldId id="1608" r:id="rId8"/>
    <p:sldId id="1609" r:id="rId9"/>
    <p:sldId id="1350" r:id="rId10"/>
    <p:sldId id="1329" r:id="rId11"/>
    <p:sldId id="1610" r:id="rId12"/>
    <p:sldId id="1565" r:id="rId13"/>
    <p:sldId id="1595" r:id="rId14"/>
    <p:sldId id="1560" r:id="rId15"/>
    <p:sldId id="1561" r:id="rId16"/>
    <p:sldId id="1562" r:id="rId17"/>
    <p:sldId id="1563" r:id="rId18"/>
    <p:sldId id="1564" r:id="rId19"/>
    <p:sldId id="1612" r:id="rId20"/>
    <p:sldId id="1637" r:id="rId21"/>
    <p:sldId id="1613" r:id="rId22"/>
    <p:sldId id="1614" r:id="rId23"/>
    <p:sldId id="1616" r:id="rId24"/>
    <p:sldId id="1622" r:id="rId25"/>
    <p:sldId id="1623" r:id="rId26"/>
    <p:sldId id="1624" r:id="rId27"/>
    <p:sldId id="1627" r:id="rId28"/>
    <p:sldId id="1633" r:id="rId29"/>
    <p:sldId id="1635" r:id="rId30"/>
    <p:sldId id="1578" r:id="rId31"/>
    <p:sldId id="1618" r:id="rId32"/>
    <p:sldId id="1619" r:id="rId33"/>
    <p:sldId id="1620" r:id="rId34"/>
    <p:sldId id="1621" r:id="rId35"/>
    <p:sldId id="1599" r:id="rId36"/>
    <p:sldId id="1566" r:id="rId37"/>
    <p:sldId id="1636"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B545"/>
    <a:srgbClr val="0540B7"/>
    <a:srgbClr val="008000"/>
    <a:srgbClr val="E1DCBD"/>
    <a:srgbClr val="EDC693"/>
    <a:srgbClr val="CC9900"/>
    <a:srgbClr val="574D4B"/>
    <a:srgbClr val="33CCFF"/>
    <a:srgbClr val="54B1B8"/>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15620"/>
    <p:restoredTop sz="96433" autoAdjust="0"/>
  </p:normalViewPr>
  <p:slideViewPr>
    <p:cSldViewPr>
      <p:cViewPr varScale="1">
        <p:scale>
          <a:sx n="115" d="100"/>
          <a:sy n="115" d="100"/>
        </p:scale>
        <p:origin x="1308" y="126"/>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53" d="100"/>
          <a:sy n="53" d="100"/>
        </p:scale>
        <p:origin x="-187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491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890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AACFE1B6-9620-40BE-A050-C5BD962E9C7F}" type="slidenum">
              <a:rPr lang="en-US"/>
              <a:pPr>
                <a:defRPr/>
              </a:pPr>
              <a:t>‹#›</a:t>
            </a:fld>
            <a:endParaRPr lang="en-US"/>
          </a:p>
        </p:txBody>
      </p:sp>
    </p:spTree>
    <p:extLst>
      <p:ext uri="{BB962C8B-B14F-4D97-AF65-F5344CB8AC3E}">
        <p14:creationId xmlns:p14="http://schemas.microsoft.com/office/powerpoint/2010/main" val="21382300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en.wikipedia.org/wiki/Copley_Medal" TargetMode="External"/><Relationship Id="rId13" Type="http://schemas.openxmlformats.org/officeDocument/2006/relationships/hyperlink" Target="http://en.wikipedia.org/wiki/George_III" TargetMode="External"/><Relationship Id="rId3" Type="http://schemas.openxmlformats.org/officeDocument/2006/relationships/hyperlink" Target="http://en.wikipedia.org/wiki/Unitarianism" TargetMode="External"/><Relationship Id="rId7" Type="http://schemas.openxmlformats.org/officeDocument/2006/relationships/hyperlink" Target="http://en.wikipedia.org/wiki/Johann_Jacob_Schweppe" TargetMode="External"/><Relationship Id="rId12" Type="http://schemas.openxmlformats.org/officeDocument/2006/relationships/hyperlink" Target="http://en.wikipedia.org/wiki/Magistrat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en.wikipedia.org/wiki/Scurvy" TargetMode="External"/><Relationship Id="rId11" Type="http://schemas.openxmlformats.org/officeDocument/2006/relationships/hyperlink" Target="http://en.wikipedia.org/wiki/Storming_of_the_Bastille" TargetMode="External"/><Relationship Id="rId5" Type="http://schemas.openxmlformats.org/officeDocument/2006/relationships/hyperlink" Target="http://en.wikipedia.org/wiki/Carbonated_water" TargetMode="External"/><Relationship Id="rId10" Type="http://schemas.openxmlformats.org/officeDocument/2006/relationships/hyperlink" Target="http://en.wikipedia.org/wiki/Birmingham" TargetMode="External"/><Relationship Id="rId4" Type="http://schemas.openxmlformats.org/officeDocument/2006/relationships/hyperlink" Target="http://en.wikipedia.org/wiki/James_Cook" TargetMode="External"/><Relationship Id="rId9" Type="http://schemas.openxmlformats.org/officeDocument/2006/relationships/hyperlink" Target="http://en.wikipedia.org/wiki/Sparkbrook" TargetMode="External"/><Relationship Id="rId14" Type="http://schemas.openxmlformats.org/officeDocument/2006/relationships/hyperlink" Target="http://en.wikipedia.org/wiki/Dickinson_Colleg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On 17 April 1774, Lindsey held the first </a:t>
            </a:r>
            <a:r>
              <a:rPr lang="en-US" sz="1200" dirty="0" smtClean="0">
                <a:hlinkClick r:id="rId3" action="ppaction://hlinkfile" tooltip="Unitarianism"/>
              </a:rPr>
              <a:t>Unitarian</a:t>
            </a:r>
            <a:r>
              <a:rPr lang="en-US" sz="1200" dirty="0" smtClean="0"/>
              <a:t> service in Britain.  </a:t>
            </a:r>
          </a:p>
          <a:p>
            <a:r>
              <a:rPr lang="en-US" sz="1200" dirty="0" smtClean="0"/>
              <a:t>Priestley was considered for the position of astronomer on </a:t>
            </a:r>
            <a:r>
              <a:rPr lang="en-US" sz="1200" dirty="0" smtClean="0">
                <a:hlinkClick r:id="rId4" action="ppaction://hlinkfile" tooltip="James Cook"/>
              </a:rPr>
              <a:t>James Cook's</a:t>
            </a:r>
            <a:r>
              <a:rPr lang="en-US" sz="1200" dirty="0" smtClean="0"/>
              <a:t> </a:t>
            </a:r>
            <a:r>
              <a:rPr lang="en-US" sz="1200" dirty="0" smtClean="0">
                <a:hlinkClick r:id="rId4" action="ppaction://hlinkfile" tooltip="James Cook"/>
              </a:rPr>
              <a:t>second voyage to the South Seas</a:t>
            </a:r>
            <a:r>
              <a:rPr lang="en-US" sz="1200" dirty="0" smtClean="0"/>
              <a:t>, but was not chosen. Still, he contributed in a small way to the voyage: he provided the crew with a method for making </a:t>
            </a:r>
            <a:r>
              <a:rPr lang="en-US" sz="1200" dirty="0" smtClean="0">
                <a:hlinkClick r:id="rId5" action="ppaction://hlinkfile" tooltip="Carbonated water"/>
              </a:rPr>
              <a:t>soda water</a:t>
            </a:r>
            <a:r>
              <a:rPr lang="en-US" sz="1200" dirty="0" smtClean="0"/>
              <a:t>, which he erroneously speculated might be a cure for </a:t>
            </a:r>
            <a:r>
              <a:rPr lang="en-US" sz="1200" dirty="0" smtClean="0">
                <a:hlinkClick r:id="rId6" action="ppaction://hlinkfile" tooltip="Scurvy"/>
              </a:rPr>
              <a:t>scurvy</a:t>
            </a:r>
            <a:r>
              <a:rPr lang="en-US" sz="1200" dirty="0" smtClean="0"/>
              <a:t>. He then published a pamphlet with  (1772).</a:t>
            </a:r>
            <a:r>
              <a:rPr lang="en-US" sz="1200" baseline="30000" dirty="0" smtClean="0">
                <a:hlinkClick r:id="" action="ppaction://hlinkfile"/>
              </a:rPr>
              <a:t>[65]</a:t>
            </a:r>
            <a:r>
              <a:rPr lang="en-US" sz="1200" dirty="0" smtClean="0"/>
              <a:t> Priestley did not exploit the commercial potential of soda water, but others such as </a:t>
            </a:r>
            <a:r>
              <a:rPr lang="en-US" sz="1200" dirty="0" smtClean="0">
                <a:hlinkClick r:id="rId7" action="ppaction://hlinkfile" tooltip="Johann Jacob Schweppe"/>
              </a:rPr>
              <a:t>J. J. </a:t>
            </a:r>
            <a:r>
              <a:rPr lang="en-US" sz="1200" dirty="0" err="1" smtClean="0">
                <a:hlinkClick r:id="rId7" action="ppaction://hlinkfile" tooltip="Johann Jacob Schweppe"/>
              </a:rPr>
              <a:t>Schweppe</a:t>
            </a:r>
            <a:r>
              <a:rPr lang="en-US" sz="1200" dirty="0" smtClean="0"/>
              <a:t> made fortunes from it.</a:t>
            </a:r>
            <a:r>
              <a:rPr lang="en-US" sz="1200" baseline="30000" dirty="0" smtClean="0">
                <a:hlinkClick r:id="" action="ppaction://hlinkfile"/>
              </a:rPr>
              <a:t>[66]</a:t>
            </a:r>
            <a:r>
              <a:rPr lang="en-US" sz="1200" dirty="0" smtClean="0"/>
              <a:t> In 1773, the Royal Society recognized Priestley's achievements in natural philosophy by awarding him the </a:t>
            </a:r>
            <a:r>
              <a:rPr lang="en-US" sz="1200" dirty="0" smtClean="0">
                <a:hlinkClick r:id="rId8" action="ppaction://hlinkfile" tooltip="Copley Medal"/>
              </a:rPr>
              <a:t>Copley Medal</a:t>
            </a:r>
            <a:r>
              <a:rPr lang="en-US" sz="1200" dirty="0" smtClean="0"/>
              <a:t>.</a:t>
            </a:r>
            <a:r>
              <a:rPr lang="en-US" sz="1200" baseline="30000" dirty="0" smtClean="0">
                <a:hlinkClick r:id="" action="ppaction://hlinkfile"/>
              </a:rPr>
              <a:t>[67]</a:t>
            </a:r>
            <a:endParaRPr lang="en-US" sz="1200" baseline="30000" dirty="0" smtClean="0"/>
          </a:p>
          <a:p>
            <a:endParaRPr lang="en-US" sz="1200" baseline="30000" dirty="0" smtClean="0">
              <a:effectLst/>
            </a:endParaRPr>
          </a:p>
          <a:p>
            <a:endParaRPr lang="en-US" sz="1200" baseline="30000" dirty="0" smtClean="0"/>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645AD"/>
                </a:solidFill>
                <a:effectLst/>
                <a:latin typeface="Courier New" pitchFamily="49" charset="0"/>
                <a:cs typeface="Courier New" pitchFamily="49" charset="0"/>
              </a:rPr>
              <a:t>The attack on Priestley's home, </a:t>
            </a:r>
            <a:r>
              <a:rPr kumimoji="0" lang="en-US" sz="2000" b="0" i="0" u="none" strike="noStrike" cap="none" normalizeH="0" baseline="0" dirty="0" err="1" smtClean="0">
                <a:ln>
                  <a:noFill/>
                </a:ln>
                <a:solidFill>
                  <a:srgbClr val="0645AD"/>
                </a:solidFill>
                <a:effectLst/>
                <a:latin typeface="Courier New" pitchFamily="49" charset="0"/>
                <a:cs typeface="Courier New" pitchFamily="49" charset="0"/>
              </a:rPr>
              <a:t>Fairhill</a:t>
            </a:r>
            <a:r>
              <a:rPr kumimoji="0" lang="en-US" sz="2000" b="0" i="0" u="none" strike="noStrike" cap="none" normalizeH="0" baseline="0" dirty="0" smtClean="0">
                <a:ln>
                  <a:noFill/>
                </a:ln>
                <a:solidFill>
                  <a:srgbClr val="0645AD"/>
                </a:solidFill>
                <a:effectLst/>
                <a:latin typeface="Courier New" pitchFamily="49" charset="0"/>
                <a:cs typeface="Courier New" pitchFamily="49" charset="0"/>
              </a:rPr>
              <a:t>, </a:t>
            </a:r>
            <a:r>
              <a:rPr kumimoji="0" lang="en-US" sz="2000" b="0" i="0" u="none" strike="noStrike" cap="none" normalizeH="0" baseline="0" dirty="0" err="1" smtClean="0">
                <a:ln>
                  <a:noFill/>
                </a:ln>
                <a:solidFill>
                  <a:srgbClr val="0645AD"/>
                </a:solidFill>
                <a:effectLst/>
                <a:latin typeface="Courier New" pitchFamily="49" charset="0"/>
                <a:cs typeface="Courier New" pitchFamily="49" charset="0"/>
                <a:hlinkClick r:id="rId9" tooltip="Sparkbrook"/>
              </a:rPr>
              <a:t>Sparkbrook</a:t>
            </a:r>
            <a:r>
              <a:rPr kumimoji="0" lang="en-US" sz="2000" b="0" i="0" u="none" strike="noStrike" cap="none" normalizeH="0" baseline="0" dirty="0" smtClean="0">
                <a:ln>
                  <a:noFill/>
                </a:ln>
                <a:solidFill>
                  <a:srgbClr val="0645AD"/>
                </a:solidFill>
                <a:effectLst/>
                <a:latin typeface="Courier New" pitchFamily="49" charset="0"/>
                <a:cs typeface="Courier New" pitchFamily="49" charset="0"/>
              </a:rPr>
              <a:t>, </a:t>
            </a:r>
            <a:r>
              <a:rPr kumimoji="0" lang="en-US" sz="2000" b="0" i="0" u="none" strike="noStrike" cap="none" normalizeH="0" baseline="0" dirty="0" smtClean="0">
                <a:ln>
                  <a:noFill/>
                </a:ln>
                <a:solidFill>
                  <a:srgbClr val="0645AD"/>
                </a:solidFill>
                <a:effectLst/>
                <a:latin typeface="Courier New" pitchFamily="49" charset="0"/>
                <a:cs typeface="Courier New" pitchFamily="49" charset="0"/>
                <a:hlinkClick r:id="rId10" tooltip="Birmingham"/>
              </a:rPr>
              <a:t>Birmingham</a:t>
            </a:r>
            <a:endParaRPr kumimoji="0" lang="en-US" sz="800" b="0" i="0" u="none" strike="noStrike" cap="none" normalizeH="0" baseline="0" dirty="0" smtClean="0">
              <a:ln>
                <a:noFill/>
              </a:ln>
              <a:solidFill>
                <a:srgbClr val="0645AD"/>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cap="none" normalizeH="0" baseline="0" dirty="0" smtClean="0">
                <a:ln>
                  <a:noFill/>
                </a:ln>
                <a:solidFill>
                  <a:srgbClr val="0645AD"/>
                </a:solidFill>
                <a:effectLst/>
                <a:latin typeface="Courier New" pitchFamily="49" charset="0"/>
                <a:cs typeface="Courier New" pitchFamily="49" charset="0"/>
              </a:rPr>
              <a:t>The animus that had been building against Dissenters and supporters of the American and French Revolutions exploded in July 1791. Priestley and several other Dissenters had arranged to have a celebratory dinner on the anniversary of the </a:t>
            </a:r>
            <a:r>
              <a:rPr kumimoji="0" lang="en-US" sz="800" b="0" i="0" u="none" strike="noStrike" cap="none" normalizeH="0" baseline="0" dirty="0" smtClean="0">
                <a:ln>
                  <a:noFill/>
                </a:ln>
                <a:solidFill>
                  <a:srgbClr val="0645AD"/>
                </a:solidFill>
                <a:effectLst/>
                <a:latin typeface="Courier New" pitchFamily="49" charset="0"/>
                <a:cs typeface="Courier New" pitchFamily="49" charset="0"/>
                <a:hlinkClick r:id="rId11" tooltip="Storming of the Bastille"/>
              </a:rPr>
              <a:t>storming of the Bastille</a:t>
            </a:r>
            <a:r>
              <a:rPr kumimoji="0" lang="en-US" sz="800" b="0" i="0" u="none" strike="noStrike" cap="none" normalizeH="0" baseline="0" dirty="0" smtClean="0">
                <a:ln>
                  <a:noFill/>
                </a:ln>
                <a:solidFill>
                  <a:srgbClr val="0645AD"/>
                </a:solidFill>
                <a:effectLst/>
                <a:latin typeface="Courier New" pitchFamily="49" charset="0"/>
                <a:cs typeface="Courier New" pitchFamily="49" charset="0"/>
              </a:rPr>
              <a:t>, a provocative action in a country where many disapproved of the French Revolution and feared that it might spread to Britain. Amid fears of violence, Priestley was convinced by his friends not to attend. Rioters gathered outside the hotel during the banquet and attacked the attendees as they left. The rioters moved on to the New Meeting and Old Meeting churches—and burned both to the ground. Priestley and his wife fled from their home; although their son William and others stayed behind to protect their property, the mob overcame them and torched Priestley's house "</a:t>
            </a:r>
            <a:r>
              <a:rPr kumimoji="0" lang="en-US" sz="800" b="0" i="0" u="none" strike="noStrike" cap="none" normalizeH="0" baseline="0" dirty="0" err="1" smtClean="0">
                <a:ln>
                  <a:noFill/>
                </a:ln>
                <a:solidFill>
                  <a:srgbClr val="0645AD"/>
                </a:solidFill>
                <a:effectLst/>
                <a:latin typeface="Courier New" pitchFamily="49" charset="0"/>
                <a:cs typeface="Courier New" pitchFamily="49" charset="0"/>
              </a:rPr>
              <a:t>Fairhill</a:t>
            </a:r>
            <a:r>
              <a:rPr kumimoji="0" lang="en-US" sz="800" b="0" i="0" u="none" strike="noStrike" cap="none" normalizeH="0" baseline="0" dirty="0" smtClean="0">
                <a:ln>
                  <a:noFill/>
                </a:ln>
                <a:solidFill>
                  <a:srgbClr val="0645AD"/>
                </a:solidFill>
                <a:effectLst/>
                <a:latin typeface="Courier New" pitchFamily="49" charset="0"/>
                <a:cs typeface="Courier New" pitchFamily="49" charset="0"/>
              </a:rPr>
              <a:t>" at </a:t>
            </a:r>
            <a:r>
              <a:rPr kumimoji="0" lang="en-US" sz="800" b="0" i="0" u="none" strike="noStrike" cap="none" normalizeH="0" baseline="0" dirty="0" err="1" smtClean="0">
                <a:ln>
                  <a:noFill/>
                </a:ln>
                <a:solidFill>
                  <a:srgbClr val="0645AD"/>
                </a:solidFill>
                <a:effectLst/>
                <a:latin typeface="Courier New" pitchFamily="49" charset="0"/>
                <a:cs typeface="Courier New" pitchFamily="49" charset="0"/>
                <a:hlinkClick r:id="rId9" tooltip="Sparkbrook"/>
              </a:rPr>
              <a:t>Sparkbrook</a:t>
            </a:r>
            <a:r>
              <a:rPr kumimoji="0" lang="en-US" sz="800" b="0" i="0" u="none" strike="noStrike" cap="none" normalizeH="0" baseline="0" dirty="0" smtClean="0">
                <a:ln>
                  <a:noFill/>
                </a:ln>
                <a:solidFill>
                  <a:srgbClr val="0645AD"/>
                </a:solidFill>
                <a:effectLst/>
                <a:latin typeface="Courier New" pitchFamily="49" charset="0"/>
                <a:cs typeface="Courier New" pitchFamily="49" charset="0"/>
              </a:rPr>
              <a:t>, destroying his valuable laboratory and all of the family's belongings. Other Dissenters' homes were burned in the three-day riot. Priestley spent several days hiding with friends until he was able to travel safely to London. The carefully executed attacks of the "mob" and the farcical trials of only a handful of the "leaders" convinced many at the time—and modern historians later—that the attacks were planned and condoned by local Birmingham </a:t>
            </a:r>
            <a:r>
              <a:rPr kumimoji="0" lang="en-US" sz="800" b="0" i="0" u="none" strike="noStrike" cap="none" normalizeH="0" baseline="0" dirty="0" smtClean="0">
                <a:ln>
                  <a:noFill/>
                </a:ln>
                <a:solidFill>
                  <a:srgbClr val="0645AD"/>
                </a:solidFill>
                <a:effectLst/>
                <a:latin typeface="Courier New" pitchFamily="49" charset="0"/>
                <a:cs typeface="Courier New" pitchFamily="49" charset="0"/>
                <a:hlinkClick r:id="rId12" tooltip="Magistrate"/>
              </a:rPr>
              <a:t>magistrates</a:t>
            </a:r>
            <a:r>
              <a:rPr kumimoji="0" lang="en-US" sz="800" b="0" i="0" u="none" strike="noStrike" cap="none" normalizeH="0" baseline="0" dirty="0" smtClean="0">
                <a:ln>
                  <a:noFill/>
                </a:ln>
                <a:solidFill>
                  <a:srgbClr val="0645AD"/>
                </a:solidFill>
                <a:effectLst/>
                <a:latin typeface="Courier New" pitchFamily="49" charset="0"/>
                <a:cs typeface="Courier New" pitchFamily="49" charset="0"/>
              </a:rPr>
              <a:t>. When </a:t>
            </a:r>
            <a:r>
              <a:rPr kumimoji="0" lang="en-US" sz="800" b="0" i="0" u="none" strike="noStrike" cap="none" normalizeH="0" baseline="0" dirty="0" smtClean="0">
                <a:ln>
                  <a:noFill/>
                </a:ln>
                <a:solidFill>
                  <a:srgbClr val="0645AD"/>
                </a:solidFill>
                <a:effectLst/>
                <a:latin typeface="Courier New" pitchFamily="49" charset="0"/>
                <a:cs typeface="Courier New" pitchFamily="49" charset="0"/>
                <a:hlinkClick r:id="rId13" tooltip="George III"/>
              </a:rPr>
              <a:t>George III</a:t>
            </a:r>
            <a:r>
              <a:rPr kumimoji="0" lang="en-US" sz="800" b="0" i="0" u="none" strike="noStrike" cap="none" normalizeH="0" baseline="0" dirty="0" smtClean="0">
                <a:ln>
                  <a:noFill/>
                </a:ln>
                <a:solidFill>
                  <a:schemeClr val="tx1"/>
                </a:solidFill>
                <a:effectLst/>
                <a:latin typeface="Courier New" pitchFamily="49" charset="0"/>
                <a:cs typeface="Courier New" pitchFamily="49" charset="0"/>
              </a:rPr>
              <a:t> was eventually forced to send troops to the area, he said: "I cannot but feel better pleased that Priestley is the sufferer for the doctrines he and his party have instilled, and that the people see them in their true light."</a:t>
            </a:r>
            <a:r>
              <a:rPr kumimoji="0" lang="en-US" sz="800" b="0" i="0" u="none" strike="noStrike" cap="none" normalizeH="0" baseline="30000" dirty="0" smtClean="0">
                <a:ln>
                  <a:noFill/>
                </a:ln>
                <a:solidFill>
                  <a:srgbClr val="0645AD"/>
                </a:solidFill>
                <a:effectLst/>
                <a:latin typeface="Courier New" pitchFamily="49" charset="0"/>
                <a:cs typeface="Courier New" pitchFamily="49" charset="0"/>
                <a:hlinkClick r:id=""/>
              </a:rPr>
              <a:t>130</a:t>
            </a:r>
            <a:r>
              <a:rPr kumimoji="0" lang="en-US" sz="800" b="0" i="0" u="none" strike="noStrike" cap="none" normalizeH="0" baseline="30000" dirty="0" smtClean="0">
                <a:ln>
                  <a:noFill/>
                </a:ln>
                <a:solidFill>
                  <a:srgbClr val="0645AD"/>
                </a:solidFill>
                <a:effectLst/>
                <a:latin typeface="Courier New" pitchFamily="49" charset="0"/>
                <a:cs typeface="Courier New" pitchFamily="49" charset="0"/>
              </a:rPr>
              <a:t>  </a:t>
            </a:r>
            <a:r>
              <a:rPr lang="en-US" sz="2000" dirty="0" smtClean="0"/>
              <a:t>Also, since 1952 </a:t>
            </a:r>
            <a:r>
              <a:rPr lang="en-US" sz="2000" dirty="0" smtClean="0">
                <a:hlinkClick r:id="rId14" action="ppaction://hlinkfile" tooltip="Dickinson College"/>
              </a:rPr>
              <a:t>Dickinson College</a:t>
            </a:r>
            <a:r>
              <a:rPr lang="en-US" sz="2000" dirty="0" smtClean="0"/>
              <a:t> has presented the Priestley Award to a scientist who makes "discoveries which contribute to the welfare of mankind".</a:t>
            </a:r>
            <a:r>
              <a:rPr lang="en-US" sz="2000" baseline="30000" dirty="0" smtClean="0">
                <a:hlinkClick r:id="" action="ppaction://hlinkfile"/>
              </a:rPr>
              <a:t>[169]</a:t>
            </a:r>
            <a:endParaRPr lang="en-US" sz="2000" dirty="0" smtClean="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645AD"/>
              </a:solidFill>
              <a:effectLst/>
              <a:latin typeface="Courier New" pitchFamily="49" charset="0"/>
              <a:cs typeface="Courier New" pitchFamily="49" charset="0"/>
            </a:endParaRPr>
          </a:p>
          <a:p>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AACFE1B6-9620-40BE-A050-C5BD962E9C7F}" type="slidenum">
              <a:rPr lang="en-US" smtClean="0"/>
              <a:pPr>
                <a:defRPr/>
              </a:pPr>
              <a:t>9</a:t>
            </a:fld>
            <a:endParaRPr lang="en-US"/>
          </a:p>
        </p:txBody>
      </p:sp>
    </p:spTree>
    <p:extLst>
      <p:ext uri="{BB962C8B-B14F-4D97-AF65-F5344CB8AC3E}">
        <p14:creationId xmlns:p14="http://schemas.microsoft.com/office/powerpoint/2010/main" val="179693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47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918E66A-9A31-479E-B5C3-03DBF204F3DA}" type="slidenum">
              <a:rPr lang="en-US" smtClean="0"/>
              <a:pPr eaLnBrk="1" hangingPunct="1">
                <a:defRPr/>
              </a:pPr>
              <a:t>23</a:t>
            </a:fld>
            <a:endParaRPr lang="en-US" smtClean="0"/>
          </a:p>
        </p:txBody>
      </p:sp>
    </p:spTree>
    <p:extLst>
      <p:ext uri="{BB962C8B-B14F-4D97-AF65-F5344CB8AC3E}">
        <p14:creationId xmlns:p14="http://schemas.microsoft.com/office/powerpoint/2010/main" val="2227654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ACFE1B6-9620-40BE-A050-C5BD962E9C7F}" type="slidenum">
              <a:rPr lang="en-US" smtClean="0"/>
              <a:pPr>
                <a:defRPr/>
              </a:pPr>
              <a:t>26</a:t>
            </a:fld>
            <a:endParaRPr lang="en-US"/>
          </a:p>
        </p:txBody>
      </p:sp>
    </p:spTree>
    <p:extLst>
      <p:ext uri="{BB962C8B-B14F-4D97-AF65-F5344CB8AC3E}">
        <p14:creationId xmlns:p14="http://schemas.microsoft.com/office/powerpoint/2010/main" val="559158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578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E8972CA-1502-4BCB-9972-826DB4ABE055}" type="slidenum">
              <a:rPr lang="en-US" smtClean="0"/>
              <a:pPr eaLnBrk="1" hangingPunct="1">
                <a:defRPr/>
              </a:pPr>
              <a:t>28</a:t>
            </a:fld>
            <a:endParaRPr lang="en-US" smtClean="0"/>
          </a:p>
        </p:txBody>
      </p:sp>
    </p:spTree>
    <p:extLst>
      <p:ext uri="{BB962C8B-B14F-4D97-AF65-F5344CB8AC3E}">
        <p14:creationId xmlns:p14="http://schemas.microsoft.com/office/powerpoint/2010/main" val="1128101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extLst>
      <p:ext uri="{BB962C8B-B14F-4D97-AF65-F5344CB8AC3E}">
        <p14:creationId xmlns:p14="http://schemas.microsoft.com/office/powerpoint/2010/main" val="4250905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9155D2-4349-4D17-975C-15959E647FC9}" type="slidenum">
              <a:rPr lang="en-US"/>
              <a:pPr>
                <a:defRPr/>
              </a:pPr>
              <a:t>‹#›</a:t>
            </a:fld>
            <a:endParaRPr lang="en-US"/>
          </a:p>
        </p:txBody>
      </p:sp>
    </p:spTree>
    <p:extLst>
      <p:ext uri="{BB962C8B-B14F-4D97-AF65-F5344CB8AC3E}">
        <p14:creationId xmlns:p14="http://schemas.microsoft.com/office/powerpoint/2010/main" val="170345159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2EF3D0-446E-4CC9-BB67-11EEE7C6C326}" type="slidenum">
              <a:rPr lang="en-US"/>
              <a:pPr>
                <a:defRPr/>
              </a:pPr>
              <a:t>‹#›</a:t>
            </a:fld>
            <a:endParaRPr lang="en-US"/>
          </a:p>
        </p:txBody>
      </p:sp>
    </p:spTree>
    <p:extLst>
      <p:ext uri="{BB962C8B-B14F-4D97-AF65-F5344CB8AC3E}">
        <p14:creationId xmlns:p14="http://schemas.microsoft.com/office/powerpoint/2010/main" val="33236849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5F2278-7D65-4CB8-BE46-F9BD5A974364}" type="slidenum">
              <a:rPr lang="en-US"/>
              <a:pPr>
                <a:defRPr/>
              </a:pPr>
              <a:t>‹#›</a:t>
            </a:fld>
            <a:endParaRPr lang="en-US"/>
          </a:p>
        </p:txBody>
      </p:sp>
    </p:spTree>
    <p:extLst>
      <p:ext uri="{BB962C8B-B14F-4D97-AF65-F5344CB8AC3E}">
        <p14:creationId xmlns:p14="http://schemas.microsoft.com/office/powerpoint/2010/main" val="168894365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EE017-605E-403E-AAF8-0CB9D194DD50}" type="slidenum">
              <a:rPr lang="en-US"/>
              <a:pPr>
                <a:defRPr/>
              </a:pPr>
              <a:t>‹#›</a:t>
            </a:fld>
            <a:endParaRPr lang="en-US"/>
          </a:p>
        </p:txBody>
      </p:sp>
    </p:spTree>
    <p:extLst>
      <p:ext uri="{BB962C8B-B14F-4D97-AF65-F5344CB8AC3E}">
        <p14:creationId xmlns:p14="http://schemas.microsoft.com/office/powerpoint/2010/main" val="86713532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700951-A148-47DB-A9B5-04AD2E3903C8}" type="slidenum">
              <a:rPr lang="en-US"/>
              <a:pPr>
                <a:defRPr/>
              </a:pPr>
              <a:t>‹#›</a:t>
            </a:fld>
            <a:endParaRPr lang="en-US"/>
          </a:p>
        </p:txBody>
      </p:sp>
    </p:spTree>
    <p:extLst>
      <p:ext uri="{BB962C8B-B14F-4D97-AF65-F5344CB8AC3E}">
        <p14:creationId xmlns:p14="http://schemas.microsoft.com/office/powerpoint/2010/main" val="290045528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660BD7-CA43-465F-AF87-E24EBC07EFCE}" type="slidenum">
              <a:rPr lang="en-US"/>
              <a:pPr>
                <a:defRPr/>
              </a:pPr>
              <a:t>‹#›</a:t>
            </a:fld>
            <a:endParaRPr lang="en-US"/>
          </a:p>
        </p:txBody>
      </p:sp>
    </p:spTree>
    <p:extLst>
      <p:ext uri="{BB962C8B-B14F-4D97-AF65-F5344CB8AC3E}">
        <p14:creationId xmlns:p14="http://schemas.microsoft.com/office/powerpoint/2010/main" val="8405397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C8ED98-41E2-4561-B6E8-99586D836D76}" type="slidenum">
              <a:rPr lang="en-US"/>
              <a:pPr>
                <a:defRPr/>
              </a:pPr>
              <a:t>‹#›</a:t>
            </a:fld>
            <a:endParaRPr lang="en-US"/>
          </a:p>
        </p:txBody>
      </p:sp>
    </p:spTree>
    <p:extLst>
      <p:ext uri="{BB962C8B-B14F-4D97-AF65-F5344CB8AC3E}">
        <p14:creationId xmlns:p14="http://schemas.microsoft.com/office/powerpoint/2010/main" val="11508350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4BFBA0-71FB-405F-A63A-99D59A790BC5}" type="slidenum">
              <a:rPr lang="en-US"/>
              <a:pPr>
                <a:defRPr/>
              </a:pPr>
              <a:t>‹#›</a:t>
            </a:fld>
            <a:endParaRPr lang="en-US"/>
          </a:p>
        </p:txBody>
      </p:sp>
    </p:spTree>
    <p:extLst>
      <p:ext uri="{BB962C8B-B14F-4D97-AF65-F5344CB8AC3E}">
        <p14:creationId xmlns:p14="http://schemas.microsoft.com/office/powerpoint/2010/main" val="383402246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012E9DC-452C-40A8-A170-AF3D88BA2080}" type="slidenum">
              <a:rPr lang="en-US"/>
              <a:pPr>
                <a:defRPr/>
              </a:pPr>
              <a:t>‹#›</a:t>
            </a:fld>
            <a:endParaRPr lang="en-US"/>
          </a:p>
        </p:txBody>
      </p:sp>
    </p:spTree>
    <p:extLst>
      <p:ext uri="{BB962C8B-B14F-4D97-AF65-F5344CB8AC3E}">
        <p14:creationId xmlns:p14="http://schemas.microsoft.com/office/powerpoint/2010/main" val="122114783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D4B677-C824-4E73-AB6B-111BE55FBB0A}" type="slidenum">
              <a:rPr lang="en-US"/>
              <a:pPr>
                <a:defRPr/>
              </a:pPr>
              <a:t>‹#›</a:t>
            </a:fld>
            <a:endParaRPr lang="en-US"/>
          </a:p>
        </p:txBody>
      </p:sp>
    </p:spTree>
    <p:extLst>
      <p:ext uri="{BB962C8B-B14F-4D97-AF65-F5344CB8AC3E}">
        <p14:creationId xmlns:p14="http://schemas.microsoft.com/office/powerpoint/2010/main" val="2678889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8800AB-2D82-4082-95E5-74F604A3A535}" type="slidenum">
              <a:rPr lang="en-US"/>
              <a:pPr>
                <a:defRPr/>
              </a:pPr>
              <a:t>‹#›</a:t>
            </a:fld>
            <a:endParaRPr lang="en-US"/>
          </a:p>
        </p:txBody>
      </p:sp>
    </p:spTree>
    <p:extLst>
      <p:ext uri="{BB962C8B-B14F-4D97-AF65-F5344CB8AC3E}">
        <p14:creationId xmlns:p14="http://schemas.microsoft.com/office/powerpoint/2010/main" val="115067795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CAFF2681-C010-475D-A04B-CA1AA3ABF1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57" y="3629"/>
            <a:ext cx="9178257" cy="6854371"/>
          </a:xfrm>
          <a:prstGeom prst="rect">
            <a:avLst/>
          </a:prstGeom>
        </p:spPr>
      </p:pic>
      <p:sp>
        <p:nvSpPr>
          <p:cNvPr id="8" name="Rectangle 16"/>
          <p:cNvSpPr>
            <a:spLocks noChangeArrowheads="1"/>
          </p:cNvSpPr>
          <p:nvPr/>
        </p:nvSpPr>
        <p:spPr bwMode="auto">
          <a:xfrm>
            <a:off x="0" y="1371600"/>
            <a:ext cx="8839200" cy="860425"/>
          </a:xfrm>
          <a:prstGeom prst="rect">
            <a:avLst/>
          </a:prstGeom>
          <a:noFill/>
          <a:ln w="9525">
            <a:noFill/>
            <a:miter lim="800000"/>
            <a:headEnd/>
            <a:tailEnd/>
          </a:ln>
          <a:effectLst/>
        </p:spPr>
        <p:txBody>
          <a:bodyPr anchor="ctr"/>
          <a:lstStyle/>
          <a:p>
            <a:pPr algn="ctr">
              <a:defRPr/>
            </a:pPr>
            <a:r>
              <a:rPr lang="en-US" sz="5400" b="1" dirty="0" smtClean="0">
                <a:solidFill>
                  <a:schemeClr val="bg1"/>
                </a:solidFill>
                <a:effectLst>
                  <a:outerShdw blurRad="38100" dist="38100" dir="2700000" algn="tl">
                    <a:srgbClr val="000000">
                      <a:alpha val="43137"/>
                    </a:srgbClr>
                  </a:outerShdw>
                </a:effectLst>
                <a:latin typeface="Agency FB" pitchFamily="34" charset="0"/>
              </a:rPr>
              <a:t>Climate Change &amp; the Chesapeake</a:t>
            </a:r>
            <a:r>
              <a:rPr lang="en-US" sz="3200" b="1" dirty="0" smtClean="0">
                <a:solidFill>
                  <a:schemeClr val="bg1"/>
                </a:solidFill>
                <a:effectLst>
                  <a:outerShdw blurRad="38100" dist="38100" dir="2700000" algn="tl">
                    <a:srgbClr val="000000">
                      <a:alpha val="43137"/>
                    </a:srgbClr>
                  </a:outerShdw>
                </a:effectLst>
                <a:latin typeface="Agency FB" pitchFamily="34" charset="0"/>
              </a:rPr>
              <a:t> </a:t>
            </a:r>
            <a:endParaRPr lang="en-US" sz="3200" b="1" dirty="0">
              <a:solidFill>
                <a:schemeClr val="bg1"/>
              </a:solidFill>
              <a:effectLst>
                <a:outerShdw blurRad="38100" dist="38100" dir="2700000" algn="tl">
                  <a:srgbClr val="000000">
                    <a:alpha val="43137"/>
                  </a:srgbClr>
                </a:outerShdw>
              </a:effectLst>
              <a:latin typeface="Agency FB" pitchFamily="34" charset="0"/>
            </a:endParaRPr>
          </a:p>
          <a:p>
            <a:pPr algn="ctr">
              <a:defRPr/>
            </a:pPr>
            <a:r>
              <a:rPr lang="en-US" sz="3200" b="1" dirty="0" smtClean="0">
                <a:solidFill>
                  <a:schemeClr val="bg1"/>
                </a:solidFill>
                <a:effectLst>
                  <a:outerShdw blurRad="38100" dist="38100" dir="2700000" algn="tl">
                    <a:srgbClr val="000000">
                      <a:alpha val="43137"/>
                    </a:srgbClr>
                  </a:outerShdw>
                </a:effectLst>
                <a:latin typeface="Agency FB" pitchFamily="34" charset="0"/>
              </a:rPr>
              <a:t>TS3 workgroup chapter</a:t>
            </a:r>
            <a:endParaRPr lang="en-US" sz="3200" b="1" dirty="0">
              <a:solidFill>
                <a:schemeClr val="bg1"/>
              </a:solidFill>
              <a:effectLst>
                <a:outerShdw blurRad="38100" dist="38100" dir="2700000" algn="tl">
                  <a:srgbClr val="000000">
                    <a:alpha val="43137"/>
                  </a:srgbClr>
                </a:outerShdw>
              </a:effectLst>
              <a:latin typeface="Agency FB" pitchFamily="34" charset="0"/>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0816" y="5847908"/>
            <a:ext cx="871538" cy="728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8" descr="nsf[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416" y="5847908"/>
            <a:ext cx="746125"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7"/>
          <p:cNvPicPr>
            <a:picLocks noChangeAspect="1" noChangeArrowheads="1"/>
          </p:cNvPicPr>
          <p:nvPr/>
        </p:nvPicPr>
        <p:blipFill>
          <a:blip r:embed="rId5">
            <a:extLst>
              <a:ext uri="{28A0092B-C50C-407E-A947-70E740481C1C}">
                <a14:useLocalDpi xmlns:a14="http://schemas.microsoft.com/office/drawing/2010/main" val="0"/>
              </a:ext>
            </a:extLst>
          </a:blip>
          <a:srcRect r="48163"/>
          <a:stretch>
            <a:fillRect/>
          </a:stretch>
        </p:blipFill>
        <p:spPr bwMode="auto">
          <a:xfrm>
            <a:off x="4732791" y="5857433"/>
            <a:ext cx="2393950" cy="760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Box 11"/>
          <p:cNvSpPr txBox="1"/>
          <p:nvPr/>
        </p:nvSpPr>
        <p:spPr>
          <a:xfrm>
            <a:off x="7126741" y="5836795"/>
            <a:ext cx="1843088" cy="800100"/>
          </a:xfrm>
          <a:prstGeom prst="rect">
            <a:avLst/>
          </a:prstGeom>
          <a:noFill/>
        </p:spPr>
        <p:txBody>
          <a:bodyPr>
            <a:spAutoFit/>
          </a:bodyPr>
          <a:lstStyle/>
          <a:p>
            <a:pPr algn="ctr">
              <a:defRPr/>
            </a:pPr>
            <a:r>
              <a:rPr lang="en-US" sz="1400" b="1" dirty="0">
                <a:solidFill>
                  <a:schemeClr val="bg1"/>
                </a:solidFill>
                <a:effectLst>
                  <a:outerShdw blurRad="38100" dist="38100" dir="2700000" algn="tl">
                    <a:srgbClr val="000000">
                      <a:alpha val="43137"/>
                    </a:srgbClr>
                  </a:outerShdw>
                </a:effectLst>
                <a:latin typeface="Footlight MT Light" pitchFamily="18" charset="0"/>
                <a:cs typeface="+mn-cs"/>
              </a:rPr>
              <a:t>European</a:t>
            </a:r>
            <a:r>
              <a:rPr lang="en-US" sz="3200" b="1" dirty="0">
                <a:solidFill>
                  <a:schemeClr val="bg1"/>
                </a:solidFill>
                <a:effectLst>
                  <a:outerShdw blurRad="38100" dist="38100" dir="2700000" algn="tl">
                    <a:srgbClr val="000000">
                      <a:alpha val="43137"/>
                    </a:srgbClr>
                  </a:outerShdw>
                </a:effectLst>
                <a:latin typeface="Footlight MT Light" pitchFamily="18" charset="0"/>
                <a:cs typeface="+mn-cs"/>
              </a:rPr>
              <a:t/>
            </a:r>
            <a:br>
              <a:rPr lang="en-US" sz="3200" b="1" dirty="0">
                <a:solidFill>
                  <a:schemeClr val="bg1"/>
                </a:solidFill>
                <a:effectLst>
                  <a:outerShdw blurRad="38100" dist="38100" dir="2700000" algn="tl">
                    <a:srgbClr val="000000">
                      <a:alpha val="43137"/>
                    </a:srgbClr>
                  </a:outerShdw>
                </a:effectLst>
                <a:latin typeface="Footlight MT Light" pitchFamily="18" charset="0"/>
                <a:cs typeface="+mn-cs"/>
              </a:rPr>
            </a:br>
            <a:r>
              <a:rPr lang="en-US" sz="3200" b="1" dirty="0" err="1">
                <a:solidFill>
                  <a:schemeClr val="bg1"/>
                </a:solidFill>
                <a:effectLst>
                  <a:outerShdw blurRad="38100" dist="38100" dir="2700000" algn="tl">
                    <a:srgbClr val="000000">
                      <a:alpha val="43137"/>
                    </a:srgbClr>
                  </a:outerShdw>
                </a:effectLst>
                <a:latin typeface="Footlight MT Light" pitchFamily="18" charset="0"/>
                <a:cs typeface="+mn-cs"/>
              </a:rPr>
              <a:t>MedSeA</a:t>
            </a:r>
            <a:endParaRPr lang="en-US" sz="3200" b="1" dirty="0">
              <a:solidFill>
                <a:schemeClr val="bg1"/>
              </a:solidFill>
              <a:effectLst>
                <a:outerShdw blurRad="38100" dist="38100" dir="2700000" algn="tl">
                  <a:srgbClr val="000000">
                    <a:alpha val="43137"/>
                  </a:srgbClr>
                </a:outerShdw>
              </a:effectLst>
              <a:latin typeface="Footlight MT Light" pitchFamily="18" charset="0"/>
              <a:cs typeface="+mn-cs"/>
            </a:endParaRPr>
          </a:p>
        </p:txBody>
      </p:sp>
      <p:pic>
        <p:nvPicPr>
          <p:cNvPr id="1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6062" y="5857433"/>
            <a:ext cx="2422679"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386062" y="2819400"/>
            <a:ext cx="8229600" cy="2308324"/>
          </a:xfrm>
          <a:prstGeom prst="rect">
            <a:avLst/>
          </a:prstGeom>
          <a:solidFill>
            <a:schemeClr val="tx1">
              <a:lumMod val="65000"/>
              <a:lumOff val="35000"/>
              <a:alpha val="40000"/>
            </a:schemeClr>
          </a:solidFill>
        </p:spPr>
        <p:txBody>
          <a:bodyPr wrap="square">
            <a:spAutoFit/>
          </a:bodyPr>
          <a:lstStyle/>
          <a:p>
            <a:r>
              <a:rPr lang="en-US" dirty="0">
                <a:solidFill>
                  <a:schemeClr val="bg1"/>
                </a:solidFill>
                <a:latin typeface="Calibri" panose="020F0502020204030204" pitchFamily="34" charset="0"/>
              </a:rPr>
              <a:t>Thomas M. Arnold</a:t>
            </a:r>
            <a:r>
              <a:rPr lang="en-US" baseline="30000" dirty="0">
                <a:solidFill>
                  <a:schemeClr val="bg1"/>
                </a:solidFill>
                <a:latin typeface="Calibri" panose="020F0502020204030204" pitchFamily="34" charset="0"/>
              </a:rPr>
              <a:t>1</a:t>
            </a:r>
            <a:r>
              <a:rPr lang="en-US" dirty="0">
                <a:solidFill>
                  <a:schemeClr val="bg1"/>
                </a:solidFill>
                <a:latin typeface="Calibri" panose="020F0502020204030204" pitchFamily="34" charset="0"/>
              </a:rPr>
              <a:t>, Richard C. Zimmerman</a:t>
            </a:r>
            <a:r>
              <a:rPr lang="en-US" baseline="30000" dirty="0">
                <a:solidFill>
                  <a:schemeClr val="bg1"/>
                </a:solidFill>
                <a:latin typeface="Calibri" panose="020F0502020204030204" pitchFamily="34" charset="0"/>
              </a:rPr>
              <a:t>2</a:t>
            </a:r>
            <a:r>
              <a:rPr lang="en-US" dirty="0">
                <a:solidFill>
                  <a:schemeClr val="bg1"/>
                </a:solidFill>
                <a:latin typeface="Calibri" panose="020F0502020204030204" pitchFamily="34" charset="0"/>
              </a:rPr>
              <a:t>, Katharina A. M. Engelhardt</a:t>
            </a:r>
            <a:r>
              <a:rPr lang="en-US" baseline="30000" dirty="0">
                <a:solidFill>
                  <a:schemeClr val="bg1"/>
                </a:solidFill>
                <a:latin typeface="Calibri" panose="020F0502020204030204" pitchFamily="34" charset="0"/>
              </a:rPr>
              <a:t>3</a:t>
            </a:r>
            <a:r>
              <a:rPr lang="en-US" dirty="0">
                <a:solidFill>
                  <a:schemeClr val="bg1"/>
                </a:solidFill>
                <a:latin typeface="Calibri" panose="020F0502020204030204" pitchFamily="34" charset="0"/>
              </a:rPr>
              <a:t>, and J. Court Stevenson</a:t>
            </a:r>
            <a:r>
              <a:rPr lang="en-US" baseline="30000" dirty="0">
                <a:solidFill>
                  <a:schemeClr val="bg1"/>
                </a:solidFill>
                <a:latin typeface="Calibri" panose="020F0502020204030204" pitchFamily="34" charset="0"/>
              </a:rPr>
              <a:t>4</a:t>
            </a:r>
          </a:p>
          <a:p>
            <a:endParaRPr lang="en-US" b="1" dirty="0">
              <a:solidFill>
                <a:schemeClr val="bg1"/>
              </a:solidFill>
              <a:latin typeface="Calibri" panose="020F0502020204030204" pitchFamily="34" charset="0"/>
            </a:endParaRPr>
          </a:p>
          <a:p>
            <a:r>
              <a:rPr lang="en-US" baseline="30000" dirty="0">
                <a:solidFill>
                  <a:schemeClr val="bg1"/>
                </a:solidFill>
                <a:latin typeface="Calibri" panose="020F0502020204030204" pitchFamily="34" charset="0"/>
              </a:rPr>
              <a:t>1 </a:t>
            </a:r>
            <a:r>
              <a:rPr lang="en-US" dirty="0">
                <a:solidFill>
                  <a:schemeClr val="bg1"/>
                </a:solidFill>
                <a:latin typeface="Calibri" panose="020F0502020204030204" pitchFamily="34" charset="0"/>
              </a:rPr>
              <a:t>Departments of Biology and Environmental Studies, Dickinson College, Carlisle, PA </a:t>
            </a:r>
            <a:r>
              <a:rPr lang="en-US" dirty="0" smtClean="0">
                <a:solidFill>
                  <a:schemeClr val="bg1"/>
                </a:solidFill>
                <a:latin typeface="Calibri" panose="020F0502020204030204" pitchFamily="34" charset="0"/>
              </a:rPr>
              <a:t>17013</a:t>
            </a:r>
            <a:r>
              <a:rPr lang="en-US" b="1" dirty="0" smtClean="0">
                <a:solidFill>
                  <a:schemeClr val="bg1"/>
                </a:solidFill>
                <a:latin typeface="Calibri" panose="020F0502020204030204" pitchFamily="34" charset="0"/>
              </a:rPr>
              <a:t> </a:t>
            </a:r>
            <a:r>
              <a:rPr lang="en-US" baseline="30000" dirty="0" smtClean="0">
                <a:solidFill>
                  <a:schemeClr val="bg1"/>
                </a:solidFill>
                <a:latin typeface="Calibri" panose="020F0502020204030204" pitchFamily="34" charset="0"/>
              </a:rPr>
              <a:t>2 </a:t>
            </a:r>
            <a:r>
              <a:rPr lang="en-US" dirty="0">
                <a:solidFill>
                  <a:schemeClr val="bg1"/>
                </a:solidFill>
                <a:latin typeface="Calibri" panose="020F0502020204030204" pitchFamily="34" charset="0"/>
              </a:rPr>
              <a:t>Department of Ocean, Earth and Atmospheric Sciences, Old Dominion University Norfolk, VA </a:t>
            </a:r>
            <a:r>
              <a:rPr lang="en-US" dirty="0" smtClean="0">
                <a:solidFill>
                  <a:schemeClr val="bg1"/>
                </a:solidFill>
                <a:latin typeface="Calibri" panose="020F0502020204030204" pitchFamily="34" charset="0"/>
              </a:rPr>
              <a:t>23529 </a:t>
            </a:r>
            <a:r>
              <a:rPr lang="en-US" baseline="30000" dirty="0" smtClean="0">
                <a:solidFill>
                  <a:schemeClr val="bg1"/>
                </a:solidFill>
                <a:latin typeface="Calibri" panose="020F0502020204030204" pitchFamily="34" charset="0"/>
              </a:rPr>
              <a:t>3 </a:t>
            </a:r>
            <a:r>
              <a:rPr lang="en-US" dirty="0">
                <a:solidFill>
                  <a:schemeClr val="bg1"/>
                </a:solidFill>
                <a:latin typeface="Calibri" panose="020F0502020204030204" pitchFamily="34" charset="0"/>
              </a:rPr>
              <a:t>Appalachian Laboratory, University of Maryland Center for Environmental Science, Frostburg, MD </a:t>
            </a:r>
            <a:r>
              <a:rPr lang="en-US" dirty="0" smtClean="0">
                <a:solidFill>
                  <a:schemeClr val="bg1"/>
                </a:solidFill>
                <a:latin typeface="Calibri" panose="020F0502020204030204" pitchFamily="34" charset="0"/>
              </a:rPr>
              <a:t>21532 </a:t>
            </a:r>
            <a:r>
              <a:rPr lang="en-US" baseline="30000" dirty="0" smtClean="0">
                <a:solidFill>
                  <a:schemeClr val="bg1"/>
                </a:solidFill>
                <a:latin typeface="Calibri" panose="020F0502020204030204" pitchFamily="34" charset="0"/>
              </a:rPr>
              <a:t>4 </a:t>
            </a:r>
            <a:r>
              <a:rPr lang="en-US" dirty="0">
                <a:solidFill>
                  <a:schemeClr val="bg1"/>
                </a:solidFill>
                <a:latin typeface="Calibri" panose="020F0502020204030204" pitchFamily="34" charset="0"/>
              </a:rPr>
              <a:t>Horn Point Laboratory, University of Maryland Center for Environmental Science, Cambridge, MD 21613</a:t>
            </a:r>
          </a:p>
        </p:txBody>
      </p:sp>
    </p:spTree>
    <p:extLst>
      <p:ext uri="{BB962C8B-B14F-4D97-AF65-F5344CB8AC3E}">
        <p14:creationId xmlns:p14="http://schemas.microsoft.com/office/powerpoint/2010/main" val="271620646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89" y="0"/>
            <a:ext cx="9135611" cy="6858000"/>
          </a:xfrm>
          <a:prstGeom prst="rect">
            <a:avLst/>
          </a:prstGeom>
        </p:spPr>
      </p:pic>
      <p:sp>
        <p:nvSpPr>
          <p:cNvPr id="7" name="Rectangle 6"/>
          <p:cNvSpPr/>
          <p:nvPr/>
        </p:nvSpPr>
        <p:spPr>
          <a:xfrm>
            <a:off x="228600" y="1847850"/>
            <a:ext cx="8686800"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24050"/>
            <a:ext cx="5791200" cy="3305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229225"/>
            <a:ext cx="4133850" cy="555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176" name="TextBox 4"/>
          <p:cNvSpPr txBox="1">
            <a:spLocks noChangeArrowheads="1"/>
          </p:cNvSpPr>
          <p:nvPr/>
        </p:nvSpPr>
        <p:spPr bwMode="auto">
          <a:xfrm>
            <a:off x="2971800" y="5805488"/>
            <a:ext cx="227965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100"/>
              <a:t>~25% decrease in carbonate ions</a:t>
            </a:r>
          </a:p>
        </p:txBody>
      </p:sp>
      <p:sp>
        <p:nvSpPr>
          <p:cNvPr id="6" name="Title 1"/>
          <p:cNvSpPr txBox="1">
            <a:spLocks/>
          </p:cNvSpPr>
          <p:nvPr/>
        </p:nvSpPr>
        <p:spPr>
          <a:xfrm>
            <a:off x="1181100" y="495299"/>
            <a:ext cx="6629400" cy="1228725"/>
          </a:xfrm>
          <a:prstGeom prst="rect">
            <a:avLst/>
          </a:prstGeom>
          <a:solidFill>
            <a:srgbClr val="0540B7">
              <a:alpha val="48000"/>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Evidence from six </a:t>
            </a:r>
            <a:r>
              <a:rPr lang="en-US" sz="3600" b="1" dirty="0">
                <a:solidFill>
                  <a:schemeClr val="bg1"/>
                </a:solidFill>
                <a:effectLst>
                  <a:outerShdw blurRad="38100" dist="38100" dir="2700000" algn="tl">
                    <a:srgbClr val="000000">
                      <a:alpha val="43137"/>
                    </a:srgbClr>
                  </a:outerShdw>
                </a:effectLst>
                <a:latin typeface="+mj-lt"/>
                <a:ea typeface="+mj-ea"/>
                <a:cs typeface="+mj-cs"/>
              </a:rPr>
              <a:t>decades of </a:t>
            </a:r>
            <a:r>
              <a:rPr lang="en-US" sz="3600" b="1" dirty="0" smtClean="0">
                <a:solidFill>
                  <a:schemeClr val="bg1"/>
                </a:solidFill>
                <a:effectLst>
                  <a:outerShdw blurRad="38100" dist="38100" dir="2700000" algn="tl">
                    <a:srgbClr val="000000">
                      <a:alpha val="43137"/>
                    </a:srgbClr>
                  </a:outerShdw>
                </a:effectLst>
                <a:latin typeface="+mj-lt"/>
                <a:ea typeface="+mj-ea"/>
                <a:cs typeface="+mj-cs"/>
              </a:rPr>
              <a:t>open-ocean </a:t>
            </a:r>
            <a:r>
              <a:rPr lang="en-US" sz="3600" b="1" dirty="0">
                <a:solidFill>
                  <a:schemeClr val="bg1"/>
                </a:solidFill>
                <a:effectLst>
                  <a:outerShdw blurRad="38100" dist="38100" dir="2700000" algn="tl">
                    <a:srgbClr val="000000">
                      <a:alpha val="43137"/>
                    </a:srgbClr>
                  </a:outerShdw>
                </a:effectLst>
                <a:latin typeface="+mj-lt"/>
                <a:ea typeface="+mj-ea"/>
                <a:cs typeface="+mj-cs"/>
              </a:rPr>
              <a:t>monitoring </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
        <p:nvSpPr>
          <p:cNvPr id="2" name="TextBox 1"/>
          <p:cNvSpPr txBox="1"/>
          <p:nvPr/>
        </p:nvSpPr>
        <p:spPr>
          <a:xfrm>
            <a:off x="1371600" y="2686050"/>
            <a:ext cx="1371600" cy="992188"/>
          </a:xfrm>
          <a:prstGeom prst="rect">
            <a:avLst/>
          </a:prstGeom>
          <a:solidFill>
            <a:schemeClr val="bg1"/>
          </a:solidFill>
        </p:spPr>
        <p:txBody>
          <a:bodyPr>
            <a:spAutoFit/>
          </a:bodyPr>
          <a:lstStyle/>
          <a:p>
            <a:pPr>
              <a:defRPr/>
            </a:pPr>
            <a:r>
              <a:rPr lang="en-US" sz="2400" b="1" dirty="0">
                <a:solidFill>
                  <a:srgbClr val="FF0000"/>
                </a:solidFill>
              </a:rPr>
              <a:t>CO</a:t>
            </a:r>
            <a:r>
              <a:rPr lang="en-US" sz="2400" b="1" baseline="-25000" dirty="0">
                <a:solidFill>
                  <a:srgbClr val="FF0000"/>
                </a:solidFill>
              </a:rPr>
              <a:t>2</a:t>
            </a:r>
            <a:r>
              <a:rPr lang="en-US" sz="2400" b="1" dirty="0">
                <a:solidFill>
                  <a:srgbClr val="FF0000"/>
                </a:solidFill>
              </a:rPr>
              <a:t> air</a:t>
            </a:r>
          </a:p>
          <a:p>
            <a:pPr>
              <a:defRPr/>
            </a:pPr>
            <a:r>
              <a:rPr lang="en-US" sz="2400" b="1" dirty="0">
                <a:solidFill>
                  <a:srgbClr val="EDC693"/>
                </a:solidFill>
              </a:rPr>
              <a:t>CO</a:t>
            </a:r>
            <a:r>
              <a:rPr lang="en-US" sz="2400" b="1" baseline="-25000" dirty="0">
                <a:solidFill>
                  <a:srgbClr val="EDC693"/>
                </a:solidFill>
              </a:rPr>
              <a:t>2 </a:t>
            </a:r>
            <a:r>
              <a:rPr lang="en-US" sz="2400" b="1" dirty="0">
                <a:solidFill>
                  <a:srgbClr val="EDC693"/>
                </a:solidFill>
              </a:rPr>
              <a:t>sea</a:t>
            </a:r>
          </a:p>
          <a:p>
            <a:pPr>
              <a:defRPr/>
            </a:pPr>
            <a:endParaRPr lang="en-US" sz="1050" b="1" dirty="0">
              <a:solidFill>
                <a:srgbClr val="EDC693"/>
              </a:solidFill>
            </a:endParaRPr>
          </a:p>
        </p:txBody>
      </p:sp>
      <p:sp>
        <p:nvSpPr>
          <p:cNvPr id="7179" name="TextBox 10"/>
          <p:cNvSpPr txBox="1">
            <a:spLocks noChangeArrowheads="1"/>
          </p:cNvSpPr>
          <p:nvPr/>
        </p:nvSpPr>
        <p:spPr bwMode="auto">
          <a:xfrm>
            <a:off x="4495800" y="4129088"/>
            <a:ext cx="609600"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rgbClr val="33CCFF"/>
                </a:solidFill>
              </a:rPr>
              <a:t>pH</a:t>
            </a:r>
          </a:p>
        </p:txBody>
      </p:sp>
      <p:sp>
        <p:nvSpPr>
          <p:cNvPr id="3" name="Rectangle 2"/>
          <p:cNvSpPr/>
          <p:nvPr/>
        </p:nvSpPr>
        <p:spPr>
          <a:xfrm>
            <a:off x="2514600" y="4743450"/>
            <a:ext cx="1371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7"/>
          <p:cNvPicPr>
            <a:picLocks noChangeAspect="1"/>
          </p:cNvPicPr>
          <p:nvPr/>
        </p:nvPicPr>
        <p:blipFill>
          <a:blip r:embed="rId5"/>
          <a:stretch>
            <a:fillRect/>
          </a:stretch>
        </p:blipFill>
        <p:spPr>
          <a:xfrm>
            <a:off x="5899320" y="2154198"/>
            <a:ext cx="2665974" cy="37307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57" y="3629"/>
            <a:ext cx="9178257" cy="6854371"/>
          </a:xfrm>
          <a:prstGeom prst="rect">
            <a:avLst/>
          </a:prstGeom>
        </p:spPr>
      </p:pic>
      <p:sp>
        <p:nvSpPr>
          <p:cNvPr id="38" name="Title 1"/>
          <p:cNvSpPr txBox="1">
            <a:spLocks/>
          </p:cNvSpPr>
          <p:nvPr/>
        </p:nvSpPr>
        <p:spPr>
          <a:xfrm>
            <a:off x="1143000" y="304800"/>
            <a:ext cx="6629400" cy="723901"/>
          </a:xfrm>
          <a:prstGeom prst="rect">
            <a:avLst/>
          </a:prstGeom>
          <a:solidFill>
            <a:srgbClr val="45B545">
              <a:alpha val="47843"/>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What about the coasts?</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
        <p:nvSpPr>
          <p:cNvPr id="46" name="TextBox 45"/>
          <p:cNvSpPr txBox="1"/>
          <p:nvPr/>
        </p:nvSpPr>
        <p:spPr>
          <a:xfrm>
            <a:off x="1905000" y="3015316"/>
            <a:ext cx="2243877" cy="415498"/>
          </a:xfrm>
          <a:prstGeom prst="rect">
            <a:avLst/>
          </a:prstGeom>
          <a:solidFill>
            <a:schemeClr val="bg1">
              <a:alpha val="25000"/>
            </a:schemeClr>
          </a:solidFill>
        </p:spPr>
        <p:txBody>
          <a:bodyPr wrap="square" rtlCol="0">
            <a:spAutoFit/>
          </a:bodyPr>
          <a:lstStyle/>
          <a:p>
            <a:pPr algn="ctr"/>
            <a:r>
              <a:rPr lang="en-US" sz="2100" b="1" dirty="0">
                <a:solidFill>
                  <a:schemeClr val="bg1"/>
                </a:solidFill>
                <a:effectLst>
                  <a:outerShdw blurRad="38100" dist="38100" dir="2700000" algn="tl">
                    <a:srgbClr val="000000">
                      <a:alpha val="43137"/>
                    </a:srgbClr>
                  </a:outerShdw>
                </a:effectLst>
                <a:latin typeface="Arial Narrow" panose="020B0606020202030204" pitchFamily="34" charset="0"/>
              </a:rPr>
              <a:t>Terrestrial input</a:t>
            </a:r>
          </a:p>
        </p:txBody>
      </p:sp>
      <p:sp>
        <p:nvSpPr>
          <p:cNvPr id="51" name="TextBox 50"/>
          <p:cNvSpPr txBox="1"/>
          <p:nvPr/>
        </p:nvSpPr>
        <p:spPr>
          <a:xfrm>
            <a:off x="6019800" y="1292802"/>
            <a:ext cx="1834021" cy="461665"/>
          </a:xfrm>
          <a:prstGeom prst="rect">
            <a:avLst/>
          </a:prstGeom>
          <a:solidFill>
            <a:schemeClr val="bg1">
              <a:alpha val="21000"/>
            </a:schemeClr>
          </a:solid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2400" b="1" dirty="0" smtClean="0">
                <a:solidFill>
                  <a:schemeClr val="bg1"/>
                </a:solidFill>
                <a:effectLst>
                  <a:outerShdw blurRad="38100" dist="38100" dir="2700000" algn="tl">
                    <a:srgbClr val="000000">
                      <a:alpha val="43137"/>
                    </a:srgbClr>
                  </a:outerShdw>
                </a:effectLst>
                <a:latin typeface="Arial Narrow" panose="020B0606020202030204" pitchFamily="34" charset="0"/>
              </a:rPr>
              <a:t>classic” OA</a:t>
            </a:r>
            <a:endParaRPr lang="en-US" sz="24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59" name="TextBox 58"/>
          <p:cNvSpPr txBox="1"/>
          <p:nvPr/>
        </p:nvSpPr>
        <p:spPr>
          <a:xfrm>
            <a:off x="4738772" y="5715000"/>
            <a:ext cx="2198038" cy="415498"/>
          </a:xfrm>
          <a:prstGeom prst="rect">
            <a:avLst/>
          </a:prstGeom>
          <a:solidFill>
            <a:schemeClr val="bg1">
              <a:alpha val="31000"/>
            </a:schemeClr>
          </a:solidFill>
        </p:spPr>
        <p:txBody>
          <a:bodyPr wrap="none" rtlCol="0">
            <a:spAutoFit/>
          </a:bodyPr>
          <a:lstStyle/>
          <a:p>
            <a:r>
              <a:rPr lang="en-US" sz="2100" b="1" dirty="0">
                <a:solidFill>
                  <a:schemeClr val="bg1"/>
                </a:solidFill>
                <a:effectLst>
                  <a:outerShdw blurRad="38100" dist="38100" dir="2700000" algn="tl">
                    <a:srgbClr val="000000">
                      <a:alpha val="43137"/>
                    </a:srgbClr>
                  </a:outerShdw>
                </a:effectLst>
                <a:latin typeface="Arial Narrow" panose="020B0606020202030204" pitchFamily="34" charset="0"/>
              </a:rPr>
              <a:t>Benthic respiration</a:t>
            </a:r>
          </a:p>
        </p:txBody>
      </p:sp>
      <p:sp>
        <p:nvSpPr>
          <p:cNvPr id="63" name="TextBox 62"/>
          <p:cNvSpPr txBox="1"/>
          <p:nvPr/>
        </p:nvSpPr>
        <p:spPr>
          <a:xfrm>
            <a:off x="5943600" y="6078751"/>
            <a:ext cx="1778051" cy="415498"/>
          </a:xfrm>
          <a:prstGeom prst="rect">
            <a:avLst/>
          </a:prstGeom>
          <a:solidFill>
            <a:schemeClr val="bg1">
              <a:alpha val="31000"/>
            </a:schemeClr>
          </a:solidFill>
        </p:spPr>
        <p:txBody>
          <a:bodyPr wrap="none" rtlCol="0">
            <a:spAutoFit/>
          </a:bodyPr>
          <a:lstStyle/>
          <a:p>
            <a:r>
              <a:rPr lang="en-US" sz="2100" b="1" dirty="0">
                <a:solidFill>
                  <a:schemeClr val="bg1"/>
                </a:solidFill>
                <a:effectLst>
                  <a:outerShdw blurRad="38100" dist="38100" dir="2700000" algn="tl">
                    <a:srgbClr val="000000">
                      <a:alpha val="43137"/>
                    </a:srgbClr>
                  </a:outerShdw>
                </a:effectLst>
                <a:latin typeface="Arial Narrow" panose="020B0606020202030204" pitchFamily="34" charset="0"/>
              </a:rPr>
              <a:t>D</a:t>
            </a:r>
            <a:r>
              <a:rPr lang="en-US" sz="2100" b="1" dirty="0" smtClean="0">
                <a:solidFill>
                  <a:schemeClr val="bg1"/>
                </a:solidFill>
                <a:effectLst>
                  <a:outerShdw blurRad="38100" dist="38100" dir="2700000" algn="tl">
                    <a:srgbClr val="000000">
                      <a:alpha val="43137"/>
                    </a:srgbClr>
                  </a:outerShdw>
                </a:effectLst>
                <a:latin typeface="Arial Narrow" panose="020B0606020202030204" pitchFamily="34" charset="0"/>
              </a:rPr>
              <a:t>ecomposition</a:t>
            </a:r>
            <a:endParaRPr lang="en-US" sz="21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65" name="TextBox 64"/>
          <p:cNvSpPr txBox="1"/>
          <p:nvPr/>
        </p:nvSpPr>
        <p:spPr>
          <a:xfrm>
            <a:off x="4343400" y="5351249"/>
            <a:ext cx="1742785" cy="415498"/>
          </a:xfrm>
          <a:prstGeom prst="rect">
            <a:avLst/>
          </a:prstGeom>
          <a:solidFill>
            <a:schemeClr val="bg1">
              <a:alpha val="31000"/>
            </a:schemeClr>
          </a:solidFill>
        </p:spPr>
        <p:txBody>
          <a:bodyPr wrap="none" rtlCol="0">
            <a:spAutoFit/>
          </a:bodyPr>
          <a:lstStyle/>
          <a:p>
            <a:r>
              <a:rPr lang="en-US" sz="2100" b="1" dirty="0" smtClean="0">
                <a:solidFill>
                  <a:schemeClr val="bg1"/>
                </a:solidFill>
                <a:effectLst>
                  <a:outerShdw blurRad="38100" dist="38100" dir="2700000" algn="tl">
                    <a:srgbClr val="000000">
                      <a:alpha val="43137"/>
                    </a:srgbClr>
                  </a:outerShdw>
                </a:effectLst>
                <a:latin typeface="Arial Narrow" panose="020B0606020202030204" pitchFamily="34" charset="0"/>
              </a:rPr>
              <a:t>Eutrophication</a:t>
            </a:r>
            <a:endParaRPr lang="en-US" sz="21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4" name="Freeform 3"/>
          <p:cNvSpPr/>
          <p:nvPr/>
        </p:nvSpPr>
        <p:spPr>
          <a:xfrm>
            <a:off x="3039762" y="3583459"/>
            <a:ext cx="1699010" cy="1598141"/>
          </a:xfrm>
          <a:custGeom>
            <a:avLst/>
            <a:gdLst>
              <a:gd name="connsiteX0" fmla="*/ 0 w 1581665"/>
              <a:gd name="connsiteY0" fmla="*/ 0 h 1491049"/>
              <a:gd name="connsiteX1" fmla="*/ 321276 w 1581665"/>
              <a:gd name="connsiteY1" fmla="*/ 494271 h 1491049"/>
              <a:gd name="connsiteX2" fmla="*/ 1581665 w 1581665"/>
              <a:gd name="connsiteY2" fmla="*/ 1491049 h 1491049"/>
            </a:gdLst>
            <a:ahLst/>
            <a:cxnLst>
              <a:cxn ang="0">
                <a:pos x="connsiteX0" y="connsiteY0"/>
              </a:cxn>
              <a:cxn ang="0">
                <a:pos x="connsiteX1" y="connsiteY1"/>
              </a:cxn>
              <a:cxn ang="0">
                <a:pos x="connsiteX2" y="connsiteY2"/>
              </a:cxn>
            </a:cxnLst>
            <a:rect l="l" t="t" r="r" b="b"/>
            <a:pathLst>
              <a:path w="1581665" h="1491049">
                <a:moveTo>
                  <a:pt x="0" y="0"/>
                </a:moveTo>
                <a:cubicBezTo>
                  <a:pt x="28832" y="122881"/>
                  <a:pt x="57665" y="245763"/>
                  <a:pt x="321276" y="494271"/>
                </a:cubicBezTo>
                <a:cubicBezTo>
                  <a:pt x="584887" y="742779"/>
                  <a:pt x="1083276" y="1116914"/>
                  <a:pt x="1581665" y="1491049"/>
                </a:cubicBezTo>
              </a:path>
            </a:pathLst>
          </a:custGeom>
          <a:noFill/>
          <a:ln w="41275">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4148877" y="4055448"/>
            <a:ext cx="1611853" cy="584775"/>
          </a:xfrm>
          <a:prstGeom prst="rect">
            <a:avLst/>
          </a:prstGeom>
          <a:solidFill>
            <a:schemeClr val="bg1">
              <a:alpha val="20000"/>
            </a:schemeClr>
          </a:solidFill>
        </p:spPr>
        <p:txBody>
          <a:bodyPr wrap="square" rtlCol="0">
            <a:spAutoFit/>
          </a:bodyPr>
          <a:lstStyle/>
          <a:p>
            <a:pPr algn="ctr"/>
            <a:r>
              <a:rPr lang="en-US" sz="1600" b="1" dirty="0" smtClean="0">
                <a:solidFill>
                  <a:srgbClr val="FFFF00"/>
                </a:solidFill>
                <a:latin typeface="Arial Narrow" panose="020B0606020202030204" pitchFamily="34" charset="0"/>
              </a:rPr>
              <a:t>Organic carbon &amp; nutrient run-off</a:t>
            </a:r>
            <a:endParaRPr lang="en-US" sz="1600" b="1" dirty="0">
              <a:solidFill>
                <a:srgbClr val="FFFF00"/>
              </a:solidFill>
              <a:latin typeface="Arial Narrow" panose="020B0606020202030204" pitchFamily="34" charset="0"/>
            </a:endParaRPr>
          </a:p>
        </p:txBody>
      </p:sp>
      <p:sp>
        <p:nvSpPr>
          <p:cNvPr id="5" name="Freeform 4"/>
          <p:cNvSpPr/>
          <p:nvPr/>
        </p:nvSpPr>
        <p:spPr>
          <a:xfrm>
            <a:off x="6285470" y="2018270"/>
            <a:ext cx="1293614" cy="3295135"/>
          </a:xfrm>
          <a:custGeom>
            <a:avLst/>
            <a:gdLst>
              <a:gd name="connsiteX0" fmla="*/ 214184 w 1293614"/>
              <a:gd name="connsiteY0" fmla="*/ 0 h 3295135"/>
              <a:gd name="connsiteX1" fmla="*/ 1260389 w 1293614"/>
              <a:gd name="connsiteY1" fmla="*/ 1169773 h 3295135"/>
              <a:gd name="connsiteX2" fmla="*/ 939114 w 1293614"/>
              <a:gd name="connsiteY2" fmla="*/ 2273644 h 3295135"/>
              <a:gd name="connsiteX3" fmla="*/ 0 w 1293614"/>
              <a:gd name="connsiteY3" fmla="*/ 3295135 h 3295135"/>
            </a:gdLst>
            <a:ahLst/>
            <a:cxnLst>
              <a:cxn ang="0">
                <a:pos x="connsiteX0" y="connsiteY0"/>
              </a:cxn>
              <a:cxn ang="0">
                <a:pos x="connsiteX1" y="connsiteY1"/>
              </a:cxn>
              <a:cxn ang="0">
                <a:pos x="connsiteX2" y="connsiteY2"/>
              </a:cxn>
              <a:cxn ang="0">
                <a:pos x="connsiteX3" y="connsiteY3"/>
              </a:cxn>
            </a:cxnLst>
            <a:rect l="l" t="t" r="r" b="b"/>
            <a:pathLst>
              <a:path w="1293614" h="3295135">
                <a:moveTo>
                  <a:pt x="214184" y="0"/>
                </a:moveTo>
                <a:cubicBezTo>
                  <a:pt x="676875" y="395416"/>
                  <a:pt x="1139567" y="790832"/>
                  <a:pt x="1260389" y="1169773"/>
                </a:cubicBezTo>
                <a:cubicBezTo>
                  <a:pt x="1381211" y="1548714"/>
                  <a:pt x="1149179" y="1919417"/>
                  <a:pt x="939114" y="2273644"/>
                </a:cubicBezTo>
                <a:cubicBezTo>
                  <a:pt x="729049" y="2627871"/>
                  <a:pt x="364524" y="2961503"/>
                  <a:pt x="0" y="3295135"/>
                </a:cubicBezTo>
              </a:path>
            </a:pathLst>
          </a:custGeom>
          <a:noFill/>
          <a:ln w="38100">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5840272" y="3157729"/>
            <a:ext cx="1611853" cy="584775"/>
          </a:xfrm>
          <a:prstGeom prst="rect">
            <a:avLst/>
          </a:prstGeom>
          <a:solidFill>
            <a:schemeClr val="bg1">
              <a:alpha val="20000"/>
            </a:schemeClr>
          </a:solidFill>
        </p:spPr>
        <p:txBody>
          <a:bodyPr wrap="square" rtlCol="0">
            <a:spAutoFit/>
          </a:bodyPr>
          <a:lstStyle/>
          <a:p>
            <a:pPr algn="ctr"/>
            <a:r>
              <a:rPr lang="en-US" sz="1600" b="1" dirty="0" smtClean="0">
                <a:solidFill>
                  <a:srgbClr val="FFFF00"/>
                </a:solidFill>
                <a:latin typeface="Arial Narrow" panose="020B0606020202030204" pitchFamily="34" charset="0"/>
              </a:rPr>
              <a:t>Ocean input &amp; gassing</a:t>
            </a:r>
            <a:endParaRPr lang="en-US" sz="1600" b="1" dirty="0">
              <a:solidFill>
                <a:srgbClr val="FFFF00"/>
              </a:solidFill>
              <a:latin typeface="Arial Narrow" panose="020B0606020202030204" pitchFamily="34" charset="0"/>
            </a:endParaRPr>
          </a:p>
        </p:txBody>
      </p:sp>
      <p:sp>
        <p:nvSpPr>
          <p:cNvPr id="69" name="TextBox 68"/>
          <p:cNvSpPr txBox="1"/>
          <p:nvPr/>
        </p:nvSpPr>
        <p:spPr>
          <a:xfrm>
            <a:off x="2297411" y="5433111"/>
            <a:ext cx="1459054" cy="369332"/>
          </a:xfrm>
          <a:prstGeom prst="rect">
            <a:avLst/>
          </a:prstGeom>
          <a:solidFill>
            <a:schemeClr val="bg1">
              <a:alpha val="31000"/>
            </a:schemeClr>
          </a:solidFill>
        </p:spPr>
        <p:txBody>
          <a:bodyPr wrap="none" rtlCol="0">
            <a:spAutoFit/>
          </a:bodyPr>
          <a:lstStyle/>
          <a:p>
            <a:r>
              <a:rPr lang="en-US" b="1" dirty="0" smtClean="0">
                <a:solidFill>
                  <a:srgbClr val="FFFF00"/>
                </a:solidFill>
                <a:effectLst>
                  <a:outerShdw blurRad="38100" dist="38100" dir="2700000" algn="tl">
                    <a:srgbClr val="000000">
                      <a:alpha val="43137"/>
                    </a:srgbClr>
                  </a:outerShdw>
                </a:effectLst>
                <a:latin typeface="Arial Narrow" panose="020B0606020202030204" pitchFamily="34" charset="0"/>
              </a:rPr>
              <a:t>Marsh plumes</a:t>
            </a:r>
            <a:endParaRPr lang="en-US"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sp>
        <p:nvSpPr>
          <p:cNvPr id="6" name="Freeform 5"/>
          <p:cNvSpPr/>
          <p:nvPr/>
        </p:nvSpPr>
        <p:spPr>
          <a:xfrm>
            <a:off x="2585747" y="5086900"/>
            <a:ext cx="1573427" cy="411892"/>
          </a:xfrm>
          <a:custGeom>
            <a:avLst/>
            <a:gdLst>
              <a:gd name="connsiteX0" fmla="*/ 0 w 1573427"/>
              <a:gd name="connsiteY0" fmla="*/ 0 h 411892"/>
              <a:gd name="connsiteX1" fmla="*/ 1062681 w 1573427"/>
              <a:gd name="connsiteY1" fmla="*/ 123568 h 411892"/>
              <a:gd name="connsiteX2" fmla="*/ 1573427 w 1573427"/>
              <a:gd name="connsiteY2" fmla="*/ 411892 h 411892"/>
            </a:gdLst>
            <a:ahLst/>
            <a:cxnLst>
              <a:cxn ang="0">
                <a:pos x="connsiteX0" y="connsiteY0"/>
              </a:cxn>
              <a:cxn ang="0">
                <a:pos x="connsiteX1" y="connsiteY1"/>
              </a:cxn>
              <a:cxn ang="0">
                <a:pos x="connsiteX2" y="connsiteY2"/>
              </a:cxn>
            </a:cxnLst>
            <a:rect l="l" t="t" r="r" b="b"/>
            <a:pathLst>
              <a:path w="1573427" h="411892">
                <a:moveTo>
                  <a:pt x="0" y="0"/>
                </a:moveTo>
                <a:cubicBezTo>
                  <a:pt x="400221" y="27459"/>
                  <a:pt x="800443" y="54919"/>
                  <a:pt x="1062681" y="123568"/>
                </a:cubicBezTo>
                <a:cubicBezTo>
                  <a:pt x="1324919" y="192217"/>
                  <a:pt x="1449173" y="302054"/>
                  <a:pt x="1573427" y="411892"/>
                </a:cubicBezTo>
              </a:path>
            </a:pathLst>
          </a:custGeom>
          <a:noFill/>
          <a:ln w="38100">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038600" y="6400800"/>
            <a:ext cx="2805081" cy="369332"/>
          </a:xfrm>
          <a:prstGeom prst="rect">
            <a:avLst/>
          </a:prstGeom>
          <a:solidFill>
            <a:schemeClr val="bg1">
              <a:alpha val="31000"/>
            </a:schemeClr>
          </a:solidFill>
        </p:spPr>
        <p:txBody>
          <a:bodyPr wrap="square" rtlCol="0">
            <a:spAutoFit/>
          </a:bodyPr>
          <a:lstStyle/>
          <a:p>
            <a:pPr algn="ctr"/>
            <a:r>
              <a:rPr lang="en-US" b="1" dirty="0" smtClean="0">
                <a:solidFill>
                  <a:srgbClr val="FFFF00"/>
                </a:solidFill>
                <a:effectLst>
                  <a:outerShdw blurRad="38100" dist="38100" dir="2700000" algn="tl">
                    <a:srgbClr val="000000">
                      <a:alpha val="43137"/>
                    </a:srgbClr>
                  </a:outerShdw>
                </a:effectLst>
                <a:latin typeface="Arial Narrow" panose="020B0606020202030204" pitchFamily="34" charset="0"/>
              </a:rPr>
              <a:t>“Biological” acidification</a:t>
            </a:r>
            <a:endParaRPr lang="en-US"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sp>
        <p:nvSpPr>
          <p:cNvPr id="8" name="Down Arrow 7"/>
          <p:cNvSpPr/>
          <p:nvPr/>
        </p:nvSpPr>
        <p:spPr>
          <a:xfrm>
            <a:off x="8229600" y="1066800"/>
            <a:ext cx="381000" cy="990600"/>
          </a:xfrm>
          <a:prstGeom prst="downArrow">
            <a:avLst/>
          </a:prstGeom>
          <a:solidFill>
            <a:schemeClr val="bg1"/>
          </a:solidFill>
          <a:ln>
            <a:solidFill>
              <a:schemeClr val="tx1">
                <a:alpha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8077200" y="609600"/>
            <a:ext cx="646331" cy="415498"/>
          </a:xfrm>
          <a:prstGeom prst="rect">
            <a:avLst/>
          </a:prstGeom>
          <a:solidFill>
            <a:schemeClr val="bg1">
              <a:alpha val="31000"/>
            </a:schemeClr>
          </a:solidFill>
        </p:spPr>
        <p:txBody>
          <a:bodyPr wrap="none" rtlCol="0">
            <a:spAutoFit/>
          </a:bodyPr>
          <a:lstStyle/>
          <a:p>
            <a:r>
              <a:rPr lang="en-US" sz="21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NOx</a:t>
            </a:r>
            <a:endParaRPr lang="en-US" sz="21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231249651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57" y="3629"/>
            <a:ext cx="9178257" cy="6854371"/>
          </a:xfrm>
          <a:prstGeom prst="rect">
            <a:avLst/>
          </a:prstGeom>
        </p:spPr>
      </p:pic>
      <p:sp>
        <p:nvSpPr>
          <p:cNvPr id="38" name="Title 1"/>
          <p:cNvSpPr txBox="1">
            <a:spLocks/>
          </p:cNvSpPr>
          <p:nvPr/>
        </p:nvSpPr>
        <p:spPr>
          <a:xfrm>
            <a:off x="1143000" y="304800"/>
            <a:ext cx="6629400" cy="723901"/>
          </a:xfrm>
          <a:prstGeom prst="rect">
            <a:avLst/>
          </a:prstGeom>
          <a:solidFill>
            <a:srgbClr val="45B545">
              <a:alpha val="47843"/>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What about the coasts?</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
        <p:nvSpPr>
          <p:cNvPr id="46" name="TextBox 45"/>
          <p:cNvSpPr txBox="1"/>
          <p:nvPr/>
        </p:nvSpPr>
        <p:spPr>
          <a:xfrm>
            <a:off x="1905000" y="3015316"/>
            <a:ext cx="2243877" cy="415498"/>
          </a:xfrm>
          <a:prstGeom prst="rect">
            <a:avLst/>
          </a:prstGeom>
          <a:solidFill>
            <a:schemeClr val="bg1">
              <a:alpha val="25000"/>
            </a:schemeClr>
          </a:solidFill>
        </p:spPr>
        <p:txBody>
          <a:bodyPr wrap="square" rtlCol="0">
            <a:spAutoFit/>
          </a:bodyPr>
          <a:lstStyle/>
          <a:p>
            <a:pPr algn="ctr"/>
            <a:r>
              <a:rPr lang="en-US" sz="2100" b="1" dirty="0">
                <a:solidFill>
                  <a:schemeClr val="bg1"/>
                </a:solidFill>
                <a:effectLst>
                  <a:outerShdw blurRad="38100" dist="38100" dir="2700000" algn="tl">
                    <a:srgbClr val="000000">
                      <a:alpha val="43137"/>
                    </a:srgbClr>
                  </a:outerShdw>
                </a:effectLst>
                <a:latin typeface="Arial Narrow" panose="020B0606020202030204" pitchFamily="34" charset="0"/>
              </a:rPr>
              <a:t>Terrestrial input</a:t>
            </a:r>
          </a:p>
        </p:txBody>
      </p:sp>
      <p:sp>
        <p:nvSpPr>
          <p:cNvPr id="51" name="TextBox 50"/>
          <p:cNvSpPr txBox="1"/>
          <p:nvPr/>
        </p:nvSpPr>
        <p:spPr>
          <a:xfrm>
            <a:off x="6019800" y="1292802"/>
            <a:ext cx="1834021" cy="461665"/>
          </a:xfrm>
          <a:prstGeom prst="rect">
            <a:avLst/>
          </a:prstGeom>
          <a:solidFill>
            <a:schemeClr val="bg1">
              <a:alpha val="21000"/>
            </a:schemeClr>
          </a:solid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2400" b="1" dirty="0" smtClean="0">
                <a:solidFill>
                  <a:schemeClr val="bg1"/>
                </a:solidFill>
                <a:effectLst>
                  <a:outerShdw blurRad="38100" dist="38100" dir="2700000" algn="tl">
                    <a:srgbClr val="000000">
                      <a:alpha val="43137"/>
                    </a:srgbClr>
                  </a:outerShdw>
                </a:effectLst>
                <a:latin typeface="Arial Narrow" panose="020B0606020202030204" pitchFamily="34" charset="0"/>
              </a:rPr>
              <a:t>classic” OA</a:t>
            </a:r>
            <a:endParaRPr lang="en-US" sz="24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59" name="TextBox 58"/>
          <p:cNvSpPr txBox="1"/>
          <p:nvPr/>
        </p:nvSpPr>
        <p:spPr>
          <a:xfrm>
            <a:off x="4738772" y="5715000"/>
            <a:ext cx="2198038" cy="415498"/>
          </a:xfrm>
          <a:prstGeom prst="rect">
            <a:avLst/>
          </a:prstGeom>
          <a:solidFill>
            <a:schemeClr val="bg1">
              <a:alpha val="31000"/>
            </a:schemeClr>
          </a:solidFill>
        </p:spPr>
        <p:txBody>
          <a:bodyPr wrap="none" rtlCol="0">
            <a:spAutoFit/>
          </a:bodyPr>
          <a:lstStyle/>
          <a:p>
            <a:r>
              <a:rPr lang="en-US" sz="2100" b="1" dirty="0">
                <a:solidFill>
                  <a:schemeClr val="bg1"/>
                </a:solidFill>
                <a:effectLst>
                  <a:outerShdw blurRad="38100" dist="38100" dir="2700000" algn="tl">
                    <a:srgbClr val="000000">
                      <a:alpha val="43137"/>
                    </a:srgbClr>
                  </a:outerShdw>
                </a:effectLst>
                <a:latin typeface="Arial Narrow" panose="020B0606020202030204" pitchFamily="34" charset="0"/>
              </a:rPr>
              <a:t>Benthic respiration</a:t>
            </a:r>
          </a:p>
        </p:txBody>
      </p:sp>
      <p:sp>
        <p:nvSpPr>
          <p:cNvPr id="63" name="TextBox 62"/>
          <p:cNvSpPr txBox="1"/>
          <p:nvPr/>
        </p:nvSpPr>
        <p:spPr>
          <a:xfrm>
            <a:off x="5943600" y="6078751"/>
            <a:ext cx="1778051" cy="415498"/>
          </a:xfrm>
          <a:prstGeom prst="rect">
            <a:avLst/>
          </a:prstGeom>
          <a:solidFill>
            <a:schemeClr val="bg1">
              <a:alpha val="31000"/>
            </a:schemeClr>
          </a:solidFill>
        </p:spPr>
        <p:txBody>
          <a:bodyPr wrap="none" rtlCol="0">
            <a:spAutoFit/>
          </a:bodyPr>
          <a:lstStyle/>
          <a:p>
            <a:r>
              <a:rPr lang="en-US" sz="2100" b="1" dirty="0">
                <a:solidFill>
                  <a:schemeClr val="bg1"/>
                </a:solidFill>
                <a:effectLst>
                  <a:outerShdw blurRad="38100" dist="38100" dir="2700000" algn="tl">
                    <a:srgbClr val="000000">
                      <a:alpha val="43137"/>
                    </a:srgbClr>
                  </a:outerShdw>
                </a:effectLst>
                <a:latin typeface="Arial Narrow" panose="020B0606020202030204" pitchFamily="34" charset="0"/>
              </a:rPr>
              <a:t>D</a:t>
            </a:r>
            <a:r>
              <a:rPr lang="en-US" sz="2100" b="1" dirty="0" smtClean="0">
                <a:solidFill>
                  <a:schemeClr val="bg1"/>
                </a:solidFill>
                <a:effectLst>
                  <a:outerShdw blurRad="38100" dist="38100" dir="2700000" algn="tl">
                    <a:srgbClr val="000000">
                      <a:alpha val="43137"/>
                    </a:srgbClr>
                  </a:outerShdw>
                </a:effectLst>
                <a:latin typeface="Arial Narrow" panose="020B0606020202030204" pitchFamily="34" charset="0"/>
              </a:rPr>
              <a:t>ecomposition</a:t>
            </a:r>
            <a:endParaRPr lang="en-US" sz="21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65" name="TextBox 64"/>
          <p:cNvSpPr txBox="1"/>
          <p:nvPr/>
        </p:nvSpPr>
        <p:spPr>
          <a:xfrm>
            <a:off x="4343400" y="5351249"/>
            <a:ext cx="1742785" cy="415498"/>
          </a:xfrm>
          <a:prstGeom prst="rect">
            <a:avLst/>
          </a:prstGeom>
          <a:solidFill>
            <a:schemeClr val="bg1">
              <a:alpha val="31000"/>
            </a:schemeClr>
          </a:solidFill>
        </p:spPr>
        <p:txBody>
          <a:bodyPr wrap="none" rtlCol="0">
            <a:spAutoFit/>
          </a:bodyPr>
          <a:lstStyle/>
          <a:p>
            <a:r>
              <a:rPr lang="en-US" sz="2100" b="1" dirty="0" smtClean="0">
                <a:solidFill>
                  <a:schemeClr val="bg1"/>
                </a:solidFill>
                <a:effectLst>
                  <a:outerShdw blurRad="38100" dist="38100" dir="2700000" algn="tl">
                    <a:srgbClr val="000000">
                      <a:alpha val="43137"/>
                    </a:srgbClr>
                  </a:outerShdw>
                </a:effectLst>
                <a:latin typeface="Arial Narrow" panose="020B0606020202030204" pitchFamily="34" charset="0"/>
              </a:rPr>
              <a:t>Eutrophication</a:t>
            </a:r>
            <a:endParaRPr lang="en-US" sz="21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4" name="Freeform 3"/>
          <p:cNvSpPr/>
          <p:nvPr/>
        </p:nvSpPr>
        <p:spPr>
          <a:xfrm>
            <a:off x="3039762" y="3583459"/>
            <a:ext cx="1699010" cy="1598141"/>
          </a:xfrm>
          <a:custGeom>
            <a:avLst/>
            <a:gdLst>
              <a:gd name="connsiteX0" fmla="*/ 0 w 1581665"/>
              <a:gd name="connsiteY0" fmla="*/ 0 h 1491049"/>
              <a:gd name="connsiteX1" fmla="*/ 321276 w 1581665"/>
              <a:gd name="connsiteY1" fmla="*/ 494271 h 1491049"/>
              <a:gd name="connsiteX2" fmla="*/ 1581665 w 1581665"/>
              <a:gd name="connsiteY2" fmla="*/ 1491049 h 1491049"/>
            </a:gdLst>
            <a:ahLst/>
            <a:cxnLst>
              <a:cxn ang="0">
                <a:pos x="connsiteX0" y="connsiteY0"/>
              </a:cxn>
              <a:cxn ang="0">
                <a:pos x="connsiteX1" y="connsiteY1"/>
              </a:cxn>
              <a:cxn ang="0">
                <a:pos x="connsiteX2" y="connsiteY2"/>
              </a:cxn>
            </a:cxnLst>
            <a:rect l="l" t="t" r="r" b="b"/>
            <a:pathLst>
              <a:path w="1581665" h="1491049">
                <a:moveTo>
                  <a:pt x="0" y="0"/>
                </a:moveTo>
                <a:cubicBezTo>
                  <a:pt x="28832" y="122881"/>
                  <a:pt x="57665" y="245763"/>
                  <a:pt x="321276" y="494271"/>
                </a:cubicBezTo>
                <a:cubicBezTo>
                  <a:pt x="584887" y="742779"/>
                  <a:pt x="1083276" y="1116914"/>
                  <a:pt x="1581665" y="1491049"/>
                </a:cubicBezTo>
              </a:path>
            </a:pathLst>
          </a:custGeom>
          <a:noFill/>
          <a:ln w="41275">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4148877" y="4055448"/>
            <a:ext cx="1611853" cy="584775"/>
          </a:xfrm>
          <a:prstGeom prst="rect">
            <a:avLst/>
          </a:prstGeom>
          <a:solidFill>
            <a:schemeClr val="bg1">
              <a:alpha val="20000"/>
            </a:schemeClr>
          </a:solidFill>
        </p:spPr>
        <p:txBody>
          <a:bodyPr wrap="square" rtlCol="0">
            <a:spAutoFit/>
          </a:bodyPr>
          <a:lstStyle/>
          <a:p>
            <a:pPr algn="ctr"/>
            <a:r>
              <a:rPr lang="en-US" sz="1600" b="1" dirty="0" smtClean="0">
                <a:solidFill>
                  <a:srgbClr val="FFFF00"/>
                </a:solidFill>
                <a:latin typeface="Arial Narrow" panose="020B0606020202030204" pitchFamily="34" charset="0"/>
              </a:rPr>
              <a:t>Organic carbon &amp; nutrient run-off</a:t>
            </a:r>
            <a:endParaRPr lang="en-US" sz="1600" b="1" dirty="0">
              <a:solidFill>
                <a:srgbClr val="FFFF00"/>
              </a:solidFill>
              <a:latin typeface="Arial Narrow" panose="020B0606020202030204" pitchFamily="34" charset="0"/>
            </a:endParaRPr>
          </a:p>
        </p:txBody>
      </p:sp>
      <p:sp>
        <p:nvSpPr>
          <p:cNvPr id="5" name="Freeform 4"/>
          <p:cNvSpPr/>
          <p:nvPr/>
        </p:nvSpPr>
        <p:spPr>
          <a:xfrm>
            <a:off x="6285470" y="2018270"/>
            <a:ext cx="1293614" cy="3295135"/>
          </a:xfrm>
          <a:custGeom>
            <a:avLst/>
            <a:gdLst>
              <a:gd name="connsiteX0" fmla="*/ 214184 w 1293614"/>
              <a:gd name="connsiteY0" fmla="*/ 0 h 3295135"/>
              <a:gd name="connsiteX1" fmla="*/ 1260389 w 1293614"/>
              <a:gd name="connsiteY1" fmla="*/ 1169773 h 3295135"/>
              <a:gd name="connsiteX2" fmla="*/ 939114 w 1293614"/>
              <a:gd name="connsiteY2" fmla="*/ 2273644 h 3295135"/>
              <a:gd name="connsiteX3" fmla="*/ 0 w 1293614"/>
              <a:gd name="connsiteY3" fmla="*/ 3295135 h 3295135"/>
            </a:gdLst>
            <a:ahLst/>
            <a:cxnLst>
              <a:cxn ang="0">
                <a:pos x="connsiteX0" y="connsiteY0"/>
              </a:cxn>
              <a:cxn ang="0">
                <a:pos x="connsiteX1" y="connsiteY1"/>
              </a:cxn>
              <a:cxn ang="0">
                <a:pos x="connsiteX2" y="connsiteY2"/>
              </a:cxn>
              <a:cxn ang="0">
                <a:pos x="connsiteX3" y="connsiteY3"/>
              </a:cxn>
            </a:cxnLst>
            <a:rect l="l" t="t" r="r" b="b"/>
            <a:pathLst>
              <a:path w="1293614" h="3295135">
                <a:moveTo>
                  <a:pt x="214184" y="0"/>
                </a:moveTo>
                <a:cubicBezTo>
                  <a:pt x="676875" y="395416"/>
                  <a:pt x="1139567" y="790832"/>
                  <a:pt x="1260389" y="1169773"/>
                </a:cubicBezTo>
                <a:cubicBezTo>
                  <a:pt x="1381211" y="1548714"/>
                  <a:pt x="1149179" y="1919417"/>
                  <a:pt x="939114" y="2273644"/>
                </a:cubicBezTo>
                <a:cubicBezTo>
                  <a:pt x="729049" y="2627871"/>
                  <a:pt x="364524" y="2961503"/>
                  <a:pt x="0" y="3295135"/>
                </a:cubicBezTo>
              </a:path>
            </a:pathLst>
          </a:custGeom>
          <a:noFill/>
          <a:ln w="38100">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5840272" y="3157729"/>
            <a:ext cx="1611853" cy="584775"/>
          </a:xfrm>
          <a:prstGeom prst="rect">
            <a:avLst/>
          </a:prstGeom>
          <a:solidFill>
            <a:schemeClr val="bg1">
              <a:alpha val="20000"/>
            </a:schemeClr>
          </a:solidFill>
        </p:spPr>
        <p:txBody>
          <a:bodyPr wrap="square" rtlCol="0">
            <a:spAutoFit/>
          </a:bodyPr>
          <a:lstStyle/>
          <a:p>
            <a:pPr algn="ctr"/>
            <a:r>
              <a:rPr lang="en-US" sz="1600" b="1" dirty="0" smtClean="0">
                <a:solidFill>
                  <a:srgbClr val="FFFF00"/>
                </a:solidFill>
                <a:latin typeface="Arial Narrow" panose="020B0606020202030204" pitchFamily="34" charset="0"/>
              </a:rPr>
              <a:t>Ocean input &amp; gassing</a:t>
            </a:r>
            <a:endParaRPr lang="en-US" sz="1600" b="1" dirty="0">
              <a:solidFill>
                <a:srgbClr val="FFFF00"/>
              </a:solidFill>
              <a:latin typeface="Arial Narrow" panose="020B0606020202030204" pitchFamily="34" charset="0"/>
            </a:endParaRPr>
          </a:p>
        </p:txBody>
      </p:sp>
      <p:sp>
        <p:nvSpPr>
          <p:cNvPr id="69" name="TextBox 68"/>
          <p:cNvSpPr txBox="1"/>
          <p:nvPr/>
        </p:nvSpPr>
        <p:spPr>
          <a:xfrm>
            <a:off x="2297411" y="5433111"/>
            <a:ext cx="1459054" cy="369332"/>
          </a:xfrm>
          <a:prstGeom prst="rect">
            <a:avLst/>
          </a:prstGeom>
          <a:solidFill>
            <a:schemeClr val="bg1">
              <a:alpha val="31000"/>
            </a:schemeClr>
          </a:solidFill>
        </p:spPr>
        <p:txBody>
          <a:bodyPr wrap="none" rtlCol="0">
            <a:spAutoFit/>
          </a:bodyPr>
          <a:lstStyle/>
          <a:p>
            <a:r>
              <a:rPr lang="en-US" b="1" dirty="0" smtClean="0">
                <a:solidFill>
                  <a:srgbClr val="FFFF00"/>
                </a:solidFill>
                <a:effectLst>
                  <a:outerShdw blurRad="38100" dist="38100" dir="2700000" algn="tl">
                    <a:srgbClr val="000000">
                      <a:alpha val="43137"/>
                    </a:srgbClr>
                  </a:outerShdw>
                </a:effectLst>
                <a:latin typeface="Arial Narrow" panose="020B0606020202030204" pitchFamily="34" charset="0"/>
              </a:rPr>
              <a:t>Marsh plumes</a:t>
            </a:r>
            <a:endParaRPr lang="en-US"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sp>
        <p:nvSpPr>
          <p:cNvPr id="6" name="Freeform 5"/>
          <p:cNvSpPr/>
          <p:nvPr/>
        </p:nvSpPr>
        <p:spPr>
          <a:xfrm>
            <a:off x="2585747" y="5086900"/>
            <a:ext cx="1573427" cy="411892"/>
          </a:xfrm>
          <a:custGeom>
            <a:avLst/>
            <a:gdLst>
              <a:gd name="connsiteX0" fmla="*/ 0 w 1573427"/>
              <a:gd name="connsiteY0" fmla="*/ 0 h 411892"/>
              <a:gd name="connsiteX1" fmla="*/ 1062681 w 1573427"/>
              <a:gd name="connsiteY1" fmla="*/ 123568 h 411892"/>
              <a:gd name="connsiteX2" fmla="*/ 1573427 w 1573427"/>
              <a:gd name="connsiteY2" fmla="*/ 411892 h 411892"/>
            </a:gdLst>
            <a:ahLst/>
            <a:cxnLst>
              <a:cxn ang="0">
                <a:pos x="connsiteX0" y="connsiteY0"/>
              </a:cxn>
              <a:cxn ang="0">
                <a:pos x="connsiteX1" y="connsiteY1"/>
              </a:cxn>
              <a:cxn ang="0">
                <a:pos x="connsiteX2" y="connsiteY2"/>
              </a:cxn>
            </a:cxnLst>
            <a:rect l="l" t="t" r="r" b="b"/>
            <a:pathLst>
              <a:path w="1573427" h="411892">
                <a:moveTo>
                  <a:pt x="0" y="0"/>
                </a:moveTo>
                <a:cubicBezTo>
                  <a:pt x="400221" y="27459"/>
                  <a:pt x="800443" y="54919"/>
                  <a:pt x="1062681" y="123568"/>
                </a:cubicBezTo>
                <a:cubicBezTo>
                  <a:pt x="1324919" y="192217"/>
                  <a:pt x="1449173" y="302054"/>
                  <a:pt x="1573427" y="411892"/>
                </a:cubicBezTo>
              </a:path>
            </a:pathLst>
          </a:custGeom>
          <a:noFill/>
          <a:ln w="38100">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038600" y="6400800"/>
            <a:ext cx="2805081" cy="369332"/>
          </a:xfrm>
          <a:prstGeom prst="rect">
            <a:avLst/>
          </a:prstGeom>
          <a:solidFill>
            <a:schemeClr val="bg1">
              <a:alpha val="31000"/>
            </a:schemeClr>
          </a:solidFill>
        </p:spPr>
        <p:txBody>
          <a:bodyPr wrap="square" rtlCol="0">
            <a:spAutoFit/>
          </a:bodyPr>
          <a:lstStyle/>
          <a:p>
            <a:pPr algn="ctr"/>
            <a:r>
              <a:rPr lang="en-US" b="1" dirty="0" smtClean="0">
                <a:solidFill>
                  <a:srgbClr val="FFFF00"/>
                </a:solidFill>
                <a:effectLst>
                  <a:outerShdw blurRad="38100" dist="38100" dir="2700000" algn="tl">
                    <a:srgbClr val="000000">
                      <a:alpha val="43137"/>
                    </a:srgbClr>
                  </a:outerShdw>
                </a:effectLst>
                <a:latin typeface="Arial Narrow" panose="020B0606020202030204" pitchFamily="34" charset="0"/>
              </a:rPr>
              <a:t>“Biological” acidification</a:t>
            </a:r>
            <a:endParaRPr lang="en-US"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sp>
        <p:nvSpPr>
          <p:cNvPr id="7" name="TextBox 6"/>
          <p:cNvSpPr txBox="1"/>
          <p:nvPr/>
        </p:nvSpPr>
        <p:spPr>
          <a:xfrm>
            <a:off x="228600" y="1143000"/>
            <a:ext cx="5410199" cy="1477328"/>
          </a:xfrm>
          <a:prstGeom prst="rect">
            <a:avLst/>
          </a:prstGeom>
          <a:noFill/>
        </p:spPr>
        <p:txBody>
          <a:bodyPr wrap="square" rtlCol="0">
            <a:spAutoFit/>
          </a:bodyPr>
          <a:lstStyle/>
          <a:p>
            <a:r>
              <a:rPr lang="en-US" dirty="0">
                <a:solidFill>
                  <a:srgbClr val="FFFFFF"/>
                </a:solidFill>
              </a:rPr>
              <a:t>E</a:t>
            </a:r>
            <a:r>
              <a:rPr lang="en-US" dirty="0" smtClean="0">
                <a:solidFill>
                  <a:srgbClr val="FFFFFF"/>
                </a:solidFill>
              </a:rPr>
              <a:t>utrophication </a:t>
            </a:r>
            <a:r>
              <a:rPr lang="en-US" dirty="0">
                <a:solidFill>
                  <a:srgbClr val="FFFFFF"/>
                </a:solidFill>
              </a:rPr>
              <a:t>is a common cause of acidification in estuaries: nutrient enrichment stimulates the production of algal DOC, which sinks and fuels microbial respiration in anoxic bottom waters, generating high levels of </a:t>
            </a:r>
            <a:r>
              <a:rPr lang="en-US" dirty="0" smtClean="0">
                <a:solidFill>
                  <a:srgbClr val="FFFFFF"/>
                </a:solidFill>
              </a:rPr>
              <a:t>CO</a:t>
            </a:r>
            <a:r>
              <a:rPr lang="en-US" baseline="-25000" dirty="0" smtClean="0">
                <a:solidFill>
                  <a:srgbClr val="FFFFFF"/>
                </a:solidFill>
              </a:rPr>
              <a:t>2</a:t>
            </a:r>
            <a:r>
              <a:rPr lang="en-US" dirty="0" smtClean="0">
                <a:solidFill>
                  <a:srgbClr val="FFFFFF"/>
                </a:solidFill>
              </a:rPr>
              <a:t>.</a:t>
            </a:r>
            <a:endParaRPr lang="en-US" dirty="0">
              <a:solidFill>
                <a:srgbClr val="FFFFFF"/>
              </a:solidFill>
            </a:endParaRPr>
          </a:p>
        </p:txBody>
      </p:sp>
      <p:sp>
        <p:nvSpPr>
          <p:cNvPr id="8" name="Down Arrow 7"/>
          <p:cNvSpPr/>
          <p:nvPr/>
        </p:nvSpPr>
        <p:spPr>
          <a:xfrm>
            <a:off x="8229600" y="1066800"/>
            <a:ext cx="381000" cy="990600"/>
          </a:xfrm>
          <a:prstGeom prst="downArrow">
            <a:avLst/>
          </a:prstGeom>
          <a:solidFill>
            <a:schemeClr val="bg1"/>
          </a:solidFill>
          <a:ln>
            <a:solidFill>
              <a:schemeClr val="tx1">
                <a:alpha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8077200" y="609600"/>
            <a:ext cx="646331" cy="415498"/>
          </a:xfrm>
          <a:prstGeom prst="rect">
            <a:avLst/>
          </a:prstGeom>
          <a:solidFill>
            <a:schemeClr val="bg1">
              <a:alpha val="31000"/>
            </a:schemeClr>
          </a:solidFill>
        </p:spPr>
        <p:txBody>
          <a:bodyPr wrap="none" rtlCol="0">
            <a:spAutoFit/>
          </a:bodyPr>
          <a:lstStyle/>
          <a:p>
            <a:r>
              <a:rPr lang="en-US" sz="21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NOx</a:t>
            </a:r>
            <a:endParaRPr lang="en-US" sz="21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0" name="Rectangle 19"/>
          <p:cNvSpPr/>
          <p:nvPr/>
        </p:nvSpPr>
        <p:spPr>
          <a:xfrm>
            <a:off x="25368" y="3886200"/>
            <a:ext cx="3657600" cy="1200329"/>
          </a:xfrm>
          <a:prstGeom prst="rect">
            <a:avLst/>
          </a:prstGeom>
        </p:spPr>
        <p:txBody>
          <a:bodyPr wrap="square">
            <a:spAutoFit/>
          </a:bodyPr>
          <a:lstStyle/>
          <a:p>
            <a:r>
              <a:rPr lang="en-US" dirty="0">
                <a:solidFill>
                  <a:srgbClr val="FFFFFF"/>
                </a:solidFill>
              </a:rPr>
              <a:t>Coastal acidification is likely to intensify </a:t>
            </a:r>
            <a:r>
              <a:rPr lang="en-US" dirty="0" smtClean="0">
                <a:solidFill>
                  <a:srgbClr val="FFFFFF"/>
                </a:solidFill>
              </a:rPr>
              <a:t>with </a:t>
            </a:r>
            <a:r>
              <a:rPr lang="en-US" i="1" dirty="0" smtClean="0">
                <a:solidFill>
                  <a:srgbClr val="FFFFFF"/>
                </a:solidFill>
              </a:rPr>
              <a:t>“increasing </a:t>
            </a:r>
            <a:r>
              <a:rPr lang="en-US" i="1" dirty="0">
                <a:solidFill>
                  <a:srgbClr val="FFFFFF"/>
                </a:solidFill>
              </a:rPr>
              <a:t>rates of sediment runoff and [OC] transport towards the oceans”</a:t>
            </a:r>
            <a:r>
              <a:rPr lang="en-US" dirty="0">
                <a:solidFill>
                  <a:srgbClr val="FFFFFF"/>
                </a:solidFill>
              </a:rPr>
              <a:t> </a:t>
            </a:r>
          </a:p>
        </p:txBody>
      </p:sp>
    </p:spTree>
    <p:extLst>
      <p:ext uri="{BB962C8B-B14F-4D97-AF65-F5344CB8AC3E}">
        <p14:creationId xmlns:p14="http://schemas.microsoft.com/office/powerpoint/2010/main" val="292631952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57" y="3629"/>
            <a:ext cx="9178257" cy="6854371"/>
          </a:xfrm>
          <a:prstGeom prst="rect">
            <a:avLst/>
          </a:prstGeom>
        </p:spPr>
      </p:pic>
      <p:sp>
        <p:nvSpPr>
          <p:cNvPr id="38" name="Title 1"/>
          <p:cNvSpPr txBox="1">
            <a:spLocks/>
          </p:cNvSpPr>
          <p:nvPr/>
        </p:nvSpPr>
        <p:spPr>
          <a:xfrm>
            <a:off x="1143000" y="304800"/>
            <a:ext cx="6629400" cy="723901"/>
          </a:xfrm>
          <a:prstGeom prst="rect">
            <a:avLst/>
          </a:prstGeom>
          <a:solidFill>
            <a:srgbClr val="45B545">
              <a:alpha val="47843"/>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What about the coasts?</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
        <p:nvSpPr>
          <p:cNvPr id="51" name="TextBox 50"/>
          <p:cNvSpPr txBox="1"/>
          <p:nvPr/>
        </p:nvSpPr>
        <p:spPr>
          <a:xfrm>
            <a:off x="534185" y="1654815"/>
            <a:ext cx="3558767" cy="461665"/>
          </a:xfrm>
          <a:prstGeom prst="rect">
            <a:avLst/>
          </a:prstGeom>
          <a:solidFill>
            <a:schemeClr val="bg1">
              <a:alpha val="21000"/>
            </a:schemeClr>
          </a:solid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Arial Narrow" panose="020B0606020202030204" pitchFamily="34" charset="0"/>
              </a:rPr>
              <a:t>Ocean acidification</a:t>
            </a:r>
            <a:endParaRPr lang="en-US" sz="24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pic>
        <p:nvPicPr>
          <p:cNvPr id="7" name="Picture 6"/>
          <p:cNvPicPr>
            <a:picLocks noChangeAspect="1"/>
          </p:cNvPicPr>
          <p:nvPr/>
        </p:nvPicPr>
        <p:blipFill>
          <a:blip r:embed="rId3"/>
          <a:stretch>
            <a:fillRect/>
          </a:stretch>
        </p:blipFill>
        <p:spPr>
          <a:xfrm>
            <a:off x="534185" y="2559698"/>
            <a:ext cx="3558767" cy="2249195"/>
          </a:xfrm>
          <a:prstGeom prst="rect">
            <a:avLst/>
          </a:prstGeom>
        </p:spPr>
      </p:pic>
      <p:pic>
        <p:nvPicPr>
          <p:cNvPr id="8" name="Picture 7"/>
          <p:cNvPicPr>
            <a:picLocks noChangeAspect="1"/>
          </p:cNvPicPr>
          <p:nvPr/>
        </p:nvPicPr>
        <p:blipFill>
          <a:blip r:embed="rId4"/>
          <a:stretch>
            <a:fillRect/>
          </a:stretch>
        </p:blipFill>
        <p:spPr>
          <a:xfrm>
            <a:off x="4800600" y="2534008"/>
            <a:ext cx="3635753" cy="2274885"/>
          </a:xfrm>
          <a:prstGeom prst="rect">
            <a:avLst/>
          </a:prstGeom>
        </p:spPr>
      </p:pic>
      <p:sp>
        <p:nvSpPr>
          <p:cNvPr id="19" name="TextBox 18"/>
          <p:cNvSpPr txBox="1"/>
          <p:nvPr/>
        </p:nvSpPr>
        <p:spPr>
          <a:xfrm>
            <a:off x="4800600" y="1666454"/>
            <a:ext cx="3635753" cy="461665"/>
          </a:xfrm>
          <a:prstGeom prst="rect">
            <a:avLst/>
          </a:prstGeom>
          <a:solidFill>
            <a:schemeClr val="bg1">
              <a:alpha val="21000"/>
            </a:schemeClr>
          </a:solid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Arial Narrow" panose="020B0606020202030204" pitchFamily="34" charset="0"/>
              </a:rPr>
              <a:t>Coastal zone acidification</a:t>
            </a:r>
            <a:endParaRPr lang="en-US" sz="24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0" name="TextBox 19"/>
          <p:cNvSpPr txBox="1"/>
          <p:nvPr/>
        </p:nvSpPr>
        <p:spPr>
          <a:xfrm>
            <a:off x="2209800" y="4928945"/>
            <a:ext cx="1916103" cy="369332"/>
          </a:xfrm>
          <a:prstGeom prst="rect">
            <a:avLst/>
          </a:prstGeom>
          <a:solidFill>
            <a:schemeClr val="bg1">
              <a:alpha val="31000"/>
            </a:schemeClr>
          </a:solidFill>
        </p:spPr>
        <p:txBody>
          <a:bodyPr wrap="square" rtlCol="0">
            <a:spAutoFit/>
          </a:bodyPr>
          <a:lstStyle/>
          <a:p>
            <a:pPr algn="ctr"/>
            <a:r>
              <a:rPr lang="en-US" b="1" dirty="0" smtClean="0">
                <a:solidFill>
                  <a:srgbClr val="FFFF00"/>
                </a:solidFill>
                <a:effectLst>
                  <a:outerShdw blurRad="38100" dist="38100" dir="2700000" algn="tl">
                    <a:srgbClr val="000000">
                      <a:alpha val="43137"/>
                    </a:srgbClr>
                  </a:outerShdw>
                </a:effectLst>
                <a:latin typeface="Arial Narrow" panose="020B0606020202030204" pitchFamily="34" charset="0"/>
              </a:rPr>
              <a:t>Precise and stable</a:t>
            </a:r>
            <a:endParaRPr lang="en-US"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sp>
        <p:nvSpPr>
          <p:cNvPr id="21" name="TextBox 20"/>
          <p:cNvSpPr txBox="1"/>
          <p:nvPr/>
        </p:nvSpPr>
        <p:spPr>
          <a:xfrm>
            <a:off x="6781800" y="4928945"/>
            <a:ext cx="1654553" cy="369332"/>
          </a:xfrm>
          <a:prstGeom prst="rect">
            <a:avLst/>
          </a:prstGeom>
          <a:solidFill>
            <a:schemeClr val="bg1">
              <a:alpha val="31000"/>
            </a:schemeClr>
          </a:solidFill>
        </p:spPr>
        <p:txBody>
          <a:bodyPr wrap="square" rtlCol="0">
            <a:spAutoFit/>
          </a:bodyPr>
          <a:lstStyle/>
          <a:p>
            <a:pPr algn="ctr"/>
            <a:r>
              <a:rPr lang="en-US" b="1" dirty="0" smtClean="0">
                <a:solidFill>
                  <a:srgbClr val="FFFF00"/>
                </a:solidFill>
                <a:effectLst>
                  <a:outerShdw blurRad="38100" dist="38100" dir="2700000" algn="tl">
                    <a:srgbClr val="000000">
                      <a:alpha val="43137"/>
                    </a:srgbClr>
                  </a:outerShdw>
                </a:effectLst>
                <a:latin typeface="Arial Narrow" panose="020B0606020202030204" pitchFamily="34" charset="0"/>
              </a:rPr>
              <a:t>High variability</a:t>
            </a:r>
            <a:endParaRPr lang="en-US"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sp>
        <p:nvSpPr>
          <p:cNvPr id="3" name="TextBox 2"/>
          <p:cNvSpPr txBox="1"/>
          <p:nvPr/>
        </p:nvSpPr>
        <p:spPr>
          <a:xfrm>
            <a:off x="304801" y="5715000"/>
            <a:ext cx="8686800" cy="923330"/>
          </a:xfrm>
          <a:prstGeom prst="rect">
            <a:avLst/>
          </a:prstGeom>
          <a:solidFill>
            <a:srgbClr val="45B545">
              <a:alpha val="16000"/>
            </a:srgbClr>
          </a:solidFill>
        </p:spPr>
        <p:txBody>
          <a:bodyPr wrap="square" rtlCol="0">
            <a:spAutoFit/>
          </a:bodyPr>
          <a:lstStyle/>
          <a:p>
            <a:r>
              <a:rPr lang="en-US" dirty="0" err="1">
                <a:solidFill>
                  <a:srgbClr val="FFFFFF"/>
                </a:solidFill>
              </a:rPr>
              <a:t>Sunda</a:t>
            </a:r>
            <a:r>
              <a:rPr lang="en-US" dirty="0">
                <a:solidFill>
                  <a:srgbClr val="FFFFFF"/>
                </a:solidFill>
              </a:rPr>
              <a:t> and </a:t>
            </a:r>
            <a:r>
              <a:rPr lang="en-US" dirty="0" err="1">
                <a:solidFill>
                  <a:srgbClr val="FFFFFF"/>
                </a:solidFill>
              </a:rPr>
              <a:t>Cai</a:t>
            </a:r>
            <a:r>
              <a:rPr lang="en-US" dirty="0">
                <a:solidFill>
                  <a:srgbClr val="FFFFFF"/>
                </a:solidFill>
              </a:rPr>
              <a:t> (2012) surmised that “</a:t>
            </a:r>
            <a:r>
              <a:rPr lang="en-US" i="1" dirty="0">
                <a:solidFill>
                  <a:srgbClr val="FFFFFF"/>
                </a:solidFill>
              </a:rPr>
              <a:t>we should expect that eutrophication of Chesapeake Bay, and the subsequent release of CO</a:t>
            </a:r>
            <a:r>
              <a:rPr lang="en-US" i="1" baseline="-25000" dirty="0">
                <a:solidFill>
                  <a:srgbClr val="FFFFFF"/>
                </a:solidFill>
              </a:rPr>
              <a:t>2</a:t>
            </a:r>
            <a:r>
              <a:rPr lang="en-US" i="1" dirty="0">
                <a:solidFill>
                  <a:srgbClr val="FFFFFF"/>
                </a:solidFill>
              </a:rPr>
              <a:t> by the decomposition of algal blooms, will generate acidified conditions in bottom waters</a:t>
            </a:r>
            <a:r>
              <a:rPr lang="en-US" dirty="0">
                <a:solidFill>
                  <a:srgbClr val="FFFFFF"/>
                </a:solidFill>
              </a:rPr>
              <a:t>”. </a:t>
            </a:r>
          </a:p>
        </p:txBody>
      </p:sp>
    </p:spTree>
    <p:extLst>
      <p:ext uri="{BB962C8B-B14F-4D97-AF65-F5344CB8AC3E}">
        <p14:creationId xmlns:p14="http://schemas.microsoft.com/office/powerpoint/2010/main" val="165086977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257" y="3629"/>
            <a:ext cx="9178257" cy="6854371"/>
          </a:xfrm>
          <a:prstGeom prst="rect">
            <a:avLst/>
          </a:prstGeom>
        </p:spPr>
      </p:pic>
      <p:pic>
        <p:nvPicPr>
          <p:cNvPr id="4" name="Picture 3"/>
          <p:cNvPicPr>
            <a:picLocks noChangeAspect="1"/>
          </p:cNvPicPr>
          <p:nvPr/>
        </p:nvPicPr>
        <p:blipFill rotWithShape="1">
          <a:blip r:embed="rId3"/>
          <a:srcRect t="20129" b="6061"/>
          <a:stretch/>
        </p:blipFill>
        <p:spPr>
          <a:xfrm>
            <a:off x="1871663" y="1904999"/>
            <a:ext cx="5436394" cy="3609975"/>
          </a:xfrm>
          <a:prstGeom prst="rect">
            <a:avLst/>
          </a:prstGeom>
        </p:spPr>
      </p:pic>
      <p:sp>
        <p:nvSpPr>
          <p:cNvPr id="5" name="Title 1"/>
          <p:cNvSpPr txBox="1">
            <a:spLocks/>
          </p:cNvSpPr>
          <p:nvPr/>
        </p:nvSpPr>
        <p:spPr>
          <a:xfrm>
            <a:off x="1143000" y="304800"/>
            <a:ext cx="6629400" cy="723901"/>
          </a:xfrm>
          <a:prstGeom prst="rect">
            <a:avLst/>
          </a:prstGeom>
          <a:solidFill>
            <a:srgbClr val="45B545">
              <a:alpha val="47843"/>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What about the coasts?</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0939829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257" y="3629"/>
            <a:ext cx="9178257" cy="6854371"/>
          </a:xfrm>
          <a:prstGeom prst="rect">
            <a:avLst/>
          </a:prstGeom>
        </p:spPr>
      </p:pic>
      <p:pic>
        <p:nvPicPr>
          <p:cNvPr id="4" name="Picture 3"/>
          <p:cNvPicPr>
            <a:picLocks noChangeAspect="1"/>
          </p:cNvPicPr>
          <p:nvPr/>
        </p:nvPicPr>
        <p:blipFill rotWithShape="1">
          <a:blip r:embed="rId3"/>
          <a:srcRect t="22238"/>
          <a:stretch/>
        </p:blipFill>
        <p:spPr>
          <a:xfrm>
            <a:off x="3556587" y="2671763"/>
            <a:ext cx="3615739" cy="2525316"/>
          </a:xfrm>
          <a:prstGeom prst="rect">
            <a:avLst/>
          </a:prstGeom>
        </p:spPr>
      </p:pic>
      <p:sp>
        <p:nvSpPr>
          <p:cNvPr id="5" name="Title 1"/>
          <p:cNvSpPr txBox="1">
            <a:spLocks/>
          </p:cNvSpPr>
          <p:nvPr/>
        </p:nvSpPr>
        <p:spPr>
          <a:xfrm>
            <a:off x="1143000" y="304800"/>
            <a:ext cx="6629400" cy="723901"/>
          </a:xfrm>
          <a:prstGeom prst="rect">
            <a:avLst/>
          </a:prstGeom>
          <a:solidFill>
            <a:srgbClr val="45B545">
              <a:alpha val="47843"/>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What about the coasts?</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82674497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257" y="3629"/>
            <a:ext cx="9178257" cy="6854371"/>
          </a:xfrm>
          <a:prstGeom prst="rect">
            <a:avLst/>
          </a:prstGeom>
        </p:spPr>
      </p:pic>
      <p:pic>
        <p:nvPicPr>
          <p:cNvPr id="4" name="Picture 3"/>
          <p:cNvPicPr>
            <a:picLocks noChangeAspect="1"/>
          </p:cNvPicPr>
          <p:nvPr/>
        </p:nvPicPr>
        <p:blipFill rotWithShape="1">
          <a:blip r:embed="rId3"/>
          <a:srcRect t="22238"/>
          <a:stretch/>
        </p:blipFill>
        <p:spPr>
          <a:xfrm>
            <a:off x="4620179" y="3257550"/>
            <a:ext cx="2623584" cy="1832372"/>
          </a:xfrm>
          <a:prstGeom prst="rect">
            <a:avLst/>
          </a:prstGeom>
        </p:spPr>
      </p:pic>
      <p:sp>
        <p:nvSpPr>
          <p:cNvPr id="5" name="Title 1"/>
          <p:cNvSpPr txBox="1">
            <a:spLocks/>
          </p:cNvSpPr>
          <p:nvPr/>
        </p:nvSpPr>
        <p:spPr>
          <a:xfrm>
            <a:off x="1143000" y="304800"/>
            <a:ext cx="6629400" cy="723901"/>
          </a:xfrm>
          <a:prstGeom prst="rect">
            <a:avLst/>
          </a:prstGeom>
          <a:solidFill>
            <a:srgbClr val="45B545">
              <a:alpha val="47843"/>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What about the coasts?</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552531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257" y="3629"/>
            <a:ext cx="9178257" cy="6854371"/>
          </a:xfrm>
          <a:prstGeom prst="rect">
            <a:avLst/>
          </a:prstGeom>
        </p:spPr>
      </p:pic>
      <p:pic>
        <p:nvPicPr>
          <p:cNvPr id="4" name="Picture 3"/>
          <p:cNvPicPr>
            <a:picLocks noChangeAspect="1"/>
          </p:cNvPicPr>
          <p:nvPr/>
        </p:nvPicPr>
        <p:blipFill rotWithShape="1">
          <a:blip r:embed="rId3"/>
          <a:srcRect t="22238"/>
          <a:stretch/>
        </p:blipFill>
        <p:spPr>
          <a:xfrm>
            <a:off x="6334819" y="4007644"/>
            <a:ext cx="1201838" cy="839391"/>
          </a:xfrm>
          <a:prstGeom prst="rect">
            <a:avLst/>
          </a:prstGeom>
        </p:spPr>
      </p:pic>
      <p:sp>
        <p:nvSpPr>
          <p:cNvPr id="5" name="Title 1"/>
          <p:cNvSpPr txBox="1">
            <a:spLocks/>
          </p:cNvSpPr>
          <p:nvPr/>
        </p:nvSpPr>
        <p:spPr>
          <a:xfrm>
            <a:off x="1143000" y="304800"/>
            <a:ext cx="6629400" cy="723901"/>
          </a:xfrm>
          <a:prstGeom prst="rect">
            <a:avLst/>
          </a:prstGeom>
          <a:solidFill>
            <a:srgbClr val="45B545">
              <a:alpha val="47843"/>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What about the coasts?</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40697004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4257" y="3629"/>
            <a:ext cx="9178257" cy="6854371"/>
          </a:xfrm>
          <a:prstGeom prst="rect">
            <a:avLst/>
          </a:prstGeom>
        </p:spPr>
      </p:pic>
      <p:pic>
        <p:nvPicPr>
          <p:cNvPr id="23" name="Picture 22"/>
          <p:cNvPicPr>
            <a:picLocks noChangeAspect="1"/>
          </p:cNvPicPr>
          <p:nvPr/>
        </p:nvPicPr>
        <p:blipFill>
          <a:blip r:embed="rId3"/>
          <a:stretch>
            <a:fillRect/>
          </a:stretch>
        </p:blipFill>
        <p:spPr>
          <a:xfrm>
            <a:off x="946576" y="976993"/>
            <a:ext cx="6816299" cy="5023757"/>
          </a:xfrm>
          <a:prstGeom prst="rect">
            <a:avLst/>
          </a:prstGeom>
        </p:spPr>
      </p:pic>
      <p:cxnSp>
        <p:nvCxnSpPr>
          <p:cNvPr id="25" name="Straight Connector 24"/>
          <p:cNvCxnSpPr/>
          <p:nvPr/>
        </p:nvCxnSpPr>
        <p:spPr>
          <a:xfrm flipH="1" flipV="1">
            <a:off x="1431912" y="4705350"/>
            <a:ext cx="6585857" cy="54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1431912" y="4493079"/>
            <a:ext cx="6585857" cy="5443"/>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946576" y="304800"/>
            <a:ext cx="6825824" cy="672193"/>
          </a:xfrm>
          <a:prstGeom prst="rect">
            <a:avLst/>
          </a:prstGeom>
          <a:solidFill>
            <a:srgbClr val="45B545">
              <a:alpha val="47843"/>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What about the coasts?</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
        <p:nvSpPr>
          <p:cNvPr id="8" name="TextBox 7"/>
          <p:cNvSpPr txBox="1"/>
          <p:nvPr/>
        </p:nvSpPr>
        <p:spPr>
          <a:xfrm>
            <a:off x="5857069" y="5221792"/>
            <a:ext cx="1916103" cy="369332"/>
          </a:xfrm>
          <a:prstGeom prst="rect">
            <a:avLst/>
          </a:prstGeom>
          <a:solidFill>
            <a:schemeClr val="bg1">
              <a:alpha val="31000"/>
            </a:schemeClr>
          </a:solidFill>
        </p:spPr>
        <p:txBody>
          <a:bodyPr wrap="square" rtlCol="0">
            <a:spAutoFit/>
          </a:bodyPr>
          <a:lstStyle/>
          <a:p>
            <a:pPr algn="ctr"/>
            <a:r>
              <a:rPr lang="en-US" b="1" dirty="0" smtClean="0">
                <a:solidFill>
                  <a:srgbClr val="0070C0"/>
                </a:solidFill>
                <a:latin typeface="Arial Narrow" panose="020B0606020202030204" pitchFamily="34" charset="0"/>
              </a:rPr>
              <a:t>Precise and stable</a:t>
            </a:r>
            <a:endParaRPr lang="en-US" b="1" dirty="0">
              <a:solidFill>
                <a:srgbClr val="0070C0"/>
              </a:solidFill>
              <a:latin typeface="Arial Narrow" panose="020B0606020202030204" pitchFamily="34" charset="0"/>
            </a:endParaRPr>
          </a:p>
        </p:txBody>
      </p:sp>
      <p:sp>
        <p:nvSpPr>
          <p:cNvPr id="9" name="TextBox 8"/>
          <p:cNvSpPr txBox="1"/>
          <p:nvPr/>
        </p:nvSpPr>
        <p:spPr>
          <a:xfrm>
            <a:off x="1431912" y="5198320"/>
            <a:ext cx="1654553" cy="369332"/>
          </a:xfrm>
          <a:prstGeom prst="rect">
            <a:avLst/>
          </a:prstGeom>
          <a:solidFill>
            <a:schemeClr val="bg1">
              <a:alpha val="31000"/>
            </a:schemeClr>
          </a:solidFill>
        </p:spPr>
        <p:txBody>
          <a:bodyPr wrap="square" rtlCol="0">
            <a:spAutoFit/>
          </a:bodyPr>
          <a:lstStyle/>
          <a:p>
            <a:pPr algn="ctr"/>
            <a:r>
              <a:rPr lang="en-US" b="1" dirty="0" smtClean="0">
                <a:solidFill>
                  <a:srgbClr val="FF0000"/>
                </a:solidFill>
                <a:latin typeface="Arial Narrow" panose="020B0606020202030204" pitchFamily="34" charset="0"/>
              </a:rPr>
              <a:t>High variability</a:t>
            </a:r>
            <a:endParaRPr lang="en-US" b="1" dirty="0">
              <a:solidFill>
                <a:srgbClr val="FF0000"/>
              </a:solidFill>
              <a:latin typeface="Arial Narrow" panose="020B0606020202030204" pitchFamily="34" charset="0"/>
            </a:endParaRPr>
          </a:p>
        </p:txBody>
      </p:sp>
      <p:sp>
        <p:nvSpPr>
          <p:cNvPr id="10" name="TextBox 9"/>
          <p:cNvSpPr txBox="1"/>
          <p:nvPr/>
        </p:nvSpPr>
        <p:spPr>
          <a:xfrm>
            <a:off x="6172200" y="6019800"/>
            <a:ext cx="1592704" cy="261610"/>
          </a:xfrm>
          <a:prstGeom prst="rect">
            <a:avLst/>
          </a:prstGeom>
          <a:noFill/>
        </p:spPr>
        <p:txBody>
          <a:bodyPr wrap="none" rtlCol="0">
            <a:spAutoFit/>
          </a:bodyPr>
          <a:lstStyle/>
          <a:p>
            <a:r>
              <a:rPr lang="en-US" sz="1100" dirty="0" smtClean="0">
                <a:solidFill>
                  <a:schemeClr val="bg1"/>
                </a:solidFill>
              </a:rPr>
              <a:t>Whitman Miller, SERC</a:t>
            </a:r>
            <a:endParaRPr lang="en-US" sz="1100" dirty="0">
              <a:solidFill>
                <a:schemeClr val="bg1"/>
              </a:solidFill>
            </a:endParaRPr>
          </a:p>
        </p:txBody>
      </p:sp>
    </p:spTree>
    <p:extLst>
      <p:ext uri="{BB962C8B-B14F-4D97-AF65-F5344CB8AC3E}">
        <p14:creationId xmlns:p14="http://schemas.microsoft.com/office/powerpoint/2010/main" val="397083521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4257" y="3629"/>
            <a:ext cx="9178257" cy="6854371"/>
          </a:xfrm>
          <a:prstGeom prst="rect">
            <a:avLst/>
          </a:prstGeom>
        </p:spPr>
      </p:pic>
      <p:pic>
        <p:nvPicPr>
          <p:cNvPr id="23" name="Picture 22"/>
          <p:cNvPicPr>
            <a:picLocks noChangeAspect="1"/>
          </p:cNvPicPr>
          <p:nvPr/>
        </p:nvPicPr>
        <p:blipFill>
          <a:blip r:embed="rId3"/>
          <a:stretch>
            <a:fillRect/>
          </a:stretch>
        </p:blipFill>
        <p:spPr>
          <a:xfrm>
            <a:off x="946576" y="976993"/>
            <a:ext cx="6816299" cy="5023757"/>
          </a:xfrm>
          <a:prstGeom prst="rect">
            <a:avLst/>
          </a:prstGeom>
        </p:spPr>
      </p:pic>
      <p:cxnSp>
        <p:nvCxnSpPr>
          <p:cNvPr id="25" name="Straight Connector 24"/>
          <p:cNvCxnSpPr/>
          <p:nvPr/>
        </p:nvCxnSpPr>
        <p:spPr>
          <a:xfrm flipH="1" flipV="1">
            <a:off x="1431912" y="4705350"/>
            <a:ext cx="6585857" cy="54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1431912" y="4493079"/>
            <a:ext cx="6585857" cy="5443"/>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946576" y="304800"/>
            <a:ext cx="6825824" cy="672193"/>
          </a:xfrm>
          <a:prstGeom prst="rect">
            <a:avLst/>
          </a:prstGeom>
          <a:solidFill>
            <a:srgbClr val="45B545">
              <a:alpha val="47843"/>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What about the coasts?</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
        <p:nvSpPr>
          <p:cNvPr id="8" name="TextBox 7"/>
          <p:cNvSpPr txBox="1"/>
          <p:nvPr/>
        </p:nvSpPr>
        <p:spPr>
          <a:xfrm>
            <a:off x="5857069" y="5221792"/>
            <a:ext cx="1916103" cy="369332"/>
          </a:xfrm>
          <a:prstGeom prst="rect">
            <a:avLst/>
          </a:prstGeom>
          <a:solidFill>
            <a:schemeClr val="bg1">
              <a:alpha val="31000"/>
            </a:schemeClr>
          </a:solidFill>
        </p:spPr>
        <p:txBody>
          <a:bodyPr wrap="square" rtlCol="0">
            <a:spAutoFit/>
          </a:bodyPr>
          <a:lstStyle/>
          <a:p>
            <a:pPr algn="ctr"/>
            <a:r>
              <a:rPr lang="en-US" b="1" dirty="0" smtClean="0">
                <a:solidFill>
                  <a:srgbClr val="0070C0"/>
                </a:solidFill>
                <a:latin typeface="Arial Narrow" panose="020B0606020202030204" pitchFamily="34" charset="0"/>
              </a:rPr>
              <a:t>Precise and stable</a:t>
            </a:r>
            <a:endParaRPr lang="en-US" b="1" dirty="0">
              <a:solidFill>
                <a:srgbClr val="0070C0"/>
              </a:solidFill>
              <a:latin typeface="Arial Narrow" panose="020B0606020202030204" pitchFamily="34" charset="0"/>
            </a:endParaRPr>
          </a:p>
        </p:txBody>
      </p:sp>
      <p:sp>
        <p:nvSpPr>
          <p:cNvPr id="9" name="TextBox 8"/>
          <p:cNvSpPr txBox="1"/>
          <p:nvPr/>
        </p:nvSpPr>
        <p:spPr>
          <a:xfrm>
            <a:off x="1431912" y="5198320"/>
            <a:ext cx="1654553" cy="369332"/>
          </a:xfrm>
          <a:prstGeom prst="rect">
            <a:avLst/>
          </a:prstGeom>
          <a:solidFill>
            <a:schemeClr val="bg1">
              <a:alpha val="31000"/>
            </a:schemeClr>
          </a:solidFill>
        </p:spPr>
        <p:txBody>
          <a:bodyPr wrap="square" rtlCol="0">
            <a:spAutoFit/>
          </a:bodyPr>
          <a:lstStyle/>
          <a:p>
            <a:pPr algn="ctr"/>
            <a:r>
              <a:rPr lang="en-US" b="1" dirty="0" smtClean="0">
                <a:solidFill>
                  <a:srgbClr val="FF0000"/>
                </a:solidFill>
                <a:latin typeface="Arial Narrow" panose="020B0606020202030204" pitchFamily="34" charset="0"/>
              </a:rPr>
              <a:t>High variability</a:t>
            </a:r>
            <a:endParaRPr lang="en-US" b="1" dirty="0">
              <a:solidFill>
                <a:srgbClr val="FF0000"/>
              </a:solidFill>
              <a:latin typeface="Arial Narrow" panose="020B0606020202030204" pitchFamily="34" charset="0"/>
            </a:endParaRPr>
          </a:p>
        </p:txBody>
      </p:sp>
      <p:sp>
        <p:nvSpPr>
          <p:cNvPr id="10" name="TextBox 9"/>
          <p:cNvSpPr txBox="1"/>
          <p:nvPr/>
        </p:nvSpPr>
        <p:spPr>
          <a:xfrm>
            <a:off x="5862903" y="6048669"/>
            <a:ext cx="1879041" cy="261610"/>
          </a:xfrm>
          <a:prstGeom prst="rect">
            <a:avLst/>
          </a:prstGeom>
          <a:noFill/>
        </p:spPr>
        <p:txBody>
          <a:bodyPr wrap="none" rtlCol="0">
            <a:spAutoFit/>
          </a:bodyPr>
          <a:lstStyle/>
          <a:p>
            <a:r>
              <a:rPr lang="en-US" sz="1100" dirty="0">
                <a:solidFill>
                  <a:schemeClr val="bg1"/>
                </a:solidFill>
              </a:rPr>
              <a:t>w</a:t>
            </a:r>
            <a:r>
              <a:rPr lang="en-US" sz="1100" dirty="0" smtClean="0">
                <a:solidFill>
                  <a:schemeClr val="bg1"/>
                </a:solidFill>
              </a:rPr>
              <a:t>ith Whitman Miller, SERC</a:t>
            </a:r>
            <a:endParaRPr lang="en-US" sz="1100" dirty="0">
              <a:solidFill>
                <a:schemeClr val="bg1"/>
              </a:solidFill>
            </a:endParaRPr>
          </a:p>
        </p:txBody>
      </p:sp>
    </p:spTree>
    <p:extLst>
      <p:ext uri="{BB962C8B-B14F-4D97-AF65-F5344CB8AC3E}">
        <p14:creationId xmlns:p14="http://schemas.microsoft.com/office/powerpoint/2010/main" val="159548200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9144000" cy="6858000"/>
          </a:xfrm>
          <a:prstGeom prst="rect">
            <a:avLst/>
          </a:prstGeom>
        </p:spPr>
      </p:pic>
      <p:sp>
        <p:nvSpPr>
          <p:cNvPr id="15" name="Rectangle 14"/>
          <p:cNvSpPr/>
          <p:nvPr/>
        </p:nvSpPr>
        <p:spPr>
          <a:xfrm>
            <a:off x="304800" y="335845"/>
            <a:ext cx="8534400" cy="5970866"/>
          </a:xfrm>
          <a:prstGeom prst="rect">
            <a:avLst/>
          </a:prstGeom>
        </p:spPr>
        <p:txBody>
          <a:bodyPr wrap="square">
            <a:spAutoFit/>
          </a:bodyPr>
          <a:lstStyle/>
          <a:p>
            <a:pPr marL="0" marR="0" algn="ctr">
              <a:spcBef>
                <a:spcPts val="0"/>
              </a:spcBef>
              <a:spcAft>
                <a:spcPts val="0"/>
              </a:spcAft>
            </a:pPr>
            <a:r>
              <a:rPr lang="en-US" sz="2800" b="1" cap="all"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21</a:t>
            </a:r>
            <a:r>
              <a:rPr lang="en-US" sz="2800" b="1" cap="all" baseline="30000"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st</a:t>
            </a:r>
            <a:r>
              <a:rPr lang="en-US" sz="2800" b="1" cap="all"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 CENTURY CLIMATE CHANGE AND SUBMERGED AQUATIC VEGETATION IN THE CHESAPEAKE BAY</a:t>
            </a:r>
            <a:r>
              <a:rPr lang="en-US" sz="2000" b="1" cap="all" dirty="0">
                <a:solidFill>
                  <a:schemeClr val="bg1"/>
                </a:solidFill>
                <a:latin typeface="Calibri" panose="020F0502020204030204" pitchFamily="34" charset="0"/>
                <a:ea typeface="Arial Unicode MS" panose="020B0604020202020204" pitchFamily="34" charset="-128"/>
              </a:rPr>
              <a:t/>
            </a:r>
            <a:br>
              <a:rPr lang="en-US" sz="2000" b="1" cap="all" dirty="0">
                <a:solidFill>
                  <a:schemeClr val="bg1"/>
                </a:solidFill>
                <a:latin typeface="Calibri" panose="020F0502020204030204" pitchFamily="34" charset="0"/>
                <a:ea typeface="Arial Unicode MS" panose="020B0604020202020204" pitchFamily="34" charset="-128"/>
              </a:rPr>
            </a:br>
            <a:endParaRPr lang="en-US" sz="2000" b="1" dirty="0">
              <a:solidFill>
                <a:schemeClr val="bg1"/>
              </a:solidFill>
              <a:latin typeface="Times New Roman" panose="02020603050405020304" pitchFamily="18" charset="0"/>
              <a:ea typeface="Arial Unicode MS" panose="020B0604020202020204" pitchFamily="34" charset="-128"/>
            </a:endParaRPr>
          </a:p>
          <a:p>
            <a:pPr marR="0" lvl="0">
              <a:spcBef>
                <a:spcPts val="0"/>
              </a:spcBef>
              <a:spcAft>
                <a:spcPts val="0"/>
              </a:spcAft>
            </a:pPr>
            <a:r>
              <a:rPr lang="en-US" sz="2400" b="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20</a:t>
            </a:r>
            <a:r>
              <a:rPr lang="en-US" sz="2400" b="1" baseline="30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a:t>
            </a:r>
            <a:r>
              <a:rPr lang="en-US" sz="2400" b="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century story: nutrient pollution, eutrophication, water clarity, dead zones, and </a:t>
            </a:r>
            <a:r>
              <a:rPr lang="en-US" sz="2400" b="1"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disease</a:t>
            </a:r>
            <a:r>
              <a:rPr lang="en-US" sz="2400" b="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a:t>
            </a:r>
          </a:p>
          <a:p>
            <a:pPr marR="0" lvl="0">
              <a:spcBef>
                <a:spcPts val="0"/>
              </a:spcBef>
              <a:spcAft>
                <a:spcPts val="0"/>
              </a:spcAft>
            </a:pPr>
            <a:endParaRPr lang="en-US" sz="2400" b="1"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R="0" lvl="0">
              <a:spcBef>
                <a:spcPts val="0"/>
              </a:spcBef>
              <a:spcAft>
                <a:spcPts val="0"/>
              </a:spcAft>
            </a:pPr>
            <a:r>
              <a:rPr lang="en-US" dirty="0">
                <a:solidFill>
                  <a:schemeClr val="bg1"/>
                </a:solidFill>
              </a:rPr>
              <a:t>The Chesapeake Bay was once renowned for expansive meadows of marine and freshwater </a:t>
            </a:r>
            <a:r>
              <a:rPr lang="en-US" dirty="0" smtClean="0">
                <a:solidFill>
                  <a:schemeClr val="bg1"/>
                </a:solidFill>
              </a:rPr>
              <a:t>SAV</a:t>
            </a:r>
            <a:r>
              <a:rPr lang="en-US" dirty="0">
                <a:solidFill>
                  <a:schemeClr val="bg1"/>
                </a:solidFill>
              </a:rPr>
              <a:t>.</a:t>
            </a:r>
            <a:endParaRPr lang="en-US" dirty="0" smtClean="0">
              <a:solidFill>
                <a:schemeClr val="bg1"/>
              </a:solidFill>
            </a:endParaRPr>
          </a:p>
          <a:p>
            <a:pPr marR="0" lvl="0">
              <a:spcBef>
                <a:spcPts val="0"/>
              </a:spcBef>
              <a:spcAft>
                <a:spcPts val="0"/>
              </a:spcAft>
            </a:pPr>
            <a:endParaRPr lang="en-US" dirty="0">
              <a:solidFill>
                <a:schemeClr val="bg1"/>
              </a:solidFill>
            </a:endParaRPr>
          </a:p>
          <a:p>
            <a:pPr marR="0" lvl="0">
              <a:spcBef>
                <a:spcPts val="0"/>
              </a:spcBef>
              <a:spcAft>
                <a:spcPts val="0"/>
              </a:spcAft>
            </a:pPr>
            <a:r>
              <a:rPr lang="en-US" dirty="0" smtClean="0">
                <a:solidFill>
                  <a:schemeClr val="bg1"/>
                </a:solidFill>
              </a:rPr>
              <a:t>Historically</a:t>
            </a:r>
            <a:r>
              <a:rPr lang="en-US" dirty="0">
                <a:solidFill>
                  <a:schemeClr val="bg1"/>
                </a:solidFill>
              </a:rPr>
              <a:t>, these species covered an estimated 250,000 ha in the bay, or about 20% of the bottom area.  Today, only 10% of the original Chesapeake Bay SAV meadows survive, covering about 2% of the bay floor at depths &lt; 2 m. </a:t>
            </a:r>
            <a:endParaRPr lang="en-US" dirty="0" smtClean="0">
              <a:solidFill>
                <a:schemeClr val="bg1"/>
              </a:solidFill>
            </a:endParaRPr>
          </a:p>
          <a:p>
            <a:pPr marR="0" lvl="0">
              <a:spcBef>
                <a:spcPts val="0"/>
              </a:spcBef>
              <a:spcAft>
                <a:spcPts val="0"/>
              </a:spcAft>
            </a:pPr>
            <a:endParaRPr lang="en-US" b="1" dirty="0">
              <a:solidFill>
                <a:srgbClr val="FFFFFF"/>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spcBef>
                <a:spcPts val="0"/>
              </a:spcBef>
              <a:spcAft>
                <a:spcPts val="0"/>
              </a:spcAft>
            </a:pPr>
            <a:r>
              <a:rPr lang="en-US" dirty="0">
                <a:solidFill>
                  <a:srgbClr val="FFFFFF"/>
                </a:solidFill>
              </a:rPr>
              <a:t>For nearly half a century, coalitions of federal, state, and local agencies have sought to restore Chesapeake Bay SAV to “</a:t>
            </a:r>
            <a:r>
              <a:rPr lang="en-US" i="1" dirty="0">
                <a:solidFill>
                  <a:srgbClr val="FFFFFF"/>
                </a:solidFill>
              </a:rPr>
              <a:t>reflect 1930s abundance</a:t>
            </a:r>
            <a:r>
              <a:rPr lang="en-US" dirty="0">
                <a:solidFill>
                  <a:srgbClr val="FFFFFF"/>
                </a:solidFill>
              </a:rPr>
              <a:t>” (e.g., 2000 Bay goal</a:t>
            </a:r>
            <a:r>
              <a:rPr lang="en-US" dirty="0" smtClean="0">
                <a:solidFill>
                  <a:srgbClr val="FFFFFF"/>
                </a:solidFill>
              </a:rPr>
              <a:t>)</a:t>
            </a:r>
            <a:r>
              <a:rPr lang="en-US" dirty="0">
                <a:solidFill>
                  <a:srgbClr val="FFFFFF"/>
                </a:solidFill>
              </a:rPr>
              <a:t> </a:t>
            </a:r>
            <a:r>
              <a:rPr lang="en-US" dirty="0" smtClean="0">
                <a:solidFill>
                  <a:srgbClr val="FFFFFF"/>
                </a:solidFill>
              </a:rPr>
              <a:t>or, more recently, to </a:t>
            </a:r>
            <a:r>
              <a:rPr lang="en-US" dirty="0">
                <a:solidFill>
                  <a:srgbClr val="FFFFFF"/>
                </a:solidFill>
              </a:rPr>
              <a:t>restore 185,000 acres (75,000 ha) of SAV by 2010.  </a:t>
            </a:r>
            <a:endParaRPr lang="en-US" dirty="0" smtClean="0">
              <a:solidFill>
                <a:srgbClr val="FFFFFF"/>
              </a:solidFill>
            </a:endParaRPr>
          </a:p>
          <a:p>
            <a:pPr>
              <a:spcBef>
                <a:spcPts val="0"/>
              </a:spcBef>
              <a:spcAft>
                <a:spcPts val="0"/>
              </a:spcAft>
            </a:pPr>
            <a:endParaRPr lang="en-US" dirty="0">
              <a:solidFill>
                <a:srgbClr val="FFFFFF"/>
              </a:solidFill>
            </a:endParaRPr>
          </a:p>
          <a:p>
            <a:pPr>
              <a:spcBef>
                <a:spcPts val="0"/>
              </a:spcBef>
              <a:spcAft>
                <a:spcPts val="0"/>
              </a:spcAft>
            </a:pPr>
            <a:r>
              <a:rPr lang="en-US" dirty="0" smtClean="0">
                <a:solidFill>
                  <a:srgbClr val="FFFFFF"/>
                </a:solidFill>
              </a:rPr>
              <a:t>However</a:t>
            </a:r>
            <a:r>
              <a:rPr lang="en-US" dirty="0">
                <a:solidFill>
                  <a:srgbClr val="FFFFFF"/>
                </a:solidFill>
              </a:rPr>
              <a:t>, SAV currently cover less than 100,000 acres (40,500 ha) in the Chesapeake, falling well short of these goals.  </a:t>
            </a:r>
            <a:endParaRPr lang="en-US"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22430582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4257" y="3629"/>
            <a:ext cx="9178257" cy="6854371"/>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066800"/>
            <a:ext cx="4765367" cy="5100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4"/>
          <a:srcRect t="3020" r="6083"/>
          <a:stretch/>
        </p:blipFill>
        <p:spPr>
          <a:xfrm>
            <a:off x="792678" y="1066799"/>
            <a:ext cx="2636322" cy="5100251"/>
          </a:xfrm>
          <a:prstGeom prst="rect">
            <a:avLst/>
          </a:prstGeom>
        </p:spPr>
      </p:pic>
      <p:sp>
        <p:nvSpPr>
          <p:cNvPr id="4" name="Title 1"/>
          <p:cNvSpPr txBox="1">
            <a:spLocks/>
          </p:cNvSpPr>
          <p:nvPr/>
        </p:nvSpPr>
        <p:spPr>
          <a:xfrm>
            <a:off x="1066800" y="228600"/>
            <a:ext cx="6825824" cy="672193"/>
          </a:xfrm>
          <a:prstGeom prst="rect">
            <a:avLst/>
          </a:prstGeom>
          <a:solidFill>
            <a:srgbClr val="45B545">
              <a:alpha val="47843"/>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What about the coasts?</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4139403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07677"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946576" y="304800"/>
            <a:ext cx="6825824" cy="672193"/>
          </a:xfrm>
          <a:prstGeom prst="rect">
            <a:avLst/>
          </a:prstGeom>
          <a:solidFill>
            <a:srgbClr val="45B545">
              <a:alpha val="80000"/>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Impacts of high CO</a:t>
            </a:r>
            <a:r>
              <a:rPr lang="en-US" sz="3600" b="1" baseline="-25000" dirty="0" smtClean="0">
                <a:solidFill>
                  <a:schemeClr val="bg1"/>
                </a:solidFill>
                <a:effectLst>
                  <a:outerShdw blurRad="38100" dist="38100" dir="2700000" algn="tl">
                    <a:srgbClr val="000000">
                      <a:alpha val="43137"/>
                    </a:srgbClr>
                  </a:outerShdw>
                </a:effectLst>
                <a:latin typeface="+mj-lt"/>
                <a:ea typeface="+mj-ea"/>
                <a:cs typeface="+mj-cs"/>
              </a:rPr>
              <a:t>2</a:t>
            </a:r>
            <a:r>
              <a:rPr lang="en-US" sz="3600" b="1" dirty="0" smtClean="0">
                <a:solidFill>
                  <a:schemeClr val="bg1"/>
                </a:solidFill>
                <a:effectLst>
                  <a:outerShdw blurRad="38100" dist="38100" dir="2700000" algn="tl">
                    <a:srgbClr val="000000">
                      <a:alpha val="43137"/>
                    </a:srgbClr>
                  </a:outerShdw>
                </a:effectLst>
                <a:latin typeface="+mj-lt"/>
                <a:ea typeface="+mj-ea"/>
                <a:cs typeface="+mj-cs"/>
              </a:rPr>
              <a:t>?</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11666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946576" y="304800"/>
            <a:ext cx="6825824" cy="672193"/>
          </a:xfrm>
          <a:prstGeom prst="rect">
            <a:avLst/>
          </a:prstGeom>
          <a:solidFill>
            <a:srgbClr val="45B545">
              <a:alpha val="80000"/>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Impacts of high CO</a:t>
            </a:r>
            <a:r>
              <a:rPr lang="en-US" sz="3600" b="1" baseline="-25000" dirty="0" smtClean="0">
                <a:solidFill>
                  <a:schemeClr val="bg1"/>
                </a:solidFill>
                <a:effectLst>
                  <a:outerShdw blurRad="38100" dist="38100" dir="2700000" algn="tl">
                    <a:srgbClr val="000000">
                      <a:alpha val="43137"/>
                    </a:srgbClr>
                  </a:outerShdw>
                </a:effectLst>
                <a:latin typeface="+mj-lt"/>
                <a:ea typeface="+mj-ea"/>
                <a:cs typeface="+mj-cs"/>
              </a:rPr>
              <a:t>2</a:t>
            </a:r>
            <a:r>
              <a:rPr lang="en-US" sz="3600" b="1" dirty="0" smtClean="0">
                <a:solidFill>
                  <a:schemeClr val="bg1"/>
                </a:solidFill>
                <a:effectLst>
                  <a:outerShdw blurRad="38100" dist="38100" dir="2700000" algn="tl">
                    <a:srgbClr val="000000">
                      <a:alpha val="43137"/>
                    </a:srgbClr>
                  </a:outerShdw>
                </a:effectLst>
                <a:latin typeface="+mj-lt"/>
                <a:ea typeface="+mj-ea"/>
                <a:cs typeface="+mj-cs"/>
              </a:rPr>
              <a:t>?</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56362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295400"/>
            <a:ext cx="4006424" cy="284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946576" y="304800"/>
            <a:ext cx="6825824" cy="672193"/>
          </a:xfrm>
          <a:prstGeom prst="rect">
            <a:avLst/>
          </a:prstGeom>
          <a:solidFill>
            <a:srgbClr val="45B545">
              <a:alpha val="80000"/>
            </a:srgbClr>
          </a:solidFill>
        </p:spPr>
        <p:txBody>
          <a:bodyPr/>
          <a:lstStyle/>
          <a:p>
            <a:pPr algn="ctr" fontAlgn="auto">
              <a:spcAft>
                <a:spcPts val="0"/>
              </a:spcAft>
              <a:defRPr/>
            </a:pPr>
            <a:r>
              <a:rPr lang="en-US" sz="3600" b="1" dirty="0">
                <a:solidFill>
                  <a:schemeClr val="bg1"/>
                </a:solidFill>
                <a:effectLst>
                  <a:outerShdw blurRad="38100" dist="38100" dir="2700000" algn="tl">
                    <a:srgbClr val="000000">
                      <a:alpha val="43137"/>
                    </a:srgbClr>
                  </a:outerShdw>
                </a:effectLst>
                <a:latin typeface="+mj-lt"/>
                <a:ea typeface="+mj-ea"/>
                <a:cs typeface="+mj-cs"/>
              </a:rPr>
              <a:t>S</a:t>
            </a:r>
            <a:r>
              <a:rPr lang="en-US" sz="3600" b="1" dirty="0" smtClean="0">
                <a:solidFill>
                  <a:schemeClr val="bg1"/>
                </a:solidFill>
                <a:effectLst>
                  <a:outerShdw blurRad="38100" dist="38100" dir="2700000" algn="tl">
                    <a:srgbClr val="000000">
                      <a:alpha val="43137"/>
                    </a:srgbClr>
                  </a:outerShdw>
                </a:effectLst>
                <a:latin typeface="+mj-lt"/>
                <a:ea typeface="+mj-ea"/>
                <a:cs typeface="+mj-cs"/>
              </a:rPr>
              <a:t>tudying CA</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2" name="Picture 1"/>
          <p:cNvPicPr>
            <a:picLocks noChangeAspect="1"/>
          </p:cNvPicPr>
          <p:nvPr/>
        </p:nvPicPr>
        <p:blipFill>
          <a:blip r:embed="rId4"/>
          <a:stretch>
            <a:fillRect/>
          </a:stretch>
        </p:blipFill>
        <p:spPr>
          <a:xfrm>
            <a:off x="4514904" y="1308161"/>
            <a:ext cx="3790896" cy="282846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565692920"/>
              </p:ext>
            </p:extLst>
          </p:nvPr>
        </p:nvGraphicFramePr>
        <p:xfrm>
          <a:off x="457200" y="4191000"/>
          <a:ext cx="7848600" cy="2123440"/>
        </p:xfrm>
        <a:graphic>
          <a:graphicData uri="http://schemas.openxmlformats.org/drawingml/2006/table">
            <a:tbl>
              <a:tblPr bandRow="1">
                <a:tableStyleId>{5C22544A-7EE6-4342-B048-85BDC9FD1C3A}</a:tableStyleId>
              </a:tblPr>
              <a:tblGrid>
                <a:gridCol w="2616200">
                  <a:extLst>
                    <a:ext uri="{9D8B030D-6E8A-4147-A177-3AD203B41FA5}">
                      <a16:colId xmlns:a16="http://schemas.microsoft.com/office/drawing/2014/main" val="20000"/>
                    </a:ext>
                  </a:extLst>
                </a:gridCol>
                <a:gridCol w="2616200">
                  <a:extLst>
                    <a:ext uri="{9D8B030D-6E8A-4147-A177-3AD203B41FA5}">
                      <a16:colId xmlns:a16="http://schemas.microsoft.com/office/drawing/2014/main" val="20001"/>
                    </a:ext>
                  </a:extLst>
                </a:gridCol>
                <a:gridCol w="2616200">
                  <a:extLst>
                    <a:ext uri="{9D8B030D-6E8A-4147-A177-3AD203B41FA5}">
                      <a16:colId xmlns:a16="http://schemas.microsoft.com/office/drawing/2014/main" val="20002"/>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t>Lab studies</a:t>
                      </a:r>
                    </a:p>
                  </a:txBody>
                  <a:tcPr/>
                </a:tc>
                <a:tc>
                  <a:txBody>
                    <a:bodyPr/>
                    <a:lstStyle/>
                    <a:p>
                      <a:r>
                        <a:rPr lang="en-US" dirty="0" smtClean="0"/>
                        <a:t>Precise</a:t>
                      </a:r>
                      <a:endParaRPr lang="en-US" dirty="0"/>
                    </a:p>
                  </a:txBody>
                  <a:tcPr/>
                </a:tc>
                <a:tc>
                  <a:txBody>
                    <a:bodyPr/>
                    <a:lstStyle/>
                    <a:p>
                      <a:r>
                        <a:rPr lang="en-US" dirty="0" smtClean="0"/>
                        <a:t>Less realistic</a:t>
                      </a:r>
                      <a:endParaRPr lang="en-US"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err="1" smtClean="0"/>
                        <a:t>Mesocosms</a:t>
                      </a:r>
                      <a:endParaRPr lang="en-US" sz="1800" b="1" dirty="0" smtClean="0"/>
                    </a:p>
                  </a:txBody>
                  <a:tcPr/>
                </a:tc>
                <a:tc>
                  <a:txBody>
                    <a:bodyPr/>
                    <a:lstStyle/>
                    <a:p>
                      <a:r>
                        <a:rPr lang="en-US" dirty="0" smtClean="0"/>
                        <a:t>Outside</a:t>
                      </a:r>
                      <a:endParaRPr lang="en-US" dirty="0"/>
                    </a:p>
                  </a:txBody>
                  <a:tcPr/>
                </a:tc>
                <a:tc>
                  <a:txBody>
                    <a:bodyPr/>
                    <a:lstStyle/>
                    <a:p>
                      <a:r>
                        <a:rPr lang="en-US" dirty="0" smtClean="0"/>
                        <a:t>But not natural</a:t>
                      </a:r>
                      <a:endParaRPr lang="en-US" dirty="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t>Free-ocean-carbon-enrichment</a:t>
                      </a:r>
                    </a:p>
                  </a:txBody>
                  <a:tcPr/>
                </a:tc>
                <a:tc>
                  <a:txBody>
                    <a:bodyPr/>
                    <a:lstStyle/>
                    <a:p>
                      <a:r>
                        <a:rPr lang="en-US" i="1" dirty="0" smtClean="0"/>
                        <a:t>In situ</a:t>
                      </a:r>
                      <a:endParaRPr lang="en-US" i="1" dirty="0"/>
                    </a:p>
                  </a:txBody>
                  <a:tcPr/>
                </a:tc>
                <a:tc>
                  <a:txBody>
                    <a:bodyPr/>
                    <a:lstStyle/>
                    <a:p>
                      <a:r>
                        <a:rPr lang="en-US" dirty="0" smtClean="0"/>
                        <a:t>But replication is a challenge</a:t>
                      </a:r>
                      <a:endParaRPr lang="en-US" dirty="0"/>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t>High CO</a:t>
                      </a:r>
                      <a:r>
                        <a:rPr lang="en-US" sz="1800" b="1" baseline="-25000" dirty="0" smtClean="0"/>
                        <a:t>2</a:t>
                      </a:r>
                      <a:r>
                        <a:rPr lang="en-US" sz="1800" b="1" dirty="0" smtClean="0"/>
                        <a:t> vents</a:t>
                      </a:r>
                    </a:p>
                  </a:txBody>
                  <a:tcPr/>
                </a:tc>
                <a:tc>
                  <a:txBody>
                    <a:bodyPr/>
                    <a:lstStyle/>
                    <a:p>
                      <a:r>
                        <a:rPr lang="en-US" dirty="0" smtClean="0"/>
                        <a:t>Natural</a:t>
                      </a:r>
                      <a:r>
                        <a:rPr lang="en-US" baseline="0" dirty="0" smtClean="0"/>
                        <a:t> communities</a:t>
                      </a:r>
                      <a:endParaRPr lang="en-US" dirty="0"/>
                    </a:p>
                  </a:txBody>
                  <a:tcPr/>
                </a:tc>
                <a:tc>
                  <a:txBody>
                    <a:bodyPr/>
                    <a:lstStyle/>
                    <a:p>
                      <a:r>
                        <a:rPr lang="en-US" dirty="0" smtClean="0"/>
                        <a:t>Rare,</a:t>
                      </a:r>
                      <a:r>
                        <a:rPr lang="en-US" baseline="0" dirty="0" smtClean="0"/>
                        <a:t> a</a:t>
                      </a:r>
                      <a:r>
                        <a:rPr lang="en-US" dirty="0" smtClean="0"/>
                        <a:t>rtifacts?</a:t>
                      </a:r>
                      <a:endParaRPr lang="en-US" dirty="0"/>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t>Acid springs</a:t>
                      </a:r>
                    </a:p>
                  </a:txBody>
                  <a:tcPr/>
                </a:tc>
                <a:tc>
                  <a:txBody>
                    <a:bodyPr/>
                    <a:lstStyle/>
                    <a:p>
                      <a:r>
                        <a:rPr lang="en-US" dirty="0" smtClean="0"/>
                        <a:t>Natural</a:t>
                      </a:r>
                      <a:r>
                        <a:rPr lang="en-US" baseline="0" dirty="0" smtClean="0"/>
                        <a:t> communities</a:t>
                      </a:r>
                      <a:endParaRPr lang="en-US" dirty="0"/>
                    </a:p>
                  </a:txBody>
                  <a:tcPr/>
                </a:tc>
                <a:tc>
                  <a:txBody>
                    <a:bodyPr/>
                    <a:lstStyle/>
                    <a:p>
                      <a:r>
                        <a:rPr lang="en-US" dirty="0" smtClean="0"/>
                        <a:t>Rare, artifacts?</a:t>
                      </a:r>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9249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2241" b="8397"/>
          <a:stretch/>
        </p:blipFill>
        <p:spPr bwMode="auto">
          <a:xfrm>
            <a:off x="0" y="-32657"/>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946576" y="304800"/>
            <a:ext cx="6825824" cy="672193"/>
          </a:xfrm>
          <a:prstGeom prst="rect">
            <a:avLst/>
          </a:prstGeom>
          <a:solidFill>
            <a:srgbClr val="45B545">
              <a:alpha val="80000"/>
            </a:srgbClr>
          </a:solidFill>
        </p:spPr>
        <p:txBody>
          <a:bodyPr/>
          <a:lstStyle/>
          <a:p>
            <a:pPr algn="ctr" fontAlgn="auto">
              <a:spcAft>
                <a:spcPts val="0"/>
              </a:spcAft>
              <a:defRPr/>
            </a:pPr>
            <a:r>
              <a:rPr lang="en-US" sz="3600" b="1" dirty="0">
                <a:solidFill>
                  <a:schemeClr val="bg1"/>
                </a:solidFill>
                <a:effectLst>
                  <a:outerShdw blurRad="38100" dist="38100" dir="2700000" algn="tl">
                    <a:srgbClr val="000000">
                      <a:alpha val="43137"/>
                    </a:srgbClr>
                  </a:outerShdw>
                </a:effectLst>
                <a:latin typeface="+mj-lt"/>
                <a:ea typeface="+mj-ea"/>
                <a:cs typeface="+mj-cs"/>
              </a:rPr>
              <a:t>S</a:t>
            </a:r>
            <a:r>
              <a:rPr lang="en-US" sz="3600" b="1" dirty="0" smtClean="0">
                <a:solidFill>
                  <a:schemeClr val="bg1"/>
                </a:solidFill>
                <a:effectLst>
                  <a:outerShdw blurRad="38100" dist="38100" dir="2700000" algn="tl">
                    <a:srgbClr val="000000">
                      <a:alpha val="43137"/>
                    </a:srgbClr>
                  </a:outerShdw>
                </a:effectLst>
                <a:latin typeface="+mj-lt"/>
                <a:ea typeface="+mj-ea"/>
                <a:cs typeface="+mj-cs"/>
              </a:rPr>
              <a:t>tudying CA</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60278669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10"/>
          <p:cNvSpPr>
            <a:spLocks noChangeArrowheads="1"/>
          </p:cNvSpPr>
          <p:nvPr/>
        </p:nvSpPr>
        <p:spPr bwMode="auto">
          <a:xfrm>
            <a:off x="423682" y="985460"/>
            <a:ext cx="8458200" cy="1143000"/>
          </a:xfrm>
          <a:prstGeom prst="rect">
            <a:avLst/>
          </a:prstGeom>
          <a:noFill/>
          <a:ln w="9525">
            <a:noFill/>
            <a:miter lim="800000"/>
            <a:headEnd/>
            <a:tailEnd/>
          </a:ln>
        </p:spPr>
        <p:txBody>
          <a:bodyPr lIns="92075" tIns="46038" rIns="92075" bIns="46038" anchor="ctr"/>
          <a:lstStyle/>
          <a:p>
            <a:pPr algn="ctr"/>
            <a:r>
              <a:rPr lang="en-US" sz="2400" dirty="0" smtClean="0">
                <a:effectLst>
                  <a:outerShdw blurRad="38100" dist="38100" dir="2700000" algn="tl">
                    <a:srgbClr val="000000">
                      <a:alpha val="43137"/>
                    </a:srgbClr>
                  </a:outerShdw>
                </a:effectLst>
              </a:rPr>
              <a:t>Open-benthos </a:t>
            </a:r>
            <a:r>
              <a:rPr lang="en-US" sz="2400" dirty="0" smtClean="0">
                <a:effectLst>
                  <a:outerShdw blurRad="38100" dist="38100" dir="2700000" algn="tl">
                    <a:srgbClr val="000000">
                      <a:alpha val="43137"/>
                    </a:srgbClr>
                  </a:outerShdw>
                </a:effectLst>
              </a:rPr>
              <a:t>FOCE system and MarCO</a:t>
            </a:r>
            <a:r>
              <a:rPr lang="en-US" sz="2400" baseline="-25000" dirty="0" smtClean="0">
                <a:effectLst>
                  <a:outerShdw blurRad="38100" dist="38100" dir="2700000" algn="tl">
                    <a:srgbClr val="000000">
                      <a:alpha val="43137"/>
                    </a:srgbClr>
                  </a:outerShdw>
                </a:effectLst>
              </a:rPr>
              <a:t>2</a:t>
            </a:r>
            <a:r>
              <a:rPr lang="en-US" sz="2400" dirty="0" smtClean="0">
                <a:effectLst>
                  <a:outerShdw blurRad="38100" dist="38100" dir="2700000" algn="tl">
                    <a:srgbClr val="000000">
                      <a:alpha val="43137"/>
                    </a:srgbClr>
                  </a:outerShdw>
                </a:effectLst>
              </a:rPr>
              <a:t>m</a:t>
            </a:r>
          </a:p>
          <a:p>
            <a:pPr algn="ctr"/>
            <a:r>
              <a:rPr lang="en-US" sz="2400" dirty="0" smtClean="0">
                <a:effectLst>
                  <a:outerShdw blurRad="38100" dist="38100" dir="2700000" algn="tl">
                    <a:srgbClr val="000000">
                      <a:alpha val="43137"/>
                    </a:srgbClr>
                  </a:outerShdw>
                </a:effectLst>
              </a:rPr>
              <a:t>real-time </a:t>
            </a:r>
            <a:r>
              <a:rPr lang="en-US" sz="2400" i="1" dirty="0">
                <a:effectLst>
                  <a:outerShdw blurRad="38100" dist="38100" dir="2700000" algn="tl">
                    <a:srgbClr val="000000">
                      <a:alpha val="43137"/>
                    </a:srgbClr>
                  </a:outerShdw>
                </a:effectLst>
              </a:rPr>
              <a:t>p</a:t>
            </a:r>
            <a:r>
              <a:rPr lang="en-US" sz="2400" dirty="0">
                <a:effectLst>
                  <a:outerShdw blurRad="38100" dist="38100" dir="2700000" algn="tl">
                    <a:srgbClr val="000000">
                      <a:alpha val="43137"/>
                    </a:srgbClr>
                  </a:outerShdw>
                </a:effectLst>
              </a:rPr>
              <a:t>CO</a:t>
            </a:r>
            <a:r>
              <a:rPr lang="en-US" sz="2400" baseline="-25000" dirty="0">
                <a:effectLst>
                  <a:outerShdw blurRad="38100" dist="38100" dir="2700000" algn="tl">
                    <a:srgbClr val="000000">
                      <a:alpha val="43137"/>
                    </a:srgbClr>
                  </a:outerShdw>
                </a:effectLst>
              </a:rPr>
              <a:t>2</a:t>
            </a:r>
            <a:r>
              <a:rPr lang="en-US" sz="2400" dirty="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monitors</a:t>
            </a:r>
            <a:endParaRPr lang="en-US" sz="2400" dirty="0">
              <a:effectLst>
                <a:outerShdw blurRad="38100" dist="38100" dir="2700000" algn="tl">
                  <a:srgbClr val="000000">
                    <a:alpha val="43137"/>
                  </a:srgbClr>
                </a:outerShdw>
              </a:effectLst>
            </a:endParaRPr>
          </a:p>
          <a:p>
            <a:pPr algn="ctr">
              <a:defRPr/>
            </a:pPr>
            <a:endParaRPr lang="en-US" sz="2400" b="1" dirty="0">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27" y="1996440"/>
            <a:ext cx="869775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990600" y="313267"/>
            <a:ext cx="6825824" cy="672193"/>
          </a:xfrm>
          <a:prstGeom prst="rect">
            <a:avLst/>
          </a:prstGeom>
          <a:solidFill>
            <a:srgbClr val="45B545">
              <a:alpha val="80000"/>
            </a:srgbClr>
          </a:solidFill>
        </p:spPr>
        <p:txBody>
          <a:bodyPr/>
          <a:lstStyle/>
          <a:p>
            <a:pPr algn="ctr" fontAlgn="auto">
              <a:spcAft>
                <a:spcPts val="0"/>
              </a:spcAft>
              <a:defRPr/>
            </a:pPr>
            <a:r>
              <a:rPr lang="en-US" sz="3600" b="1" dirty="0">
                <a:solidFill>
                  <a:schemeClr val="bg1"/>
                </a:solidFill>
                <a:effectLst>
                  <a:outerShdw blurRad="38100" dist="38100" dir="2700000" algn="tl">
                    <a:srgbClr val="000000">
                      <a:alpha val="43137"/>
                    </a:srgbClr>
                  </a:outerShdw>
                </a:effectLst>
                <a:latin typeface="+mj-lt"/>
                <a:ea typeface="+mj-ea"/>
                <a:cs typeface="+mj-cs"/>
              </a:rPr>
              <a:t>S</a:t>
            </a:r>
            <a:r>
              <a:rPr lang="en-US" sz="3600" b="1" dirty="0" smtClean="0">
                <a:solidFill>
                  <a:schemeClr val="bg1"/>
                </a:solidFill>
                <a:effectLst>
                  <a:outerShdw blurRad="38100" dist="38100" dir="2700000" algn="tl">
                    <a:srgbClr val="000000">
                      <a:alpha val="43137"/>
                    </a:srgbClr>
                  </a:outerShdw>
                </a:effectLst>
                <a:latin typeface="+mj-lt"/>
                <a:ea typeface="+mj-ea"/>
                <a:cs typeface="+mj-cs"/>
              </a:rPr>
              <a:t>tudying CA</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751523783"/>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3864"/>
          <a:stretch/>
        </p:blipFill>
        <p:spPr bwMode="auto">
          <a:xfrm>
            <a:off x="228600" y="1600200"/>
            <a:ext cx="8582422" cy="405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946576" y="304800"/>
            <a:ext cx="6825824" cy="672193"/>
          </a:xfrm>
          <a:prstGeom prst="rect">
            <a:avLst/>
          </a:prstGeom>
          <a:solidFill>
            <a:srgbClr val="45B545">
              <a:alpha val="80000"/>
            </a:srgbClr>
          </a:solidFill>
        </p:spPr>
        <p:txBody>
          <a:bodyPr/>
          <a:lstStyle/>
          <a:p>
            <a:pPr algn="ctr" fontAlgn="auto">
              <a:spcAft>
                <a:spcPts val="0"/>
              </a:spcAft>
              <a:defRPr/>
            </a:pPr>
            <a:r>
              <a:rPr lang="en-US" sz="3600" b="1" dirty="0">
                <a:solidFill>
                  <a:schemeClr val="bg1"/>
                </a:solidFill>
                <a:effectLst>
                  <a:outerShdw blurRad="38100" dist="38100" dir="2700000" algn="tl">
                    <a:srgbClr val="000000">
                      <a:alpha val="43137"/>
                    </a:srgbClr>
                  </a:outerShdw>
                </a:effectLst>
                <a:latin typeface="+mj-lt"/>
                <a:ea typeface="+mj-ea"/>
                <a:cs typeface="+mj-cs"/>
              </a:rPr>
              <a:t>S</a:t>
            </a:r>
            <a:r>
              <a:rPr lang="en-US" sz="3600" b="1" dirty="0" smtClean="0">
                <a:solidFill>
                  <a:schemeClr val="bg1"/>
                </a:solidFill>
                <a:effectLst>
                  <a:outerShdw blurRad="38100" dist="38100" dir="2700000" algn="tl">
                    <a:srgbClr val="000000">
                      <a:alpha val="43137"/>
                    </a:srgbClr>
                  </a:outerShdw>
                </a:effectLst>
                <a:latin typeface="+mj-lt"/>
                <a:ea typeface="+mj-ea"/>
                <a:cs typeface="+mj-cs"/>
              </a:rPr>
              <a:t>tudying CA</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410874876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MG_1277.JPG"/>
          <p:cNvPicPr>
            <a:picLocks noChangeAspect="1" noChangeArrowheads="1"/>
          </p:cNvPicPr>
          <p:nvPr/>
        </p:nvPicPr>
        <p:blipFill>
          <a:blip r:embed="rId2">
            <a:extLst>
              <a:ext uri="{28A0092B-C50C-407E-A947-70E740481C1C}">
                <a14:useLocalDpi xmlns:a14="http://schemas.microsoft.com/office/drawing/2010/main" val="0"/>
              </a:ext>
            </a:extLst>
          </a:blip>
          <a:srcRect t="16086" b="9920"/>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98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350" y="0"/>
            <a:ext cx="9277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36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12" name="Picture 3" descr="C:\Users\arnoldt\Desktop\photos\DCIM1\100D3100\DSC_02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488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77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9144000" cy="6858000"/>
          </a:xfrm>
          <a:prstGeom prst="rect">
            <a:avLst/>
          </a:prstGeom>
        </p:spPr>
      </p:pic>
      <p:sp>
        <p:nvSpPr>
          <p:cNvPr id="15" name="Rectangle 14"/>
          <p:cNvSpPr/>
          <p:nvPr/>
        </p:nvSpPr>
        <p:spPr>
          <a:xfrm>
            <a:off x="304800" y="335845"/>
            <a:ext cx="8534400" cy="5632311"/>
          </a:xfrm>
          <a:prstGeom prst="rect">
            <a:avLst/>
          </a:prstGeom>
        </p:spPr>
        <p:txBody>
          <a:bodyPr wrap="square">
            <a:spAutoFit/>
          </a:bodyPr>
          <a:lstStyle/>
          <a:p>
            <a:pPr marL="0" marR="0" algn="ctr">
              <a:spcBef>
                <a:spcPts val="0"/>
              </a:spcBef>
              <a:spcAft>
                <a:spcPts val="0"/>
              </a:spcAft>
            </a:pPr>
            <a:r>
              <a:rPr lang="en-US" sz="3200" b="1" cap="all" dirty="0" smtClean="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VALUATION OF BAY SAV</a:t>
            </a:r>
            <a:br>
              <a:rPr lang="en-US" sz="3200" b="1" cap="all" dirty="0" smtClean="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br>
            <a:endParaRPr lang="en-US" sz="2400" b="1" dirty="0">
              <a:solidFill>
                <a:schemeClr val="bg1"/>
              </a:solidFill>
              <a:latin typeface="Times New Roman" panose="02020603050405020304" pitchFamily="18" charset="0"/>
              <a:ea typeface="Arial Unicode MS" panose="020B0604020202020204" pitchFamily="34" charset="-128"/>
            </a:endParaRPr>
          </a:p>
          <a:p>
            <a:pPr marR="0" lvl="0">
              <a:spcBef>
                <a:spcPts val="0"/>
              </a:spcBef>
              <a:spcAft>
                <a:spcPts val="0"/>
              </a:spcAft>
            </a:pPr>
            <a:r>
              <a:rPr lang="en-US" sz="2000" b="1" dirty="0">
                <a:solidFill>
                  <a:srgbClr val="FFFFFF"/>
                </a:solidFill>
              </a:rPr>
              <a:t>The value of SAV can be quantified in terms </a:t>
            </a:r>
            <a:r>
              <a:rPr lang="en-US" sz="2000" b="1" dirty="0" smtClean="0">
                <a:solidFill>
                  <a:srgbClr val="FFFFFF"/>
                </a:solidFill>
              </a:rPr>
              <a:t>of </a:t>
            </a:r>
            <a:r>
              <a:rPr lang="en-US" sz="2000" b="1" dirty="0">
                <a:solidFill>
                  <a:srgbClr val="FFFFFF"/>
                </a:solidFill>
              </a:rPr>
              <a:t>ecosystem services, estimated at approximately $1.9 trillion per year, globally.  </a:t>
            </a:r>
            <a:endParaRPr lang="en-US" sz="2000" b="1" dirty="0" smtClean="0">
              <a:solidFill>
                <a:srgbClr val="FFFFFF"/>
              </a:solidFill>
            </a:endParaRPr>
          </a:p>
          <a:p>
            <a:pPr marR="0" lvl="0">
              <a:spcBef>
                <a:spcPts val="0"/>
              </a:spcBef>
              <a:spcAft>
                <a:spcPts val="0"/>
              </a:spcAft>
            </a:pPr>
            <a:endParaRPr lang="en-US" sz="2400" b="1" dirty="0">
              <a:solidFill>
                <a:srgbClr val="FFFFFF"/>
              </a:solidFill>
            </a:endParaRPr>
          </a:p>
          <a:p>
            <a:pPr marL="285750" marR="0" lvl="0" indent="-285750">
              <a:spcBef>
                <a:spcPts val="0"/>
              </a:spcBef>
              <a:spcAft>
                <a:spcPts val="0"/>
              </a:spcAft>
              <a:buFont typeface="Arial"/>
              <a:buChar char="•"/>
            </a:pPr>
            <a:r>
              <a:rPr lang="en-US" sz="2000" dirty="0" err="1" smtClean="0">
                <a:solidFill>
                  <a:srgbClr val="FFFFFF"/>
                </a:solidFill>
              </a:rPr>
              <a:t>Waycott</a:t>
            </a:r>
            <a:r>
              <a:rPr lang="en-US" sz="2000" dirty="0" smtClean="0">
                <a:solidFill>
                  <a:srgbClr val="FFFFFF"/>
                </a:solidFill>
              </a:rPr>
              <a:t> </a:t>
            </a:r>
            <a:r>
              <a:rPr lang="en-US" sz="2000" dirty="0">
                <a:solidFill>
                  <a:srgbClr val="FFFFFF"/>
                </a:solidFill>
              </a:rPr>
              <a:t>et al (2009) estimated at the value of healthy </a:t>
            </a:r>
            <a:r>
              <a:rPr lang="en-US" sz="2000" dirty="0" err="1">
                <a:solidFill>
                  <a:srgbClr val="FFFFFF"/>
                </a:solidFill>
              </a:rPr>
              <a:t>seagrass</a:t>
            </a:r>
            <a:r>
              <a:rPr lang="en-US" sz="2000" dirty="0">
                <a:solidFill>
                  <a:srgbClr val="FFFFFF"/>
                </a:solidFill>
              </a:rPr>
              <a:t> communities at as much as $28,916 ha</a:t>
            </a:r>
            <a:r>
              <a:rPr lang="en-US" sz="2000" baseline="30000" dirty="0">
                <a:solidFill>
                  <a:srgbClr val="FFFFFF"/>
                </a:solidFill>
              </a:rPr>
              <a:t>-1</a:t>
            </a:r>
            <a:r>
              <a:rPr lang="en-US" sz="2000" dirty="0">
                <a:solidFill>
                  <a:srgbClr val="FFFFFF"/>
                </a:solidFill>
              </a:rPr>
              <a:t> yr</a:t>
            </a:r>
            <a:r>
              <a:rPr lang="en-US" sz="2000" baseline="30000" dirty="0">
                <a:solidFill>
                  <a:srgbClr val="FFFFFF"/>
                </a:solidFill>
              </a:rPr>
              <a:t>-1</a:t>
            </a:r>
            <a:r>
              <a:rPr lang="en-US" sz="2000" dirty="0">
                <a:solidFill>
                  <a:srgbClr val="FFFFFF"/>
                </a:solidFill>
              </a:rPr>
              <a:t> (</a:t>
            </a:r>
            <a:r>
              <a:rPr lang="en-US" sz="2000" dirty="0" err="1">
                <a:solidFill>
                  <a:srgbClr val="FFFFFF"/>
                </a:solidFill>
              </a:rPr>
              <a:t>Costanza</a:t>
            </a:r>
            <a:r>
              <a:rPr lang="en-US" sz="2000" dirty="0">
                <a:solidFill>
                  <a:srgbClr val="FFFFFF"/>
                </a:solidFill>
              </a:rPr>
              <a:t> et al. 2014).  </a:t>
            </a:r>
            <a:r>
              <a:rPr lang="en-US" sz="2000" dirty="0" smtClean="0">
                <a:solidFill>
                  <a:srgbClr val="FFFFFF"/>
                </a:solidFill>
              </a:rPr>
              <a:t/>
            </a:r>
            <a:br>
              <a:rPr lang="en-US" sz="2000" dirty="0" smtClean="0">
                <a:solidFill>
                  <a:srgbClr val="FFFFFF"/>
                </a:solidFill>
              </a:rPr>
            </a:br>
            <a:endParaRPr lang="en-US" sz="2000" dirty="0" smtClean="0">
              <a:solidFill>
                <a:srgbClr val="FFFFFF"/>
              </a:solidFill>
            </a:endParaRPr>
          </a:p>
          <a:p>
            <a:pPr marL="285750" marR="0" lvl="0" indent="-285750">
              <a:spcBef>
                <a:spcPts val="0"/>
              </a:spcBef>
              <a:spcAft>
                <a:spcPts val="0"/>
              </a:spcAft>
              <a:buFont typeface="Arial"/>
              <a:buChar char="•"/>
            </a:pPr>
            <a:r>
              <a:rPr lang="en-US" sz="2000" dirty="0" smtClean="0">
                <a:solidFill>
                  <a:srgbClr val="FFFFFF"/>
                </a:solidFill>
              </a:rPr>
              <a:t>By </a:t>
            </a:r>
            <a:r>
              <a:rPr lang="en-US" sz="2000" dirty="0">
                <a:solidFill>
                  <a:srgbClr val="FFFFFF"/>
                </a:solidFill>
              </a:rPr>
              <a:t>this simplistic measure, the estimated value of Chesapeake Bay SAV beds would exceed $2.9 billion yr</a:t>
            </a:r>
            <a:r>
              <a:rPr lang="en-US" sz="2000" baseline="30000" dirty="0">
                <a:solidFill>
                  <a:srgbClr val="FFFFFF"/>
                </a:solidFill>
              </a:rPr>
              <a:t>-1</a:t>
            </a:r>
            <a:r>
              <a:rPr lang="en-US" sz="2000" dirty="0">
                <a:solidFill>
                  <a:srgbClr val="FFFFFF"/>
                </a:solidFill>
              </a:rPr>
              <a:t>.  </a:t>
            </a:r>
            <a:r>
              <a:rPr lang="en-US" sz="2000" dirty="0" smtClean="0">
                <a:solidFill>
                  <a:srgbClr val="FFFFFF"/>
                </a:solidFill>
              </a:rPr>
              <a:t/>
            </a:r>
            <a:br>
              <a:rPr lang="en-US" sz="2000" dirty="0" smtClean="0">
                <a:solidFill>
                  <a:srgbClr val="FFFFFF"/>
                </a:solidFill>
              </a:rPr>
            </a:br>
            <a:endParaRPr lang="en-US" sz="2000" dirty="0" smtClean="0">
              <a:solidFill>
                <a:srgbClr val="FFFFFF"/>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285750" marR="0" lvl="0" indent="-285750">
              <a:spcBef>
                <a:spcPts val="0"/>
              </a:spcBef>
              <a:spcAft>
                <a:spcPts val="0"/>
              </a:spcAft>
              <a:buFont typeface="Arial"/>
              <a:buChar char="•"/>
            </a:pPr>
            <a:r>
              <a:rPr lang="en-US" sz="2000" dirty="0" smtClean="0">
                <a:solidFill>
                  <a:srgbClr val="FFFFFF"/>
                </a:solidFill>
              </a:rPr>
              <a:t>Recently</a:t>
            </a:r>
            <a:r>
              <a:rPr lang="en-US" sz="2000" dirty="0">
                <a:solidFill>
                  <a:srgbClr val="FFFFFF"/>
                </a:solidFill>
              </a:rPr>
              <a:t>, an additional service of </a:t>
            </a:r>
            <a:r>
              <a:rPr lang="en-US" sz="2000" dirty="0" err="1">
                <a:solidFill>
                  <a:srgbClr val="FFFFFF"/>
                </a:solidFill>
              </a:rPr>
              <a:t>seagrass</a:t>
            </a:r>
            <a:r>
              <a:rPr lang="en-US" sz="2000" dirty="0">
                <a:solidFill>
                  <a:srgbClr val="FFFFFF"/>
                </a:solidFill>
              </a:rPr>
              <a:t> meadows has emerged: the capture and long-term storage of “blue carbon”.  Globally, underwater meadows are powerful carbon sinks which sequester approximately 10% of oceanic organic carbon, an estimated 27.4 </a:t>
            </a:r>
            <a:r>
              <a:rPr lang="en-US" sz="2000" dirty="0" err="1">
                <a:solidFill>
                  <a:srgbClr val="FFFFFF"/>
                </a:solidFill>
              </a:rPr>
              <a:t>Tg</a:t>
            </a:r>
            <a:r>
              <a:rPr lang="en-US" sz="2000" dirty="0">
                <a:solidFill>
                  <a:srgbClr val="FFFFFF"/>
                </a:solidFill>
              </a:rPr>
              <a:t> carbon yr</a:t>
            </a:r>
            <a:r>
              <a:rPr lang="en-US" sz="2000" baseline="30000" dirty="0">
                <a:solidFill>
                  <a:srgbClr val="FFFFFF"/>
                </a:solidFill>
              </a:rPr>
              <a:t>-1</a:t>
            </a:r>
            <a:r>
              <a:rPr lang="en-US" sz="2000" dirty="0">
                <a:solidFill>
                  <a:srgbClr val="FFFFFF"/>
                </a:solidFill>
              </a:rPr>
              <a:t>.  In total they may store as much as 19.9 </a:t>
            </a:r>
            <a:r>
              <a:rPr lang="en-US" sz="2000" dirty="0" err="1">
                <a:solidFill>
                  <a:srgbClr val="FFFFFF"/>
                </a:solidFill>
              </a:rPr>
              <a:t>Pg</a:t>
            </a:r>
            <a:r>
              <a:rPr lang="en-US" sz="2000" dirty="0">
                <a:solidFill>
                  <a:srgbClr val="FFFFFF"/>
                </a:solidFill>
              </a:rPr>
              <a:t> of this “blue carbon” in the form of anaerobic, organic-rich loams for thousands of </a:t>
            </a:r>
            <a:r>
              <a:rPr lang="en-US" sz="2000" dirty="0" smtClean="0">
                <a:solidFill>
                  <a:srgbClr val="FFFFFF"/>
                </a:solidFill>
              </a:rPr>
              <a:t>years.</a:t>
            </a:r>
            <a:endParaRPr lang="en-US" sz="2000" dirty="0">
              <a:solidFill>
                <a:srgbClr val="FFFFFF"/>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012715679"/>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4257" y="3629"/>
            <a:ext cx="9178257" cy="6854371"/>
          </a:xfrm>
          <a:prstGeom prst="rect">
            <a:avLst/>
          </a:prstGeom>
        </p:spPr>
      </p:pic>
      <p:sp>
        <p:nvSpPr>
          <p:cNvPr id="3" name="Title 1"/>
          <p:cNvSpPr txBox="1">
            <a:spLocks/>
          </p:cNvSpPr>
          <p:nvPr/>
        </p:nvSpPr>
        <p:spPr>
          <a:xfrm>
            <a:off x="946576" y="304800"/>
            <a:ext cx="6825824" cy="672193"/>
          </a:xfrm>
          <a:prstGeom prst="rect">
            <a:avLst/>
          </a:prstGeom>
          <a:solidFill>
            <a:srgbClr val="45B545">
              <a:alpha val="80000"/>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Impacts of high CO</a:t>
            </a:r>
            <a:r>
              <a:rPr lang="en-US" sz="3600" b="1" baseline="-25000" dirty="0" smtClean="0">
                <a:solidFill>
                  <a:schemeClr val="bg1"/>
                </a:solidFill>
                <a:effectLst>
                  <a:outerShdw blurRad="38100" dist="38100" dir="2700000" algn="tl">
                    <a:srgbClr val="000000">
                      <a:alpha val="43137"/>
                    </a:srgbClr>
                  </a:outerShdw>
                </a:effectLst>
                <a:latin typeface="+mj-lt"/>
                <a:ea typeface="+mj-ea"/>
                <a:cs typeface="+mj-cs"/>
              </a:rPr>
              <a:t>2</a:t>
            </a:r>
            <a:r>
              <a:rPr lang="en-US" sz="3600" b="1" dirty="0" smtClean="0">
                <a:solidFill>
                  <a:schemeClr val="bg1"/>
                </a:solidFill>
                <a:effectLst>
                  <a:outerShdw blurRad="38100" dist="38100" dir="2700000" algn="tl">
                    <a:srgbClr val="000000">
                      <a:alpha val="43137"/>
                    </a:srgbClr>
                  </a:outerShdw>
                </a:effectLst>
                <a:latin typeface="+mj-lt"/>
                <a:ea typeface="+mj-ea"/>
                <a:cs typeface="+mj-cs"/>
              </a:rPr>
              <a:t>?</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4" name="Picture 3"/>
          <p:cNvPicPr>
            <a:picLocks noChangeAspect="1"/>
          </p:cNvPicPr>
          <p:nvPr/>
        </p:nvPicPr>
        <p:blipFill>
          <a:blip r:embed="rId3"/>
          <a:stretch>
            <a:fillRect/>
          </a:stretch>
        </p:blipFill>
        <p:spPr>
          <a:xfrm>
            <a:off x="3814762" y="1752600"/>
            <a:ext cx="4876800" cy="4876800"/>
          </a:xfrm>
          <a:prstGeom prst="rect">
            <a:avLst/>
          </a:prstGeom>
        </p:spPr>
      </p:pic>
      <p:pic>
        <p:nvPicPr>
          <p:cNvPr id="5" name="Picture 4"/>
          <p:cNvPicPr>
            <a:picLocks noChangeAspect="1"/>
          </p:cNvPicPr>
          <p:nvPr/>
        </p:nvPicPr>
        <p:blipFill>
          <a:blip r:embed="rId4"/>
          <a:stretch>
            <a:fillRect/>
          </a:stretch>
        </p:blipFill>
        <p:spPr>
          <a:xfrm>
            <a:off x="3810000" y="1066800"/>
            <a:ext cx="4876800" cy="765806"/>
          </a:xfrm>
          <a:prstGeom prst="rect">
            <a:avLst/>
          </a:prstGeom>
        </p:spPr>
      </p:pic>
      <p:sp>
        <p:nvSpPr>
          <p:cNvPr id="7" name="TextBox 6"/>
          <p:cNvSpPr txBox="1"/>
          <p:nvPr/>
        </p:nvSpPr>
        <p:spPr>
          <a:xfrm>
            <a:off x="381000" y="1219200"/>
            <a:ext cx="3048000" cy="5078314"/>
          </a:xfrm>
          <a:prstGeom prst="rect">
            <a:avLst/>
          </a:prstGeom>
          <a:noFill/>
        </p:spPr>
        <p:txBody>
          <a:bodyPr wrap="square" rtlCol="0">
            <a:spAutoFit/>
          </a:bodyPr>
          <a:lstStyle/>
          <a:p>
            <a:r>
              <a:rPr lang="en-US" dirty="0" smtClean="0">
                <a:solidFill>
                  <a:srgbClr val="FFFFFF"/>
                </a:solidFill>
              </a:rPr>
              <a:t>High </a:t>
            </a:r>
            <a:r>
              <a:rPr lang="en-US" dirty="0">
                <a:solidFill>
                  <a:srgbClr val="FFFFFF"/>
                </a:solidFill>
              </a:rPr>
              <a:t>CO</a:t>
            </a:r>
            <a:r>
              <a:rPr lang="en-US" baseline="-25000" dirty="0">
                <a:solidFill>
                  <a:srgbClr val="FFFFFF"/>
                </a:solidFill>
              </a:rPr>
              <a:t>2</a:t>
            </a:r>
            <a:r>
              <a:rPr lang="en-US" dirty="0">
                <a:solidFill>
                  <a:srgbClr val="FFFFFF"/>
                </a:solidFill>
              </a:rPr>
              <a:t> conditions may benefit SAV photosynthesis, which is often CO</a:t>
            </a:r>
            <a:r>
              <a:rPr lang="en-US" baseline="-25000" dirty="0">
                <a:solidFill>
                  <a:srgbClr val="FFFFFF"/>
                </a:solidFill>
              </a:rPr>
              <a:t>2</a:t>
            </a:r>
            <a:r>
              <a:rPr lang="en-US" dirty="0">
                <a:solidFill>
                  <a:srgbClr val="FFFFFF"/>
                </a:solidFill>
              </a:rPr>
              <a:t>-limited. </a:t>
            </a:r>
            <a:endParaRPr lang="en-US" dirty="0" smtClean="0">
              <a:solidFill>
                <a:srgbClr val="FFFFFF"/>
              </a:solidFill>
            </a:endParaRPr>
          </a:p>
          <a:p>
            <a:endParaRPr lang="en-US" dirty="0">
              <a:solidFill>
                <a:srgbClr val="FFFFFF"/>
              </a:solidFill>
            </a:endParaRPr>
          </a:p>
          <a:p>
            <a:r>
              <a:rPr lang="en-US" dirty="0" smtClean="0">
                <a:solidFill>
                  <a:srgbClr val="FFFFFF"/>
                </a:solidFill>
              </a:rPr>
              <a:t>The </a:t>
            </a:r>
            <a:r>
              <a:rPr lang="en-US" i="1" dirty="0" smtClean="0">
                <a:solidFill>
                  <a:srgbClr val="FFFFFF"/>
                </a:solidFill>
              </a:rPr>
              <a:t>“CO</a:t>
            </a:r>
            <a:r>
              <a:rPr lang="en-US" i="1" baseline="-25000" dirty="0" smtClean="0">
                <a:solidFill>
                  <a:srgbClr val="FFFFFF"/>
                </a:solidFill>
              </a:rPr>
              <a:t>2</a:t>
            </a:r>
            <a:r>
              <a:rPr lang="en-US" i="1" dirty="0" smtClean="0">
                <a:solidFill>
                  <a:srgbClr val="FFFFFF"/>
                </a:solidFill>
              </a:rPr>
              <a:t> fertilization effect” </a:t>
            </a:r>
            <a:r>
              <a:rPr lang="en-US" dirty="0" smtClean="0">
                <a:solidFill>
                  <a:srgbClr val="FFFFFF"/>
                </a:solidFill>
              </a:rPr>
              <a:t>is often beneficial for eelgrass, and other photosynthetic organisms.</a:t>
            </a:r>
          </a:p>
          <a:p>
            <a:endParaRPr lang="en-US" dirty="0">
              <a:solidFill>
                <a:srgbClr val="FFFFFF"/>
              </a:solidFill>
            </a:endParaRPr>
          </a:p>
          <a:p>
            <a:r>
              <a:rPr lang="en-US" dirty="0">
                <a:solidFill>
                  <a:srgbClr val="FFFFFF"/>
                </a:solidFill>
              </a:rPr>
              <a:t>A</a:t>
            </a:r>
            <a:r>
              <a:rPr lang="en-US" dirty="0" smtClean="0">
                <a:solidFill>
                  <a:srgbClr val="FFFFFF"/>
                </a:solidFill>
              </a:rPr>
              <a:t>cidification </a:t>
            </a:r>
            <a:r>
              <a:rPr lang="en-US" dirty="0">
                <a:solidFill>
                  <a:srgbClr val="FFFFFF"/>
                </a:solidFill>
              </a:rPr>
              <a:t>should stimulate eelgrass photosynthesis sufficiently to offset the deleterious effects of thermal-stress, “</a:t>
            </a:r>
            <a:r>
              <a:rPr lang="en-US" i="1" dirty="0">
                <a:solidFill>
                  <a:srgbClr val="FFFFFF"/>
                </a:solidFill>
              </a:rPr>
              <a:t>facilitating the survival of eelgrass in Chesapeake Bay despite a warmer climate</a:t>
            </a:r>
            <a:r>
              <a:rPr lang="en-US" dirty="0">
                <a:solidFill>
                  <a:srgbClr val="FFFFFF"/>
                </a:solidFill>
              </a:rPr>
              <a:t>”.</a:t>
            </a:r>
          </a:p>
        </p:txBody>
      </p:sp>
      <p:sp>
        <p:nvSpPr>
          <p:cNvPr id="2" name="TextBox 1"/>
          <p:cNvSpPr txBox="1"/>
          <p:nvPr/>
        </p:nvSpPr>
        <p:spPr>
          <a:xfrm>
            <a:off x="5982161" y="4343400"/>
            <a:ext cx="979755" cy="369332"/>
          </a:xfrm>
          <a:prstGeom prst="rect">
            <a:avLst/>
          </a:prstGeom>
          <a:noFill/>
        </p:spPr>
        <p:txBody>
          <a:bodyPr wrap="none" rtlCol="0">
            <a:spAutoFit/>
          </a:bodyPr>
          <a:lstStyle/>
          <a:p>
            <a:r>
              <a:rPr lang="en-US" b="1" i="1" dirty="0" smtClean="0">
                <a:solidFill>
                  <a:schemeClr val="bg1"/>
                </a:solidFill>
              </a:rPr>
              <a:t>“good”</a:t>
            </a:r>
            <a:endParaRPr lang="en-US" b="1" i="1" dirty="0">
              <a:solidFill>
                <a:schemeClr val="bg1"/>
              </a:solidFill>
            </a:endParaRPr>
          </a:p>
        </p:txBody>
      </p:sp>
      <p:sp>
        <p:nvSpPr>
          <p:cNvPr id="8" name="TextBox 7"/>
          <p:cNvSpPr txBox="1"/>
          <p:nvPr/>
        </p:nvSpPr>
        <p:spPr>
          <a:xfrm>
            <a:off x="5997390" y="2663626"/>
            <a:ext cx="825867" cy="369332"/>
          </a:xfrm>
          <a:prstGeom prst="rect">
            <a:avLst/>
          </a:prstGeom>
          <a:noFill/>
        </p:spPr>
        <p:txBody>
          <a:bodyPr wrap="none" rtlCol="0">
            <a:spAutoFit/>
          </a:bodyPr>
          <a:lstStyle/>
          <a:p>
            <a:r>
              <a:rPr lang="en-US" b="1" i="1" dirty="0" smtClean="0"/>
              <a:t>“bad”</a:t>
            </a:r>
            <a:endParaRPr lang="en-US" b="1" i="1" dirty="0"/>
          </a:p>
        </p:txBody>
      </p:sp>
    </p:spTree>
    <p:extLst>
      <p:ext uri="{BB962C8B-B14F-4D97-AF65-F5344CB8AC3E}">
        <p14:creationId xmlns:p14="http://schemas.microsoft.com/office/powerpoint/2010/main" val="106138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46576" y="304800"/>
            <a:ext cx="6825824" cy="672193"/>
          </a:xfrm>
          <a:prstGeom prst="rect">
            <a:avLst/>
          </a:prstGeom>
          <a:solidFill>
            <a:srgbClr val="45B545">
              <a:alpha val="80000"/>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Impacts of high CO</a:t>
            </a:r>
            <a:r>
              <a:rPr lang="en-US" sz="3600" b="1" baseline="-25000" dirty="0" smtClean="0">
                <a:solidFill>
                  <a:schemeClr val="bg1"/>
                </a:solidFill>
                <a:effectLst>
                  <a:outerShdw blurRad="38100" dist="38100" dir="2700000" algn="tl">
                    <a:srgbClr val="000000">
                      <a:alpha val="43137"/>
                    </a:srgbClr>
                  </a:outerShdw>
                </a:effectLst>
                <a:latin typeface="+mj-lt"/>
                <a:ea typeface="+mj-ea"/>
                <a:cs typeface="+mj-cs"/>
              </a:rPr>
              <a:t>2</a:t>
            </a:r>
            <a:r>
              <a:rPr lang="en-US" sz="3600" b="1" dirty="0" smtClean="0">
                <a:solidFill>
                  <a:schemeClr val="bg1"/>
                </a:solidFill>
                <a:effectLst>
                  <a:outerShdw blurRad="38100" dist="38100" dir="2700000" algn="tl">
                    <a:srgbClr val="000000">
                      <a:alpha val="43137"/>
                    </a:srgbClr>
                  </a:outerShdw>
                </a:effectLst>
                <a:latin typeface="+mj-lt"/>
                <a:ea typeface="+mj-ea"/>
                <a:cs typeface="+mj-cs"/>
              </a:rPr>
              <a:t>?</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6" name="Picture 2" descr="D:\IMG_1260.JPG"/>
          <p:cNvPicPr>
            <a:picLocks noChangeAspect="1" noChangeArrowheads="1"/>
          </p:cNvPicPr>
          <p:nvPr/>
        </p:nvPicPr>
        <p:blipFill>
          <a:blip r:embed="rId2" cstate="print"/>
          <a:srcRect/>
          <a:stretch>
            <a:fillRect/>
          </a:stretch>
        </p:blipFill>
        <p:spPr bwMode="auto">
          <a:xfrm>
            <a:off x="609600" y="1295400"/>
            <a:ext cx="7653040" cy="5046275"/>
          </a:xfrm>
          <a:prstGeom prst="rect">
            <a:avLst/>
          </a:prstGeom>
          <a:noFill/>
        </p:spPr>
      </p:pic>
    </p:spTree>
    <p:extLst>
      <p:ext uri="{BB962C8B-B14F-4D97-AF65-F5344CB8AC3E}">
        <p14:creationId xmlns:p14="http://schemas.microsoft.com/office/powerpoint/2010/main" val="269097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46576" y="304800"/>
            <a:ext cx="6825824" cy="672193"/>
          </a:xfrm>
          <a:prstGeom prst="rect">
            <a:avLst/>
          </a:prstGeom>
          <a:solidFill>
            <a:srgbClr val="45B545">
              <a:alpha val="80000"/>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Impacts of high CO</a:t>
            </a:r>
            <a:r>
              <a:rPr lang="en-US" sz="3600" b="1" baseline="-25000" dirty="0" smtClean="0">
                <a:solidFill>
                  <a:schemeClr val="bg1"/>
                </a:solidFill>
                <a:effectLst>
                  <a:outerShdw blurRad="38100" dist="38100" dir="2700000" algn="tl">
                    <a:srgbClr val="000000">
                      <a:alpha val="43137"/>
                    </a:srgbClr>
                  </a:outerShdw>
                </a:effectLst>
                <a:latin typeface="+mj-lt"/>
                <a:ea typeface="+mj-ea"/>
                <a:cs typeface="+mj-cs"/>
              </a:rPr>
              <a:t>2</a:t>
            </a:r>
            <a:r>
              <a:rPr lang="en-US" sz="3600" b="1" dirty="0" smtClean="0">
                <a:solidFill>
                  <a:schemeClr val="bg1"/>
                </a:solidFill>
                <a:effectLst>
                  <a:outerShdw blurRad="38100" dist="38100" dir="2700000" algn="tl">
                    <a:srgbClr val="000000">
                      <a:alpha val="43137"/>
                    </a:srgbClr>
                  </a:outerShdw>
                </a:effectLst>
                <a:latin typeface="+mj-lt"/>
                <a:ea typeface="+mj-ea"/>
                <a:cs typeface="+mj-cs"/>
              </a:rPr>
              <a:t>?</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6" name="Picture 3" descr="D:\IMG_1271.JPG"/>
          <p:cNvPicPr>
            <a:picLocks noChangeAspect="1" noChangeArrowheads="1"/>
          </p:cNvPicPr>
          <p:nvPr/>
        </p:nvPicPr>
        <p:blipFill>
          <a:blip r:embed="rId2" cstate="print"/>
          <a:srcRect/>
          <a:stretch>
            <a:fillRect/>
          </a:stretch>
        </p:blipFill>
        <p:spPr bwMode="auto">
          <a:xfrm>
            <a:off x="381000" y="1447800"/>
            <a:ext cx="8277169" cy="5012724"/>
          </a:xfrm>
          <a:prstGeom prst="rect">
            <a:avLst/>
          </a:prstGeom>
          <a:noFill/>
        </p:spPr>
      </p:pic>
    </p:spTree>
    <p:extLst>
      <p:ext uri="{BB962C8B-B14F-4D97-AF65-F5344CB8AC3E}">
        <p14:creationId xmlns:p14="http://schemas.microsoft.com/office/powerpoint/2010/main" val="147781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46576" y="304800"/>
            <a:ext cx="6825824" cy="672193"/>
          </a:xfrm>
          <a:prstGeom prst="rect">
            <a:avLst/>
          </a:prstGeom>
          <a:solidFill>
            <a:srgbClr val="45B545">
              <a:alpha val="80000"/>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Impacts of high CO</a:t>
            </a:r>
            <a:r>
              <a:rPr lang="en-US" sz="3600" b="1" baseline="-25000" dirty="0" smtClean="0">
                <a:solidFill>
                  <a:schemeClr val="bg1"/>
                </a:solidFill>
                <a:effectLst>
                  <a:outerShdw blurRad="38100" dist="38100" dir="2700000" algn="tl">
                    <a:srgbClr val="000000">
                      <a:alpha val="43137"/>
                    </a:srgbClr>
                  </a:outerShdw>
                </a:effectLst>
                <a:latin typeface="+mj-lt"/>
                <a:ea typeface="+mj-ea"/>
                <a:cs typeface="+mj-cs"/>
              </a:rPr>
              <a:t>2</a:t>
            </a:r>
            <a:r>
              <a:rPr lang="en-US" sz="3600" b="1" dirty="0" smtClean="0">
                <a:solidFill>
                  <a:schemeClr val="bg1"/>
                </a:solidFill>
                <a:effectLst>
                  <a:outerShdw blurRad="38100" dist="38100" dir="2700000" algn="tl">
                    <a:srgbClr val="000000">
                      <a:alpha val="43137"/>
                    </a:srgbClr>
                  </a:outerShdw>
                </a:effectLst>
                <a:latin typeface="+mj-lt"/>
                <a:ea typeface="+mj-ea"/>
                <a:cs typeface="+mj-cs"/>
              </a:rPr>
              <a:t>?</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5" name="Picture 2" descr="D:\IMG_1303.JPG"/>
          <p:cNvPicPr>
            <a:picLocks noChangeAspect="1" noChangeArrowheads="1"/>
          </p:cNvPicPr>
          <p:nvPr/>
        </p:nvPicPr>
        <p:blipFill>
          <a:blip r:embed="rId2" cstate="print"/>
          <a:srcRect/>
          <a:stretch>
            <a:fillRect/>
          </a:stretch>
        </p:blipFill>
        <p:spPr bwMode="auto">
          <a:xfrm>
            <a:off x="381000" y="1447800"/>
            <a:ext cx="8255000" cy="5012724"/>
          </a:xfrm>
          <a:prstGeom prst="rect">
            <a:avLst/>
          </a:prstGeom>
          <a:noFill/>
        </p:spPr>
      </p:pic>
    </p:spTree>
    <p:extLst>
      <p:ext uri="{BB962C8B-B14F-4D97-AF65-F5344CB8AC3E}">
        <p14:creationId xmlns:p14="http://schemas.microsoft.com/office/powerpoint/2010/main" val="353222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95600" y="5780531"/>
            <a:ext cx="952814" cy="925069"/>
          </a:xfrm>
          <a:prstGeom prst="rect">
            <a:avLst/>
          </a:prstGeom>
        </p:spPr>
      </p:pic>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066800"/>
            <a:ext cx="3271838"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p:cNvPicPr>
            <a:picLocks noChangeAspect="1" noChangeArrowheads="1"/>
          </p:cNvPicPr>
          <p:nvPr/>
        </p:nvPicPr>
        <p:blipFill>
          <a:blip r:embed="rId4"/>
          <a:srcRect/>
          <a:stretch>
            <a:fillRect/>
          </a:stretch>
        </p:blipFill>
        <p:spPr bwMode="auto">
          <a:xfrm>
            <a:off x="898551" y="1266429"/>
            <a:ext cx="1371600" cy="1133475"/>
          </a:xfrm>
          <a:prstGeom prst="rect">
            <a:avLst/>
          </a:prstGeom>
          <a:noFill/>
          <a:ln w="9525">
            <a:noFill/>
            <a:miter lim="800000"/>
            <a:headEnd/>
            <a:tailEnd/>
          </a:ln>
          <a:effectLst/>
        </p:spPr>
      </p:pic>
      <p:pic>
        <p:nvPicPr>
          <p:cNvPr id="21" name="Picture 3"/>
          <p:cNvPicPr>
            <a:picLocks noChangeAspect="1" noChangeArrowheads="1"/>
          </p:cNvPicPr>
          <p:nvPr/>
        </p:nvPicPr>
        <p:blipFill>
          <a:blip r:embed="rId5"/>
          <a:srcRect/>
          <a:stretch>
            <a:fillRect/>
          </a:stretch>
        </p:blipFill>
        <p:spPr bwMode="auto">
          <a:xfrm>
            <a:off x="841215" y="2827828"/>
            <a:ext cx="1592424" cy="624230"/>
          </a:xfrm>
          <a:prstGeom prst="rect">
            <a:avLst/>
          </a:prstGeom>
          <a:noFill/>
          <a:ln w="9525">
            <a:noFill/>
            <a:miter lim="800000"/>
            <a:headEnd/>
            <a:tailEnd/>
          </a:ln>
          <a:effectLst/>
        </p:spPr>
      </p:pic>
      <p:pic>
        <p:nvPicPr>
          <p:cNvPr id="22" name="Picture 4"/>
          <p:cNvPicPr>
            <a:picLocks noChangeAspect="1" noChangeArrowheads="1"/>
          </p:cNvPicPr>
          <p:nvPr/>
        </p:nvPicPr>
        <p:blipFill>
          <a:blip r:embed="rId6"/>
          <a:srcRect/>
          <a:stretch>
            <a:fillRect/>
          </a:stretch>
        </p:blipFill>
        <p:spPr bwMode="auto">
          <a:xfrm>
            <a:off x="898551" y="3758735"/>
            <a:ext cx="1452061" cy="1437540"/>
          </a:xfrm>
          <a:prstGeom prst="rect">
            <a:avLst/>
          </a:prstGeom>
          <a:noFill/>
          <a:ln w="9525">
            <a:noFill/>
            <a:miter lim="800000"/>
            <a:headEnd/>
            <a:tailEnd/>
          </a:ln>
          <a:effectLst/>
        </p:spPr>
      </p:pic>
      <p:pic>
        <p:nvPicPr>
          <p:cNvPr id="23" name="Picture 5"/>
          <p:cNvPicPr>
            <a:picLocks noChangeAspect="1" noChangeArrowheads="1"/>
          </p:cNvPicPr>
          <p:nvPr/>
        </p:nvPicPr>
        <p:blipFill>
          <a:blip r:embed="rId7"/>
          <a:srcRect/>
          <a:stretch>
            <a:fillRect/>
          </a:stretch>
        </p:blipFill>
        <p:spPr bwMode="auto">
          <a:xfrm>
            <a:off x="898551" y="5502952"/>
            <a:ext cx="1310726" cy="1011634"/>
          </a:xfrm>
          <a:prstGeom prst="rect">
            <a:avLst/>
          </a:prstGeom>
          <a:noFill/>
          <a:ln w="9525">
            <a:noFill/>
            <a:miter lim="800000"/>
            <a:headEnd/>
            <a:tailEnd/>
          </a:ln>
          <a:effectLst/>
        </p:spPr>
      </p:pic>
      <p:sp>
        <p:nvSpPr>
          <p:cNvPr id="15" name="Title 1"/>
          <p:cNvSpPr txBox="1">
            <a:spLocks/>
          </p:cNvSpPr>
          <p:nvPr/>
        </p:nvSpPr>
        <p:spPr>
          <a:xfrm>
            <a:off x="946576" y="304800"/>
            <a:ext cx="6825824" cy="672193"/>
          </a:xfrm>
          <a:prstGeom prst="rect">
            <a:avLst/>
          </a:prstGeom>
          <a:solidFill>
            <a:srgbClr val="45B545">
              <a:alpha val="80000"/>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Community-level impacts</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2" name="Picture 1"/>
          <p:cNvPicPr>
            <a:picLocks noChangeAspect="1"/>
          </p:cNvPicPr>
          <p:nvPr/>
        </p:nvPicPr>
        <p:blipFill>
          <a:blip r:embed="rId8"/>
          <a:stretch>
            <a:fillRect/>
          </a:stretch>
        </p:blipFill>
        <p:spPr>
          <a:xfrm rot="5400000">
            <a:off x="6084205" y="4151529"/>
            <a:ext cx="2651471" cy="1865884"/>
          </a:xfrm>
          <a:prstGeom prst="rect">
            <a:avLst/>
          </a:prstGeom>
        </p:spPr>
      </p:pic>
      <p:pic>
        <p:nvPicPr>
          <p:cNvPr id="3" name="Picture 2"/>
          <p:cNvPicPr>
            <a:picLocks noChangeAspect="1"/>
          </p:cNvPicPr>
          <p:nvPr/>
        </p:nvPicPr>
        <p:blipFill rotWithShape="1">
          <a:blip r:embed="rId9"/>
          <a:srcRect t="13115" r="34810"/>
          <a:stretch/>
        </p:blipFill>
        <p:spPr>
          <a:xfrm rot="5400000">
            <a:off x="6243995" y="1499434"/>
            <a:ext cx="2331889" cy="1865885"/>
          </a:xfrm>
          <a:prstGeom prst="rect">
            <a:avLst/>
          </a:prstGeom>
        </p:spPr>
      </p:pic>
      <p:sp>
        <p:nvSpPr>
          <p:cNvPr id="5" name="TextBox 4"/>
          <p:cNvSpPr txBox="1"/>
          <p:nvPr/>
        </p:nvSpPr>
        <p:spPr>
          <a:xfrm>
            <a:off x="4044017" y="5733279"/>
            <a:ext cx="1348446" cy="276999"/>
          </a:xfrm>
          <a:prstGeom prst="rect">
            <a:avLst/>
          </a:prstGeom>
          <a:noFill/>
        </p:spPr>
        <p:txBody>
          <a:bodyPr wrap="none" rtlCol="0">
            <a:spAutoFit/>
          </a:bodyPr>
          <a:lstStyle/>
          <a:p>
            <a:r>
              <a:rPr lang="en-US" sz="1200" dirty="0" err="1" smtClean="0"/>
              <a:t>Lignins</a:t>
            </a:r>
            <a:r>
              <a:rPr lang="en-US" sz="1200" dirty="0" smtClean="0"/>
              <a:t>: ~2% DM</a:t>
            </a:r>
            <a:endParaRPr lang="en-US" sz="1200" dirty="0"/>
          </a:p>
        </p:txBody>
      </p:sp>
    </p:spTree>
    <p:extLst>
      <p:ext uri="{BB962C8B-B14F-4D97-AF65-F5344CB8AC3E}">
        <p14:creationId xmlns:p14="http://schemas.microsoft.com/office/powerpoint/2010/main" val="385302875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39000"/>
                    </a14:imgEffect>
                    <a14:imgEffect>
                      <a14:brightnessContrast bright="-35000" contrast="-19000"/>
                    </a14:imgEffect>
                  </a14:imgLayer>
                </a14:imgProps>
              </a:ext>
            </a:extLst>
          </a:blip>
          <a:stretch>
            <a:fillRect/>
          </a:stretch>
        </p:blipFill>
        <p:spPr>
          <a:xfrm>
            <a:off x="-34257" y="3629"/>
            <a:ext cx="9178257" cy="6854371"/>
          </a:xfrm>
          <a:prstGeom prst="rect">
            <a:avLst/>
          </a:prstGeom>
        </p:spPr>
      </p:pic>
      <p:sp>
        <p:nvSpPr>
          <p:cNvPr id="2" name="Rectangle 1"/>
          <p:cNvSpPr/>
          <p:nvPr/>
        </p:nvSpPr>
        <p:spPr>
          <a:xfrm>
            <a:off x="1524000" y="491548"/>
            <a:ext cx="6477000" cy="5878532"/>
          </a:xfrm>
          <a:prstGeom prst="rect">
            <a:avLst/>
          </a:prstGeom>
        </p:spPr>
        <p:txBody>
          <a:bodyPr wrap="square">
            <a:spAutoFit/>
          </a:bodyPr>
          <a:lstStyle/>
          <a:p>
            <a:pPr marR="0" lvl="0">
              <a:spcBef>
                <a:spcPts val="0"/>
              </a:spcBef>
              <a:spcAft>
                <a:spcPts val="0"/>
              </a:spcAft>
            </a:pPr>
            <a:endParaRPr lang="en-US" sz="2400" b="1" i="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R="0" lvl="0">
              <a:spcBef>
                <a:spcPts val="0"/>
              </a:spcBef>
              <a:spcAft>
                <a:spcPts val="0"/>
              </a:spcAft>
            </a:pPr>
            <a:endParaRPr lang="en-US" sz="2400" b="1" i="1"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R="0" lvl="0">
              <a:spcBef>
                <a:spcPts val="0"/>
              </a:spcBef>
              <a:spcAft>
                <a:spcPts val="0"/>
              </a:spcAft>
            </a:pPr>
            <a:r>
              <a:rPr lang="en-US" sz="2800" b="1" i="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a:t>
            </a:r>
            <a:r>
              <a:rPr lang="en-US" sz="2800" b="1" i="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Our predictions are limited, however, by our poor understanding of the indirect effects of climate change on community members, including fouling organisms, grazers, and microbes associated with seagrass die-offs.  These indirect effects are likely to trigger abrupt, unforeseen changes in these communities.” </a:t>
            </a:r>
            <a:r>
              <a:rPr lang="en-US" sz="2800" b="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TS3 </a:t>
            </a:r>
            <a:r>
              <a:rPr lang="en-US" sz="2800" b="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report</a:t>
            </a:r>
          </a:p>
          <a:p>
            <a:pPr marR="0" lvl="0">
              <a:spcBef>
                <a:spcPts val="0"/>
              </a:spcBef>
              <a:spcAft>
                <a:spcPts val="0"/>
              </a:spcAft>
            </a:pPr>
            <a:endParaRPr lang="en-US" sz="2800" b="1"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R="0" lvl="0">
              <a:spcBef>
                <a:spcPts val="0"/>
              </a:spcBef>
              <a:spcAft>
                <a:spcPts val="0"/>
              </a:spcAft>
            </a:pPr>
            <a:r>
              <a:rPr lang="en-US" sz="2800" b="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r>
            <a:br>
              <a:rPr lang="en-US" sz="2800" b="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br>
            <a:r>
              <a:rPr lang="en-US" sz="2000" b="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p>
        </p:txBody>
      </p:sp>
    </p:spTree>
    <p:extLst>
      <p:ext uri="{BB962C8B-B14F-4D97-AF65-F5344CB8AC3E}">
        <p14:creationId xmlns:p14="http://schemas.microsoft.com/office/powerpoint/2010/main" val="3805598925"/>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9000"/>
                    </a14:imgEffect>
                    <a14:imgEffect>
                      <a14:brightnessContrast bright="-27000" contrast="-11000"/>
                    </a14:imgEffect>
                  </a14:imgLayer>
                </a14:imgProps>
              </a:ext>
            </a:extLst>
          </a:blip>
          <a:stretch>
            <a:fillRect/>
          </a:stretch>
        </p:blipFill>
        <p:spPr>
          <a:xfrm>
            <a:off x="-34257" y="3629"/>
            <a:ext cx="9178257" cy="6854371"/>
          </a:xfrm>
          <a:prstGeom prst="rect">
            <a:avLst/>
          </a:prstGeom>
        </p:spPr>
      </p:pic>
      <p:sp>
        <p:nvSpPr>
          <p:cNvPr id="2" name="Rectangle 1"/>
          <p:cNvSpPr/>
          <p:nvPr/>
        </p:nvSpPr>
        <p:spPr>
          <a:xfrm>
            <a:off x="135271" y="990600"/>
            <a:ext cx="8839200" cy="5324535"/>
          </a:xfrm>
          <a:prstGeom prst="rect">
            <a:avLst/>
          </a:prstGeom>
        </p:spPr>
        <p:txBody>
          <a:bodyPr wrap="square">
            <a:spAutoFit/>
          </a:bodyPr>
          <a:lstStyle/>
          <a:p>
            <a:pPr marL="0" marR="0">
              <a:spcBef>
                <a:spcPts val="0"/>
              </a:spcBef>
              <a:spcAft>
                <a:spcPts val="0"/>
              </a:spcAft>
            </a:pPr>
            <a:r>
              <a:rPr lang="en-US" sz="2000" b="1" cap="all" dirty="0">
                <a:solidFill>
                  <a:schemeClr val="bg1"/>
                </a:solidFill>
                <a:latin typeface="Calibri" panose="020F0502020204030204" pitchFamily="34" charset="0"/>
                <a:ea typeface="Arial Unicode MS" panose="020B0604020202020204" pitchFamily="34" charset="-128"/>
              </a:rPr>
              <a:t/>
            </a:r>
            <a:br>
              <a:rPr lang="en-US" sz="2000" b="1" cap="all" dirty="0">
                <a:solidFill>
                  <a:schemeClr val="bg1"/>
                </a:solidFill>
                <a:latin typeface="Calibri" panose="020F0502020204030204" pitchFamily="34" charset="0"/>
                <a:ea typeface="Arial Unicode MS" panose="020B0604020202020204" pitchFamily="34" charset="-128"/>
              </a:rPr>
            </a:br>
            <a:r>
              <a:rPr lang="en-US" sz="2000" dirty="0" smtClean="0">
                <a:solidFill>
                  <a:schemeClr val="bg1"/>
                </a:solidFill>
                <a:latin typeface="Calibri" panose="020F0502020204030204" pitchFamily="34" charset="0"/>
              </a:rPr>
              <a:t>If </a:t>
            </a:r>
            <a:r>
              <a:rPr lang="en-US" sz="2000" dirty="0">
                <a:solidFill>
                  <a:schemeClr val="bg1"/>
                </a:solidFill>
                <a:latin typeface="Calibri" panose="020F0502020204030204" pitchFamily="34" charset="0"/>
              </a:rPr>
              <a:t>the current trajectory of climate change continues the Chesapeake Bay could develop some characteristics of a subtropical estuary by the next century. </a:t>
            </a:r>
            <a:r>
              <a:rPr lang="en-US" sz="2000" dirty="0" smtClean="0">
                <a:solidFill>
                  <a:schemeClr val="bg1"/>
                </a:solidFill>
                <a:latin typeface="Calibri" panose="020F0502020204030204" pitchFamily="34" charset="0"/>
              </a:rPr>
              <a:t/>
            </a:r>
            <a:br>
              <a:rPr lang="en-US" sz="2000" dirty="0" smtClean="0">
                <a:solidFill>
                  <a:schemeClr val="bg1"/>
                </a:solidFill>
                <a:latin typeface="Calibri" panose="020F0502020204030204" pitchFamily="34" charset="0"/>
              </a:rPr>
            </a:br>
            <a:endParaRPr lang="en-US" sz="2000" dirty="0" smtClean="0">
              <a:solidFill>
                <a:schemeClr val="bg1"/>
              </a:solidFill>
              <a:latin typeface="Calibri" panose="020F0502020204030204" pitchFamily="34" charset="0"/>
            </a:endParaRPr>
          </a:p>
          <a:p>
            <a:pPr marL="800100" lvl="1" indent="-342900">
              <a:spcBef>
                <a:spcPts val="0"/>
              </a:spcBef>
              <a:spcAft>
                <a:spcPts val="0"/>
              </a:spcAft>
              <a:buFont typeface="Symbol" panose="05050102010706020507" pitchFamily="18" charset="2"/>
              <a:buChar char=""/>
            </a:pPr>
            <a: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Climate </a:t>
            </a:r>
            <a:r>
              <a:rPr lang="en-US" sz="2000"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warming has already been implicated in die-offs of submerged vegetation, especially eelgrass (</a:t>
            </a:r>
            <a:r>
              <a:rPr lang="en-US" sz="2000" i="1"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Z. marina</a:t>
            </a:r>
            <a:r>
              <a:rPr lang="en-US" sz="2000"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r>
              <a:rPr lang="en-US" sz="2000" dirty="0">
                <a:solidFill>
                  <a:srgbClr val="FFFF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Continued warming has been predicted to reduce or eliminate eelgrass from the Chesapeake Bay</a:t>
            </a:r>
            <a:r>
              <a:rPr lang="en-US" sz="2000" dirty="0" smtClean="0">
                <a:solidFill>
                  <a:srgbClr val="FFFF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a:t>
            </a:r>
            <a:br>
              <a:rPr lang="en-US" sz="2000" dirty="0" smtClean="0">
                <a:solidFill>
                  <a:srgbClr val="FFFF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br>
            <a:endParaRPr lang="en-US" sz="2000" dirty="0">
              <a:solidFill>
                <a:srgbClr val="FFFF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800100" lvl="1" indent="-342900">
              <a:spcBef>
                <a:spcPts val="0"/>
              </a:spcBef>
              <a:spcAft>
                <a:spcPts val="0"/>
              </a:spcAft>
              <a:buFont typeface="Symbol" panose="05050102010706020507" pitchFamily="18" charset="2"/>
              <a:buChar char=""/>
            </a:pPr>
            <a:r>
              <a:rPr lang="en-US" sz="2000"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“CO</a:t>
            </a:r>
            <a:r>
              <a:rPr lang="en-US" sz="2000" baseline="-25000"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2</a:t>
            </a:r>
            <a:r>
              <a:rPr lang="en-US" sz="2000"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fertilization effect” of coastal acidification has the potential to stimulate photosynthesis and growth in submerged vegetation.  </a:t>
            </a:r>
            <a:r>
              <a:rPr lang="en-US" sz="2000" dirty="0">
                <a:solidFill>
                  <a:srgbClr val="FFFF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High CO</a:t>
            </a:r>
            <a:r>
              <a:rPr lang="en-US" sz="2000" baseline="-25000" dirty="0">
                <a:solidFill>
                  <a:srgbClr val="FFFF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2</a:t>
            </a:r>
            <a:r>
              <a:rPr lang="en-US" sz="2000" dirty="0">
                <a:solidFill>
                  <a:srgbClr val="FFFF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 low pH </a:t>
            </a:r>
            <a:r>
              <a:rPr lang="en-US" sz="2000" dirty="0" smtClean="0">
                <a:solidFill>
                  <a:srgbClr val="FFFF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conditions may facilitate </a:t>
            </a:r>
            <a:r>
              <a:rPr lang="en-US" sz="2000" dirty="0">
                <a:solidFill>
                  <a:srgbClr val="FFFF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survival of eelgrass in the Chesapeake Bay</a:t>
            </a:r>
            <a:r>
              <a:rPr lang="en-US" sz="2000" dirty="0" smtClean="0">
                <a:solidFill>
                  <a:srgbClr val="FFFF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a:t>
            </a:r>
            <a: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r>
            <a:b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br>
            <a:endPar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800100" lvl="1" indent="-342900">
              <a:spcBef>
                <a:spcPts val="0"/>
              </a:spcBef>
              <a:spcAft>
                <a:spcPts val="0"/>
              </a:spcAft>
              <a:buFont typeface="Symbol" panose="05050102010706020507" pitchFamily="18" charset="2"/>
              <a:buChar char=""/>
            </a:pPr>
            <a:r>
              <a:rPr lang="en-US" sz="2000" dirty="0">
                <a:solidFill>
                  <a:schemeClr val="bg1"/>
                </a:solidFill>
                <a:latin typeface="Calibri" panose="020F0502020204030204" pitchFamily="34" charset="0"/>
              </a:rPr>
              <a:t>Sea level rise will reshape our shorelines.  Where they are permitted to migrate landward, suitable SAV habitat may persist.  </a:t>
            </a:r>
            <a:r>
              <a:rPr lang="en-US" sz="2000" dirty="0">
                <a:solidFill>
                  <a:srgbClr val="FFFF00"/>
                </a:solidFill>
                <a:latin typeface="Calibri" panose="020F0502020204030204" pitchFamily="34" charset="0"/>
              </a:rPr>
              <a:t>However, where shorelines are hardened suitable SAV habitat is likely to be lost.</a:t>
            </a:r>
          </a:p>
          <a:p>
            <a:pPr marL="800100" lvl="1" indent="-342900">
              <a:spcBef>
                <a:spcPts val="0"/>
              </a:spcBef>
              <a:spcAft>
                <a:spcPts val="0"/>
              </a:spcAft>
              <a:buFont typeface="Symbol" panose="05050102010706020507" pitchFamily="18" charset="2"/>
              <a:buChar char=""/>
            </a:pPr>
            <a:endPar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5" name="Title 1"/>
          <p:cNvSpPr txBox="1">
            <a:spLocks/>
          </p:cNvSpPr>
          <p:nvPr/>
        </p:nvSpPr>
        <p:spPr>
          <a:xfrm>
            <a:off x="2027865" y="587730"/>
            <a:ext cx="4800600" cy="457200"/>
          </a:xfrm>
          <a:prstGeom prst="rect">
            <a:avLst/>
          </a:prstGeom>
          <a:solidFill>
            <a:srgbClr val="45B545">
              <a:alpha val="80000"/>
            </a:srgbClr>
          </a:solidFill>
        </p:spPr>
        <p:txBody>
          <a:bodyPr/>
          <a:lstStyle/>
          <a:p>
            <a:pPr algn="ctr" fontAlgn="auto">
              <a:spcAft>
                <a:spcPts val="0"/>
              </a:spcAft>
              <a:defRPr/>
            </a:pPr>
            <a:r>
              <a:rPr lang="en-US" sz="2400" b="1" dirty="0" smtClean="0">
                <a:solidFill>
                  <a:schemeClr val="bg1"/>
                </a:solidFill>
                <a:effectLst>
                  <a:outerShdw blurRad="38100" dist="38100" dir="2700000" algn="tl">
                    <a:srgbClr val="000000">
                      <a:alpha val="43137"/>
                    </a:srgbClr>
                  </a:outerShdw>
                </a:effectLst>
                <a:latin typeface="+mj-lt"/>
                <a:ea typeface="+mj-ea"/>
                <a:cs typeface="+mj-cs"/>
              </a:rPr>
              <a:t>TS3 CONCLUSIONS</a:t>
            </a:r>
            <a:endParaRPr lang="en-US" sz="240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58306422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5000"/>
                    </a14:imgEffect>
                    <a14:imgEffect>
                      <a14:brightnessContrast bright="-41000" contrast="-31000"/>
                    </a14:imgEffect>
                  </a14:imgLayer>
                </a14:imgProps>
              </a:ext>
            </a:extLst>
          </a:blip>
          <a:stretch>
            <a:fillRect/>
          </a:stretch>
        </p:blipFill>
        <p:spPr>
          <a:xfrm>
            <a:off x="-34257" y="3629"/>
            <a:ext cx="9178257" cy="6854371"/>
          </a:xfrm>
          <a:prstGeom prst="rect">
            <a:avLst/>
          </a:prstGeom>
        </p:spPr>
      </p:pic>
      <p:sp>
        <p:nvSpPr>
          <p:cNvPr id="2" name="Rectangle 1"/>
          <p:cNvSpPr/>
          <p:nvPr/>
        </p:nvSpPr>
        <p:spPr>
          <a:xfrm>
            <a:off x="280876" y="304800"/>
            <a:ext cx="8558323" cy="6863417"/>
          </a:xfrm>
          <a:prstGeom prst="rect">
            <a:avLst/>
          </a:prstGeom>
        </p:spPr>
        <p:txBody>
          <a:bodyPr wrap="square">
            <a:spAutoFit/>
          </a:bodyPr>
          <a:lstStyle/>
          <a:p>
            <a:pPr marL="0" marR="0" algn="ctr">
              <a:spcBef>
                <a:spcPts val="0"/>
              </a:spcBef>
              <a:spcAft>
                <a:spcPts val="0"/>
              </a:spcAft>
            </a:pPr>
            <a:endParaRPr lang="en-US" sz="2000" b="1" cap="all" dirty="0">
              <a:solidFill>
                <a:schemeClr val="bg1"/>
              </a:solidFill>
              <a:latin typeface="Calibri" panose="020F0502020204030204" pitchFamily="34" charset="0"/>
              <a:ea typeface="Arial Unicode MS" panose="020B0604020202020204" pitchFamily="34" charset="-128"/>
            </a:endParaRPr>
          </a:p>
          <a:p>
            <a:pPr marR="0" lvl="0">
              <a:spcBef>
                <a:spcPts val="0"/>
              </a:spcBef>
              <a:spcAft>
                <a:spcPts val="0"/>
              </a:spcAft>
            </a:pPr>
            <a:endParaRPr lang="en-US" sz="2400" b="1"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spcBef>
                <a:spcPts val="0"/>
              </a:spcBef>
              <a:spcAft>
                <a:spcPts val="0"/>
              </a:spcAft>
            </a:pPr>
            <a:r>
              <a:rPr lang="en-US" sz="2800" b="1" i="1" dirty="0" smtClean="0">
                <a:solidFill>
                  <a:srgbClr val="FFFF00"/>
                </a:solidFill>
                <a:latin typeface="Calibri" panose="020F0502020204030204" pitchFamily="34" charset="0"/>
                <a:ea typeface="Arial Unicode MS" panose="020B0604020202020204" pitchFamily="34" charset="-128"/>
                <a:cs typeface="Times New Roman" panose="02020603050405020304" pitchFamily="18" charset="0"/>
              </a:rPr>
              <a:t>Address 20</a:t>
            </a:r>
            <a:r>
              <a:rPr lang="en-US" sz="2800" b="1" i="1" baseline="30000" dirty="0" smtClean="0">
                <a:solidFill>
                  <a:srgbClr val="FFFF00"/>
                </a:solidFill>
                <a:latin typeface="Calibri" panose="020F0502020204030204" pitchFamily="34" charset="0"/>
                <a:ea typeface="Arial Unicode MS" panose="020B0604020202020204" pitchFamily="34" charset="-128"/>
                <a:cs typeface="Times New Roman" panose="02020603050405020304" pitchFamily="18" charset="0"/>
              </a:rPr>
              <a:t>th</a:t>
            </a:r>
            <a:r>
              <a:rPr lang="en-US" sz="2800" b="1" i="1" dirty="0" smtClean="0">
                <a:solidFill>
                  <a:srgbClr val="FFFF00"/>
                </a:solidFill>
                <a:latin typeface="Calibri" panose="020F0502020204030204" pitchFamily="34" charset="0"/>
                <a:ea typeface="Arial Unicode MS" panose="020B0604020202020204" pitchFamily="34" charset="-128"/>
                <a:cs typeface="Times New Roman" panose="02020603050405020304" pitchFamily="18" charset="0"/>
              </a:rPr>
              <a:t> century challenges, 21</a:t>
            </a:r>
            <a:r>
              <a:rPr lang="en-US" sz="2800" b="1" i="1" baseline="30000" dirty="0" smtClean="0">
                <a:solidFill>
                  <a:srgbClr val="FFFF00"/>
                </a:solidFill>
                <a:latin typeface="Calibri" panose="020F0502020204030204" pitchFamily="34" charset="0"/>
                <a:ea typeface="Arial Unicode MS" panose="020B0604020202020204" pitchFamily="34" charset="-128"/>
                <a:cs typeface="Times New Roman" panose="02020603050405020304" pitchFamily="18" charset="0"/>
              </a:rPr>
              <a:t>st</a:t>
            </a:r>
            <a:r>
              <a:rPr lang="en-US" sz="2800" b="1" i="1" dirty="0" smtClean="0">
                <a:solidFill>
                  <a:srgbClr val="FFFF00"/>
                </a:solidFill>
                <a:latin typeface="Calibri" panose="020F0502020204030204" pitchFamily="34" charset="0"/>
                <a:ea typeface="Arial Unicode MS" panose="020B0604020202020204" pitchFamily="34" charset="-128"/>
                <a:cs typeface="Times New Roman" panose="02020603050405020304" pitchFamily="18" charset="0"/>
              </a:rPr>
              <a:t> century climate change, maintain diversity to buy time.  </a:t>
            </a:r>
            <a:r>
              <a:rPr lang="en-US" sz="2400" i="1" dirty="0" smtClean="0">
                <a:solidFill>
                  <a:schemeClr val="bg1"/>
                </a:solidFill>
                <a:latin typeface="Calibri" panose="020F0502020204030204" pitchFamily="34" charset="0"/>
              </a:rPr>
              <a:t>“</a:t>
            </a:r>
            <a:r>
              <a:rPr lang="en-US" sz="2400" i="1" dirty="0">
                <a:solidFill>
                  <a:schemeClr val="bg1"/>
                </a:solidFill>
                <a:latin typeface="Calibri" panose="020F0502020204030204" pitchFamily="34" charset="0"/>
              </a:rPr>
              <a:t>Present-day efforts to improve the health and species diversity of the Chesapeake will be important in determining how the ecosystem responds to climate change.  It is clear that the ability of ecological communities to resist and/or adapt to climate change is linked to their species and genetic diversity.”</a:t>
            </a:r>
            <a:endParaRPr lang="en-US" sz="2400" i="1"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spcBef>
                <a:spcPts val="0"/>
              </a:spcBef>
              <a:spcAft>
                <a:spcPts val="0"/>
              </a:spcAft>
            </a:pPr>
            <a:endParaRPr lang="en-US" sz="2800" b="1" i="1" dirty="0">
              <a:solidFill>
                <a:schemeClr val="bg1"/>
              </a:solidFill>
            </a:endParaRPr>
          </a:p>
          <a:p>
            <a:pPr>
              <a:spcBef>
                <a:spcPts val="0"/>
              </a:spcBef>
              <a:spcAft>
                <a:spcPts val="0"/>
              </a:spcAft>
            </a:pPr>
            <a:r>
              <a:rPr lang="en-US" sz="2800" b="1" i="1" dirty="0" smtClean="0">
                <a:solidFill>
                  <a:srgbClr val="FFFF00"/>
                </a:solidFill>
                <a:latin typeface="Calibri" panose="020F0502020204030204" pitchFamily="34" charset="0"/>
                <a:ea typeface="Arial Unicode MS" panose="020B0604020202020204" pitchFamily="34" charset="-128"/>
                <a:cs typeface="Times New Roman" panose="02020603050405020304" pitchFamily="18" charset="0"/>
              </a:rPr>
              <a:t>Learn to accept uncertainty and risk.  </a:t>
            </a:r>
            <a:r>
              <a:rPr lang="en-US" sz="2400" i="1" dirty="0" smtClean="0">
                <a:solidFill>
                  <a:schemeClr val="bg1"/>
                </a:solidFill>
                <a:latin typeface="Calibri" panose="020F0502020204030204" pitchFamily="34" charset="0"/>
                <a:ea typeface="Arial Unicode MS" panose="020B0604020202020204" pitchFamily="34" charset="-128"/>
                <a:cs typeface="Times New Roman" panose="02020603050405020304" pitchFamily="18" charset="0"/>
              </a:rPr>
              <a:t>“These </a:t>
            </a:r>
            <a:r>
              <a:rPr lang="en-US" sz="2400" i="1" dirty="0">
                <a:solidFill>
                  <a:schemeClr val="bg1"/>
                </a:solidFill>
                <a:latin typeface="Calibri" panose="020F0502020204030204" pitchFamily="34" charset="0"/>
                <a:ea typeface="Arial Unicode MS" panose="020B0604020202020204" pitchFamily="34" charset="-128"/>
                <a:cs typeface="Times New Roman" panose="02020603050405020304" pitchFamily="18" charset="0"/>
              </a:rPr>
              <a:t>interacting forces are likely to trigger episodic events, pass ecological thresholds, trigger tipping points, and induce phase changes, making it unlikely that changes in these communities will occur at a uniform pace, or in a predictable manner.  These events are likely to preclude a smooth transition to a balanced subtropical ecosystem.” </a:t>
            </a:r>
            <a:endParaRPr lang="en-US" sz="2800" i="1" dirty="0">
              <a:solidFill>
                <a:schemeClr val="bg1"/>
              </a:solidFill>
              <a:latin typeface="Calibri" panose="020F0502020204030204" pitchFamily="34" charset="0"/>
              <a:ea typeface="Arial Unicode MS" panose="020B0604020202020204" pitchFamily="34" charset="-128"/>
              <a:cs typeface="Times New Roman" panose="02020603050405020304" pitchFamily="18" charset="0"/>
            </a:endParaRPr>
          </a:p>
          <a:p>
            <a:pPr marR="0" lvl="0">
              <a:spcBef>
                <a:spcPts val="0"/>
              </a:spcBef>
              <a:spcAft>
                <a:spcPts val="0"/>
              </a:spcAft>
            </a:pPr>
            <a:r>
              <a:rPr lang="en-US" sz="2400" b="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r>
            <a:br>
              <a:rPr lang="en-US" sz="2400" b="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br>
            <a:r>
              <a:rPr lang="en-US" sz="2000" b="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p>
        </p:txBody>
      </p:sp>
      <p:sp>
        <p:nvSpPr>
          <p:cNvPr id="4" name="Title 1"/>
          <p:cNvSpPr txBox="1">
            <a:spLocks/>
          </p:cNvSpPr>
          <p:nvPr/>
        </p:nvSpPr>
        <p:spPr>
          <a:xfrm>
            <a:off x="1905000" y="381000"/>
            <a:ext cx="4800600" cy="457200"/>
          </a:xfrm>
          <a:prstGeom prst="rect">
            <a:avLst/>
          </a:prstGeom>
          <a:solidFill>
            <a:srgbClr val="45B545">
              <a:alpha val="80000"/>
            </a:srgbClr>
          </a:solidFill>
        </p:spPr>
        <p:txBody>
          <a:bodyPr/>
          <a:lstStyle/>
          <a:p>
            <a:pPr algn="ctr" fontAlgn="auto">
              <a:spcAft>
                <a:spcPts val="0"/>
              </a:spcAft>
              <a:defRPr/>
            </a:pPr>
            <a:r>
              <a:rPr lang="en-US" sz="2400" b="1" dirty="0" smtClean="0">
                <a:solidFill>
                  <a:schemeClr val="bg1"/>
                </a:solidFill>
                <a:effectLst>
                  <a:outerShdw blurRad="38100" dist="38100" dir="2700000" algn="tl">
                    <a:srgbClr val="000000">
                      <a:alpha val="43137"/>
                    </a:srgbClr>
                  </a:outerShdw>
                </a:effectLst>
                <a:latin typeface="+mj-lt"/>
                <a:ea typeface="+mj-ea"/>
                <a:cs typeface="+mj-cs"/>
              </a:rPr>
              <a:t>Recommendations</a:t>
            </a:r>
            <a:endParaRPr lang="en-US" sz="240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04057934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257" y="3629"/>
            <a:ext cx="9178257" cy="6854371"/>
          </a:xfrm>
          <a:prstGeom prst="rect">
            <a:avLst/>
          </a:prstGeom>
        </p:spPr>
      </p:pic>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1371600" y="2057400"/>
            <a:ext cx="6181407" cy="3167063"/>
          </a:xfrm>
          <a:prstGeom prst="rect">
            <a:avLst/>
          </a:prstGeom>
        </p:spPr>
      </p:pic>
      <p:sp>
        <p:nvSpPr>
          <p:cNvPr id="3" name="TextBox 2"/>
          <p:cNvSpPr txBox="1"/>
          <p:nvPr/>
        </p:nvSpPr>
        <p:spPr>
          <a:xfrm>
            <a:off x="6400800" y="5334000"/>
            <a:ext cx="1045479" cy="261610"/>
          </a:xfrm>
          <a:prstGeom prst="rect">
            <a:avLst/>
          </a:prstGeom>
          <a:noFill/>
        </p:spPr>
        <p:txBody>
          <a:bodyPr wrap="none" rtlCol="0">
            <a:spAutoFit/>
          </a:bodyPr>
          <a:lstStyle/>
          <a:p>
            <a:r>
              <a:rPr lang="en-US" sz="1100" dirty="0" smtClean="0">
                <a:solidFill>
                  <a:schemeClr val="bg1"/>
                </a:solidFill>
              </a:rPr>
              <a:t>Jackson et al.</a:t>
            </a:r>
            <a:endParaRPr lang="en-US" sz="1100" dirty="0">
              <a:solidFill>
                <a:schemeClr val="bg1"/>
              </a:solidFill>
            </a:endParaRPr>
          </a:p>
        </p:txBody>
      </p:sp>
      <p:sp>
        <p:nvSpPr>
          <p:cNvPr id="5" name="Title 1"/>
          <p:cNvSpPr txBox="1">
            <a:spLocks/>
          </p:cNvSpPr>
          <p:nvPr/>
        </p:nvSpPr>
        <p:spPr>
          <a:xfrm>
            <a:off x="1147603" y="757554"/>
            <a:ext cx="6629400" cy="1104901"/>
          </a:xfrm>
          <a:prstGeom prst="rect">
            <a:avLst/>
          </a:prstGeom>
          <a:solidFill>
            <a:schemeClr val="accent4">
              <a:lumMod val="50000"/>
              <a:lumOff val="50000"/>
              <a:alpha val="48000"/>
            </a:schemeClr>
          </a:solidFill>
        </p:spPr>
        <p:txBody>
          <a:bodyPr/>
          <a:lstStyle/>
          <a:p>
            <a:pPr algn="ctr" fontAlgn="auto">
              <a:spcAft>
                <a:spcPts val="0"/>
              </a:spcAft>
              <a:defRPr/>
            </a:pPr>
            <a:r>
              <a:rPr lang="en-US" sz="3200" b="1" dirty="0" smtClean="0">
                <a:solidFill>
                  <a:schemeClr val="bg1"/>
                </a:solidFill>
                <a:effectLst>
                  <a:outerShdw blurRad="38100" dist="38100" dir="2700000" algn="tl">
                    <a:srgbClr val="000000">
                      <a:alpha val="43137"/>
                    </a:srgbClr>
                  </a:outerShdw>
                </a:effectLst>
                <a:latin typeface="+mj-lt"/>
                <a:ea typeface="+mj-ea"/>
                <a:cs typeface="+mj-cs"/>
              </a:rPr>
              <a:t>The challenges of modern coastal ecosystems</a:t>
            </a:r>
            <a:endParaRPr lang="en-US" sz="320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61622098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sharpenSoften amount="-22000"/>
                    </a14:imgEffect>
                    <a14:imgEffect>
                      <a14:brightnessContrast bright="-25000"/>
                    </a14:imgEffect>
                  </a14:imgLayer>
                </a14:imgProps>
              </a:ext>
            </a:extLst>
          </a:blip>
          <a:stretch>
            <a:fillRect/>
          </a:stretch>
        </p:blipFill>
        <p:spPr>
          <a:xfrm>
            <a:off x="0" y="0"/>
            <a:ext cx="9144000" cy="6858000"/>
          </a:xfrm>
          <a:prstGeom prst="rect">
            <a:avLst/>
          </a:prstGeom>
        </p:spPr>
      </p:pic>
      <p:sp>
        <p:nvSpPr>
          <p:cNvPr id="15" name="Rectangle 14"/>
          <p:cNvSpPr/>
          <p:nvPr/>
        </p:nvSpPr>
        <p:spPr>
          <a:xfrm>
            <a:off x="304800" y="609600"/>
            <a:ext cx="8534400" cy="6124754"/>
          </a:xfrm>
          <a:prstGeom prst="rect">
            <a:avLst/>
          </a:prstGeom>
        </p:spPr>
        <p:txBody>
          <a:bodyPr wrap="square">
            <a:spAutoFit/>
          </a:bodyPr>
          <a:lstStyle/>
          <a:p>
            <a:pPr marL="0" marR="0" algn="ctr">
              <a:spcBef>
                <a:spcPts val="0"/>
              </a:spcBef>
              <a:spcAft>
                <a:spcPts val="0"/>
              </a:spcAft>
            </a:pPr>
            <a:r>
              <a:rPr lang="en-US" sz="3200" b="1" cap="all"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21</a:t>
            </a:r>
            <a:r>
              <a:rPr lang="en-US" sz="3200" b="1" cap="all" baseline="30000"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st</a:t>
            </a:r>
            <a:r>
              <a:rPr lang="en-US" sz="3200" b="1" cap="all"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 CENTURY </a:t>
            </a:r>
            <a:r>
              <a:rPr lang="en-US" sz="3200" b="1" cap="all" dirty="0" smtClean="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SAV THE </a:t>
            </a:r>
            <a:r>
              <a:rPr lang="en-US" sz="3200" b="1" cap="all"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CHESAPEAKE BAY</a:t>
            </a:r>
            <a:r>
              <a:rPr lang="en-US" sz="2400" b="1" cap="all" dirty="0">
                <a:solidFill>
                  <a:schemeClr val="bg1"/>
                </a:solidFill>
                <a:latin typeface="Calibri" panose="020F0502020204030204" pitchFamily="34" charset="0"/>
                <a:ea typeface="Arial Unicode MS" panose="020B0604020202020204" pitchFamily="34" charset="-128"/>
              </a:rPr>
              <a:t/>
            </a:r>
            <a:br>
              <a:rPr lang="en-US" sz="2400" b="1" cap="all" dirty="0">
                <a:solidFill>
                  <a:schemeClr val="bg1"/>
                </a:solidFill>
                <a:latin typeface="Calibri" panose="020F0502020204030204" pitchFamily="34" charset="0"/>
                <a:ea typeface="Arial Unicode MS" panose="020B0604020202020204" pitchFamily="34" charset="-128"/>
              </a:rPr>
            </a:br>
            <a:endParaRPr lang="en-US" sz="2400" b="1" dirty="0">
              <a:solidFill>
                <a:schemeClr val="bg1"/>
              </a:solidFill>
              <a:latin typeface="Times New Roman" panose="02020603050405020304" pitchFamily="18" charset="0"/>
              <a:ea typeface="Arial Unicode MS" panose="020B0604020202020204" pitchFamily="34" charset="-128"/>
            </a:endParaRPr>
          </a:p>
          <a:p>
            <a:r>
              <a:rPr lang="en-US" sz="2400" dirty="0">
                <a:solidFill>
                  <a:srgbClr val="FFFFFF"/>
                </a:solidFill>
              </a:rPr>
              <a:t>Any attempt to predict the future of SAV in the Chesapeake Bay must consider the impacts of accelerating climate </a:t>
            </a:r>
            <a:r>
              <a:rPr lang="en-US" sz="2400" dirty="0" smtClean="0">
                <a:solidFill>
                  <a:srgbClr val="FFFFFF"/>
                </a:solidFill>
              </a:rPr>
              <a:t>change.  </a:t>
            </a:r>
            <a:r>
              <a:rPr lang="en-US" sz="2400" dirty="0">
                <a:solidFill>
                  <a:srgbClr val="FFFFFF"/>
                </a:solidFill>
              </a:rPr>
              <a:t>By the end of the century the Chesapeake region will be subject </a:t>
            </a:r>
            <a:r>
              <a:rPr lang="en-US" sz="2400" dirty="0" smtClean="0">
                <a:solidFill>
                  <a:srgbClr val="FFFFFF"/>
                </a:solidFill>
              </a:rPr>
              <a:t>to:</a:t>
            </a:r>
          </a:p>
          <a:p>
            <a:endParaRPr lang="en-US" sz="2400" dirty="0">
              <a:solidFill>
                <a:srgbClr val="FFFFFF"/>
              </a:solidFill>
            </a:endParaRPr>
          </a:p>
          <a:p>
            <a:pPr marL="1200150" lvl="2" indent="-285750">
              <a:buFont typeface="Arial"/>
              <a:buChar char="•"/>
            </a:pPr>
            <a:r>
              <a:rPr lang="en-US" sz="2400" dirty="0" smtClean="0">
                <a:solidFill>
                  <a:srgbClr val="FFFFFF"/>
                </a:solidFill>
              </a:rPr>
              <a:t>a </a:t>
            </a:r>
            <a:r>
              <a:rPr lang="en-US" sz="2400" dirty="0">
                <a:solidFill>
                  <a:srgbClr val="FFFFFF"/>
                </a:solidFill>
              </a:rPr>
              <a:t>mean temperature increase of 2 to 6°</a:t>
            </a:r>
            <a:r>
              <a:rPr lang="en-US" sz="2400" dirty="0" smtClean="0">
                <a:solidFill>
                  <a:srgbClr val="FFFFFF"/>
                </a:solidFill>
              </a:rPr>
              <a:t>C</a:t>
            </a:r>
          </a:p>
          <a:p>
            <a:pPr marL="1200150" lvl="2" indent="-285750">
              <a:buFont typeface="Arial"/>
              <a:buChar char="•"/>
            </a:pPr>
            <a:endParaRPr lang="en-US" sz="2400" dirty="0" smtClean="0">
              <a:solidFill>
                <a:srgbClr val="FFFFFF"/>
              </a:solidFill>
            </a:endParaRPr>
          </a:p>
          <a:p>
            <a:pPr marL="1200150" lvl="2" indent="-285750">
              <a:buFont typeface="Arial"/>
              <a:buChar char="•"/>
            </a:pPr>
            <a:r>
              <a:rPr lang="en-US" sz="2400" dirty="0">
                <a:solidFill>
                  <a:srgbClr val="FFFFFF"/>
                </a:solidFill>
              </a:rPr>
              <a:t>a 50-160% increase in CO</a:t>
            </a:r>
            <a:r>
              <a:rPr lang="en-US" sz="2400" baseline="-25000" dirty="0">
                <a:solidFill>
                  <a:srgbClr val="FFFFFF"/>
                </a:solidFill>
              </a:rPr>
              <a:t>2</a:t>
            </a:r>
            <a:r>
              <a:rPr lang="en-US" sz="2400" dirty="0">
                <a:solidFill>
                  <a:srgbClr val="FFFFFF"/>
                </a:solidFill>
              </a:rPr>
              <a:t> concentrations </a:t>
            </a:r>
            <a:endParaRPr lang="en-US" sz="2400" dirty="0" smtClean="0">
              <a:solidFill>
                <a:srgbClr val="FFFFFF"/>
              </a:solidFill>
            </a:endParaRPr>
          </a:p>
          <a:p>
            <a:pPr marL="1200150" lvl="2" indent="-285750">
              <a:buFont typeface="Arial"/>
              <a:buChar char="•"/>
            </a:pPr>
            <a:endParaRPr lang="en-US" sz="2400" dirty="0">
              <a:solidFill>
                <a:srgbClr val="FFFFFF"/>
              </a:solidFill>
            </a:endParaRPr>
          </a:p>
          <a:p>
            <a:pPr marL="1200150" lvl="2" indent="-285750">
              <a:buFont typeface="Arial"/>
              <a:buChar char="•"/>
            </a:pPr>
            <a:r>
              <a:rPr lang="en-US" sz="2400" dirty="0" smtClean="0">
                <a:solidFill>
                  <a:srgbClr val="FFFFFF"/>
                </a:solidFill>
              </a:rPr>
              <a:t>0.7</a:t>
            </a:r>
            <a:r>
              <a:rPr lang="en-US" sz="2400" dirty="0">
                <a:solidFill>
                  <a:srgbClr val="FFFFFF"/>
                </a:solidFill>
              </a:rPr>
              <a:t>-1.6m of sea-level </a:t>
            </a:r>
            <a:r>
              <a:rPr lang="en-US" sz="2400" dirty="0" smtClean="0">
                <a:solidFill>
                  <a:srgbClr val="FFFFFF"/>
                </a:solidFill>
              </a:rPr>
              <a:t>rise </a:t>
            </a:r>
            <a:endParaRPr lang="en-US" sz="2400" dirty="0">
              <a:solidFill>
                <a:srgbClr val="FFFFFF"/>
              </a:solidFill>
            </a:endParaRPr>
          </a:p>
          <a:p>
            <a:endParaRPr lang="en-US" sz="2400" dirty="0">
              <a:solidFill>
                <a:srgbClr val="FFFFFF"/>
              </a:solidFill>
            </a:endParaRPr>
          </a:p>
          <a:p>
            <a:r>
              <a:rPr lang="en-US" sz="2400" dirty="0" smtClean="0">
                <a:solidFill>
                  <a:srgbClr val="FFFFFF"/>
                </a:solidFill>
              </a:rPr>
              <a:t>If </a:t>
            </a:r>
            <a:r>
              <a:rPr lang="en-US" sz="2400" dirty="0">
                <a:solidFill>
                  <a:srgbClr val="FFFFFF"/>
                </a:solidFill>
              </a:rPr>
              <a:t>the current trajectory of climate change continues </a:t>
            </a:r>
            <a:r>
              <a:rPr lang="en-US" sz="2400" b="1" dirty="0">
                <a:solidFill>
                  <a:srgbClr val="FFFF00"/>
                </a:solidFill>
              </a:rPr>
              <a:t>the Chesapeake Bay could develop some characteristics of a subtropical estuary</a:t>
            </a:r>
            <a:r>
              <a:rPr lang="en-US" sz="2400" dirty="0">
                <a:solidFill>
                  <a:srgbClr val="FFFFFF"/>
                </a:solidFill>
              </a:rPr>
              <a:t> by the next century. </a:t>
            </a:r>
            <a:endParaRPr lang="en-US" sz="2400" dirty="0" smtClean="0">
              <a:solidFill>
                <a:srgbClr val="FFFFFF"/>
              </a:solidFill>
            </a:endParaRPr>
          </a:p>
        </p:txBody>
      </p:sp>
    </p:spTree>
    <p:extLst>
      <p:ext uri="{BB962C8B-B14F-4D97-AF65-F5344CB8AC3E}">
        <p14:creationId xmlns:p14="http://schemas.microsoft.com/office/powerpoint/2010/main" val="162501544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sharpenSoften amount="-28000"/>
                    </a14:imgEffect>
                    <a14:imgEffect>
                      <a14:brightnessContrast bright="-31000" contrast="-21000"/>
                    </a14:imgEffect>
                  </a14:imgLayer>
                </a14:imgProps>
              </a:ext>
            </a:extLst>
          </a:blip>
          <a:stretch>
            <a:fillRect/>
          </a:stretch>
        </p:blipFill>
        <p:spPr>
          <a:xfrm>
            <a:off x="0" y="0"/>
            <a:ext cx="9144000" cy="6858000"/>
          </a:xfrm>
          <a:prstGeom prst="rect">
            <a:avLst/>
          </a:prstGeom>
        </p:spPr>
      </p:pic>
      <p:sp>
        <p:nvSpPr>
          <p:cNvPr id="15" name="Rectangle 14"/>
          <p:cNvSpPr/>
          <p:nvPr/>
        </p:nvSpPr>
        <p:spPr>
          <a:xfrm>
            <a:off x="228600" y="335845"/>
            <a:ext cx="8686800" cy="6186309"/>
          </a:xfrm>
          <a:prstGeom prst="rect">
            <a:avLst/>
          </a:prstGeom>
        </p:spPr>
        <p:txBody>
          <a:bodyPr wrap="square">
            <a:spAutoFit/>
          </a:bodyPr>
          <a:lstStyle/>
          <a:p>
            <a:pPr marL="0" marR="0" algn="ctr">
              <a:spcBef>
                <a:spcPts val="0"/>
              </a:spcBef>
              <a:spcAft>
                <a:spcPts val="0"/>
              </a:spcAft>
            </a:pPr>
            <a:r>
              <a:rPr lang="en-US" sz="4000" b="1" cap="all" dirty="0" smtClean="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Warming, etc.</a:t>
            </a:r>
          </a:p>
          <a:p>
            <a:pPr marL="0" marR="0">
              <a:spcBef>
                <a:spcPts val="0"/>
              </a:spcBef>
              <a:spcAft>
                <a:spcPts val="0"/>
              </a:spcAft>
            </a:pPr>
            <a:r>
              <a:rPr lang="en-US" sz="2800" b="1"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r>
            <a:br>
              <a:rPr lang="en-US" sz="2800" b="1"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br>
            <a:r>
              <a:rPr lang="en-US" sz="2000" b="1" dirty="0" smtClean="0">
                <a:solidFill>
                  <a:srgbClr val="FFFF00"/>
                </a:solidFill>
              </a:rPr>
              <a:t>The </a:t>
            </a:r>
            <a:r>
              <a:rPr lang="en-US" sz="2000" b="1" dirty="0">
                <a:solidFill>
                  <a:srgbClr val="FFFF00"/>
                </a:solidFill>
              </a:rPr>
              <a:t>Chesapeake will transition from a temperate to a subtropical estuary during the 21</a:t>
            </a:r>
            <a:r>
              <a:rPr lang="en-US" sz="2000" b="1" baseline="30000" dirty="0">
                <a:solidFill>
                  <a:srgbClr val="FFFF00"/>
                </a:solidFill>
              </a:rPr>
              <a:t>st</a:t>
            </a:r>
            <a:r>
              <a:rPr lang="en-US" sz="2000" b="1" dirty="0">
                <a:solidFill>
                  <a:srgbClr val="FFFF00"/>
                </a:solidFill>
              </a:rPr>
              <a:t> century</a:t>
            </a:r>
            <a:r>
              <a:rPr lang="en-US" sz="2000" b="1" dirty="0" smtClean="0">
                <a:solidFill>
                  <a:srgbClr val="FFFF00"/>
                </a:solidFill>
              </a:rPr>
              <a:t>.*</a:t>
            </a:r>
            <a:r>
              <a:rPr lang="en-US" sz="2000" dirty="0" smtClean="0">
                <a:solidFill>
                  <a:srgbClr val="FFFF00"/>
                </a:solidFill>
              </a:rPr>
              <a:t> </a:t>
            </a:r>
            <a:r>
              <a:rPr lang="en-US" sz="2000" dirty="0" smtClean="0">
                <a:solidFill>
                  <a:srgbClr val="FFFFFF"/>
                </a:solidFill>
              </a:rPr>
              <a:t>The </a:t>
            </a:r>
            <a:r>
              <a:rPr lang="en-US" sz="2000" dirty="0">
                <a:solidFill>
                  <a:srgbClr val="FFFFFF"/>
                </a:solidFill>
              </a:rPr>
              <a:t>most devastating temperature effects may result from an increased in the frequency, duration, and amplitude of periodic summer heat </a:t>
            </a:r>
            <a:r>
              <a:rPr lang="en-US" sz="2000" dirty="0" smtClean="0">
                <a:solidFill>
                  <a:srgbClr val="FFFFFF"/>
                </a:solidFill>
              </a:rPr>
              <a:t>waves. </a:t>
            </a:r>
          </a:p>
          <a:p>
            <a:pPr marL="0" marR="0">
              <a:spcBef>
                <a:spcPts val="0"/>
              </a:spcBef>
              <a:spcAft>
                <a:spcPts val="0"/>
              </a:spcAft>
            </a:pPr>
            <a:r>
              <a:rPr lang="en-US" sz="2000" dirty="0">
                <a:solidFill>
                  <a:srgbClr val="FFFFFF"/>
                </a:solidFill>
              </a:rPr>
              <a:t> </a:t>
            </a:r>
          </a:p>
          <a:p>
            <a:r>
              <a:rPr lang="en-US" sz="2800" b="1" dirty="0" smtClean="0">
                <a:solidFill>
                  <a:srgbClr val="FFFFFF"/>
                </a:solidFill>
              </a:rPr>
              <a:t>Eelgrass at Risk</a:t>
            </a:r>
            <a:endParaRPr lang="en-US" sz="2800" b="1" dirty="0">
              <a:solidFill>
                <a:srgbClr val="FFFFFF"/>
              </a:solidFill>
            </a:endParaRPr>
          </a:p>
          <a:p>
            <a:r>
              <a:rPr lang="en-US" sz="2000" dirty="0" smtClean="0">
                <a:solidFill>
                  <a:srgbClr val="FFFFFF"/>
                </a:solidFill>
              </a:rPr>
              <a:t>High </a:t>
            </a:r>
            <a:r>
              <a:rPr lang="en-US" sz="2000" dirty="0">
                <a:solidFill>
                  <a:srgbClr val="FFFFFF"/>
                </a:solidFill>
              </a:rPr>
              <a:t>temperatures of 25-30°C </a:t>
            </a:r>
            <a:r>
              <a:rPr lang="en-US" sz="2000" dirty="0" smtClean="0">
                <a:solidFill>
                  <a:srgbClr val="FFFFFF"/>
                </a:solidFill>
              </a:rPr>
              <a:t>inhibit photosynthesis </a:t>
            </a:r>
            <a:r>
              <a:rPr lang="en-US" sz="2000" dirty="0">
                <a:solidFill>
                  <a:srgbClr val="FFFFFF"/>
                </a:solidFill>
              </a:rPr>
              <a:t>and </a:t>
            </a:r>
            <a:r>
              <a:rPr lang="en-US" sz="2000" dirty="0" smtClean="0">
                <a:solidFill>
                  <a:srgbClr val="FFFFFF"/>
                </a:solidFill>
              </a:rPr>
              <a:t>growth.  </a:t>
            </a:r>
            <a:r>
              <a:rPr lang="en-US" sz="2000" dirty="0">
                <a:solidFill>
                  <a:srgbClr val="FFFFFF"/>
                </a:solidFill>
              </a:rPr>
              <a:t>A</a:t>
            </a:r>
            <a:r>
              <a:rPr lang="en-US" sz="2000" dirty="0" smtClean="0">
                <a:solidFill>
                  <a:srgbClr val="FFFFFF"/>
                </a:solidFill>
              </a:rPr>
              <a:t>bove </a:t>
            </a:r>
            <a:r>
              <a:rPr lang="en-US" sz="2000" dirty="0">
                <a:solidFill>
                  <a:srgbClr val="FFFFFF"/>
                </a:solidFill>
              </a:rPr>
              <a:t>30°C </a:t>
            </a:r>
            <a:r>
              <a:rPr lang="en-US" sz="2000" dirty="0" smtClean="0">
                <a:solidFill>
                  <a:srgbClr val="FFFFFF"/>
                </a:solidFill>
              </a:rPr>
              <a:t>plants </a:t>
            </a:r>
            <a:r>
              <a:rPr lang="en-US" sz="2000" dirty="0">
                <a:solidFill>
                  <a:srgbClr val="FFFFFF"/>
                </a:solidFill>
              </a:rPr>
              <a:t>decline rapidly. </a:t>
            </a:r>
            <a:r>
              <a:rPr lang="en-US" sz="2000" dirty="0" smtClean="0">
                <a:solidFill>
                  <a:srgbClr val="FFFFFF"/>
                </a:solidFill>
              </a:rPr>
              <a:t> </a:t>
            </a:r>
            <a:r>
              <a:rPr lang="en-US" sz="2000" dirty="0" smtClean="0">
                <a:solidFill>
                  <a:srgbClr val="FFFF00"/>
                </a:solidFill>
              </a:rPr>
              <a:t>Short</a:t>
            </a:r>
            <a:r>
              <a:rPr lang="en-US" sz="2000" dirty="0">
                <a:solidFill>
                  <a:srgbClr val="FFFF00"/>
                </a:solidFill>
              </a:rPr>
              <a:t>-term exposures to summer temperatures 4-5°C above normal will </a:t>
            </a:r>
            <a:r>
              <a:rPr lang="en-US" sz="2000" i="1" dirty="0">
                <a:solidFill>
                  <a:srgbClr val="FFFF00"/>
                </a:solidFill>
              </a:rPr>
              <a:t>“result in widespread diebacks that may lead to </a:t>
            </a:r>
            <a:r>
              <a:rPr lang="en-US" sz="2000" dirty="0">
                <a:solidFill>
                  <a:srgbClr val="FFFF00"/>
                </a:solidFill>
              </a:rPr>
              <a:t>Z. marina</a:t>
            </a:r>
            <a:r>
              <a:rPr lang="en-US" sz="2000" i="1" dirty="0">
                <a:solidFill>
                  <a:srgbClr val="FFFF00"/>
                </a:solidFill>
              </a:rPr>
              <a:t> extirpation from historically vegetated areas, with the potential replacement by other species</a:t>
            </a:r>
            <a:r>
              <a:rPr lang="en-US" sz="2000" i="1" dirty="0" smtClean="0">
                <a:solidFill>
                  <a:srgbClr val="FFFF00"/>
                </a:solidFill>
              </a:rPr>
              <a:t>”</a:t>
            </a:r>
            <a:r>
              <a:rPr lang="en-US" sz="2000" dirty="0">
                <a:solidFill>
                  <a:srgbClr val="FFFF00"/>
                </a:solidFill>
              </a:rPr>
              <a:t> </a:t>
            </a:r>
            <a:r>
              <a:rPr lang="en-US" sz="2000" dirty="0" smtClean="0">
                <a:solidFill>
                  <a:srgbClr val="FFFF00"/>
                </a:solidFill>
              </a:rPr>
              <a:t>and “</a:t>
            </a:r>
            <a:r>
              <a:rPr lang="en-US" sz="2000" i="1" dirty="0">
                <a:solidFill>
                  <a:srgbClr val="FFFF00"/>
                </a:solidFill>
              </a:rPr>
              <a:t>severely reduce or eliminate”</a:t>
            </a:r>
            <a:r>
              <a:rPr lang="en-US" sz="2000" dirty="0">
                <a:solidFill>
                  <a:srgbClr val="FFFF00"/>
                </a:solidFill>
              </a:rPr>
              <a:t> </a:t>
            </a:r>
            <a:r>
              <a:rPr lang="en-US" sz="2000" i="1" dirty="0" err="1">
                <a:solidFill>
                  <a:srgbClr val="FFFF00"/>
                </a:solidFill>
              </a:rPr>
              <a:t>Zostera</a:t>
            </a:r>
            <a:r>
              <a:rPr lang="en-US" sz="2000" i="1" dirty="0">
                <a:solidFill>
                  <a:srgbClr val="FFFF00"/>
                </a:solidFill>
              </a:rPr>
              <a:t> marina</a:t>
            </a:r>
            <a:r>
              <a:rPr lang="en-US" sz="2000" dirty="0">
                <a:solidFill>
                  <a:srgbClr val="FFFF00"/>
                </a:solidFill>
              </a:rPr>
              <a:t> from the Chesapeake Bay (Moore et al. 2012, 2014). </a:t>
            </a:r>
            <a:r>
              <a:rPr lang="en-US" sz="2000" dirty="0" smtClean="0">
                <a:solidFill>
                  <a:srgbClr val="FFFFFF"/>
                </a:solidFill>
              </a:rPr>
              <a:t>Carr </a:t>
            </a:r>
            <a:r>
              <a:rPr lang="en-US" sz="2000" dirty="0">
                <a:solidFill>
                  <a:srgbClr val="FFFFFF"/>
                </a:solidFill>
              </a:rPr>
              <a:t>et al (2012) concluded that “</a:t>
            </a:r>
            <a:r>
              <a:rPr lang="en-US" sz="2000" i="1" dirty="0">
                <a:solidFill>
                  <a:srgbClr val="FFFFFF"/>
                </a:solidFill>
              </a:rPr>
              <a:t>an increase in the frequency of days when summer water temperature exceeds 30°C will cause more frequent summer die-offs”</a:t>
            </a:r>
            <a:r>
              <a:rPr lang="en-US" sz="2000" dirty="0">
                <a:solidFill>
                  <a:srgbClr val="FFFFFF"/>
                </a:solidFill>
              </a:rPr>
              <a:t> and is likely to trigger a phase change from which </a:t>
            </a:r>
            <a:r>
              <a:rPr lang="en-US" sz="2000" i="1" dirty="0">
                <a:solidFill>
                  <a:srgbClr val="FFFFFF"/>
                </a:solidFill>
              </a:rPr>
              <a:t>“recovery is not possible”</a:t>
            </a:r>
            <a:r>
              <a:rPr lang="en-US" sz="2000" dirty="0">
                <a:solidFill>
                  <a:srgbClr val="FFFFFF"/>
                </a:solidFill>
              </a:rPr>
              <a:t>. </a:t>
            </a:r>
            <a:endParaRPr lang="en-US" sz="2000" dirty="0" smtClean="0">
              <a:solidFill>
                <a:srgbClr val="FFFFFF"/>
              </a:solidFill>
            </a:endParaRPr>
          </a:p>
        </p:txBody>
      </p:sp>
      <p:sp>
        <p:nvSpPr>
          <p:cNvPr id="2" name="TextBox 1"/>
          <p:cNvSpPr txBox="1"/>
          <p:nvPr/>
        </p:nvSpPr>
        <p:spPr>
          <a:xfrm>
            <a:off x="3693008" y="6400800"/>
            <a:ext cx="5222392" cy="338554"/>
          </a:xfrm>
          <a:prstGeom prst="rect">
            <a:avLst/>
          </a:prstGeom>
          <a:noFill/>
        </p:spPr>
        <p:txBody>
          <a:bodyPr wrap="none" rtlCol="0">
            <a:spAutoFit/>
          </a:bodyPr>
          <a:lstStyle/>
          <a:p>
            <a:r>
              <a:rPr lang="en-US" sz="1600" dirty="0" smtClean="0">
                <a:solidFill>
                  <a:srgbClr val="FFFF00"/>
                </a:solidFill>
              </a:rPr>
              <a:t>* We debated this.  See carefully-worded “conclusions”.</a:t>
            </a:r>
            <a:endParaRPr lang="en-US" sz="1600" dirty="0">
              <a:solidFill>
                <a:srgbClr val="FFFF00"/>
              </a:solidFill>
            </a:endParaRPr>
          </a:p>
        </p:txBody>
      </p:sp>
    </p:spTree>
    <p:extLst>
      <p:ext uri="{BB962C8B-B14F-4D97-AF65-F5344CB8AC3E}">
        <p14:creationId xmlns:p14="http://schemas.microsoft.com/office/powerpoint/2010/main" val="128973786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8000"/>
                    </a14:imgEffect>
                    <a14:imgEffect>
                      <a14:brightnessContrast bright="-31000" contrast="-21000"/>
                    </a14:imgEffect>
                  </a14:imgLayer>
                </a14:imgProps>
              </a:ext>
            </a:extLst>
          </a:blip>
          <a:stretch>
            <a:fillRect/>
          </a:stretch>
        </p:blipFill>
        <p:spPr>
          <a:xfrm>
            <a:off x="0" y="0"/>
            <a:ext cx="9144000" cy="6858000"/>
          </a:xfrm>
          <a:prstGeom prst="rect">
            <a:avLst/>
          </a:prstGeom>
        </p:spPr>
      </p:pic>
      <p:sp>
        <p:nvSpPr>
          <p:cNvPr id="15" name="Rectangle 14"/>
          <p:cNvSpPr/>
          <p:nvPr/>
        </p:nvSpPr>
        <p:spPr>
          <a:xfrm>
            <a:off x="228600" y="457200"/>
            <a:ext cx="8534400" cy="5570756"/>
          </a:xfrm>
          <a:prstGeom prst="rect">
            <a:avLst/>
          </a:prstGeom>
        </p:spPr>
        <p:txBody>
          <a:bodyPr wrap="square">
            <a:spAutoFit/>
          </a:bodyPr>
          <a:lstStyle/>
          <a:p>
            <a:pPr algn="ctr">
              <a:spcBef>
                <a:spcPts val="0"/>
              </a:spcBef>
              <a:spcAft>
                <a:spcPts val="0"/>
              </a:spcAft>
            </a:pPr>
            <a:r>
              <a:rPr lang="en-US" sz="4000" b="1" cap="all"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Warming, etc.</a:t>
            </a:r>
          </a:p>
          <a:p>
            <a:pPr>
              <a:spcBef>
                <a:spcPts val="0"/>
              </a:spcBef>
              <a:spcAft>
                <a:spcPts val="0"/>
              </a:spcAft>
            </a:pPr>
            <a:endParaRPr lang="en-US" sz="2800" b="1" dirty="0" smtClean="0">
              <a:solidFill>
                <a:srgbClr val="FFFFFF"/>
              </a:solidFill>
            </a:endParaRPr>
          </a:p>
          <a:p>
            <a:pPr>
              <a:spcBef>
                <a:spcPts val="0"/>
              </a:spcBef>
              <a:spcAft>
                <a:spcPts val="0"/>
              </a:spcAft>
            </a:pPr>
            <a:r>
              <a:rPr lang="en-US" sz="2800" b="1" dirty="0" smtClean="0">
                <a:solidFill>
                  <a:srgbClr val="FFFFFF"/>
                </a:solidFill>
              </a:rPr>
              <a:t>Warming tolerant species</a:t>
            </a:r>
            <a:endParaRPr lang="en-US" sz="2800" b="1" dirty="0">
              <a:solidFill>
                <a:srgbClr val="FFFFFF"/>
              </a:solidFill>
            </a:endParaRPr>
          </a:p>
          <a:p>
            <a:pPr marL="0" marR="0">
              <a:spcBef>
                <a:spcPts val="0"/>
              </a:spcBef>
              <a:spcAft>
                <a:spcPts val="0"/>
              </a:spcAft>
            </a:pPr>
            <a:endParaRPr lang="en-US" sz="2000" b="1" dirty="0" smtClean="0">
              <a:solidFill>
                <a:srgbClr val="FFFFFF"/>
              </a:solidFill>
            </a:endParaRPr>
          </a:p>
          <a:p>
            <a:pPr marL="0" marR="0">
              <a:spcBef>
                <a:spcPts val="0"/>
              </a:spcBef>
              <a:spcAft>
                <a:spcPts val="0"/>
              </a:spcAft>
            </a:pPr>
            <a:r>
              <a:rPr lang="en-US" sz="2000" b="1" dirty="0" err="1" smtClean="0">
                <a:solidFill>
                  <a:srgbClr val="FFFFFF"/>
                </a:solidFill>
              </a:rPr>
              <a:t>Widgeongrass</a:t>
            </a:r>
            <a:r>
              <a:rPr lang="en-US" sz="2000" b="1" dirty="0">
                <a:solidFill>
                  <a:srgbClr val="FFFFFF"/>
                </a:solidFill>
              </a:rPr>
              <a:t>.</a:t>
            </a:r>
            <a:r>
              <a:rPr lang="en-US" sz="2000" dirty="0">
                <a:solidFill>
                  <a:srgbClr val="FFFFFF"/>
                </a:solidFill>
              </a:rPr>
              <a:t>  </a:t>
            </a:r>
            <a:r>
              <a:rPr lang="en-US" sz="2000" i="1" dirty="0" err="1">
                <a:solidFill>
                  <a:srgbClr val="FFFFFF"/>
                </a:solidFill>
              </a:rPr>
              <a:t>Ruppia</a:t>
            </a:r>
            <a:r>
              <a:rPr lang="en-US" sz="2000" i="1" dirty="0">
                <a:solidFill>
                  <a:srgbClr val="FFFFFF"/>
                </a:solidFill>
              </a:rPr>
              <a:t> </a:t>
            </a:r>
            <a:r>
              <a:rPr lang="en-US" sz="2000" i="1" dirty="0" err="1">
                <a:solidFill>
                  <a:srgbClr val="FFFFFF"/>
                </a:solidFill>
              </a:rPr>
              <a:t>maritina</a:t>
            </a:r>
            <a:r>
              <a:rPr lang="en-US" sz="2000" dirty="0">
                <a:solidFill>
                  <a:srgbClr val="FFFFFF"/>
                </a:solidFill>
              </a:rPr>
              <a:t> tolerates </a:t>
            </a:r>
            <a:r>
              <a:rPr lang="en-US" sz="2000" dirty="0" smtClean="0">
                <a:solidFill>
                  <a:srgbClr val="FFFFFF"/>
                </a:solidFill>
              </a:rPr>
              <a:t>temperatures of 7 </a:t>
            </a:r>
            <a:r>
              <a:rPr lang="en-US" sz="2000" dirty="0">
                <a:solidFill>
                  <a:srgbClr val="FFFFFF"/>
                </a:solidFill>
              </a:rPr>
              <a:t>to 40°C.  Ideal growth conditions are </a:t>
            </a:r>
            <a:r>
              <a:rPr lang="en-US" sz="2000" dirty="0" smtClean="0">
                <a:solidFill>
                  <a:srgbClr val="FFFFFF"/>
                </a:solidFill>
              </a:rPr>
              <a:t>20</a:t>
            </a:r>
            <a:r>
              <a:rPr lang="en-US" sz="2000" dirty="0">
                <a:solidFill>
                  <a:srgbClr val="FFFFFF"/>
                </a:solidFill>
              </a:rPr>
              <a:t>-25°</a:t>
            </a:r>
            <a:r>
              <a:rPr lang="en-US" sz="2000" dirty="0" smtClean="0">
                <a:solidFill>
                  <a:srgbClr val="FFFFFF"/>
                </a:solidFill>
              </a:rPr>
              <a:t>C. </a:t>
            </a:r>
            <a:r>
              <a:rPr lang="en-US" sz="2000" i="1" dirty="0" err="1" smtClean="0">
                <a:solidFill>
                  <a:srgbClr val="FFFF00"/>
                </a:solidFill>
              </a:rPr>
              <a:t>Ruppia’s</a:t>
            </a:r>
            <a:r>
              <a:rPr lang="en-US" sz="2000" dirty="0" smtClean="0">
                <a:solidFill>
                  <a:srgbClr val="FFFF00"/>
                </a:solidFill>
              </a:rPr>
              <a:t> </a:t>
            </a:r>
            <a:r>
              <a:rPr lang="en-US" sz="2000" dirty="0">
                <a:solidFill>
                  <a:srgbClr val="FFFF00"/>
                </a:solidFill>
              </a:rPr>
              <a:t>superior temperature tolerance may make it a “winner” in a warmer climate, replacing eelgrass in much of the lower Bay. </a:t>
            </a:r>
            <a:endParaRPr lang="en-US" sz="2000" dirty="0" smtClean="0">
              <a:solidFill>
                <a:srgbClr val="FFFF00"/>
              </a:solidFill>
            </a:endParaRPr>
          </a:p>
          <a:p>
            <a:r>
              <a:rPr lang="en-US" sz="2000" dirty="0">
                <a:solidFill>
                  <a:srgbClr val="FFFFFF"/>
                </a:solidFill>
              </a:rPr>
              <a:t/>
            </a:r>
            <a:br>
              <a:rPr lang="en-US" sz="2000" dirty="0">
                <a:solidFill>
                  <a:srgbClr val="FFFFFF"/>
                </a:solidFill>
              </a:rPr>
            </a:br>
            <a:r>
              <a:rPr lang="en-US" sz="2000" b="1" dirty="0">
                <a:solidFill>
                  <a:srgbClr val="FFFFFF"/>
                </a:solidFill>
              </a:rPr>
              <a:t>Freshwater species. </a:t>
            </a:r>
            <a:r>
              <a:rPr lang="en-US" sz="2000" dirty="0" smtClean="0">
                <a:solidFill>
                  <a:srgbClr val="FFFFFF"/>
                </a:solidFill>
              </a:rPr>
              <a:t>Most exhibit </a:t>
            </a:r>
            <a:r>
              <a:rPr lang="en-US" sz="2000" dirty="0">
                <a:solidFill>
                  <a:srgbClr val="FFFFFF"/>
                </a:solidFill>
              </a:rPr>
              <a:t>optimal growth between 10° and 20°C, and do not survive temperatures above 45°</a:t>
            </a:r>
            <a:r>
              <a:rPr lang="en-US" sz="2000" dirty="0" smtClean="0">
                <a:solidFill>
                  <a:srgbClr val="FFFFFF"/>
                </a:solidFill>
              </a:rPr>
              <a:t>C.  However, the </a:t>
            </a:r>
            <a:r>
              <a:rPr lang="en-US" sz="2000" dirty="0">
                <a:solidFill>
                  <a:srgbClr val="FFFFFF"/>
                </a:solidFill>
              </a:rPr>
              <a:t>response of freshwater aquatic plants </a:t>
            </a:r>
            <a:r>
              <a:rPr lang="en-US" sz="2000" dirty="0" smtClean="0">
                <a:solidFill>
                  <a:srgbClr val="FFFFFF"/>
                </a:solidFill>
              </a:rPr>
              <a:t>is </a:t>
            </a:r>
            <a:r>
              <a:rPr lang="en-US" sz="2000" dirty="0">
                <a:solidFill>
                  <a:srgbClr val="FFFFFF"/>
                </a:solidFill>
              </a:rPr>
              <a:t>usually species-specific, and may vary even for locally-adapted “biotypes” of a single </a:t>
            </a:r>
            <a:r>
              <a:rPr lang="en-US" sz="2000" dirty="0" smtClean="0">
                <a:solidFill>
                  <a:srgbClr val="FFFFFF"/>
                </a:solidFill>
              </a:rPr>
              <a:t>species.  We lack data to </a:t>
            </a:r>
            <a:r>
              <a:rPr lang="en-US" sz="2000" dirty="0">
                <a:solidFill>
                  <a:srgbClr val="FFFFFF"/>
                </a:solidFill>
              </a:rPr>
              <a:t>forecast the impacts of climate warming on </a:t>
            </a:r>
            <a:r>
              <a:rPr lang="en-US" sz="2000" dirty="0" smtClean="0">
                <a:solidFill>
                  <a:srgbClr val="FFFFFF"/>
                </a:solidFill>
              </a:rPr>
              <a:t>freshwater plants </a:t>
            </a:r>
            <a:r>
              <a:rPr lang="en-US" sz="2000" dirty="0">
                <a:solidFill>
                  <a:srgbClr val="FFFFFF"/>
                </a:solidFill>
              </a:rPr>
              <a:t>in </a:t>
            </a:r>
            <a:r>
              <a:rPr lang="en-US" sz="2000" dirty="0" smtClean="0">
                <a:solidFill>
                  <a:srgbClr val="FFFFFF"/>
                </a:solidFill>
              </a:rPr>
              <a:t>the </a:t>
            </a:r>
            <a:r>
              <a:rPr lang="en-US" sz="2000" dirty="0">
                <a:solidFill>
                  <a:srgbClr val="FFFFFF"/>
                </a:solidFill>
              </a:rPr>
              <a:t>Chesapeake Bay.</a:t>
            </a:r>
          </a:p>
          <a:p>
            <a:r>
              <a:rPr lang="en-US" sz="2000" dirty="0">
                <a:solidFill>
                  <a:srgbClr val="FFFFFF"/>
                </a:solidFill>
              </a:rPr>
              <a:t> </a:t>
            </a:r>
          </a:p>
        </p:txBody>
      </p:sp>
    </p:spTree>
    <p:extLst>
      <p:ext uri="{BB962C8B-B14F-4D97-AF65-F5344CB8AC3E}">
        <p14:creationId xmlns:p14="http://schemas.microsoft.com/office/powerpoint/2010/main" val="304294003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8000"/>
                    </a14:imgEffect>
                    <a14:imgEffect>
                      <a14:brightnessContrast bright="-31000" contrast="-21000"/>
                    </a14:imgEffect>
                  </a14:imgLayer>
                </a14:imgProps>
              </a:ext>
            </a:extLst>
          </a:blip>
          <a:stretch>
            <a:fillRect/>
          </a:stretch>
        </p:blipFill>
        <p:spPr>
          <a:xfrm>
            <a:off x="0" y="0"/>
            <a:ext cx="9144000" cy="6858000"/>
          </a:xfrm>
          <a:prstGeom prst="rect">
            <a:avLst/>
          </a:prstGeom>
        </p:spPr>
      </p:pic>
      <p:sp>
        <p:nvSpPr>
          <p:cNvPr id="15" name="Rectangle 14"/>
          <p:cNvSpPr/>
          <p:nvPr/>
        </p:nvSpPr>
        <p:spPr>
          <a:xfrm>
            <a:off x="304800" y="1219200"/>
            <a:ext cx="8534400" cy="4524315"/>
          </a:xfrm>
          <a:prstGeom prst="rect">
            <a:avLst/>
          </a:prstGeom>
        </p:spPr>
        <p:txBody>
          <a:bodyPr wrap="square">
            <a:spAutoFit/>
          </a:bodyPr>
          <a:lstStyle/>
          <a:p>
            <a:r>
              <a:rPr lang="en-US" sz="2800" b="1" dirty="0" smtClean="0">
                <a:solidFill>
                  <a:srgbClr val="FFFFFF"/>
                </a:solidFill>
              </a:rPr>
              <a:t>Warming: complicating </a:t>
            </a:r>
            <a:r>
              <a:rPr lang="en-US" sz="2800" b="1" dirty="0" smtClean="0">
                <a:solidFill>
                  <a:srgbClr val="FFFFFF"/>
                </a:solidFill>
              </a:rPr>
              <a:t>factors</a:t>
            </a:r>
            <a:br>
              <a:rPr lang="en-US" sz="2800" b="1" dirty="0" smtClean="0">
                <a:solidFill>
                  <a:srgbClr val="FFFFFF"/>
                </a:solidFill>
              </a:rPr>
            </a:br>
            <a:endParaRPr lang="en-US" sz="2000" b="1" dirty="0">
              <a:solidFill>
                <a:srgbClr val="FFFFFF"/>
              </a:solidFill>
            </a:endParaRPr>
          </a:p>
          <a:p>
            <a:r>
              <a:rPr lang="en-US" sz="2000" dirty="0" smtClean="0">
                <a:solidFill>
                  <a:srgbClr val="FFFF00"/>
                </a:solidFill>
              </a:rPr>
              <a:t>Grazers</a:t>
            </a:r>
            <a:r>
              <a:rPr lang="en-US" sz="2000" dirty="0">
                <a:solidFill>
                  <a:srgbClr val="FFFF00"/>
                </a:solidFill>
              </a:rPr>
              <a:t>, fouling organisms, and </a:t>
            </a:r>
            <a:r>
              <a:rPr lang="en-US" sz="2000" dirty="0" smtClean="0">
                <a:solidFill>
                  <a:srgbClr val="FFFF00"/>
                </a:solidFill>
              </a:rPr>
              <a:t>pathogens, eutrophication </a:t>
            </a:r>
            <a:r>
              <a:rPr lang="en-US" sz="2000" dirty="0">
                <a:solidFill>
                  <a:srgbClr val="FFFF00"/>
                </a:solidFill>
              </a:rPr>
              <a:t>and </a:t>
            </a:r>
            <a:r>
              <a:rPr lang="en-US" sz="2000" dirty="0" smtClean="0">
                <a:solidFill>
                  <a:srgbClr val="FFFF00"/>
                </a:solidFill>
              </a:rPr>
              <a:t>light penetration, epiphytes</a:t>
            </a:r>
            <a:r>
              <a:rPr lang="en-US" sz="2000" dirty="0">
                <a:solidFill>
                  <a:srgbClr val="FFFF00"/>
                </a:solidFill>
              </a:rPr>
              <a:t>,</a:t>
            </a:r>
            <a:r>
              <a:rPr lang="en-US" sz="2000" dirty="0" smtClean="0">
                <a:solidFill>
                  <a:srgbClr val="FFFF00"/>
                </a:solidFill>
              </a:rPr>
              <a:t> the wasting disease and other pathogens, sediment </a:t>
            </a:r>
            <a:r>
              <a:rPr lang="en-US" sz="2000" dirty="0">
                <a:solidFill>
                  <a:srgbClr val="FFFF00"/>
                </a:solidFill>
              </a:rPr>
              <a:t>sulfide </a:t>
            </a:r>
            <a:r>
              <a:rPr lang="en-US" sz="2000" dirty="0" smtClean="0">
                <a:solidFill>
                  <a:srgbClr val="FFFF00"/>
                </a:solidFill>
              </a:rPr>
              <a:t>levels, anoxia. </a:t>
            </a:r>
          </a:p>
          <a:p>
            <a:endParaRPr lang="en-US" sz="2000" dirty="0">
              <a:solidFill>
                <a:srgbClr val="FFFFFF"/>
              </a:solidFill>
            </a:endParaRPr>
          </a:p>
          <a:p>
            <a:r>
              <a:rPr lang="en-US" sz="2000" dirty="0" smtClean="0">
                <a:solidFill>
                  <a:srgbClr val="FFFFFF"/>
                </a:solidFill>
              </a:rPr>
              <a:t>These </a:t>
            </a:r>
            <a:r>
              <a:rPr lang="en-US" sz="2000" dirty="0">
                <a:solidFill>
                  <a:srgbClr val="FFFFFF"/>
                </a:solidFill>
              </a:rPr>
              <a:t>interacting forces are likely to trigger episodic events, pass ecological thresholds, trigger tipping points, and induce phase changes, making it unlikely that changes in these communities will occur at a uniform pace, or in a predictable manner.  Wood et al (2002) surmised that </a:t>
            </a:r>
            <a:r>
              <a:rPr lang="en-US" sz="2000" i="1" dirty="0">
                <a:solidFill>
                  <a:srgbClr val="FFFFFF"/>
                </a:solidFill>
              </a:rPr>
              <a:t>“While it is likely that a prolonged warming will lead to a shift in the ecosystem favoring subtropical species over temperature species, physical or ecological factors other than temperature may preclude a smooth transition to a balanced &lt;subtropical&gt; ecosystem.</a:t>
            </a:r>
            <a:r>
              <a:rPr lang="en-US" sz="2000" i="1" dirty="0" smtClean="0">
                <a:solidFill>
                  <a:srgbClr val="FFFFFF"/>
                </a:solidFill>
              </a:rPr>
              <a:t>”</a:t>
            </a:r>
            <a:endParaRPr lang="en-US" sz="2000" b="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74490408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pic>
        <p:nvPicPr>
          <p:cNvPr id="1032"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8716" r="9394"/>
          <a:stretch/>
        </p:blipFill>
        <p:spPr bwMode="auto">
          <a:xfrm>
            <a:off x="3581400" y="1219200"/>
            <a:ext cx="2660579" cy="4296132"/>
          </a:xfrm>
          <a:prstGeom prst="rect">
            <a:avLst/>
          </a:prstGeom>
          <a:noFill/>
          <a:ln w="317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152400" y="19443"/>
            <a:ext cx="3276600" cy="6924973"/>
          </a:xfrm>
          <a:prstGeom prst="rect">
            <a:avLst/>
          </a:prstGeom>
        </p:spPr>
        <p:txBody>
          <a:bodyPr wrap="square">
            <a:spAutoFit/>
          </a:bodyPr>
          <a:lstStyle/>
          <a:p>
            <a:pPr marL="0" marR="0">
              <a:spcBef>
                <a:spcPts val="0"/>
              </a:spcBef>
              <a:spcAft>
                <a:spcPts val="0"/>
              </a:spcAft>
            </a:pPr>
            <a:r>
              <a:rPr lang="en-US" sz="3200" b="1" dirty="0" smtClean="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OCEAN ACIDIFICATION</a:t>
            </a:r>
          </a:p>
          <a:p>
            <a:pPr marL="0" marR="0" indent="457200">
              <a:spcBef>
                <a:spcPts val="0"/>
              </a:spcBef>
              <a:spcAft>
                <a:spcPts val="0"/>
              </a:spcAft>
            </a:pPr>
            <a:endParaRPr lang="en-US" sz="2000" dirty="0">
              <a:solidFill>
                <a:schemeClr val="bg1"/>
              </a:solidFill>
              <a:latin typeface="Calibri" panose="020F0502020204030204" pitchFamily="34" charset="0"/>
              <a:ea typeface="Arial Unicode MS" panose="020B0604020202020204" pitchFamily="34" charset="-128"/>
            </a:endParaRPr>
          </a:p>
          <a:p>
            <a:pPr marL="0" marR="0">
              <a:spcBef>
                <a:spcPts val="0"/>
              </a:spcBef>
              <a:spcAft>
                <a:spcPts val="0"/>
              </a:spcAft>
            </a:pPr>
            <a:r>
              <a:rPr lang="en-US" sz="2000" dirty="0" smtClean="0">
                <a:solidFill>
                  <a:schemeClr val="bg1"/>
                </a:solidFill>
                <a:latin typeface="Calibri" panose="020F0502020204030204" pitchFamily="34" charset="0"/>
                <a:ea typeface="Arial Unicode MS" panose="020B0604020202020204" pitchFamily="34" charset="-128"/>
              </a:rPr>
              <a:t>Atmospheric </a:t>
            </a:r>
            <a:r>
              <a:rPr lang="en-US" sz="2000" dirty="0">
                <a:solidFill>
                  <a:schemeClr val="bg1"/>
                </a:solidFill>
                <a:latin typeface="Calibri" panose="020F0502020204030204" pitchFamily="34" charset="0"/>
                <a:ea typeface="Arial Unicode MS" panose="020B0604020202020204" pitchFamily="34" charset="-128"/>
              </a:rPr>
              <a:t>carbon dioxide levels </a:t>
            </a:r>
            <a:r>
              <a:rPr lang="en-US" sz="2000" dirty="0" smtClean="0">
                <a:solidFill>
                  <a:schemeClr val="bg1"/>
                </a:solidFill>
                <a:latin typeface="Calibri" panose="020F0502020204030204" pitchFamily="34" charset="0"/>
                <a:ea typeface="Arial Unicode MS" panose="020B0604020202020204" pitchFamily="34" charset="-128"/>
              </a:rPr>
              <a:t>now exceed 400 ppm, on average. </a:t>
            </a:r>
          </a:p>
          <a:p>
            <a:pPr marL="0" marR="0">
              <a:spcBef>
                <a:spcPts val="0"/>
              </a:spcBef>
              <a:spcAft>
                <a:spcPts val="0"/>
              </a:spcAft>
            </a:pPr>
            <a:endParaRPr lang="en-US" sz="2000" dirty="0">
              <a:solidFill>
                <a:schemeClr val="bg1"/>
              </a:solidFill>
              <a:latin typeface="Calibri" panose="020F0502020204030204" pitchFamily="34" charset="0"/>
              <a:ea typeface="Arial Unicode MS" panose="020B0604020202020204" pitchFamily="34" charset="-128"/>
            </a:endParaRPr>
          </a:p>
          <a:p>
            <a:pPr marL="0" marR="0">
              <a:spcBef>
                <a:spcPts val="0"/>
              </a:spcBef>
              <a:spcAft>
                <a:spcPts val="0"/>
              </a:spcAft>
            </a:pPr>
            <a:r>
              <a:rPr lang="en-US" sz="2000" dirty="0" smtClean="0">
                <a:solidFill>
                  <a:schemeClr val="bg1"/>
                </a:solidFill>
                <a:latin typeface="Calibri" panose="020F0502020204030204" pitchFamily="34" charset="0"/>
                <a:ea typeface="Arial Unicode MS" panose="020B0604020202020204" pitchFamily="34" charset="-128"/>
              </a:rPr>
              <a:t>One-third </a:t>
            </a:r>
            <a:r>
              <a:rPr lang="en-US" sz="2000" dirty="0">
                <a:solidFill>
                  <a:schemeClr val="bg1"/>
                </a:solidFill>
                <a:latin typeface="Calibri" panose="020F0502020204030204" pitchFamily="34" charset="0"/>
                <a:ea typeface="Arial Unicode MS" panose="020B0604020202020204" pitchFamily="34" charset="-128"/>
              </a:rPr>
              <a:t>of the CO</a:t>
            </a:r>
            <a:r>
              <a:rPr lang="en-US" sz="2000" baseline="-25000" dirty="0">
                <a:solidFill>
                  <a:schemeClr val="bg1"/>
                </a:solidFill>
                <a:latin typeface="Calibri" panose="020F0502020204030204" pitchFamily="34" charset="0"/>
                <a:ea typeface="Arial Unicode MS" panose="020B0604020202020204" pitchFamily="34" charset="-128"/>
              </a:rPr>
              <a:t>2</a:t>
            </a:r>
            <a:r>
              <a:rPr lang="en-US" sz="2000" dirty="0">
                <a:solidFill>
                  <a:schemeClr val="bg1"/>
                </a:solidFill>
                <a:latin typeface="Calibri" panose="020F0502020204030204" pitchFamily="34" charset="0"/>
                <a:ea typeface="Arial Unicode MS" panose="020B0604020202020204" pitchFamily="34" charset="-128"/>
              </a:rPr>
              <a:t> </a:t>
            </a:r>
            <a:r>
              <a:rPr lang="en-US" sz="2000" dirty="0" smtClean="0">
                <a:solidFill>
                  <a:schemeClr val="bg1"/>
                </a:solidFill>
                <a:latin typeface="Calibri" panose="020F0502020204030204" pitchFamily="34" charset="0"/>
                <a:ea typeface="Arial Unicode MS" panose="020B0604020202020204" pitchFamily="34" charset="-128"/>
              </a:rPr>
              <a:t>has </a:t>
            </a:r>
            <a:r>
              <a:rPr lang="en-US" sz="2000" dirty="0">
                <a:solidFill>
                  <a:schemeClr val="bg1"/>
                </a:solidFill>
                <a:latin typeface="Calibri" panose="020F0502020204030204" pitchFamily="34" charset="0"/>
                <a:ea typeface="Arial Unicode MS" panose="020B0604020202020204" pitchFamily="34" charset="-128"/>
              </a:rPr>
              <a:t>been absorbed by the </a:t>
            </a:r>
            <a:r>
              <a:rPr lang="en-US" sz="2000" dirty="0" smtClean="0">
                <a:solidFill>
                  <a:schemeClr val="bg1"/>
                </a:solidFill>
                <a:latin typeface="Calibri" panose="020F0502020204030204" pitchFamily="34" charset="0"/>
                <a:ea typeface="Arial Unicode MS" panose="020B0604020202020204" pitchFamily="34" charset="-128"/>
              </a:rPr>
              <a:t>oceans</a:t>
            </a:r>
            <a:r>
              <a:rPr lang="en-US" sz="2000" dirty="0">
                <a:solidFill>
                  <a:schemeClr val="bg1"/>
                </a:solidFill>
                <a:latin typeface="Calibri" panose="020F0502020204030204" pitchFamily="34" charset="0"/>
                <a:ea typeface="Arial Unicode MS" panose="020B0604020202020204" pitchFamily="34" charset="-128"/>
              </a:rPr>
              <a:t>.</a:t>
            </a:r>
            <a:endParaRPr lang="en-US" sz="2000" dirty="0" smtClean="0">
              <a:solidFill>
                <a:schemeClr val="bg1"/>
              </a:solidFill>
              <a:latin typeface="Calibri" panose="020F0502020204030204" pitchFamily="34" charset="0"/>
              <a:ea typeface="Arial Unicode MS" panose="020B0604020202020204" pitchFamily="34" charset="-128"/>
            </a:endParaRPr>
          </a:p>
          <a:p>
            <a:pPr marL="0" marR="0">
              <a:spcBef>
                <a:spcPts val="0"/>
              </a:spcBef>
              <a:spcAft>
                <a:spcPts val="0"/>
              </a:spcAft>
            </a:pPr>
            <a:endParaRPr lang="en-US" sz="2000" dirty="0">
              <a:solidFill>
                <a:schemeClr val="bg1"/>
              </a:solidFill>
              <a:latin typeface="Calibri" panose="020F0502020204030204" pitchFamily="34" charset="0"/>
              <a:ea typeface="Arial Unicode MS" panose="020B0604020202020204" pitchFamily="34" charset="-128"/>
            </a:endParaRPr>
          </a:p>
          <a:p>
            <a:pPr marL="0" marR="0">
              <a:spcBef>
                <a:spcPts val="0"/>
              </a:spcBef>
              <a:spcAft>
                <a:spcPts val="0"/>
              </a:spcAft>
            </a:pPr>
            <a:r>
              <a:rPr lang="en-US" sz="2000" dirty="0" smtClean="0">
                <a:solidFill>
                  <a:schemeClr val="bg1"/>
                </a:solidFill>
                <a:latin typeface="Calibri" panose="020F0502020204030204" pitchFamily="34" charset="0"/>
                <a:ea typeface="Arial Unicode MS" panose="020B0604020202020204" pitchFamily="34" charset="-128"/>
              </a:rPr>
              <a:t>Average ocean </a:t>
            </a:r>
            <a:r>
              <a:rPr lang="en-US" sz="2000" dirty="0">
                <a:solidFill>
                  <a:schemeClr val="bg1"/>
                </a:solidFill>
                <a:latin typeface="Calibri" panose="020F0502020204030204" pitchFamily="34" charset="0"/>
                <a:ea typeface="Arial Unicode MS" panose="020B0604020202020204" pitchFamily="34" charset="-128"/>
              </a:rPr>
              <a:t>pH has dropped from 8.21 to </a:t>
            </a:r>
            <a:r>
              <a:rPr lang="en-US" sz="2000" dirty="0" smtClean="0">
                <a:solidFill>
                  <a:schemeClr val="bg1"/>
                </a:solidFill>
                <a:latin typeface="Calibri" panose="020F0502020204030204" pitchFamily="34" charset="0"/>
                <a:ea typeface="Arial Unicode MS" panose="020B0604020202020204" pitchFamily="34" charset="-128"/>
              </a:rPr>
              <a:t>8.10.  It will fall </a:t>
            </a:r>
            <a:r>
              <a:rPr lang="en-US" sz="2000" dirty="0">
                <a:solidFill>
                  <a:schemeClr val="bg1"/>
                </a:solidFill>
                <a:latin typeface="Calibri" panose="020F0502020204030204" pitchFamily="34" charset="0"/>
                <a:ea typeface="Arial Unicode MS" panose="020B0604020202020204" pitchFamily="34" charset="-128"/>
              </a:rPr>
              <a:t>another 0.3 to 0.4 </a:t>
            </a:r>
            <a:r>
              <a:rPr lang="en-US" sz="2000" dirty="0" smtClean="0">
                <a:solidFill>
                  <a:schemeClr val="bg1"/>
                </a:solidFill>
                <a:latin typeface="Calibri" panose="020F0502020204030204" pitchFamily="34" charset="0"/>
                <a:ea typeface="Arial Unicode MS" panose="020B0604020202020204" pitchFamily="34" charset="-128"/>
              </a:rPr>
              <a:t>units by 2100.</a:t>
            </a:r>
          </a:p>
          <a:p>
            <a:pPr marL="0" marR="0">
              <a:spcBef>
                <a:spcPts val="0"/>
              </a:spcBef>
              <a:spcAft>
                <a:spcPts val="0"/>
              </a:spcAft>
            </a:pPr>
            <a:endParaRPr lang="en-US" sz="2000" dirty="0" smtClean="0">
              <a:solidFill>
                <a:schemeClr val="bg1"/>
              </a:solidFill>
              <a:latin typeface="Calibri" panose="020F0502020204030204" pitchFamily="34" charset="0"/>
              <a:ea typeface="Arial Unicode MS" panose="020B0604020202020204" pitchFamily="34" charset="-128"/>
            </a:endParaRPr>
          </a:p>
          <a:p>
            <a:pPr marL="0" marR="0">
              <a:spcBef>
                <a:spcPts val="0"/>
              </a:spcBef>
              <a:spcAft>
                <a:spcPts val="0"/>
              </a:spcAft>
            </a:pPr>
            <a:r>
              <a:rPr lang="en-US" sz="2000" dirty="0" smtClean="0">
                <a:solidFill>
                  <a:schemeClr val="bg1"/>
                </a:solidFill>
                <a:latin typeface="Calibri" panose="020F0502020204030204" pitchFamily="34" charset="0"/>
                <a:ea typeface="Arial Unicode MS" panose="020B0604020202020204" pitchFamily="34" charset="-128"/>
              </a:rPr>
              <a:t>This represents </a:t>
            </a:r>
            <a:r>
              <a:rPr lang="en-US" sz="2000" dirty="0">
                <a:solidFill>
                  <a:schemeClr val="bg1"/>
                </a:solidFill>
                <a:latin typeface="Calibri" panose="020F0502020204030204" pitchFamily="34" charset="0"/>
                <a:ea typeface="Arial Unicode MS" panose="020B0604020202020204" pitchFamily="34" charset="-128"/>
              </a:rPr>
              <a:t>a 150% increase in hydrogen ions and a 50% decrease in levels of carbonate ions (CO</a:t>
            </a:r>
            <a:r>
              <a:rPr lang="en-US" sz="2000" baseline="-25000" dirty="0">
                <a:solidFill>
                  <a:schemeClr val="bg1"/>
                </a:solidFill>
                <a:latin typeface="Calibri" panose="020F0502020204030204" pitchFamily="34" charset="0"/>
                <a:ea typeface="Arial Unicode MS" panose="020B0604020202020204" pitchFamily="34" charset="-128"/>
              </a:rPr>
              <a:t>3</a:t>
            </a:r>
            <a:r>
              <a:rPr lang="en-US" sz="2000" baseline="30000" dirty="0">
                <a:solidFill>
                  <a:schemeClr val="bg1"/>
                </a:solidFill>
                <a:latin typeface="Calibri" panose="020F0502020204030204" pitchFamily="34" charset="0"/>
                <a:ea typeface="Arial Unicode MS" panose="020B0604020202020204" pitchFamily="34" charset="-128"/>
              </a:rPr>
              <a:t>2-</a:t>
            </a:r>
            <a:r>
              <a:rPr lang="en-US" sz="2000" dirty="0" smtClean="0">
                <a:solidFill>
                  <a:schemeClr val="bg1"/>
                </a:solidFill>
                <a:latin typeface="Calibri" panose="020F0502020204030204" pitchFamily="34" charset="0"/>
                <a:ea typeface="Arial Unicode MS" panose="020B0604020202020204" pitchFamily="34" charset="-128"/>
              </a:rPr>
              <a:t>).</a:t>
            </a:r>
          </a:p>
          <a:p>
            <a:pPr marL="0" marR="0">
              <a:spcBef>
                <a:spcPts val="0"/>
              </a:spcBef>
              <a:spcAft>
                <a:spcPts val="0"/>
              </a:spcAft>
            </a:pPr>
            <a:endParaRPr lang="en-US" sz="2000" dirty="0">
              <a:solidFill>
                <a:schemeClr val="bg1"/>
              </a:solidFill>
              <a:latin typeface="Calibri" panose="020F0502020204030204" pitchFamily="34" charset="0"/>
              <a:ea typeface="Arial Unicode MS" panose="020B0604020202020204" pitchFamily="34" charset="-128"/>
            </a:endParaRPr>
          </a:p>
        </p:txBody>
      </p:sp>
      <p:pic>
        <p:nvPicPr>
          <p:cNvPr id="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219200"/>
            <a:ext cx="2447637" cy="4293528"/>
          </a:xfrm>
          <a:prstGeom prst="rect">
            <a:avLst/>
          </a:prstGeom>
          <a:noFill/>
          <a:ln w="349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004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7789</TotalTime>
  <Words>1308</Words>
  <Application>Microsoft Office PowerPoint</Application>
  <PresentationFormat>On-screen Show (4:3)</PresentationFormat>
  <Paragraphs>172</Paragraphs>
  <Slides>37</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 Unicode MS</vt:lpstr>
      <vt:lpstr>Agency FB</vt:lpstr>
      <vt:lpstr>Arial</vt:lpstr>
      <vt:lpstr>Arial Narrow</vt:lpstr>
      <vt:lpstr>Calibri</vt:lpstr>
      <vt:lpstr>Courier New</vt:lpstr>
      <vt:lpstr>Footlight MT Light</vt:lpstr>
      <vt:lpstr>Symbol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Dickinson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Thomas Arnold</dc:creator>
  <cp:lastModifiedBy>ITConsult</cp:lastModifiedBy>
  <cp:revision>412</cp:revision>
  <dcterms:created xsi:type="dcterms:W3CDTF">2005-03-15T18:41:05Z</dcterms:created>
  <dcterms:modified xsi:type="dcterms:W3CDTF">2016-07-18T15:08:09Z</dcterms:modified>
</cp:coreProperties>
</file>