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2.xml" ContentType="application/vnd.openxmlformats-officedocument.themeOverr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rts/chart3.xml" ContentType="application/vnd.openxmlformats-officedocument.drawingml.chart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61" r:id="rId2"/>
    <p:sldId id="331" r:id="rId3"/>
    <p:sldId id="333" r:id="rId4"/>
    <p:sldId id="336" r:id="rId5"/>
    <p:sldId id="293" r:id="rId6"/>
    <p:sldId id="309" r:id="rId7"/>
    <p:sldId id="317" r:id="rId8"/>
    <p:sldId id="323" r:id="rId9"/>
    <p:sldId id="275" r:id="rId10"/>
    <p:sldId id="335" r:id="rId11"/>
    <p:sldId id="334" r:id="rId12"/>
    <p:sldId id="257" r:id="rId13"/>
    <p:sldId id="327" r:id="rId14"/>
    <p:sldId id="324" r:id="rId15"/>
    <p:sldId id="326" r:id="rId16"/>
    <p:sldId id="291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08A"/>
    <a:srgbClr val="FFFFFF"/>
    <a:srgbClr val="FF85FF"/>
    <a:srgbClr val="83ADFF"/>
    <a:srgbClr val="00DCE9"/>
    <a:srgbClr val="00D464"/>
    <a:srgbClr val="CDB000"/>
    <a:srgbClr val="FDD6D3"/>
    <a:srgbClr val="B3ECED"/>
    <a:srgbClr val="A9D18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115" autoAdjust="0"/>
    <p:restoredTop sz="86486" autoAdjust="0"/>
  </p:normalViewPr>
  <p:slideViewPr>
    <p:cSldViewPr snapToGrid="0">
      <p:cViewPr>
        <p:scale>
          <a:sx n="75" d="100"/>
          <a:sy n="75" d="100"/>
        </p:scale>
        <p:origin x="739" y="72"/>
      </p:cViewPr>
      <p:guideLst/>
    </p:cSldViewPr>
  </p:slideViewPr>
  <p:notesTextViewPr>
    <p:cViewPr>
      <p:scale>
        <a:sx n="75" d="100"/>
        <a:sy n="75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oleObject" Target="file:///C:\Users\ryan\Dropbox\Projects\Manuscripts\Woodland%20et%20al.%20-%20Patapsco%20Fish\Modeling%20results.xlsx" TargetMode="Externa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oleObject" Target="file:///C:\Users\ryan\Dropbox\Projects\Manuscripts\Woodland%20et%20al.%20-%20Patapsco%20Fish\Modeling%20results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ryan\Dropbox\Projects\Manuscripts\Woodland%20et%20al.%20-%20Patapsco%20Fish\data%20folder\WQ_BWB_2009-2019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1.5423467441456505E-2"/>
          <c:y val="3.995396516744934E-2"/>
          <c:w val="0.82144506794770611"/>
          <c:h val="0.7940725032858109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Trophic!$T$2</c:f>
              <c:strCache>
                <c:ptCount val="1"/>
                <c:pt idx="0">
                  <c:v>DEV_L-H</c:v>
                </c:pt>
              </c:strCache>
            </c:strRef>
          </c:tx>
          <c:spPr>
            <a:solidFill>
              <a:sysClr val="windowText" lastClr="000000"/>
            </a:solidFill>
            <a:ln>
              <a:solidFill>
                <a:sysClr val="windowText" lastClr="000000"/>
              </a:solidFill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00D464"/>
              </a:solidFill>
              <a:ln>
                <a:solidFill>
                  <a:sysClr val="windowText" lastClr="000000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08C7-4F7A-99ED-DAEE271BA2A6}"/>
              </c:ext>
            </c:extLst>
          </c:dPt>
          <c:dPt>
            <c:idx val="1"/>
            <c:invertIfNegative val="0"/>
            <c:bubble3D val="0"/>
            <c:spPr>
              <a:solidFill>
                <a:srgbClr val="00DCE9"/>
              </a:solidFill>
              <a:ln>
                <a:solidFill>
                  <a:sysClr val="windowText" lastClr="000000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08C7-4F7A-99ED-DAEE271BA2A6}"/>
              </c:ext>
            </c:extLst>
          </c:dPt>
          <c:dPt>
            <c:idx val="2"/>
            <c:invertIfNegative val="0"/>
            <c:bubble3D val="0"/>
            <c:spPr>
              <a:solidFill>
                <a:srgbClr val="FF908A"/>
              </a:solidFill>
              <a:ln>
                <a:solidFill>
                  <a:sysClr val="windowText" lastClr="000000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08C7-4F7A-99ED-DAEE271BA2A6}"/>
              </c:ext>
            </c:extLst>
          </c:dPt>
          <c:dPt>
            <c:idx val="3"/>
            <c:invertIfNegative val="0"/>
            <c:bubble3D val="0"/>
            <c:spPr>
              <a:solidFill>
                <a:srgbClr val="CDB000"/>
              </a:solidFill>
              <a:ln>
                <a:solidFill>
                  <a:sysClr val="windowText" lastClr="000000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08C7-4F7A-99ED-DAEE271BA2A6}"/>
              </c:ext>
            </c:extLst>
          </c:dPt>
          <c:dPt>
            <c:idx val="4"/>
            <c:invertIfNegative val="0"/>
            <c:bubble3D val="0"/>
            <c:spPr>
              <a:solidFill>
                <a:srgbClr val="FF85FF"/>
              </a:solidFill>
              <a:ln>
                <a:solidFill>
                  <a:sysClr val="windowText" lastClr="000000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08C7-4F7A-99ED-DAEE271BA2A6}"/>
              </c:ext>
            </c:extLst>
          </c:dPt>
          <c:dPt>
            <c:idx val="5"/>
            <c:invertIfNegative val="0"/>
            <c:bubble3D val="0"/>
            <c:spPr>
              <a:solidFill>
                <a:srgbClr val="83ADFF"/>
              </a:solidFill>
              <a:ln>
                <a:solidFill>
                  <a:sysClr val="windowText" lastClr="000000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08C7-4F7A-99ED-DAEE271BA2A6}"/>
              </c:ext>
            </c:extLst>
          </c:dPt>
          <c:errBars>
            <c:errBarType val="plus"/>
            <c:errValType val="cust"/>
            <c:noEndCap val="0"/>
            <c:plus>
              <c:numLit>
                <c:ptCount val="0"/>
              </c:numLit>
            </c:plus>
            <c:minus>
              <c:numLit>
                <c:ptCount val="0"/>
              </c:numLit>
            </c:minus>
            <c:spPr>
              <a:noFill/>
              <a:ln w="9525">
                <a:solidFill>
                  <a:sysClr val="windowText" lastClr="000000"/>
                </a:solidFill>
                <a:round/>
              </a:ln>
              <a:effectLst/>
            </c:spPr>
          </c:errBars>
          <c:val>
            <c:numRef>
              <c:f>Trophic!$T$3:$T$8</c:f>
              <c:numCache>
                <c:formatCode>General</c:formatCode>
                <c:ptCount val="6"/>
                <c:pt idx="0">
                  <c:v>0.89516476747767171</c:v>
                </c:pt>
                <c:pt idx="1">
                  <c:v>0.88936210486466027</c:v>
                </c:pt>
                <c:pt idx="2">
                  <c:v>0.72811657850084832</c:v>
                </c:pt>
                <c:pt idx="3">
                  <c:v>0.57773406221888313</c:v>
                </c:pt>
                <c:pt idx="4">
                  <c:v>0.39206631801491038</c:v>
                </c:pt>
                <c:pt idx="5">
                  <c:v>0.35454866008462615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08C7-4F7A-99ED-DAEE271BA2A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10"/>
        <c:axId val="440025376"/>
        <c:axId val="440025792"/>
      </c:barChart>
      <c:catAx>
        <c:axId val="44002537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ysClr val="windowText" lastClr="000000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440025792"/>
        <c:crosses val="autoZero"/>
        <c:auto val="1"/>
        <c:lblAlgn val="ctr"/>
        <c:lblOffset val="100"/>
        <c:noMultiLvlLbl val="0"/>
      </c:catAx>
      <c:valAx>
        <c:axId val="440025792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>
            <a:solidFill>
              <a:sysClr val="windowText" lastClr="000000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440025376"/>
        <c:crosses val="autoZero"/>
        <c:crossBetween val="between"/>
        <c:majorUnit val="0.25"/>
      </c:valAx>
      <c:spPr>
        <a:noFill/>
        <a:ln>
          <a:solidFill>
            <a:sysClr val="windowText" lastClr="000000"/>
          </a:solidFill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 sz="1800">
          <a:solidFill>
            <a:sysClr val="windowText" lastClr="000000"/>
          </a:solidFill>
          <a:latin typeface="+mn-lt"/>
          <a:cs typeface="Arial" panose="020B0604020202020204" pitchFamily="34" charset="0"/>
        </a:defRPr>
      </a:pPr>
      <a:endParaRPr lang="en-US"/>
    </a:p>
  </c:txPr>
  <c:externalData r:id="rId4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1.5423467441456505E-2"/>
          <c:y val="3.995396516744934E-2"/>
          <c:w val="0.82144506794770611"/>
          <c:h val="0.7940725032858109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Trophic!$P$2</c:f>
              <c:strCache>
                <c:ptCount val="1"/>
                <c:pt idx="0">
                  <c:v>Bathy_ERIN</c:v>
                </c:pt>
              </c:strCache>
            </c:strRef>
          </c:tx>
          <c:spPr>
            <a:solidFill>
              <a:sysClr val="windowText" lastClr="000000"/>
            </a:solidFill>
            <a:ln>
              <a:solidFill>
                <a:sysClr val="windowText" lastClr="000000"/>
              </a:solidFill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00D464"/>
              </a:solidFill>
              <a:ln>
                <a:solidFill>
                  <a:sysClr val="windowText" lastClr="000000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90B3-4E7B-A51A-767229DFAB25}"/>
              </c:ext>
            </c:extLst>
          </c:dPt>
          <c:dPt>
            <c:idx val="1"/>
            <c:invertIfNegative val="0"/>
            <c:bubble3D val="0"/>
            <c:spPr>
              <a:solidFill>
                <a:srgbClr val="00DCE9"/>
              </a:solidFill>
              <a:ln>
                <a:solidFill>
                  <a:sysClr val="windowText" lastClr="000000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90B3-4E7B-A51A-767229DFAB25}"/>
              </c:ext>
            </c:extLst>
          </c:dPt>
          <c:dPt>
            <c:idx val="2"/>
            <c:invertIfNegative val="0"/>
            <c:bubble3D val="0"/>
            <c:spPr>
              <a:solidFill>
                <a:srgbClr val="FF908A"/>
              </a:solidFill>
              <a:ln>
                <a:solidFill>
                  <a:sysClr val="windowText" lastClr="000000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90B3-4E7B-A51A-767229DFAB25}"/>
              </c:ext>
            </c:extLst>
          </c:dPt>
          <c:dPt>
            <c:idx val="3"/>
            <c:invertIfNegative val="0"/>
            <c:bubble3D val="0"/>
            <c:spPr>
              <a:solidFill>
                <a:srgbClr val="CDB000"/>
              </a:solidFill>
              <a:ln>
                <a:solidFill>
                  <a:sysClr val="windowText" lastClr="000000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90B3-4E7B-A51A-767229DFAB25}"/>
              </c:ext>
            </c:extLst>
          </c:dPt>
          <c:dPt>
            <c:idx val="4"/>
            <c:invertIfNegative val="0"/>
            <c:bubble3D val="0"/>
            <c:spPr>
              <a:solidFill>
                <a:srgbClr val="FF85FF"/>
              </a:solidFill>
              <a:ln>
                <a:solidFill>
                  <a:sysClr val="windowText" lastClr="000000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90B3-4E7B-A51A-767229DFAB25}"/>
              </c:ext>
            </c:extLst>
          </c:dPt>
          <c:dPt>
            <c:idx val="5"/>
            <c:invertIfNegative val="0"/>
            <c:bubble3D val="0"/>
            <c:spPr>
              <a:solidFill>
                <a:srgbClr val="83ADFF"/>
              </a:solidFill>
              <a:ln>
                <a:solidFill>
                  <a:sysClr val="windowText" lastClr="000000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90B3-4E7B-A51A-767229DFAB25}"/>
              </c:ext>
            </c:extLst>
          </c:dPt>
          <c:errBars>
            <c:errBarType val="plus"/>
            <c:errValType val="cust"/>
            <c:noEndCap val="0"/>
            <c:plus>
              <c:numLit>
                <c:ptCount val="0"/>
              </c:numLit>
            </c:plus>
            <c:minus>
              <c:numLit>
                <c:ptCount val="0"/>
              </c:numLit>
            </c:minus>
            <c:spPr>
              <a:noFill/>
              <a:ln w="9525">
                <a:solidFill>
                  <a:sysClr val="windowText" lastClr="000000"/>
                </a:solidFill>
                <a:round/>
              </a:ln>
              <a:effectLst/>
            </c:spPr>
          </c:errBars>
          <c:val>
            <c:numRef>
              <c:f>Trophic!$P$3:$P$8</c:f>
              <c:numCache>
                <c:formatCode>General</c:formatCode>
                <c:ptCount val="6"/>
                <c:pt idx="0">
                  <c:v>8.120000000000005E-2</c:v>
                </c:pt>
                <c:pt idx="1">
                  <c:v>0.53669999999999995</c:v>
                </c:pt>
                <c:pt idx="2">
                  <c:v>0.64839999999999998</c:v>
                </c:pt>
                <c:pt idx="3">
                  <c:v>0.33889999999999998</c:v>
                </c:pt>
                <c:pt idx="4">
                  <c:v>0.52910000000000001</c:v>
                </c:pt>
                <c:pt idx="5">
                  <c:v>0.53360000000000007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90B3-4E7B-A51A-767229DFAB2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10"/>
        <c:axId val="440025376"/>
        <c:axId val="440025792"/>
      </c:barChart>
      <c:catAx>
        <c:axId val="44002537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ysClr val="windowText" lastClr="000000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440025792"/>
        <c:crosses val="autoZero"/>
        <c:auto val="1"/>
        <c:lblAlgn val="ctr"/>
        <c:lblOffset val="100"/>
        <c:noMultiLvlLbl val="0"/>
      </c:catAx>
      <c:valAx>
        <c:axId val="440025792"/>
        <c:scaling>
          <c:orientation val="minMax"/>
          <c:max val="1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>
            <a:solidFill>
              <a:sysClr val="windowText" lastClr="000000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440025376"/>
        <c:crosses val="autoZero"/>
        <c:crossBetween val="between"/>
        <c:majorUnit val="0.25"/>
      </c:valAx>
      <c:spPr>
        <a:noFill/>
        <a:ln>
          <a:solidFill>
            <a:sysClr val="windowText" lastClr="000000"/>
          </a:solidFill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 sz="1800">
          <a:solidFill>
            <a:sysClr val="windowText" lastClr="000000"/>
          </a:solidFill>
          <a:latin typeface="+mn-lt"/>
          <a:cs typeface="Arial" panose="020B0604020202020204" pitchFamily="34" charset="0"/>
        </a:defRPr>
      </a:pPr>
      <a:endParaRPr lang="en-US"/>
    </a:p>
  </c:txPr>
  <c:externalData r:id="rId4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4561112795152781"/>
          <c:y val="9.890655231837997E-2"/>
          <c:w val="0.79930796150481187"/>
          <c:h val="0.86995641873626162"/>
        </c:manualLayout>
      </c:layout>
      <c:scatterChart>
        <c:scatterStyle val="lineMarker"/>
        <c:varyColors val="0"/>
        <c:ser>
          <c:idx val="1"/>
          <c:order val="0"/>
          <c:tx>
            <c:strRef>
              <c:f>pivot!$C$28</c:f>
              <c:strCache>
                <c:ptCount val="1"/>
                <c:pt idx="0">
                  <c:v>BC</c:v>
                </c:pt>
              </c:strCache>
            </c:strRef>
          </c:tx>
          <c:spPr>
            <a:ln>
              <a:solidFill>
                <a:schemeClr val="tx1"/>
              </a:solidFill>
            </a:ln>
          </c:spPr>
          <c:marker>
            <c:symbol val="circle"/>
            <c:size val="14"/>
            <c:spPr>
              <a:solidFill>
                <a:srgbClr val="FF908A"/>
              </a:solidFill>
              <a:ln>
                <a:noFill/>
              </a:ln>
            </c:spPr>
          </c:marker>
          <c:xVal>
            <c:numRef>
              <c:f>pivot!$C$29:$C$36</c:f>
              <c:numCache>
                <c:formatCode>General</c:formatCode>
                <c:ptCount val="8"/>
                <c:pt idx="0">
                  <c:v>114.71428571428571</c:v>
                </c:pt>
                <c:pt idx="1">
                  <c:v>103.54444444444448</c:v>
                </c:pt>
                <c:pt idx="2">
                  <c:v>90.64400000000002</c:v>
                </c:pt>
                <c:pt idx="3">
                  <c:v>61.396666666666675</c:v>
                </c:pt>
                <c:pt idx="4">
                  <c:v>37.5</c:v>
                </c:pt>
              </c:numCache>
            </c:numRef>
          </c:xVal>
          <c:yVal>
            <c:numRef>
              <c:f>pivot!$B$29:$B$36</c:f>
              <c:numCache>
                <c:formatCode>General</c:formatCode>
                <c:ptCount val="8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E3EC-4705-89DA-5707A72DF68F}"/>
            </c:ext>
          </c:extLst>
        </c:ser>
        <c:ser>
          <c:idx val="2"/>
          <c:order val="1"/>
          <c:tx>
            <c:strRef>
              <c:f>pivot!$H$28</c:f>
              <c:strCache>
                <c:ptCount val="1"/>
                <c:pt idx="0">
                  <c:v>SC</c:v>
                </c:pt>
              </c:strCache>
            </c:strRef>
          </c:tx>
          <c:spPr>
            <a:ln w="19050" cap="rnd">
              <a:solidFill>
                <a:schemeClr val="tx1"/>
              </a:solidFill>
              <a:round/>
            </a:ln>
            <a:effectLst/>
          </c:spPr>
          <c:marker>
            <c:symbol val="circle"/>
            <c:size val="14"/>
            <c:spPr>
              <a:solidFill>
                <a:srgbClr val="FF85FF"/>
              </a:solidFill>
              <a:ln>
                <a:noFill/>
              </a:ln>
            </c:spPr>
          </c:marker>
          <c:xVal>
            <c:numRef>
              <c:f>pivot!$H$29:$H$36</c:f>
              <c:numCache>
                <c:formatCode>General</c:formatCode>
                <c:ptCount val="8"/>
                <c:pt idx="0">
                  <c:v>106.91249999999999</c:v>
                </c:pt>
                <c:pt idx="1">
                  <c:v>110.50816326530615</c:v>
                </c:pt>
                <c:pt idx="2">
                  <c:v>87.245238095238065</c:v>
                </c:pt>
                <c:pt idx="3">
                  <c:v>66.274418604651132</c:v>
                </c:pt>
                <c:pt idx="4">
                  <c:v>49.470588235294109</c:v>
                </c:pt>
              </c:numCache>
            </c:numRef>
          </c:xVal>
          <c:yVal>
            <c:numRef>
              <c:f>pivot!$B$29:$B$36</c:f>
              <c:numCache>
                <c:formatCode>General</c:formatCode>
                <c:ptCount val="8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E3EC-4705-89DA-5707A72DF68F}"/>
            </c:ext>
          </c:extLst>
        </c:ser>
        <c:ser>
          <c:idx val="3"/>
          <c:order val="2"/>
          <c:tx>
            <c:strRef>
              <c:f>pivot!$G$28</c:f>
              <c:strCache>
                <c:ptCount val="1"/>
                <c:pt idx="0">
                  <c:v>RC</c:v>
                </c:pt>
              </c:strCache>
            </c:strRef>
          </c:tx>
          <c:spPr>
            <a:ln w="19050" cap="rnd">
              <a:solidFill>
                <a:schemeClr val="tx1"/>
              </a:solidFill>
              <a:round/>
            </a:ln>
            <a:effectLst/>
          </c:spPr>
          <c:marker>
            <c:symbol val="circle"/>
            <c:size val="14"/>
            <c:spPr>
              <a:solidFill>
                <a:srgbClr val="83ADFF"/>
              </a:solidFill>
              <a:ln>
                <a:noFill/>
              </a:ln>
            </c:spPr>
          </c:marker>
          <c:xVal>
            <c:numRef>
              <c:f>pivot!$G$29:$G$36</c:f>
              <c:numCache>
                <c:formatCode>General</c:formatCode>
                <c:ptCount val="8"/>
                <c:pt idx="0">
                  <c:v>113.56000000000002</c:v>
                </c:pt>
                <c:pt idx="1">
                  <c:v>103.75384615384613</c:v>
                </c:pt>
                <c:pt idx="2">
                  <c:v>84.224489795918373</c:v>
                </c:pt>
                <c:pt idx="3">
                  <c:v>63.096774193548384</c:v>
                </c:pt>
                <c:pt idx="4">
                  <c:v>38.36</c:v>
                </c:pt>
              </c:numCache>
            </c:numRef>
          </c:xVal>
          <c:yVal>
            <c:numRef>
              <c:f>pivot!$B$29:$B$36</c:f>
              <c:numCache>
                <c:formatCode>General</c:formatCode>
                <c:ptCount val="8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E3EC-4705-89DA-5707A72DF68F}"/>
            </c:ext>
          </c:extLst>
        </c:ser>
        <c:ser>
          <c:idx val="4"/>
          <c:order val="3"/>
          <c:tx>
            <c:strRef>
              <c:f>pivot!$F$28</c:f>
              <c:strCache>
                <c:ptCount val="1"/>
                <c:pt idx="0">
                  <c:v>MB</c:v>
                </c:pt>
              </c:strCache>
            </c:strRef>
          </c:tx>
          <c:spPr>
            <a:ln w="19050" cap="rnd">
              <a:solidFill>
                <a:schemeClr val="tx1"/>
              </a:solidFill>
              <a:round/>
            </a:ln>
            <a:effectLst/>
          </c:spPr>
          <c:marker>
            <c:symbol val="circle"/>
            <c:size val="14"/>
            <c:spPr>
              <a:solidFill>
                <a:srgbClr val="00DCE9"/>
              </a:solidFill>
              <a:ln>
                <a:noFill/>
              </a:ln>
            </c:spPr>
          </c:marker>
          <c:xVal>
            <c:numRef>
              <c:f>pivot!$F$29:$F$36</c:f>
              <c:numCache>
                <c:formatCode>General</c:formatCode>
                <c:ptCount val="8"/>
                <c:pt idx="0">
                  <c:v>92.649999999999991</c:v>
                </c:pt>
                <c:pt idx="1">
                  <c:v>87.492727272727265</c:v>
                </c:pt>
                <c:pt idx="2">
                  <c:v>61.280392156862739</c:v>
                </c:pt>
                <c:pt idx="3">
                  <c:v>50.383333333333326</c:v>
                </c:pt>
                <c:pt idx="4">
                  <c:v>44.442857142857122</c:v>
                </c:pt>
                <c:pt idx="5">
                  <c:v>39.421428571428564</c:v>
                </c:pt>
                <c:pt idx="6">
                  <c:v>28.6</c:v>
                </c:pt>
              </c:numCache>
            </c:numRef>
          </c:xVal>
          <c:yVal>
            <c:numRef>
              <c:f>pivot!$B$29:$B$36</c:f>
              <c:numCache>
                <c:formatCode>General</c:formatCode>
                <c:ptCount val="8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3-E3EC-4705-89DA-5707A72DF68F}"/>
            </c:ext>
          </c:extLst>
        </c:ser>
        <c:ser>
          <c:idx val="5"/>
          <c:order val="4"/>
          <c:tx>
            <c:strRef>
              <c:f>pivot!$E$28</c:f>
              <c:strCache>
                <c:ptCount val="1"/>
                <c:pt idx="0">
                  <c:v>IH</c:v>
                </c:pt>
              </c:strCache>
            </c:strRef>
          </c:tx>
          <c:spPr>
            <a:ln w="19050" cap="rnd">
              <a:solidFill>
                <a:schemeClr val="tx1"/>
              </a:solidFill>
              <a:round/>
            </a:ln>
            <a:effectLst/>
          </c:spPr>
          <c:marker>
            <c:symbol val="circle"/>
            <c:size val="14"/>
            <c:spPr>
              <a:solidFill>
                <a:srgbClr val="00D464"/>
              </a:solidFill>
              <a:ln>
                <a:noFill/>
              </a:ln>
            </c:spPr>
          </c:marker>
          <c:xVal>
            <c:numRef>
              <c:f>pivot!$E$29:$E$36</c:f>
              <c:numCache>
                <c:formatCode>General</c:formatCode>
                <c:ptCount val="8"/>
                <c:pt idx="0">
                  <c:v>90.25</c:v>
                </c:pt>
                <c:pt idx="1">
                  <c:v>82.215555555555568</c:v>
                </c:pt>
                <c:pt idx="2">
                  <c:v>75.544000000000011</c:v>
                </c:pt>
                <c:pt idx="3">
                  <c:v>63.50416666666667</c:v>
                </c:pt>
                <c:pt idx="4">
                  <c:v>54.44130434782609</c:v>
                </c:pt>
                <c:pt idx="5">
                  <c:v>43.843333333333334</c:v>
                </c:pt>
                <c:pt idx="6">
                  <c:v>29.923529411764704</c:v>
                </c:pt>
                <c:pt idx="7">
                  <c:v>12.345454545454546</c:v>
                </c:pt>
              </c:numCache>
            </c:numRef>
          </c:xVal>
          <c:yVal>
            <c:numRef>
              <c:f>pivot!$B$29:$B$36</c:f>
              <c:numCache>
                <c:formatCode>General</c:formatCode>
                <c:ptCount val="8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4-E3EC-4705-89DA-5707A72DF68F}"/>
            </c:ext>
          </c:extLst>
        </c:ser>
        <c:ser>
          <c:idx val="0"/>
          <c:order val="5"/>
          <c:tx>
            <c:strRef>
              <c:f>pivot!$D$28</c:f>
              <c:strCache>
                <c:ptCount val="1"/>
                <c:pt idx="0">
                  <c:v>CC</c:v>
                </c:pt>
              </c:strCache>
            </c:strRef>
          </c:tx>
          <c:spPr>
            <a:ln w="19050" cap="rnd">
              <a:solidFill>
                <a:schemeClr val="tx1"/>
              </a:solidFill>
              <a:round/>
            </a:ln>
            <a:effectLst/>
          </c:spPr>
          <c:marker>
            <c:symbol val="circle"/>
            <c:size val="14"/>
            <c:spPr>
              <a:solidFill>
                <a:srgbClr val="CDB000"/>
              </a:solidFill>
              <a:ln w="9525">
                <a:noFill/>
              </a:ln>
              <a:effectLst/>
            </c:spPr>
          </c:marker>
          <c:xVal>
            <c:numRef>
              <c:f>pivot!$D$29:$D$36</c:f>
              <c:numCache>
                <c:formatCode>General</c:formatCode>
                <c:ptCount val="8"/>
                <c:pt idx="0">
                  <c:v>128.12857142857143</c:v>
                </c:pt>
                <c:pt idx="1">
                  <c:v>103.65652173913045</c:v>
                </c:pt>
                <c:pt idx="2">
                  <c:v>80.088888888888903</c:v>
                </c:pt>
                <c:pt idx="3">
                  <c:v>49.889361702127665</c:v>
                </c:pt>
                <c:pt idx="4">
                  <c:v>31.178723404255312</c:v>
                </c:pt>
                <c:pt idx="5">
                  <c:v>18.276744186046507</c:v>
                </c:pt>
                <c:pt idx="6">
                  <c:v>10.327777777777779</c:v>
                </c:pt>
              </c:numCache>
            </c:numRef>
          </c:xVal>
          <c:yVal>
            <c:numRef>
              <c:f>pivot!$B$29:$B$36</c:f>
              <c:numCache>
                <c:formatCode>General</c:formatCode>
                <c:ptCount val="8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5-E3EC-4705-89DA-5707A72DF68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077421903"/>
        <c:axId val="1077435631"/>
      </c:scatterChart>
      <c:valAx>
        <c:axId val="1077421903"/>
        <c:scaling>
          <c:orientation val="minMax"/>
        </c:scaling>
        <c:delete val="0"/>
        <c:axPos val="t"/>
        <c:numFmt formatCode="General" sourceLinked="1"/>
        <c:majorTickMark val="in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vert="horz"/>
          <a:lstStyle/>
          <a:p>
            <a:pPr>
              <a:defRPr sz="1800"/>
            </a:pPr>
            <a:endParaRPr lang="en-US"/>
          </a:p>
        </c:txPr>
        <c:crossAx val="1077435631"/>
        <c:crosses val="autoZero"/>
        <c:crossBetween val="midCat"/>
      </c:valAx>
      <c:valAx>
        <c:axId val="1077435631"/>
        <c:scaling>
          <c:orientation val="maxMin"/>
        </c:scaling>
        <c:delete val="0"/>
        <c:axPos val="l"/>
        <c:numFmt formatCode="General" sourceLinked="1"/>
        <c:majorTickMark val="in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vert="horz"/>
          <a:lstStyle/>
          <a:p>
            <a:pPr>
              <a:defRPr sz="1800"/>
            </a:pPr>
            <a:endParaRPr lang="en-US"/>
          </a:p>
        </c:txPr>
        <c:crossAx val="1077421903"/>
        <c:crosses val="autoZero"/>
        <c:crossBetween val="midCat"/>
      </c:valAx>
      <c:spPr>
        <a:ln>
          <a:solidFill>
            <a:schemeClr val="tx1"/>
          </a:solidFill>
        </a:ln>
      </c:spPr>
    </c:plotArea>
    <c:legend>
      <c:legendPos val="r"/>
      <c:layout>
        <c:manualLayout>
          <c:xMode val="edge"/>
          <c:yMode val="edge"/>
          <c:x val="0.59190268800465451"/>
          <c:y val="0.65978825657244045"/>
          <c:w val="0.32976014598241821"/>
          <c:h val="0.28065860548890287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600"/>
      </a:pPr>
      <a:endParaRPr lang="en-US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7">
  <cs:axisTitle>
    <cs:lnRef idx="0"/>
    <cs:fillRef idx="0"/>
    <cs:effectRef idx="0"/>
    <cs:fontRef idx="minor">
      <a:schemeClr val="tx2"/>
    </cs:fontRef>
    <cs:defRPr sz="900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2"/>
    </cs:fontRef>
    <cs:defRPr sz="900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  <a:lumOff val="2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900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1600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900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900" kern="1200"/>
  </cs:valueAxis>
  <cs:wall>
    <cs:lnRef idx="0"/>
    <cs:fillRef idx="0"/>
    <cs:effectRef idx="0"/>
    <cs:fontRef idx="minor">
      <a:schemeClr val="tx2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07">
  <cs:axisTitle>
    <cs:lnRef idx="0"/>
    <cs:fillRef idx="0"/>
    <cs:effectRef idx="0"/>
    <cs:fontRef idx="minor">
      <a:schemeClr val="tx2"/>
    </cs:fontRef>
    <cs:defRPr sz="900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2"/>
    </cs:fontRef>
    <cs:defRPr sz="900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  <a:lumOff val="2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900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1600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900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900" kern="1200"/>
  </cs:valueAxis>
  <cs:wall>
    <cs:lnRef idx="0"/>
    <cs:fillRef idx="0"/>
    <cs:effectRef idx="0"/>
    <cs:fontRef idx="minor">
      <a:schemeClr val="tx2"/>
    </cs:fontRef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E20694E-885E-4BFF-9EB4-E8EB347A3018}" type="datetimeFigureOut">
              <a:rPr lang="en-US" smtClean="0"/>
              <a:t>6/14/2021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8240974-1F69-4298-9852-0DE5457A38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89612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6 creeks/areas nested within an urban gradient</a:t>
            </a:r>
          </a:p>
          <a:p>
            <a:r>
              <a:rPr lang="en-US" dirty="0" smtClean="0"/>
              <a:t>Creeks representative of broadly different </a:t>
            </a:r>
            <a:r>
              <a:rPr lang="en-US" dirty="0" err="1" smtClean="0"/>
              <a:t>landuses</a:t>
            </a:r>
            <a:endParaRPr lang="en-US" dirty="0" smtClean="0"/>
          </a:p>
          <a:p>
            <a:r>
              <a:rPr lang="en-US" dirty="0" smtClean="0"/>
              <a:t>4 sampling periods – late summer 2018, spring, mid-summer, late-summer 2019</a:t>
            </a:r>
          </a:p>
          <a:p>
            <a:r>
              <a:rPr lang="en-US" dirty="0" smtClean="0"/>
              <a:t>Sampling areas designated at mid-creek stations</a:t>
            </a:r>
          </a:p>
          <a:p>
            <a:r>
              <a:rPr lang="en-US" dirty="0" smtClean="0"/>
              <a:t>Stations co-located with long-term water quality sampling stations for regional NGO (Blue Water Baltimore)</a:t>
            </a:r>
          </a:p>
          <a:p>
            <a:endParaRPr lang="en-US" dirty="0" smtClean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1" dirty="0" smtClean="0">
              <a:effectLst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dirty="0" smtClean="0">
                <a:effectLst/>
              </a:rPr>
              <a:t>Mixed Forest</a:t>
            </a:r>
            <a:r>
              <a:rPr lang="en-US" sz="1200" dirty="0" smtClean="0">
                <a:effectLst/>
              </a:rPr>
              <a:t>- dominated by trees &gt;5 meters tall, &gt; 20% of total vegetation cover. Neither deciduous nor evergreen species &gt;75% of total tree cover.</a:t>
            </a:r>
          </a:p>
          <a:p>
            <a:pPr rtl="0" eaLnBrk="1" fontAlgn="t" latinLnBrk="0" hangingPunct="1"/>
            <a:r>
              <a:rPr lang="en-US" sz="1200" b="1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Developed, Low Intensity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mixture of constructed materials and vegetation. Impervious surfaces ~ 20% to 49% percent of total cover. Commonly include single-family housing units.</a:t>
            </a:r>
          </a:p>
          <a:p>
            <a:pPr rtl="0" eaLnBrk="1" fontAlgn="auto" latinLnBrk="0" hangingPunct="1"/>
            <a:r>
              <a:rPr lang="en-US" sz="1200" b="1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Developed, Medium Intensity 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-mixture of constructed materials and vegetation. Impervious surfaces ~ 50% to 79% of total cover. Commonly include single-family housing units.</a:t>
            </a:r>
          </a:p>
          <a:p>
            <a:pPr rtl="0" eaLnBrk="1" fontAlgn="auto" latinLnBrk="0" hangingPunct="1"/>
            <a:r>
              <a:rPr lang="en-US" sz="1200" b="1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Developed High Intensity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-highly developed areas, include apartments, row houses and  commercial/industrial. Impervious surfaces ~ 80% to 100% of total cover.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240974-1F69-4298-9852-0DE5457A38D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834632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Trophic pathway contributions</a:t>
            </a:r>
          </a:p>
          <a:p>
            <a:pPr lvl="1"/>
            <a:r>
              <a:rPr lang="en-US" dirty="0" smtClean="0"/>
              <a:t>Mixing model framework (</a:t>
            </a:r>
            <a:r>
              <a:rPr lang="en-US" dirty="0" err="1" smtClean="0"/>
              <a:t>MixSIAR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Proportional contribution of sources to consumer</a:t>
            </a:r>
          </a:p>
          <a:p>
            <a:pPr lvl="1"/>
            <a:r>
              <a:rPr lang="en-US" dirty="0" smtClean="0"/>
              <a:t>Variables: season, creek, body length (TL)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Stable isotope niche area</a:t>
            </a:r>
          </a:p>
          <a:p>
            <a:pPr lvl="1"/>
            <a:r>
              <a:rPr lang="en-US" dirty="0" smtClean="0"/>
              <a:t>Ellipse area in d13C and d15N space</a:t>
            </a:r>
          </a:p>
          <a:p>
            <a:pPr lvl="1"/>
            <a:r>
              <a:rPr lang="en-US" dirty="0" smtClean="0"/>
              <a:t>Proxy for trophic niche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240974-1F69-4298-9852-0DE5457A38DC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592378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Trophic pathway contributions</a:t>
            </a:r>
          </a:p>
          <a:p>
            <a:pPr lvl="1"/>
            <a:r>
              <a:rPr lang="en-US" dirty="0" smtClean="0"/>
              <a:t>Mixing model framework (</a:t>
            </a:r>
            <a:r>
              <a:rPr lang="en-US" dirty="0" err="1" smtClean="0"/>
              <a:t>MixSIAR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Proportional contribution of sources to consumer</a:t>
            </a:r>
          </a:p>
          <a:p>
            <a:pPr lvl="1"/>
            <a:r>
              <a:rPr lang="en-US" dirty="0" smtClean="0"/>
              <a:t>Variables: season, creek, body length (TL)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Stable isotope niche area</a:t>
            </a:r>
          </a:p>
          <a:p>
            <a:pPr lvl="1"/>
            <a:r>
              <a:rPr lang="en-US" dirty="0" smtClean="0"/>
              <a:t>Ellipse area in d13C and d15N space</a:t>
            </a:r>
          </a:p>
          <a:p>
            <a:pPr lvl="1"/>
            <a:r>
              <a:rPr lang="en-US" dirty="0" smtClean="0"/>
              <a:t>Proxy for trophic niche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240974-1F69-4298-9852-0DE5457A38DC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582743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HSI</a:t>
            </a:r>
            <a:r>
              <a:rPr lang="en-US" baseline="0" dirty="0" smtClean="0"/>
              <a:t> – negative length effect for all models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240974-1F69-4298-9852-0DE5457A38DC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87481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6 creeks/areas nested within an urban gradient</a:t>
            </a:r>
          </a:p>
          <a:p>
            <a:r>
              <a:rPr lang="en-US" dirty="0" smtClean="0"/>
              <a:t>Creeks representative of broadly different </a:t>
            </a:r>
            <a:r>
              <a:rPr lang="en-US" dirty="0" err="1" smtClean="0"/>
              <a:t>landuses</a:t>
            </a:r>
            <a:endParaRPr lang="en-US" dirty="0" smtClean="0"/>
          </a:p>
          <a:p>
            <a:r>
              <a:rPr lang="en-US" dirty="0" smtClean="0"/>
              <a:t>4 sampling periods – late summer 2018, spring, mid-summer, late-summer 2019</a:t>
            </a:r>
          </a:p>
          <a:p>
            <a:r>
              <a:rPr lang="en-US" dirty="0" smtClean="0"/>
              <a:t>Sampling areas designated at mid-creek stations</a:t>
            </a:r>
          </a:p>
          <a:p>
            <a:r>
              <a:rPr lang="en-US" dirty="0" smtClean="0"/>
              <a:t>Stations co-located with long-term water quality sampling stations for regional NGO (Blue Water Baltimore)</a:t>
            </a:r>
          </a:p>
          <a:p>
            <a:endParaRPr lang="en-US" dirty="0" smtClean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1" dirty="0" smtClean="0">
              <a:effectLst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dirty="0" smtClean="0">
                <a:effectLst/>
              </a:rPr>
              <a:t>Mixed Forest</a:t>
            </a:r>
            <a:r>
              <a:rPr lang="en-US" sz="1200" dirty="0" smtClean="0">
                <a:effectLst/>
              </a:rPr>
              <a:t>- dominated by trees &gt;5 meters tall, &gt; 20% of total vegetation cover. Neither deciduous nor evergreen species &gt;75% of total tree cover.</a:t>
            </a:r>
          </a:p>
          <a:p>
            <a:pPr rtl="0" eaLnBrk="1" fontAlgn="t" latinLnBrk="0" hangingPunct="1"/>
            <a:r>
              <a:rPr lang="en-US" sz="1200" b="1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Developed, Low Intensity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mixture of constructed materials and vegetation. Impervious surfaces ~ 20% to 49% percent of total cover. Commonly include single-family housing units.</a:t>
            </a:r>
          </a:p>
          <a:p>
            <a:pPr rtl="0" eaLnBrk="1" fontAlgn="auto" latinLnBrk="0" hangingPunct="1"/>
            <a:r>
              <a:rPr lang="en-US" sz="1200" b="1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Developed, Medium Intensity 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-mixture of constructed materials and vegetation. Impervious surfaces ~ 50% to 79% of total cover. Commonly include single-family housing units.</a:t>
            </a:r>
          </a:p>
          <a:p>
            <a:pPr rtl="0" eaLnBrk="1" fontAlgn="auto" latinLnBrk="0" hangingPunct="1"/>
            <a:r>
              <a:rPr lang="en-US" sz="1200" b="1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Developed High Intensity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-highly developed areas, include apartments, row houses and  commercial/industrial. Impervious surfaces ~ 80% to 100% of total cover.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240974-1F69-4298-9852-0DE5457A38D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55827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6 creeks/areas nested within an urban gradient</a:t>
            </a:r>
          </a:p>
          <a:p>
            <a:r>
              <a:rPr lang="en-US" dirty="0" smtClean="0"/>
              <a:t>Creeks representative of broadly different </a:t>
            </a:r>
            <a:r>
              <a:rPr lang="en-US" dirty="0" err="1" smtClean="0"/>
              <a:t>landuses</a:t>
            </a:r>
            <a:endParaRPr lang="en-US" dirty="0" smtClean="0"/>
          </a:p>
          <a:p>
            <a:r>
              <a:rPr lang="en-US" dirty="0" smtClean="0"/>
              <a:t>4 sampling periods – late summer 2018, spring, mid-summer, late-summer 2019</a:t>
            </a:r>
          </a:p>
          <a:p>
            <a:r>
              <a:rPr lang="en-US" dirty="0" smtClean="0"/>
              <a:t>Sampling areas designated at mid-creek stations</a:t>
            </a:r>
          </a:p>
          <a:p>
            <a:r>
              <a:rPr lang="en-US" dirty="0" smtClean="0"/>
              <a:t>Stations co-located with long-term water quality sampling stations for regional NGO (Blue Water Baltimore)</a:t>
            </a:r>
          </a:p>
          <a:p>
            <a:endParaRPr lang="en-US" dirty="0" smtClean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1" dirty="0" smtClean="0">
              <a:effectLst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dirty="0" smtClean="0">
                <a:effectLst/>
              </a:rPr>
              <a:t>Mixed Forest</a:t>
            </a:r>
            <a:r>
              <a:rPr lang="en-US" sz="1200" dirty="0" smtClean="0">
                <a:effectLst/>
              </a:rPr>
              <a:t>- dominated by trees &gt;5 meters tall, &gt; 20% of total vegetation cover. Neither deciduous nor evergreen species &gt;75% of total tree cover.</a:t>
            </a:r>
          </a:p>
          <a:p>
            <a:pPr rtl="0" eaLnBrk="1" fontAlgn="t" latinLnBrk="0" hangingPunct="1"/>
            <a:r>
              <a:rPr lang="en-US" sz="1200" b="1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Developed, Low Intensity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mixture of constructed materials and vegetation. Impervious surfaces ~ 20% to 49% percent of total cover. Commonly include single-family housing units.</a:t>
            </a:r>
          </a:p>
          <a:p>
            <a:pPr rtl="0" eaLnBrk="1" fontAlgn="auto" latinLnBrk="0" hangingPunct="1"/>
            <a:r>
              <a:rPr lang="en-US" sz="1200" b="1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Developed, Medium Intensity 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-mixture of constructed materials and vegetation. Impervious surfaces ~ 50% to 79% of total cover. Commonly include single-family housing units.</a:t>
            </a:r>
          </a:p>
          <a:p>
            <a:pPr rtl="0" eaLnBrk="1" fontAlgn="auto" latinLnBrk="0" hangingPunct="1"/>
            <a:r>
              <a:rPr lang="en-US" sz="1200" b="1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Developed High Intensity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-highly developed areas, include apartments, row houses and  commercial/industrial. Impervious surfaces ~ 80% to 100% of total cover.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240974-1F69-4298-9852-0DE5457A38DC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92285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6 creeks/areas nested within an urban gradient</a:t>
            </a:r>
          </a:p>
          <a:p>
            <a:r>
              <a:rPr lang="en-US" dirty="0" smtClean="0"/>
              <a:t>Creeks representative of broadly different </a:t>
            </a:r>
            <a:r>
              <a:rPr lang="en-US" dirty="0" err="1" smtClean="0"/>
              <a:t>landuses</a:t>
            </a:r>
            <a:endParaRPr lang="en-US" dirty="0" smtClean="0"/>
          </a:p>
          <a:p>
            <a:r>
              <a:rPr lang="en-US" dirty="0" smtClean="0"/>
              <a:t>4 sampling periods – late summer 2018, spring, mid-summer, late-summer 2019</a:t>
            </a:r>
          </a:p>
          <a:p>
            <a:r>
              <a:rPr lang="en-US" dirty="0" smtClean="0"/>
              <a:t>Sampling areas designated at mid-creek stations</a:t>
            </a:r>
          </a:p>
          <a:p>
            <a:r>
              <a:rPr lang="en-US" dirty="0" smtClean="0"/>
              <a:t>Stations co-located with long-term water quality sampling stations for regional NGO (Blue Water Baltimore)</a:t>
            </a:r>
          </a:p>
          <a:p>
            <a:endParaRPr lang="en-US" dirty="0" smtClean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1" dirty="0" smtClean="0">
              <a:effectLst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dirty="0" smtClean="0">
                <a:effectLst/>
              </a:rPr>
              <a:t>Mixed Forest</a:t>
            </a:r>
            <a:r>
              <a:rPr lang="en-US" sz="1200" dirty="0" smtClean="0">
                <a:effectLst/>
              </a:rPr>
              <a:t>- dominated by trees &gt;5 meters tall, &gt; 20% of total vegetation cover. Neither deciduous nor evergreen species &gt;75% of total tree cover.</a:t>
            </a:r>
          </a:p>
          <a:p>
            <a:pPr rtl="0" eaLnBrk="1" fontAlgn="t" latinLnBrk="0" hangingPunct="1"/>
            <a:r>
              <a:rPr lang="en-US" sz="1200" b="1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Developed, Low Intensity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mixture of constructed materials and vegetation. Impervious surfaces ~ 20% to 49% percent of total cover. Commonly include single-family housing units.</a:t>
            </a:r>
          </a:p>
          <a:p>
            <a:pPr rtl="0" eaLnBrk="1" fontAlgn="auto" latinLnBrk="0" hangingPunct="1"/>
            <a:r>
              <a:rPr lang="en-US" sz="1200" b="1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Developed, Medium Intensity 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-mixture of constructed materials and vegetation. Impervious surfaces ~ 50% to 79% of total cover. Commonly include single-family housing units.</a:t>
            </a:r>
          </a:p>
          <a:p>
            <a:pPr rtl="0" eaLnBrk="1" fontAlgn="auto" latinLnBrk="0" hangingPunct="1"/>
            <a:r>
              <a:rPr lang="en-US" sz="1200" b="1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Developed High Intensity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-highly developed areas, include apartments, row houses and  commercial/industrial. Impervious surfaces ~ 80% to 100% of total cover.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240974-1F69-4298-9852-0DE5457A38D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110721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Trophic pathway contributions</a:t>
            </a:r>
          </a:p>
          <a:p>
            <a:pPr lvl="1"/>
            <a:r>
              <a:rPr lang="en-US" dirty="0" smtClean="0"/>
              <a:t>Mixing model framework (</a:t>
            </a:r>
            <a:r>
              <a:rPr lang="en-US" dirty="0" err="1" smtClean="0"/>
              <a:t>MixSIAR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Proportional contribution of sources to consumer</a:t>
            </a:r>
          </a:p>
          <a:p>
            <a:pPr lvl="1"/>
            <a:r>
              <a:rPr lang="en-US" dirty="0" smtClean="0"/>
              <a:t>Variables: season, creek, body length (TL)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Stable isotope niche area</a:t>
            </a:r>
          </a:p>
          <a:p>
            <a:pPr lvl="1"/>
            <a:r>
              <a:rPr lang="en-US" dirty="0" smtClean="0"/>
              <a:t>Ellipse area in d13C and d15N space</a:t>
            </a:r>
          </a:p>
          <a:p>
            <a:pPr lvl="1"/>
            <a:r>
              <a:rPr lang="en-US" dirty="0" smtClean="0"/>
              <a:t>Proxy for trophic niche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240974-1F69-4298-9852-0DE5457A38D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624902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Trophic pathway contributions</a:t>
            </a:r>
          </a:p>
          <a:p>
            <a:pPr lvl="1"/>
            <a:r>
              <a:rPr lang="en-US" dirty="0" smtClean="0"/>
              <a:t>Mixing model framework (</a:t>
            </a:r>
            <a:r>
              <a:rPr lang="en-US" dirty="0" err="1" smtClean="0"/>
              <a:t>MixSIAR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Proportional contribution of sources to consumer</a:t>
            </a:r>
          </a:p>
          <a:p>
            <a:pPr lvl="1"/>
            <a:r>
              <a:rPr lang="en-US" dirty="0" smtClean="0"/>
              <a:t>Variables: season, creek, body length (TL)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Stable isotope niche area</a:t>
            </a:r>
          </a:p>
          <a:p>
            <a:pPr lvl="1"/>
            <a:r>
              <a:rPr lang="en-US" dirty="0" smtClean="0"/>
              <a:t>Ellipse area in d13C and d15N space</a:t>
            </a:r>
          </a:p>
          <a:p>
            <a:pPr lvl="1"/>
            <a:r>
              <a:rPr lang="en-US" dirty="0" smtClean="0"/>
              <a:t>Proxy for trophic niche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240974-1F69-4298-9852-0DE5457A38DC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23419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Findings suggest competing ecological pressures operating within urban landscape (land</a:t>
            </a:r>
            <a:r>
              <a:rPr lang="en-US" baseline="0" dirty="0" smtClean="0"/>
              <a:t> use </a:t>
            </a:r>
            <a:endParaRPr lang="en-US" dirty="0" smtClean="0"/>
          </a:p>
          <a:p>
            <a:r>
              <a:rPr lang="en-US" dirty="0" smtClean="0"/>
              <a:t>Similar functional changes in trophic structure arising in dissimilar environment (increased importance of pelagic production)</a:t>
            </a:r>
          </a:p>
          <a:p>
            <a:pPr lvl="1"/>
            <a:r>
              <a:rPr lang="en-US" dirty="0" smtClean="0"/>
              <a:t>Strongly suburban systems with extensive greenspace</a:t>
            </a:r>
          </a:p>
          <a:p>
            <a:pPr lvl="1"/>
            <a:r>
              <a:rPr lang="en-US" dirty="0" smtClean="0"/>
              <a:t>Deeply channelized and dredged systems (harbors)</a:t>
            </a:r>
          </a:p>
          <a:p>
            <a:pPr lvl="0"/>
            <a:r>
              <a:rPr lang="en-US" dirty="0" smtClean="0"/>
              <a:t>Shallow water as habitat and WQ buffer</a:t>
            </a:r>
          </a:p>
          <a:p>
            <a:pPr lvl="0"/>
            <a:r>
              <a:rPr lang="en-US" dirty="0" smtClean="0"/>
              <a:t>↓ impervious surface = ↑ food web complexity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Ecological rates in pelagic systems &gt; benthic systems</a:t>
            </a:r>
          </a:p>
          <a:p>
            <a:pPr lvl="1"/>
            <a:r>
              <a:rPr lang="en-US" dirty="0" smtClean="0"/>
              <a:t>More variable community composition</a:t>
            </a:r>
          </a:p>
          <a:p>
            <a:pPr lvl="1"/>
            <a:r>
              <a:rPr lang="en-US" dirty="0" smtClean="0"/>
              <a:t>Less stable trophic dynamics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Shallow water as habitat and buffer against poor water quality</a:t>
            </a:r>
          </a:p>
          <a:p>
            <a:pPr lvl="1"/>
            <a:r>
              <a:rPr lang="en-US" dirty="0" smtClean="0"/>
              <a:t>Maintenance of benthic productivity &amp; availability in this system</a:t>
            </a:r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marL="0" indent="0">
              <a:buNone/>
            </a:pPr>
            <a:r>
              <a:rPr lang="en-US" b="1" u="sng" dirty="0" smtClean="0"/>
              <a:t>Future work</a:t>
            </a:r>
            <a:r>
              <a:rPr lang="en-US" b="1" dirty="0" smtClean="0"/>
              <a:t>:</a:t>
            </a:r>
            <a:r>
              <a:rPr lang="en-US" dirty="0" smtClean="0"/>
              <a:t> Expand analysis to include additional species and additional metrics (presence-absence, abundance-when-present, growth)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240974-1F69-4298-9852-0DE5457A38DC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142414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6 creeks/areas nested within an urban gradient</a:t>
            </a:r>
          </a:p>
          <a:p>
            <a:r>
              <a:rPr lang="en-US" dirty="0" smtClean="0"/>
              <a:t>Creeks representative of broadly different </a:t>
            </a:r>
            <a:r>
              <a:rPr lang="en-US" dirty="0" err="1" smtClean="0"/>
              <a:t>landuses</a:t>
            </a:r>
            <a:endParaRPr lang="en-US" dirty="0" smtClean="0"/>
          </a:p>
          <a:p>
            <a:r>
              <a:rPr lang="en-US" dirty="0" smtClean="0"/>
              <a:t>4 sampling periods – late summer 2018, spring, mid-summer, late-summer 2019</a:t>
            </a:r>
          </a:p>
          <a:p>
            <a:r>
              <a:rPr lang="en-US" dirty="0" smtClean="0"/>
              <a:t>Sampling areas designated at mid-creek stations</a:t>
            </a:r>
          </a:p>
          <a:p>
            <a:r>
              <a:rPr lang="en-US" dirty="0" smtClean="0"/>
              <a:t>Stations co-located with long-term water quality sampling stations for regional NGO (Blue Water Baltimore)</a:t>
            </a:r>
          </a:p>
          <a:p>
            <a:endParaRPr lang="en-US" dirty="0" smtClean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1" dirty="0" smtClean="0">
              <a:effectLst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dirty="0" smtClean="0">
                <a:effectLst/>
              </a:rPr>
              <a:t>Mixed Forest</a:t>
            </a:r>
            <a:r>
              <a:rPr lang="en-US" sz="1200" dirty="0" smtClean="0">
                <a:effectLst/>
              </a:rPr>
              <a:t>- dominated by trees &gt;5 meters tall, &gt; 20% of total vegetation cover. Neither deciduous nor evergreen species &gt;75% of total tree cover.</a:t>
            </a:r>
          </a:p>
          <a:p>
            <a:pPr rtl="0" eaLnBrk="1" fontAlgn="t" latinLnBrk="0" hangingPunct="1"/>
            <a:r>
              <a:rPr lang="en-US" sz="1200" b="1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Developed, Low Intensity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mixture of constructed materials and vegetation. Impervious surfaces ~ 20% to 49% percent of total cover. Commonly include single-family housing units.</a:t>
            </a:r>
          </a:p>
          <a:p>
            <a:pPr rtl="0" eaLnBrk="1" fontAlgn="auto" latinLnBrk="0" hangingPunct="1"/>
            <a:r>
              <a:rPr lang="en-US" sz="1200" b="1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Developed, Medium Intensity 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-mixture of constructed materials and vegetation. Impervious surfaces ~ 50% to 79% of total cover. Commonly include single-family housing units.</a:t>
            </a:r>
          </a:p>
          <a:p>
            <a:pPr rtl="0" eaLnBrk="1" fontAlgn="auto" latinLnBrk="0" hangingPunct="1"/>
            <a:r>
              <a:rPr lang="en-US" sz="1200" b="1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Developed High Intensity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-highly developed areas, include apartments, row houses and  commercial/industrial. Impervious surfaces ~ 80% to 100% of total cover.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240974-1F69-4298-9852-0DE5457A38DC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756943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Findings suggest competing ecological pressures operating within urban landscape (land</a:t>
            </a:r>
            <a:r>
              <a:rPr lang="en-US" baseline="0" dirty="0" smtClean="0"/>
              <a:t> use </a:t>
            </a:r>
            <a:endParaRPr lang="en-US" dirty="0" smtClean="0"/>
          </a:p>
          <a:p>
            <a:r>
              <a:rPr lang="en-US" dirty="0" smtClean="0"/>
              <a:t>Similar functional changes in trophic structure arising in dissimilar environment (increased importance of pelagic production)</a:t>
            </a:r>
          </a:p>
          <a:p>
            <a:pPr lvl="1"/>
            <a:r>
              <a:rPr lang="en-US" dirty="0" smtClean="0"/>
              <a:t>Strongly suburban systems with extensive greenspace</a:t>
            </a:r>
          </a:p>
          <a:p>
            <a:pPr lvl="1"/>
            <a:r>
              <a:rPr lang="en-US" dirty="0" smtClean="0"/>
              <a:t>Deeply channelized and dredged systems (harbors)</a:t>
            </a:r>
          </a:p>
          <a:p>
            <a:pPr lvl="0"/>
            <a:r>
              <a:rPr lang="en-US" dirty="0" smtClean="0"/>
              <a:t>Shallow water as habitat and WQ buffer</a:t>
            </a:r>
          </a:p>
          <a:p>
            <a:pPr lvl="0"/>
            <a:r>
              <a:rPr lang="en-US" dirty="0" smtClean="0"/>
              <a:t>↓ impervious surface = ↑ food web complexity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Ecological rates in pelagic systems &gt; benthic systems</a:t>
            </a:r>
          </a:p>
          <a:p>
            <a:pPr lvl="1"/>
            <a:r>
              <a:rPr lang="en-US" dirty="0" smtClean="0"/>
              <a:t>More variable community composition</a:t>
            </a:r>
          </a:p>
          <a:p>
            <a:pPr lvl="1"/>
            <a:r>
              <a:rPr lang="en-US" dirty="0" smtClean="0"/>
              <a:t>Less stable trophic dynamics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Shallow water as habitat and buffer against poor water quality</a:t>
            </a:r>
          </a:p>
          <a:p>
            <a:pPr lvl="1"/>
            <a:r>
              <a:rPr lang="en-US" dirty="0" smtClean="0"/>
              <a:t>Maintenance of benthic productivity &amp; availability in this system</a:t>
            </a:r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marL="0" indent="0">
              <a:buNone/>
            </a:pPr>
            <a:r>
              <a:rPr lang="en-US" b="1" u="sng" dirty="0" smtClean="0"/>
              <a:t>Future work</a:t>
            </a:r>
            <a:r>
              <a:rPr lang="en-US" b="1" dirty="0" smtClean="0"/>
              <a:t>:</a:t>
            </a:r>
            <a:r>
              <a:rPr lang="en-US" dirty="0" smtClean="0"/>
              <a:t> Expand analysis to include additional species and additional metrics (presence-absence, abundance-when-present, growth)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240974-1F69-4298-9852-0DE5457A38DC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39040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0CA5E9-C6C9-4A6C-B217-F7B1AD271A67}" type="datetimeFigureOut">
              <a:rPr lang="en-US" smtClean="0"/>
              <a:t>6/14/2021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329480-DDD0-47E2-8B9C-F9480C429D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6405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0CA5E9-C6C9-4A6C-B217-F7B1AD271A67}" type="datetimeFigureOut">
              <a:rPr lang="en-US" smtClean="0"/>
              <a:t>6/14/2021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329480-DDD0-47E2-8B9C-F9480C429D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42351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0CA5E9-C6C9-4A6C-B217-F7B1AD271A67}" type="datetimeFigureOut">
              <a:rPr lang="en-US" smtClean="0"/>
              <a:t>6/14/2021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329480-DDD0-47E2-8B9C-F9480C429D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68169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0CA5E9-C6C9-4A6C-B217-F7B1AD271A67}" type="datetimeFigureOut">
              <a:rPr lang="en-US" smtClean="0"/>
              <a:t>6/14/2021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329480-DDD0-47E2-8B9C-F9480C429D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06275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0CA5E9-C6C9-4A6C-B217-F7B1AD271A67}" type="datetimeFigureOut">
              <a:rPr lang="en-US" smtClean="0"/>
              <a:t>6/14/2021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329480-DDD0-47E2-8B9C-F9480C429D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52248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0CA5E9-C6C9-4A6C-B217-F7B1AD271A67}" type="datetimeFigureOut">
              <a:rPr lang="en-US" smtClean="0"/>
              <a:t>6/14/2021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329480-DDD0-47E2-8B9C-F9480C429D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65373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0CA5E9-C6C9-4A6C-B217-F7B1AD271A67}" type="datetimeFigureOut">
              <a:rPr lang="en-US" smtClean="0"/>
              <a:t>6/14/2021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329480-DDD0-47E2-8B9C-F9480C429D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22842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0CA5E9-C6C9-4A6C-B217-F7B1AD271A67}" type="datetimeFigureOut">
              <a:rPr lang="en-US" smtClean="0"/>
              <a:t>6/14/2021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329480-DDD0-47E2-8B9C-F9480C429D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4423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0CA5E9-C6C9-4A6C-B217-F7B1AD271A67}" type="datetimeFigureOut">
              <a:rPr lang="en-US" smtClean="0"/>
              <a:t>6/14/2021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329480-DDD0-47E2-8B9C-F9480C429D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43440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0CA5E9-C6C9-4A6C-B217-F7B1AD271A67}" type="datetimeFigureOut">
              <a:rPr lang="en-US" smtClean="0"/>
              <a:t>6/14/2021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329480-DDD0-47E2-8B9C-F9480C429D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33709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0CA5E9-C6C9-4A6C-B217-F7B1AD271A67}" type="datetimeFigureOut">
              <a:rPr lang="en-US" smtClean="0"/>
              <a:t>6/14/2021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329480-DDD0-47E2-8B9C-F9480C429D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82679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0CA5E9-C6C9-4A6C-B217-F7B1AD271A67}" type="datetimeFigureOut">
              <a:rPr lang="en-US" smtClean="0"/>
              <a:t>6/14/2021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329480-DDD0-47E2-8B9C-F9480C429D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63104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5.jpeg"/><Relationship Id="rId4" Type="http://schemas.openxmlformats.org/officeDocument/2006/relationships/image" Target="../media/image14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7" Type="http://schemas.openxmlformats.org/officeDocument/2006/relationships/image" Target="../media/image21.emf"/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emf"/><Relationship Id="rId5" Type="http://schemas.openxmlformats.org/officeDocument/2006/relationships/image" Target="../media/image19.emf"/><Relationship Id="rId4" Type="http://schemas.openxmlformats.org/officeDocument/2006/relationships/image" Target="../media/image18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3.png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4.png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2.jpeg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.jpeg"/><Relationship Id="rId5" Type="http://schemas.microsoft.com/office/2007/relationships/hdphoto" Target="../media/hdphoto1.wdp"/><Relationship Id="rId4" Type="http://schemas.openxmlformats.org/officeDocument/2006/relationships/image" Target="../media/image3.jpeg"/><Relationship Id="rId9" Type="http://schemas.openxmlformats.org/officeDocument/2006/relationships/image" Target="../media/image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chart" Target="../charts/chart2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chart" Target="../charts/chart1.xml"/><Relationship Id="rId5" Type="http://schemas.openxmlformats.org/officeDocument/2006/relationships/image" Target="../media/image10.jpeg"/><Relationship Id="rId4" Type="http://schemas.openxmlformats.org/officeDocument/2006/relationships/image" Target="../media/image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Image result for baltimore harbor&quot;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57" b="7966"/>
          <a:stretch/>
        </p:blipFill>
        <p:spPr bwMode="auto">
          <a:xfrm>
            <a:off x="-1" y="-1"/>
            <a:ext cx="12236815" cy="6857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 rot="10800000">
            <a:off x="-1017" y="-285"/>
            <a:ext cx="2871216" cy="6858000"/>
          </a:xfrm>
          <a:prstGeom prst="rect">
            <a:avLst/>
          </a:prstGeom>
          <a:gradFill flip="none" rotWithShape="1">
            <a:gsLst>
              <a:gs pos="50000">
                <a:schemeClr val="tx1">
                  <a:alpha val="0"/>
                </a:schemeClr>
              </a:gs>
              <a:gs pos="100000">
                <a:schemeClr val="tx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 rot="16200000">
            <a:off x="2692527" y="-2692819"/>
            <a:ext cx="6874167" cy="12259224"/>
          </a:xfrm>
          <a:prstGeom prst="rect">
            <a:avLst/>
          </a:prstGeom>
          <a:gradFill flip="none" rotWithShape="1">
            <a:gsLst>
              <a:gs pos="50000">
                <a:schemeClr val="tx1">
                  <a:alpha val="0"/>
                </a:schemeClr>
              </a:gs>
              <a:gs pos="100000">
                <a:schemeClr val="tx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 rot="5400000">
            <a:off x="4464324" y="-921023"/>
            <a:ext cx="3330576" cy="12259222"/>
          </a:xfrm>
          <a:prstGeom prst="rect">
            <a:avLst/>
          </a:prstGeom>
          <a:gradFill flip="none" rotWithShape="1">
            <a:gsLst>
              <a:gs pos="50000">
                <a:schemeClr val="tx1">
                  <a:alpha val="0"/>
                </a:schemeClr>
              </a:gs>
              <a:gs pos="100000">
                <a:schemeClr val="tx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326778" y="5640354"/>
            <a:ext cx="7628074" cy="1254423"/>
          </a:xfrm>
        </p:spPr>
        <p:txBody>
          <a:bodyPr>
            <a:normAutofit fontScale="85000" lnSpcReduction="20000"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Ryan Woodland, Lora Harris, Eric Schott, </a:t>
            </a:r>
            <a:r>
              <a:rPr lang="en-US" b="1" dirty="0" smtClean="0">
                <a:solidFill>
                  <a:schemeClr val="bg1"/>
                </a:solidFill>
              </a:rPr>
              <a:t>Andrew </a:t>
            </a:r>
            <a:r>
              <a:rPr lang="en-US" b="1" dirty="0" err="1" smtClean="0">
                <a:solidFill>
                  <a:schemeClr val="bg1"/>
                </a:solidFill>
              </a:rPr>
              <a:t>Heyes</a:t>
            </a:r>
            <a:r>
              <a:rPr lang="en-US" b="1" dirty="0" smtClean="0">
                <a:solidFill>
                  <a:schemeClr val="bg1"/>
                </a:solidFill>
              </a:rPr>
              <a:t>, Alexandra </a:t>
            </a:r>
            <a:r>
              <a:rPr lang="en-US" b="1" dirty="0" smtClean="0">
                <a:solidFill>
                  <a:schemeClr val="bg1"/>
                </a:solidFill>
              </a:rPr>
              <a:t>Fireman, Erin Reilly*</a:t>
            </a:r>
          </a:p>
          <a:p>
            <a:r>
              <a:rPr lang="en-US" b="1" dirty="0" smtClean="0">
                <a:solidFill>
                  <a:schemeClr val="bg1"/>
                </a:solidFill>
              </a:rPr>
              <a:t>University of Maryland Center for Environmental Science (CBL/IMET)</a:t>
            </a:r>
          </a:p>
          <a:p>
            <a:r>
              <a:rPr lang="en-US" b="1" dirty="0" smtClean="0">
                <a:solidFill>
                  <a:schemeClr val="bg1"/>
                </a:solidFill>
              </a:rPr>
              <a:t>*James River Foundation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9385300" y="0"/>
            <a:ext cx="2873921" cy="6858000"/>
          </a:xfrm>
          <a:prstGeom prst="rect">
            <a:avLst/>
          </a:prstGeom>
          <a:gradFill flip="none" rotWithShape="1">
            <a:gsLst>
              <a:gs pos="50000">
                <a:schemeClr val="tx1">
                  <a:alpha val="0"/>
                </a:schemeClr>
              </a:gs>
              <a:gs pos="100000">
                <a:schemeClr val="tx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205" y="20900"/>
            <a:ext cx="12259221" cy="1365940"/>
          </a:xfrm>
        </p:spPr>
        <p:txBody>
          <a:bodyPr>
            <a:normAutofit/>
          </a:bodyPr>
          <a:lstStyle/>
          <a:p>
            <a:r>
              <a:rPr lang="en-US" sz="4400" b="1" dirty="0" smtClean="0">
                <a:solidFill>
                  <a:schemeClr val="bg1"/>
                </a:solidFill>
              </a:rPr>
              <a:t>Ecological </a:t>
            </a:r>
            <a:r>
              <a:rPr lang="en-US" sz="4400" b="1" dirty="0">
                <a:solidFill>
                  <a:schemeClr val="bg1"/>
                </a:solidFill>
              </a:rPr>
              <a:t>Changes Across </a:t>
            </a:r>
            <a:r>
              <a:rPr lang="en-US" sz="4400" b="1" dirty="0" smtClean="0">
                <a:solidFill>
                  <a:schemeClr val="bg1"/>
                </a:solidFill>
              </a:rPr>
              <a:t>an </a:t>
            </a:r>
            <a:r>
              <a:rPr lang="en-US" sz="4400" b="1" dirty="0">
                <a:solidFill>
                  <a:schemeClr val="bg1"/>
                </a:solidFill>
              </a:rPr>
              <a:t>Urban Gradient - Patapsco Case Study</a:t>
            </a:r>
            <a:endParaRPr lang="en-US" sz="4400" b="1" dirty="0">
              <a:solidFill>
                <a:schemeClr val="bg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-44814" y="6557945"/>
            <a:ext cx="239681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</a:rPr>
              <a:t>Photo credit: Marinas.com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415264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8100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-1" y="6398"/>
            <a:ext cx="12192001" cy="887650"/>
            <a:chOff x="-1" y="6398"/>
            <a:chExt cx="12192001" cy="887650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8812" b="46515"/>
            <a:stretch/>
          </p:blipFill>
          <p:spPr>
            <a:xfrm>
              <a:off x="-1" y="6398"/>
              <a:ext cx="12192001" cy="865799"/>
            </a:xfrm>
            <a:prstGeom prst="rect">
              <a:avLst/>
            </a:prstGeom>
          </p:spPr>
        </p:pic>
        <p:sp>
          <p:nvSpPr>
            <p:cNvPr id="8" name="Rectangle 7"/>
            <p:cNvSpPr/>
            <p:nvPr/>
          </p:nvSpPr>
          <p:spPr>
            <a:xfrm>
              <a:off x="0" y="317273"/>
              <a:ext cx="12192000" cy="576775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alpha val="0"/>
                  </a:scheme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0" y="1202844"/>
            <a:ext cx="6446520" cy="5655156"/>
          </a:xfrm>
        </p:spPr>
        <p:txBody>
          <a:bodyPr>
            <a:normAutofit lnSpcReduction="10000"/>
          </a:bodyPr>
          <a:lstStyle/>
          <a:p>
            <a:r>
              <a:rPr lang="en-US" sz="3200" dirty="0" smtClean="0"/>
              <a:t>Individual Ideas</a:t>
            </a:r>
          </a:p>
          <a:p>
            <a:r>
              <a:rPr lang="en-US" sz="3200" dirty="0" smtClean="0"/>
              <a:t>Round-robin Brainstorming with ground rules</a:t>
            </a:r>
          </a:p>
          <a:p>
            <a:r>
              <a:rPr lang="en-US" sz="3200" dirty="0" smtClean="0"/>
              <a:t>Pitched Themes</a:t>
            </a:r>
          </a:p>
          <a:p>
            <a:r>
              <a:rPr lang="en-US" sz="3200" dirty="0" smtClean="0"/>
              <a:t>Individual “Dot” </a:t>
            </a:r>
            <a:r>
              <a:rPr lang="en-US" sz="3200" dirty="0" smtClean="0"/>
              <a:t>voting</a:t>
            </a:r>
          </a:p>
          <a:p>
            <a:endParaRPr lang="en-US" sz="3200" dirty="0" smtClean="0"/>
          </a:p>
          <a:p>
            <a:r>
              <a:rPr lang="en-US" sz="3200" dirty="0"/>
              <a:t>Propose a research question for Baltimore Harbor and the Patapsco</a:t>
            </a:r>
          </a:p>
          <a:p>
            <a:r>
              <a:rPr lang="en-US" sz="3200" dirty="0"/>
              <a:t>Why is it important to you, to the region?</a:t>
            </a:r>
          </a:p>
          <a:p>
            <a:r>
              <a:rPr lang="en-US" sz="3200" dirty="0"/>
              <a:t>Discuss Feasibility &amp; Urgency</a:t>
            </a:r>
          </a:p>
          <a:p>
            <a:endParaRPr lang="en-US" sz="3200" dirty="0"/>
          </a:p>
        </p:txBody>
      </p:sp>
      <p:pic>
        <p:nvPicPr>
          <p:cNvPr id="11" name="image3.jpg"/>
          <p:cNvPicPr/>
          <p:nvPr/>
        </p:nvPicPr>
        <p:blipFill>
          <a:blip r:embed="rId4"/>
          <a:srcRect/>
          <a:stretch>
            <a:fillRect/>
          </a:stretch>
        </p:blipFill>
        <p:spPr>
          <a:xfrm>
            <a:off x="7699056" y="3694344"/>
            <a:ext cx="4130174" cy="3053581"/>
          </a:xfrm>
          <a:prstGeom prst="rect">
            <a:avLst/>
          </a:prstGeom>
          <a:ln/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2068" y="872197"/>
            <a:ext cx="4130174" cy="2746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7626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01355" y="419100"/>
            <a:ext cx="3235574" cy="27432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409" y="3778187"/>
            <a:ext cx="3573030" cy="27432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65341" y="419100"/>
            <a:ext cx="3048496" cy="27432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47567" y="3778187"/>
            <a:ext cx="3490662" cy="27432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0259" y="419100"/>
            <a:ext cx="3360786" cy="27432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47613" y="3778187"/>
            <a:ext cx="3757284" cy="27432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3" name="TextBox 12"/>
          <p:cNvSpPr txBox="1"/>
          <p:nvPr/>
        </p:nvSpPr>
        <p:spPr>
          <a:xfrm>
            <a:off x="5003739" y="49768"/>
            <a:ext cx="2171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Inner Harbor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955643" y="49768"/>
            <a:ext cx="2171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Middle Branch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8733292" y="49768"/>
            <a:ext cx="2171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Bear Creek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5003739" y="3415439"/>
            <a:ext cx="2171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Stony Creek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955643" y="3415439"/>
            <a:ext cx="2171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Curtis Creek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9007048" y="3415439"/>
            <a:ext cx="2171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Rock Creek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9529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-1" y="6398"/>
            <a:ext cx="12192001" cy="887650"/>
            <a:chOff x="-1" y="6398"/>
            <a:chExt cx="12192001" cy="887650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8812" b="46515"/>
            <a:stretch/>
          </p:blipFill>
          <p:spPr>
            <a:xfrm>
              <a:off x="-1" y="6398"/>
              <a:ext cx="12192001" cy="865799"/>
            </a:xfrm>
            <a:prstGeom prst="rect">
              <a:avLst/>
            </a:prstGeom>
          </p:spPr>
        </p:pic>
        <p:sp>
          <p:nvSpPr>
            <p:cNvPr id="6" name="Rectangle 5"/>
            <p:cNvSpPr/>
            <p:nvPr/>
          </p:nvSpPr>
          <p:spPr>
            <a:xfrm>
              <a:off x="0" y="317273"/>
              <a:ext cx="12192000" cy="576775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alpha val="0"/>
                  </a:scheme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aphicFrame>
        <p:nvGraphicFramePr>
          <p:cNvPr id="11" name="Chart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96685243"/>
              </p:ext>
            </p:extLst>
          </p:nvPr>
        </p:nvGraphicFramePr>
        <p:xfrm>
          <a:off x="3966153" y="1116070"/>
          <a:ext cx="4159405" cy="536893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2" name="TextBox 11"/>
          <p:cNvSpPr txBox="1"/>
          <p:nvPr/>
        </p:nvSpPr>
        <p:spPr>
          <a:xfrm rot="16200000">
            <a:off x="3153536" y="2600527"/>
            <a:ext cx="16252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Depth (m)</a:t>
            </a:r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4748313" y="854010"/>
            <a:ext cx="32208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/>
              <a:t>Dissolved oxygen saturation (%)</a:t>
            </a:r>
            <a:endParaRPr lang="en-US" b="1" dirty="0"/>
          </a:p>
        </p:txBody>
      </p:sp>
      <p:sp>
        <p:nvSpPr>
          <p:cNvPr id="14" name="Rectangle 13"/>
          <p:cNvSpPr/>
          <p:nvPr/>
        </p:nvSpPr>
        <p:spPr>
          <a:xfrm>
            <a:off x="4601043" y="4357830"/>
            <a:ext cx="721644" cy="1563293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4748313" y="3397457"/>
            <a:ext cx="3044142" cy="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6667148" y="3074291"/>
            <a:ext cx="14584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Shallow water index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6878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-1" y="6398"/>
            <a:ext cx="12192001" cy="887650"/>
            <a:chOff x="-1" y="6398"/>
            <a:chExt cx="12192001" cy="887650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8812" b="46515"/>
            <a:stretch/>
          </p:blipFill>
          <p:spPr>
            <a:xfrm>
              <a:off x="-1" y="6398"/>
              <a:ext cx="12192001" cy="865799"/>
            </a:xfrm>
            <a:prstGeom prst="rect">
              <a:avLst/>
            </a:prstGeom>
          </p:spPr>
        </p:pic>
        <p:sp>
          <p:nvSpPr>
            <p:cNvPr id="10" name="Rectangle 9"/>
            <p:cNvSpPr/>
            <p:nvPr/>
          </p:nvSpPr>
          <p:spPr>
            <a:xfrm>
              <a:off x="0" y="317273"/>
              <a:ext cx="12192000" cy="576775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alpha val="0"/>
                  </a:scheme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5234" y="930310"/>
            <a:ext cx="5625965" cy="1325563"/>
          </a:xfrm>
        </p:spPr>
        <p:txBody>
          <a:bodyPr/>
          <a:lstStyle/>
          <a:p>
            <a:pPr algn="ctr"/>
            <a:r>
              <a:rPr lang="en-US" dirty="0" smtClean="0"/>
              <a:t>Stable isotope approaches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9993" y="2425470"/>
            <a:ext cx="6822944" cy="3044398"/>
          </a:xfrm>
        </p:spPr>
        <p:txBody>
          <a:bodyPr/>
          <a:lstStyle/>
          <a:p>
            <a:r>
              <a:rPr lang="el-GR" i="1" dirty="0" smtClean="0"/>
              <a:t>δ</a:t>
            </a:r>
            <a:r>
              <a:rPr lang="en-US" baseline="30000" dirty="0" smtClean="0"/>
              <a:t>13</a:t>
            </a:r>
            <a:r>
              <a:rPr lang="en-US" dirty="0" smtClean="0"/>
              <a:t>C &amp; </a:t>
            </a:r>
            <a:r>
              <a:rPr lang="el-GR" i="1" dirty="0" smtClean="0"/>
              <a:t>δ</a:t>
            </a:r>
            <a:r>
              <a:rPr lang="en-US" baseline="30000" dirty="0" smtClean="0"/>
              <a:t>15</a:t>
            </a:r>
            <a:r>
              <a:rPr lang="en-US" dirty="0" smtClean="0"/>
              <a:t>N: endmembers, consumer</a:t>
            </a:r>
          </a:p>
        </p:txBody>
      </p:sp>
      <p:sp>
        <p:nvSpPr>
          <p:cNvPr id="12" name="Rectangle 11"/>
          <p:cNvSpPr/>
          <p:nvPr/>
        </p:nvSpPr>
        <p:spPr>
          <a:xfrm>
            <a:off x="9196469" y="670075"/>
            <a:ext cx="303487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i="1" dirty="0" smtClean="0"/>
              <a:t>White perch image: Identifyfish.blogspot.com</a:t>
            </a:r>
            <a:endParaRPr lang="en-US" sz="1200" i="1" dirty="0"/>
          </a:p>
        </p:txBody>
      </p:sp>
      <p:sp>
        <p:nvSpPr>
          <p:cNvPr id="20" name="Rectangle 19"/>
          <p:cNvSpPr/>
          <p:nvPr/>
        </p:nvSpPr>
        <p:spPr>
          <a:xfrm>
            <a:off x="8635" y="6488668"/>
            <a:ext cx="44542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Jackson et al. 2011, Stock and </a:t>
            </a:r>
            <a:r>
              <a:rPr lang="en-US" dirty="0" err="1" smtClean="0"/>
              <a:t>Semmens</a:t>
            </a:r>
            <a:r>
              <a:rPr lang="en-US" dirty="0" smtClean="0"/>
              <a:t> 2016</a:t>
            </a:r>
            <a:endParaRPr lang="en-US" dirty="0"/>
          </a:p>
        </p:txBody>
      </p:sp>
      <p:grpSp>
        <p:nvGrpSpPr>
          <p:cNvPr id="25" name="Group 24"/>
          <p:cNvGrpSpPr/>
          <p:nvPr/>
        </p:nvGrpSpPr>
        <p:grpSpPr>
          <a:xfrm>
            <a:off x="6303792" y="947074"/>
            <a:ext cx="5851346" cy="5851346"/>
            <a:chOff x="167126" y="947074"/>
            <a:chExt cx="5851346" cy="5851346"/>
          </a:xfrm>
        </p:grpSpPr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67126" y="947074"/>
              <a:ext cx="5851346" cy="5851346"/>
            </a:xfrm>
            <a:prstGeom prst="rect">
              <a:avLst/>
            </a:prstGeom>
          </p:spPr>
        </p:pic>
        <p:sp>
          <p:nvSpPr>
            <p:cNvPr id="27" name="Rectangle 26"/>
            <p:cNvSpPr/>
            <p:nvPr/>
          </p:nvSpPr>
          <p:spPr>
            <a:xfrm>
              <a:off x="819280" y="4908997"/>
              <a:ext cx="1164101" cy="830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2400" b="1" dirty="0" smtClean="0"/>
                <a:t>Pelagic</a:t>
              </a:r>
            </a:p>
            <a:p>
              <a:pPr algn="ctr"/>
              <a:r>
                <a:rPr lang="en-US" sz="2400" b="1" dirty="0" smtClean="0"/>
                <a:t>(SPOM)</a:t>
              </a:r>
              <a:endParaRPr lang="en-US" sz="2400" b="1" dirty="0"/>
            </a:p>
          </p:txBody>
        </p:sp>
        <p:sp>
          <p:nvSpPr>
            <p:cNvPr id="28" name="Rectangle 27"/>
            <p:cNvSpPr/>
            <p:nvPr/>
          </p:nvSpPr>
          <p:spPr>
            <a:xfrm>
              <a:off x="2442882" y="1095007"/>
              <a:ext cx="2342736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en-US" sz="2400" b="1" dirty="0" smtClean="0"/>
                <a:t>Benthic (BOM)</a:t>
              </a:r>
              <a:endParaRPr lang="en-US" sz="2400" b="1" dirty="0"/>
            </a:p>
          </p:txBody>
        </p:sp>
        <p:sp>
          <p:nvSpPr>
            <p:cNvPr id="29" name="Rectangle 28"/>
            <p:cNvSpPr/>
            <p:nvPr/>
          </p:nvSpPr>
          <p:spPr>
            <a:xfrm>
              <a:off x="2196353" y="4912658"/>
              <a:ext cx="493059" cy="24204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0" name="Picture 39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143594" y="4372122"/>
            <a:ext cx="1557380" cy="782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279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-1" y="6398"/>
            <a:ext cx="12192001" cy="887650"/>
            <a:chOff x="-1" y="6398"/>
            <a:chExt cx="12192001" cy="887650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8812" b="46515"/>
            <a:stretch/>
          </p:blipFill>
          <p:spPr>
            <a:xfrm>
              <a:off x="-1" y="6398"/>
              <a:ext cx="12192001" cy="865799"/>
            </a:xfrm>
            <a:prstGeom prst="rect">
              <a:avLst/>
            </a:prstGeom>
          </p:spPr>
        </p:pic>
        <p:sp>
          <p:nvSpPr>
            <p:cNvPr id="10" name="Rectangle 9"/>
            <p:cNvSpPr/>
            <p:nvPr/>
          </p:nvSpPr>
          <p:spPr>
            <a:xfrm>
              <a:off x="0" y="317273"/>
              <a:ext cx="12192000" cy="576775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alpha val="0"/>
                  </a:scheme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5234" y="930310"/>
            <a:ext cx="5625965" cy="1325563"/>
          </a:xfrm>
        </p:spPr>
        <p:txBody>
          <a:bodyPr/>
          <a:lstStyle/>
          <a:p>
            <a:pPr algn="ctr"/>
            <a:r>
              <a:rPr lang="en-US" dirty="0"/>
              <a:t>Stable isotope approaches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9993" y="2425469"/>
            <a:ext cx="6893692" cy="4041347"/>
          </a:xfrm>
        </p:spPr>
        <p:txBody>
          <a:bodyPr>
            <a:normAutofit/>
          </a:bodyPr>
          <a:lstStyle/>
          <a:p>
            <a:r>
              <a:rPr lang="el-GR" i="1" dirty="0">
                <a:solidFill>
                  <a:schemeClr val="bg1">
                    <a:lumMod val="65000"/>
                  </a:schemeClr>
                </a:solidFill>
              </a:rPr>
              <a:t>δ</a:t>
            </a:r>
            <a:r>
              <a:rPr lang="en-US" baseline="30000" dirty="0">
                <a:solidFill>
                  <a:schemeClr val="bg1">
                    <a:lumMod val="65000"/>
                  </a:schemeClr>
                </a:solidFill>
              </a:rPr>
              <a:t>13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C &amp; </a:t>
            </a:r>
            <a:r>
              <a:rPr lang="el-GR" i="1" dirty="0">
                <a:solidFill>
                  <a:schemeClr val="bg1">
                    <a:lumMod val="65000"/>
                  </a:schemeClr>
                </a:solidFill>
              </a:rPr>
              <a:t>δ</a:t>
            </a:r>
            <a:r>
              <a:rPr lang="en-US" baseline="30000" dirty="0">
                <a:solidFill>
                  <a:schemeClr val="bg1">
                    <a:lumMod val="65000"/>
                  </a:schemeClr>
                </a:solidFill>
              </a:rPr>
              <a:t>15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N: endmembers, </a:t>
            </a:r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consumer</a:t>
            </a:r>
          </a:p>
          <a:p>
            <a:endParaRPr lang="en-US" dirty="0">
              <a:solidFill>
                <a:schemeClr val="bg1">
                  <a:lumMod val="65000"/>
                </a:schemeClr>
              </a:solidFill>
            </a:endParaRPr>
          </a:p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Trophic pathway contributions</a:t>
            </a:r>
          </a:p>
          <a:p>
            <a:pPr lvl="1"/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Mixing model 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  <a:sym typeface="Wingdings" panose="05000000000000000000" pitchFamily="2" charset="2"/>
              </a:rPr>
              <a:t> benthic/pelagic </a:t>
            </a:r>
            <a:r>
              <a:rPr lang="en-US" dirty="0" smtClean="0">
                <a:solidFill>
                  <a:schemeClr val="bg1">
                    <a:lumMod val="65000"/>
                  </a:schemeClr>
                </a:solidFill>
                <a:sym typeface="Wingdings" panose="05000000000000000000" pitchFamily="2" charset="2"/>
              </a:rPr>
              <a:t>contributions</a:t>
            </a:r>
          </a:p>
          <a:p>
            <a:pPr lvl="1"/>
            <a:endParaRPr lang="en-US" dirty="0">
              <a:solidFill>
                <a:schemeClr val="bg1">
                  <a:lumMod val="65000"/>
                </a:schemeClr>
              </a:solidFill>
            </a:endParaRPr>
          </a:p>
          <a:p>
            <a:r>
              <a:rPr lang="en-US" dirty="0" smtClean="0"/>
              <a:t>Stable isotope niche area (consumer)</a:t>
            </a:r>
          </a:p>
          <a:p>
            <a:pPr lvl="1"/>
            <a:r>
              <a:rPr lang="en-US" dirty="0" smtClean="0"/>
              <a:t>Ellipse area in </a:t>
            </a:r>
            <a:r>
              <a:rPr lang="el-GR" i="1" dirty="0" smtClean="0"/>
              <a:t>δ</a:t>
            </a:r>
            <a:r>
              <a:rPr lang="en-US" baseline="30000" dirty="0" smtClean="0"/>
              <a:t>13</a:t>
            </a:r>
            <a:r>
              <a:rPr lang="en-US" dirty="0" smtClean="0"/>
              <a:t>C and </a:t>
            </a:r>
            <a:r>
              <a:rPr lang="el-GR" i="1" dirty="0"/>
              <a:t>δ</a:t>
            </a:r>
            <a:r>
              <a:rPr lang="en-US" baseline="30000" dirty="0" smtClean="0"/>
              <a:t>15</a:t>
            </a:r>
            <a:r>
              <a:rPr lang="en-US" dirty="0" smtClean="0"/>
              <a:t>N space</a:t>
            </a:r>
          </a:p>
        </p:txBody>
      </p:sp>
      <p:sp>
        <p:nvSpPr>
          <p:cNvPr id="12" name="Rectangle 11"/>
          <p:cNvSpPr/>
          <p:nvPr/>
        </p:nvSpPr>
        <p:spPr>
          <a:xfrm>
            <a:off x="9196469" y="670075"/>
            <a:ext cx="303487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i="1" dirty="0" smtClean="0"/>
              <a:t>White perch image: Identifyfish.blogspot.com</a:t>
            </a:r>
            <a:endParaRPr lang="en-US" sz="1200" i="1" dirty="0"/>
          </a:p>
        </p:txBody>
      </p:sp>
      <p:sp>
        <p:nvSpPr>
          <p:cNvPr id="20" name="Rectangle 19"/>
          <p:cNvSpPr/>
          <p:nvPr/>
        </p:nvSpPr>
        <p:spPr>
          <a:xfrm>
            <a:off x="8635" y="6488668"/>
            <a:ext cx="44542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Jackson et al. 2011, Stock and </a:t>
            </a:r>
            <a:r>
              <a:rPr lang="en-US" dirty="0" err="1" smtClean="0"/>
              <a:t>Semmens</a:t>
            </a:r>
            <a:r>
              <a:rPr lang="en-US" dirty="0" smtClean="0"/>
              <a:t> 2016</a:t>
            </a:r>
            <a:endParaRPr lang="en-US" dirty="0"/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4"/>
          <a:srcRect l="10530" b="7676"/>
          <a:stretch/>
        </p:blipFill>
        <p:spPr>
          <a:xfrm>
            <a:off x="8010144" y="1738663"/>
            <a:ext cx="2793005" cy="1908324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655839" y="1063184"/>
            <a:ext cx="1557380" cy="782583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0913912" y="2471056"/>
            <a:ext cx="8510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 smtClean="0"/>
              <a:t>Pelagic</a:t>
            </a:r>
          </a:p>
        </p:txBody>
      </p:sp>
      <p:sp>
        <p:nvSpPr>
          <p:cNvPr id="18" name="Rectangle 17"/>
          <p:cNvSpPr/>
          <p:nvPr/>
        </p:nvSpPr>
        <p:spPr>
          <a:xfrm>
            <a:off x="10926484" y="2790426"/>
            <a:ext cx="9071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 smtClean="0"/>
              <a:t>Benthic</a:t>
            </a:r>
          </a:p>
        </p:txBody>
      </p:sp>
      <p:sp>
        <p:nvSpPr>
          <p:cNvPr id="23" name="Rectangle 22"/>
          <p:cNvSpPr/>
          <p:nvPr/>
        </p:nvSpPr>
        <p:spPr>
          <a:xfrm rot="16200000">
            <a:off x="6694849" y="2583685"/>
            <a:ext cx="159473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600" dirty="0" smtClean="0"/>
              <a:t>Posterior density</a:t>
            </a:r>
          </a:p>
        </p:txBody>
      </p:sp>
      <p:sp>
        <p:nvSpPr>
          <p:cNvPr id="24" name="Rectangle 23"/>
          <p:cNvSpPr/>
          <p:nvPr/>
        </p:nvSpPr>
        <p:spPr>
          <a:xfrm>
            <a:off x="8693525" y="3778392"/>
            <a:ext cx="148027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600" dirty="0" smtClean="0"/>
              <a:t>Diet proportion</a:t>
            </a:r>
          </a:p>
        </p:txBody>
      </p:sp>
      <p:sp>
        <p:nvSpPr>
          <p:cNvPr id="25" name="Rectangle 24"/>
          <p:cNvSpPr/>
          <p:nvPr/>
        </p:nvSpPr>
        <p:spPr>
          <a:xfrm>
            <a:off x="7893576" y="3593726"/>
            <a:ext cx="28886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600" dirty="0" smtClean="0"/>
              <a:t>0</a:t>
            </a:r>
          </a:p>
        </p:txBody>
      </p:sp>
      <p:sp>
        <p:nvSpPr>
          <p:cNvPr id="26" name="Rectangle 25"/>
          <p:cNvSpPr/>
          <p:nvPr/>
        </p:nvSpPr>
        <p:spPr>
          <a:xfrm>
            <a:off x="10608796" y="3593726"/>
            <a:ext cx="28886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600" dirty="0" smtClean="0"/>
              <a:t>1</a:t>
            </a:r>
          </a:p>
        </p:txBody>
      </p:sp>
      <p:sp>
        <p:nvSpPr>
          <p:cNvPr id="27" name="Rectangle 26"/>
          <p:cNvSpPr/>
          <p:nvPr/>
        </p:nvSpPr>
        <p:spPr>
          <a:xfrm>
            <a:off x="7771297" y="1696444"/>
            <a:ext cx="28886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600" dirty="0" smtClean="0"/>
              <a:t>1</a:t>
            </a:r>
          </a:p>
        </p:txBody>
      </p:sp>
      <p:sp>
        <p:nvSpPr>
          <p:cNvPr id="28" name="Rectangle 27"/>
          <p:cNvSpPr/>
          <p:nvPr/>
        </p:nvSpPr>
        <p:spPr>
          <a:xfrm>
            <a:off x="7768905" y="3436082"/>
            <a:ext cx="28886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600" dirty="0" smtClean="0"/>
              <a:t>0</a:t>
            </a:r>
          </a:p>
        </p:txBody>
      </p:sp>
      <p:sp>
        <p:nvSpPr>
          <p:cNvPr id="19" name="Rectangle 18"/>
          <p:cNvSpPr/>
          <p:nvPr/>
        </p:nvSpPr>
        <p:spPr>
          <a:xfrm>
            <a:off x="8077555" y="1722055"/>
            <a:ext cx="599909" cy="53381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30" name="Rectangle 29"/>
          <p:cNvSpPr/>
          <p:nvPr/>
        </p:nvSpPr>
        <p:spPr>
          <a:xfrm>
            <a:off x="8021128" y="1692427"/>
            <a:ext cx="1014287" cy="16875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409939" y="3711775"/>
            <a:ext cx="3832093" cy="3243178"/>
          </a:xfrm>
          <a:prstGeom prst="rect">
            <a:avLst/>
          </a:prstGeom>
        </p:spPr>
      </p:pic>
      <p:sp>
        <p:nvSpPr>
          <p:cNvPr id="35" name="Rectangle 34"/>
          <p:cNvSpPr/>
          <p:nvPr/>
        </p:nvSpPr>
        <p:spPr>
          <a:xfrm>
            <a:off x="7639846" y="2567550"/>
            <a:ext cx="44435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600" dirty="0" smtClean="0"/>
              <a:t>0.5</a:t>
            </a:r>
          </a:p>
        </p:txBody>
      </p:sp>
      <p:sp>
        <p:nvSpPr>
          <p:cNvPr id="36" name="Rectangle 35"/>
          <p:cNvSpPr/>
          <p:nvPr/>
        </p:nvSpPr>
        <p:spPr>
          <a:xfrm>
            <a:off x="9211486" y="3593895"/>
            <a:ext cx="44435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600" dirty="0" smtClean="0"/>
              <a:t>0.5</a:t>
            </a:r>
          </a:p>
        </p:txBody>
      </p:sp>
      <p:sp>
        <p:nvSpPr>
          <p:cNvPr id="6" name="Rectangle 5"/>
          <p:cNvSpPr/>
          <p:nvPr/>
        </p:nvSpPr>
        <p:spPr>
          <a:xfrm>
            <a:off x="10505735" y="2853581"/>
            <a:ext cx="391923" cy="232743"/>
          </a:xfrm>
          <a:prstGeom prst="rect">
            <a:avLst/>
          </a:prstGeom>
          <a:solidFill>
            <a:srgbClr val="FDD6D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/>
          <p:cNvSpPr/>
          <p:nvPr/>
        </p:nvSpPr>
        <p:spPr>
          <a:xfrm>
            <a:off x="10505735" y="2501834"/>
            <a:ext cx="391923" cy="232743"/>
          </a:xfrm>
          <a:prstGeom prst="rect">
            <a:avLst/>
          </a:prstGeom>
          <a:solidFill>
            <a:srgbClr val="B3ECE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9771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-1" y="6398"/>
            <a:ext cx="12192001" cy="887650"/>
            <a:chOff x="-1" y="6398"/>
            <a:chExt cx="12192001" cy="887650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8812" b="46515"/>
            <a:stretch/>
          </p:blipFill>
          <p:spPr>
            <a:xfrm>
              <a:off x="-1" y="6398"/>
              <a:ext cx="12192001" cy="865799"/>
            </a:xfrm>
            <a:prstGeom prst="rect">
              <a:avLst/>
            </a:prstGeom>
          </p:spPr>
        </p:pic>
        <p:sp>
          <p:nvSpPr>
            <p:cNvPr id="8" name="Rectangle 7"/>
            <p:cNvSpPr/>
            <p:nvPr/>
          </p:nvSpPr>
          <p:spPr>
            <a:xfrm>
              <a:off x="0" y="317273"/>
              <a:ext cx="12192000" cy="576775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alpha val="0"/>
                  </a:scheme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47571" y="2172019"/>
            <a:ext cx="4114800" cy="41148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60512" y="2172019"/>
            <a:ext cx="4114800" cy="41148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7343" y="521614"/>
            <a:ext cx="10515600" cy="1097915"/>
          </a:xfrm>
        </p:spPr>
        <p:txBody>
          <a:bodyPr/>
          <a:lstStyle/>
          <a:p>
            <a:r>
              <a:rPr lang="en-US" dirty="0" smtClean="0"/>
              <a:t>Trophic pathways: ontogenetic shift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3453" y="2175461"/>
            <a:ext cx="4114800" cy="41148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706188" y="931203"/>
            <a:ext cx="2673925" cy="134364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226453" y="1392878"/>
            <a:ext cx="1557380" cy="78258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578985" y="1662422"/>
            <a:ext cx="935615" cy="470146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9157130" y="6581001"/>
            <a:ext cx="303487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i="1" dirty="0" smtClean="0"/>
              <a:t>White perch image: Identifyfish.blogspot.com</a:t>
            </a:r>
            <a:endParaRPr lang="en-US" sz="1200" i="1" dirty="0"/>
          </a:p>
        </p:txBody>
      </p:sp>
    </p:spTree>
    <p:extLst>
      <p:ext uri="{BB962C8B-B14F-4D97-AF65-F5344CB8AC3E}">
        <p14:creationId xmlns:p14="http://schemas.microsoft.com/office/powerpoint/2010/main" val="1988974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-1" y="6398"/>
            <a:ext cx="12192001" cy="887650"/>
            <a:chOff x="-1" y="6398"/>
            <a:chExt cx="12192001" cy="887650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8812" b="46515"/>
            <a:stretch/>
          </p:blipFill>
          <p:spPr>
            <a:xfrm>
              <a:off x="-1" y="6398"/>
              <a:ext cx="12192001" cy="865799"/>
            </a:xfrm>
            <a:prstGeom prst="rect">
              <a:avLst/>
            </a:prstGeom>
          </p:spPr>
        </p:pic>
        <p:sp>
          <p:nvSpPr>
            <p:cNvPr id="8" name="Rectangle 7"/>
            <p:cNvSpPr/>
            <p:nvPr/>
          </p:nvSpPr>
          <p:spPr>
            <a:xfrm>
              <a:off x="0" y="317273"/>
              <a:ext cx="12192000" cy="576775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alpha val="0"/>
                  </a:scheme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66" name="Picture 65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035" y="1077195"/>
            <a:ext cx="7766505" cy="4368801"/>
          </a:xfrm>
          <a:prstGeom prst="rect">
            <a:avLst/>
          </a:prstGeom>
        </p:spPr>
      </p:pic>
      <p:pic>
        <p:nvPicPr>
          <p:cNvPr id="67" name="Picture 66" descr="https://www.umces.edu/sites/default/files/UMCES%20logo_jpeg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035" y="5678726"/>
            <a:ext cx="2192338" cy="838497"/>
          </a:xfrm>
          <a:prstGeom prst="rect">
            <a:avLst/>
          </a:prstGeom>
          <a:noFill/>
          <a:ln>
            <a:noFill/>
          </a:ln>
        </p:spPr>
      </p:pic>
      <p:pic>
        <p:nvPicPr>
          <p:cNvPr id="68" name="Picture 6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75" t="32680" r="52458" b="50927"/>
          <a:stretch/>
        </p:blipFill>
        <p:spPr bwMode="auto">
          <a:xfrm>
            <a:off x="2924306" y="5678726"/>
            <a:ext cx="2391961" cy="90792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26" name="Picture 2" descr="Lora Harris | University of Maryland Center for Environmental Science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1935" y="894048"/>
            <a:ext cx="2831465" cy="2831465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Eric Schott | University of Maryland Center for Environmental Science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8473" y="3874134"/>
            <a:ext cx="2831465" cy="2831465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8952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-1" y="6398"/>
            <a:ext cx="12192001" cy="887650"/>
            <a:chOff x="-1" y="6398"/>
            <a:chExt cx="12192001" cy="887650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8812" b="46515"/>
            <a:stretch/>
          </p:blipFill>
          <p:spPr>
            <a:xfrm>
              <a:off x="-1" y="6398"/>
              <a:ext cx="12192001" cy="865799"/>
            </a:xfrm>
            <a:prstGeom prst="rect">
              <a:avLst/>
            </a:prstGeom>
          </p:spPr>
        </p:pic>
        <p:sp>
          <p:nvSpPr>
            <p:cNvPr id="8" name="Rectangle 7"/>
            <p:cNvSpPr/>
            <p:nvPr/>
          </p:nvSpPr>
          <p:spPr>
            <a:xfrm>
              <a:off x="0" y="317273"/>
              <a:ext cx="12192000" cy="576775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alpha val="0"/>
                  </a:scheme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7" name="image2.png"/>
          <p:cNvPicPr/>
          <p:nvPr/>
        </p:nvPicPr>
        <p:blipFill>
          <a:blip r:embed="rId4"/>
          <a:srcRect/>
          <a:stretch>
            <a:fillRect/>
          </a:stretch>
        </p:blipFill>
        <p:spPr>
          <a:xfrm>
            <a:off x="233681" y="894048"/>
            <a:ext cx="11567694" cy="5849755"/>
          </a:xfrm>
          <a:prstGeom prst="rect">
            <a:avLst/>
          </a:prstGeom>
          <a:ln/>
        </p:spPr>
      </p:pic>
    </p:spTree>
    <p:extLst>
      <p:ext uri="{BB962C8B-B14F-4D97-AF65-F5344CB8AC3E}">
        <p14:creationId xmlns:p14="http://schemas.microsoft.com/office/powerpoint/2010/main" val="3017262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-1" y="6398"/>
            <a:ext cx="12192001" cy="887650"/>
            <a:chOff x="-1" y="6398"/>
            <a:chExt cx="12192001" cy="887650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8812" b="46515"/>
            <a:stretch/>
          </p:blipFill>
          <p:spPr>
            <a:xfrm>
              <a:off x="-1" y="6398"/>
              <a:ext cx="12192001" cy="865799"/>
            </a:xfrm>
            <a:prstGeom prst="rect">
              <a:avLst/>
            </a:prstGeom>
          </p:spPr>
        </p:pic>
        <p:sp>
          <p:nvSpPr>
            <p:cNvPr id="8" name="Rectangle 7"/>
            <p:cNvSpPr/>
            <p:nvPr/>
          </p:nvSpPr>
          <p:spPr>
            <a:xfrm>
              <a:off x="0" y="317273"/>
              <a:ext cx="12192000" cy="576775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alpha val="0"/>
                  </a:scheme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233681" y="894048"/>
            <a:ext cx="11567694" cy="5849755"/>
            <a:chOff x="337685" y="1008245"/>
            <a:chExt cx="11341769" cy="5614737"/>
          </a:xfrm>
        </p:grpSpPr>
        <p:pic>
          <p:nvPicPr>
            <p:cNvPr id="9" name="image2.png"/>
            <p:cNvPicPr/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337685" y="1008245"/>
              <a:ext cx="11341769" cy="5614737"/>
            </a:xfrm>
            <a:prstGeom prst="rect">
              <a:avLst/>
            </a:prstGeom>
            <a:ln/>
          </p:spPr>
        </p:pic>
        <p:sp>
          <p:nvSpPr>
            <p:cNvPr id="13" name="Rectangle 12"/>
            <p:cNvSpPr/>
            <p:nvPr/>
          </p:nvSpPr>
          <p:spPr>
            <a:xfrm>
              <a:off x="1879332" y="1886283"/>
              <a:ext cx="9759482" cy="613077"/>
            </a:xfrm>
            <a:prstGeom prst="rect">
              <a:avLst/>
            </a:prstGeom>
            <a:solidFill>
              <a:schemeClr val="accent1">
                <a:alpha val="4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1874252" y="2984501"/>
              <a:ext cx="9764563" cy="656766"/>
            </a:xfrm>
            <a:prstGeom prst="rect">
              <a:avLst/>
            </a:prstGeom>
            <a:solidFill>
              <a:schemeClr val="accent1">
                <a:alpha val="4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1874252" y="6261100"/>
              <a:ext cx="9769642" cy="256951"/>
            </a:xfrm>
            <a:prstGeom prst="rect">
              <a:avLst/>
            </a:prstGeom>
            <a:solidFill>
              <a:schemeClr val="accent1">
                <a:alpha val="4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059128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/>
          <a:srcRect l="40507" t="45734" r="16865" b="8295"/>
          <a:stretch/>
        </p:blipFill>
        <p:spPr>
          <a:xfrm>
            <a:off x="202749" y="1807219"/>
            <a:ext cx="6530558" cy="4958440"/>
          </a:xfrm>
          <a:prstGeom prst="rect">
            <a:avLst/>
          </a:prstGeom>
          <a:ln>
            <a:solidFill>
              <a:schemeClr val="tx1"/>
            </a:solidFill>
          </a:ln>
        </p:spPr>
      </p:pic>
      <p:grpSp>
        <p:nvGrpSpPr>
          <p:cNvPr id="6" name="Group 5"/>
          <p:cNvGrpSpPr/>
          <p:nvPr/>
        </p:nvGrpSpPr>
        <p:grpSpPr>
          <a:xfrm>
            <a:off x="-1" y="6398"/>
            <a:ext cx="12192001" cy="887650"/>
            <a:chOff x="-1" y="6398"/>
            <a:chExt cx="12192001" cy="887650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8812" b="46515"/>
            <a:stretch/>
          </p:blipFill>
          <p:spPr>
            <a:xfrm>
              <a:off x="-1" y="6398"/>
              <a:ext cx="12192001" cy="865799"/>
            </a:xfrm>
            <a:prstGeom prst="rect">
              <a:avLst/>
            </a:prstGeom>
          </p:spPr>
        </p:pic>
        <p:sp>
          <p:nvSpPr>
            <p:cNvPr id="8" name="Rectangle 7"/>
            <p:cNvSpPr/>
            <p:nvPr/>
          </p:nvSpPr>
          <p:spPr>
            <a:xfrm>
              <a:off x="0" y="317273"/>
              <a:ext cx="12192000" cy="576775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alpha val="0"/>
                  </a:scheme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4661487" y="1490200"/>
            <a:ext cx="1687512" cy="1785938"/>
            <a:chOff x="5971381" y="4973322"/>
            <a:chExt cx="1687512" cy="1785938"/>
          </a:xfrm>
        </p:grpSpPr>
        <p:sp>
          <p:nvSpPr>
            <p:cNvPr id="13" name="Rectangle 11"/>
            <p:cNvSpPr>
              <a:spLocks noChangeArrowheads="1"/>
            </p:cNvSpPr>
            <p:nvPr/>
          </p:nvSpPr>
          <p:spPr bwMode="auto">
            <a:xfrm>
              <a:off x="5971381" y="4974910"/>
              <a:ext cx="1687512" cy="1784350"/>
            </a:xfrm>
            <a:prstGeom prst="rect">
              <a:avLst/>
            </a:prstGeom>
            <a:solidFill>
              <a:schemeClr val="bg1"/>
            </a:solidFill>
            <a:ln w="9525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600"/>
            </a:p>
          </p:txBody>
        </p:sp>
        <p:sp>
          <p:nvSpPr>
            <p:cNvPr id="14" name="Rectangle 12"/>
            <p:cNvSpPr>
              <a:spLocks noChangeArrowheads="1"/>
            </p:cNvSpPr>
            <p:nvPr/>
          </p:nvSpPr>
          <p:spPr bwMode="auto">
            <a:xfrm>
              <a:off x="6071394" y="4973322"/>
              <a:ext cx="878317" cy="246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600" b="1" u="none" strike="noStrike" cap="none" normalizeH="0" baseline="0" dirty="0" smtClean="0">
                  <a:ln>
                    <a:noFill/>
                  </a:ln>
                  <a:effectLst/>
                  <a:latin typeface="Arial" panose="020B0604020202020204" pitchFamily="34" charset="0"/>
                </a:rPr>
                <a:t>Tributary</a:t>
              </a:r>
            </a:p>
          </p:txBody>
        </p:sp>
        <p:sp>
          <p:nvSpPr>
            <p:cNvPr id="15" name="Rectangle 14"/>
            <p:cNvSpPr>
              <a:spLocks noChangeArrowheads="1"/>
            </p:cNvSpPr>
            <p:nvPr/>
          </p:nvSpPr>
          <p:spPr bwMode="auto">
            <a:xfrm>
              <a:off x="6284119" y="5265422"/>
              <a:ext cx="1037143" cy="246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6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Bear Creek</a:t>
              </a:r>
              <a:endPara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6" name="Rectangle 20"/>
            <p:cNvSpPr>
              <a:spLocks noChangeArrowheads="1"/>
            </p:cNvSpPr>
            <p:nvPr/>
          </p:nvSpPr>
          <p:spPr bwMode="auto">
            <a:xfrm>
              <a:off x="6284119" y="5505134"/>
              <a:ext cx="1139736" cy="246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6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Curtis Creek</a:t>
              </a:r>
              <a:endPara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7" name="Rectangle 27"/>
            <p:cNvSpPr>
              <a:spLocks noChangeArrowheads="1"/>
            </p:cNvSpPr>
            <p:nvPr/>
          </p:nvSpPr>
          <p:spPr bwMode="auto">
            <a:xfrm>
              <a:off x="6284119" y="5754372"/>
              <a:ext cx="1128514" cy="246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6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Stony Creek</a:t>
              </a:r>
              <a:endPara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8" name="Rectangle 35"/>
            <p:cNvSpPr>
              <a:spLocks noChangeArrowheads="1"/>
            </p:cNvSpPr>
            <p:nvPr/>
          </p:nvSpPr>
          <p:spPr bwMode="auto">
            <a:xfrm>
              <a:off x="6284119" y="6006784"/>
              <a:ext cx="1309654" cy="246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6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Middle Branch</a:t>
              </a:r>
              <a:endPara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9" name="Rectangle 41"/>
            <p:cNvSpPr>
              <a:spLocks noChangeArrowheads="1"/>
            </p:cNvSpPr>
            <p:nvPr/>
          </p:nvSpPr>
          <p:spPr bwMode="auto">
            <a:xfrm>
              <a:off x="6284119" y="6259197"/>
              <a:ext cx="1070806" cy="246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6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Rock Creek</a:t>
              </a:r>
              <a:endPara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0" name="Rectangle 47"/>
            <p:cNvSpPr>
              <a:spLocks noChangeArrowheads="1"/>
            </p:cNvSpPr>
            <p:nvPr/>
          </p:nvSpPr>
          <p:spPr bwMode="auto">
            <a:xfrm>
              <a:off x="6284119" y="6481447"/>
              <a:ext cx="1152560" cy="246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6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Inner Harbor</a:t>
              </a:r>
              <a:endPara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grpSp>
          <p:nvGrpSpPr>
            <p:cNvPr id="21" name="Group 20"/>
            <p:cNvGrpSpPr/>
            <p:nvPr/>
          </p:nvGrpSpPr>
          <p:grpSpPr>
            <a:xfrm>
              <a:off x="6014282" y="5289242"/>
              <a:ext cx="228600" cy="1397597"/>
              <a:chOff x="5772982" y="5289242"/>
              <a:chExt cx="228600" cy="1397597"/>
            </a:xfrm>
          </p:grpSpPr>
          <p:sp>
            <p:nvSpPr>
              <p:cNvPr id="22" name="Oval 115"/>
              <p:cNvSpPr>
                <a:spLocks noChangeArrowheads="1"/>
              </p:cNvSpPr>
              <p:nvPr/>
            </p:nvSpPr>
            <p:spPr bwMode="auto">
              <a:xfrm>
                <a:off x="5795644" y="6293318"/>
                <a:ext cx="164592" cy="164592"/>
              </a:xfrm>
              <a:prstGeom prst="ellipse">
                <a:avLst/>
              </a:prstGeom>
              <a:solidFill>
                <a:srgbClr val="83ADFF"/>
              </a:solidFill>
              <a:ln w="0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600"/>
              </a:p>
            </p:txBody>
          </p:sp>
          <p:sp>
            <p:nvSpPr>
              <p:cNvPr id="23" name="5-Point Star 22"/>
              <p:cNvSpPr/>
              <p:nvPr/>
            </p:nvSpPr>
            <p:spPr>
              <a:xfrm>
                <a:off x="5772982" y="5767328"/>
                <a:ext cx="228600" cy="228600"/>
              </a:xfrm>
              <a:prstGeom prst="star5">
                <a:avLst/>
              </a:prstGeom>
              <a:solidFill>
                <a:srgbClr val="FF85FF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" name="Freeform 102"/>
              <p:cNvSpPr>
                <a:spLocks/>
              </p:cNvSpPr>
              <p:nvPr/>
            </p:nvSpPr>
            <p:spPr bwMode="auto">
              <a:xfrm>
                <a:off x="5801582" y="5289242"/>
                <a:ext cx="164592" cy="164592"/>
              </a:xfrm>
              <a:custGeom>
                <a:avLst/>
                <a:gdLst>
                  <a:gd name="T0" fmla="*/ 29 w 58"/>
                  <a:gd name="T1" fmla="*/ 0 h 50"/>
                  <a:gd name="T2" fmla="*/ 58 w 58"/>
                  <a:gd name="T3" fmla="*/ 50 h 50"/>
                  <a:gd name="T4" fmla="*/ 0 w 58"/>
                  <a:gd name="T5" fmla="*/ 50 h 50"/>
                  <a:gd name="T6" fmla="*/ 29 w 58"/>
                  <a:gd name="T7" fmla="*/ 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8" h="50">
                    <a:moveTo>
                      <a:pt x="29" y="0"/>
                    </a:moveTo>
                    <a:lnTo>
                      <a:pt x="58" y="50"/>
                    </a:lnTo>
                    <a:lnTo>
                      <a:pt x="0" y="50"/>
                    </a:lnTo>
                    <a:lnTo>
                      <a:pt x="29" y="0"/>
                    </a:lnTo>
                    <a:close/>
                  </a:path>
                </a:pathLst>
              </a:custGeom>
              <a:solidFill>
                <a:srgbClr val="FF908A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600"/>
              </a:p>
            </p:txBody>
          </p:sp>
          <p:sp>
            <p:nvSpPr>
              <p:cNvPr id="25" name="Freeform 106"/>
              <p:cNvSpPr>
                <a:spLocks/>
              </p:cNvSpPr>
              <p:nvPr/>
            </p:nvSpPr>
            <p:spPr bwMode="auto">
              <a:xfrm>
                <a:off x="5804376" y="5555775"/>
                <a:ext cx="164592" cy="164592"/>
              </a:xfrm>
              <a:custGeom>
                <a:avLst/>
                <a:gdLst>
                  <a:gd name="T0" fmla="*/ 29 w 58"/>
                  <a:gd name="T1" fmla="*/ 50 h 50"/>
                  <a:gd name="T2" fmla="*/ 58 w 58"/>
                  <a:gd name="T3" fmla="*/ 0 h 50"/>
                  <a:gd name="T4" fmla="*/ 0 w 58"/>
                  <a:gd name="T5" fmla="*/ 0 h 50"/>
                  <a:gd name="T6" fmla="*/ 29 w 5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8" h="50">
                    <a:moveTo>
                      <a:pt x="29" y="50"/>
                    </a:moveTo>
                    <a:lnTo>
                      <a:pt x="58" y="0"/>
                    </a:lnTo>
                    <a:lnTo>
                      <a:pt x="0" y="0"/>
                    </a:lnTo>
                    <a:lnTo>
                      <a:pt x="29" y="50"/>
                    </a:lnTo>
                    <a:close/>
                  </a:path>
                </a:pathLst>
              </a:custGeom>
              <a:solidFill>
                <a:srgbClr val="CDB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600"/>
              </a:p>
            </p:txBody>
          </p:sp>
          <p:sp>
            <p:nvSpPr>
              <p:cNvPr id="26" name="Rectangle 108"/>
              <p:cNvSpPr>
                <a:spLocks noChangeArrowheads="1"/>
              </p:cNvSpPr>
              <p:nvPr/>
            </p:nvSpPr>
            <p:spPr bwMode="auto">
              <a:xfrm>
                <a:off x="5798724" y="6522247"/>
                <a:ext cx="164592" cy="164592"/>
              </a:xfrm>
              <a:prstGeom prst="rect">
                <a:avLst/>
              </a:prstGeom>
              <a:solidFill>
                <a:srgbClr val="00D464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600"/>
              </a:p>
            </p:txBody>
          </p:sp>
          <p:sp>
            <p:nvSpPr>
              <p:cNvPr id="27" name="Freeform 112"/>
              <p:cNvSpPr>
                <a:spLocks/>
              </p:cNvSpPr>
              <p:nvPr/>
            </p:nvSpPr>
            <p:spPr bwMode="auto">
              <a:xfrm>
                <a:off x="5805963" y="6038454"/>
                <a:ext cx="164592" cy="164592"/>
              </a:xfrm>
              <a:custGeom>
                <a:avLst/>
                <a:gdLst>
                  <a:gd name="T0" fmla="*/ 29 w 58"/>
                  <a:gd name="T1" fmla="*/ 58 h 58"/>
                  <a:gd name="T2" fmla="*/ 58 w 58"/>
                  <a:gd name="T3" fmla="*/ 29 h 58"/>
                  <a:gd name="T4" fmla="*/ 29 w 58"/>
                  <a:gd name="T5" fmla="*/ 0 h 58"/>
                  <a:gd name="T6" fmla="*/ 0 w 58"/>
                  <a:gd name="T7" fmla="*/ 29 h 58"/>
                  <a:gd name="T8" fmla="*/ 29 w 58"/>
                  <a:gd name="T9" fmla="*/ 58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58">
                    <a:moveTo>
                      <a:pt x="29" y="58"/>
                    </a:moveTo>
                    <a:lnTo>
                      <a:pt x="58" y="29"/>
                    </a:lnTo>
                    <a:lnTo>
                      <a:pt x="29" y="0"/>
                    </a:lnTo>
                    <a:lnTo>
                      <a:pt x="0" y="29"/>
                    </a:lnTo>
                    <a:lnTo>
                      <a:pt x="29" y="58"/>
                    </a:lnTo>
                    <a:close/>
                  </a:path>
                </a:pathLst>
              </a:custGeom>
              <a:solidFill>
                <a:srgbClr val="00DCE9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600"/>
              </a:p>
            </p:txBody>
          </p:sp>
        </p:grpSp>
      </p:grpSp>
      <p:sp>
        <p:nvSpPr>
          <p:cNvPr id="28" name="Freeform 102"/>
          <p:cNvSpPr>
            <a:spLocks/>
          </p:cNvSpPr>
          <p:nvPr/>
        </p:nvSpPr>
        <p:spPr bwMode="auto">
          <a:xfrm>
            <a:off x="5160404" y="3954435"/>
            <a:ext cx="274320" cy="274320"/>
          </a:xfrm>
          <a:custGeom>
            <a:avLst/>
            <a:gdLst>
              <a:gd name="T0" fmla="*/ 29 w 58"/>
              <a:gd name="T1" fmla="*/ 0 h 50"/>
              <a:gd name="T2" fmla="*/ 58 w 58"/>
              <a:gd name="T3" fmla="*/ 50 h 50"/>
              <a:gd name="T4" fmla="*/ 0 w 58"/>
              <a:gd name="T5" fmla="*/ 50 h 50"/>
              <a:gd name="T6" fmla="*/ 29 w 58"/>
              <a:gd name="T7" fmla="*/ 0 h 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8" h="50">
                <a:moveTo>
                  <a:pt x="29" y="0"/>
                </a:moveTo>
                <a:lnTo>
                  <a:pt x="58" y="50"/>
                </a:lnTo>
                <a:lnTo>
                  <a:pt x="0" y="50"/>
                </a:lnTo>
                <a:lnTo>
                  <a:pt x="29" y="0"/>
                </a:lnTo>
                <a:close/>
              </a:path>
            </a:pathLst>
          </a:custGeom>
          <a:solidFill>
            <a:srgbClr val="FF908A"/>
          </a:solidFill>
          <a:ln w="38100">
            <a:solidFill>
              <a:schemeClr val="tx1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600"/>
          </a:p>
        </p:txBody>
      </p:sp>
      <p:sp>
        <p:nvSpPr>
          <p:cNvPr id="29" name="Freeform 106"/>
          <p:cNvSpPr>
            <a:spLocks/>
          </p:cNvSpPr>
          <p:nvPr/>
        </p:nvSpPr>
        <p:spPr bwMode="auto">
          <a:xfrm>
            <a:off x="2711400" y="4709950"/>
            <a:ext cx="274320" cy="274320"/>
          </a:xfrm>
          <a:custGeom>
            <a:avLst/>
            <a:gdLst>
              <a:gd name="T0" fmla="*/ 29 w 58"/>
              <a:gd name="T1" fmla="*/ 50 h 50"/>
              <a:gd name="T2" fmla="*/ 58 w 58"/>
              <a:gd name="T3" fmla="*/ 0 h 50"/>
              <a:gd name="T4" fmla="*/ 0 w 58"/>
              <a:gd name="T5" fmla="*/ 0 h 50"/>
              <a:gd name="T6" fmla="*/ 29 w 58"/>
              <a:gd name="T7" fmla="*/ 50 h 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8" h="50">
                <a:moveTo>
                  <a:pt x="29" y="50"/>
                </a:moveTo>
                <a:lnTo>
                  <a:pt x="58" y="0"/>
                </a:lnTo>
                <a:lnTo>
                  <a:pt x="0" y="0"/>
                </a:lnTo>
                <a:lnTo>
                  <a:pt x="29" y="50"/>
                </a:lnTo>
                <a:close/>
              </a:path>
            </a:pathLst>
          </a:custGeom>
          <a:solidFill>
            <a:srgbClr val="CDB000"/>
          </a:solidFill>
          <a:ln w="38100">
            <a:solidFill>
              <a:schemeClr val="tx1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600"/>
          </a:p>
        </p:txBody>
      </p:sp>
      <p:sp>
        <p:nvSpPr>
          <p:cNvPr id="30" name="5-Point Star 29"/>
          <p:cNvSpPr/>
          <p:nvPr/>
        </p:nvSpPr>
        <p:spPr>
          <a:xfrm>
            <a:off x="3793058" y="5636416"/>
            <a:ext cx="365760" cy="365760"/>
          </a:xfrm>
          <a:prstGeom prst="star5">
            <a:avLst/>
          </a:prstGeom>
          <a:solidFill>
            <a:srgbClr val="FF85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Freeform 112"/>
          <p:cNvSpPr>
            <a:spLocks/>
          </p:cNvSpPr>
          <p:nvPr/>
        </p:nvSpPr>
        <p:spPr bwMode="auto">
          <a:xfrm>
            <a:off x="2225067" y="3686597"/>
            <a:ext cx="274320" cy="274320"/>
          </a:xfrm>
          <a:custGeom>
            <a:avLst/>
            <a:gdLst>
              <a:gd name="T0" fmla="*/ 29 w 58"/>
              <a:gd name="T1" fmla="*/ 58 h 58"/>
              <a:gd name="T2" fmla="*/ 58 w 58"/>
              <a:gd name="T3" fmla="*/ 29 h 58"/>
              <a:gd name="T4" fmla="*/ 29 w 58"/>
              <a:gd name="T5" fmla="*/ 0 h 58"/>
              <a:gd name="T6" fmla="*/ 0 w 58"/>
              <a:gd name="T7" fmla="*/ 29 h 58"/>
              <a:gd name="T8" fmla="*/ 29 w 58"/>
              <a:gd name="T9" fmla="*/ 58 h 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8" h="58">
                <a:moveTo>
                  <a:pt x="29" y="58"/>
                </a:moveTo>
                <a:lnTo>
                  <a:pt x="58" y="29"/>
                </a:lnTo>
                <a:lnTo>
                  <a:pt x="29" y="0"/>
                </a:lnTo>
                <a:lnTo>
                  <a:pt x="0" y="29"/>
                </a:lnTo>
                <a:lnTo>
                  <a:pt x="29" y="58"/>
                </a:lnTo>
                <a:close/>
              </a:path>
            </a:pathLst>
          </a:custGeom>
          <a:solidFill>
            <a:srgbClr val="00DCE9"/>
          </a:solidFill>
          <a:ln w="38100">
            <a:solidFill>
              <a:schemeClr val="tx1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600"/>
          </a:p>
        </p:txBody>
      </p:sp>
      <p:sp>
        <p:nvSpPr>
          <p:cNvPr id="32" name="Oval 115"/>
          <p:cNvSpPr>
            <a:spLocks noChangeArrowheads="1"/>
          </p:cNvSpPr>
          <p:nvPr/>
        </p:nvSpPr>
        <p:spPr bwMode="auto">
          <a:xfrm>
            <a:off x="4752849" y="6024075"/>
            <a:ext cx="274320" cy="274320"/>
          </a:xfrm>
          <a:prstGeom prst="ellipse">
            <a:avLst/>
          </a:prstGeom>
          <a:solidFill>
            <a:srgbClr val="83ADFF"/>
          </a:solidFill>
          <a:ln w="38100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600"/>
          </a:p>
        </p:txBody>
      </p:sp>
      <p:sp>
        <p:nvSpPr>
          <p:cNvPr id="33" name="Rectangle 108"/>
          <p:cNvSpPr>
            <a:spLocks noChangeArrowheads="1"/>
          </p:cNvSpPr>
          <p:nvPr/>
        </p:nvSpPr>
        <p:spPr bwMode="auto">
          <a:xfrm>
            <a:off x="2711400" y="3167766"/>
            <a:ext cx="228600" cy="228600"/>
          </a:xfrm>
          <a:prstGeom prst="rect">
            <a:avLst/>
          </a:prstGeom>
          <a:solidFill>
            <a:srgbClr val="00D464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600"/>
          </a:p>
        </p:txBody>
      </p:sp>
      <p:sp>
        <p:nvSpPr>
          <p:cNvPr id="38" name="Rectangle 37"/>
          <p:cNvSpPr/>
          <p:nvPr/>
        </p:nvSpPr>
        <p:spPr>
          <a:xfrm>
            <a:off x="4652989" y="5158653"/>
            <a:ext cx="213882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i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Patapsco River</a:t>
            </a:r>
            <a:endParaRPr lang="en-US" sz="1600" dirty="0">
              <a:solidFill>
                <a:schemeClr val="bg1"/>
              </a:solidFill>
            </a:endParaRPr>
          </a:p>
        </p:txBody>
      </p:sp>
      <p:grpSp>
        <p:nvGrpSpPr>
          <p:cNvPr id="39" name="Group 38"/>
          <p:cNvGrpSpPr/>
          <p:nvPr/>
        </p:nvGrpSpPr>
        <p:grpSpPr>
          <a:xfrm>
            <a:off x="202749" y="872197"/>
            <a:ext cx="1741262" cy="839484"/>
            <a:chOff x="900749" y="1456511"/>
            <a:chExt cx="1741262" cy="839484"/>
          </a:xfrm>
        </p:grpSpPr>
        <p:sp>
          <p:nvSpPr>
            <p:cNvPr id="9" name="Rectangle 8"/>
            <p:cNvSpPr/>
            <p:nvPr/>
          </p:nvSpPr>
          <p:spPr>
            <a:xfrm>
              <a:off x="900749" y="1456511"/>
              <a:ext cx="1741262" cy="83948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4" name="Group 33"/>
            <p:cNvGrpSpPr/>
            <p:nvPr/>
          </p:nvGrpSpPr>
          <p:grpSpPr>
            <a:xfrm>
              <a:off x="950643" y="1514162"/>
              <a:ext cx="1641475" cy="711199"/>
              <a:chOff x="3196710" y="725807"/>
              <a:chExt cx="1641475" cy="711199"/>
            </a:xfrm>
          </p:grpSpPr>
          <p:pic>
            <p:nvPicPr>
              <p:cNvPr id="35" name="Content Placeholder 3"/>
              <p:cNvPicPr>
                <a:picLocks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2241" t="2606" r="66478" b="89098"/>
              <a:stretch/>
            </p:blipFill>
            <p:spPr>
              <a:xfrm>
                <a:off x="3196710" y="725807"/>
                <a:ext cx="1641475" cy="493507"/>
              </a:xfrm>
              <a:prstGeom prst="rect">
                <a:avLst/>
              </a:prstGeom>
              <a:ln>
                <a:noFill/>
              </a:ln>
            </p:spPr>
          </p:pic>
          <p:sp>
            <p:nvSpPr>
              <p:cNvPr id="37" name="Rectangle 36"/>
              <p:cNvSpPr/>
              <p:nvPr/>
            </p:nvSpPr>
            <p:spPr>
              <a:xfrm>
                <a:off x="4254157" y="1218136"/>
                <a:ext cx="449170" cy="218869"/>
              </a:xfrm>
              <a:prstGeom prst="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" name="Rectangle 35"/>
              <p:cNvSpPr/>
              <p:nvPr/>
            </p:nvSpPr>
            <p:spPr>
              <a:xfrm>
                <a:off x="3288506" y="1227581"/>
                <a:ext cx="449170" cy="209425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43" name="Rectangle 42"/>
          <p:cNvSpPr/>
          <p:nvPr/>
        </p:nvSpPr>
        <p:spPr>
          <a:xfrm>
            <a:off x="8947764" y="4094870"/>
            <a:ext cx="313399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/>
              <a:t>Shallow water </a:t>
            </a:r>
            <a:r>
              <a:rPr lang="en-US" b="1" dirty="0" smtClean="0"/>
              <a:t>habitat gradient</a:t>
            </a:r>
            <a:endParaRPr lang="en-US" b="1" dirty="0"/>
          </a:p>
        </p:txBody>
      </p:sp>
      <p:sp>
        <p:nvSpPr>
          <p:cNvPr id="44" name="Rectangle 43"/>
          <p:cNvSpPr/>
          <p:nvPr/>
        </p:nvSpPr>
        <p:spPr>
          <a:xfrm>
            <a:off x="9392251" y="1210970"/>
            <a:ext cx="226594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/>
              <a:t>Urbanization gradient</a:t>
            </a:r>
            <a:endParaRPr lang="en-US" b="1" dirty="0"/>
          </a:p>
        </p:txBody>
      </p:sp>
      <p:sp>
        <p:nvSpPr>
          <p:cNvPr id="52" name="Rectangle 51"/>
          <p:cNvSpPr/>
          <p:nvPr/>
        </p:nvSpPr>
        <p:spPr>
          <a:xfrm rot="16200000">
            <a:off x="6657513" y="2294292"/>
            <a:ext cx="254435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/>
              <a:t>Impervious surface </a:t>
            </a:r>
          </a:p>
          <a:p>
            <a:pPr algn="ctr"/>
            <a:r>
              <a:rPr lang="en-US" b="1" dirty="0" smtClean="0"/>
              <a:t>(20 to 100%)</a:t>
            </a:r>
            <a:endParaRPr lang="en-US" b="1" dirty="0"/>
          </a:p>
        </p:txBody>
      </p:sp>
      <p:sp>
        <p:nvSpPr>
          <p:cNvPr id="53" name="Rectangle 52"/>
          <p:cNvSpPr/>
          <p:nvPr/>
        </p:nvSpPr>
        <p:spPr>
          <a:xfrm rot="16200000">
            <a:off x="6940374" y="5021619"/>
            <a:ext cx="211669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/>
              <a:t>Proportion shallow (depth &lt; 3 m)</a:t>
            </a:r>
            <a:endParaRPr lang="en-US" b="1" dirty="0"/>
          </a:p>
        </p:txBody>
      </p:sp>
      <p:sp>
        <p:nvSpPr>
          <p:cNvPr id="54" name="Title 1"/>
          <p:cNvSpPr txBox="1">
            <a:spLocks/>
          </p:cNvSpPr>
          <p:nvPr/>
        </p:nvSpPr>
        <p:spPr>
          <a:xfrm>
            <a:off x="3001458" y="481656"/>
            <a:ext cx="8731824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Patapsco River Estuary</a:t>
            </a:r>
            <a:endParaRPr lang="en-US" dirty="0"/>
          </a:p>
        </p:txBody>
      </p:sp>
      <p:cxnSp>
        <p:nvCxnSpPr>
          <p:cNvPr id="56" name="Straight Connector 55"/>
          <p:cNvCxnSpPr/>
          <p:nvPr/>
        </p:nvCxnSpPr>
        <p:spPr>
          <a:xfrm>
            <a:off x="9070628" y="5403464"/>
            <a:ext cx="2859806" cy="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57" name="Chart 5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56287799"/>
              </p:ext>
            </p:extLst>
          </p:nvPr>
        </p:nvGraphicFramePr>
        <p:xfrm>
          <a:off x="8447784" y="1426728"/>
          <a:ext cx="3604436" cy="23641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58" name="Chart 5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95680313"/>
              </p:ext>
            </p:extLst>
          </p:nvPr>
        </p:nvGraphicFramePr>
        <p:xfrm>
          <a:off x="8451846" y="4333316"/>
          <a:ext cx="3604436" cy="23641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cxnSp>
        <p:nvCxnSpPr>
          <p:cNvPr id="59" name="Straight Connector 58"/>
          <p:cNvCxnSpPr/>
          <p:nvPr/>
        </p:nvCxnSpPr>
        <p:spPr>
          <a:xfrm>
            <a:off x="9070628" y="2485289"/>
            <a:ext cx="2859806" cy="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/>
          <p:cNvSpPr/>
          <p:nvPr/>
        </p:nvSpPr>
        <p:spPr>
          <a:xfrm>
            <a:off x="9039105" y="3488467"/>
            <a:ext cx="415498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dirty="0" smtClean="0">
                <a:solidFill>
                  <a:srgbClr val="000000"/>
                </a:solidFill>
                <a:latin typeface="Arial" panose="020B0604020202020204" pitchFamily="34" charset="0"/>
              </a:rPr>
              <a:t>IH</a:t>
            </a:r>
            <a:endParaRPr lang="en-US" altLang="en-US" dirty="0">
              <a:latin typeface="Arial" panose="020B0604020202020204" pitchFamily="34" charset="0"/>
            </a:endParaRPr>
          </a:p>
        </p:txBody>
      </p:sp>
      <p:sp>
        <p:nvSpPr>
          <p:cNvPr id="49" name="Rectangle 48"/>
          <p:cNvSpPr/>
          <p:nvPr/>
        </p:nvSpPr>
        <p:spPr>
          <a:xfrm>
            <a:off x="9529530" y="3484524"/>
            <a:ext cx="530915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dirty="0" smtClean="0">
                <a:solidFill>
                  <a:srgbClr val="000000"/>
                </a:solidFill>
                <a:latin typeface="Arial" panose="020B0604020202020204" pitchFamily="34" charset="0"/>
              </a:rPr>
              <a:t>MB</a:t>
            </a:r>
            <a:endParaRPr lang="en-US" altLang="en-US" dirty="0">
              <a:latin typeface="Arial" panose="020B0604020202020204" pitchFamily="34" charset="0"/>
            </a:endParaRPr>
          </a:p>
        </p:txBody>
      </p:sp>
      <p:sp>
        <p:nvSpPr>
          <p:cNvPr id="50" name="Rectangle 49"/>
          <p:cNvSpPr/>
          <p:nvPr/>
        </p:nvSpPr>
        <p:spPr>
          <a:xfrm>
            <a:off x="10019955" y="3484524"/>
            <a:ext cx="505267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dirty="0" smtClean="0">
                <a:solidFill>
                  <a:srgbClr val="000000"/>
                </a:solidFill>
                <a:latin typeface="Arial" panose="020B0604020202020204" pitchFamily="34" charset="0"/>
              </a:rPr>
              <a:t>BC</a:t>
            </a:r>
            <a:endParaRPr lang="en-US" altLang="en-US" dirty="0">
              <a:latin typeface="Arial" panose="020B0604020202020204" pitchFamily="34" charset="0"/>
            </a:endParaRPr>
          </a:p>
        </p:txBody>
      </p:sp>
      <p:sp>
        <p:nvSpPr>
          <p:cNvPr id="51" name="Rectangle 50"/>
          <p:cNvSpPr/>
          <p:nvPr/>
        </p:nvSpPr>
        <p:spPr>
          <a:xfrm>
            <a:off x="10514764" y="3484524"/>
            <a:ext cx="518091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dirty="0" smtClean="0">
                <a:solidFill>
                  <a:srgbClr val="000000"/>
                </a:solidFill>
                <a:latin typeface="Arial" panose="020B0604020202020204" pitchFamily="34" charset="0"/>
              </a:rPr>
              <a:t>CC</a:t>
            </a:r>
            <a:endParaRPr lang="en-US" altLang="en-US" dirty="0">
              <a:latin typeface="Arial" panose="020B0604020202020204" pitchFamily="34" charset="0"/>
            </a:endParaRPr>
          </a:p>
        </p:txBody>
      </p:sp>
      <p:sp>
        <p:nvSpPr>
          <p:cNvPr id="55" name="Rectangle 54"/>
          <p:cNvSpPr/>
          <p:nvPr/>
        </p:nvSpPr>
        <p:spPr>
          <a:xfrm>
            <a:off x="11009573" y="3484524"/>
            <a:ext cx="505267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dirty="0" smtClean="0">
                <a:solidFill>
                  <a:srgbClr val="000000"/>
                </a:solidFill>
                <a:latin typeface="Arial" panose="020B0604020202020204" pitchFamily="34" charset="0"/>
              </a:rPr>
              <a:t>SC</a:t>
            </a:r>
            <a:endParaRPr lang="en-US" altLang="en-US" dirty="0">
              <a:latin typeface="Arial" panose="020B0604020202020204" pitchFamily="34" charset="0"/>
            </a:endParaRPr>
          </a:p>
        </p:txBody>
      </p:sp>
      <p:sp>
        <p:nvSpPr>
          <p:cNvPr id="60" name="Rectangle 59"/>
          <p:cNvSpPr/>
          <p:nvPr/>
        </p:nvSpPr>
        <p:spPr>
          <a:xfrm>
            <a:off x="11514936" y="3482919"/>
            <a:ext cx="518091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dirty="0" smtClean="0">
                <a:solidFill>
                  <a:srgbClr val="000000"/>
                </a:solidFill>
                <a:latin typeface="Arial" panose="020B0604020202020204" pitchFamily="34" charset="0"/>
              </a:rPr>
              <a:t>RC</a:t>
            </a:r>
            <a:endParaRPr lang="en-US" altLang="en-US" dirty="0">
              <a:latin typeface="Arial" panose="020B0604020202020204" pitchFamily="34" charset="0"/>
            </a:endParaRPr>
          </a:p>
        </p:txBody>
      </p:sp>
      <p:sp>
        <p:nvSpPr>
          <p:cNvPr id="61" name="Rectangle 60"/>
          <p:cNvSpPr/>
          <p:nvPr/>
        </p:nvSpPr>
        <p:spPr>
          <a:xfrm>
            <a:off x="9039105" y="6396327"/>
            <a:ext cx="415498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dirty="0" smtClean="0">
                <a:solidFill>
                  <a:srgbClr val="000000"/>
                </a:solidFill>
                <a:latin typeface="Arial" panose="020B0604020202020204" pitchFamily="34" charset="0"/>
              </a:rPr>
              <a:t>IH</a:t>
            </a:r>
            <a:endParaRPr lang="en-US" altLang="en-US" dirty="0">
              <a:latin typeface="Arial" panose="020B0604020202020204" pitchFamily="34" charset="0"/>
            </a:endParaRPr>
          </a:p>
        </p:txBody>
      </p:sp>
      <p:sp>
        <p:nvSpPr>
          <p:cNvPr id="62" name="Rectangle 61"/>
          <p:cNvSpPr/>
          <p:nvPr/>
        </p:nvSpPr>
        <p:spPr>
          <a:xfrm>
            <a:off x="9529530" y="6392384"/>
            <a:ext cx="530915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dirty="0" smtClean="0">
                <a:solidFill>
                  <a:srgbClr val="000000"/>
                </a:solidFill>
                <a:latin typeface="Arial" panose="020B0604020202020204" pitchFamily="34" charset="0"/>
              </a:rPr>
              <a:t>MB</a:t>
            </a:r>
            <a:endParaRPr lang="en-US" altLang="en-US" dirty="0">
              <a:latin typeface="Arial" panose="020B0604020202020204" pitchFamily="34" charset="0"/>
            </a:endParaRPr>
          </a:p>
        </p:txBody>
      </p:sp>
      <p:sp>
        <p:nvSpPr>
          <p:cNvPr id="63" name="Rectangle 62"/>
          <p:cNvSpPr/>
          <p:nvPr/>
        </p:nvSpPr>
        <p:spPr>
          <a:xfrm>
            <a:off x="10019955" y="6392384"/>
            <a:ext cx="505267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dirty="0" smtClean="0">
                <a:solidFill>
                  <a:srgbClr val="000000"/>
                </a:solidFill>
                <a:latin typeface="Arial" panose="020B0604020202020204" pitchFamily="34" charset="0"/>
              </a:rPr>
              <a:t>BC</a:t>
            </a:r>
            <a:endParaRPr lang="en-US" altLang="en-US" dirty="0">
              <a:latin typeface="Arial" panose="020B0604020202020204" pitchFamily="34" charset="0"/>
            </a:endParaRPr>
          </a:p>
        </p:txBody>
      </p:sp>
      <p:sp>
        <p:nvSpPr>
          <p:cNvPr id="64" name="Rectangle 63"/>
          <p:cNvSpPr/>
          <p:nvPr/>
        </p:nvSpPr>
        <p:spPr>
          <a:xfrm>
            <a:off x="10514764" y="6392384"/>
            <a:ext cx="518091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dirty="0" smtClean="0">
                <a:solidFill>
                  <a:srgbClr val="000000"/>
                </a:solidFill>
                <a:latin typeface="Arial" panose="020B0604020202020204" pitchFamily="34" charset="0"/>
              </a:rPr>
              <a:t>CC</a:t>
            </a:r>
            <a:endParaRPr lang="en-US" altLang="en-US" dirty="0">
              <a:latin typeface="Arial" panose="020B0604020202020204" pitchFamily="34" charset="0"/>
            </a:endParaRPr>
          </a:p>
        </p:txBody>
      </p:sp>
      <p:sp>
        <p:nvSpPr>
          <p:cNvPr id="69" name="Rectangle 68"/>
          <p:cNvSpPr/>
          <p:nvPr/>
        </p:nvSpPr>
        <p:spPr>
          <a:xfrm>
            <a:off x="11009573" y="6392384"/>
            <a:ext cx="505267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dirty="0" smtClean="0">
                <a:solidFill>
                  <a:srgbClr val="000000"/>
                </a:solidFill>
                <a:latin typeface="Arial" panose="020B0604020202020204" pitchFamily="34" charset="0"/>
              </a:rPr>
              <a:t>SC</a:t>
            </a:r>
            <a:endParaRPr lang="en-US" altLang="en-US" dirty="0">
              <a:latin typeface="Arial" panose="020B0604020202020204" pitchFamily="34" charset="0"/>
            </a:endParaRPr>
          </a:p>
        </p:txBody>
      </p:sp>
      <p:sp>
        <p:nvSpPr>
          <p:cNvPr id="70" name="Rectangle 69"/>
          <p:cNvSpPr/>
          <p:nvPr/>
        </p:nvSpPr>
        <p:spPr>
          <a:xfrm>
            <a:off x="11514936" y="6390779"/>
            <a:ext cx="518091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dirty="0" smtClean="0">
                <a:solidFill>
                  <a:srgbClr val="000000"/>
                </a:solidFill>
                <a:latin typeface="Arial" panose="020B0604020202020204" pitchFamily="34" charset="0"/>
              </a:rPr>
              <a:t>RC</a:t>
            </a:r>
            <a:endParaRPr lang="en-US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4170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/>
          <p:cNvSpPr/>
          <p:nvPr/>
        </p:nvSpPr>
        <p:spPr>
          <a:xfrm>
            <a:off x="8813655" y="2831002"/>
            <a:ext cx="3216320" cy="1862918"/>
          </a:xfrm>
          <a:prstGeom prst="rect">
            <a:avLst/>
          </a:prstGeom>
          <a:solidFill>
            <a:srgbClr val="FF90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/>
          <p:cNvSpPr/>
          <p:nvPr/>
        </p:nvSpPr>
        <p:spPr>
          <a:xfrm>
            <a:off x="8813655" y="4924508"/>
            <a:ext cx="3216320" cy="1755156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8813655" y="1137352"/>
            <a:ext cx="3216320" cy="1438208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7"/>
          <p:cNvGrpSpPr/>
          <p:nvPr/>
        </p:nvGrpSpPr>
        <p:grpSpPr>
          <a:xfrm>
            <a:off x="-1" y="6398"/>
            <a:ext cx="12192001" cy="887650"/>
            <a:chOff x="-1" y="6398"/>
            <a:chExt cx="12192001" cy="887650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8812" b="46515"/>
            <a:stretch/>
          </p:blipFill>
          <p:spPr>
            <a:xfrm>
              <a:off x="-1" y="6398"/>
              <a:ext cx="12192001" cy="865799"/>
            </a:xfrm>
            <a:prstGeom prst="rect">
              <a:avLst/>
            </a:prstGeom>
          </p:spPr>
        </p:pic>
        <p:sp>
          <p:nvSpPr>
            <p:cNvPr id="10" name="Rectangle 9"/>
            <p:cNvSpPr/>
            <p:nvPr/>
          </p:nvSpPr>
          <p:spPr>
            <a:xfrm>
              <a:off x="0" y="317273"/>
              <a:ext cx="12192000" cy="576775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alpha val="0"/>
                  </a:scheme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7" name="Content Placeholder 16"/>
          <p:cNvSpPr>
            <a:spLocks noGrp="1"/>
          </p:cNvSpPr>
          <p:nvPr>
            <p:ph idx="1"/>
          </p:nvPr>
        </p:nvSpPr>
        <p:spPr>
          <a:xfrm>
            <a:off x="8813655" y="1183072"/>
            <a:ext cx="3216320" cy="5582952"/>
          </a:xfrm>
          <a:noFill/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Niche </a:t>
            </a:r>
            <a:r>
              <a:rPr lang="en-US" dirty="0"/>
              <a:t>area declined as land use intensity increased</a:t>
            </a:r>
          </a:p>
          <a:p>
            <a:pPr lvl="1"/>
            <a:r>
              <a:rPr lang="en-US" b="1" i="1" dirty="0"/>
              <a:t>46% decline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Benthic </a:t>
            </a:r>
            <a:r>
              <a:rPr lang="en-US" dirty="0" smtClean="0"/>
              <a:t>pathway contribution </a:t>
            </a:r>
            <a:r>
              <a:rPr lang="en-US" dirty="0" smtClean="0"/>
              <a:t>increased </a:t>
            </a:r>
            <a:r>
              <a:rPr lang="en-US" dirty="0" smtClean="0"/>
              <a:t>as shallow habitat </a:t>
            </a:r>
            <a:r>
              <a:rPr lang="en-US" dirty="0" smtClean="0"/>
              <a:t>increased</a:t>
            </a:r>
          </a:p>
          <a:p>
            <a:pPr lvl="1"/>
            <a:r>
              <a:rPr lang="en-US" b="1" i="1" dirty="0" smtClean="0"/>
              <a:t>55% increase</a:t>
            </a:r>
          </a:p>
          <a:p>
            <a:pPr lvl="1"/>
            <a:endParaRPr lang="en-US" dirty="0"/>
          </a:p>
          <a:p>
            <a:r>
              <a:rPr lang="en-US" dirty="0" smtClean="0"/>
              <a:t>White perch trophic ecology linked to functional diversity of benthic forage base</a:t>
            </a:r>
            <a:endParaRPr lang="en-US" b="1" i="1" dirty="0"/>
          </a:p>
        </p:txBody>
      </p:sp>
      <p:pic>
        <p:nvPicPr>
          <p:cNvPr id="24" name="Picture 23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585" y="878808"/>
            <a:ext cx="8253046" cy="5598192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249680" y="6211669"/>
            <a:ext cx="190500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Urbanization gradient</a:t>
            </a:r>
            <a:endParaRPr lang="en-US" dirty="0"/>
          </a:p>
        </p:txBody>
      </p:sp>
      <p:sp>
        <p:nvSpPr>
          <p:cNvPr id="26" name="TextBox 25"/>
          <p:cNvSpPr txBox="1"/>
          <p:nvPr/>
        </p:nvSpPr>
        <p:spPr>
          <a:xfrm>
            <a:off x="3972364" y="6206165"/>
            <a:ext cx="190500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Shallow habitat gradient</a:t>
            </a:r>
            <a:endParaRPr lang="en-US" dirty="0"/>
          </a:p>
        </p:txBody>
      </p:sp>
      <p:sp>
        <p:nvSpPr>
          <p:cNvPr id="27" name="TextBox 26"/>
          <p:cNvSpPr txBox="1"/>
          <p:nvPr/>
        </p:nvSpPr>
        <p:spPr>
          <a:xfrm>
            <a:off x="6517444" y="6211669"/>
            <a:ext cx="190500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Benthic functional richness</a:t>
            </a:r>
            <a:endParaRPr lang="en-US" dirty="0"/>
          </a:p>
        </p:txBody>
      </p:sp>
      <p:sp>
        <p:nvSpPr>
          <p:cNvPr id="30" name="Rectangle 29"/>
          <p:cNvSpPr/>
          <p:nvPr/>
        </p:nvSpPr>
        <p:spPr>
          <a:xfrm>
            <a:off x="1188720" y="1347163"/>
            <a:ext cx="2052320" cy="2097077"/>
          </a:xfrm>
          <a:prstGeom prst="rect">
            <a:avLst/>
          </a:prstGeom>
          <a:noFill/>
          <a:ln w="5715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/>
          <p:cNvSpPr/>
          <p:nvPr/>
        </p:nvSpPr>
        <p:spPr>
          <a:xfrm>
            <a:off x="3840480" y="3803189"/>
            <a:ext cx="2067364" cy="2117397"/>
          </a:xfrm>
          <a:prstGeom prst="rect">
            <a:avLst/>
          </a:prstGeom>
          <a:noFill/>
          <a:ln w="57150">
            <a:solidFill>
              <a:srgbClr val="FF908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6370320" y="1347163"/>
            <a:ext cx="2052124" cy="2117397"/>
          </a:xfrm>
          <a:prstGeom prst="rect">
            <a:avLst/>
          </a:prstGeom>
          <a:noFill/>
          <a:ln w="57150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/>
          <p:cNvSpPr/>
          <p:nvPr/>
        </p:nvSpPr>
        <p:spPr>
          <a:xfrm>
            <a:off x="6370320" y="3803189"/>
            <a:ext cx="2072444" cy="2117397"/>
          </a:xfrm>
          <a:prstGeom prst="rect">
            <a:avLst/>
          </a:prstGeom>
          <a:noFill/>
          <a:ln w="57150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0297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-1" y="6398"/>
            <a:ext cx="12192001" cy="887650"/>
            <a:chOff x="-1" y="6398"/>
            <a:chExt cx="12192001" cy="887650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8812" b="46515"/>
            <a:stretch/>
          </p:blipFill>
          <p:spPr>
            <a:xfrm>
              <a:off x="-1" y="6398"/>
              <a:ext cx="12192001" cy="865799"/>
            </a:xfrm>
            <a:prstGeom prst="rect">
              <a:avLst/>
            </a:prstGeom>
          </p:spPr>
        </p:pic>
        <p:sp>
          <p:nvSpPr>
            <p:cNvPr id="10" name="Rectangle 9"/>
            <p:cNvSpPr/>
            <p:nvPr/>
          </p:nvSpPr>
          <p:spPr>
            <a:xfrm>
              <a:off x="0" y="317273"/>
              <a:ext cx="12192000" cy="576775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alpha val="0"/>
                  </a:scheme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3" name="Picture 12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82443"/>
            <a:ext cx="8382000" cy="4413557"/>
          </a:xfrm>
          <a:prstGeom prst="rect">
            <a:avLst/>
          </a:prstGeom>
        </p:spPr>
      </p:pic>
      <p:sp>
        <p:nvSpPr>
          <p:cNvPr id="15" name="Content Placeholder 16"/>
          <p:cNvSpPr>
            <a:spLocks noGrp="1"/>
          </p:cNvSpPr>
          <p:nvPr>
            <p:ph idx="1"/>
          </p:nvPr>
        </p:nvSpPr>
        <p:spPr>
          <a:xfrm>
            <a:off x="8544560" y="1782088"/>
            <a:ext cx="3353335" cy="3990745"/>
          </a:xfrm>
          <a:noFill/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Increased total mercury in adult white perch with:</a:t>
            </a:r>
          </a:p>
          <a:p>
            <a:pPr lvl="1"/>
            <a:r>
              <a:rPr lang="en-US" dirty="0" smtClean="0"/>
              <a:t>Increased urbanization</a:t>
            </a:r>
          </a:p>
          <a:p>
            <a:pPr lvl="1"/>
            <a:r>
              <a:rPr lang="en-US" dirty="0" smtClean="0"/>
              <a:t>Decreased shallow water habitat</a:t>
            </a:r>
          </a:p>
          <a:p>
            <a:pPr lvl="1"/>
            <a:endParaRPr lang="en-US" dirty="0"/>
          </a:p>
          <a:p>
            <a:r>
              <a:rPr lang="en-US" dirty="0" smtClean="0"/>
              <a:t>Preliminary evidence that human health risks may minor ecosystem health risks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1503680" y="5673189"/>
            <a:ext cx="190500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Urbanization gradient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5643808" y="5673188"/>
            <a:ext cx="190500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Urbanization gradient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4997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-1" y="6398"/>
            <a:ext cx="12192001" cy="887650"/>
            <a:chOff x="-1" y="6398"/>
            <a:chExt cx="12192001" cy="887650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8812" b="46515"/>
            <a:stretch/>
          </p:blipFill>
          <p:spPr>
            <a:xfrm>
              <a:off x="-1" y="6398"/>
              <a:ext cx="12192001" cy="865799"/>
            </a:xfrm>
            <a:prstGeom prst="rect">
              <a:avLst/>
            </a:prstGeom>
          </p:spPr>
        </p:pic>
        <p:sp>
          <p:nvSpPr>
            <p:cNvPr id="6" name="Rectangle 5"/>
            <p:cNvSpPr/>
            <p:nvPr/>
          </p:nvSpPr>
          <p:spPr>
            <a:xfrm>
              <a:off x="0" y="317273"/>
              <a:ext cx="12192000" cy="576775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alpha val="0"/>
                  </a:scheme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7" name="Picture 16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120" y="1003025"/>
            <a:ext cx="10669758" cy="5772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8028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Image result for baltimore harbor&quot;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57" b="7966"/>
          <a:stretch/>
        </p:blipFill>
        <p:spPr bwMode="auto">
          <a:xfrm>
            <a:off x="-1" y="-1"/>
            <a:ext cx="12236815" cy="6857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 rot="16200000">
            <a:off x="4243517" y="-4243807"/>
            <a:ext cx="3772187" cy="12259224"/>
          </a:xfrm>
          <a:prstGeom prst="rect">
            <a:avLst/>
          </a:prstGeom>
          <a:gradFill flip="none" rotWithShape="1">
            <a:gsLst>
              <a:gs pos="50000">
                <a:schemeClr val="tx1">
                  <a:alpha val="0"/>
                </a:schemeClr>
              </a:gs>
              <a:gs pos="100000">
                <a:schemeClr val="tx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 rot="5400000">
            <a:off x="5023124" y="-362223"/>
            <a:ext cx="2212976" cy="12259222"/>
          </a:xfrm>
          <a:prstGeom prst="rect">
            <a:avLst/>
          </a:prstGeom>
          <a:gradFill flip="none" rotWithShape="1">
            <a:gsLst>
              <a:gs pos="50000">
                <a:schemeClr val="tx1">
                  <a:alpha val="0"/>
                </a:schemeClr>
              </a:gs>
              <a:gs pos="100000">
                <a:schemeClr val="tx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-44814" y="6557945"/>
            <a:ext cx="239681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</a:rPr>
              <a:t>Photo credit: Marinas.com</a:t>
            </a:r>
            <a:endParaRPr lang="en-US" sz="1600" dirty="0"/>
          </a:p>
        </p:txBody>
      </p:sp>
      <p:sp>
        <p:nvSpPr>
          <p:cNvPr id="7" name="Rectangle 6"/>
          <p:cNvSpPr/>
          <p:nvPr/>
        </p:nvSpPr>
        <p:spPr>
          <a:xfrm>
            <a:off x="0" y="7201"/>
            <a:ext cx="6411635" cy="6858000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0"/>
                </a:schemeClr>
              </a:gs>
              <a:gs pos="100000">
                <a:schemeClr val="tx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 rot="10800000">
            <a:off x="6289092" y="-1"/>
            <a:ext cx="5947722" cy="6858000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0"/>
                </a:schemeClr>
              </a:gs>
              <a:gs pos="100000">
                <a:schemeClr val="tx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idx="1"/>
          </p:nvPr>
        </p:nvSpPr>
        <p:spPr>
          <a:xfrm>
            <a:off x="2749550" y="904238"/>
            <a:ext cx="6692900" cy="5953476"/>
          </a:xfrm>
        </p:spPr>
        <p:txBody>
          <a:bodyPr>
            <a:normAutofit fontScale="70000" lnSpcReduction="20000"/>
          </a:bodyPr>
          <a:lstStyle/>
          <a:p>
            <a:pPr marL="0" indent="0" algn="ctr">
              <a:buNone/>
            </a:pPr>
            <a:r>
              <a:rPr lang="en-US" b="1" dirty="0" smtClean="0">
                <a:solidFill>
                  <a:schemeClr val="bg1"/>
                </a:solidFill>
              </a:rPr>
              <a:t>Funding</a:t>
            </a:r>
          </a:p>
          <a:p>
            <a:pPr marL="0" indent="0" algn="ctr">
              <a:buNone/>
            </a:pPr>
            <a:r>
              <a:rPr lang="en-US" i="1" dirty="0" smtClean="0">
                <a:solidFill>
                  <a:schemeClr val="bg1"/>
                </a:solidFill>
              </a:rPr>
              <a:t>France-Merrick Foundation</a:t>
            </a:r>
          </a:p>
          <a:p>
            <a:pPr marL="0" indent="0" algn="ctr">
              <a:buNone/>
            </a:pPr>
            <a:endParaRPr lang="en-US" b="1" dirty="0" smtClean="0">
              <a:solidFill>
                <a:schemeClr val="bg1"/>
              </a:solidFill>
            </a:endParaRPr>
          </a:p>
          <a:p>
            <a:pPr marL="0" indent="0" algn="ctr">
              <a:buNone/>
            </a:pPr>
            <a:r>
              <a:rPr lang="en-US" b="1" dirty="0" smtClean="0">
                <a:solidFill>
                  <a:schemeClr val="bg1"/>
                </a:solidFill>
              </a:rPr>
              <a:t>Field &amp; Laboratory assistance</a:t>
            </a:r>
          </a:p>
          <a:p>
            <a:pPr marL="0" indent="0" algn="ctr">
              <a:buNone/>
            </a:pPr>
            <a:r>
              <a:rPr lang="en-US" i="1" dirty="0" smtClean="0">
                <a:solidFill>
                  <a:schemeClr val="bg1"/>
                </a:solidFill>
              </a:rPr>
              <a:t>Amanda Moore</a:t>
            </a:r>
          </a:p>
          <a:p>
            <a:pPr marL="0" indent="0" algn="ctr">
              <a:buNone/>
            </a:pPr>
            <a:r>
              <a:rPr lang="en-US" i="1" dirty="0" smtClean="0">
                <a:solidFill>
                  <a:schemeClr val="bg1"/>
                </a:solidFill>
              </a:rPr>
              <a:t>Melinda Forsyth</a:t>
            </a:r>
          </a:p>
          <a:p>
            <a:pPr marL="0" indent="0" algn="ctr">
              <a:buNone/>
            </a:pPr>
            <a:r>
              <a:rPr lang="en-US" i="1" dirty="0" smtClean="0">
                <a:solidFill>
                  <a:schemeClr val="bg1"/>
                </a:solidFill>
              </a:rPr>
              <a:t>Isabel Sanchez</a:t>
            </a:r>
          </a:p>
          <a:p>
            <a:pPr marL="0" indent="0" algn="ctr">
              <a:buNone/>
            </a:pPr>
            <a:r>
              <a:rPr lang="en-US" i="1" dirty="0" smtClean="0">
                <a:solidFill>
                  <a:schemeClr val="bg1"/>
                </a:solidFill>
              </a:rPr>
              <a:t>Matt </a:t>
            </a:r>
            <a:r>
              <a:rPr lang="en-US" i="1" dirty="0" err="1" smtClean="0">
                <a:solidFill>
                  <a:schemeClr val="bg1"/>
                </a:solidFill>
              </a:rPr>
              <a:t>Spitznagel</a:t>
            </a:r>
            <a:endParaRPr lang="en-US" i="1" dirty="0" smtClean="0">
              <a:solidFill>
                <a:schemeClr val="bg1"/>
              </a:solidFill>
            </a:endParaRPr>
          </a:p>
          <a:p>
            <a:pPr marL="0" indent="0" algn="ctr">
              <a:buNone/>
            </a:pPr>
            <a:r>
              <a:rPr lang="en-US" i="1" dirty="0">
                <a:solidFill>
                  <a:schemeClr val="bg1"/>
                </a:solidFill>
              </a:rPr>
              <a:t>Curtis </a:t>
            </a:r>
            <a:r>
              <a:rPr lang="en-US" i="1" dirty="0" err="1">
                <a:solidFill>
                  <a:schemeClr val="bg1"/>
                </a:solidFill>
              </a:rPr>
              <a:t>Szewczyk</a:t>
            </a:r>
            <a:r>
              <a:rPr lang="en-US" i="1" dirty="0">
                <a:solidFill>
                  <a:schemeClr val="bg1"/>
                </a:solidFill>
              </a:rPr>
              <a:t> </a:t>
            </a:r>
          </a:p>
          <a:p>
            <a:pPr marL="0" indent="0" algn="ctr">
              <a:buNone/>
            </a:pPr>
            <a:r>
              <a:rPr lang="en-US" i="1" dirty="0" smtClean="0">
                <a:solidFill>
                  <a:schemeClr val="bg1"/>
                </a:solidFill>
              </a:rPr>
              <a:t>Isabel Sanchez-</a:t>
            </a:r>
            <a:r>
              <a:rPr lang="en-US" i="1" dirty="0" err="1" smtClean="0">
                <a:solidFill>
                  <a:schemeClr val="bg1"/>
                </a:solidFill>
              </a:rPr>
              <a:t>Viruet</a:t>
            </a:r>
            <a:endParaRPr lang="en-US" i="1" dirty="0" smtClean="0">
              <a:solidFill>
                <a:schemeClr val="bg1"/>
              </a:solidFill>
            </a:endParaRPr>
          </a:p>
          <a:p>
            <a:pPr marL="0" indent="0" algn="ctr">
              <a:buNone/>
            </a:pPr>
            <a:r>
              <a:rPr lang="en-US" i="1" dirty="0" smtClean="0">
                <a:solidFill>
                  <a:schemeClr val="bg1"/>
                </a:solidFill>
              </a:rPr>
              <a:t>Zachary </a:t>
            </a:r>
            <a:r>
              <a:rPr lang="en-US" i="1" dirty="0" err="1" smtClean="0">
                <a:solidFill>
                  <a:schemeClr val="bg1"/>
                </a:solidFill>
              </a:rPr>
              <a:t>Gotthardt</a:t>
            </a:r>
            <a:endParaRPr lang="en-US" i="1" dirty="0" smtClean="0">
              <a:solidFill>
                <a:schemeClr val="bg1"/>
              </a:solidFill>
            </a:endParaRPr>
          </a:p>
          <a:p>
            <a:pPr marL="0" indent="0" algn="ctr">
              <a:buNone/>
            </a:pPr>
            <a:r>
              <a:rPr lang="en-US" i="1" dirty="0" smtClean="0">
                <a:solidFill>
                  <a:schemeClr val="bg1"/>
                </a:solidFill>
              </a:rPr>
              <a:t>Olivia Lopez</a:t>
            </a:r>
          </a:p>
          <a:p>
            <a:pPr marL="0" indent="0" algn="ctr">
              <a:buNone/>
            </a:pPr>
            <a:r>
              <a:rPr lang="en-US" i="1" dirty="0" smtClean="0">
                <a:solidFill>
                  <a:schemeClr val="bg1"/>
                </a:solidFill>
              </a:rPr>
              <a:t>Blue Water </a:t>
            </a:r>
            <a:r>
              <a:rPr lang="en-US" i="1" dirty="0" smtClean="0">
                <a:solidFill>
                  <a:schemeClr val="bg1"/>
                </a:solidFill>
              </a:rPr>
              <a:t>Baltimore</a:t>
            </a:r>
          </a:p>
          <a:p>
            <a:pPr marL="0" indent="0" algn="ctr">
              <a:buNone/>
            </a:pPr>
            <a:endParaRPr lang="en-US" i="1" dirty="0">
              <a:solidFill>
                <a:schemeClr val="bg1"/>
              </a:solidFill>
            </a:endParaRPr>
          </a:p>
          <a:p>
            <a:pPr marL="0" indent="0" algn="ctr">
              <a:buNone/>
            </a:pPr>
            <a:r>
              <a:rPr lang="en-US" b="1" dirty="0" smtClean="0">
                <a:solidFill>
                  <a:schemeClr val="bg1"/>
                </a:solidFill>
              </a:rPr>
              <a:t>Workshop assistance</a:t>
            </a:r>
          </a:p>
          <a:p>
            <a:pPr marL="0" indent="0" algn="ctr">
              <a:buNone/>
            </a:pPr>
            <a:r>
              <a:rPr lang="en-US" i="1" dirty="0" smtClean="0">
                <a:solidFill>
                  <a:schemeClr val="bg1"/>
                </a:solidFill>
              </a:rPr>
              <a:t>Molly </a:t>
            </a:r>
            <a:r>
              <a:rPr lang="en-US" i="1" dirty="0" err="1" smtClean="0">
                <a:solidFill>
                  <a:schemeClr val="bg1"/>
                </a:solidFill>
              </a:rPr>
              <a:t>Pickel</a:t>
            </a:r>
            <a:endParaRPr lang="en-US" i="1" dirty="0" smtClean="0">
              <a:solidFill>
                <a:schemeClr val="bg1"/>
              </a:solidFill>
            </a:endParaRPr>
          </a:p>
          <a:p>
            <a:pPr marL="0" indent="0" algn="ctr">
              <a:buNone/>
            </a:pPr>
            <a:r>
              <a:rPr lang="en-US" i="1" dirty="0" smtClean="0">
                <a:solidFill>
                  <a:schemeClr val="bg1"/>
                </a:solidFill>
              </a:rPr>
              <a:t>Charmaine </a:t>
            </a:r>
            <a:r>
              <a:rPr lang="en-US" i="1" dirty="0" err="1" smtClean="0">
                <a:solidFill>
                  <a:schemeClr val="bg1"/>
                </a:solidFill>
              </a:rPr>
              <a:t>Dahlenberg</a:t>
            </a:r>
            <a:endParaRPr lang="en-US" i="1" dirty="0" smtClean="0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0606" y="86041"/>
            <a:ext cx="10515600" cy="732155"/>
          </a:xfrm>
        </p:spPr>
        <p:txBody>
          <a:bodyPr>
            <a:norm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Acknowledgements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6087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9709</TotalTime>
  <Words>1354</Words>
  <Application>Microsoft Office PowerPoint</Application>
  <PresentationFormat>Widescreen</PresentationFormat>
  <Paragraphs>245</Paragraphs>
  <Slides>16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1" baseType="lpstr">
      <vt:lpstr>Arial</vt:lpstr>
      <vt:lpstr>Calibri</vt:lpstr>
      <vt:lpstr>Calibri Light</vt:lpstr>
      <vt:lpstr>Wingdings</vt:lpstr>
      <vt:lpstr>Office Theme</vt:lpstr>
      <vt:lpstr>Ecological Changes Across an Urban Gradient - Patapsco Case Study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Acknowledgements</vt:lpstr>
      <vt:lpstr>PowerPoint Presentation</vt:lpstr>
      <vt:lpstr>PowerPoint Presentation</vt:lpstr>
      <vt:lpstr>PowerPoint Presentation</vt:lpstr>
      <vt:lpstr>PowerPoint Presentation</vt:lpstr>
      <vt:lpstr>Stable isotope approaches</vt:lpstr>
      <vt:lpstr>Stable isotope approaches</vt:lpstr>
      <vt:lpstr>Trophic pathways: ontogenetic shift</vt:lpstr>
    </vt:vector>
  </TitlesOfParts>
  <Company>CBL/UMCES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ryan</dc:creator>
  <cp:lastModifiedBy> </cp:lastModifiedBy>
  <cp:revision>258</cp:revision>
  <dcterms:created xsi:type="dcterms:W3CDTF">2019-10-16T20:08:52Z</dcterms:created>
  <dcterms:modified xsi:type="dcterms:W3CDTF">2021-06-14T20:24:17Z</dcterms:modified>
</cp:coreProperties>
</file>