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0" r:id="rId2"/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0B5663-9BEC-4535-9115-DFB223DAED4B}" type="datetimeFigureOut">
              <a:rPr lang="en-US" smtClean="0"/>
              <a:t>12/4/2014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F9DBB-A52A-4555-9524-E63F6AB80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0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5CF7-5817-4C5C-9ABA-65B433648E94}" type="datetimeFigureOut">
              <a:rPr lang="en-US" smtClean="0"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0BE94-04CA-402F-8DBC-BA7A8174C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92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5CF7-5817-4C5C-9ABA-65B433648E94}" type="datetimeFigureOut">
              <a:rPr lang="en-US" smtClean="0"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0BE94-04CA-402F-8DBC-BA7A8174C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992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5CF7-5817-4C5C-9ABA-65B433648E94}" type="datetimeFigureOut">
              <a:rPr lang="en-US" smtClean="0"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0BE94-04CA-402F-8DBC-BA7A8174C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429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5CF7-5817-4C5C-9ABA-65B433648E94}" type="datetimeFigureOut">
              <a:rPr lang="en-US" smtClean="0"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0BE94-04CA-402F-8DBC-BA7A8174C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9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5CF7-5817-4C5C-9ABA-65B433648E94}" type="datetimeFigureOut">
              <a:rPr lang="en-US" smtClean="0"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0BE94-04CA-402F-8DBC-BA7A8174C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296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5CF7-5817-4C5C-9ABA-65B433648E94}" type="datetimeFigureOut">
              <a:rPr lang="en-US" smtClean="0"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0BE94-04CA-402F-8DBC-BA7A8174C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234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5CF7-5817-4C5C-9ABA-65B433648E94}" type="datetimeFigureOut">
              <a:rPr lang="en-US" smtClean="0"/>
              <a:t>12/4/2014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0BE94-04CA-402F-8DBC-BA7A8174C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071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5CF7-5817-4C5C-9ABA-65B433648E94}" type="datetimeFigureOut">
              <a:rPr lang="en-US" smtClean="0"/>
              <a:t>12/4/2014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0BE94-04CA-402F-8DBC-BA7A8174C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189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5CF7-5817-4C5C-9ABA-65B433648E94}" type="datetimeFigureOut">
              <a:rPr lang="en-US" smtClean="0"/>
              <a:t>12/4/2014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0BE94-04CA-402F-8DBC-BA7A8174C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189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5CF7-5817-4C5C-9ABA-65B433648E94}" type="datetimeFigureOut">
              <a:rPr lang="en-US" smtClean="0"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0BE94-04CA-402F-8DBC-BA7A8174C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961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5CF7-5817-4C5C-9ABA-65B433648E94}" type="datetimeFigureOut">
              <a:rPr lang="en-US" smtClean="0"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0BE94-04CA-402F-8DBC-BA7A8174C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95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55CF7-5817-4C5C-9ABA-65B433648E94}" type="datetimeFigureOut">
              <a:rPr lang="en-US" smtClean="0"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0BE94-04CA-402F-8DBC-BA7A8174C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07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24656" y="643622"/>
            <a:ext cx="1131757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00"/>
                </a:solidFill>
              </a:rPr>
              <a:t>VITAL HABITATS GOAL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Restore, enhance and protect a network of land and water habitats to support fish and wildlife, and to afford other public benefits, including water quality, recreational uses and scenic value across the watershed.  </a:t>
            </a:r>
            <a:endParaRPr lang="en-US" sz="2800" b="1" dirty="0" smtClean="0">
              <a:solidFill>
                <a:srgbClr val="000000"/>
              </a:solidFill>
            </a:endParaRPr>
          </a:p>
          <a:p>
            <a:endParaRPr lang="en-US" sz="2800" b="1" dirty="0">
              <a:solidFill>
                <a:srgbClr val="000000"/>
              </a:solidFill>
            </a:endParaRPr>
          </a:p>
          <a:p>
            <a:pPr algn="ctr"/>
            <a:r>
              <a:rPr lang="en-US" sz="2800" b="1" dirty="0" smtClean="0">
                <a:solidFill>
                  <a:srgbClr val="000000"/>
                </a:solidFill>
              </a:rPr>
              <a:t>TREE </a:t>
            </a:r>
            <a:r>
              <a:rPr lang="en-US" sz="2800" b="1" dirty="0">
                <a:solidFill>
                  <a:srgbClr val="000000"/>
                </a:solidFill>
              </a:rPr>
              <a:t>CANOPY OUTCOME 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>
                <a:solidFill>
                  <a:srgbClr val="000000"/>
                </a:solidFill>
              </a:rPr>
              <a:t>Continually increase urban tree canopy capacity to provide air quality, water quality and habitat benefits throughout the </a:t>
            </a:r>
            <a:r>
              <a:rPr lang="en-US" sz="2800" dirty="0" smtClean="0">
                <a:solidFill>
                  <a:srgbClr val="000000"/>
                </a:solidFill>
              </a:rPr>
              <a:t>watershed.  Expand </a:t>
            </a:r>
            <a:r>
              <a:rPr lang="en-US" sz="2800" dirty="0">
                <a:solidFill>
                  <a:srgbClr val="000000"/>
                </a:solidFill>
              </a:rPr>
              <a:t>urban tree canopy </a:t>
            </a:r>
            <a:r>
              <a:rPr lang="en-US" sz="2800">
                <a:solidFill>
                  <a:srgbClr val="000000"/>
                </a:solidFill>
              </a:rPr>
              <a:t>by </a:t>
            </a:r>
            <a:r>
              <a:rPr lang="en-US" sz="2800" b="1" smtClean="0">
                <a:solidFill>
                  <a:srgbClr val="000000"/>
                </a:solidFill>
              </a:rPr>
              <a:t>2,400 </a:t>
            </a:r>
            <a:r>
              <a:rPr lang="en-US" sz="2800" smtClean="0">
                <a:solidFill>
                  <a:srgbClr val="000000"/>
                </a:solidFill>
              </a:rPr>
              <a:t>acres </a:t>
            </a:r>
            <a:r>
              <a:rPr lang="en-US" sz="2800" dirty="0">
                <a:solidFill>
                  <a:srgbClr val="000000"/>
                </a:solidFill>
              </a:rPr>
              <a:t>by </a:t>
            </a:r>
            <a:r>
              <a:rPr lang="en-US" sz="2800" b="1" dirty="0">
                <a:solidFill>
                  <a:srgbClr val="000000"/>
                </a:solidFill>
              </a:rPr>
              <a:t>2025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Must </a:t>
            </a:r>
            <a:r>
              <a:rPr lang="en-US" sz="2400" dirty="0">
                <a:solidFill>
                  <a:srgbClr val="000000"/>
                </a:solidFill>
              </a:rPr>
              <a:t>be 2,400 acres net gain, after accounting for canopy losses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For </a:t>
            </a:r>
            <a:r>
              <a:rPr lang="en-US" sz="2400" dirty="0">
                <a:solidFill>
                  <a:srgbClr val="000000"/>
                </a:solidFill>
              </a:rPr>
              <a:t>reporting, 1 acre = 100 trees planted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Tracked </a:t>
            </a:r>
            <a:r>
              <a:rPr lang="en-US" sz="2400" dirty="0">
                <a:solidFill>
                  <a:srgbClr val="000000"/>
                </a:solidFill>
              </a:rPr>
              <a:t>using tree planting data submitted to Chesapeake Bay model, cross-checked with periodic canopy assessments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46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9725" y="502414"/>
            <a:ext cx="1143749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What strategies/actions are most needed to assist local governments </a:t>
            </a:r>
            <a:r>
              <a:rPr lang="en-US" sz="4000" dirty="0" smtClean="0"/>
              <a:t>with the actions: </a:t>
            </a:r>
          </a:p>
          <a:p>
            <a:endParaRPr lang="en-US" sz="40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000" dirty="0" smtClean="0"/>
              <a:t>Assessment/Planning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000" dirty="0" smtClean="0"/>
              <a:t>Tree </a:t>
            </a:r>
            <a:r>
              <a:rPr lang="en-US" sz="4000" dirty="0"/>
              <a:t>Canopy Protection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000" dirty="0" smtClean="0"/>
              <a:t>Tree </a:t>
            </a:r>
            <a:r>
              <a:rPr lang="en-US" sz="4000" dirty="0"/>
              <a:t>Planting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000" dirty="0"/>
              <a:t>Maintenance/Stewardship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000" dirty="0"/>
              <a:t>Outreach/Community Engagement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000" dirty="0"/>
              <a:t>Tracking</a:t>
            </a:r>
            <a:endParaRPr lang="en-US" sz="40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4681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2665</TotalTime>
  <Words>134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Elements of Management Strategies</dc:title>
  <dc:creator>mgattis</dc:creator>
  <cp:lastModifiedBy>mgattis</cp:lastModifiedBy>
  <cp:revision>23</cp:revision>
  <dcterms:created xsi:type="dcterms:W3CDTF">2014-12-01T16:12:50Z</dcterms:created>
  <dcterms:modified xsi:type="dcterms:W3CDTF">2014-12-04T16:21:37Z</dcterms:modified>
</cp:coreProperties>
</file>