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Lst>
  <p:notesMasterIdLst>
    <p:notesMasterId r:id="rId29"/>
  </p:notesMasterIdLst>
  <p:sldIdLst>
    <p:sldId id="312" r:id="rId7"/>
    <p:sldId id="316" r:id="rId8"/>
    <p:sldId id="260" r:id="rId9"/>
    <p:sldId id="261" r:id="rId10"/>
    <p:sldId id="294" r:id="rId11"/>
    <p:sldId id="299" r:id="rId12"/>
    <p:sldId id="311" r:id="rId13"/>
    <p:sldId id="300" r:id="rId14"/>
    <p:sldId id="308" r:id="rId15"/>
    <p:sldId id="302" r:id="rId16"/>
    <p:sldId id="301" r:id="rId17"/>
    <p:sldId id="303" r:id="rId18"/>
    <p:sldId id="304" r:id="rId19"/>
    <p:sldId id="305" r:id="rId20"/>
    <p:sldId id="306" r:id="rId21"/>
    <p:sldId id="291" r:id="rId22"/>
    <p:sldId id="292" r:id="rId23"/>
    <p:sldId id="313" r:id="rId24"/>
    <p:sldId id="314" r:id="rId25"/>
    <p:sldId id="317" r:id="rId26"/>
    <p:sldId id="318"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F098-ED38-453D-BBBF-5622340DF31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4D9DDA1-2051-4C8F-8D6F-265970E64CC2}">
      <dgm:prSet phldrT="[Text]" custT="1"/>
      <dgm:spPr/>
      <dgm:t>
        <a:bodyPr/>
        <a:lstStyle/>
        <a:p>
          <a:r>
            <a:rPr lang="en-US" sz="1400" dirty="0"/>
            <a:t>2018</a:t>
          </a:r>
        </a:p>
        <a:p>
          <a:endParaRPr lang="en-US" sz="1200" dirty="0"/>
        </a:p>
      </dgm:t>
    </dgm:pt>
    <dgm:pt modelId="{B85598F6-5489-4016-B999-656D8C6F1CEE}" type="parTrans" cxnId="{5642AD42-429F-44DE-BFD5-961D80F2698C}">
      <dgm:prSet/>
      <dgm:spPr/>
      <dgm:t>
        <a:bodyPr/>
        <a:lstStyle/>
        <a:p>
          <a:endParaRPr lang="en-US"/>
        </a:p>
      </dgm:t>
    </dgm:pt>
    <dgm:pt modelId="{B9D31FC7-395A-4606-A57F-4AC019B48814}" type="sibTrans" cxnId="{5642AD42-429F-44DE-BFD5-961D80F2698C}">
      <dgm:prSet/>
      <dgm:spPr/>
      <dgm:t>
        <a:bodyPr/>
        <a:lstStyle/>
        <a:p>
          <a:endParaRPr lang="en-US"/>
        </a:p>
      </dgm:t>
    </dgm:pt>
    <dgm:pt modelId="{50D11034-F5E2-46BE-AF9C-EDCFBF89023F}">
      <dgm:prSet phldrT="[Text]"/>
      <dgm:spPr/>
      <dgm:t>
        <a:bodyPr/>
        <a:lstStyle/>
        <a:p>
          <a:r>
            <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STAC Workshop to examine current results, assess lessons-learned and recommend next steps.</a:t>
          </a:r>
          <a:endParaRPr lang="en-US" dirty="0"/>
        </a:p>
      </dgm:t>
    </dgm:pt>
    <dgm:pt modelId="{72FC599F-7B49-467B-BB1C-3847F36E6816}" type="parTrans" cxnId="{B804695F-E18B-47D9-BC15-E9E28C2F7EE1}">
      <dgm:prSet/>
      <dgm:spPr/>
      <dgm:t>
        <a:bodyPr/>
        <a:lstStyle/>
        <a:p>
          <a:endParaRPr lang="en-US"/>
        </a:p>
      </dgm:t>
    </dgm:pt>
    <dgm:pt modelId="{0A1D36A3-5B85-482C-B92F-2D12AD86CCB9}" type="sibTrans" cxnId="{B804695F-E18B-47D9-BC15-E9E28C2F7EE1}">
      <dgm:prSet/>
      <dgm:spPr/>
      <dgm:t>
        <a:bodyPr/>
        <a:lstStyle/>
        <a:p>
          <a:endParaRPr lang="en-US"/>
        </a:p>
      </dgm:t>
    </dgm:pt>
    <dgm:pt modelId="{C689F410-1164-4156-A057-30CF2A53BD94}">
      <dgm:prSet phldrT="[Text]" custT="1"/>
      <dgm:spPr/>
      <dgm:t>
        <a:bodyPr/>
        <a:lstStyle/>
        <a:p>
          <a:r>
            <a:rPr lang="en-US" sz="1400" dirty="0"/>
            <a:t>2019</a:t>
          </a:r>
        </a:p>
      </dgm:t>
    </dgm:pt>
    <dgm:pt modelId="{2A8A509E-6900-4902-AB8A-E10D07B73665}" type="parTrans" cxnId="{410EC5B5-2245-4651-A1D1-5271A4D118D5}">
      <dgm:prSet/>
      <dgm:spPr/>
      <dgm:t>
        <a:bodyPr/>
        <a:lstStyle/>
        <a:p>
          <a:endParaRPr lang="en-US"/>
        </a:p>
      </dgm:t>
    </dgm:pt>
    <dgm:pt modelId="{D4368013-E07C-41D2-92AC-8D7A6E0A833B}" type="sibTrans" cxnId="{410EC5B5-2245-4651-A1D1-5271A4D118D5}">
      <dgm:prSet/>
      <dgm:spPr/>
      <dgm:t>
        <a:bodyPr/>
        <a:lstStyle/>
        <a:p>
          <a:endParaRPr lang="en-US"/>
        </a:p>
      </dgm:t>
    </dgm:pt>
    <dgm:pt modelId="{E44A22AE-25E5-4F21-8A72-FADC058BD8CA}">
      <dgm:prSet phldrT="[Text]"/>
      <dgm:spPr/>
      <dgm:t>
        <a:bodyPr/>
        <a:lstStyle/>
        <a:p>
          <a:r>
            <a:rPr lang="en-US" dirty="0"/>
            <a:t>Following the direction of the PSC, the Modeling and Climate Resiliency Workgroups, working with other key Chesapeake Bay Program groups, will develop and implement a complete and fully operational climate change modeling and assessment system in 2019.</a:t>
          </a:r>
        </a:p>
      </dgm:t>
    </dgm:pt>
    <dgm:pt modelId="{806B287E-963D-4CFB-8A06-73C8FD32EC5F}" type="parTrans" cxnId="{CBE75A3C-259B-4E72-93AA-97515BA8B726}">
      <dgm:prSet/>
      <dgm:spPr/>
      <dgm:t>
        <a:bodyPr/>
        <a:lstStyle/>
        <a:p>
          <a:endParaRPr lang="en-US"/>
        </a:p>
      </dgm:t>
    </dgm:pt>
    <dgm:pt modelId="{02D87279-847B-4D1C-A7B0-75A467D551A1}" type="sibTrans" cxnId="{CBE75A3C-259B-4E72-93AA-97515BA8B726}">
      <dgm:prSet/>
      <dgm:spPr/>
      <dgm:t>
        <a:bodyPr/>
        <a:lstStyle/>
        <a:p>
          <a:endParaRPr lang="en-US"/>
        </a:p>
      </dgm:t>
    </dgm:pt>
    <dgm:pt modelId="{3D621B76-C1C4-4904-AA14-658FA5EFA830}">
      <dgm:prSet phldrT="[Text]"/>
      <dgm:spPr/>
      <dgm:t>
        <a:bodyPr/>
        <a:lstStyle/>
        <a:p>
          <a:r>
            <a:rPr lang="en-US" dirty="0"/>
            <a:t>2020</a:t>
          </a:r>
        </a:p>
      </dgm:t>
    </dgm:pt>
    <dgm:pt modelId="{4A92AB5B-12C2-4C99-A1B4-9DC836A11A5D}" type="parTrans" cxnId="{BD20BF4B-CBF4-4F02-A460-22B78FC532E4}">
      <dgm:prSet/>
      <dgm:spPr/>
      <dgm:t>
        <a:bodyPr/>
        <a:lstStyle/>
        <a:p>
          <a:endParaRPr lang="en-US"/>
        </a:p>
      </dgm:t>
    </dgm:pt>
    <dgm:pt modelId="{5F41A224-5516-46A2-81C9-B61B74F6BE6B}" type="sibTrans" cxnId="{BD20BF4B-CBF4-4F02-A460-22B78FC532E4}">
      <dgm:prSet/>
      <dgm:spPr/>
      <dgm:t>
        <a:bodyPr/>
        <a:lstStyle/>
        <a:p>
          <a:endParaRPr lang="en-US"/>
        </a:p>
      </dgm:t>
    </dgm:pt>
    <dgm:pt modelId="{D43E67D5-3FFE-4A1D-8380-67AB01391F11}">
      <dgm:prSet phldrT="[Text]"/>
      <dgm:spPr/>
      <dgm:t>
        <a:bodyPr/>
        <a:lstStyle/>
        <a:p>
          <a:r>
            <a:rPr lang="en-US" spc="-20" dirty="0">
              <a:solidFill>
                <a:srgbClr val="000000"/>
              </a:solidFill>
              <a:latin typeface="Calibri" panose="020F0502020204030204" pitchFamily="34" charset="0"/>
            </a:rPr>
            <a:t>In 2020, the CBP partners will complete a technical review and process for approval of the new refined climate change modeling and assessment system as well as the scientific and technical findings from its management applications.  </a:t>
          </a:r>
          <a:endParaRPr lang="en-US" dirty="0"/>
        </a:p>
      </dgm:t>
    </dgm:pt>
    <dgm:pt modelId="{AB8CF744-56CC-437E-9A50-AF15300FAE10}" type="parTrans" cxnId="{53F42A80-F4E8-4242-A5A4-EB72643B2E73}">
      <dgm:prSet/>
      <dgm:spPr/>
      <dgm:t>
        <a:bodyPr/>
        <a:lstStyle/>
        <a:p>
          <a:endParaRPr lang="en-US"/>
        </a:p>
      </dgm:t>
    </dgm:pt>
    <dgm:pt modelId="{1866ED00-7116-405E-89DA-0B6B8728C25A}" type="sibTrans" cxnId="{53F42A80-F4E8-4242-A5A4-EB72643B2E73}">
      <dgm:prSet/>
      <dgm:spPr/>
      <dgm:t>
        <a:bodyPr/>
        <a:lstStyle/>
        <a:p>
          <a:endParaRPr lang="en-US"/>
        </a:p>
      </dgm:t>
    </dgm:pt>
    <dgm:pt modelId="{2522E5F3-2EA5-4F0B-A8E5-F6C07F206187}">
      <dgm:prSet phldrT="[Text]"/>
      <dgm:spPr/>
      <dgm:t>
        <a:bodyPr/>
        <a:lstStyle/>
        <a:p>
          <a:r>
            <a:rPr lang="en-US" dirty="0"/>
            <a:t>2021</a:t>
          </a:r>
        </a:p>
      </dgm:t>
    </dgm:pt>
    <dgm:pt modelId="{CC72D7DE-29D5-4F1E-8938-39D569F9DC54}" type="parTrans" cxnId="{3264883E-002E-4D5B-9CDE-5902379C5038}">
      <dgm:prSet/>
      <dgm:spPr/>
      <dgm:t>
        <a:bodyPr/>
        <a:lstStyle/>
        <a:p>
          <a:endParaRPr lang="en-US"/>
        </a:p>
      </dgm:t>
    </dgm:pt>
    <dgm:pt modelId="{C7ACE71A-6D90-43DD-A785-2AF118A47C3B}" type="sibTrans" cxnId="{3264883E-002E-4D5B-9CDE-5902379C5038}">
      <dgm:prSet/>
      <dgm:spPr/>
      <dgm:t>
        <a:bodyPr/>
        <a:lstStyle/>
        <a:p>
          <a:endParaRPr lang="en-US"/>
        </a:p>
      </dgm:t>
    </dgm:pt>
    <dgm:pt modelId="{76EB508D-189E-43ED-83D1-43497E65ACE2}">
      <dgm:prSet/>
      <dgm:spPr/>
      <dgm:t>
        <a:bodyPr/>
        <a:lstStyle/>
        <a:p>
          <a:r>
            <a:rPr lang="en-US" dirty="0">
              <a:solidFill>
                <a:srgbClr val="000000"/>
              </a:solidFill>
              <a:latin typeface="Calibri" panose="020F0502020204030204" pitchFamily="34" charset="0"/>
            </a:rPr>
            <a:t>In 2021, the policy implications for including targets adjusted for the influence of climate change into the 2022-2023 milestones will be considered by the Partnership</a:t>
          </a:r>
          <a:r>
            <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p>
      </dgm:t>
    </dgm:pt>
    <dgm:pt modelId="{F682CA0A-E9C1-47E4-806A-1B5240BEB4C3}" type="parTrans" cxnId="{79D05FD9-FD9C-4505-9A56-1622D1D9469E}">
      <dgm:prSet/>
      <dgm:spPr/>
      <dgm:t>
        <a:bodyPr/>
        <a:lstStyle/>
        <a:p>
          <a:endParaRPr lang="en-US"/>
        </a:p>
      </dgm:t>
    </dgm:pt>
    <dgm:pt modelId="{8D664EE7-73A2-4662-B672-5E0E906D5226}" type="sibTrans" cxnId="{79D05FD9-FD9C-4505-9A56-1622D1D9469E}">
      <dgm:prSet/>
      <dgm:spPr/>
      <dgm:t>
        <a:bodyPr/>
        <a:lstStyle/>
        <a:p>
          <a:endParaRPr lang="en-US"/>
        </a:p>
      </dgm:t>
    </dgm:pt>
    <dgm:pt modelId="{255F0850-A63B-4B5C-BDAC-6E73A9C59E79}">
      <dgm:prSet phldrT="[Text]"/>
      <dgm:spPr/>
      <dgm:t>
        <a:bodyPr/>
        <a:lstStyle/>
        <a:p>
          <a:endParaRPr lang="en-US" dirty="0"/>
        </a:p>
      </dgm:t>
    </dgm:pt>
    <dgm:pt modelId="{C7CDC8E1-AA05-4FD3-85FD-D5375CAF4875}" type="parTrans" cxnId="{B1478582-5BDB-4713-BCB3-9854726C08FA}">
      <dgm:prSet/>
      <dgm:spPr/>
      <dgm:t>
        <a:bodyPr/>
        <a:lstStyle/>
        <a:p>
          <a:endParaRPr lang="en-US"/>
        </a:p>
      </dgm:t>
    </dgm:pt>
    <dgm:pt modelId="{F9B3AE79-092F-4525-A4E3-F4CDA3EDC996}" type="sibTrans" cxnId="{B1478582-5BDB-4713-BCB3-9854726C08FA}">
      <dgm:prSet/>
      <dgm:spPr/>
      <dgm:t>
        <a:bodyPr/>
        <a:lstStyle/>
        <a:p>
          <a:endParaRPr lang="en-US"/>
        </a:p>
      </dgm:t>
    </dgm:pt>
    <dgm:pt modelId="{983CB528-D01F-4915-97B8-4940A614ED20}">
      <dgm:prSet/>
      <dgm:spPr/>
      <dgm:t>
        <a:bodyPr/>
        <a:lstStyle/>
        <a:p>
          <a:r>
            <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Resiliency Workgroup will incorporate actions in its 2018-2020 workplan to develop a </a:t>
          </a:r>
          <a:r>
            <a:rPr lang="en-US"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better </a:t>
          </a:r>
          <a:r>
            <a:rPr lang="en-US"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understanding </a:t>
          </a:r>
          <a:r>
            <a:rPr lang="en-US"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of BMP responses,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including </a:t>
          </a:r>
          <a:r>
            <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new </a:t>
          </a:r>
          <a:r>
            <a:rPr lang="en-US"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or other emerging </a:t>
          </a:r>
          <a:r>
            <a:rPr lang="en-US"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BMPs, to </a:t>
          </a:r>
          <a:r>
            <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a:t>
          </a:r>
          <a:r>
            <a:rPr lang="en-US"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change </a:t>
          </a:r>
          <a:r>
            <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conditions.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dgm:t>
    </dgm:pt>
    <dgm:pt modelId="{A03B07FC-E881-4515-BB28-1E91C800822C}" type="parTrans" cxnId="{DB5D856F-2622-447C-A3ED-DAD9FF3A3A6C}">
      <dgm:prSet/>
      <dgm:spPr/>
      <dgm:t>
        <a:bodyPr/>
        <a:lstStyle/>
        <a:p>
          <a:endParaRPr lang="en-US"/>
        </a:p>
      </dgm:t>
    </dgm:pt>
    <dgm:pt modelId="{03E48858-3CCF-4B9B-9F4D-07C487CE8B40}" type="sibTrans" cxnId="{DB5D856F-2622-447C-A3ED-DAD9FF3A3A6C}">
      <dgm:prSet/>
      <dgm:spPr/>
      <dgm:t>
        <a:bodyPr/>
        <a:lstStyle/>
        <a:p>
          <a:endParaRPr lang="en-US"/>
        </a:p>
      </dgm:t>
    </dgm:pt>
    <dgm:pt modelId="{8544986D-ABB5-4EA5-9873-81AF2C4C7059}">
      <dgm:prSet phldrT="[Text]"/>
      <dgm:spPr/>
      <dgm:t>
        <a:bodyPr/>
        <a:lstStyle/>
        <a:p>
          <a:endParaRPr lang="en-US" dirty="0"/>
        </a:p>
      </dgm:t>
    </dgm:pt>
    <dgm:pt modelId="{F83B2786-4F8D-4DFC-AA1B-6CA2BBCDE289}" type="parTrans" cxnId="{1FA1B2E6-E318-45C4-83BF-213BFDE96690}">
      <dgm:prSet/>
      <dgm:spPr/>
      <dgm:t>
        <a:bodyPr/>
        <a:lstStyle/>
        <a:p>
          <a:endParaRPr lang="en-US"/>
        </a:p>
      </dgm:t>
    </dgm:pt>
    <dgm:pt modelId="{61237858-7716-4FDB-B487-9E7D8E22599C}" type="sibTrans" cxnId="{1FA1B2E6-E318-45C4-83BF-213BFDE96690}">
      <dgm:prSet/>
      <dgm:spPr/>
      <dgm:t>
        <a:bodyPr/>
        <a:lstStyle/>
        <a:p>
          <a:endParaRPr lang="en-US"/>
        </a:p>
      </dgm:t>
    </dgm:pt>
    <dgm:pt modelId="{4F55B2C4-95C7-485C-96FC-4E3497C8115C}">
      <dgm:prSet/>
      <dgm:spPr/>
      <dgm:t>
        <a:bodyPr/>
        <a:lstStyle/>
        <a:p>
          <a:r>
            <a:rPr lang="en-US" dirty="0"/>
            <a:t>By the close of 2021, the refined findings on climate change will be implemented into the jurisdictions’ 2022-2023 milestones. </a:t>
          </a:r>
        </a:p>
      </dgm:t>
    </dgm:pt>
    <dgm:pt modelId="{1BEC23DB-76DD-405B-BC93-5B7994CFF980}" type="parTrans" cxnId="{4037B2F3-BE85-40E1-A381-1391575E9840}">
      <dgm:prSet/>
      <dgm:spPr/>
    </dgm:pt>
    <dgm:pt modelId="{BE9CE120-3E1D-4467-A584-246C43B1C41F}" type="sibTrans" cxnId="{4037B2F3-BE85-40E1-A381-1391575E9840}">
      <dgm:prSet/>
      <dgm:spPr/>
    </dgm:pt>
    <dgm:pt modelId="{6126AF87-3F2C-421F-AEDB-1679FEF330B0}">
      <dgm:prSet/>
      <dgm:spPr/>
      <dgm:t>
        <a:bodyPr/>
        <a:lstStyle/>
        <a:p>
          <a:endParaRPr lang="en-US" dirty="0"/>
        </a:p>
      </dgm:t>
    </dgm:pt>
    <dgm:pt modelId="{8308B4BB-F1EB-40F6-9CD3-5C9E224E62AB}" type="parTrans" cxnId="{11BF5F67-2810-45BD-BCB3-9F101395731F}">
      <dgm:prSet/>
      <dgm:spPr/>
    </dgm:pt>
    <dgm:pt modelId="{300A8137-9A84-4520-B7C3-89348A6552F5}" type="sibTrans" cxnId="{11BF5F67-2810-45BD-BCB3-9F101395731F}">
      <dgm:prSet/>
      <dgm:spPr/>
    </dgm:pt>
    <dgm:pt modelId="{9479BAFE-762B-4276-AE35-3E1D2077CE30}" type="pres">
      <dgm:prSet presAssocID="{2508F098-ED38-453D-BBBF-5622340DF316}" presName="linearFlow" presStyleCnt="0">
        <dgm:presLayoutVars>
          <dgm:dir/>
          <dgm:animLvl val="lvl"/>
          <dgm:resizeHandles val="exact"/>
        </dgm:presLayoutVars>
      </dgm:prSet>
      <dgm:spPr/>
    </dgm:pt>
    <dgm:pt modelId="{E441CD33-3191-4990-8897-39D8DD9456C5}" type="pres">
      <dgm:prSet presAssocID="{64D9DDA1-2051-4C8F-8D6F-265970E64CC2}" presName="composite" presStyleCnt="0"/>
      <dgm:spPr/>
    </dgm:pt>
    <dgm:pt modelId="{1FA0AFF8-5E6D-42D5-82A5-9292F37F2EA0}" type="pres">
      <dgm:prSet presAssocID="{64D9DDA1-2051-4C8F-8D6F-265970E64CC2}" presName="parTx" presStyleLbl="node1" presStyleIdx="0" presStyleCnt="4">
        <dgm:presLayoutVars>
          <dgm:chMax val="0"/>
          <dgm:chPref val="0"/>
          <dgm:bulletEnabled val="1"/>
        </dgm:presLayoutVars>
      </dgm:prSet>
      <dgm:spPr/>
    </dgm:pt>
    <dgm:pt modelId="{B45E32DD-ED39-46F9-875F-93B9F1F33D68}" type="pres">
      <dgm:prSet presAssocID="{64D9DDA1-2051-4C8F-8D6F-265970E64CC2}" presName="parSh" presStyleLbl="node1" presStyleIdx="0" presStyleCnt="4" custLinFactNeighborX="389" custLinFactNeighborY="-2409"/>
      <dgm:spPr/>
    </dgm:pt>
    <dgm:pt modelId="{5057E48D-AA6D-40DB-91CE-33F9895EBBB4}" type="pres">
      <dgm:prSet presAssocID="{64D9DDA1-2051-4C8F-8D6F-265970E64CC2}" presName="desTx" presStyleLbl="fgAcc1" presStyleIdx="0" presStyleCnt="4" custScaleX="108932" custScaleY="98346" custLinFactNeighborX="7665" custLinFactNeighborY="-1539">
        <dgm:presLayoutVars>
          <dgm:bulletEnabled val="1"/>
        </dgm:presLayoutVars>
      </dgm:prSet>
      <dgm:spPr/>
    </dgm:pt>
    <dgm:pt modelId="{DFD67FC4-A53B-477E-B3FC-DC62852325FE}" type="pres">
      <dgm:prSet presAssocID="{B9D31FC7-395A-4606-A57F-4AC019B48814}" presName="sibTrans" presStyleLbl="sibTrans2D1" presStyleIdx="0" presStyleCnt="3"/>
      <dgm:spPr/>
    </dgm:pt>
    <dgm:pt modelId="{C33213B6-F60C-4D02-B17E-61C0A2B47150}" type="pres">
      <dgm:prSet presAssocID="{B9D31FC7-395A-4606-A57F-4AC019B48814}" presName="connTx" presStyleLbl="sibTrans2D1" presStyleIdx="0" presStyleCnt="3"/>
      <dgm:spPr/>
    </dgm:pt>
    <dgm:pt modelId="{03EEAC87-0C83-45E3-BF2C-2DDE1D7D6454}" type="pres">
      <dgm:prSet presAssocID="{C689F410-1164-4156-A057-30CF2A53BD94}" presName="composite" presStyleCnt="0"/>
      <dgm:spPr/>
    </dgm:pt>
    <dgm:pt modelId="{61FCCE99-EE2B-4526-8C2E-8E27941106E1}" type="pres">
      <dgm:prSet presAssocID="{C689F410-1164-4156-A057-30CF2A53BD94}" presName="parTx" presStyleLbl="node1" presStyleIdx="0" presStyleCnt="4">
        <dgm:presLayoutVars>
          <dgm:chMax val="0"/>
          <dgm:chPref val="0"/>
          <dgm:bulletEnabled val="1"/>
        </dgm:presLayoutVars>
      </dgm:prSet>
      <dgm:spPr/>
    </dgm:pt>
    <dgm:pt modelId="{F79F4463-E905-4427-A21A-6666BB553441}" type="pres">
      <dgm:prSet presAssocID="{C689F410-1164-4156-A057-30CF2A53BD94}" presName="parSh" presStyleLbl="node1" presStyleIdx="1" presStyleCnt="4"/>
      <dgm:spPr/>
    </dgm:pt>
    <dgm:pt modelId="{EF8C28FF-8574-41CD-8B31-83D888BD4C9A}" type="pres">
      <dgm:prSet presAssocID="{C689F410-1164-4156-A057-30CF2A53BD94}" presName="desTx" presStyleLbl="fgAcc1" presStyleIdx="1" presStyleCnt="4">
        <dgm:presLayoutVars>
          <dgm:bulletEnabled val="1"/>
        </dgm:presLayoutVars>
      </dgm:prSet>
      <dgm:spPr/>
    </dgm:pt>
    <dgm:pt modelId="{195E4FF3-FBFC-4B12-A2C3-64EB26954BD9}" type="pres">
      <dgm:prSet presAssocID="{D4368013-E07C-41D2-92AC-8D7A6E0A833B}" presName="sibTrans" presStyleLbl="sibTrans2D1" presStyleIdx="1" presStyleCnt="3"/>
      <dgm:spPr/>
    </dgm:pt>
    <dgm:pt modelId="{C9255109-CF26-43B7-8EB7-50946928D4CB}" type="pres">
      <dgm:prSet presAssocID="{D4368013-E07C-41D2-92AC-8D7A6E0A833B}" presName="connTx" presStyleLbl="sibTrans2D1" presStyleIdx="1" presStyleCnt="3"/>
      <dgm:spPr/>
    </dgm:pt>
    <dgm:pt modelId="{37A31A8D-67FD-41C6-A66B-1A79AEB228D2}" type="pres">
      <dgm:prSet presAssocID="{3D621B76-C1C4-4904-AA14-658FA5EFA830}" presName="composite" presStyleCnt="0"/>
      <dgm:spPr/>
    </dgm:pt>
    <dgm:pt modelId="{3892B9F9-577A-45C1-9AD7-29FABB48110E}" type="pres">
      <dgm:prSet presAssocID="{3D621B76-C1C4-4904-AA14-658FA5EFA830}" presName="parTx" presStyleLbl="node1" presStyleIdx="1" presStyleCnt="4">
        <dgm:presLayoutVars>
          <dgm:chMax val="0"/>
          <dgm:chPref val="0"/>
          <dgm:bulletEnabled val="1"/>
        </dgm:presLayoutVars>
      </dgm:prSet>
      <dgm:spPr/>
    </dgm:pt>
    <dgm:pt modelId="{352183B6-31FB-4249-908E-D87899E716B3}" type="pres">
      <dgm:prSet presAssocID="{3D621B76-C1C4-4904-AA14-658FA5EFA830}" presName="parSh" presStyleLbl="node1" presStyleIdx="2" presStyleCnt="4"/>
      <dgm:spPr/>
    </dgm:pt>
    <dgm:pt modelId="{BB2E85B8-8CD2-45F1-A1FB-5AC594C50CCD}" type="pres">
      <dgm:prSet presAssocID="{3D621B76-C1C4-4904-AA14-658FA5EFA830}" presName="desTx" presStyleLbl="fgAcc1" presStyleIdx="2" presStyleCnt="4">
        <dgm:presLayoutVars>
          <dgm:bulletEnabled val="1"/>
        </dgm:presLayoutVars>
      </dgm:prSet>
      <dgm:spPr/>
    </dgm:pt>
    <dgm:pt modelId="{3CBA3708-94C5-4AFC-A26D-929388FBCB38}" type="pres">
      <dgm:prSet presAssocID="{5F41A224-5516-46A2-81C9-B61B74F6BE6B}" presName="sibTrans" presStyleLbl="sibTrans2D1" presStyleIdx="2" presStyleCnt="3"/>
      <dgm:spPr/>
    </dgm:pt>
    <dgm:pt modelId="{6D97C8CC-9A40-4BFE-B3C1-6A1A282427C1}" type="pres">
      <dgm:prSet presAssocID="{5F41A224-5516-46A2-81C9-B61B74F6BE6B}" presName="connTx" presStyleLbl="sibTrans2D1" presStyleIdx="2" presStyleCnt="3"/>
      <dgm:spPr/>
    </dgm:pt>
    <dgm:pt modelId="{FD1C3693-0371-4790-8006-D4666091C95C}" type="pres">
      <dgm:prSet presAssocID="{2522E5F3-2EA5-4F0B-A8E5-F6C07F206187}" presName="composite" presStyleCnt="0"/>
      <dgm:spPr/>
    </dgm:pt>
    <dgm:pt modelId="{EAAF573F-9F6D-4D71-AEBC-D65FB88EB15C}" type="pres">
      <dgm:prSet presAssocID="{2522E5F3-2EA5-4F0B-A8E5-F6C07F206187}" presName="parTx" presStyleLbl="node1" presStyleIdx="2" presStyleCnt="4">
        <dgm:presLayoutVars>
          <dgm:chMax val="0"/>
          <dgm:chPref val="0"/>
          <dgm:bulletEnabled val="1"/>
        </dgm:presLayoutVars>
      </dgm:prSet>
      <dgm:spPr/>
    </dgm:pt>
    <dgm:pt modelId="{44CFADFE-A089-4C66-ADEE-E4D8103D6F53}" type="pres">
      <dgm:prSet presAssocID="{2522E5F3-2EA5-4F0B-A8E5-F6C07F206187}" presName="parSh" presStyleLbl="node1" presStyleIdx="3" presStyleCnt="4"/>
      <dgm:spPr/>
    </dgm:pt>
    <dgm:pt modelId="{55AEDF76-3D09-413C-B3F4-0127BB469D3E}" type="pres">
      <dgm:prSet presAssocID="{2522E5F3-2EA5-4F0B-A8E5-F6C07F206187}" presName="desTx" presStyleLbl="fgAcc1" presStyleIdx="3" presStyleCnt="4" custScaleX="120039">
        <dgm:presLayoutVars>
          <dgm:bulletEnabled val="1"/>
        </dgm:presLayoutVars>
      </dgm:prSet>
      <dgm:spPr/>
    </dgm:pt>
  </dgm:ptLst>
  <dgm:cxnLst>
    <dgm:cxn modelId="{E298FB00-5145-4641-BA8F-F35EE4F25DA8}" type="presOf" srcId="{B9D31FC7-395A-4606-A57F-4AC019B48814}" destId="{C33213B6-F60C-4D02-B17E-61C0A2B47150}" srcOrd="1" destOrd="0" presId="urn:microsoft.com/office/officeart/2005/8/layout/process3"/>
    <dgm:cxn modelId="{FAFF3109-3FA4-4FF6-A6AD-4833AA34E282}" type="presOf" srcId="{5F41A224-5516-46A2-81C9-B61B74F6BE6B}" destId="{3CBA3708-94C5-4AFC-A26D-929388FBCB38}" srcOrd="0" destOrd="0" presId="urn:microsoft.com/office/officeart/2005/8/layout/process3"/>
    <dgm:cxn modelId="{21227517-5244-4CD1-9130-C84C730CB023}" type="presOf" srcId="{8544986D-ABB5-4EA5-9873-81AF2C4C7059}" destId="{5057E48D-AA6D-40DB-91CE-33F9895EBBB4}" srcOrd="0" destOrd="1" presId="urn:microsoft.com/office/officeart/2005/8/layout/process3"/>
    <dgm:cxn modelId="{A1552B22-028E-424F-A020-B4091A3EE2F4}" type="presOf" srcId="{C689F410-1164-4156-A057-30CF2A53BD94}" destId="{F79F4463-E905-4427-A21A-6666BB553441}" srcOrd="1" destOrd="0" presId="urn:microsoft.com/office/officeart/2005/8/layout/process3"/>
    <dgm:cxn modelId="{208D1231-729E-4005-8D05-BCD9B47E83DB}" type="presOf" srcId="{6126AF87-3F2C-421F-AEDB-1679FEF330B0}" destId="{55AEDF76-3D09-413C-B3F4-0127BB469D3E}" srcOrd="0" destOrd="1" presId="urn:microsoft.com/office/officeart/2005/8/layout/process3"/>
    <dgm:cxn modelId="{CBE75A3C-259B-4E72-93AA-97515BA8B726}" srcId="{C689F410-1164-4156-A057-30CF2A53BD94}" destId="{E44A22AE-25E5-4F21-8A72-FADC058BD8CA}" srcOrd="0" destOrd="0" parTransId="{806B287E-963D-4CFB-8A06-73C8FD32EC5F}" sibTransId="{02D87279-847B-4D1C-A7B0-75A467D551A1}"/>
    <dgm:cxn modelId="{3264883E-002E-4D5B-9CDE-5902379C5038}" srcId="{2508F098-ED38-453D-BBBF-5622340DF316}" destId="{2522E5F3-2EA5-4F0B-A8E5-F6C07F206187}" srcOrd="3" destOrd="0" parTransId="{CC72D7DE-29D5-4F1E-8938-39D569F9DC54}" sibTransId="{C7ACE71A-6D90-43DD-A785-2AF118A47C3B}"/>
    <dgm:cxn modelId="{B804695F-E18B-47D9-BC15-E9E28C2F7EE1}" srcId="{64D9DDA1-2051-4C8F-8D6F-265970E64CC2}" destId="{50D11034-F5E2-46BE-AF9C-EDCFBF89023F}" srcOrd="0" destOrd="0" parTransId="{72FC599F-7B49-467B-BB1C-3847F36E6816}" sibTransId="{0A1D36A3-5B85-482C-B92F-2D12AD86CCB9}"/>
    <dgm:cxn modelId="{5642AD42-429F-44DE-BFD5-961D80F2698C}" srcId="{2508F098-ED38-453D-BBBF-5622340DF316}" destId="{64D9DDA1-2051-4C8F-8D6F-265970E64CC2}" srcOrd="0" destOrd="0" parTransId="{B85598F6-5489-4016-B999-656D8C6F1CEE}" sibTransId="{B9D31FC7-395A-4606-A57F-4AC019B48814}"/>
    <dgm:cxn modelId="{11BF5F67-2810-45BD-BCB3-9F101395731F}" srcId="{2522E5F3-2EA5-4F0B-A8E5-F6C07F206187}" destId="{6126AF87-3F2C-421F-AEDB-1679FEF330B0}" srcOrd="1" destOrd="0" parTransId="{8308B4BB-F1EB-40F6-9CD3-5C9E224E62AB}" sibTransId="{300A8137-9A84-4520-B7C3-89348A6552F5}"/>
    <dgm:cxn modelId="{09DD3848-6A87-47D1-B6C5-758612766FA1}" type="presOf" srcId="{3D621B76-C1C4-4904-AA14-658FA5EFA830}" destId="{352183B6-31FB-4249-908E-D87899E716B3}" srcOrd="1" destOrd="0" presId="urn:microsoft.com/office/officeart/2005/8/layout/process3"/>
    <dgm:cxn modelId="{BD20BF4B-CBF4-4F02-A460-22B78FC532E4}" srcId="{2508F098-ED38-453D-BBBF-5622340DF316}" destId="{3D621B76-C1C4-4904-AA14-658FA5EFA830}" srcOrd="2" destOrd="0" parTransId="{4A92AB5B-12C2-4C99-A1B4-9DC836A11A5D}" sibTransId="{5F41A224-5516-46A2-81C9-B61B74F6BE6B}"/>
    <dgm:cxn modelId="{99D2876C-2D2D-4DA1-B740-1AE2F42786CF}" type="presOf" srcId="{76EB508D-189E-43ED-83D1-43497E65ACE2}" destId="{55AEDF76-3D09-413C-B3F4-0127BB469D3E}" srcOrd="0" destOrd="0" presId="urn:microsoft.com/office/officeart/2005/8/layout/process3"/>
    <dgm:cxn modelId="{DB5D856F-2622-447C-A3ED-DAD9FF3A3A6C}" srcId="{64D9DDA1-2051-4C8F-8D6F-265970E64CC2}" destId="{983CB528-D01F-4915-97B8-4940A614ED20}" srcOrd="2" destOrd="0" parTransId="{A03B07FC-E881-4515-BB28-1E91C800822C}" sibTransId="{03E48858-3CCF-4B9B-9F4D-07C487CE8B40}"/>
    <dgm:cxn modelId="{36AE357C-DBAA-4155-9B09-5B967429E61A}" type="presOf" srcId="{2522E5F3-2EA5-4F0B-A8E5-F6C07F206187}" destId="{44CFADFE-A089-4C66-ADEE-E4D8103D6F53}" srcOrd="1" destOrd="0" presId="urn:microsoft.com/office/officeart/2005/8/layout/process3"/>
    <dgm:cxn modelId="{53F42A80-F4E8-4242-A5A4-EB72643B2E73}" srcId="{3D621B76-C1C4-4904-AA14-658FA5EFA830}" destId="{D43E67D5-3FFE-4A1D-8380-67AB01391F11}" srcOrd="0" destOrd="0" parTransId="{AB8CF744-56CC-437E-9A50-AF15300FAE10}" sibTransId="{1866ED00-7116-405E-89DA-0B6B8728C25A}"/>
    <dgm:cxn modelId="{B1478582-5BDB-4713-BCB3-9854726C08FA}" srcId="{64D9DDA1-2051-4C8F-8D6F-265970E64CC2}" destId="{255F0850-A63B-4B5C-BDAC-6E73A9C59E79}" srcOrd="3" destOrd="0" parTransId="{C7CDC8E1-AA05-4FD3-85FD-D5375CAF4875}" sibTransId="{F9B3AE79-092F-4525-A4E3-F4CDA3EDC996}"/>
    <dgm:cxn modelId="{78EA7B87-4DC0-469E-91E3-D4FF5E2D7370}" type="presOf" srcId="{E44A22AE-25E5-4F21-8A72-FADC058BD8CA}" destId="{EF8C28FF-8574-41CD-8B31-83D888BD4C9A}" srcOrd="0" destOrd="0" presId="urn:microsoft.com/office/officeart/2005/8/layout/process3"/>
    <dgm:cxn modelId="{68311994-93B6-461B-93E0-52E0542BD4B7}" type="presOf" srcId="{50D11034-F5E2-46BE-AF9C-EDCFBF89023F}" destId="{5057E48D-AA6D-40DB-91CE-33F9895EBBB4}" srcOrd="0" destOrd="0" presId="urn:microsoft.com/office/officeart/2005/8/layout/process3"/>
    <dgm:cxn modelId="{DB10369F-F01F-485F-B2FD-C2828211F8AD}" type="presOf" srcId="{983CB528-D01F-4915-97B8-4940A614ED20}" destId="{5057E48D-AA6D-40DB-91CE-33F9895EBBB4}" srcOrd="0" destOrd="2" presId="urn:microsoft.com/office/officeart/2005/8/layout/process3"/>
    <dgm:cxn modelId="{195841AE-50F5-422B-886B-7ABFEDB66A8E}" type="presOf" srcId="{3D621B76-C1C4-4904-AA14-658FA5EFA830}" destId="{3892B9F9-577A-45C1-9AD7-29FABB48110E}" srcOrd="0" destOrd="0" presId="urn:microsoft.com/office/officeart/2005/8/layout/process3"/>
    <dgm:cxn modelId="{FDD047AE-DA1A-4C9F-A0A2-FC197B932775}" type="presOf" srcId="{4F55B2C4-95C7-485C-96FC-4E3497C8115C}" destId="{55AEDF76-3D09-413C-B3F4-0127BB469D3E}" srcOrd="0" destOrd="2" presId="urn:microsoft.com/office/officeart/2005/8/layout/process3"/>
    <dgm:cxn modelId="{410EC5B5-2245-4651-A1D1-5271A4D118D5}" srcId="{2508F098-ED38-453D-BBBF-5622340DF316}" destId="{C689F410-1164-4156-A057-30CF2A53BD94}" srcOrd="1" destOrd="0" parTransId="{2A8A509E-6900-4902-AB8A-E10D07B73665}" sibTransId="{D4368013-E07C-41D2-92AC-8D7A6E0A833B}"/>
    <dgm:cxn modelId="{69F003B7-D3A1-4E2D-A802-E013EA016949}" type="presOf" srcId="{64D9DDA1-2051-4C8F-8D6F-265970E64CC2}" destId="{1FA0AFF8-5E6D-42D5-82A5-9292F37F2EA0}" srcOrd="0" destOrd="0" presId="urn:microsoft.com/office/officeart/2005/8/layout/process3"/>
    <dgm:cxn modelId="{A07004BF-6013-472D-A906-F87260A98BF3}" type="presOf" srcId="{64D9DDA1-2051-4C8F-8D6F-265970E64CC2}" destId="{B45E32DD-ED39-46F9-875F-93B9F1F33D68}" srcOrd="1" destOrd="0" presId="urn:microsoft.com/office/officeart/2005/8/layout/process3"/>
    <dgm:cxn modelId="{C93D3BC2-A643-4927-80C2-B59B52A65DF8}" type="presOf" srcId="{D4368013-E07C-41D2-92AC-8D7A6E0A833B}" destId="{195E4FF3-FBFC-4B12-A2C3-64EB26954BD9}" srcOrd="0" destOrd="0" presId="urn:microsoft.com/office/officeart/2005/8/layout/process3"/>
    <dgm:cxn modelId="{4C77BDD2-2444-4C2B-9C47-34CA9C195EA6}" type="presOf" srcId="{5F41A224-5516-46A2-81C9-B61B74F6BE6B}" destId="{6D97C8CC-9A40-4BFE-B3C1-6A1A282427C1}" srcOrd="1" destOrd="0" presId="urn:microsoft.com/office/officeart/2005/8/layout/process3"/>
    <dgm:cxn modelId="{79D05FD9-FD9C-4505-9A56-1622D1D9469E}" srcId="{2522E5F3-2EA5-4F0B-A8E5-F6C07F206187}" destId="{76EB508D-189E-43ED-83D1-43497E65ACE2}" srcOrd="0" destOrd="0" parTransId="{F682CA0A-E9C1-47E4-806A-1B5240BEB4C3}" sibTransId="{8D664EE7-73A2-4662-B672-5E0E906D5226}"/>
    <dgm:cxn modelId="{435868DB-0EEF-4F8B-9A32-FE5A4758EE21}" type="presOf" srcId="{255F0850-A63B-4B5C-BDAC-6E73A9C59E79}" destId="{5057E48D-AA6D-40DB-91CE-33F9895EBBB4}" srcOrd="0" destOrd="3" presId="urn:microsoft.com/office/officeart/2005/8/layout/process3"/>
    <dgm:cxn modelId="{CFF388DC-E83B-4CF0-8DF9-CA59F8CFACB7}" type="presOf" srcId="{D43E67D5-3FFE-4A1D-8380-67AB01391F11}" destId="{BB2E85B8-8CD2-45F1-A1FB-5AC594C50CCD}" srcOrd="0" destOrd="0" presId="urn:microsoft.com/office/officeart/2005/8/layout/process3"/>
    <dgm:cxn modelId="{6614D3E1-12ED-40B1-89C6-E15E4C438DB4}" type="presOf" srcId="{2522E5F3-2EA5-4F0B-A8E5-F6C07F206187}" destId="{EAAF573F-9F6D-4D71-AEBC-D65FB88EB15C}" srcOrd="0" destOrd="0" presId="urn:microsoft.com/office/officeart/2005/8/layout/process3"/>
    <dgm:cxn modelId="{76AFB0E2-78D9-49E6-B501-1EC42258BD56}" type="presOf" srcId="{2508F098-ED38-453D-BBBF-5622340DF316}" destId="{9479BAFE-762B-4276-AE35-3E1D2077CE30}" srcOrd="0" destOrd="0" presId="urn:microsoft.com/office/officeart/2005/8/layout/process3"/>
    <dgm:cxn modelId="{1FA1B2E6-E318-45C4-83BF-213BFDE96690}" srcId="{64D9DDA1-2051-4C8F-8D6F-265970E64CC2}" destId="{8544986D-ABB5-4EA5-9873-81AF2C4C7059}" srcOrd="1" destOrd="0" parTransId="{F83B2786-4F8D-4DFC-AA1B-6CA2BBCDE289}" sibTransId="{61237858-7716-4FDB-B487-9E7D8E22599C}"/>
    <dgm:cxn modelId="{E452A5F0-CEF0-49BF-9CBF-F8B81243EC80}" type="presOf" srcId="{B9D31FC7-395A-4606-A57F-4AC019B48814}" destId="{DFD67FC4-A53B-477E-B3FC-DC62852325FE}" srcOrd="0" destOrd="0" presId="urn:microsoft.com/office/officeart/2005/8/layout/process3"/>
    <dgm:cxn modelId="{4037B2F3-BE85-40E1-A381-1391575E9840}" srcId="{2522E5F3-2EA5-4F0B-A8E5-F6C07F206187}" destId="{4F55B2C4-95C7-485C-96FC-4E3497C8115C}" srcOrd="2" destOrd="0" parTransId="{1BEC23DB-76DD-405B-BC93-5B7994CFF980}" sibTransId="{BE9CE120-3E1D-4467-A584-246C43B1C41F}"/>
    <dgm:cxn modelId="{83A9C2F7-DCB2-4193-BCB7-354FD4461A3E}" type="presOf" srcId="{C689F410-1164-4156-A057-30CF2A53BD94}" destId="{61FCCE99-EE2B-4526-8C2E-8E27941106E1}" srcOrd="0" destOrd="0" presId="urn:microsoft.com/office/officeart/2005/8/layout/process3"/>
    <dgm:cxn modelId="{CAC800FB-2959-45E8-AD01-ADEEE5D2B7B6}" type="presOf" srcId="{D4368013-E07C-41D2-92AC-8D7A6E0A833B}" destId="{C9255109-CF26-43B7-8EB7-50946928D4CB}" srcOrd="1" destOrd="0" presId="urn:microsoft.com/office/officeart/2005/8/layout/process3"/>
    <dgm:cxn modelId="{0D2580E4-C80B-4F0C-8E28-574FFD409CC7}" type="presParOf" srcId="{9479BAFE-762B-4276-AE35-3E1D2077CE30}" destId="{E441CD33-3191-4990-8897-39D8DD9456C5}" srcOrd="0" destOrd="0" presId="urn:microsoft.com/office/officeart/2005/8/layout/process3"/>
    <dgm:cxn modelId="{7FBE761B-06CE-48B7-BFA2-239B0BFBF865}" type="presParOf" srcId="{E441CD33-3191-4990-8897-39D8DD9456C5}" destId="{1FA0AFF8-5E6D-42D5-82A5-9292F37F2EA0}" srcOrd="0" destOrd="0" presId="urn:microsoft.com/office/officeart/2005/8/layout/process3"/>
    <dgm:cxn modelId="{DCFA78F7-EB09-47D3-860F-14A1808A21F7}" type="presParOf" srcId="{E441CD33-3191-4990-8897-39D8DD9456C5}" destId="{B45E32DD-ED39-46F9-875F-93B9F1F33D68}" srcOrd="1" destOrd="0" presId="urn:microsoft.com/office/officeart/2005/8/layout/process3"/>
    <dgm:cxn modelId="{C8BB9377-A5C2-4A24-8E42-2E7BA3CC4C3B}" type="presParOf" srcId="{E441CD33-3191-4990-8897-39D8DD9456C5}" destId="{5057E48D-AA6D-40DB-91CE-33F9895EBBB4}" srcOrd="2" destOrd="0" presId="urn:microsoft.com/office/officeart/2005/8/layout/process3"/>
    <dgm:cxn modelId="{FD483BD1-D115-4C4D-B1AA-475ECA221E83}" type="presParOf" srcId="{9479BAFE-762B-4276-AE35-3E1D2077CE30}" destId="{DFD67FC4-A53B-477E-B3FC-DC62852325FE}" srcOrd="1" destOrd="0" presId="urn:microsoft.com/office/officeart/2005/8/layout/process3"/>
    <dgm:cxn modelId="{6928F04D-2AEE-4561-9B08-DC390B76085C}" type="presParOf" srcId="{DFD67FC4-A53B-477E-B3FC-DC62852325FE}" destId="{C33213B6-F60C-4D02-B17E-61C0A2B47150}" srcOrd="0" destOrd="0" presId="urn:microsoft.com/office/officeart/2005/8/layout/process3"/>
    <dgm:cxn modelId="{FFC4C1CB-389E-4371-9BD0-0AC47CA27319}" type="presParOf" srcId="{9479BAFE-762B-4276-AE35-3E1D2077CE30}" destId="{03EEAC87-0C83-45E3-BF2C-2DDE1D7D6454}" srcOrd="2" destOrd="0" presId="urn:microsoft.com/office/officeart/2005/8/layout/process3"/>
    <dgm:cxn modelId="{EF25E655-A342-4B7E-90D6-60B27E394AFE}" type="presParOf" srcId="{03EEAC87-0C83-45E3-BF2C-2DDE1D7D6454}" destId="{61FCCE99-EE2B-4526-8C2E-8E27941106E1}" srcOrd="0" destOrd="0" presId="urn:microsoft.com/office/officeart/2005/8/layout/process3"/>
    <dgm:cxn modelId="{809FECCD-2224-4625-B2A4-48BEB1328088}" type="presParOf" srcId="{03EEAC87-0C83-45E3-BF2C-2DDE1D7D6454}" destId="{F79F4463-E905-4427-A21A-6666BB553441}" srcOrd="1" destOrd="0" presId="urn:microsoft.com/office/officeart/2005/8/layout/process3"/>
    <dgm:cxn modelId="{2FCC0323-45C8-4DFC-8145-3A901B6309B7}" type="presParOf" srcId="{03EEAC87-0C83-45E3-BF2C-2DDE1D7D6454}" destId="{EF8C28FF-8574-41CD-8B31-83D888BD4C9A}" srcOrd="2" destOrd="0" presId="urn:microsoft.com/office/officeart/2005/8/layout/process3"/>
    <dgm:cxn modelId="{B7C91F21-44E0-4F77-AFBB-9F9227EBB29C}" type="presParOf" srcId="{9479BAFE-762B-4276-AE35-3E1D2077CE30}" destId="{195E4FF3-FBFC-4B12-A2C3-64EB26954BD9}" srcOrd="3" destOrd="0" presId="urn:microsoft.com/office/officeart/2005/8/layout/process3"/>
    <dgm:cxn modelId="{F7AEF9A9-FDBA-41FD-9C95-FB02C4B8D095}" type="presParOf" srcId="{195E4FF3-FBFC-4B12-A2C3-64EB26954BD9}" destId="{C9255109-CF26-43B7-8EB7-50946928D4CB}" srcOrd="0" destOrd="0" presId="urn:microsoft.com/office/officeart/2005/8/layout/process3"/>
    <dgm:cxn modelId="{8C5A396E-ACF4-4592-A025-578570D80971}" type="presParOf" srcId="{9479BAFE-762B-4276-AE35-3E1D2077CE30}" destId="{37A31A8D-67FD-41C6-A66B-1A79AEB228D2}" srcOrd="4" destOrd="0" presId="urn:microsoft.com/office/officeart/2005/8/layout/process3"/>
    <dgm:cxn modelId="{4F6E55A5-24B7-45AD-995D-A165D11697CB}" type="presParOf" srcId="{37A31A8D-67FD-41C6-A66B-1A79AEB228D2}" destId="{3892B9F9-577A-45C1-9AD7-29FABB48110E}" srcOrd="0" destOrd="0" presId="urn:microsoft.com/office/officeart/2005/8/layout/process3"/>
    <dgm:cxn modelId="{A36D08F5-976A-4C33-9F35-ED5DABD7B1B8}" type="presParOf" srcId="{37A31A8D-67FD-41C6-A66B-1A79AEB228D2}" destId="{352183B6-31FB-4249-908E-D87899E716B3}" srcOrd="1" destOrd="0" presId="urn:microsoft.com/office/officeart/2005/8/layout/process3"/>
    <dgm:cxn modelId="{613329DA-2677-45E8-9ADF-FA983B027962}" type="presParOf" srcId="{37A31A8D-67FD-41C6-A66B-1A79AEB228D2}" destId="{BB2E85B8-8CD2-45F1-A1FB-5AC594C50CCD}" srcOrd="2" destOrd="0" presId="urn:microsoft.com/office/officeart/2005/8/layout/process3"/>
    <dgm:cxn modelId="{9F395AE5-6798-4CD8-9968-83CAE8BA3715}" type="presParOf" srcId="{9479BAFE-762B-4276-AE35-3E1D2077CE30}" destId="{3CBA3708-94C5-4AFC-A26D-929388FBCB38}" srcOrd="5" destOrd="0" presId="urn:microsoft.com/office/officeart/2005/8/layout/process3"/>
    <dgm:cxn modelId="{A6CA9A38-2833-4466-AA7D-FDD192B4FC04}" type="presParOf" srcId="{3CBA3708-94C5-4AFC-A26D-929388FBCB38}" destId="{6D97C8CC-9A40-4BFE-B3C1-6A1A282427C1}" srcOrd="0" destOrd="0" presId="urn:microsoft.com/office/officeart/2005/8/layout/process3"/>
    <dgm:cxn modelId="{39068543-2B46-4B75-A0DB-4A3A44C3ED94}" type="presParOf" srcId="{9479BAFE-762B-4276-AE35-3E1D2077CE30}" destId="{FD1C3693-0371-4790-8006-D4666091C95C}" srcOrd="6" destOrd="0" presId="urn:microsoft.com/office/officeart/2005/8/layout/process3"/>
    <dgm:cxn modelId="{4186266E-F383-4CC0-B8F2-28A4D8D36A65}" type="presParOf" srcId="{FD1C3693-0371-4790-8006-D4666091C95C}" destId="{EAAF573F-9F6D-4D71-AEBC-D65FB88EB15C}" srcOrd="0" destOrd="0" presId="urn:microsoft.com/office/officeart/2005/8/layout/process3"/>
    <dgm:cxn modelId="{05F47705-907B-47CE-909B-08AB0DB3CB55}" type="presParOf" srcId="{FD1C3693-0371-4790-8006-D4666091C95C}" destId="{44CFADFE-A089-4C66-ADEE-E4D8103D6F53}" srcOrd="1" destOrd="0" presId="urn:microsoft.com/office/officeart/2005/8/layout/process3"/>
    <dgm:cxn modelId="{911445F2-1A55-4822-8003-8C577E9E93E1}" type="presParOf" srcId="{FD1C3693-0371-4790-8006-D4666091C95C}" destId="{55AEDF76-3D09-413C-B3F4-0127BB469D3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E32DD-ED39-46F9-875F-93B9F1F33D68}">
      <dsp:nvSpPr>
        <dsp:cNvPr id="0" name=""/>
        <dsp:cNvSpPr/>
      </dsp:nvSpPr>
      <dsp:spPr>
        <a:xfrm>
          <a:off x="13046" y="395016"/>
          <a:ext cx="1700446" cy="891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2018</a:t>
          </a:r>
        </a:p>
        <a:p>
          <a:pPr marL="0" lvl="0" indent="0" algn="l" defTabSz="622300">
            <a:lnSpc>
              <a:spcPct val="90000"/>
            </a:lnSpc>
            <a:spcBef>
              <a:spcPct val="0"/>
            </a:spcBef>
            <a:spcAft>
              <a:spcPct val="35000"/>
            </a:spcAft>
            <a:buNone/>
          </a:pPr>
          <a:endParaRPr lang="en-US" sz="1200" kern="1200" dirty="0"/>
        </a:p>
      </dsp:txBody>
      <dsp:txXfrm>
        <a:off x="13046" y="395016"/>
        <a:ext cx="1700446" cy="594178"/>
      </dsp:txXfrm>
    </dsp:sp>
    <dsp:sp modelId="{5057E48D-AA6D-40DB-91CE-33F9895EBBB4}">
      <dsp:nvSpPr>
        <dsp:cNvPr id="0" name=""/>
        <dsp:cNvSpPr/>
      </dsp:nvSpPr>
      <dsp:spPr>
        <a:xfrm>
          <a:off x="409112" y="982008"/>
          <a:ext cx="1852330" cy="3958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STAC Workshop to examine current results, assess lessons-learned and recommend next steps.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Resiliency Workgroup will incorporate actions in its 2018-2020 workplan to develop a </a:t>
          </a:r>
          <a:r>
            <a:rPr lang="en-US" sz="1200" kern="1200"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better </a:t>
          </a:r>
          <a:r>
            <a:rPr lang="en-US" sz="1200" kern="12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understanding </a:t>
          </a:r>
          <a:r>
            <a:rPr lang="en-US" sz="1200" kern="1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of BMP responses, </a:t>
          </a:r>
          <a:r>
            <a:rPr lang="en-US" sz="1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including </a:t>
          </a:r>
          <a:r>
            <a:rPr lang="en-US" sz="1200" kern="1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new </a:t>
          </a:r>
          <a:r>
            <a:rPr lang="en-US" sz="1200" kern="1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or other emerging </a:t>
          </a:r>
          <a:r>
            <a:rPr lang="en-US" sz="1200" kern="12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BMPs, to </a:t>
          </a:r>
          <a:r>
            <a:rPr lang="en-US" sz="1200" kern="1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a:t>
          </a:r>
          <a:r>
            <a:rPr lang="en-US" sz="1200" kern="1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change </a:t>
          </a:r>
          <a:r>
            <a:rPr lang="en-US" sz="1200" kern="1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conditions.</a:t>
          </a:r>
          <a:endParaRPr lang="en-US" sz="1200"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n-US" sz="1200" kern="1200" dirty="0"/>
        </a:p>
      </dsp:txBody>
      <dsp:txXfrm>
        <a:off x="463365" y="1036261"/>
        <a:ext cx="1743824" cy="3849723"/>
      </dsp:txXfrm>
    </dsp:sp>
    <dsp:sp modelId="{DFD67FC4-A53B-477E-B3FC-DC62852325FE}">
      <dsp:nvSpPr>
        <dsp:cNvPr id="0" name=""/>
        <dsp:cNvSpPr/>
      </dsp:nvSpPr>
      <dsp:spPr>
        <a:xfrm rot="5926">
          <a:off x="1988605" y="482866"/>
          <a:ext cx="583241" cy="423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988605" y="567429"/>
        <a:ext cx="456233" cy="254017"/>
      </dsp:txXfrm>
    </dsp:sp>
    <dsp:sp modelId="{F79F4463-E905-4427-A21A-6666BB553441}">
      <dsp:nvSpPr>
        <dsp:cNvPr id="0" name=""/>
        <dsp:cNvSpPr/>
      </dsp:nvSpPr>
      <dsp:spPr>
        <a:xfrm>
          <a:off x="2813945" y="399844"/>
          <a:ext cx="1700446" cy="891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2019</a:t>
          </a:r>
        </a:p>
      </dsp:txBody>
      <dsp:txXfrm>
        <a:off x="2813945" y="399844"/>
        <a:ext cx="1700446" cy="594178"/>
      </dsp:txXfrm>
    </dsp:sp>
    <dsp:sp modelId="{EF8C28FF-8574-41CD-8B31-83D888BD4C9A}">
      <dsp:nvSpPr>
        <dsp:cNvPr id="0" name=""/>
        <dsp:cNvSpPr/>
      </dsp:nvSpPr>
      <dsp:spPr>
        <a:xfrm>
          <a:off x="3162229" y="994022"/>
          <a:ext cx="1700446" cy="4024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Following the direction of the PSC, the Modeling and Climate Resiliency Workgroups, working with other key Chesapeake Bay Program groups, will develop and implement a complete and fully operational climate change modeling and assessment system in 2019.</a:t>
          </a:r>
        </a:p>
      </dsp:txBody>
      <dsp:txXfrm>
        <a:off x="3212033" y="1043826"/>
        <a:ext cx="1600838" cy="3925192"/>
      </dsp:txXfrm>
    </dsp:sp>
    <dsp:sp modelId="{195E4FF3-FBFC-4B12-A2C3-64EB26954BD9}">
      <dsp:nvSpPr>
        <dsp:cNvPr id="0" name=""/>
        <dsp:cNvSpPr/>
      </dsp:nvSpPr>
      <dsp:spPr>
        <a:xfrm>
          <a:off x="4772173" y="485252"/>
          <a:ext cx="546496" cy="423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772173" y="569924"/>
        <a:ext cx="419488" cy="254017"/>
      </dsp:txXfrm>
    </dsp:sp>
    <dsp:sp modelId="{352183B6-31FB-4249-908E-D87899E716B3}">
      <dsp:nvSpPr>
        <dsp:cNvPr id="0" name=""/>
        <dsp:cNvSpPr/>
      </dsp:nvSpPr>
      <dsp:spPr>
        <a:xfrm>
          <a:off x="5545518" y="399844"/>
          <a:ext cx="1700446" cy="891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2020</a:t>
          </a:r>
        </a:p>
      </dsp:txBody>
      <dsp:txXfrm>
        <a:off x="5545518" y="399844"/>
        <a:ext cx="1700446" cy="594178"/>
      </dsp:txXfrm>
    </dsp:sp>
    <dsp:sp modelId="{BB2E85B8-8CD2-45F1-A1FB-5AC594C50CCD}">
      <dsp:nvSpPr>
        <dsp:cNvPr id="0" name=""/>
        <dsp:cNvSpPr/>
      </dsp:nvSpPr>
      <dsp:spPr>
        <a:xfrm>
          <a:off x="5893802" y="994022"/>
          <a:ext cx="1700446" cy="4024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pc="-20" dirty="0">
              <a:solidFill>
                <a:srgbClr val="000000"/>
              </a:solidFill>
              <a:latin typeface="Calibri" panose="020F0502020204030204" pitchFamily="34" charset="0"/>
            </a:rPr>
            <a:t>In 2020, the CBP partners will complete a technical review and process for approval of the new refined climate change modeling and assessment system as well as the scientific and technical findings from its management applications.  </a:t>
          </a:r>
          <a:endParaRPr lang="en-US" sz="1200" kern="1200" dirty="0"/>
        </a:p>
      </dsp:txBody>
      <dsp:txXfrm>
        <a:off x="5943606" y="1043826"/>
        <a:ext cx="1600838" cy="3925192"/>
      </dsp:txXfrm>
    </dsp:sp>
    <dsp:sp modelId="{3CBA3708-94C5-4AFC-A26D-929388FBCB38}">
      <dsp:nvSpPr>
        <dsp:cNvPr id="0" name=""/>
        <dsp:cNvSpPr/>
      </dsp:nvSpPr>
      <dsp:spPr>
        <a:xfrm>
          <a:off x="7503746" y="485252"/>
          <a:ext cx="546496" cy="423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503746" y="569924"/>
        <a:ext cx="419488" cy="254017"/>
      </dsp:txXfrm>
    </dsp:sp>
    <dsp:sp modelId="{44CFADFE-A089-4C66-ADEE-E4D8103D6F53}">
      <dsp:nvSpPr>
        <dsp:cNvPr id="0" name=""/>
        <dsp:cNvSpPr/>
      </dsp:nvSpPr>
      <dsp:spPr>
        <a:xfrm>
          <a:off x="8277090" y="399844"/>
          <a:ext cx="1700446" cy="891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2021</a:t>
          </a:r>
        </a:p>
      </dsp:txBody>
      <dsp:txXfrm>
        <a:off x="8277090" y="399844"/>
        <a:ext cx="1700446" cy="594178"/>
      </dsp:txXfrm>
    </dsp:sp>
    <dsp:sp modelId="{55AEDF76-3D09-413C-B3F4-0127BB469D3E}">
      <dsp:nvSpPr>
        <dsp:cNvPr id="0" name=""/>
        <dsp:cNvSpPr/>
      </dsp:nvSpPr>
      <dsp:spPr>
        <a:xfrm>
          <a:off x="8454998" y="994022"/>
          <a:ext cx="2041198" cy="4024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solidFill>
              <a:latin typeface="Calibri" panose="020F0502020204030204" pitchFamily="34" charset="0"/>
            </a:rPr>
            <a:t>In 2021, the policy implications for including targets adjusted for the influence of climate change into the 2022-2023 milestones will be considered by the Partnership</a:t>
          </a:r>
          <a:r>
            <a:rPr lang="en-US" sz="1200" kern="1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By the close of 2021, the refined findings on climate change will be implemented into the jurisdictions’ 2022-2023 milestones. </a:t>
          </a:r>
        </a:p>
      </dsp:txBody>
      <dsp:txXfrm>
        <a:off x="8514783" y="1053807"/>
        <a:ext cx="1921628" cy="39052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9B0D7-30F6-4F19-994D-E91B4A687818}"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6E8D1-E4B9-4BA5-AC60-0B2216DD1DF3}" type="slidenum">
              <a:rPr lang="en-US" smtClean="0"/>
              <a:t>‹#›</a:t>
            </a:fld>
            <a:endParaRPr lang="en-US"/>
          </a:p>
        </p:txBody>
      </p:sp>
    </p:spTree>
    <p:extLst>
      <p:ext uri="{BB962C8B-B14F-4D97-AF65-F5344CB8AC3E}">
        <p14:creationId xmlns:p14="http://schemas.microsoft.com/office/powerpoint/2010/main" val="116876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would remove the Chesapeake Bay image altogether since you already a header image depicting the bay. I would move the logo to the left side of the text ”</a:t>
            </a:r>
            <a:r>
              <a:rPr lang="en-US" b="0" dirty="0"/>
              <a:t>Chesapeake Bay Program Principals’ Staff Committee, December 19, 2017” since this is where our name is located. Also,</a:t>
            </a:r>
            <a:r>
              <a:rPr lang="en-US" b="0" baseline="0" dirty="0"/>
              <a:t> widen the text box so that Decisions isn’t on a line by itself. This also gives a bit more breathing room between the title and the sub-text.</a:t>
            </a:r>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1</a:t>
            </a:fld>
            <a:endParaRPr lang="en-US"/>
          </a:p>
        </p:txBody>
      </p:sp>
    </p:spTree>
    <p:extLst>
      <p:ext uri="{BB962C8B-B14F-4D97-AF65-F5344CB8AC3E}">
        <p14:creationId xmlns:p14="http://schemas.microsoft.com/office/powerpoint/2010/main" val="337871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2</a:t>
            </a:fld>
            <a:endParaRPr lang="en-US"/>
          </a:p>
        </p:txBody>
      </p:sp>
    </p:spTree>
    <p:extLst>
      <p:ext uri="{BB962C8B-B14F-4D97-AF65-F5344CB8AC3E}">
        <p14:creationId xmlns:p14="http://schemas.microsoft.com/office/powerpoint/2010/main" val="416919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MSL in 2000</a:t>
            </a:r>
            <a:r>
              <a:rPr lang="en-US" baseline="0" dirty="0"/>
              <a:t> = MSL in 1992 + .092957 </a:t>
            </a:r>
            <a:r>
              <a:rPr lang="en-US" baseline="0" dirty="0" err="1"/>
              <a:t>ft</a:t>
            </a:r>
            <a:r>
              <a:rPr lang="en-US" baseline="0" dirty="0"/>
              <a:t> (based on averages of monthly data)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8B76F-96BF-47F1-82AC-992433B86224}"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74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18</a:t>
            </a:fld>
            <a:endParaRPr lang="en-US"/>
          </a:p>
        </p:txBody>
      </p:sp>
    </p:spTree>
    <p:extLst>
      <p:ext uri="{BB962C8B-B14F-4D97-AF65-F5344CB8AC3E}">
        <p14:creationId xmlns:p14="http://schemas.microsoft.com/office/powerpoint/2010/main" val="233062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19</a:t>
            </a:fld>
            <a:endParaRPr lang="en-US"/>
          </a:p>
        </p:txBody>
      </p:sp>
    </p:spTree>
    <p:extLst>
      <p:ext uri="{BB962C8B-B14F-4D97-AF65-F5344CB8AC3E}">
        <p14:creationId xmlns:p14="http://schemas.microsoft.com/office/powerpoint/2010/main" val="204814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20</a:t>
            </a:fld>
            <a:endParaRPr lang="en-US"/>
          </a:p>
        </p:txBody>
      </p:sp>
    </p:spTree>
    <p:extLst>
      <p:ext uri="{BB962C8B-B14F-4D97-AF65-F5344CB8AC3E}">
        <p14:creationId xmlns:p14="http://schemas.microsoft.com/office/powerpoint/2010/main" val="182199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21</a:t>
            </a:fld>
            <a:endParaRPr lang="en-US"/>
          </a:p>
        </p:txBody>
      </p:sp>
    </p:spTree>
    <p:extLst>
      <p:ext uri="{BB962C8B-B14F-4D97-AF65-F5344CB8AC3E}">
        <p14:creationId xmlns:p14="http://schemas.microsoft.com/office/powerpoint/2010/main" val="134223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22</a:t>
            </a:fld>
            <a:endParaRPr lang="en-US"/>
          </a:p>
        </p:txBody>
      </p:sp>
    </p:spTree>
    <p:extLst>
      <p:ext uri="{BB962C8B-B14F-4D97-AF65-F5344CB8AC3E}">
        <p14:creationId xmlns:p14="http://schemas.microsoft.com/office/powerpoint/2010/main" val="13957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2D570A-756D-4C1D-8F02-9364F95ABB3E}" type="datetime1">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160868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F41D0-AB04-4A9C-8133-0F8E217012B0}" type="datetime1">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21739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1DD0F-58E0-45F4-9BB3-D5A1E5045F52}" type="datetime1">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73421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2/28/2018</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1938845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2/28/2018</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404450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2/28/2018</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420980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2/28/2018</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6775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2/28/2018</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18442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07F08-7209-4FB5-A116-1A09199F5F00}" type="datetime1">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319823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DBB406-FAB4-481F-992D-F1D44896F601}" type="datetime1">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28478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04B1A4-2957-48BA-94E1-90FF7D990177}" type="datetime1">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232201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83DB6E-FF33-4A86-9AB3-FB46A7B5C569}" type="datetime1">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41450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E1F832-10C9-4794-9518-6FBC3EABCBC9}" type="datetime1">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21631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F727C-7053-40DF-A089-C420D604B856}" type="datetime1">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327393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FB8D86-1DD6-40D5-8A25-51E2848B14F4}" type="datetime1">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12183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19DDE-3874-4C0E-A784-32E60EC341F5}" type="datetime1">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328EF-C2C8-4861-B0DA-8100FEBAF165}" type="slidenum">
              <a:rPr lang="en-US" smtClean="0"/>
              <a:t>‹#›</a:t>
            </a:fld>
            <a:endParaRPr lang="en-US"/>
          </a:p>
        </p:txBody>
      </p:sp>
    </p:spTree>
    <p:extLst>
      <p:ext uri="{BB962C8B-B14F-4D97-AF65-F5344CB8AC3E}">
        <p14:creationId xmlns:p14="http://schemas.microsoft.com/office/powerpoint/2010/main" val="256325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93FD4-8313-4571-86D6-469DBEA30731}" type="datetime1">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328EF-C2C8-4861-B0DA-8100FEBAF165}" type="slidenum">
              <a:rPr lang="en-US" smtClean="0"/>
              <a:t>‹#›</a:t>
            </a:fld>
            <a:endParaRPr lang="en-US"/>
          </a:p>
        </p:txBody>
      </p:sp>
    </p:spTree>
    <p:extLst>
      <p:ext uri="{BB962C8B-B14F-4D97-AF65-F5344CB8AC3E}">
        <p14:creationId xmlns:p14="http://schemas.microsoft.com/office/powerpoint/2010/main" val="373739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325880"/>
          </a:xfrm>
          <a:custGeom>
            <a:avLst/>
            <a:gdLst/>
            <a:ahLst/>
            <a:cxnLst/>
            <a:rect l="l" t="t" r="r" b="b"/>
            <a:pathLst>
              <a:path w="12192000" h="1325880">
                <a:moveTo>
                  <a:pt x="0" y="1325626"/>
                </a:moveTo>
                <a:lnTo>
                  <a:pt x="12192000" y="1325626"/>
                </a:lnTo>
                <a:lnTo>
                  <a:pt x="12192000" y="0"/>
                </a:lnTo>
                <a:lnTo>
                  <a:pt x="0" y="0"/>
                </a:lnTo>
                <a:lnTo>
                  <a:pt x="0" y="1325626"/>
                </a:lnTo>
                <a:close/>
              </a:path>
            </a:pathLst>
          </a:custGeom>
          <a:solidFill>
            <a:srgbClr val="F36C20"/>
          </a:solidFill>
        </p:spPr>
        <p:txBody>
          <a:bodyPr wrap="square" lIns="0" tIns="0" rIns="0" bIns="0" rtlCol="0"/>
          <a:lstStyle/>
          <a:p>
            <a:endParaRPr/>
          </a:p>
        </p:txBody>
      </p:sp>
      <p:sp>
        <p:nvSpPr>
          <p:cNvPr id="2" name="Holder 2"/>
          <p:cNvSpPr>
            <a:spLocks noGrp="1"/>
          </p:cNvSpPr>
          <p:nvPr>
            <p:ph type="title"/>
          </p:nvPr>
        </p:nvSpPr>
        <p:spPr>
          <a:xfrm>
            <a:off x="978941" y="244856"/>
            <a:ext cx="10234117" cy="696594"/>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642873" y="1403350"/>
            <a:ext cx="10906252" cy="3211829"/>
          </a:xfrm>
          <a:prstGeom prst="rect">
            <a:avLst/>
          </a:prstGeom>
        </p:spPr>
        <p:txBody>
          <a:bodyPr wrap="square" lIns="0" tIns="0" rIns="0" bIns="0">
            <a:spAutoFit/>
          </a:bodyPr>
          <a:lstStyle>
            <a:lvl1pPr>
              <a:defRPr sz="3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2/28/2018</a:t>
            </a:fld>
            <a:endParaRPr lang="en-US"/>
          </a:p>
        </p:txBody>
      </p:sp>
      <p:sp>
        <p:nvSpPr>
          <p:cNvPr id="6" name="Holder 6"/>
          <p:cNvSpPr>
            <a:spLocks noGrp="1"/>
          </p:cNvSpPr>
          <p:nvPr>
            <p:ph type="sldNum" sz="quarter" idx="7"/>
          </p:nvPr>
        </p:nvSpPr>
        <p:spPr>
          <a:xfrm>
            <a:off x="11081257" y="6465214"/>
            <a:ext cx="2063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33560855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32511" y="5045167"/>
            <a:ext cx="6918386" cy="1551936"/>
          </a:xfrm>
        </p:spPr>
        <p:txBody>
          <a:bodyPr>
            <a:normAutofit/>
          </a:bodyPr>
          <a:lstStyle/>
          <a:p>
            <a:pPr lvl="0" algn="l">
              <a:spcBef>
                <a:spcPts val="600"/>
              </a:spcBef>
              <a:defRPr/>
            </a:pPr>
            <a:r>
              <a:rPr lang="en-US" sz="2200" b="1" dirty="0">
                <a:solidFill>
                  <a:prstClr val="black"/>
                </a:solidFill>
              </a:rPr>
              <a:t>Mark Bennett, U.S. Geological Survey</a:t>
            </a:r>
          </a:p>
          <a:p>
            <a:pPr lvl="0" algn="l">
              <a:spcBef>
                <a:spcPts val="600"/>
              </a:spcBef>
              <a:defRPr/>
            </a:pPr>
            <a:r>
              <a:rPr lang="en-US" sz="2200" b="1" dirty="0">
                <a:solidFill>
                  <a:prstClr val="black"/>
                </a:solidFill>
              </a:rPr>
              <a:t>CBP Climate Resiliency Workgroup Co-Chair</a:t>
            </a:r>
          </a:p>
          <a:p>
            <a:pPr algn="l">
              <a:lnSpc>
                <a:spcPct val="100000"/>
              </a:lnSpc>
              <a:spcBef>
                <a:spcPts val="600"/>
              </a:spcBef>
            </a:pPr>
            <a:r>
              <a:rPr lang="en-US" sz="2200" b="1" dirty="0"/>
              <a:t>Chesapeake Bay Program Principals’ Staff Committee </a:t>
            </a:r>
            <a:br>
              <a:rPr lang="en-US" sz="2200" b="1" dirty="0"/>
            </a:br>
            <a:r>
              <a:rPr lang="en-US" sz="2200" b="1" dirty="0"/>
              <a:t>March 2, 2018</a:t>
            </a:r>
            <a:endParaRPr lang="en-US" sz="2200" dirty="0">
              <a:solidFill>
                <a:srgbClr val="0076A3"/>
              </a:solidFill>
            </a:endParaRPr>
          </a:p>
        </p:txBody>
      </p:sp>
      <p:sp>
        <p:nvSpPr>
          <p:cNvPr id="7" name="Rectangle 6"/>
          <p:cNvSpPr/>
          <p:nvPr/>
        </p:nvSpPr>
        <p:spPr>
          <a:xfrm>
            <a:off x="357649" y="2995008"/>
            <a:ext cx="11476700" cy="1754326"/>
          </a:xfrm>
          <a:prstGeom prst="rect">
            <a:avLst/>
          </a:prstGeom>
        </p:spPr>
        <p:txBody>
          <a:bodyPr wrap="square">
            <a:spAutoFit/>
          </a:bodyPr>
          <a:lstStyle/>
          <a:p>
            <a:pPr lvl="0" algn="ctr">
              <a:defRPr/>
            </a:pPr>
            <a:r>
              <a:rPr lang="en-US" sz="5400" b="1" dirty="0">
                <a:latin typeface="Calibri" panose="020F0502020204030204" pitchFamily="34" charset="0"/>
                <a:ea typeface="Calibri" panose="020F0502020204030204" pitchFamily="34" charset="0"/>
                <a:cs typeface="Times New Roman" panose="02020603050405020304" pitchFamily="18" charset="0"/>
              </a:rPr>
              <a:t>2025 Chesapeake Bay Climate Change Load Projections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678"/>
            <a:ext cx="12192001" cy="2048146"/>
          </a:xfrm>
          <a:prstGeom prst="rect">
            <a:avLst/>
          </a:prstGeom>
        </p:spPr>
      </p:pic>
      <p:pic>
        <p:nvPicPr>
          <p:cNvPr id="8" name="Picture 9" descr="Cbplogocno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64" y="5192457"/>
            <a:ext cx="1989667" cy="12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03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5"/>
          <p:cNvSpPr txBox="1"/>
          <p:nvPr/>
        </p:nvSpPr>
        <p:spPr>
          <a:xfrm>
            <a:off x="1850330" y="259258"/>
            <a:ext cx="8714185" cy="67710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libri"/>
                <a:ea typeface="+mn-ea"/>
                <a:cs typeface="Calibri"/>
              </a:rPr>
              <a:t>Estimated Sea Level Rise Decreased</a:t>
            </a:r>
          </a:p>
        </p:txBody>
      </p:sp>
      <p:sp>
        <p:nvSpPr>
          <p:cNvPr id="31" name="Content Placeholder 30"/>
          <p:cNvSpPr>
            <a:spLocks noGrp="1"/>
          </p:cNvSpPr>
          <p:nvPr>
            <p:ph idx="1"/>
          </p:nvPr>
        </p:nvSpPr>
        <p:spPr>
          <a:xfrm>
            <a:off x="317634" y="1174282"/>
            <a:ext cx="11492564" cy="5683718"/>
          </a:xfrm>
        </p:spPr>
        <p:txBody>
          <a:bodyPr>
            <a:normAutofit lnSpcReduction="10000"/>
          </a:bodyPr>
          <a:lstStyle/>
          <a:p>
            <a:r>
              <a:rPr lang="en-US" dirty="0"/>
              <a:t>Partnership originally used a predicted sea level rise of 30 centimeters (1 foot) between the 1990s and 2025</a:t>
            </a:r>
          </a:p>
          <a:p>
            <a:endParaRPr lang="en-US" dirty="0"/>
          </a:p>
          <a:p>
            <a:r>
              <a:rPr lang="en-US" dirty="0"/>
              <a:t>Better scientific understanding brought forth by Partners</a:t>
            </a:r>
          </a:p>
          <a:p>
            <a:pPr lvl="1"/>
            <a:r>
              <a:rPr lang="en-US" dirty="0"/>
              <a:t>NOAA released new sea level rise projections for the Chesapeake Bay</a:t>
            </a:r>
          </a:p>
          <a:p>
            <a:pPr lvl="1"/>
            <a:r>
              <a:rPr lang="en-US" dirty="0"/>
              <a:t>VIMS also provided updated sea level rise projections</a:t>
            </a:r>
          </a:p>
          <a:p>
            <a:endParaRPr lang="en-US" dirty="0"/>
          </a:p>
          <a:p>
            <a:r>
              <a:rPr lang="en-US" dirty="0"/>
              <a:t>Based on new science, the </a:t>
            </a:r>
            <a:r>
              <a:rPr lang="en-US" kern="0" dirty="0">
                <a:solidFill>
                  <a:sysClr val="windowText" lastClr="000000"/>
                </a:solidFill>
              </a:rPr>
              <a:t>CBP Climate Resiliency Workgroup recommended using a projection of 17 centimeters </a:t>
            </a:r>
          </a:p>
          <a:p>
            <a:pPr lvl="1"/>
            <a:r>
              <a:rPr lang="en-US" kern="0" dirty="0">
                <a:solidFill>
                  <a:sysClr val="windowText" lastClr="000000"/>
                </a:solidFill>
              </a:rPr>
              <a:t>Consistent with long term trends at the Sewells Point, VA tide gauge at Bay mouth </a:t>
            </a:r>
          </a:p>
          <a:p>
            <a:endParaRPr lang="en-US" kern="0" dirty="0">
              <a:solidFill>
                <a:sysClr val="windowText" lastClr="000000"/>
              </a:solidFill>
            </a:endParaRPr>
          </a:p>
          <a:p>
            <a:r>
              <a:rPr lang="en-US" b="1" kern="0" dirty="0">
                <a:solidFill>
                  <a:sysClr val="windowText" lastClr="000000"/>
                </a:solidFill>
              </a:rPr>
              <a:t>Result</a:t>
            </a:r>
            <a:r>
              <a:rPr lang="en-US" kern="0" dirty="0">
                <a:solidFill>
                  <a:sysClr val="windowText" lastClr="000000"/>
                </a:solidFill>
              </a:rPr>
              <a:t>: less influx of colder, oxygen-rich ocean water causing less ventilation of low dissolved oxygen waters in the deepest portions of the Bay</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328EF-C2C8-4861-B0DA-8100FEBAF16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63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101" y="89464"/>
            <a:ext cx="12132899" cy="1170980"/>
          </a:xfrm>
        </p:spPr>
        <p:txBody>
          <a:bodyPr>
            <a:normAutofit fontScale="90000"/>
          </a:bodyPr>
          <a:lstStyle/>
          <a:p>
            <a:pPr algn="ctr"/>
            <a:r>
              <a:rPr lang="en-US" b="1" dirty="0">
                <a:latin typeface="+mn-lt"/>
              </a:rPr>
              <a:t>Climate Change Effects on Loading of Different </a:t>
            </a:r>
            <a:br>
              <a:rPr lang="en-US" b="1" dirty="0">
                <a:latin typeface="+mn-lt"/>
              </a:rPr>
            </a:br>
            <a:r>
              <a:rPr lang="en-US" b="1" dirty="0">
                <a:latin typeface="+mn-lt"/>
              </a:rPr>
              <a:t>Types of Nutrients Better Understood</a:t>
            </a:r>
          </a:p>
        </p:txBody>
      </p:sp>
      <p:sp>
        <p:nvSpPr>
          <p:cNvPr id="3" name="Content Placeholder 2"/>
          <p:cNvSpPr>
            <a:spLocks noGrp="1"/>
          </p:cNvSpPr>
          <p:nvPr>
            <p:ph idx="1"/>
          </p:nvPr>
        </p:nvSpPr>
        <p:spPr>
          <a:xfrm>
            <a:off x="440871" y="1933160"/>
            <a:ext cx="10531929" cy="4254697"/>
          </a:xfrm>
        </p:spPr>
        <p:txBody>
          <a:bodyPr/>
          <a:lstStyle/>
          <a:p>
            <a:pPr>
              <a:spcAft>
                <a:spcPts val="1200"/>
              </a:spcAft>
            </a:pPr>
            <a:r>
              <a:rPr lang="en-US" dirty="0"/>
              <a:t>Total nitrogen and phosphorus are expected to stay about the same</a:t>
            </a:r>
          </a:p>
          <a:p>
            <a:pPr>
              <a:spcAft>
                <a:spcPts val="1200"/>
              </a:spcAft>
            </a:pPr>
            <a:r>
              <a:rPr lang="en-US" dirty="0"/>
              <a:t>Dissolved nitrate and phosphate have a strong effect on dissolved oxygen and increase with climate change</a:t>
            </a:r>
          </a:p>
          <a:p>
            <a:pPr>
              <a:spcAft>
                <a:spcPts val="1200"/>
              </a:spcAft>
            </a:pPr>
            <a:r>
              <a:rPr lang="en-US" dirty="0"/>
              <a:t>Ammonia decreased as a percentage, but the absolute amount is small</a:t>
            </a:r>
          </a:p>
          <a:p>
            <a:pPr>
              <a:spcAft>
                <a:spcPts val="1200"/>
              </a:spcAft>
            </a:pPr>
            <a:r>
              <a:rPr lang="en-US" dirty="0"/>
              <a:t>Organic nutrients decrease, but they have a weak effect on dissolved oxygen</a:t>
            </a:r>
          </a:p>
        </p:txBody>
      </p:sp>
    </p:spTree>
    <p:extLst>
      <p:ext uri="{BB962C8B-B14F-4D97-AF65-F5344CB8AC3E}">
        <p14:creationId xmlns:p14="http://schemas.microsoft.com/office/powerpoint/2010/main" val="71847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86000"/>
            <a:ext cx="9144000" cy="4572000"/>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328EF-C2C8-4861-B0DA-8100FEBAF1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Down Arrow 12"/>
          <p:cNvSpPr/>
          <p:nvPr/>
        </p:nvSpPr>
        <p:spPr>
          <a:xfrm rot="10800000">
            <a:off x="9626600" y="2507952"/>
            <a:ext cx="355600" cy="6067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own Arrow 14"/>
          <p:cNvSpPr/>
          <p:nvPr/>
        </p:nvSpPr>
        <p:spPr>
          <a:xfrm rot="10800000">
            <a:off x="4303540" y="2570483"/>
            <a:ext cx="450918" cy="60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Down Arrow 15"/>
          <p:cNvSpPr/>
          <p:nvPr/>
        </p:nvSpPr>
        <p:spPr>
          <a:xfrm rot="10800000">
            <a:off x="4416604" y="3416789"/>
            <a:ext cx="231832" cy="60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7623746" y="2433261"/>
            <a:ext cx="1919436"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Sea Level Rise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Increases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7623746" y="5418094"/>
            <a:ext cx="2908124" cy="1200329"/>
          </a:xfrm>
          <a:prstGeom prst="rect">
            <a:avLst/>
          </a:prstGeom>
          <a:solidFill>
            <a:schemeClr val="bg1"/>
          </a:solidFill>
        </p:spPr>
        <p:txBody>
          <a:bodyPr wrap="square" rtlCol="0">
            <a:spAutoFit/>
          </a:bodyPr>
          <a:lstStyle/>
          <a:p>
            <a:pPr lvl="0" algn="ctr">
              <a:defRPr/>
            </a:pPr>
            <a:r>
              <a:rPr lang="en-US" sz="2400" b="1" dirty="0">
                <a:solidFill>
                  <a:prstClr val="black"/>
                </a:solidFill>
              </a:rPr>
              <a:t>Increased Oxygen In Deep Waters of the Bay</a:t>
            </a:r>
          </a:p>
        </p:txBody>
      </p:sp>
      <p:sp>
        <p:nvSpPr>
          <p:cNvPr id="21" name="TextBox 20"/>
          <p:cNvSpPr txBox="1"/>
          <p:nvPr/>
        </p:nvSpPr>
        <p:spPr>
          <a:xfrm>
            <a:off x="1719774" y="5418094"/>
            <a:ext cx="2790045" cy="120032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Decreased Oxygen In Deep Waters of the Bay</a:t>
            </a:r>
          </a:p>
        </p:txBody>
      </p:sp>
      <p:sp>
        <p:nvSpPr>
          <p:cNvPr id="22" name="TextBox 21"/>
          <p:cNvSpPr txBox="1"/>
          <p:nvPr/>
        </p:nvSpPr>
        <p:spPr>
          <a:xfrm>
            <a:off x="1719774" y="3304655"/>
            <a:ext cx="2696829"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Water Temperature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a:t>
            </a:r>
            <a:r>
              <a:rPr lang="en-US" sz="2400" dirty="0">
                <a:solidFill>
                  <a:prstClr val="black"/>
                </a:solidFill>
                <a:latin typeface="Calibri" panose="020F0502020204030204"/>
              </a:rPr>
              <a:t> Bay Increases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1858391" y="2465643"/>
            <a:ext cx="2336217"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Watershed Loads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Increase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itle 1"/>
          <p:cNvSpPr>
            <a:spLocks noGrp="1"/>
          </p:cNvSpPr>
          <p:nvPr>
            <p:ph type="title"/>
          </p:nvPr>
        </p:nvSpPr>
        <p:spPr>
          <a:xfrm>
            <a:off x="211755" y="276943"/>
            <a:ext cx="11636943" cy="1325563"/>
          </a:xfrm>
        </p:spPr>
        <p:txBody>
          <a:bodyPr>
            <a:normAutofit/>
          </a:bodyPr>
          <a:lstStyle/>
          <a:p>
            <a:pPr algn="ctr"/>
            <a:r>
              <a:rPr lang="en-US" b="1" dirty="0">
                <a:latin typeface="+mn-lt"/>
              </a:rPr>
              <a:t>December 2017 Assessment: </a:t>
            </a:r>
            <a:br>
              <a:rPr lang="en-US" b="1" dirty="0">
                <a:latin typeface="+mn-lt"/>
              </a:rPr>
            </a:br>
            <a:r>
              <a:rPr lang="en-US" b="1" dirty="0">
                <a:latin typeface="+mn-lt"/>
              </a:rPr>
              <a:t>Deep Water Dissolved Oxygen </a:t>
            </a:r>
            <a:r>
              <a:rPr lang="en-US" b="1" u="sng" dirty="0">
                <a:latin typeface="+mn-lt"/>
              </a:rPr>
              <a:t>Not</a:t>
            </a:r>
            <a:r>
              <a:rPr lang="en-US" b="1" dirty="0">
                <a:latin typeface="+mn-lt"/>
              </a:rPr>
              <a:t> in Balance</a:t>
            </a:r>
          </a:p>
        </p:txBody>
      </p:sp>
    </p:spTree>
    <p:extLst>
      <p:ext uri="{BB962C8B-B14F-4D97-AF65-F5344CB8AC3E}">
        <p14:creationId xmlns:p14="http://schemas.microsoft.com/office/powerpoint/2010/main" val="155833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37" y="316998"/>
            <a:ext cx="11858325" cy="1325563"/>
          </a:xfrm>
        </p:spPr>
        <p:txBody>
          <a:bodyPr>
            <a:normAutofit/>
          </a:bodyPr>
          <a:lstStyle/>
          <a:p>
            <a:pPr algn="ctr"/>
            <a:r>
              <a:rPr lang="en-US" b="1" dirty="0">
                <a:latin typeface="+mn-lt"/>
              </a:rPr>
              <a:t>Nutrient Load Reductions Needed to Account for Reduced Oxygen Due to Climate Change</a:t>
            </a:r>
          </a:p>
        </p:txBody>
      </p:sp>
      <p:sp>
        <p:nvSpPr>
          <p:cNvPr id="3" name="Content Placeholder 2"/>
          <p:cNvSpPr>
            <a:spLocks noGrp="1"/>
          </p:cNvSpPr>
          <p:nvPr>
            <p:ph idx="1"/>
          </p:nvPr>
        </p:nvSpPr>
        <p:spPr>
          <a:xfrm>
            <a:off x="271110" y="1951989"/>
            <a:ext cx="11649777" cy="5077461"/>
          </a:xfrm>
        </p:spPr>
        <p:txBody>
          <a:bodyPr>
            <a:normAutofit/>
          </a:bodyPr>
          <a:lstStyle/>
          <a:p>
            <a:pPr>
              <a:spcAft>
                <a:spcPts val="1800"/>
              </a:spcAft>
            </a:pPr>
            <a:r>
              <a:rPr lang="en-US" sz="3200" dirty="0"/>
              <a:t>We can choose to reduce nitrogen, phosphorus, or both</a:t>
            </a:r>
          </a:p>
          <a:p>
            <a:pPr>
              <a:spcAft>
                <a:spcPts val="1800"/>
              </a:spcAft>
            </a:pPr>
            <a:r>
              <a:rPr lang="en-US" sz="3200" dirty="0"/>
              <a:t>Since most BMPs apply to both nutrients, a balanced approach is more efficient than just focusing on one or the other</a:t>
            </a:r>
          </a:p>
          <a:p>
            <a:pPr>
              <a:spcAft>
                <a:spcPts val="1800"/>
              </a:spcAft>
            </a:pPr>
            <a:r>
              <a:rPr lang="en-US" sz="3200" dirty="0"/>
              <a:t>Analysis performed in December of 2017 indicated that raising the level of effort for all jurisdictions using the approved planning target method resulted in an estimate of 9.1 million pounds of nitrogen and 490,000 pounds of phosphorus basin-wide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328EF-C2C8-4861-B0DA-8100FEBAF1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8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24648574"/>
              </p:ext>
            </p:extLst>
          </p:nvPr>
        </p:nvGraphicFramePr>
        <p:xfrm>
          <a:off x="412955" y="1184285"/>
          <a:ext cx="11484076" cy="5410421"/>
        </p:xfrm>
        <a:graphic>
          <a:graphicData uri="http://schemas.openxmlformats.org/drawingml/2006/table">
            <a:tbl>
              <a:tblPr firstRow="1" bandRow="1">
                <a:tableStyleId>{5C22544A-7EE6-4342-B048-85BDC9FD1C3A}</a:tableStyleId>
              </a:tblPr>
              <a:tblGrid>
                <a:gridCol w="2011175">
                  <a:extLst>
                    <a:ext uri="{9D8B030D-6E8A-4147-A177-3AD203B41FA5}">
                      <a16:colId xmlns:a16="http://schemas.microsoft.com/office/drawing/2014/main" val="1415980398"/>
                    </a:ext>
                  </a:extLst>
                </a:gridCol>
                <a:gridCol w="2582456">
                  <a:extLst>
                    <a:ext uri="{9D8B030D-6E8A-4147-A177-3AD203B41FA5}">
                      <a16:colId xmlns:a16="http://schemas.microsoft.com/office/drawing/2014/main" val="4138067887"/>
                    </a:ext>
                  </a:extLst>
                </a:gridCol>
                <a:gridCol w="2296815">
                  <a:extLst>
                    <a:ext uri="{9D8B030D-6E8A-4147-A177-3AD203B41FA5}">
                      <a16:colId xmlns:a16="http://schemas.microsoft.com/office/drawing/2014/main" val="692515093"/>
                    </a:ext>
                  </a:extLst>
                </a:gridCol>
                <a:gridCol w="2296815">
                  <a:extLst>
                    <a:ext uri="{9D8B030D-6E8A-4147-A177-3AD203B41FA5}">
                      <a16:colId xmlns:a16="http://schemas.microsoft.com/office/drawing/2014/main" val="3092938072"/>
                    </a:ext>
                  </a:extLst>
                </a:gridCol>
                <a:gridCol w="2296815">
                  <a:extLst>
                    <a:ext uri="{9D8B030D-6E8A-4147-A177-3AD203B41FA5}">
                      <a16:colId xmlns:a16="http://schemas.microsoft.com/office/drawing/2014/main" val="325020733"/>
                    </a:ext>
                  </a:extLst>
                </a:gridCol>
              </a:tblGrid>
              <a:tr h="1021301">
                <a:tc>
                  <a:txBody>
                    <a:bodyPr/>
                    <a:lstStyle/>
                    <a:p>
                      <a:pPr algn="ctr"/>
                      <a:endParaRPr lang="en-US" sz="2500" dirty="0"/>
                    </a:p>
                    <a:p>
                      <a:pPr algn="ctr"/>
                      <a:r>
                        <a:rPr lang="en-US" sz="2500" dirty="0"/>
                        <a:t>Jurisdiction</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1985 </a:t>
                      </a:r>
                    </a:p>
                    <a:p>
                      <a:pPr algn="ctr"/>
                      <a:r>
                        <a:rPr lang="en-US" sz="2500" dirty="0"/>
                        <a:t>Baseline </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2013 </a:t>
                      </a:r>
                    </a:p>
                    <a:p>
                      <a:pPr algn="ctr"/>
                      <a:r>
                        <a:rPr lang="en-US" sz="2500" dirty="0"/>
                        <a:t>Progress</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Climate Change</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Phase III Planning Target</a:t>
                      </a:r>
                    </a:p>
                  </a:txBody>
                  <a:tcPr>
                    <a:lnB w="635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53306417"/>
                  </a:ext>
                </a:extLst>
              </a:tr>
              <a:tr h="515578">
                <a:tc>
                  <a:txBody>
                    <a:bodyPr/>
                    <a:lstStyle/>
                    <a:p>
                      <a:pPr algn="ctr"/>
                      <a:r>
                        <a:rPr lang="en-US" sz="3000" b="1" dirty="0"/>
                        <a:t>NY</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18.71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15.44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0.400 (3.8%)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11.59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7902813"/>
                  </a:ext>
                </a:extLst>
              </a:tr>
              <a:tr h="515578">
                <a:tc>
                  <a:txBody>
                    <a:bodyPr/>
                    <a:lstStyle/>
                    <a:p>
                      <a:pPr algn="ctr"/>
                      <a:r>
                        <a:rPr lang="en-US" sz="3000" b="1" dirty="0"/>
                        <a:t>PA</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122.41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99.28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4.135 (5.7%)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73.18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3631119"/>
                  </a:ext>
                </a:extLst>
              </a:tr>
              <a:tr h="515578">
                <a:tc>
                  <a:txBody>
                    <a:bodyPr/>
                    <a:lstStyle/>
                    <a:p>
                      <a:pPr algn="ctr"/>
                      <a:r>
                        <a:rPr lang="en-US" sz="3000" b="1" dirty="0"/>
                        <a:t>MD</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83.56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55.89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2.194 (4.8%)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45.30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0362617"/>
                  </a:ext>
                </a:extLst>
              </a:tr>
              <a:tr h="515578">
                <a:tc>
                  <a:txBody>
                    <a:bodyPr/>
                    <a:lstStyle/>
                    <a:p>
                      <a:pPr algn="ctr"/>
                      <a:r>
                        <a:rPr lang="en-US" sz="3000" b="1" dirty="0"/>
                        <a:t>WV</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8.73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8.06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0.236 (3.7%)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8.35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7749976"/>
                  </a:ext>
                </a:extLst>
              </a:tr>
              <a:tr h="515578">
                <a:tc>
                  <a:txBody>
                    <a:bodyPr/>
                    <a:lstStyle/>
                    <a:p>
                      <a:pPr algn="ctr"/>
                      <a:r>
                        <a:rPr lang="en-US" sz="3000" b="1" dirty="0"/>
                        <a:t>DC</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6.48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1.75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0.006 (0.3%)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2.43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5082481"/>
                  </a:ext>
                </a:extLst>
              </a:tr>
              <a:tr h="515578">
                <a:tc>
                  <a:txBody>
                    <a:bodyPr/>
                    <a:lstStyle/>
                    <a:p>
                      <a:pPr algn="ctr"/>
                      <a:r>
                        <a:rPr lang="en-US" sz="3000" b="1" dirty="0"/>
                        <a:t>DE</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6.97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6.59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0.397 (8.5%)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4.59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4803626"/>
                  </a:ext>
                </a:extLst>
              </a:tr>
              <a:tr h="515578">
                <a:tc>
                  <a:txBody>
                    <a:bodyPr/>
                    <a:lstStyle/>
                    <a:p>
                      <a:pPr algn="ctr"/>
                      <a:r>
                        <a:rPr lang="en-US" sz="3000" b="1" dirty="0"/>
                        <a:t>VA</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84.29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61.53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1.722 (3.1%)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55.82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244028"/>
                  </a:ext>
                </a:extLst>
              </a:tr>
              <a:tr h="515578">
                <a:tc>
                  <a:txBody>
                    <a:bodyPr/>
                    <a:lstStyle/>
                    <a:p>
                      <a:pPr algn="ctr"/>
                      <a:r>
                        <a:rPr lang="en-US" sz="3000" b="1" dirty="0" err="1"/>
                        <a:t>Basinwide</a:t>
                      </a:r>
                      <a:r>
                        <a:rPr lang="en-US" sz="3000" b="1" dirty="0"/>
                        <a:t> </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331.15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248.54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9.09 (4.6%)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201.25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06289"/>
                  </a:ext>
                </a:extLst>
              </a:tr>
            </a:tbl>
          </a:graphicData>
        </a:graphic>
      </p:graphicFrame>
      <p:sp>
        <p:nvSpPr>
          <p:cNvPr id="6" name="Title 1"/>
          <p:cNvSpPr txBox="1">
            <a:spLocks/>
          </p:cNvSpPr>
          <p:nvPr/>
        </p:nvSpPr>
        <p:spPr>
          <a:xfrm>
            <a:off x="861645" y="0"/>
            <a:ext cx="10515600" cy="11842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Climate Change Loads: Nitrogen</a:t>
            </a:r>
            <a:endPar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5" name="TextBox 4"/>
          <p:cNvSpPr txBox="1"/>
          <p:nvPr/>
        </p:nvSpPr>
        <p:spPr>
          <a:xfrm>
            <a:off x="162613" y="6519446"/>
            <a:ext cx="29207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*Units: millions of pounds</a:t>
            </a:r>
          </a:p>
        </p:txBody>
      </p:sp>
      <p:sp>
        <p:nvSpPr>
          <p:cNvPr id="7" name="Rectangle 6"/>
          <p:cNvSpPr/>
          <p:nvPr/>
        </p:nvSpPr>
        <p:spPr>
          <a:xfrm>
            <a:off x="7325032" y="1184284"/>
            <a:ext cx="2274791" cy="541042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50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794182219"/>
              </p:ext>
            </p:extLst>
          </p:nvPr>
        </p:nvGraphicFramePr>
        <p:xfrm>
          <a:off x="709244" y="1194139"/>
          <a:ext cx="11109130" cy="5410421"/>
        </p:xfrm>
        <a:graphic>
          <a:graphicData uri="http://schemas.openxmlformats.org/drawingml/2006/table">
            <a:tbl>
              <a:tblPr firstRow="1" bandRow="1">
                <a:tableStyleId>{5C22544A-7EE6-4342-B048-85BDC9FD1C3A}</a:tableStyleId>
              </a:tblPr>
              <a:tblGrid>
                <a:gridCol w="1945512">
                  <a:extLst>
                    <a:ext uri="{9D8B030D-6E8A-4147-A177-3AD203B41FA5}">
                      <a16:colId xmlns:a16="http://schemas.microsoft.com/office/drawing/2014/main" val="1415980398"/>
                    </a:ext>
                  </a:extLst>
                </a:gridCol>
                <a:gridCol w="2498140">
                  <a:extLst>
                    <a:ext uri="{9D8B030D-6E8A-4147-A177-3AD203B41FA5}">
                      <a16:colId xmlns:a16="http://schemas.microsoft.com/office/drawing/2014/main" val="4138067887"/>
                    </a:ext>
                  </a:extLst>
                </a:gridCol>
                <a:gridCol w="2221826">
                  <a:extLst>
                    <a:ext uri="{9D8B030D-6E8A-4147-A177-3AD203B41FA5}">
                      <a16:colId xmlns:a16="http://schemas.microsoft.com/office/drawing/2014/main" val="692515093"/>
                    </a:ext>
                  </a:extLst>
                </a:gridCol>
                <a:gridCol w="2221826">
                  <a:extLst>
                    <a:ext uri="{9D8B030D-6E8A-4147-A177-3AD203B41FA5}">
                      <a16:colId xmlns:a16="http://schemas.microsoft.com/office/drawing/2014/main" val="3092938072"/>
                    </a:ext>
                  </a:extLst>
                </a:gridCol>
                <a:gridCol w="2221826">
                  <a:extLst>
                    <a:ext uri="{9D8B030D-6E8A-4147-A177-3AD203B41FA5}">
                      <a16:colId xmlns:a16="http://schemas.microsoft.com/office/drawing/2014/main" val="325020733"/>
                    </a:ext>
                  </a:extLst>
                </a:gridCol>
              </a:tblGrid>
              <a:tr h="1021301">
                <a:tc>
                  <a:txBody>
                    <a:bodyPr/>
                    <a:lstStyle/>
                    <a:p>
                      <a:pPr algn="ctr"/>
                      <a:r>
                        <a:rPr lang="en-US" sz="2500" dirty="0"/>
                        <a:t>Jurisdiction</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1985 </a:t>
                      </a:r>
                    </a:p>
                    <a:p>
                      <a:pPr algn="ctr"/>
                      <a:r>
                        <a:rPr lang="en-US" sz="2500" dirty="0"/>
                        <a:t>Baseline </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2013 </a:t>
                      </a:r>
                    </a:p>
                    <a:p>
                      <a:pPr algn="ctr"/>
                      <a:r>
                        <a:rPr lang="en-US" sz="2500" dirty="0"/>
                        <a:t>Progress</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Climate Change</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a:t>Phase III Planning Target</a:t>
                      </a:r>
                    </a:p>
                  </a:txBody>
                  <a:tcPr>
                    <a:lnB w="635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53306417"/>
                  </a:ext>
                </a:extLst>
              </a:tr>
              <a:tr h="515578">
                <a:tc>
                  <a:txBody>
                    <a:bodyPr/>
                    <a:lstStyle/>
                    <a:p>
                      <a:pPr algn="ctr"/>
                      <a:r>
                        <a:rPr lang="en-US" sz="3000" b="1" dirty="0"/>
                        <a:t>NY</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1.198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0.710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0.014 (2.9%)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0.606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7902813"/>
                  </a:ext>
                </a:extLst>
              </a:tr>
              <a:tr h="515578">
                <a:tc>
                  <a:txBody>
                    <a:bodyPr/>
                    <a:lstStyle/>
                    <a:p>
                      <a:pPr algn="ctr"/>
                      <a:r>
                        <a:rPr lang="en-US" sz="3000" b="1" dirty="0"/>
                        <a:t>PA</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6.282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3.749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0.141 (4.7%)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3.073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3631119"/>
                  </a:ext>
                </a:extLst>
              </a:tr>
              <a:tr h="515578">
                <a:tc>
                  <a:txBody>
                    <a:bodyPr/>
                    <a:lstStyle/>
                    <a:p>
                      <a:pPr algn="ctr"/>
                      <a:r>
                        <a:rPr lang="en-US" sz="3000" b="1" dirty="0"/>
                        <a:t>MD</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7.495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3.942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0.114 (3.2%)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3.604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0362617"/>
                  </a:ext>
                </a:extLst>
              </a:tr>
              <a:tr h="515578">
                <a:tc>
                  <a:txBody>
                    <a:bodyPr/>
                    <a:lstStyle/>
                    <a:p>
                      <a:pPr algn="ctr"/>
                      <a:r>
                        <a:rPr lang="en-US" sz="3000" b="1" dirty="0"/>
                        <a:t>WV</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0.902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0.617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0.019 (3.9%)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0.456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7749976"/>
                  </a:ext>
                </a:extLst>
              </a:tr>
              <a:tr h="515578">
                <a:tc>
                  <a:txBody>
                    <a:bodyPr/>
                    <a:lstStyle/>
                    <a:p>
                      <a:pPr algn="ctr"/>
                      <a:r>
                        <a:rPr lang="en-US" sz="3000" b="1" dirty="0"/>
                        <a:t>DC</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0.090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0.062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0.001 (0.8%)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0.130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5082481"/>
                  </a:ext>
                </a:extLst>
              </a:tr>
              <a:tr h="515578">
                <a:tc>
                  <a:txBody>
                    <a:bodyPr/>
                    <a:lstStyle/>
                    <a:p>
                      <a:pPr algn="ctr"/>
                      <a:r>
                        <a:rPr lang="en-US" sz="3000" b="1" dirty="0"/>
                        <a:t>DE</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0.225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0.116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0.006 (5.1%)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0.120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4803626"/>
                  </a:ext>
                </a:extLst>
              </a:tr>
              <a:tr h="515578">
                <a:tc>
                  <a:txBody>
                    <a:bodyPr/>
                    <a:lstStyle/>
                    <a:p>
                      <a:pPr algn="ctr"/>
                      <a:r>
                        <a:rPr lang="en-US" sz="3000" b="1" dirty="0"/>
                        <a:t>VA</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14.244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6.751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0.193 (3.0%)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6.186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244028"/>
                  </a:ext>
                </a:extLst>
              </a:tr>
              <a:tr h="515578">
                <a:tc>
                  <a:txBody>
                    <a:bodyPr/>
                    <a:lstStyle/>
                    <a:p>
                      <a:pPr algn="ctr"/>
                      <a:r>
                        <a:rPr lang="en-US" sz="3000" b="1" dirty="0" err="1"/>
                        <a:t>Basinwide</a:t>
                      </a:r>
                      <a:r>
                        <a:rPr lang="en-US" sz="3000" b="1" dirty="0"/>
                        <a:t> </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30.44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15.95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0.489 (3.4%)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1" dirty="0"/>
                        <a:t>14.173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06289"/>
                  </a:ext>
                </a:extLst>
              </a:tr>
            </a:tbl>
          </a:graphicData>
        </a:graphic>
      </p:graphicFrame>
      <p:sp>
        <p:nvSpPr>
          <p:cNvPr id="6" name="Title 1"/>
          <p:cNvSpPr txBox="1">
            <a:spLocks/>
          </p:cNvSpPr>
          <p:nvPr/>
        </p:nvSpPr>
        <p:spPr>
          <a:xfrm>
            <a:off x="861645" y="0"/>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Climate Change Loads: Phosphorus</a:t>
            </a:r>
            <a:endPar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5" name="TextBox 4"/>
          <p:cNvSpPr txBox="1"/>
          <p:nvPr/>
        </p:nvSpPr>
        <p:spPr>
          <a:xfrm>
            <a:off x="142948" y="6519446"/>
            <a:ext cx="29207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*Units: millions of pounds</a:t>
            </a:r>
          </a:p>
        </p:txBody>
      </p:sp>
      <p:sp>
        <p:nvSpPr>
          <p:cNvPr id="7" name="Rectangle 6"/>
          <p:cNvSpPr/>
          <p:nvPr/>
        </p:nvSpPr>
        <p:spPr>
          <a:xfrm>
            <a:off x="7384026" y="1194138"/>
            <a:ext cx="2225630" cy="541042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22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Calibri"/>
                <a:ea typeface="+mn-ea"/>
              </a:rPr>
              <a:pPr marL="25400" marR="0" lvl="0" indent="0" algn="l" defTabSz="914400" rtl="0" eaLnBrk="1" fontAlgn="auto" latinLnBrk="0" hangingPunct="1">
                <a:lnSpc>
                  <a:spcPts val="1240"/>
                </a:lnSpc>
                <a:spcBef>
                  <a:spcPts val="0"/>
                </a:spcBef>
                <a:spcAft>
                  <a:spcPts val="0"/>
                </a:spcAft>
                <a:buClrTx/>
                <a:buSzTx/>
                <a:buFontTx/>
                <a:buNone/>
                <a:tabLst/>
                <a:defRPr/>
              </a:pPr>
              <a:t>16</a:t>
            </a:fld>
            <a:endParaRPr kumimoji="0" sz="1200" b="0" i="0" u="none" strike="noStrike" kern="1200" cap="none" spc="0" normalizeH="0" baseline="0" noProof="0" dirty="0">
              <a:ln>
                <a:noFill/>
              </a:ln>
              <a:solidFill>
                <a:srgbClr val="888888"/>
              </a:solidFill>
              <a:effectLst/>
              <a:uLnTx/>
              <a:uFillTx/>
              <a:latin typeface="Calibri"/>
              <a:ea typeface="+mn-ea"/>
            </a:endParaRPr>
          </a:p>
        </p:txBody>
      </p:sp>
      <p:sp>
        <p:nvSpPr>
          <p:cNvPr id="2" name="object 2"/>
          <p:cNvSpPr txBox="1">
            <a:spLocks noGrp="1"/>
          </p:cNvSpPr>
          <p:nvPr>
            <p:ph type="title" idx="4294967295"/>
          </p:nvPr>
        </p:nvSpPr>
        <p:spPr>
          <a:xfrm>
            <a:off x="1389735" y="475481"/>
            <a:ext cx="9264650" cy="690563"/>
          </a:xfrm>
          <a:prstGeom prst="rect">
            <a:avLst/>
          </a:prstGeom>
        </p:spPr>
        <p:txBody>
          <a:bodyPr vert="horz" wrap="square" lIns="0" tIns="12700" rIns="0" bIns="0" rtlCol="0">
            <a:spAutoFit/>
          </a:bodyPr>
          <a:lstStyle/>
          <a:p>
            <a:pPr marL="12700">
              <a:lnSpc>
                <a:spcPct val="100000"/>
              </a:lnSpc>
              <a:spcBef>
                <a:spcPts val="100"/>
              </a:spcBef>
            </a:pPr>
            <a:r>
              <a:rPr lang="en-US" spc="-5" dirty="0"/>
              <a:t>December 19-20 </a:t>
            </a:r>
            <a:r>
              <a:rPr spc="-5" dirty="0"/>
              <a:t>PSC </a:t>
            </a:r>
            <a:r>
              <a:rPr spc="-15" dirty="0"/>
              <a:t>Policy </a:t>
            </a:r>
            <a:r>
              <a:rPr spc="-5" dirty="0"/>
              <a:t>Decisions</a:t>
            </a:r>
            <a:endParaRPr spc="-15" dirty="0"/>
          </a:p>
        </p:txBody>
      </p:sp>
      <p:sp>
        <p:nvSpPr>
          <p:cNvPr id="3" name="object 3"/>
          <p:cNvSpPr txBox="1"/>
          <p:nvPr/>
        </p:nvSpPr>
        <p:spPr>
          <a:xfrm>
            <a:off x="717905" y="1706328"/>
            <a:ext cx="10608310" cy="460382"/>
          </a:xfrm>
          <a:prstGeom prst="rect">
            <a:avLst/>
          </a:prstGeom>
        </p:spPr>
        <p:txBody>
          <a:bodyPr vert="horz" wrap="square" lIns="0" tIns="90170" rIns="0" bIns="0" rtlCol="0">
            <a:spAutoFit/>
          </a:bodyPr>
          <a:lstStyle/>
          <a:p>
            <a:pPr marL="12700" marR="0" lvl="0" indent="0" algn="l" defTabSz="914400" rtl="0" eaLnBrk="1" fontAlgn="auto" latinLnBrk="0" hangingPunct="1">
              <a:lnSpc>
                <a:spcPct val="100000"/>
              </a:lnSpc>
              <a:spcBef>
                <a:spcPts val="710"/>
              </a:spcBef>
              <a:spcAft>
                <a:spcPts val="0"/>
              </a:spcAft>
              <a:buClrTx/>
              <a:buSzTx/>
              <a:buFontTx/>
              <a:buNone/>
              <a:tabLst>
                <a:tab pos="506095" algn="l"/>
              </a:tabLst>
              <a:defRPr/>
            </a:pPr>
            <a:endParaRPr kumimoji="0" sz="2400" b="0" i="0" u="none" strike="noStrike" kern="1200" cap="none" spc="0" normalizeH="0" baseline="0" noProof="0" dirty="0">
              <a:ln>
                <a:noFill/>
              </a:ln>
              <a:solidFill>
                <a:prstClr val="black"/>
              </a:solidFill>
              <a:effectLst/>
              <a:uLnTx/>
              <a:uFillTx/>
              <a:latin typeface="Calibri"/>
              <a:cs typeface="Calibri"/>
            </a:endParaRPr>
          </a:p>
        </p:txBody>
      </p:sp>
      <p:sp>
        <p:nvSpPr>
          <p:cNvPr id="5" name="Rectangle 4"/>
          <p:cNvSpPr/>
          <p:nvPr/>
        </p:nvSpPr>
        <p:spPr>
          <a:xfrm>
            <a:off x="643467" y="1527876"/>
            <a:ext cx="11049000" cy="4893647"/>
          </a:xfrm>
          <a:prstGeom prst="rect">
            <a:avLst/>
          </a:prstGeom>
        </p:spPr>
        <p:txBody>
          <a:bodyPr wrap="square">
            <a:spAutoFit/>
          </a:bodyPr>
          <a:lstStyle/>
          <a:p>
            <a:pPr marL="8890" marR="0">
              <a:spcBef>
                <a:spcPts val="0"/>
              </a:spcBef>
              <a:spcAft>
                <a:spcPts val="0"/>
              </a:spcAft>
              <a:tabLst>
                <a:tab pos="506095" algn="l"/>
              </a:tabLst>
            </a:pP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en-US" sz="2400" b="1"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Incorporate </a:t>
            </a:r>
            <a:r>
              <a:rPr lang="en-US" sz="2400" b="1"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Change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sz="2400" b="1"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Phase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III</a:t>
            </a:r>
            <a:r>
              <a:rPr lang="en-US" sz="2400" b="1" spc="-105"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b="1"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WIPs</a:t>
            </a:r>
            <a:endParaRPr lang="en-US" sz="1200" dirty="0">
              <a:latin typeface="Times New Roman" panose="02020603050405020304" pitchFamily="18" charset="0"/>
              <a:ea typeface="Times New Roman" panose="02020603050405020304" pitchFamily="18" charset="0"/>
            </a:endParaRPr>
          </a:p>
          <a:p>
            <a:pPr marL="8890" marR="8890">
              <a:spcBef>
                <a:spcPts val="0"/>
              </a:spcBef>
              <a:spcAft>
                <a:spcPts val="0"/>
              </a:spcAft>
              <a:tabLst>
                <a:tab pos="241300" algn="l"/>
              </a:tabLst>
            </a:pP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Include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narrative </a:t>
            </a:r>
            <a:r>
              <a:rPr lang="en-US" sz="2400" spc="-25" dirty="0">
                <a:solidFill>
                  <a:srgbClr val="000000"/>
                </a:solidFill>
                <a:latin typeface="Calibri" panose="020F0502020204030204" pitchFamily="34" charset="0"/>
                <a:ea typeface="Times New Roman" panose="02020603050405020304" pitchFamily="18" charset="0"/>
                <a:cs typeface="Calibri" panose="020F0502020204030204" pitchFamily="34" charset="0"/>
              </a:rPr>
              <a:t>strategy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Phase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III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WIPs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describes t</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jurisdictions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current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action plans and </a:t>
            </a:r>
            <a:r>
              <a:rPr lang="en-US" sz="2400"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strategies </a:t>
            </a:r>
            <a:r>
              <a:rPr lang="en-US" sz="2400" spc="-25"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address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change, as well as the jurisdiction-specific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nutrient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sediment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pollution loadings due </a:t>
            </a:r>
            <a:r>
              <a:rPr lang="en-US" sz="2400"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2025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change conditions, while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incorporating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local priorities and actions </a:t>
            </a:r>
            <a:r>
              <a:rPr lang="en-US" sz="2400"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address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change</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impacts.</a:t>
            </a:r>
            <a:endParaRPr lang="en-US" sz="1200" dirty="0">
              <a:latin typeface="Times New Roman" panose="02020603050405020304" pitchFamily="18" charset="0"/>
              <a:ea typeface="Times New Roman" panose="02020603050405020304" pitchFamily="18" charset="0"/>
            </a:endParaRPr>
          </a:p>
          <a:p>
            <a:pPr marL="8890" marR="0">
              <a:spcBef>
                <a:spcPts val="0"/>
              </a:spcBef>
              <a:spcAft>
                <a:spcPts val="0"/>
              </a:spcAft>
              <a:tabLst>
                <a:tab pos="527685" algn="l"/>
              </a:tabLst>
            </a:pPr>
            <a:r>
              <a:rPr lang="en-US" sz="2400" b="1"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Times New Roman" panose="02020603050405020304" pitchFamily="18" charset="0"/>
              <a:ea typeface="Times New Roman" panose="02020603050405020304" pitchFamily="18" charset="0"/>
            </a:endParaRPr>
          </a:p>
          <a:p>
            <a:pPr marL="8890" marR="0">
              <a:spcBef>
                <a:spcPts val="0"/>
              </a:spcBef>
              <a:spcAft>
                <a:spcPts val="0"/>
              </a:spcAft>
              <a:tabLst>
                <a:tab pos="527685" algn="l"/>
              </a:tabLst>
            </a:pPr>
            <a:r>
              <a:rPr lang="en-US" sz="2400" b="1"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2.	</a:t>
            </a:r>
            <a:r>
              <a:rPr lang="en-US" sz="2400" b="1"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Understand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en-US" sz="2400" b="1"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b="1"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Science</a:t>
            </a:r>
            <a:endParaRPr lang="en-US" sz="1200" dirty="0">
              <a:latin typeface="Times New Roman" panose="02020603050405020304" pitchFamily="18" charset="0"/>
              <a:ea typeface="Times New Roman" panose="02020603050405020304" pitchFamily="18" charset="0"/>
            </a:endParaRPr>
          </a:p>
          <a:p>
            <a:pPr marL="8890" marR="0">
              <a:spcBef>
                <a:spcPts val="0"/>
              </a:spcBef>
              <a:spcAft>
                <a:spcPts val="0"/>
              </a:spcAft>
            </a:pP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Address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uncertainty by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documenting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current understanding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of</a:t>
            </a:r>
            <a:r>
              <a:rPr lang="en-US" sz="2400" spc="-11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science and identifying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research </a:t>
            </a:r>
            <a:r>
              <a:rPr lang="en-US" sz="2400"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gaps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a:t>
            </a:r>
            <a:r>
              <a:rPr lang="en-US" sz="2400" spc="-8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needs.</a:t>
            </a:r>
            <a:endParaRPr lang="en-US" sz="1200" dirty="0">
              <a:latin typeface="Times New Roman" panose="02020603050405020304" pitchFamily="18" charset="0"/>
              <a:ea typeface="Times New Roman" panose="02020603050405020304" pitchFamily="18" charset="0"/>
            </a:endParaRPr>
          </a:p>
          <a:p>
            <a:pPr marL="8890" marR="0">
              <a:spcBef>
                <a:spcPts val="0"/>
              </a:spcBef>
              <a:spcAft>
                <a:spcPts val="0"/>
              </a:spcAft>
              <a:tabLst>
                <a:tab pos="527685" algn="l"/>
              </a:tabLst>
            </a:pPr>
            <a:r>
              <a:rPr lang="en-US" sz="2400" b="1"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Times New Roman" panose="02020603050405020304" pitchFamily="18" charset="0"/>
              <a:ea typeface="Times New Roman" panose="02020603050405020304" pitchFamily="18" charset="0"/>
            </a:endParaRPr>
          </a:p>
          <a:p>
            <a:pPr marL="8890" marR="0">
              <a:spcBef>
                <a:spcPts val="0"/>
              </a:spcBef>
              <a:spcAft>
                <a:spcPts val="0"/>
              </a:spcAft>
              <a:tabLst>
                <a:tab pos="527685" algn="l"/>
              </a:tabLst>
            </a:pPr>
            <a:r>
              <a:rPr lang="en-US" sz="2400" b="1"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3.	</a:t>
            </a:r>
            <a:r>
              <a:rPr lang="en-US" sz="2400" b="1"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Incorporate into</a:t>
            </a:r>
            <a:r>
              <a:rPr lang="en-US" sz="2400" b="1" spc="-35"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b="1"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Milestones</a:t>
            </a:r>
            <a:endParaRPr lang="en-US" sz="1200" dirty="0">
              <a:latin typeface="Times New Roman" panose="02020603050405020304" pitchFamily="18" charset="0"/>
              <a:ea typeface="Times New Roman" panose="02020603050405020304" pitchFamily="18" charset="0"/>
            </a:endParaRPr>
          </a:p>
          <a:p>
            <a:pPr marL="8890" marR="8890">
              <a:spcBef>
                <a:spcPts val="0"/>
              </a:spcBef>
              <a:spcAft>
                <a:spcPts val="0"/>
              </a:spcAft>
            </a:pP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Starting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2022-2023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milestones, determine how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climate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change will impact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BMPs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included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WIPs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address </a:t>
            </a:r>
            <a:r>
              <a:rPr lang="en-US" sz="24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vulnerabilities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two-year</a:t>
            </a:r>
            <a:r>
              <a:rPr lang="en-US" sz="2400" spc="25"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milestones.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119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Calibri"/>
                <a:ea typeface="+mn-ea"/>
              </a:rPr>
              <a:pPr marL="25400" marR="0" lvl="0" indent="0" algn="l" defTabSz="914400" rtl="0" eaLnBrk="1" fontAlgn="auto" latinLnBrk="0" hangingPunct="1">
                <a:lnSpc>
                  <a:spcPts val="1240"/>
                </a:lnSpc>
                <a:spcBef>
                  <a:spcPts val="0"/>
                </a:spcBef>
                <a:spcAft>
                  <a:spcPts val="0"/>
                </a:spcAft>
                <a:buClrTx/>
                <a:buSzTx/>
                <a:buFontTx/>
                <a:buNone/>
                <a:tabLst/>
                <a:defRPr/>
              </a:pPr>
              <a:t>17</a:t>
            </a:fld>
            <a:endParaRPr kumimoji="0" sz="1200" b="0" i="0" u="none" strike="noStrike" kern="1200" cap="none" spc="0" normalizeH="0" baseline="0" noProof="0" dirty="0">
              <a:ln>
                <a:noFill/>
              </a:ln>
              <a:solidFill>
                <a:srgbClr val="888888"/>
              </a:solidFill>
              <a:effectLst/>
              <a:uLnTx/>
              <a:uFillTx/>
              <a:latin typeface="Calibri"/>
              <a:ea typeface="+mn-ea"/>
            </a:endParaRPr>
          </a:p>
        </p:txBody>
      </p:sp>
      <p:sp>
        <p:nvSpPr>
          <p:cNvPr id="2" name="object 2"/>
          <p:cNvSpPr txBox="1">
            <a:spLocks noGrp="1"/>
          </p:cNvSpPr>
          <p:nvPr>
            <p:ph type="title" idx="4294967295"/>
          </p:nvPr>
        </p:nvSpPr>
        <p:spPr>
          <a:xfrm>
            <a:off x="458364" y="211886"/>
            <a:ext cx="11371263" cy="1367041"/>
          </a:xfrm>
          <a:prstGeom prst="rect">
            <a:avLst/>
          </a:prstGeom>
        </p:spPr>
        <p:txBody>
          <a:bodyPr vert="horz" wrap="square" lIns="0" tIns="12700" rIns="0" bIns="0" rtlCol="0">
            <a:spAutoFit/>
          </a:bodyPr>
          <a:lstStyle/>
          <a:p>
            <a:pPr marL="12700" algn="ctr">
              <a:spcBef>
                <a:spcPts val="100"/>
              </a:spcBef>
            </a:pPr>
            <a:r>
              <a:rPr lang="en-US" spc="-15" dirty="0"/>
              <a:t>Understanding the Science: </a:t>
            </a:r>
            <a:br>
              <a:rPr lang="en-US" spc="-15" dirty="0"/>
            </a:br>
            <a:r>
              <a:rPr lang="en-US" spc="-15" dirty="0"/>
              <a:t>Proposed Next Steps</a:t>
            </a:r>
            <a:endParaRPr spc="-15" dirty="0"/>
          </a:p>
        </p:txBody>
      </p:sp>
      <p:sp>
        <p:nvSpPr>
          <p:cNvPr id="3" name="object 3"/>
          <p:cNvSpPr txBox="1"/>
          <p:nvPr/>
        </p:nvSpPr>
        <p:spPr>
          <a:xfrm>
            <a:off x="661542" y="1392979"/>
            <a:ext cx="10626090" cy="371897"/>
          </a:xfrm>
          <a:prstGeom prst="rect">
            <a:avLst/>
          </a:prstGeom>
        </p:spPr>
        <p:txBody>
          <a:bodyPr vert="horz" wrap="square" lIns="0" tIns="12700" rIns="0" bIns="0" rtlCol="0">
            <a:spAutoFit/>
          </a:bodyPr>
          <a:lstStyle/>
          <a:p>
            <a:pPr marL="469900" marR="0" lvl="0" indent="-457200" algn="l" defTabSz="914400" rtl="0" eaLnBrk="1" fontAlgn="auto" latinLnBrk="0" hangingPunct="1">
              <a:lnSpc>
                <a:spcPts val="2755"/>
              </a:lnSpc>
              <a:spcBef>
                <a:spcPts val="25"/>
              </a:spcBef>
              <a:spcAft>
                <a:spcPts val="0"/>
              </a:spcAft>
              <a:buClrTx/>
              <a:buSzTx/>
              <a:buFont typeface="Arial" panose="020B0604020202020204" pitchFamily="34" charset="0"/>
              <a:buChar char="•"/>
              <a:tabLst/>
              <a:defRPr/>
            </a:pPr>
            <a:endParaRPr kumimoji="0" sz="2400" b="0" i="0" u="none" strike="noStrike" kern="1200" cap="none" spc="0" normalizeH="0" baseline="0" noProof="0" dirty="0">
              <a:ln>
                <a:noFill/>
              </a:ln>
              <a:solidFill>
                <a:prstClr val="black"/>
              </a:solidFill>
              <a:effectLst/>
              <a:uLnTx/>
              <a:uFillTx/>
              <a:latin typeface="Calibri"/>
              <a:cs typeface="Calibri"/>
            </a:endParaRPr>
          </a:p>
        </p:txBody>
      </p:sp>
      <p:sp>
        <p:nvSpPr>
          <p:cNvPr id="5" name="Rectangle 4"/>
          <p:cNvSpPr/>
          <p:nvPr/>
        </p:nvSpPr>
        <p:spPr>
          <a:xfrm>
            <a:off x="457201" y="1878754"/>
            <a:ext cx="11372426" cy="458139"/>
          </a:xfrm>
          <a:prstGeom prst="rect">
            <a:avLst/>
          </a:prstGeom>
        </p:spPr>
        <p:txBody>
          <a:bodyPr wrap="square">
            <a:spAutoFit/>
          </a:bodyPr>
          <a:lstStyle/>
          <a:p>
            <a:pPr marR="0" lvl="0">
              <a:spcBef>
                <a:spcPts val="0"/>
              </a:spcBef>
              <a:spcAft>
                <a:spcPts val="0"/>
              </a:spcAft>
              <a:tabLst>
                <a:tab pos="457200" algn="l"/>
              </a:tabLst>
            </a:pP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632687839"/>
              </p:ext>
            </p:extLst>
          </p:nvPr>
        </p:nvGraphicFramePr>
        <p:xfrm>
          <a:off x="785003" y="1439333"/>
          <a:ext cx="105026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5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3093"/>
            <a:ext cx="12192000" cy="677108"/>
          </a:xfrm>
          <a:solidFill>
            <a:srgbClr val="F36D21"/>
          </a:solidFill>
        </p:spPr>
        <p:txBody>
          <a:bodyPr/>
          <a:lstStyle/>
          <a:p>
            <a:pPr algn="ctr"/>
            <a:r>
              <a:rPr lang="en-US" b="1" dirty="0">
                <a:latin typeface="+mn-lt"/>
              </a:rPr>
              <a:t>Today’s Requested Policy Decisions</a:t>
            </a:r>
          </a:p>
        </p:txBody>
      </p:sp>
      <p:sp>
        <p:nvSpPr>
          <p:cNvPr id="4" name="Slide Number Placeholder 3"/>
          <p:cNvSpPr>
            <a:spLocks noGrp="1"/>
          </p:cNvSpPr>
          <p:nvPr>
            <p:ph type="sldNum" sz="quarter" idx="12"/>
          </p:nvPr>
        </p:nvSpPr>
        <p:spPr/>
        <p:txBody>
          <a:bodyPr/>
          <a:lstStyle/>
          <a:p>
            <a:fld id="{5A8328EF-C2C8-4861-B0DA-8100FEBAF165}" type="slidenum">
              <a:rPr lang="en-US" smtClean="0"/>
              <a:t>18</a:t>
            </a:fld>
            <a:endParaRPr lang="en-US"/>
          </a:p>
        </p:txBody>
      </p:sp>
      <p:sp>
        <p:nvSpPr>
          <p:cNvPr id="5" name="TextBox 4">
            <a:extLst>
              <a:ext uri="{FF2B5EF4-FFF2-40B4-BE49-F238E27FC236}">
                <a16:creationId xmlns:a16="http://schemas.microsoft.com/office/drawing/2014/main" id="{35306F2C-C291-4844-9393-E5BF79D7FA92}"/>
              </a:ext>
            </a:extLst>
          </p:cNvPr>
          <p:cNvSpPr txBox="1"/>
          <p:nvPr/>
        </p:nvSpPr>
        <p:spPr>
          <a:xfrm>
            <a:off x="402198" y="2268561"/>
            <a:ext cx="11165305" cy="1569660"/>
          </a:xfrm>
          <a:prstGeom prst="rect">
            <a:avLst/>
          </a:prstGeom>
          <a:noFill/>
        </p:spPr>
        <p:txBody>
          <a:bodyPr wrap="square" rtlCol="0">
            <a:spAutoFit/>
          </a:bodyPr>
          <a:lstStyle/>
          <a:p>
            <a:r>
              <a:rPr lang="en-US" sz="3200" b="1" dirty="0"/>
              <a:t>First</a:t>
            </a:r>
            <a:r>
              <a:rPr lang="en-US" sz="3200" dirty="0"/>
              <a:t>: Approval of the proposed next steps and overall schedule for a</a:t>
            </a:r>
            <a:r>
              <a:rPr lang="en-US" sz="3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ddressing uncertainty by </a:t>
            </a:r>
            <a:r>
              <a:rPr lang="en-US" sz="3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documenting </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32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current understanding </a:t>
            </a:r>
            <a:r>
              <a:rPr lang="en-US" sz="3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of</a:t>
            </a:r>
            <a:r>
              <a:rPr lang="en-US" sz="3200" spc="-11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3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science and identifying </a:t>
            </a:r>
            <a:r>
              <a:rPr lang="en-US" sz="3200"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research </a:t>
            </a:r>
            <a:r>
              <a:rPr lang="en-US" sz="3200" spc="-20" dirty="0">
                <a:solidFill>
                  <a:srgbClr val="000000"/>
                </a:solidFill>
                <a:latin typeface="Calibri" panose="020F0502020204030204" pitchFamily="34" charset="0"/>
                <a:ea typeface="Times New Roman" panose="02020603050405020304" pitchFamily="18" charset="0"/>
                <a:cs typeface="Calibri" panose="020F0502020204030204" pitchFamily="34" charset="0"/>
              </a:rPr>
              <a:t>gaps </a:t>
            </a:r>
            <a:r>
              <a:rPr lang="en-US" sz="3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a:t>
            </a:r>
            <a:r>
              <a:rPr lang="en-US" sz="3200" spc="-8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spc="-5" dirty="0">
                <a:solidFill>
                  <a:srgbClr val="000000"/>
                </a:solidFill>
                <a:latin typeface="Calibri" panose="020F0502020204030204" pitchFamily="34" charset="0"/>
                <a:ea typeface="Times New Roman" panose="02020603050405020304" pitchFamily="18" charset="0"/>
                <a:cs typeface="Calibri" panose="020F0502020204030204" pitchFamily="34" charset="0"/>
              </a:rPr>
              <a:t>nee</a:t>
            </a:r>
            <a:r>
              <a:rPr lang="en-US" sz="3200" dirty="0"/>
              <a:t>ds.</a:t>
            </a:r>
          </a:p>
        </p:txBody>
      </p:sp>
    </p:spTree>
    <p:extLst>
      <p:ext uri="{BB962C8B-B14F-4D97-AF65-F5344CB8AC3E}">
        <p14:creationId xmlns:p14="http://schemas.microsoft.com/office/powerpoint/2010/main" val="171988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3093"/>
            <a:ext cx="12192000" cy="677108"/>
          </a:xfrm>
          <a:solidFill>
            <a:srgbClr val="F36D21"/>
          </a:solidFill>
        </p:spPr>
        <p:txBody>
          <a:bodyPr/>
          <a:lstStyle/>
          <a:p>
            <a:pPr algn="ctr"/>
            <a:r>
              <a:rPr lang="en-US" b="1" dirty="0">
                <a:latin typeface="+mn-lt"/>
              </a:rPr>
              <a:t>Today’s Requested Policy Decisions</a:t>
            </a:r>
          </a:p>
        </p:txBody>
      </p:sp>
      <p:sp>
        <p:nvSpPr>
          <p:cNvPr id="4" name="Slide Number Placeholder 3"/>
          <p:cNvSpPr>
            <a:spLocks noGrp="1"/>
          </p:cNvSpPr>
          <p:nvPr>
            <p:ph type="sldNum" sz="quarter" idx="12"/>
          </p:nvPr>
        </p:nvSpPr>
        <p:spPr/>
        <p:txBody>
          <a:bodyPr/>
          <a:lstStyle/>
          <a:p>
            <a:fld id="{5A8328EF-C2C8-4861-B0DA-8100FEBAF165}" type="slidenum">
              <a:rPr lang="en-US" smtClean="0"/>
              <a:t>19</a:t>
            </a:fld>
            <a:endParaRPr lang="en-US"/>
          </a:p>
        </p:txBody>
      </p:sp>
      <p:sp>
        <p:nvSpPr>
          <p:cNvPr id="5" name="TextBox 4">
            <a:extLst>
              <a:ext uri="{FF2B5EF4-FFF2-40B4-BE49-F238E27FC236}">
                <a16:creationId xmlns:a16="http://schemas.microsoft.com/office/drawing/2014/main" id="{D5960E52-C8A9-437D-B15E-922B5594731B}"/>
              </a:ext>
            </a:extLst>
          </p:cNvPr>
          <p:cNvSpPr txBox="1"/>
          <p:nvPr/>
        </p:nvSpPr>
        <p:spPr>
          <a:xfrm>
            <a:off x="472526" y="2267101"/>
            <a:ext cx="11165305" cy="3539430"/>
          </a:xfrm>
          <a:prstGeom prst="rect">
            <a:avLst/>
          </a:prstGeom>
          <a:noFill/>
        </p:spPr>
        <p:txBody>
          <a:bodyPr wrap="square" rtlCol="0">
            <a:spAutoFit/>
          </a:bodyPr>
          <a:lstStyle/>
          <a:p>
            <a:r>
              <a:rPr lang="en-US" sz="3200" b="1" dirty="0"/>
              <a:t>Second</a:t>
            </a:r>
            <a:r>
              <a:rPr lang="en-US" sz="3200" dirty="0"/>
              <a:t>: Agreement to use the nutrient and sediment load reductions presented in December 2017 needed to address projected climate change impacts on Bay water quality by 2025 as the </a:t>
            </a:r>
            <a:r>
              <a:rPr lang="en-US" sz="3200" u="sng" dirty="0"/>
              <a:t>starting point</a:t>
            </a:r>
            <a:r>
              <a:rPr lang="en-US" sz="3200" dirty="0"/>
              <a:t> for proceeding forward the with proposed Partnership multi-year schedule for factoring changing climate conditions into the jurisdictions’ Phase III Watershed Implementation Plans.</a:t>
            </a:r>
          </a:p>
        </p:txBody>
      </p:sp>
    </p:spTree>
    <p:extLst>
      <p:ext uri="{BB962C8B-B14F-4D97-AF65-F5344CB8AC3E}">
        <p14:creationId xmlns:p14="http://schemas.microsoft.com/office/powerpoint/2010/main" val="45009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3093"/>
            <a:ext cx="12134850" cy="677108"/>
          </a:xfrm>
          <a:solidFill>
            <a:srgbClr val="F36D21"/>
          </a:solidFill>
        </p:spPr>
        <p:txBody>
          <a:bodyPr/>
          <a:lstStyle/>
          <a:p>
            <a:pPr algn="ctr"/>
            <a:r>
              <a:rPr lang="en-US" b="1" dirty="0">
                <a:latin typeface="+mn-lt"/>
              </a:rPr>
              <a:t>Today’s Requested Policy Decisions</a:t>
            </a:r>
          </a:p>
        </p:txBody>
      </p:sp>
      <p:sp>
        <p:nvSpPr>
          <p:cNvPr id="4" name="Slide Number Placeholder 3"/>
          <p:cNvSpPr>
            <a:spLocks noGrp="1"/>
          </p:cNvSpPr>
          <p:nvPr>
            <p:ph type="sldNum" sz="quarter" idx="12"/>
          </p:nvPr>
        </p:nvSpPr>
        <p:spPr/>
        <p:txBody>
          <a:bodyPr/>
          <a:lstStyle/>
          <a:p>
            <a:fld id="{5A8328EF-C2C8-4861-B0DA-8100FEBAF165}" type="slidenum">
              <a:rPr lang="en-US" smtClean="0"/>
              <a:t>2</a:t>
            </a:fld>
            <a:endParaRPr lang="en-US"/>
          </a:p>
        </p:txBody>
      </p:sp>
      <p:sp>
        <p:nvSpPr>
          <p:cNvPr id="6" name="TextBox 5">
            <a:extLst>
              <a:ext uri="{FF2B5EF4-FFF2-40B4-BE49-F238E27FC236}">
                <a16:creationId xmlns:a16="http://schemas.microsoft.com/office/drawing/2014/main" id="{D4306A71-0997-4CE0-99F6-7BC39F2410AA}"/>
              </a:ext>
            </a:extLst>
          </p:cNvPr>
          <p:cNvSpPr txBox="1"/>
          <p:nvPr/>
        </p:nvSpPr>
        <p:spPr>
          <a:xfrm>
            <a:off x="279735" y="1574597"/>
            <a:ext cx="11165305" cy="4524315"/>
          </a:xfrm>
          <a:prstGeom prst="rect">
            <a:avLst/>
          </a:prstGeom>
          <a:noFill/>
        </p:spPr>
        <p:txBody>
          <a:bodyPr wrap="square" rtlCol="0">
            <a:spAutoFit/>
          </a:bodyPr>
          <a:lstStyle/>
          <a:p>
            <a:pPr marL="514350" indent="-514350">
              <a:buFont typeface="+mj-lt"/>
              <a:buAutoNum type="arabicParenR"/>
            </a:pPr>
            <a:r>
              <a:rPr lang="en-US" sz="3200" dirty="0"/>
              <a:t>Approve the proposed next steps and overall schedule for a</a:t>
            </a:r>
            <a:r>
              <a:rPr lang="en-US" sz="32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ddressing uncertainty in our understanding of climate change impacts on Chesapeake Bay water quality</a:t>
            </a:r>
            <a:r>
              <a:rPr lang="en-US" sz="3200" dirty="0"/>
              <a:t>.</a:t>
            </a:r>
          </a:p>
          <a:p>
            <a:pPr marL="514350" indent="-514350">
              <a:buFont typeface="+mj-lt"/>
              <a:buAutoNum type="arabicParenR"/>
            </a:pPr>
            <a:endParaRPr lang="en-US" sz="3200" dirty="0"/>
          </a:p>
          <a:p>
            <a:pPr marL="514350" indent="-514350">
              <a:buFont typeface="+mj-lt"/>
              <a:buAutoNum type="arabicParenR"/>
            </a:pPr>
            <a:r>
              <a:rPr lang="en-US" sz="3200" dirty="0"/>
              <a:t>Agree to use the nutrient and sediment load reductions presented in December 2017 as the </a:t>
            </a:r>
            <a:r>
              <a:rPr lang="en-US" sz="3200" u="sng" dirty="0"/>
              <a:t>starting point</a:t>
            </a:r>
            <a:r>
              <a:rPr lang="en-US" sz="3200" dirty="0"/>
              <a:t> for proceeding forward the with proposed Partnership multi-year schedule for factoring changing climate conditions into the jurisdictions’ Phase III Watershed Implementation Plans.</a:t>
            </a:r>
          </a:p>
        </p:txBody>
      </p:sp>
    </p:spTree>
    <p:extLst>
      <p:ext uri="{BB962C8B-B14F-4D97-AF65-F5344CB8AC3E}">
        <p14:creationId xmlns:p14="http://schemas.microsoft.com/office/powerpoint/2010/main" val="88071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3093"/>
            <a:ext cx="12192000" cy="677108"/>
          </a:xfrm>
          <a:solidFill>
            <a:srgbClr val="F36D21"/>
          </a:solidFill>
        </p:spPr>
        <p:txBody>
          <a:bodyPr/>
          <a:lstStyle/>
          <a:p>
            <a:pPr algn="ctr"/>
            <a:r>
              <a:rPr lang="en-US" b="1" dirty="0">
                <a:latin typeface="+mn-lt"/>
              </a:rPr>
              <a:t>Today’s Requested Policy Decisions</a:t>
            </a:r>
          </a:p>
        </p:txBody>
      </p:sp>
      <p:sp>
        <p:nvSpPr>
          <p:cNvPr id="4" name="Slide Number Placeholder 3"/>
          <p:cNvSpPr>
            <a:spLocks noGrp="1"/>
          </p:cNvSpPr>
          <p:nvPr>
            <p:ph type="sldNum" sz="quarter" idx="12"/>
          </p:nvPr>
        </p:nvSpPr>
        <p:spPr/>
        <p:txBody>
          <a:bodyPr/>
          <a:lstStyle/>
          <a:p>
            <a:fld id="{5A8328EF-C2C8-4861-B0DA-8100FEBAF165}" type="slidenum">
              <a:rPr lang="en-US" smtClean="0"/>
              <a:t>20</a:t>
            </a:fld>
            <a:endParaRPr lang="en-US"/>
          </a:p>
        </p:txBody>
      </p:sp>
      <p:sp>
        <p:nvSpPr>
          <p:cNvPr id="5" name="TextBox 4">
            <a:extLst>
              <a:ext uri="{FF2B5EF4-FFF2-40B4-BE49-F238E27FC236}">
                <a16:creationId xmlns:a16="http://schemas.microsoft.com/office/drawing/2014/main" id="{D5960E52-C8A9-437D-B15E-922B5594731B}"/>
              </a:ext>
            </a:extLst>
          </p:cNvPr>
          <p:cNvSpPr txBox="1"/>
          <p:nvPr/>
        </p:nvSpPr>
        <p:spPr>
          <a:xfrm>
            <a:off x="464362" y="1589465"/>
            <a:ext cx="11165305" cy="5262979"/>
          </a:xfrm>
          <a:prstGeom prst="rect">
            <a:avLst/>
          </a:prstGeom>
          <a:noFill/>
        </p:spPr>
        <p:txBody>
          <a:bodyPr wrap="square" rtlCol="0">
            <a:spAutoFit/>
          </a:bodyPr>
          <a:lstStyle/>
          <a:p>
            <a:r>
              <a:rPr lang="en-US" sz="3200" b="1" dirty="0"/>
              <a:t>Third</a:t>
            </a:r>
            <a:r>
              <a:rPr lang="en-US" sz="3200" dirty="0"/>
              <a:t>: Agreement on New York’s proposed revised “Factoring Climate Change Considerations into the Phase III Watershed Implementation Plans” language:</a:t>
            </a:r>
          </a:p>
          <a:p>
            <a:endParaRPr lang="en-US" sz="3200" dirty="0"/>
          </a:p>
          <a:p>
            <a:r>
              <a:rPr lang="en-US" sz="2800" b="1" dirty="0"/>
              <a:t>1. Incorporate Climate Change in the Phase III WIPs </a:t>
            </a:r>
          </a:p>
          <a:p>
            <a:r>
              <a:rPr lang="en-US" sz="2800" dirty="0"/>
              <a:t>Include a narrative strategy in the Phase III WIPs that describes the state and local jurisdictions’ current action plans and strategies to address climate change and commit to adopting climate change allocations by 2021, employing the climate change model and other relevant local information.    </a:t>
            </a:r>
          </a:p>
          <a:p>
            <a:endParaRPr lang="en-US" sz="3200" dirty="0"/>
          </a:p>
          <a:p>
            <a:endParaRPr lang="en-US" sz="3200" dirty="0"/>
          </a:p>
        </p:txBody>
      </p:sp>
    </p:spTree>
    <p:extLst>
      <p:ext uri="{BB962C8B-B14F-4D97-AF65-F5344CB8AC3E}">
        <p14:creationId xmlns:p14="http://schemas.microsoft.com/office/powerpoint/2010/main" val="429374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3093"/>
            <a:ext cx="12192000" cy="677108"/>
          </a:xfrm>
          <a:solidFill>
            <a:srgbClr val="F36D21"/>
          </a:solidFill>
        </p:spPr>
        <p:txBody>
          <a:bodyPr/>
          <a:lstStyle/>
          <a:p>
            <a:pPr algn="ctr"/>
            <a:r>
              <a:rPr lang="en-US" b="1" dirty="0">
                <a:latin typeface="+mn-lt"/>
              </a:rPr>
              <a:t>Today’s Requested Policy Decisions</a:t>
            </a:r>
          </a:p>
        </p:txBody>
      </p:sp>
      <p:sp>
        <p:nvSpPr>
          <p:cNvPr id="4" name="Slide Number Placeholder 3"/>
          <p:cNvSpPr>
            <a:spLocks noGrp="1"/>
          </p:cNvSpPr>
          <p:nvPr>
            <p:ph type="sldNum" sz="quarter" idx="12"/>
          </p:nvPr>
        </p:nvSpPr>
        <p:spPr/>
        <p:txBody>
          <a:bodyPr/>
          <a:lstStyle/>
          <a:p>
            <a:fld id="{5A8328EF-C2C8-4861-B0DA-8100FEBAF165}" type="slidenum">
              <a:rPr lang="en-US" smtClean="0"/>
              <a:t>21</a:t>
            </a:fld>
            <a:endParaRPr lang="en-US"/>
          </a:p>
        </p:txBody>
      </p:sp>
      <p:sp>
        <p:nvSpPr>
          <p:cNvPr id="5" name="TextBox 4">
            <a:extLst>
              <a:ext uri="{FF2B5EF4-FFF2-40B4-BE49-F238E27FC236}">
                <a16:creationId xmlns:a16="http://schemas.microsoft.com/office/drawing/2014/main" id="{D5960E52-C8A9-437D-B15E-922B5594731B}"/>
              </a:ext>
            </a:extLst>
          </p:cNvPr>
          <p:cNvSpPr txBox="1"/>
          <p:nvPr/>
        </p:nvSpPr>
        <p:spPr>
          <a:xfrm>
            <a:off x="464362" y="1589465"/>
            <a:ext cx="11165305" cy="4893647"/>
          </a:xfrm>
          <a:prstGeom prst="rect">
            <a:avLst/>
          </a:prstGeom>
          <a:noFill/>
        </p:spPr>
        <p:txBody>
          <a:bodyPr wrap="square" rtlCol="0">
            <a:spAutoFit/>
          </a:bodyPr>
          <a:lstStyle/>
          <a:p>
            <a:r>
              <a:rPr lang="en-US" sz="2400" b="1" dirty="0"/>
              <a:t>2. Understand the Science </a:t>
            </a:r>
          </a:p>
          <a:p>
            <a:pPr marL="457200" indent="-457200">
              <a:buFont typeface="Arial" panose="020B0604020202020204" pitchFamily="34" charset="0"/>
              <a:buChar char="•"/>
            </a:pPr>
            <a:r>
              <a:rPr lang="en-US" sz="2400" dirty="0"/>
              <a:t>Continue to sharpen the understanding of the science, impacts of climate change, and identify research gaps and needs.</a:t>
            </a:r>
          </a:p>
          <a:p>
            <a:pPr marL="457200" indent="-457200">
              <a:buFont typeface="Arial" panose="020B0604020202020204" pitchFamily="34" charset="0"/>
              <a:buChar char="•"/>
            </a:pPr>
            <a:r>
              <a:rPr lang="en-US" sz="2400" dirty="0"/>
              <a:t>Develop an estimate of pollutant load changes (nitrogen, phosphorus, and sediment) due to 2025 climate change conditions. </a:t>
            </a:r>
          </a:p>
          <a:p>
            <a:pPr marL="457200" indent="-457200">
              <a:buFont typeface="Arial" panose="020B0604020202020204" pitchFamily="34" charset="0"/>
              <a:buChar char="•"/>
            </a:pPr>
            <a:r>
              <a:rPr lang="en-US" sz="2400" dirty="0"/>
              <a:t>Develop a better understanding of BMP responses, including new, enhanced and resilient BMPs, to better address climate change conditions such as increased storm intensity. </a:t>
            </a:r>
          </a:p>
          <a:p>
            <a:pPr marL="457200" indent="-457200">
              <a:buFont typeface="Arial" panose="020B0604020202020204" pitchFamily="34" charset="0"/>
              <a:buChar char="•"/>
            </a:pPr>
            <a:r>
              <a:rPr lang="en-US" sz="2400" dirty="0"/>
              <a:t>In 2021, the Partnership will consider results of updated methods, techniques, and studies and determine estimated loads due to climate change for each jurisdiction. </a:t>
            </a:r>
          </a:p>
          <a:p>
            <a:pPr marL="457200" indent="-457200">
              <a:buFont typeface="Arial" panose="020B0604020202020204" pitchFamily="34" charset="0"/>
              <a:buChar char="•"/>
            </a:pPr>
            <a:r>
              <a:rPr lang="en-US" sz="2400" dirty="0"/>
              <a:t>In 2021 jurisdictions will account for additional nutrient and sediment pollutant loads due to 2025 climate change conditions in a Phase III WIP addendum and/or 2-year milestones beginning in 2022.</a:t>
            </a:r>
          </a:p>
        </p:txBody>
      </p:sp>
    </p:spTree>
    <p:extLst>
      <p:ext uri="{BB962C8B-B14F-4D97-AF65-F5344CB8AC3E}">
        <p14:creationId xmlns:p14="http://schemas.microsoft.com/office/powerpoint/2010/main" val="37436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3093"/>
            <a:ext cx="12192000" cy="677108"/>
          </a:xfrm>
          <a:solidFill>
            <a:srgbClr val="F36D21"/>
          </a:solidFill>
        </p:spPr>
        <p:txBody>
          <a:bodyPr/>
          <a:lstStyle/>
          <a:p>
            <a:pPr algn="ctr"/>
            <a:r>
              <a:rPr lang="en-US" b="1" dirty="0">
                <a:latin typeface="+mn-lt"/>
              </a:rPr>
              <a:t>Today’s Requested Policy Decisions</a:t>
            </a:r>
          </a:p>
        </p:txBody>
      </p:sp>
      <p:sp>
        <p:nvSpPr>
          <p:cNvPr id="4" name="Slide Number Placeholder 3"/>
          <p:cNvSpPr>
            <a:spLocks noGrp="1"/>
          </p:cNvSpPr>
          <p:nvPr>
            <p:ph type="sldNum" sz="quarter" idx="12"/>
          </p:nvPr>
        </p:nvSpPr>
        <p:spPr/>
        <p:txBody>
          <a:bodyPr/>
          <a:lstStyle/>
          <a:p>
            <a:fld id="{5A8328EF-C2C8-4861-B0DA-8100FEBAF165}" type="slidenum">
              <a:rPr lang="en-US" smtClean="0"/>
              <a:t>22</a:t>
            </a:fld>
            <a:endParaRPr lang="en-US"/>
          </a:p>
        </p:txBody>
      </p:sp>
      <p:sp>
        <p:nvSpPr>
          <p:cNvPr id="5" name="TextBox 4">
            <a:extLst>
              <a:ext uri="{FF2B5EF4-FFF2-40B4-BE49-F238E27FC236}">
                <a16:creationId xmlns:a16="http://schemas.microsoft.com/office/drawing/2014/main" id="{D5960E52-C8A9-437D-B15E-922B5594731B}"/>
              </a:ext>
            </a:extLst>
          </p:cNvPr>
          <p:cNvSpPr txBox="1"/>
          <p:nvPr/>
        </p:nvSpPr>
        <p:spPr>
          <a:xfrm>
            <a:off x="464362" y="1589465"/>
            <a:ext cx="11165305" cy="3539430"/>
          </a:xfrm>
          <a:prstGeom prst="rect">
            <a:avLst/>
          </a:prstGeom>
          <a:noFill/>
        </p:spPr>
        <p:txBody>
          <a:bodyPr wrap="square" rtlCol="0">
            <a:spAutoFit/>
          </a:bodyPr>
          <a:lstStyle/>
          <a:p>
            <a:r>
              <a:rPr lang="en-US" sz="3200" b="1" dirty="0"/>
              <a:t>3.  Incorporate into Milestones </a:t>
            </a:r>
          </a:p>
          <a:p>
            <a:pPr marL="457200" indent="-457200">
              <a:buFont typeface="Arial" panose="020B0604020202020204" pitchFamily="34" charset="0"/>
              <a:buChar char="•"/>
            </a:pPr>
            <a:r>
              <a:rPr lang="en-US" sz="3200" dirty="0"/>
              <a:t>Starting with the 2022-2023 milestones, the Partnership will determine how climate change will impact the BMPs included in the WIPs and address these vulnerabilities in the two-year milestones. </a:t>
            </a:r>
          </a:p>
          <a:p>
            <a:endParaRPr lang="en-US" sz="3200" dirty="0"/>
          </a:p>
          <a:p>
            <a:endParaRPr lang="en-US" sz="3200" dirty="0"/>
          </a:p>
        </p:txBody>
      </p:sp>
    </p:spTree>
    <p:extLst>
      <p:ext uri="{BB962C8B-B14F-4D97-AF65-F5344CB8AC3E}">
        <p14:creationId xmlns:p14="http://schemas.microsoft.com/office/powerpoint/2010/main" val="355357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normAutofit/>
          </a:bodyPr>
          <a:lstStyle/>
          <a:p>
            <a:pPr algn="ctr"/>
            <a:r>
              <a:rPr lang="en-US" b="1" dirty="0">
                <a:latin typeface="+mn-lt"/>
              </a:rPr>
              <a:t>Accounting for Changing Conditions</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328EF-C2C8-4861-B0DA-8100FEBAF1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067" y="848157"/>
            <a:ext cx="8602133" cy="6009843"/>
          </a:xfrm>
          <a:prstGeom prst="rect">
            <a:avLst/>
          </a:prstGeom>
        </p:spPr>
      </p:pic>
    </p:spTree>
    <p:extLst>
      <p:ext uri="{BB962C8B-B14F-4D97-AF65-F5344CB8AC3E}">
        <p14:creationId xmlns:p14="http://schemas.microsoft.com/office/powerpoint/2010/main" val="255611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10515600" cy="1325563"/>
          </a:xfrm>
        </p:spPr>
        <p:txBody>
          <a:bodyPr>
            <a:normAutofit/>
          </a:bodyPr>
          <a:lstStyle/>
          <a:p>
            <a:pPr algn="ctr"/>
            <a:r>
              <a:rPr lang="en-US" b="1" dirty="0">
                <a:latin typeface="+mn-lt"/>
              </a:rPr>
              <a:t>To Limit Uncertainty</a:t>
            </a:r>
          </a:p>
        </p:txBody>
      </p:sp>
      <p:sp>
        <p:nvSpPr>
          <p:cNvPr id="3" name="Content Placeholder 2"/>
          <p:cNvSpPr>
            <a:spLocks noGrp="1"/>
          </p:cNvSpPr>
          <p:nvPr>
            <p:ph idx="1"/>
          </p:nvPr>
        </p:nvSpPr>
        <p:spPr>
          <a:xfrm>
            <a:off x="548640" y="1728580"/>
            <a:ext cx="10805160" cy="4627770"/>
          </a:xfrm>
        </p:spPr>
        <p:txBody>
          <a:bodyPr>
            <a:normAutofit/>
          </a:bodyPr>
          <a:lstStyle/>
          <a:p>
            <a:r>
              <a:rPr lang="en-US" sz="3000" dirty="0"/>
              <a:t>The Partnership used STAC recommended projections for 2025 that have a </a:t>
            </a:r>
            <a:r>
              <a:rPr lang="en-US" sz="3000" u="sng" dirty="0"/>
              <a:t>high level </a:t>
            </a:r>
            <a:r>
              <a:rPr lang="en-US" sz="3000" dirty="0"/>
              <a:t>of confidence</a:t>
            </a:r>
            <a:r>
              <a:rPr lang="en-US" sz="3000" baseline="30000" dirty="0"/>
              <a:t>1</a:t>
            </a:r>
            <a:endParaRPr lang="en-US" sz="3000" dirty="0"/>
          </a:p>
          <a:p>
            <a:pPr lvl="1"/>
            <a:endParaRPr lang="en-US" sz="2900" dirty="0"/>
          </a:p>
          <a:p>
            <a:r>
              <a:rPr lang="en-US" sz="3000" dirty="0"/>
              <a:t>Selection of projections for sea level rise and precipitation change were based on past records of </a:t>
            </a:r>
            <a:r>
              <a:rPr lang="en-US" sz="3000" u="sng" dirty="0"/>
              <a:t>observed</a:t>
            </a:r>
            <a:r>
              <a:rPr lang="en-US" sz="3000" dirty="0"/>
              <a:t> climatic and resultant river flow conditions</a:t>
            </a:r>
          </a:p>
          <a:p>
            <a:pPr lvl="1"/>
            <a:endParaRPr lang="en-US" sz="2600" dirty="0"/>
          </a:p>
          <a:p>
            <a:r>
              <a:rPr lang="en-US" sz="3000" dirty="0"/>
              <a:t>Downscaled temperature projections for 2025 are closely aligned with </a:t>
            </a:r>
            <a:r>
              <a:rPr lang="en-US" sz="3000" u="sng" dirty="0"/>
              <a:t>observed</a:t>
            </a:r>
            <a:r>
              <a:rPr lang="en-US" sz="3000" dirty="0"/>
              <a:t> trends</a:t>
            </a:r>
          </a:p>
          <a:p>
            <a:endParaRPr lang="en-US" sz="29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328EF-C2C8-4861-B0DA-8100FEBAF1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
        <p:nvSpPr>
          <p:cNvPr id="4" name="TextBox 3"/>
          <p:cNvSpPr txBox="1"/>
          <p:nvPr/>
        </p:nvSpPr>
        <p:spPr>
          <a:xfrm>
            <a:off x="119270" y="6356350"/>
            <a:ext cx="11248592" cy="276999"/>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0" cap="none" spc="0" normalizeH="0" baseline="0" noProof="0" dirty="0">
                <a:ln>
                  <a:noFill/>
                </a:ln>
                <a:solidFill>
                  <a:sysClr val="windowText" lastClr="000000"/>
                </a:solidFill>
                <a:effectLst/>
                <a:uLnTx/>
                <a:uFillTx/>
              </a:rPr>
              <a:t>CBP Scientific and Technical Advisory Committee. 2016. The Development of Climate Projections for Use in Chesapeake Bay Program Assessments. March 2016 Workshop. </a:t>
            </a:r>
          </a:p>
        </p:txBody>
      </p:sp>
    </p:spTree>
    <p:extLst>
      <p:ext uri="{BB962C8B-B14F-4D97-AF65-F5344CB8AC3E}">
        <p14:creationId xmlns:p14="http://schemas.microsoft.com/office/powerpoint/2010/main" val="92760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45067" y="177577"/>
            <a:ext cx="10363200" cy="1143000"/>
          </a:xfrm>
        </p:spPr>
        <p:txBody>
          <a:bodyPr>
            <a:noAutofit/>
          </a:bodyPr>
          <a:lstStyle/>
          <a:p>
            <a:pPr algn="ctr"/>
            <a:r>
              <a:rPr lang="en-US" b="1" dirty="0">
                <a:latin typeface="+mn-lt"/>
              </a:rPr>
              <a:t>Major Climate Variables: 2025 Projections</a:t>
            </a:r>
          </a:p>
        </p:txBody>
      </p:sp>
      <p:grpSp>
        <p:nvGrpSpPr>
          <p:cNvPr id="2" name="Group 1"/>
          <p:cNvGrpSpPr/>
          <p:nvPr/>
        </p:nvGrpSpPr>
        <p:grpSpPr>
          <a:xfrm>
            <a:off x="2012885" y="3437150"/>
            <a:ext cx="2362202" cy="3036851"/>
            <a:chOff x="3314695" y="1667500"/>
            <a:chExt cx="2362202" cy="3036851"/>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811" y="3448628"/>
              <a:ext cx="1267971" cy="7863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666" y="1667500"/>
              <a:ext cx="362117" cy="964868"/>
            </a:xfrm>
            <a:prstGeom prst="rect">
              <a:avLst/>
            </a:prstGeom>
          </p:spPr>
        </p:pic>
        <p:sp>
          <p:nvSpPr>
            <p:cNvPr id="18" name="TextBox 17"/>
            <p:cNvSpPr txBox="1"/>
            <p:nvPr/>
          </p:nvSpPr>
          <p:spPr>
            <a:xfrm>
              <a:off x="3314697" y="2794625"/>
              <a:ext cx="2362200" cy="369332"/>
            </a:xfrm>
            <a:prstGeom prst="rect">
              <a:avLst/>
            </a:prstGeom>
            <a:noFill/>
          </p:spPr>
          <p:txBody>
            <a:bodyPr wrap="square" rtlCol="0">
              <a:spAutoFit/>
            </a:bodyPr>
            <a:lstStyle/>
            <a:p>
              <a:pPr>
                <a:defRPr/>
              </a:pPr>
              <a:r>
                <a:rPr lang="en-US" dirty="0">
                  <a:solidFill>
                    <a:prstClr val="black"/>
                  </a:solidFill>
                  <a:latin typeface="Constantia"/>
                </a:rPr>
                <a:t>Temperature Increase</a:t>
              </a:r>
            </a:p>
          </p:txBody>
        </p:sp>
        <p:sp>
          <p:nvSpPr>
            <p:cNvPr id="20" name="TextBox 19"/>
            <p:cNvSpPr txBox="1"/>
            <p:nvPr/>
          </p:nvSpPr>
          <p:spPr>
            <a:xfrm>
              <a:off x="3314695" y="4335019"/>
              <a:ext cx="2362200" cy="369332"/>
            </a:xfrm>
            <a:prstGeom prst="rect">
              <a:avLst/>
            </a:prstGeom>
            <a:noFill/>
          </p:spPr>
          <p:txBody>
            <a:bodyPr wrap="square" rtlCol="0">
              <a:spAutoFit/>
            </a:bodyPr>
            <a:lstStyle/>
            <a:p>
              <a:pPr algn="ctr">
                <a:defRPr/>
              </a:pPr>
              <a:r>
                <a:rPr lang="en-US" dirty="0">
                  <a:solidFill>
                    <a:prstClr val="black"/>
                  </a:solidFill>
                  <a:latin typeface="Constantia"/>
                </a:rPr>
                <a:t>Precipitation Change</a:t>
              </a:r>
            </a:p>
          </p:txBody>
        </p:sp>
      </p:grpSp>
      <p:grpSp>
        <p:nvGrpSpPr>
          <p:cNvPr id="3" name="Group 2"/>
          <p:cNvGrpSpPr/>
          <p:nvPr/>
        </p:nvGrpSpPr>
        <p:grpSpPr>
          <a:xfrm>
            <a:off x="1904999" y="1721895"/>
            <a:ext cx="2561169" cy="1408996"/>
            <a:chOff x="4830231" y="1692531"/>
            <a:chExt cx="2561169" cy="140899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3447" y="1692531"/>
              <a:ext cx="911543" cy="913734"/>
            </a:xfrm>
            <a:prstGeom prst="rect">
              <a:avLst/>
            </a:prstGeom>
          </p:spPr>
        </p:pic>
        <p:sp>
          <p:nvSpPr>
            <p:cNvPr id="21" name="TextBox 20"/>
            <p:cNvSpPr txBox="1"/>
            <p:nvPr/>
          </p:nvSpPr>
          <p:spPr>
            <a:xfrm>
              <a:off x="4830231" y="2732195"/>
              <a:ext cx="2561169" cy="369332"/>
            </a:xfrm>
            <a:prstGeom prst="rect">
              <a:avLst/>
            </a:prstGeom>
            <a:noFill/>
          </p:spPr>
          <p:txBody>
            <a:bodyPr wrap="square" rtlCol="0">
              <a:spAutoFit/>
            </a:bodyPr>
            <a:lstStyle/>
            <a:p>
              <a:pPr algn="ctr">
                <a:defRPr/>
              </a:pPr>
              <a:r>
                <a:rPr lang="en-US" dirty="0">
                  <a:solidFill>
                    <a:prstClr val="black"/>
                  </a:solidFill>
                  <a:latin typeface="Constantia"/>
                </a:rPr>
                <a:t>Relative Sea Level Rise</a:t>
              </a:r>
            </a:p>
          </p:txBody>
        </p:sp>
      </p:grpSp>
      <p:sp>
        <p:nvSpPr>
          <p:cNvPr id="22" name="Rectangle 21"/>
          <p:cNvSpPr/>
          <p:nvPr/>
        </p:nvSpPr>
        <p:spPr>
          <a:xfrm>
            <a:off x="1905000" y="1380067"/>
            <a:ext cx="8001000" cy="52408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905000" y="3262854"/>
            <a:ext cx="8001000" cy="56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905000" y="4971342"/>
            <a:ext cx="8001000" cy="54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66168" y="1380067"/>
            <a:ext cx="0" cy="5240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28933" y="1380067"/>
            <a:ext cx="59267" cy="5240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04365" y="2145198"/>
            <a:ext cx="2142067" cy="369332"/>
          </a:xfrm>
          <a:prstGeom prst="rect">
            <a:avLst/>
          </a:prstGeom>
          <a:noFill/>
        </p:spPr>
        <p:txBody>
          <a:bodyPr wrap="square" rtlCol="0">
            <a:spAutoFit/>
          </a:bodyPr>
          <a:lstStyle/>
          <a:p>
            <a:r>
              <a:rPr lang="en-US" dirty="0"/>
              <a:t>17 centimeters</a:t>
            </a:r>
          </a:p>
        </p:txBody>
      </p:sp>
      <p:sp>
        <p:nvSpPr>
          <p:cNvPr id="34" name="TextBox 33"/>
          <p:cNvSpPr txBox="1"/>
          <p:nvPr/>
        </p:nvSpPr>
        <p:spPr>
          <a:xfrm>
            <a:off x="4638987" y="3842364"/>
            <a:ext cx="22190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1.98° F / 1.1° C Increase </a:t>
            </a:r>
          </a:p>
        </p:txBody>
      </p:sp>
      <p:sp>
        <p:nvSpPr>
          <p:cNvPr id="35" name="TextBox 34"/>
          <p:cNvSpPr txBox="1"/>
          <p:nvPr/>
        </p:nvSpPr>
        <p:spPr>
          <a:xfrm>
            <a:off x="7493000" y="5309518"/>
            <a:ext cx="2286000" cy="923330"/>
          </a:xfrm>
          <a:prstGeom prst="rect">
            <a:avLst/>
          </a:prstGeom>
          <a:noFill/>
        </p:spPr>
        <p:txBody>
          <a:bodyPr wrap="square" rtlCol="0">
            <a:spAutoFit/>
          </a:bodyPr>
          <a:lstStyle/>
          <a:p>
            <a:r>
              <a:rPr lang="en-US" kern="0" dirty="0">
                <a:solidFill>
                  <a:prstClr val="black"/>
                </a:solidFill>
                <a:cs typeface="Calibri"/>
              </a:rPr>
              <a:t>Observed t</a:t>
            </a:r>
            <a:r>
              <a:rPr lang="en-US" kern="0" spc="-25" dirty="0">
                <a:solidFill>
                  <a:prstClr val="black"/>
                </a:solidFill>
                <a:cs typeface="Calibri"/>
              </a:rPr>
              <a:t>r</a:t>
            </a:r>
            <a:r>
              <a:rPr lang="en-US" kern="0" spc="-5" dirty="0">
                <a:solidFill>
                  <a:prstClr val="black"/>
                </a:solidFill>
                <a:cs typeface="Calibri"/>
              </a:rPr>
              <a:t>end</a:t>
            </a:r>
            <a:r>
              <a:rPr lang="en-US" kern="0" dirty="0">
                <a:solidFill>
                  <a:prstClr val="black"/>
                </a:solidFill>
                <a:cs typeface="Calibri"/>
              </a:rPr>
              <a:t>s</a:t>
            </a:r>
            <a:r>
              <a:rPr lang="en-US" kern="0" spc="-5" dirty="0">
                <a:solidFill>
                  <a:prstClr val="black"/>
                </a:solidFill>
                <a:cs typeface="Calibri"/>
              </a:rPr>
              <a:t> </a:t>
            </a:r>
            <a:r>
              <a:rPr lang="en-US" kern="0" dirty="0">
                <a:solidFill>
                  <a:prstClr val="black"/>
                </a:solidFill>
                <a:cs typeface="Calibri"/>
              </a:rPr>
              <a:t>in 8</a:t>
            </a:r>
            <a:r>
              <a:rPr lang="en-US" kern="0" spc="10" dirty="0">
                <a:solidFill>
                  <a:prstClr val="black"/>
                </a:solidFill>
                <a:cs typeface="Calibri"/>
              </a:rPr>
              <a:t>8</a:t>
            </a:r>
            <a:r>
              <a:rPr lang="en-US" kern="0" dirty="0">
                <a:solidFill>
                  <a:prstClr val="black"/>
                </a:solidFill>
                <a:cs typeface="Calibri"/>
              </a:rPr>
              <a:t>-</a:t>
            </a:r>
            <a:r>
              <a:rPr lang="en-US" kern="0" spc="-25" dirty="0">
                <a:solidFill>
                  <a:prstClr val="black"/>
                </a:solidFill>
                <a:cs typeface="Calibri"/>
              </a:rPr>
              <a:t>y</a:t>
            </a:r>
            <a:r>
              <a:rPr lang="en-US" kern="0" spc="-5" dirty="0">
                <a:solidFill>
                  <a:prstClr val="black"/>
                </a:solidFill>
                <a:cs typeface="Calibri"/>
              </a:rPr>
              <a:t>e</a:t>
            </a:r>
            <a:r>
              <a:rPr lang="en-US" kern="0" spc="-10" dirty="0">
                <a:solidFill>
                  <a:prstClr val="black"/>
                </a:solidFill>
                <a:cs typeface="Calibri"/>
              </a:rPr>
              <a:t>a</a:t>
            </a:r>
            <a:r>
              <a:rPr lang="en-US" kern="0" spc="-30" dirty="0">
                <a:solidFill>
                  <a:prstClr val="black"/>
                </a:solidFill>
                <a:cs typeface="Calibri"/>
              </a:rPr>
              <a:t>r</a:t>
            </a:r>
            <a:r>
              <a:rPr lang="en-US" kern="0" dirty="0">
                <a:solidFill>
                  <a:prstClr val="black"/>
                </a:solidFill>
                <a:cs typeface="Calibri"/>
              </a:rPr>
              <a:t>s</a:t>
            </a:r>
            <a:r>
              <a:rPr lang="en-US" kern="0" spc="-5" dirty="0">
                <a:solidFill>
                  <a:prstClr val="black"/>
                </a:solidFill>
                <a:cs typeface="Calibri"/>
              </a:rPr>
              <a:t> </a:t>
            </a:r>
            <a:r>
              <a:rPr lang="en-US" kern="0" dirty="0">
                <a:solidFill>
                  <a:prstClr val="black"/>
                </a:solidFill>
                <a:cs typeface="Calibri"/>
              </a:rPr>
              <a:t>of</a:t>
            </a:r>
            <a:r>
              <a:rPr lang="en-US" kern="0" spc="-15" dirty="0">
                <a:solidFill>
                  <a:prstClr val="black"/>
                </a:solidFill>
                <a:cs typeface="Calibri"/>
              </a:rPr>
              <a:t> </a:t>
            </a:r>
            <a:r>
              <a:rPr lang="en-US" kern="0" spc="-10" dirty="0">
                <a:solidFill>
                  <a:prstClr val="black"/>
                </a:solidFill>
                <a:cs typeface="Calibri"/>
              </a:rPr>
              <a:t>a</a:t>
            </a:r>
            <a:r>
              <a:rPr lang="en-US" kern="0" dirty="0">
                <a:solidFill>
                  <a:prstClr val="black"/>
                </a:solidFill>
                <a:cs typeface="Calibri"/>
              </a:rPr>
              <a:t>nnu</a:t>
            </a:r>
            <a:r>
              <a:rPr lang="en-US" kern="0" spc="-10" dirty="0">
                <a:solidFill>
                  <a:prstClr val="black"/>
                </a:solidFill>
                <a:cs typeface="Calibri"/>
              </a:rPr>
              <a:t>al</a:t>
            </a:r>
            <a:r>
              <a:rPr lang="en-US" kern="0" spc="5" dirty="0">
                <a:solidFill>
                  <a:prstClr val="black"/>
                </a:solidFill>
                <a:cs typeface="Calibri"/>
              </a:rPr>
              <a:t> </a:t>
            </a:r>
            <a:r>
              <a:rPr lang="en-US" kern="0" spc="-5" dirty="0">
                <a:solidFill>
                  <a:prstClr val="black"/>
                </a:solidFill>
                <a:cs typeface="Calibri"/>
              </a:rPr>
              <a:t>PRIS</a:t>
            </a:r>
            <a:r>
              <a:rPr lang="en-US" kern="0" spc="5" dirty="0">
                <a:solidFill>
                  <a:prstClr val="black"/>
                </a:solidFill>
                <a:cs typeface="Calibri"/>
              </a:rPr>
              <a:t>M</a:t>
            </a:r>
            <a:r>
              <a:rPr lang="en-US" kern="0" baseline="25793" dirty="0">
                <a:solidFill>
                  <a:prstClr val="black"/>
                </a:solidFill>
                <a:cs typeface="Calibri"/>
              </a:rPr>
              <a:t>[1]</a:t>
            </a:r>
            <a:r>
              <a:rPr lang="en-US" kern="0" spc="202" baseline="25793" dirty="0">
                <a:solidFill>
                  <a:prstClr val="black"/>
                </a:solidFill>
                <a:cs typeface="Calibri"/>
              </a:rPr>
              <a:t> </a:t>
            </a:r>
            <a:r>
              <a:rPr lang="en-US" kern="0" dirty="0">
                <a:solidFill>
                  <a:prstClr val="black"/>
                </a:solidFill>
                <a:cs typeface="Calibri"/>
              </a:rPr>
              <a:t>d</a:t>
            </a:r>
            <a:r>
              <a:rPr lang="en-US" kern="0" spc="-35" dirty="0">
                <a:solidFill>
                  <a:prstClr val="black"/>
                </a:solidFill>
                <a:cs typeface="Calibri"/>
              </a:rPr>
              <a:t>a</a:t>
            </a:r>
            <a:r>
              <a:rPr lang="en-US" kern="0" spc="-25" dirty="0">
                <a:solidFill>
                  <a:prstClr val="black"/>
                </a:solidFill>
                <a:cs typeface="Calibri"/>
              </a:rPr>
              <a:t>t</a:t>
            </a:r>
            <a:r>
              <a:rPr lang="en-US" kern="0" dirty="0">
                <a:solidFill>
                  <a:prstClr val="black"/>
                </a:solidFill>
                <a:cs typeface="Calibri"/>
              </a:rPr>
              <a:t>a</a:t>
            </a:r>
            <a:endParaRPr lang="en-US" dirty="0"/>
          </a:p>
        </p:txBody>
      </p:sp>
      <p:sp>
        <p:nvSpPr>
          <p:cNvPr id="36" name="TextBox 35"/>
          <p:cNvSpPr txBox="1"/>
          <p:nvPr/>
        </p:nvSpPr>
        <p:spPr>
          <a:xfrm>
            <a:off x="7514167" y="3627073"/>
            <a:ext cx="2065866" cy="923330"/>
          </a:xfrm>
          <a:prstGeom prst="rect">
            <a:avLst/>
          </a:prstGeom>
          <a:noFill/>
        </p:spPr>
        <p:txBody>
          <a:bodyPr wrap="square" rtlCol="0">
            <a:spAutoFit/>
          </a:bodyPr>
          <a:lstStyle/>
          <a:p>
            <a:r>
              <a:rPr lang="en-US" dirty="0"/>
              <a:t>Downscaled climate projections (RCP 4.5) </a:t>
            </a:r>
          </a:p>
        </p:txBody>
      </p:sp>
      <p:sp>
        <p:nvSpPr>
          <p:cNvPr id="37" name="TextBox 36"/>
          <p:cNvSpPr txBox="1"/>
          <p:nvPr/>
        </p:nvSpPr>
        <p:spPr>
          <a:xfrm>
            <a:off x="7514167" y="1745896"/>
            <a:ext cx="1849966" cy="1200329"/>
          </a:xfrm>
          <a:prstGeom prst="rect">
            <a:avLst/>
          </a:prstGeom>
          <a:noFill/>
        </p:spPr>
        <p:txBody>
          <a:bodyPr wrap="square" rtlCol="0">
            <a:spAutoFit/>
          </a:bodyPr>
          <a:lstStyle/>
          <a:p>
            <a:r>
              <a:rPr lang="en-US" dirty="0"/>
              <a:t>Extrapolation of NOAA observed sea level trends (Swells Point, VA)</a:t>
            </a:r>
          </a:p>
        </p:txBody>
      </p:sp>
      <p:sp>
        <p:nvSpPr>
          <p:cNvPr id="38" name="TextBox 37"/>
          <p:cNvSpPr txBox="1"/>
          <p:nvPr/>
        </p:nvSpPr>
        <p:spPr>
          <a:xfrm>
            <a:off x="5104365" y="5635332"/>
            <a:ext cx="1507067" cy="369332"/>
          </a:xfrm>
          <a:prstGeom prst="rect">
            <a:avLst/>
          </a:prstGeom>
          <a:noFill/>
        </p:spPr>
        <p:txBody>
          <a:bodyPr wrap="square" rtlCol="0">
            <a:spAutoFit/>
          </a:bodyPr>
          <a:lstStyle/>
          <a:p>
            <a:r>
              <a:rPr lang="en-US" dirty="0"/>
              <a:t>3.1% Increase</a:t>
            </a:r>
          </a:p>
        </p:txBody>
      </p:sp>
    </p:spTree>
    <p:extLst>
      <p:ext uri="{BB962C8B-B14F-4D97-AF65-F5344CB8AC3E}">
        <p14:creationId xmlns:p14="http://schemas.microsoft.com/office/powerpoint/2010/main" val="244584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924"/>
            <a:ext cx="10515600" cy="1325563"/>
          </a:xfrm>
        </p:spPr>
        <p:txBody>
          <a:bodyPr>
            <a:normAutofit/>
          </a:bodyPr>
          <a:lstStyle/>
          <a:p>
            <a:pPr algn="ctr"/>
            <a:r>
              <a:rPr lang="en-US" b="1" dirty="0">
                <a:latin typeface="+mn-lt"/>
              </a:rPr>
              <a:t>Accounting for Changing Conditions</a:t>
            </a:r>
            <a:br>
              <a:rPr lang="en-US" b="1" dirty="0">
                <a:latin typeface="+mn-lt"/>
              </a:rPr>
            </a:br>
            <a:r>
              <a:rPr lang="en-US" sz="2800" dirty="0">
                <a:latin typeface="+mn-lt"/>
              </a:rPr>
              <a:t>Cumulative Assessment of Bay Low Dissolved Oxygen Impacts</a:t>
            </a:r>
            <a:endParaRPr lang="en-US" sz="3600" dirty="0">
              <a:latin typeface="+mn-lt"/>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328EF-C2C8-4861-B0DA-8100FEBAF16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801" y="1580621"/>
            <a:ext cx="8295649" cy="5205988"/>
          </a:xfrm>
          <a:prstGeom prst="rect">
            <a:avLst/>
          </a:prstGeom>
        </p:spPr>
      </p:pic>
    </p:spTree>
    <p:extLst>
      <p:ext uri="{BB962C8B-B14F-4D97-AF65-F5344CB8AC3E}">
        <p14:creationId xmlns:p14="http://schemas.microsoft.com/office/powerpoint/2010/main" val="273773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917" y="1578543"/>
            <a:ext cx="8932244" cy="3477875"/>
          </a:xfrm>
          <a:prstGeom prst="rect">
            <a:avLst/>
          </a:prstGeom>
          <a:noFill/>
        </p:spPr>
        <p:txBody>
          <a:bodyPr wrap="square" rtlCol="0">
            <a:spAutoFit/>
          </a:bodyPr>
          <a:lstStyle/>
          <a:p>
            <a:pPr algn="ctr"/>
            <a:r>
              <a:rPr lang="en-US" sz="4400" b="1" dirty="0"/>
              <a:t>In the Summer of 2017 Our Message was Climate Change Effects by 2025 were Projected to be Minimal as the Different Effects were Largely Counteracting Each Other</a:t>
            </a:r>
          </a:p>
        </p:txBody>
      </p:sp>
    </p:spTree>
    <p:extLst>
      <p:ext uri="{BB962C8B-B14F-4D97-AF65-F5344CB8AC3E}">
        <p14:creationId xmlns:p14="http://schemas.microsoft.com/office/powerpoint/2010/main" val="13307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67132" y="2286000"/>
            <a:ext cx="9144000" cy="4572000"/>
          </a:xfrm>
          <a:prstGeom prst="rect">
            <a:avLst/>
          </a:prstGeom>
        </p:spPr>
      </p:pic>
      <p:sp>
        <p:nvSpPr>
          <p:cNvPr id="2" name="Title 1"/>
          <p:cNvSpPr>
            <a:spLocks noGrp="1"/>
          </p:cNvSpPr>
          <p:nvPr>
            <p:ph type="title"/>
          </p:nvPr>
        </p:nvSpPr>
        <p:spPr>
          <a:xfrm>
            <a:off x="211755" y="276943"/>
            <a:ext cx="11636943" cy="1325563"/>
          </a:xfrm>
        </p:spPr>
        <p:txBody>
          <a:bodyPr>
            <a:normAutofit/>
          </a:bodyPr>
          <a:lstStyle/>
          <a:p>
            <a:pPr algn="ctr"/>
            <a:r>
              <a:rPr lang="en-US" b="1" dirty="0">
                <a:latin typeface="+mn-lt"/>
              </a:rPr>
              <a:t>Summer 2017 Assessment: </a:t>
            </a:r>
            <a:br>
              <a:rPr lang="en-US" b="1" dirty="0">
                <a:latin typeface="+mn-lt"/>
              </a:rPr>
            </a:br>
            <a:r>
              <a:rPr lang="en-US" b="1" dirty="0">
                <a:latin typeface="+mn-lt"/>
              </a:rPr>
              <a:t>Deep Water Dissolved Oxygen in Balance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328EF-C2C8-4861-B0DA-8100FEBAF1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1877273" y="2190053"/>
            <a:ext cx="2336217"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Watershed Loads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Increase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822586" y="3021050"/>
            <a:ext cx="2696829"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Water Temperature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a:t>
            </a:r>
            <a:r>
              <a:rPr lang="en-US" sz="2400" dirty="0">
                <a:solidFill>
                  <a:prstClr val="black"/>
                </a:solidFill>
                <a:latin typeface="Calibri" panose="020F0502020204030204"/>
              </a:rPr>
              <a:t> Bay Increases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717936" y="2864277"/>
            <a:ext cx="1919436"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Sea Level Rise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Increases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7471698" y="3271654"/>
            <a:ext cx="18473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1821735" y="5418094"/>
            <a:ext cx="2790045" cy="120032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Decreased Oxygen In Deep Waters of the Bay</a:t>
            </a:r>
          </a:p>
        </p:txBody>
      </p:sp>
      <p:sp>
        <p:nvSpPr>
          <p:cNvPr id="14" name="TextBox 13"/>
          <p:cNvSpPr txBox="1"/>
          <p:nvPr/>
        </p:nvSpPr>
        <p:spPr>
          <a:xfrm>
            <a:off x="7656429" y="5418094"/>
            <a:ext cx="2908124" cy="1200329"/>
          </a:xfrm>
          <a:prstGeom prst="rect">
            <a:avLst/>
          </a:prstGeom>
          <a:solidFill>
            <a:schemeClr val="bg1"/>
          </a:solidFill>
        </p:spPr>
        <p:txBody>
          <a:bodyPr wrap="square" rtlCol="0">
            <a:spAutoFit/>
          </a:bodyPr>
          <a:lstStyle/>
          <a:p>
            <a:pPr lvl="0" algn="ctr">
              <a:defRPr/>
            </a:pPr>
            <a:r>
              <a:rPr lang="en-US" sz="2400" b="1" dirty="0">
                <a:solidFill>
                  <a:prstClr val="black"/>
                </a:solidFill>
              </a:rPr>
              <a:t>Increased Oxygen In Deep Waters of the Bay</a:t>
            </a:r>
          </a:p>
        </p:txBody>
      </p:sp>
      <p:sp>
        <p:nvSpPr>
          <p:cNvPr id="3" name="Down Arrow 2"/>
          <p:cNvSpPr/>
          <p:nvPr/>
        </p:nvSpPr>
        <p:spPr>
          <a:xfrm rot="10800000">
            <a:off x="9785373" y="2908053"/>
            <a:ext cx="484632" cy="69179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Down Arrow 15"/>
          <p:cNvSpPr/>
          <p:nvPr/>
        </p:nvSpPr>
        <p:spPr>
          <a:xfrm rot="10800000">
            <a:off x="4475300" y="2310707"/>
            <a:ext cx="308032" cy="60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own Arrow 16"/>
          <p:cNvSpPr/>
          <p:nvPr/>
        </p:nvSpPr>
        <p:spPr>
          <a:xfrm rot="10800000">
            <a:off x="4522950" y="3126590"/>
            <a:ext cx="231832" cy="60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73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671" y="1520792"/>
            <a:ext cx="8585735" cy="3477875"/>
          </a:xfrm>
          <a:prstGeom prst="rect">
            <a:avLst/>
          </a:prstGeom>
          <a:noFill/>
        </p:spPr>
        <p:txBody>
          <a:bodyPr wrap="square" rtlCol="0">
            <a:spAutoFit/>
          </a:bodyPr>
          <a:lstStyle/>
          <a:p>
            <a:pPr algn="ctr"/>
            <a:r>
              <a:rPr lang="en-US" sz="4400" b="1" dirty="0"/>
              <a:t>So What Changed Between the Summer 2017 Assessment of Projected Climate Change Impacts and what was Presented to the PSC at the December 19-20 Meeting?</a:t>
            </a:r>
          </a:p>
        </p:txBody>
      </p:sp>
    </p:spTree>
    <p:extLst>
      <p:ext uri="{BB962C8B-B14F-4D97-AF65-F5344CB8AC3E}">
        <p14:creationId xmlns:p14="http://schemas.microsoft.com/office/powerpoint/2010/main" val="35023193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BCCAA2B-4B3E-4512-A797-BEE7628E7D66}">
  <ds:schemaRefs>
    <ds:schemaRef ds:uri="ESRI.ArcGIS.Mapping.OfficeIntegration.PowerPointInfo"/>
  </ds:schemaRefs>
</ds:datastoreItem>
</file>

<file path=customXml/itemProps2.xml><?xml version="1.0" encoding="utf-8"?>
<ds:datastoreItem xmlns:ds="http://schemas.openxmlformats.org/officeDocument/2006/customXml" ds:itemID="{4C4B0831-C067-40DE-BA1E-10AB33267E77}">
  <ds:schemaRefs>
    <ds:schemaRef ds:uri="ESRI.ArcGIS.Mapping.OfficeIntegration.PowerPointInfo"/>
  </ds:schemaRefs>
</ds:datastoreItem>
</file>

<file path=customXml/itemProps3.xml><?xml version="1.0" encoding="utf-8"?>
<ds:datastoreItem xmlns:ds="http://schemas.openxmlformats.org/officeDocument/2006/customXml" ds:itemID="{2D717006-444D-4E0C-AD45-0452C2BDA30C}">
  <ds:schemaRefs>
    <ds:schemaRef ds:uri="ESRI.ArcGIS.Mapping.OfficeIntegration.PowerPointInfo"/>
  </ds:schemaRefs>
</ds:datastoreItem>
</file>

<file path=customXml/itemProps4.xml><?xml version="1.0" encoding="utf-8"?>
<ds:datastoreItem xmlns:ds="http://schemas.openxmlformats.org/officeDocument/2006/customXml" ds:itemID="{8A6C3DE0-988D-4E6A-9096-820D60DB26E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617</TotalTime>
  <Words>1453</Words>
  <Application>Microsoft Office PowerPoint</Application>
  <PresentationFormat>Widescreen</PresentationFormat>
  <Paragraphs>232</Paragraphs>
  <Slides>22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Constantia</vt:lpstr>
      <vt:lpstr>Times New Roman</vt:lpstr>
      <vt:lpstr>1_Office Theme</vt:lpstr>
      <vt:lpstr>Office Theme</vt:lpstr>
      <vt:lpstr>PowerPoint Presentation</vt:lpstr>
      <vt:lpstr>Today’s Requested Policy Decisions</vt:lpstr>
      <vt:lpstr>Accounting for Changing Conditions</vt:lpstr>
      <vt:lpstr>To Limit Uncertainty</vt:lpstr>
      <vt:lpstr>Major Climate Variables: 2025 Projections</vt:lpstr>
      <vt:lpstr>Accounting for Changing Conditions Cumulative Assessment of Bay Low Dissolved Oxygen Impacts</vt:lpstr>
      <vt:lpstr>PowerPoint Presentation</vt:lpstr>
      <vt:lpstr>Summer 2017 Assessment:  Deep Water Dissolved Oxygen in Balance</vt:lpstr>
      <vt:lpstr>PowerPoint Presentation</vt:lpstr>
      <vt:lpstr>PowerPoint Presentation</vt:lpstr>
      <vt:lpstr>Climate Change Effects on Loading of Different  Types of Nutrients Better Understood</vt:lpstr>
      <vt:lpstr>December 2017 Assessment:  Deep Water Dissolved Oxygen Not in Balance</vt:lpstr>
      <vt:lpstr>Nutrient Load Reductions Needed to Account for Reduced Oxygen Due to Climate Change</vt:lpstr>
      <vt:lpstr>PowerPoint Presentation</vt:lpstr>
      <vt:lpstr>PowerPoint Presentation</vt:lpstr>
      <vt:lpstr>December 19-20 PSC Policy Decisions</vt:lpstr>
      <vt:lpstr>Understanding the Science:  Proposed Next Steps</vt:lpstr>
      <vt:lpstr>Today’s Requested Policy Decisions</vt:lpstr>
      <vt:lpstr>Today’s Requested Policy Decisions</vt:lpstr>
      <vt:lpstr>Today’s Requested Policy Decisions</vt:lpstr>
      <vt:lpstr>Today’s Requested Policy Decisions</vt:lpstr>
      <vt:lpstr>Today’s Requested Policy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Abowd, Laurel</dc:creator>
  <cp:lastModifiedBy>Abowd, Laurel</cp:lastModifiedBy>
  <cp:revision>42</cp:revision>
  <dcterms:created xsi:type="dcterms:W3CDTF">2017-12-07T22:44:03Z</dcterms:created>
  <dcterms:modified xsi:type="dcterms:W3CDTF">2018-02-28T18:45:21Z</dcterms:modified>
</cp:coreProperties>
</file>