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68" r:id="rId4"/>
    <p:sldId id="269" r:id="rId5"/>
    <p:sldId id="258" r:id="rId6"/>
    <p:sldId id="259" r:id="rId7"/>
    <p:sldId id="261" r:id="rId8"/>
    <p:sldId id="264" r:id="rId9"/>
    <p:sldId id="267" r:id="rId10"/>
    <p:sldId id="26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986B-AD18-4F8E-9257-3E16EC25DD9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901D-5A90-4A62-A32E-C61B3FCA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2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Diploma Seal</a:t>
            </a:r>
          </a:p>
          <a:p>
            <a:pPr marL="457200" lvl="1" indent="0">
              <a:buNone/>
            </a:pPr>
            <a:r>
              <a:rPr lang="en-US" dirty="0" smtClean="0"/>
              <a:t>Board of Education’s Seal for Excellence in Science and the Environment will be awarded to students who earn either a Standard Diploma or Advanced Studies Diploma, and (</a:t>
            </a:r>
            <a:r>
              <a:rPr lang="en-US" dirty="0" err="1" smtClean="0"/>
              <a:t>i</a:t>
            </a:r>
            <a:r>
              <a:rPr lang="en-US" dirty="0" smtClean="0"/>
              <a:t>) complete at least three different first-level board-approved laboratory science courses and at least one rigorous advanced- or postsecondary-level laboratory science, each with a grade of “B” or higher; (ii) complete laboratory or field-science research and present that research in a formal, juried setting; and (iii) complete at least 50 hours of voluntary participation in community service or extracurricular activities that involve the application of science such as environmental monitoring, protection, management, or restoration.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25B3-AC4A-49D4-B0B8-E23CE697A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Governor McAuliffe</a:t>
            </a:r>
            <a:r>
              <a:rPr lang="en-US" baseline="0" dirty="0" smtClean="0"/>
              <a:t> demonstrated his administrative support by issuing Executive Order #42.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25B3-AC4A-49D4-B0B8-E23CE697A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AC9EC0-5470-47B5-BC0A-5E2D1E0E9F16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55140F-6A7D-41BB-95D3-8A1B35EFD5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P-GJc-_c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724" y="587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we: Environmental literacy?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" y="2057400"/>
            <a:ext cx="608182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9" y="4291864"/>
            <a:ext cx="1391311" cy="1358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65759"/>
            <a:ext cx="7621736" cy="67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6" y="5513822"/>
            <a:ext cx="1614375" cy="681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" y="4264179"/>
            <a:ext cx="1544320" cy="1749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73" y="4629723"/>
            <a:ext cx="481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98" y="5156410"/>
            <a:ext cx="1470521" cy="10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Equitable funding</a:t>
            </a:r>
          </a:p>
          <a:p>
            <a:pPr lvl="1"/>
            <a:r>
              <a:rPr lang="en-US" dirty="0" smtClean="0"/>
              <a:t>Between school districts- 43 school districts not eligible for competitive grant funding (185,000 students) because outside of the CB watershed.</a:t>
            </a:r>
          </a:p>
          <a:p>
            <a:pPr lvl="1"/>
            <a:r>
              <a:rPr lang="en-US" dirty="0" smtClean="0"/>
              <a:t>Between organizations (formal and non-formal natural resource education)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2050" name="Picture 2" descr="C:\Users\cmw84828\AppData\Local\Microsoft\Windows\Temporary Internet Files\Content.IE5\GULALL9D\dollar20sign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343150" cy="25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Roles of state interagency groups and EE organizations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to Collaborate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" y="2971801"/>
            <a:ext cx="3884372" cy="2582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85" y="2971801"/>
            <a:ext cx="4915815" cy="32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Diploma Seal</a:t>
            </a:r>
          </a:p>
          <a:p>
            <a:pPr marL="457200" lvl="1" indent="0">
              <a:buNone/>
            </a:pPr>
            <a:r>
              <a:rPr lang="en-US" dirty="0" smtClean="0"/>
              <a:t>Board of Education’s </a:t>
            </a:r>
            <a:r>
              <a:rPr lang="en-US" i="1" dirty="0" smtClean="0"/>
              <a:t>Seal for Excellence in Science and the Environment </a:t>
            </a:r>
            <a:endParaRPr lang="en-US" i="1" dirty="0"/>
          </a:p>
          <a:p>
            <a:pPr marL="457200" lvl="1" indent="0">
              <a:buNone/>
            </a:pPr>
            <a:r>
              <a:rPr lang="en-US" dirty="0" smtClean="0"/>
              <a:t>	Students who earn either a Standard or Advanced Studies Diploma, and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complete </a:t>
            </a:r>
            <a:r>
              <a:rPr lang="en-US" b="1" dirty="0"/>
              <a:t>3</a:t>
            </a:r>
            <a:r>
              <a:rPr lang="en-US" dirty="0" smtClean="0"/>
              <a:t> </a:t>
            </a:r>
            <a:r>
              <a:rPr lang="en-US" b="1" dirty="0" smtClean="0"/>
              <a:t>laboratory science </a:t>
            </a:r>
            <a:r>
              <a:rPr lang="en-US" dirty="0" smtClean="0"/>
              <a:t>courses &amp; </a:t>
            </a:r>
            <a:r>
              <a:rPr lang="en-US" b="1" dirty="0" smtClean="0"/>
              <a:t>1 advanced </a:t>
            </a:r>
            <a:r>
              <a:rPr lang="en-US" dirty="0" smtClean="0"/>
              <a:t>laboratory science, each with a grade of “</a:t>
            </a:r>
            <a:r>
              <a:rPr lang="en-US" b="1" dirty="0" smtClean="0"/>
              <a:t>B</a:t>
            </a:r>
            <a:r>
              <a:rPr lang="en-US" dirty="0" smtClean="0"/>
              <a:t>” or higher;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(ii) complete </a:t>
            </a:r>
            <a:r>
              <a:rPr lang="en-US" b="1" dirty="0" smtClean="0"/>
              <a:t>lab or field-science research </a:t>
            </a:r>
            <a:r>
              <a:rPr lang="en-US" dirty="0" smtClean="0"/>
              <a:t>and a </a:t>
            </a:r>
            <a:r>
              <a:rPr lang="en-US" b="1" dirty="0" smtClean="0"/>
              <a:t>presentation</a:t>
            </a:r>
            <a:r>
              <a:rPr lang="en-US" dirty="0" smtClean="0"/>
              <a:t> in a formal, juried setting; 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(iii) complete </a:t>
            </a:r>
            <a:r>
              <a:rPr lang="en-US" b="1" dirty="0" smtClean="0"/>
              <a:t>50+ hours of community service</a:t>
            </a:r>
            <a:r>
              <a:rPr lang="en-US" dirty="0" smtClean="0"/>
              <a:t> or </a:t>
            </a:r>
            <a:r>
              <a:rPr lang="en-US" b="1" dirty="0" smtClean="0"/>
              <a:t>extracurricular activities </a:t>
            </a:r>
            <a:r>
              <a:rPr lang="en-US" dirty="0" smtClean="0"/>
              <a:t>such as environmental monitoring, protection, management, or restoration.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Executive Order 42-Conservation Classroom Challenge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effectLst/>
              </a:rPr>
              <a:t>~</a:t>
            </a:r>
            <a:r>
              <a:rPr lang="en-US" dirty="0" smtClean="0"/>
              <a:t>EO</a:t>
            </a:r>
            <a:r>
              <a:rPr lang="en-US" dirty="0" smtClean="0">
                <a:effectLst/>
              </a:rPr>
              <a:t> challenges teachers and administrators to improve environmental literacy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  55 teachers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Virginia Association of Environmental Education</a:t>
            </a:r>
          </a:p>
          <a:p>
            <a:endParaRPr lang="en-US" dirty="0"/>
          </a:p>
          <a:p>
            <a:r>
              <a:rPr lang="en-US" dirty="0" smtClean="0"/>
              <a:t>35 newly certified Watershed Educators (NOAA BWET project to train non-formal educators) bringing the total to more than 100</a:t>
            </a:r>
          </a:p>
          <a:p>
            <a:r>
              <a:rPr lang="en-US" dirty="0" smtClean="0"/>
              <a:t>Completion of Mountains to the Bay Academies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830">
            <a:off x="2153718" y="842751"/>
            <a:ext cx="6020088" cy="67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/>
              <a:t>Successful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Professional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TOTE: Teachers on the Estuary (4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teachers)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Approaches</a:t>
            </a:r>
            <a:endParaRPr lang="en-US" dirty="0"/>
          </a:p>
        </p:txBody>
      </p:sp>
      <p:pic>
        <p:nvPicPr>
          <p:cNvPr id="4" name="aHP-GJc-_c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98" y="381000"/>
            <a:ext cx="845663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Successful Approaches: Building Skills and Content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381" y="1524000"/>
            <a:ext cx="831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Environmental Literacy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960" y="2175335"/>
            <a:ext cx="22593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K.11  Reuse, Recycle ,  &amp; Conserve (materials, water &amp; energy)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094551" y="2104800"/>
            <a:ext cx="190248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1.8</a:t>
            </a:r>
            <a:r>
              <a:rPr lang="en-US" sz="1200" b="1" dirty="0"/>
              <a:t> </a:t>
            </a:r>
            <a:r>
              <a:rPr lang="en-US" sz="1200" b="1" dirty="0" smtClean="0"/>
              <a:t> Natural Resource s are </a:t>
            </a:r>
            <a:r>
              <a:rPr lang="en-US" sz="1200" b="1" dirty="0" smtClean="0"/>
              <a:t>limited</a:t>
            </a:r>
          </a:p>
          <a:p>
            <a:r>
              <a:rPr lang="en-US" sz="1200" b="1" dirty="0" smtClean="0"/>
              <a:t>Factors that  affect air and water quality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36176" y="1921534"/>
            <a:ext cx="237013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2.5 habitats change over time due to many influences</a:t>
            </a:r>
          </a:p>
          <a:p>
            <a:r>
              <a:rPr lang="en-US" sz="1200" b="1" dirty="0" smtClean="0"/>
              <a:t>2.8  </a:t>
            </a:r>
            <a:r>
              <a:rPr lang="en-US" sz="1200" b="1" dirty="0" smtClean="0"/>
              <a:t>Plants produce O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&amp; food and are a source of useful products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3837" y="3285809"/>
            <a:ext cx="254028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3.11  Different sources of energy</a:t>
            </a:r>
          </a:p>
          <a:p>
            <a:endParaRPr lang="en-US" sz="1200" b="1" dirty="0"/>
          </a:p>
          <a:p>
            <a:r>
              <a:rPr lang="en-US" sz="1200" b="1" dirty="0" smtClean="0"/>
              <a:t>3.6  Ecosystems support a diversity of plants and animals that share limited </a:t>
            </a:r>
            <a:r>
              <a:rPr lang="en-US" sz="1200" b="1" dirty="0" smtClean="0"/>
              <a:t>resources.  The human role in conserving resources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741059" y="3362219"/>
            <a:ext cx="182154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4.5  Influences of  humans on natural resources including watershed and water resources</a:t>
            </a:r>
          </a:p>
          <a:p>
            <a:r>
              <a:rPr lang="en-US" sz="1200" b="1" dirty="0" smtClean="0"/>
              <a:t>4.9 </a:t>
            </a:r>
            <a:r>
              <a:rPr lang="en-US" sz="1200" b="1" dirty="0" smtClean="0"/>
              <a:t>VA Natural Resources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999485" y="3411607"/>
            <a:ext cx="225322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5.6 Ecological characteristics of the ocean environment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5.7  </a:t>
            </a:r>
            <a:r>
              <a:rPr lang="en-US" sz="1200" b="1" dirty="0" smtClean="0"/>
              <a:t>Human impact on the Earth’s Surface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306660" y="5049967"/>
            <a:ext cx="2370137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6.9  Public policy and the environment</a:t>
            </a:r>
          </a:p>
          <a:p>
            <a:endParaRPr lang="en-US" sz="1000" b="1" dirty="0"/>
          </a:p>
          <a:p>
            <a:r>
              <a:rPr lang="en-US" sz="1200" b="1" dirty="0" smtClean="0"/>
              <a:t>6.5  The importance of protecting &amp; maintaining water resources</a:t>
            </a:r>
          </a:p>
          <a:p>
            <a:endParaRPr lang="en-US" sz="1000" b="1" dirty="0"/>
          </a:p>
          <a:p>
            <a:r>
              <a:rPr lang="en-US" sz="1200" b="1" dirty="0" smtClean="0"/>
              <a:t>6.2 Renewable and nonrenewable energy resources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3942" y="5242114"/>
            <a:ext cx="188123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LS.10  Ecosystems change over time including climate change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LS.11  </a:t>
            </a:r>
            <a:r>
              <a:rPr lang="en-US" sz="1200" b="1" dirty="0" smtClean="0"/>
              <a:t>Environmental issues</a:t>
            </a:r>
            <a:endParaRPr lang="en-US" sz="1200" dirty="0"/>
          </a:p>
        </p:txBody>
      </p:sp>
      <p:sp>
        <p:nvSpPr>
          <p:cNvPr id="51" name="Right Arrow 50"/>
          <p:cNvSpPr/>
          <p:nvPr/>
        </p:nvSpPr>
        <p:spPr>
          <a:xfrm>
            <a:off x="2788563" y="2339527"/>
            <a:ext cx="273913" cy="3932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042602" y="2328988"/>
            <a:ext cx="308546" cy="38262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0800000">
            <a:off x="1096391" y="2930071"/>
            <a:ext cx="6660157" cy="37518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3337892" y="3791214"/>
            <a:ext cx="338905" cy="4146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562600" y="3817732"/>
            <a:ext cx="398425" cy="38808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0800000">
            <a:off x="1231510" y="4747214"/>
            <a:ext cx="6840637" cy="30038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3700449" y="5545325"/>
            <a:ext cx="414507" cy="44639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6206738" y="5488218"/>
            <a:ext cx="414507" cy="44639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720775" y="5469029"/>
            <a:ext cx="174306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PS.5  Conservation of matter and energy</a:t>
            </a:r>
            <a:endParaRPr lang="en-US" sz="1200" b="1" dirty="0"/>
          </a:p>
        </p:txBody>
      </p:sp>
      <p:sp>
        <p:nvSpPr>
          <p:cNvPr id="68" name="Curved Left Arrow 67"/>
          <p:cNvSpPr/>
          <p:nvPr/>
        </p:nvSpPr>
        <p:spPr>
          <a:xfrm>
            <a:off x="7901972" y="2460473"/>
            <a:ext cx="701473" cy="844781"/>
          </a:xfrm>
          <a:prstGeom prst="curved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Curved Right Arrow 68"/>
          <p:cNvSpPr/>
          <p:nvPr/>
        </p:nvSpPr>
        <p:spPr>
          <a:xfrm>
            <a:off x="125621" y="3015429"/>
            <a:ext cx="771734" cy="1190385"/>
          </a:xfrm>
          <a:prstGeom prst="curv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>
            <a:off x="8252709" y="3896001"/>
            <a:ext cx="738892" cy="1151602"/>
          </a:xfrm>
          <a:prstGeom prst="curved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Curved Right Arrow 70"/>
          <p:cNvSpPr/>
          <p:nvPr/>
        </p:nvSpPr>
        <p:spPr>
          <a:xfrm>
            <a:off x="286022" y="4801224"/>
            <a:ext cx="771734" cy="926202"/>
          </a:xfrm>
          <a:prstGeom prst="curv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78867"/>
              </p:ext>
            </p:extLst>
          </p:nvPr>
        </p:nvGraphicFramePr>
        <p:xfrm>
          <a:off x="457200" y="1481138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 Science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Bio.8  The effects of natural events and human activities on ecosystems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CH.6</a:t>
                      </a:r>
                      <a:r>
                        <a:rPr lang="en-US" baseline="0" dirty="0" smtClean="0"/>
                        <a:t>  Organic chemical uses in pharmaceuticals and genetics, petrochemicals, plastics, &amp; food.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ES.6</a:t>
                      </a:r>
                      <a:r>
                        <a:rPr lang="en-US" baseline="0" dirty="0" smtClean="0"/>
                        <a:t>  Renewable and nonrenewable resources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ES.8  Freshwater resources are impacted by geologic process and human activities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ES.10  Economic &amp; policy issues concerning oceans and the Chesapeake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PH.7</a:t>
                      </a:r>
                      <a:r>
                        <a:rPr lang="en-US" baseline="0" dirty="0" smtClean="0"/>
                        <a:t>  Energy and useful work:  Emphasis on nuclear energy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Approaches: Building Skills and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Approaches:  Web Presence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800"/>
            <a:ext cx="45113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25" y="1219200"/>
            <a:ext cx="4171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637307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1243</TotalTime>
  <Words>511</Words>
  <Application>Microsoft Office PowerPoint</Application>
  <PresentationFormat>On-screen Show (4:3)</PresentationFormat>
  <Paragraphs>79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Where are we: Environmental literacy?</vt:lpstr>
      <vt:lpstr>Accomplishments</vt:lpstr>
      <vt:lpstr>Accomplishments</vt:lpstr>
      <vt:lpstr>Accomplishments</vt:lpstr>
      <vt:lpstr>Successful Approaches</vt:lpstr>
      <vt:lpstr>Successful Approaches</vt:lpstr>
      <vt:lpstr>Successful Approaches: Building Skills and Content</vt:lpstr>
      <vt:lpstr>Successful Approaches: Building Skills and Concepts</vt:lpstr>
      <vt:lpstr>Successful Approaches:  Web Presence</vt:lpstr>
      <vt:lpstr>Challenges</vt:lpstr>
      <vt:lpstr>Opportunities to Collaborate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we: Environmental literacy?</dc:title>
  <dc:creator>Petersen, Anne (DOE)</dc:creator>
  <cp:lastModifiedBy>Petersen, Anne (DOE)</cp:lastModifiedBy>
  <cp:revision>22</cp:revision>
  <dcterms:created xsi:type="dcterms:W3CDTF">2016-12-07T20:08:22Z</dcterms:created>
  <dcterms:modified xsi:type="dcterms:W3CDTF">2016-12-14T14:54:03Z</dcterms:modified>
</cp:coreProperties>
</file>