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7"/>
  </p:notesMasterIdLst>
  <p:handoutMasterIdLst>
    <p:handoutMasterId r:id="rId18"/>
  </p:handoutMasterIdLst>
  <p:sldIdLst>
    <p:sldId id="256" r:id="rId2"/>
    <p:sldId id="333" r:id="rId3"/>
    <p:sldId id="338" r:id="rId4"/>
    <p:sldId id="334" r:id="rId5"/>
    <p:sldId id="358" r:id="rId6"/>
    <p:sldId id="359" r:id="rId7"/>
    <p:sldId id="257" r:id="rId8"/>
    <p:sldId id="339" r:id="rId9"/>
    <p:sldId id="363" r:id="rId10"/>
    <p:sldId id="369" r:id="rId11"/>
    <p:sldId id="372" r:id="rId12"/>
    <p:sldId id="303" r:id="rId13"/>
    <p:sldId id="374" r:id="rId14"/>
    <p:sldId id="375" r:id="rId15"/>
    <p:sldId id="321"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7818" autoAdjust="0"/>
    <p:restoredTop sz="80000" autoAdjust="0"/>
  </p:normalViewPr>
  <p:slideViewPr>
    <p:cSldViewPr>
      <p:cViewPr varScale="1">
        <p:scale>
          <a:sx n="70" d="100"/>
          <a:sy n="70" d="100"/>
        </p:scale>
        <p:origin x="-9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F1736436-BEC6-45AF-8F2E-6C9557E0A877}" type="datetimeFigureOut">
              <a:rPr lang="en-US" smtClean="0"/>
              <a:pPr/>
              <a:t>5/24/2012</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5071977D-26C1-4A14-908D-D54B4BB9F31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atin typeface="Arial" charset="0"/>
                <a:cs typeface="Arial" charset="0"/>
              </a:defRPr>
            </a:lvl1pPr>
          </a:lstStyle>
          <a:p>
            <a:pPr>
              <a:defRPr/>
            </a:pPr>
            <a:fld id="{15D98141-FFAD-47E6-82C8-CF446949593E}" type="datetimeFigureOut">
              <a:rPr lang="en-US"/>
              <a:pPr>
                <a:defRPr/>
              </a:pPr>
              <a:t>5/24/2012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atin typeface="Arial" charset="0"/>
                <a:cs typeface="Arial" charset="0"/>
              </a:defRPr>
            </a:lvl1pPr>
          </a:lstStyle>
          <a:p>
            <a:pPr>
              <a:defRPr/>
            </a:pPr>
            <a:fld id="{EBB4EE7A-BE9F-43A9-805E-EFC58F5B45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D721E9-B669-4C37-AECE-DB59BBF7C26B}"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D721E9-B669-4C37-AECE-DB59BBF7C26B}"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Quote from Environmental Literacy Council</a:t>
            </a:r>
          </a:p>
          <a:p>
            <a:pPr eaLnBrk="1" fontAlgn="auto" hangingPunct="1">
              <a:spcBef>
                <a:spcPts val="0"/>
              </a:spcBef>
              <a:spcAft>
                <a:spcPts val="0"/>
              </a:spcAft>
              <a:defRPr/>
            </a:pPr>
            <a:endParaRPr lang="en-US" dirty="0" smtClean="0"/>
          </a:p>
          <a:p>
            <a:pPr marL="289959" indent="-289959" eaLnBrk="1" fontAlgn="auto" hangingPunct="1">
              <a:spcBef>
                <a:spcPts val="0"/>
              </a:spcBef>
              <a:spcAft>
                <a:spcPts val="0"/>
              </a:spcAft>
              <a:buClr>
                <a:schemeClr val="accent3"/>
              </a:buClr>
              <a:buFont typeface="Wingdings 2"/>
              <a:buChar char=""/>
              <a:defRPr/>
            </a:pPr>
            <a:r>
              <a:rPr lang="en-US" dirty="0" smtClean="0"/>
              <a:t>Environmental Literacy Definitions:</a:t>
            </a:r>
          </a:p>
          <a:p>
            <a:pPr marL="676571" lvl="1" indent="-260963" eaLnBrk="1" fontAlgn="auto" hangingPunct="1">
              <a:spcBef>
                <a:spcPts val="0"/>
              </a:spcBef>
              <a:spcAft>
                <a:spcPts val="0"/>
              </a:spcAft>
              <a:buFont typeface="Wingdings 2"/>
              <a:buChar char=""/>
              <a:defRPr/>
            </a:pPr>
            <a:r>
              <a:rPr lang="en-US" dirty="0" smtClean="0"/>
              <a:t>Maryland: “Environmentally literate students</a:t>
            </a:r>
            <a:r>
              <a:rPr lang="en-US" b="1" i="1" dirty="0" smtClean="0"/>
              <a:t> possess the knowledge, intellectual skills, attitudes, experiences and motivation to make and act upon responsible environmental decisions as individuals and as members of their community. </a:t>
            </a:r>
            <a:r>
              <a:rPr lang="en-US" dirty="0" smtClean="0"/>
              <a:t>Environmentally literate students understand environmental and physical processes and systems, including human systems. They are able to analyze global, social, cultural, political, physical, economic and environmental relationships, and weigh various sides of environmental issues to make responsible decisions as individuals and as members of their community and citizens of the world.”</a:t>
            </a:r>
          </a:p>
          <a:p>
            <a:pPr lvl="2" indent="-260963" eaLnBrk="1" fontAlgn="auto" hangingPunct="1">
              <a:spcBef>
                <a:spcPts val="0"/>
              </a:spcBef>
              <a:spcAft>
                <a:spcPts val="0"/>
              </a:spcAft>
              <a:buFont typeface="Wingdings 2"/>
              <a:buChar char=""/>
              <a:defRPr/>
            </a:pPr>
            <a:r>
              <a:rPr lang="en-US" dirty="0" smtClean="0"/>
              <a:t>Definition logic:  understanding of systems -&gt;analysis of holistic issue-&gt; responsible decision making. </a:t>
            </a:r>
          </a:p>
          <a:p>
            <a:pPr eaLnBrk="1" fontAlgn="auto" hangingPunct="1">
              <a:spcBef>
                <a:spcPts val="0"/>
              </a:spcBef>
              <a:spcAft>
                <a:spcPts val="0"/>
              </a:spcAft>
              <a:defRPr/>
            </a:pPr>
            <a:endParaRPr lang="en-US" dirty="0" smtClean="0"/>
          </a:p>
          <a:p>
            <a:pPr marL="676571" lvl="1" indent="-260963" eaLnBrk="1" fontAlgn="auto" hangingPunct="1">
              <a:spcBef>
                <a:spcPts val="0"/>
              </a:spcBef>
              <a:spcAft>
                <a:spcPts val="0"/>
              </a:spcAft>
              <a:buFont typeface="Wingdings 2"/>
              <a:buChar char=""/>
              <a:defRPr/>
            </a:pPr>
            <a:r>
              <a:rPr lang="en-US" dirty="0" smtClean="0"/>
              <a:t>New Jersey: “</a:t>
            </a:r>
            <a:r>
              <a:rPr lang="en-US" i="1" dirty="0" smtClean="0"/>
              <a:t>Environmentally literate persons understand:</a:t>
            </a:r>
          </a:p>
          <a:p>
            <a:pPr lvl="2" indent="-260963" eaLnBrk="1" fontAlgn="auto" hangingPunct="1">
              <a:spcBef>
                <a:spcPts val="0"/>
              </a:spcBef>
              <a:spcAft>
                <a:spcPts val="0"/>
              </a:spcAft>
              <a:defRPr/>
            </a:pPr>
            <a:r>
              <a:rPr lang="en-US" dirty="0" smtClean="0"/>
              <a:t>• </a:t>
            </a:r>
            <a:r>
              <a:rPr lang="en-US" i="1" dirty="0" smtClean="0"/>
              <a:t>The systems of the natural world and the relationships and interactions between the living and nonliving environment;</a:t>
            </a:r>
          </a:p>
          <a:p>
            <a:pPr lvl="2" indent="-260963" eaLnBrk="1" fontAlgn="auto" hangingPunct="1">
              <a:spcBef>
                <a:spcPts val="0"/>
              </a:spcBef>
              <a:spcAft>
                <a:spcPts val="0"/>
              </a:spcAft>
              <a:defRPr/>
            </a:pPr>
            <a:r>
              <a:rPr lang="en-US" dirty="0" smtClean="0"/>
              <a:t>• </a:t>
            </a:r>
            <a:r>
              <a:rPr lang="en-US" i="1" dirty="0" smtClean="0"/>
              <a:t>That choices they make as humans and as consumers affect the environment;</a:t>
            </a:r>
          </a:p>
          <a:p>
            <a:pPr lvl="2" indent="-260963" eaLnBrk="1" fontAlgn="auto" hangingPunct="1">
              <a:spcBef>
                <a:spcPts val="0"/>
              </a:spcBef>
              <a:spcAft>
                <a:spcPts val="0"/>
              </a:spcAft>
              <a:defRPr/>
            </a:pPr>
            <a:r>
              <a:rPr lang="en-US" dirty="0" smtClean="0"/>
              <a:t>• </a:t>
            </a:r>
            <a:r>
              <a:rPr lang="en-US" i="1" dirty="0" smtClean="0"/>
              <a:t>How these choices can either help or harm the environment and the earth’s ability to sustain human and other life;</a:t>
            </a:r>
          </a:p>
          <a:p>
            <a:pPr lvl="2" indent="-260963" eaLnBrk="1" fontAlgn="auto" hangingPunct="1">
              <a:spcBef>
                <a:spcPts val="0"/>
              </a:spcBef>
              <a:spcAft>
                <a:spcPts val="0"/>
              </a:spcAft>
              <a:defRPr/>
            </a:pPr>
            <a:r>
              <a:rPr lang="en-US" dirty="0" smtClean="0"/>
              <a:t>• </a:t>
            </a:r>
            <a:r>
              <a:rPr lang="en-US" i="1" dirty="0" smtClean="0"/>
              <a:t>How to deal sensibly with problems that involve scientific evidence, uncertainty, and economic, aesthetic and ethical considerations; and</a:t>
            </a:r>
          </a:p>
          <a:p>
            <a:pPr lvl="2" indent="-260963" eaLnBrk="1" fontAlgn="auto" hangingPunct="1">
              <a:spcBef>
                <a:spcPts val="0"/>
              </a:spcBef>
              <a:spcAft>
                <a:spcPts val="0"/>
              </a:spcAft>
              <a:defRPr/>
            </a:pPr>
            <a:r>
              <a:rPr lang="en-US" dirty="0" smtClean="0"/>
              <a:t>• </a:t>
            </a:r>
            <a:r>
              <a:rPr lang="en-US" i="1" dirty="0" smtClean="0"/>
              <a:t>What they need to do – individually or as part of a community – to keep the environment healthy and sustain its resources so that people can create and enjoy a good quality of life for themselves and their children.”</a:t>
            </a:r>
          </a:p>
          <a:p>
            <a:pPr lvl="2" indent="-260963" eaLnBrk="1" fontAlgn="auto" hangingPunct="1">
              <a:spcBef>
                <a:spcPts val="0"/>
              </a:spcBef>
              <a:spcAft>
                <a:spcPts val="0"/>
              </a:spcAft>
              <a:buFont typeface="Wingdings 2"/>
              <a:buChar char=""/>
              <a:defRPr/>
            </a:pPr>
            <a:r>
              <a:rPr lang="en-US" dirty="0" smtClean="0"/>
              <a:t>Definition logic: understanding of systems -&gt; choices -&gt; consequences-&gt; possible solutions -&gt; actions</a:t>
            </a:r>
          </a:p>
          <a:p>
            <a:pPr eaLnBrk="1" fontAlgn="auto" hangingPunct="1">
              <a:spcBef>
                <a:spcPts val="0"/>
              </a:spcBef>
              <a:spcAft>
                <a:spcPts val="0"/>
              </a:spcAft>
              <a:defRPr/>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BF826E-51BD-4711-B618-20B233412023}"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Quote from Environmental Literacy Council</a:t>
            </a:r>
          </a:p>
          <a:p>
            <a:pPr eaLnBrk="1" fontAlgn="auto" hangingPunct="1">
              <a:spcBef>
                <a:spcPts val="0"/>
              </a:spcBef>
              <a:spcAft>
                <a:spcPts val="0"/>
              </a:spcAft>
              <a:defRPr/>
            </a:pPr>
            <a:endParaRPr lang="en-US" dirty="0" smtClean="0"/>
          </a:p>
          <a:p>
            <a:pPr marL="289959" indent="-289959" eaLnBrk="1" fontAlgn="auto" hangingPunct="1">
              <a:spcBef>
                <a:spcPts val="0"/>
              </a:spcBef>
              <a:spcAft>
                <a:spcPts val="0"/>
              </a:spcAft>
              <a:buClr>
                <a:schemeClr val="accent3"/>
              </a:buClr>
              <a:buFont typeface="Wingdings 2"/>
              <a:buChar char=""/>
              <a:defRPr/>
            </a:pPr>
            <a:r>
              <a:rPr lang="en-US" dirty="0" smtClean="0"/>
              <a:t>Environmental Literacy Definitions:</a:t>
            </a:r>
          </a:p>
          <a:p>
            <a:pPr marL="676571" lvl="1" indent="-260963" eaLnBrk="1" fontAlgn="auto" hangingPunct="1">
              <a:spcBef>
                <a:spcPts val="0"/>
              </a:spcBef>
              <a:spcAft>
                <a:spcPts val="0"/>
              </a:spcAft>
              <a:buFont typeface="Wingdings 2"/>
              <a:buChar char=""/>
              <a:defRPr/>
            </a:pPr>
            <a:r>
              <a:rPr lang="en-US" dirty="0" smtClean="0"/>
              <a:t>Maryland: “Environmentally literate students</a:t>
            </a:r>
            <a:r>
              <a:rPr lang="en-US" b="1" i="1" dirty="0" smtClean="0"/>
              <a:t> possess the knowledge, intellectual skills, attitudes, experiences and motivation to make and act upon responsible environmental decisions as individuals and as members of their community. </a:t>
            </a:r>
            <a:r>
              <a:rPr lang="en-US" dirty="0" smtClean="0"/>
              <a:t>Environmentally literate students understand environmental and physical processes and systems, including human systems. They are able to analyze global, social, cultural, political, physical, economic and environmental relationships, and weigh various sides of environmental issues to make responsible decisions as individuals and as members of their community and citizens of the world.”</a:t>
            </a:r>
          </a:p>
          <a:p>
            <a:pPr lvl="2" indent="-260963" eaLnBrk="1" fontAlgn="auto" hangingPunct="1">
              <a:spcBef>
                <a:spcPts val="0"/>
              </a:spcBef>
              <a:spcAft>
                <a:spcPts val="0"/>
              </a:spcAft>
              <a:buFont typeface="Wingdings 2"/>
              <a:buChar char=""/>
              <a:defRPr/>
            </a:pPr>
            <a:r>
              <a:rPr lang="en-US" dirty="0" smtClean="0"/>
              <a:t>Definition logic:  understanding of systems -&gt;analysis of holistic issue-&gt; responsible decision making. </a:t>
            </a:r>
          </a:p>
          <a:p>
            <a:pPr eaLnBrk="1" fontAlgn="auto" hangingPunct="1">
              <a:spcBef>
                <a:spcPts val="0"/>
              </a:spcBef>
              <a:spcAft>
                <a:spcPts val="0"/>
              </a:spcAft>
              <a:defRPr/>
            </a:pPr>
            <a:endParaRPr lang="en-US" dirty="0" smtClean="0"/>
          </a:p>
          <a:p>
            <a:pPr marL="676571" lvl="1" indent="-260963" eaLnBrk="1" fontAlgn="auto" hangingPunct="1">
              <a:spcBef>
                <a:spcPts val="0"/>
              </a:spcBef>
              <a:spcAft>
                <a:spcPts val="0"/>
              </a:spcAft>
              <a:buFont typeface="Wingdings 2"/>
              <a:buChar char=""/>
              <a:defRPr/>
            </a:pPr>
            <a:r>
              <a:rPr lang="en-US" dirty="0" smtClean="0"/>
              <a:t>New Jersey: “</a:t>
            </a:r>
            <a:r>
              <a:rPr lang="en-US" i="1" dirty="0" smtClean="0"/>
              <a:t>Environmentally literate persons understand:</a:t>
            </a:r>
          </a:p>
          <a:p>
            <a:pPr lvl="2" indent="-260963" eaLnBrk="1" fontAlgn="auto" hangingPunct="1">
              <a:spcBef>
                <a:spcPts val="0"/>
              </a:spcBef>
              <a:spcAft>
                <a:spcPts val="0"/>
              </a:spcAft>
              <a:defRPr/>
            </a:pPr>
            <a:r>
              <a:rPr lang="en-US" dirty="0" smtClean="0"/>
              <a:t>• </a:t>
            </a:r>
            <a:r>
              <a:rPr lang="en-US" i="1" dirty="0" smtClean="0"/>
              <a:t>The systems of the natural world and the relationships and interactions between the living and nonliving environment;</a:t>
            </a:r>
          </a:p>
          <a:p>
            <a:pPr lvl="2" indent="-260963" eaLnBrk="1" fontAlgn="auto" hangingPunct="1">
              <a:spcBef>
                <a:spcPts val="0"/>
              </a:spcBef>
              <a:spcAft>
                <a:spcPts val="0"/>
              </a:spcAft>
              <a:defRPr/>
            </a:pPr>
            <a:r>
              <a:rPr lang="en-US" dirty="0" smtClean="0"/>
              <a:t>• </a:t>
            </a:r>
            <a:r>
              <a:rPr lang="en-US" i="1" dirty="0" smtClean="0"/>
              <a:t>That choices they make as humans and as consumers affect the environment;</a:t>
            </a:r>
          </a:p>
          <a:p>
            <a:pPr lvl="2" indent="-260963" eaLnBrk="1" fontAlgn="auto" hangingPunct="1">
              <a:spcBef>
                <a:spcPts val="0"/>
              </a:spcBef>
              <a:spcAft>
                <a:spcPts val="0"/>
              </a:spcAft>
              <a:defRPr/>
            </a:pPr>
            <a:r>
              <a:rPr lang="en-US" dirty="0" smtClean="0"/>
              <a:t>• </a:t>
            </a:r>
            <a:r>
              <a:rPr lang="en-US" i="1" dirty="0" smtClean="0"/>
              <a:t>How these choices can either help or harm the environment and the earth’s ability to sustain human and other life;</a:t>
            </a:r>
          </a:p>
          <a:p>
            <a:pPr lvl="2" indent="-260963" eaLnBrk="1" fontAlgn="auto" hangingPunct="1">
              <a:spcBef>
                <a:spcPts val="0"/>
              </a:spcBef>
              <a:spcAft>
                <a:spcPts val="0"/>
              </a:spcAft>
              <a:defRPr/>
            </a:pPr>
            <a:r>
              <a:rPr lang="en-US" dirty="0" smtClean="0"/>
              <a:t>• </a:t>
            </a:r>
            <a:r>
              <a:rPr lang="en-US" i="1" dirty="0" smtClean="0"/>
              <a:t>How to deal sensibly with problems that involve scientific evidence, uncertainty, and economic, aesthetic and ethical considerations; and</a:t>
            </a:r>
          </a:p>
          <a:p>
            <a:pPr lvl="2" indent="-260963" eaLnBrk="1" fontAlgn="auto" hangingPunct="1">
              <a:spcBef>
                <a:spcPts val="0"/>
              </a:spcBef>
              <a:spcAft>
                <a:spcPts val="0"/>
              </a:spcAft>
              <a:defRPr/>
            </a:pPr>
            <a:r>
              <a:rPr lang="en-US" dirty="0" smtClean="0"/>
              <a:t>• </a:t>
            </a:r>
            <a:r>
              <a:rPr lang="en-US" i="1" dirty="0" smtClean="0"/>
              <a:t>What they need to do – individually or as part of a community – to keep the environment healthy and sustain its resources so that people can create and enjoy a good quality of life for themselves and their children.”</a:t>
            </a:r>
          </a:p>
          <a:p>
            <a:pPr lvl="2" indent="-260963" eaLnBrk="1" fontAlgn="auto" hangingPunct="1">
              <a:spcBef>
                <a:spcPts val="0"/>
              </a:spcBef>
              <a:spcAft>
                <a:spcPts val="0"/>
              </a:spcAft>
              <a:buFont typeface="Wingdings 2"/>
              <a:buChar char=""/>
              <a:defRPr/>
            </a:pPr>
            <a:r>
              <a:rPr lang="en-US" dirty="0" smtClean="0"/>
              <a:t>Definition logic: understanding of systems -&gt; choices -&gt; consequences-&gt; possible solutions -&gt; actions</a:t>
            </a:r>
          </a:p>
          <a:p>
            <a:pPr eaLnBrk="1" fontAlgn="auto" hangingPunct="1">
              <a:spcBef>
                <a:spcPts val="0"/>
              </a:spcBef>
              <a:spcAft>
                <a:spcPts val="0"/>
              </a:spcAft>
              <a:defRPr/>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BF826E-51BD-4711-B618-20B233412023}"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84C64165-39C1-4341-8B36-1E68EA56C801}" type="datetimeFigureOut">
              <a:rPr lang="en-US" smtClean="0"/>
              <a:pPr>
                <a:defRPr/>
              </a:pPr>
              <a:t>5/24/2012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655264A3-4339-4FC0-AF7C-1AB11A32248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F00DA63-D152-4FF7-B212-0139E5F01022}" type="datetimeFigureOut">
              <a:rPr lang="en-US" smtClean="0"/>
              <a:pPr>
                <a:defRPr/>
              </a:pPr>
              <a:t>5/24/2012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2DB6F5-B01B-486E-8BD2-A2ED012476B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886CA81A-78E1-4268-9625-A90CA7151B99}" type="datetimeFigureOut">
              <a:rPr lang="en-US" smtClean="0"/>
              <a:pPr>
                <a:defRPr/>
              </a:pPr>
              <a:t>5/24/2012</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031682DC-A89B-4B7F-816E-51B5C96DC0B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43BA90F2-38B7-4E16-8ABA-2E84965E32CF}" type="datetimeFigureOut">
              <a:rPr lang="en-US" smtClean="0"/>
              <a:pPr>
                <a:defRPr/>
              </a:pPr>
              <a:t>5/24/2012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BEE23386-9081-47C2-82BE-A2A8E3A52743}"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7CA464D-AC12-46C0-BD98-A275D2F97D7D}" type="datetimeFigureOut">
              <a:rPr lang="en-US" smtClean="0"/>
              <a:pPr>
                <a:defRPr/>
              </a:pPr>
              <a:t>5/24/2012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F1A604C1-FE0C-46FB-BC9B-F1D432FFE3F9}"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AFF66DE9-C603-4D8C-8EBF-1194C748050C}" type="datetimeFigureOut">
              <a:rPr lang="en-US" smtClean="0"/>
              <a:pPr>
                <a:defRPr/>
              </a:pPr>
              <a:t>5/24/2012</a:t>
            </a:fld>
            <a:endParaRPr lang="en-US"/>
          </a:p>
        </p:txBody>
      </p:sp>
      <p:sp>
        <p:nvSpPr>
          <p:cNvPr id="10" name="Slide Number Placeholder 9"/>
          <p:cNvSpPr>
            <a:spLocks noGrp="1"/>
          </p:cNvSpPr>
          <p:nvPr>
            <p:ph type="sldNum" sz="quarter" idx="16"/>
          </p:nvPr>
        </p:nvSpPr>
        <p:spPr/>
        <p:txBody>
          <a:bodyPr rtlCol="0"/>
          <a:lstStyle/>
          <a:p>
            <a:pPr>
              <a:defRPr/>
            </a:pPr>
            <a:fld id="{97991085-62C2-482B-8792-74FAD092ED44}"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2CD506D3-33BE-4A6E-81FC-00DD24C055E9}" type="datetimeFigureOut">
              <a:rPr lang="en-US" smtClean="0"/>
              <a:pPr>
                <a:defRPr/>
              </a:pPr>
              <a:t>5/24/2012</a:t>
            </a:fld>
            <a:endParaRPr lang="en-US"/>
          </a:p>
        </p:txBody>
      </p:sp>
      <p:sp>
        <p:nvSpPr>
          <p:cNvPr id="12" name="Slide Number Placeholder 11"/>
          <p:cNvSpPr>
            <a:spLocks noGrp="1"/>
          </p:cNvSpPr>
          <p:nvPr>
            <p:ph type="sldNum" sz="quarter" idx="16"/>
          </p:nvPr>
        </p:nvSpPr>
        <p:spPr/>
        <p:txBody>
          <a:bodyPr rtlCol="0"/>
          <a:lstStyle/>
          <a:p>
            <a:pPr>
              <a:defRPr/>
            </a:pPr>
            <a:fld id="{3B940118-63AB-41A4-86A8-B5BB80AEBF09}"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8C7B9E66-594C-4E91-948F-C0564962884A}" type="datetimeFigureOut">
              <a:rPr lang="en-US" smtClean="0"/>
              <a:pPr>
                <a:defRPr/>
              </a:pPr>
              <a:t>5/24/2012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C4E8A7A1-6CE6-4021-986A-2B17F724424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02F50D1-9505-49CC-B395-88459FCA923B}" type="datetimeFigureOut">
              <a:rPr lang="en-US" smtClean="0"/>
              <a:pPr>
                <a:defRPr/>
              </a:pPr>
              <a:t>5/24/2012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543D2A6-7A98-4170-9FA4-04DBA75038D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09248BD8-EAFD-430F-9F3A-C2A19F658648}" type="datetimeFigureOut">
              <a:rPr lang="en-US" smtClean="0"/>
              <a:pPr>
                <a:defRPr/>
              </a:pPr>
              <a:t>5/24/2012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AE0EF72A-C65D-4A99-BC3F-5D91CCA26F11}"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70ECAC50-D4ED-4342-9353-9891D5AF3780}" type="datetimeFigureOut">
              <a:rPr lang="en-US" smtClean="0"/>
              <a:pPr>
                <a:defRPr/>
              </a:pPr>
              <a:t>5/24/2012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B71EE9E2-C33C-440A-9982-36F1FC9E250F}"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22241C77-132B-429F-BD5F-737A0C0426DF}" type="datetimeFigureOut">
              <a:rPr lang="en-US" smtClean="0"/>
              <a:pPr>
                <a:defRPr/>
              </a:pPr>
              <a:t>5/24/2012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117AFF21-82D5-4BFA-B687-5DB90A8DF8C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2286000"/>
          </a:xfrm>
        </p:spPr>
        <p:txBody>
          <a:bodyPr>
            <a:normAutofit fontScale="90000"/>
          </a:bodyPr>
          <a:lstStyle/>
          <a:p>
            <a:pPr eaLnBrk="1" fontAlgn="auto" hangingPunct="1">
              <a:spcAft>
                <a:spcPts val="0"/>
              </a:spcAft>
              <a:defRPr/>
            </a:pPr>
            <a:r>
              <a:rPr lang="en-US" dirty="0" smtClean="0"/>
              <a:t>DC Environmental Literacy Plan:</a:t>
            </a:r>
            <a:br>
              <a:rPr lang="en-US" dirty="0" smtClean="0"/>
            </a:br>
            <a:r>
              <a:rPr lang="en-US" dirty="0" smtClean="0"/>
              <a:t>Integrating Environmental Education into the K-12 Curriculum</a:t>
            </a:r>
            <a:endParaRPr lang="en-US" dirty="0"/>
          </a:p>
        </p:txBody>
      </p:sp>
      <p:sp>
        <p:nvSpPr>
          <p:cNvPr id="4" name="Subtitle 3"/>
          <p:cNvSpPr>
            <a:spLocks noGrp="1"/>
          </p:cNvSpPr>
          <p:nvPr>
            <p:ph type="subTitle" idx="1"/>
          </p:nvPr>
        </p:nvSpPr>
        <p:spPr/>
        <p:txBody>
          <a:bodyPr>
            <a:normAutofit fontScale="92500" lnSpcReduction="20000"/>
          </a:bodyPr>
          <a:lstStyle/>
          <a:p>
            <a:r>
              <a:rPr lang="en-US" dirty="0" smtClean="0"/>
              <a:t>Grace </a:t>
            </a:r>
            <a:r>
              <a:rPr lang="en-US" dirty="0" err="1" smtClean="0"/>
              <a:t>Manubay</a:t>
            </a:r>
            <a:r>
              <a:rPr lang="en-US" dirty="0" smtClean="0"/>
              <a:t/>
            </a:r>
            <a:br>
              <a:rPr lang="en-US" dirty="0" smtClean="0"/>
            </a:br>
            <a:r>
              <a:rPr lang="en-US" dirty="0" smtClean="0"/>
              <a:t>District Department of the Environment</a:t>
            </a:r>
            <a:endParaRPr lang="en-US" dirty="0"/>
          </a:p>
        </p:txBody>
      </p:sp>
      <p:pic>
        <p:nvPicPr>
          <p:cNvPr id="5" name="Picture 4" descr="EnvLitteracy Plan Cover4.1.jpg"/>
          <p:cNvPicPr/>
          <p:nvPr/>
        </p:nvPicPr>
        <p:blipFill>
          <a:blip r:embed="rId3" cstate="print"/>
          <a:srcRect l="1155" t="86924" r="51676" b="2288"/>
          <a:stretch>
            <a:fillRect/>
          </a:stretch>
        </p:blipFill>
        <p:spPr>
          <a:xfrm>
            <a:off x="0" y="4648200"/>
            <a:ext cx="9144000" cy="132729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r>
              <a:rPr lang="en-US" b="1" dirty="0" smtClean="0"/>
              <a:t>The Environmental Literacy Plan will…</a:t>
            </a:r>
            <a:endParaRPr lang="en-US" b="1" dirty="0"/>
          </a:p>
        </p:txBody>
      </p:sp>
      <p:sp>
        <p:nvSpPr>
          <p:cNvPr id="3" name="Content Placeholder 2"/>
          <p:cNvSpPr>
            <a:spLocks noGrp="1"/>
          </p:cNvSpPr>
          <p:nvPr>
            <p:ph sz="quarter" idx="1"/>
          </p:nvPr>
        </p:nvSpPr>
        <p:spPr>
          <a:xfrm>
            <a:off x="609600" y="1600200"/>
            <a:ext cx="8153400" cy="5105400"/>
          </a:xfrm>
        </p:spPr>
        <p:txBody>
          <a:bodyPr>
            <a:normAutofit/>
          </a:bodyPr>
          <a:lstStyle/>
          <a:p>
            <a:r>
              <a:rPr lang="en-US" dirty="0" smtClean="0"/>
              <a:t>Encourage all District high schools to offer an environmental science course. </a:t>
            </a:r>
          </a:p>
          <a:p>
            <a:r>
              <a:rPr lang="en-US" dirty="0" smtClean="0"/>
              <a:t>Increase participation in environmental service-learning to fulfill the community service graduation requirements.</a:t>
            </a:r>
          </a:p>
          <a:p>
            <a:r>
              <a:rPr lang="en-US" dirty="0" smtClean="0"/>
              <a:t>Find ways to build upon existing efforts in environmental education.</a:t>
            </a:r>
          </a:p>
          <a:p>
            <a:r>
              <a:rPr lang="en-US" dirty="0" smtClean="0"/>
              <a:t>Lay the groundwork for systemic implementation of environmental efforts that foster environmental literacy.</a:t>
            </a:r>
          </a:p>
          <a:p>
            <a:endParaRPr lang="en-US" dirty="0" smtClean="0"/>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Other Local Efforts</a:t>
            </a:r>
            <a:endParaRPr lang="en-US" b="1" dirty="0"/>
          </a:p>
        </p:txBody>
      </p:sp>
      <p:sp>
        <p:nvSpPr>
          <p:cNvPr id="3" name="Content Placeholder 2"/>
          <p:cNvSpPr>
            <a:spLocks noGrp="1"/>
          </p:cNvSpPr>
          <p:nvPr>
            <p:ph sz="quarter" idx="1"/>
          </p:nvPr>
        </p:nvSpPr>
        <p:spPr>
          <a:xfrm>
            <a:off x="533400" y="2209800"/>
            <a:ext cx="8153400" cy="4038600"/>
          </a:xfrm>
        </p:spPr>
        <p:txBody>
          <a:bodyPr>
            <a:normAutofit/>
          </a:bodyPr>
          <a:lstStyle/>
          <a:p>
            <a:r>
              <a:rPr lang="en-US" dirty="0" smtClean="0"/>
              <a:t>Sustainable DC Initiative</a:t>
            </a:r>
          </a:p>
          <a:p>
            <a:r>
              <a:rPr lang="en-US" dirty="0" smtClean="0"/>
              <a:t>DCPS STEM Vision</a:t>
            </a:r>
          </a:p>
          <a:p>
            <a:r>
              <a:rPr lang="en-US" dirty="0" smtClean="0"/>
              <a:t>DPR’s “Move. Grow. Be Green.”</a:t>
            </a:r>
          </a:p>
          <a:p>
            <a:r>
              <a:rPr lang="en-US" dirty="0" smtClean="0"/>
              <a:t>Healthy Schools Act requirements</a:t>
            </a:r>
          </a:p>
          <a:p>
            <a:r>
              <a:rPr lang="en-US" dirty="0" smtClean="0"/>
              <a:t>Meaningful Watershed Educational </a:t>
            </a:r>
            <a:br>
              <a:rPr lang="en-US" dirty="0" smtClean="0"/>
            </a:br>
            <a:r>
              <a:rPr lang="en-US" dirty="0" smtClean="0"/>
              <a:t>Experiences</a:t>
            </a:r>
          </a:p>
          <a:p>
            <a:r>
              <a:rPr lang="en-US" dirty="0" smtClean="0"/>
              <a:t>Others…</a:t>
            </a:r>
          </a:p>
        </p:txBody>
      </p:sp>
      <p:pic>
        <p:nvPicPr>
          <p:cNvPr id="4" name="Picture 3" descr="WYG_planting.jpg"/>
          <p:cNvPicPr>
            <a:picLocks noChangeAspect="1"/>
          </p:cNvPicPr>
          <p:nvPr/>
        </p:nvPicPr>
        <p:blipFill>
          <a:blip r:embed="rId3" cstate="print"/>
          <a:srcRect l="22075" r="15997"/>
          <a:stretch>
            <a:fillRect/>
          </a:stretch>
        </p:blipFill>
        <p:spPr bwMode="auto">
          <a:xfrm>
            <a:off x="6324600" y="2376488"/>
            <a:ext cx="2819400" cy="34147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9144000" cy="1143000"/>
          </a:xfrm>
        </p:spPr>
        <p:txBody>
          <a:bodyPr>
            <a:normAutofit/>
          </a:bodyPr>
          <a:lstStyle/>
          <a:p>
            <a:pPr algn="ctr"/>
            <a:r>
              <a:rPr lang="en-US" sz="4500" b="1" dirty="0" smtClean="0"/>
              <a:t>Components of the ELP</a:t>
            </a:r>
          </a:p>
        </p:txBody>
      </p:sp>
      <p:sp>
        <p:nvSpPr>
          <p:cNvPr id="16387" name="Content Placeholder 2"/>
          <p:cNvSpPr>
            <a:spLocks noGrp="1"/>
          </p:cNvSpPr>
          <p:nvPr>
            <p:ph sz="quarter" idx="1"/>
          </p:nvPr>
        </p:nvSpPr>
        <p:spPr>
          <a:xfrm>
            <a:off x="609600" y="1524000"/>
            <a:ext cx="8382000" cy="5334000"/>
          </a:xfrm>
        </p:spPr>
        <p:txBody>
          <a:bodyPr>
            <a:normAutofit/>
          </a:bodyPr>
          <a:lstStyle/>
          <a:p>
            <a:endParaRPr lang="en-US" dirty="0" smtClean="0"/>
          </a:p>
          <a:p>
            <a:r>
              <a:rPr lang="en-US" sz="2800" b="1" dirty="0" smtClean="0"/>
              <a:t>Background rationale</a:t>
            </a:r>
            <a:r>
              <a:rPr lang="en-US" sz="2800" dirty="0" smtClean="0"/>
              <a:t>: research </a:t>
            </a:r>
          </a:p>
          <a:p>
            <a:r>
              <a:rPr lang="en-US" sz="2800" b="1" dirty="0" smtClean="0"/>
              <a:t>Current context</a:t>
            </a:r>
            <a:r>
              <a:rPr lang="en-US" sz="2800" dirty="0" smtClean="0"/>
              <a:t>: where we are</a:t>
            </a:r>
          </a:p>
          <a:p>
            <a:r>
              <a:rPr lang="en-US" sz="2800" b="1" dirty="0" smtClean="0"/>
              <a:t>Objectives </a:t>
            </a:r>
            <a:r>
              <a:rPr lang="en-US" sz="2800" dirty="0" smtClean="0"/>
              <a:t>and</a:t>
            </a:r>
            <a:r>
              <a:rPr lang="en-US" sz="2800" b="1" dirty="0" smtClean="0"/>
              <a:t> action items</a:t>
            </a:r>
            <a:r>
              <a:rPr lang="en-US" sz="2800" dirty="0" smtClean="0"/>
              <a:t>: what we will accomplish over the next 5 years</a:t>
            </a:r>
          </a:p>
          <a:p>
            <a:r>
              <a:rPr lang="en-US" sz="2800" b="1" dirty="0" smtClean="0"/>
              <a:t>Status</a:t>
            </a:r>
            <a:r>
              <a:rPr lang="en-US" sz="2800" dirty="0" smtClean="0"/>
              <a:t>: progress made </a:t>
            </a:r>
          </a:p>
          <a:p>
            <a:r>
              <a:rPr lang="en-US" sz="2800" b="1" dirty="0" smtClean="0"/>
              <a:t>Implementation recommendations</a:t>
            </a:r>
            <a:r>
              <a:rPr lang="en-US" sz="2800" dirty="0" smtClean="0"/>
              <a:t>: framework to get to our desired outcomes</a:t>
            </a:r>
          </a:p>
          <a:p>
            <a:r>
              <a:rPr lang="en-US" sz="2800" b="1" dirty="0" smtClean="0"/>
              <a:t>Next steps</a:t>
            </a:r>
            <a:r>
              <a:rPr lang="en-US" sz="2800" dirty="0" smtClean="0"/>
              <a:t>: actions agencies can take to move forward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9144000" cy="1143000"/>
          </a:xfrm>
        </p:spPr>
        <p:txBody>
          <a:bodyPr>
            <a:normAutofit/>
          </a:bodyPr>
          <a:lstStyle/>
          <a:p>
            <a:pPr algn="ctr"/>
            <a:r>
              <a:rPr lang="en-US" sz="4500" b="1" dirty="0" smtClean="0"/>
              <a:t>Table of Contents</a:t>
            </a:r>
          </a:p>
        </p:txBody>
      </p:sp>
      <p:sp>
        <p:nvSpPr>
          <p:cNvPr id="16387" name="Content Placeholder 2"/>
          <p:cNvSpPr>
            <a:spLocks noGrp="1"/>
          </p:cNvSpPr>
          <p:nvPr>
            <p:ph sz="quarter" idx="1"/>
          </p:nvPr>
        </p:nvSpPr>
        <p:spPr>
          <a:xfrm>
            <a:off x="0" y="1524001"/>
            <a:ext cx="9144000" cy="5334000"/>
          </a:xfrm>
        </p:spPr>
        <p:txBody>
          <a:bodyPr>
            <a:normAutofit/>
          </a:bodyPr>
          <a:lstStyle/>
          <a:p>
            <a:endParaRPr lang="en-US" dirty="0" smtClean="0"/>
          </a:p>
          <a:p>
            <a:r>
              <a:rPr lang="en-US" sz="2800" b="1" dirty="0" smtClean="0"/>
              <a:t>Content Standards</a:t>
            </a:r>
            <a:endParaRPr lang="en-US" sz="2800" dirty="0" smtClean="0"/>
          </a:p>
          <a:p>
            <a:r>
              <a:rPr lang="en-US" sz="2800" b="1" dirty="0" smtClean="0"/>
              <a:t>Professional Development</a:t>
            </a:r>
            <a:endParaRPr lang="en-US" sz="2800" dirty="0" smtClean="0"/>
          </a:p>
          <a:p>
            <a:r>
              <a:rPr lang="en-US" sz="2800" b="1" dirty="0" smtClean="0"/>
              <a:t>High School Graduation Requirements</a:t>
            </a:r>
            <a:endParaRPr lang="en-US" sz="2800" dirty="0" smtClean="0"/>
          </a:p>
          <a:p>
            <a:r>
              <a:rPr lang="en-US" sz="2800" b="1" dirty="0" smtClean="0"/>
              <a:t>Student Assessment (Evaluation)</a:t>
            </a:r>
            <a:endParaRPr lang="en-US" sz="2800" dirty="0" smtClean="0"/>
          </a:p>
          <a:p>
            <a:r>
              <a:rPr lang="en-US" sz="2800" b="1" dirty="0" smtClean="0"/>
              <a:t>School Facilities</a:t>
            </a:r>
            <a:endParaRPr lang="en-US" sz="2800" dirty="0" smtClean="0"/>
          </a:p>
          <a:p>
            <a:r>
              <a:rPr lang="en-US" sz="2800" b="1" dirty="0" smtClean="0"/>
              <a:t>Implementation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9144000" cy="1143000"/>
          </a:xfrm>
        </p:spPr>
        <p:txBody>
          <a:bodyPr>
            <a:normAutofit/>
          </a:bodyPr>
          <a:lstStyle/>
          <a:p>
            <a:pPr algn="ctr"/>
            <a:r>
              <a:rPr lang="en-US" sz="4500" b="1" dirty="0" smtClean="0"/>
              <a:t>Table of Contents</a:t>
            </a:r>
          </a:p>
        </p:txBody>
      </p:sp>
      <p:sp>
        <p:nvSpPr>
          <p:cNvPr id="16387" name="Content Placeholder 2"/>
          <p:cNvSpPr>
            <a:spLocks noGrp="1"/>
          </p:cNvSpPr>
          <p:nvPr>
            <p:ph sz="quarter" idx="1"/>
          </p:nvPr>
        </p:nvSpPr>
        <p:spPr>
          <a:xfrm>
            <a:off x="0" y="1524001"/>
            <a:ext cx="9144000" cy="5334000"/>
          </a:xfrm>
        </p:spPr>
        <p:txBody>
          <a:bodyPr>
            <a:normAutofit/>
          </a:bodyPr>
          <a:lstStyle/>
          <a:p>
            <a:endParaRPr lang="en-US" dirty="0" smtClean="0"/>
          </a:p>
          <a:p>
            <a:r>
              <a:rPr lang="en-US" sz="2800" b="1" dirty="0" smtClean="0"/>
              <a:t>Appendices</a:t>
            </a:r>
          </a:p>
          <a:p>
            <a:pPr lvl="1"/>
            <a:r>
              <a:rPr lang="en-US" sz="2500" dirty="0" smtClean="0"/>
              <a:t>About the Workgroup</a:t>
            </a:r>
          </a:p>
          <a:p>
            <a:pPr lvl="1"/>
            <a:r>
              <a:rPr lang="en-US" sz="2500" dirty="0" smtClean="0"/>
              <a:t>District’s Education Landscape</a:t>
            </a:r>
          </a:p>
          <a:p>
            <a:pPr lvl="1"/>
            <a:r>
              <a:rPr lang="en-US" sz="2500" dirty="0" smtClean="0"/>
              <a:t>Status of Environmental Literacy </a:t>
            </a:r>
          </a:p>
          <a:p>
            <a:pPr lvl="1"/>
            <a:r>
              <a:rPr lang="en-US" sz="2500" dirty="0" smtClean="0"/>
              <a:t>Existing Science and High School Social Studies Standards that Support Environmental Literacy</a:t>
            </a:r>
          </a:p>
          <a:p>
            <a:pPr lvl="1"/>
            <a:r>
              <a:rPr lang="en-US" sz="2500" dirty="0" smtClean="0"/>
              <a:t>Organizations with Environmental Literacy Resources for Schools</a:t>
            </a:r>
          </a:p>
          <a:p>
            <a:pPr lvl="1"/>
            <a:r>
              <a:rPr lang="en-US" sz="2500" dirty="0" smtClean="0"/>
              <a:t>Case Studies of Environmental Literacy in Schools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ctr"/>
            <a:r>
              <a:rPr lang="en-US" b="1" dirty="0" smtClean="0"/>
              <a:t>Future Timeline</a:t>
            </a:r>
            <a:endParaRPr lang="en-US" b="1" dirty="0"/>
          </a:p>
        </p:txBody>
      </p:sp>
      <p:sp>
        <p:nvSpPr>
          <p:cNvPr id="3" name="Content Placeholder 2"/>
          <p:cNvSpPr>
            <a:spLocks noGrp="1"/>
          </p:cNvSpPr>
          <p:nvPr>
            <p:ph sz="quarter" idx="1"/>
          </p:nvPr>
        </p:nvSpPr>
        <p:spPr>
          <a:xfrm>
            <a:off x="228600" y="990600"/>
            <a:ext cx="8915400" cy="4800600"/>
          </a:xfrm>
        </p:spPr>
        <p:txBody>
          <a:bodyPr>
            <a:normAutofit/>
          </a:bodyPr>
          <a:lstStyle/>
          <a:p>
            <a:pPr>
              <a:buNone/>
            </a:pPr>
            <a:endParaRPr lang="en-US" dirty="0" smtClean="0"/>
          </a:p>
          <a:p>
            <a:r>
              <a:rPr lang="en-US" dirty="0" smtClean="0"/>
              <a:t>Draft available on DDOE’s website</a:t>
            </a:r>
          </a:p>
          <a:p>
            <a:pPr lvl="1"/>
            <a:r>
              <a:rPr lang="en-US" dirty="0" smtClean="0"/>
              <a:t>http://ddoe.dc.gov/education</a:t>
            </a:r>
          </a:p>
          <a:p>
            <a:r>
              <a:rPr lang="en-US" dirty="0" smtClean="0"/>
              <a:t>Public comment period until May 31, 2012</a:t>
            </a:r>
          </a:p>
          <a:p>
            <a:r>
              <a:rPr lang="en-US" dirty="0" smtClean="0"/>
              <a:t>Draft due to Council on June 29, 2012</a:t>
            </a:r>
          </a:p>
          <a:p>
            <a:r>
              <a:rPr lang="en-US" dirty="0" smtClean="0"/>
              <a:t>Mayor is “willing and ready to work with Ward 3 Councilmember Mary </a:t>
            </a:r>
            <a:r>
              <a:rPr lang="en-US" dirty="0" err="1" smtClean="0"/>
              <a:t>Cheh</a:t>
            </a:r>
            <a:r>
              <a:rPr lang="en-US" dirty="0" smtClean="0"/>
              <a:t> to ensure that the plan, once completed, is implemented.”</a:t>
            </a:r>
          </a:p>
          <a:p>
            <a:r>
              <a:rPr lang="en-US" dirty="0" smtClean="0"/>
              <a:t>Moving forward with action items.</a:t>
            </a:r>
          </a:p>
          <a:p>
            <a:endParaRPr lang="en-US" dirty="0" smtClean="0"/>
          </a:p>
          <a:p>
            <a:endParaRPr lang="en-US" dirty="0"/>
          </a:p>
        </p:txBody>
      </p:sp>
      <p:pic>
        <p:nvPicPr>
          <p:cNvPr id="5" name="Picture 4" descr="EnvLitteracy Plan Cover4.1.jpg"/>
          <p:cNvPicPr/>
          <p:nvPr/>
        </p:nvPicPr>
        <p:blipFill>
          <a:blip r:embed="rId3" cstate="print"/>
          <a:srcRect l="1155" t="86924" r="51676" b="2288"/>
          <a:stretch>
            <a:fillRect/>
          </a:stretch>
        </p:blipFill>
        <p:spPr>
          <a:xfrm>
            <a:off x="0" y="5530703"/>
            <a:ext cx="9144000" cy="13272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304800"/>
            <a:ext cx="9144000" cy="1143000"/>
          </a:xfrm>
        </p:spPr>
        <p:txBody>
          <a:bodyPr/>
          <a:lstStyle/>
          <a:p>
            <a:pPr algn="ctr"/>
            <a:r>
              <a:rPr lang="en-US" sz="4500" b="1" dirty="0" smtClean="0"/>
              <a:t>Healthy Schools Act of 2010</a:t>
            </a:r>
          </a:p>
        </p:txBody>
      </p:sp>
      <p:sp>
        <p:nvSpPr>
          <p:cNvPr id="27651" name="Content Placeholder 2"/>
          <p:cNvSpPr>
            <a:spLocks noGrp="1"/>
          </p:cNvSpPr>
          <p:nvPr>
            <p:ph sz="quarter" idx="1"/>
          </p:nvPr>
        </p:nvSpPr>
        <p:spPr>
          <a:xfrm>
            <a:off x="0" y="1752600"/>
            <a:ext cx="9144000" cy="5105400"/>
          </a:xfrm>
        </p:spPr>
        <p:txBody>
          <a:bodyPr>
            <a:normAutofit lnSpcReduction="10000"/>
          </a:bodyPr>
          <a:lstStyle/>
          <a:p>
            <a:r>
              <a:rPr lang="en-US" dirty="0" smtClean="0"/>
              <a:t>Seeks to improve the health and wellness of all District students.</a:t>
            </a:r>
          </a:p>
          <a:p>
            <a:r>
              <a:rPr lang="en-US" dirty="0" smtClean="0"/>
              <a:t>Addresses nutrition, health education, physical education and physical activity, Farm-to-School programs, and school gardens.</a:t>
            </a:r>
          </a:p>
          <a:p>
            <a:r>
              <a:rPr lang="en-US" dirty="0" smtClean="0"/>
              <a:t>Acknowledges that creating and sustaining an environmentally-friendly school environment and integrating environmental education into the schools’ curriculum are essential to the health and wellness of students, as well as the health of the local environment and community.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304800"/>
            <a:ext cx="9144000" cy="1143000"/>
          </a:xfrm>
        </p:spPr>
        <p:txBody>
          <a:bodyPr/>
          <a:lstStyle/>
          <a:p>
            <a:pPr algn="ctr"/>
            <a:r>
              <a:rPr lang="en-US" sz="4500" b="1" dirty="0" smtClean="0"/>
              <a:t>Healthy Schools Act of 2010</a:t>
            </a:r>
          </a:p>
        </p:txBody>
      </p:sp>
      <p:sp>
        <p:nvSpPr>
          <p:cNvPr id="27651" name="Content Placeholder 2"/>
          <p:cNvSpPr>
            <a:spLocks noGrp="1"/>
          </p:cNvSpPr>
          <p:nvPr>
            <p:ph sz="quarter" idx="1"/>
          </p:nvPr>
        </p:nvSpPr>
        <p:spPr>
          <a:xfrm>
            <a:off x="0" y="1752600"/>
            <a:ext cx="9144000" cy="3581400"/>
          </a:xfrm>
        </p:spPr>
        <p:txBody>
          <a:bodyPr>
            <a:normAutofit/>
          </a:bodyPr>
          <a:lstStyle/>
          <a:p>
            <a:r>
              <a:rPr lang="en-US" dirty="0" smtClean="0"/>
              <a:t>Incorporates provisions that incorporate environmental stewardship behaviors into building practices.</a:t>
            </a:r>
          </a:p>
          <a:p>
            <a:r>
              <a:rPr lang="en-US" dirty="0" smtClean="0"/>
              <a:t>Meet LEED Gold Level certification when renovating or constructing new schools.</a:t>
            </a:r>
          </a:p>
          <a:p>
            <a:r>
              <a:rPr lang="en-US" dirty="0" smtClean="0"/>
              <a:t>Assist schools in receiving U.S. Green Ribbon Schools recognition.</a:t>
            </a:r>
          </a:p>
          <a:p>
            <a:r>
              <a:rPr lang="en-US" dirty="0" smtClean="0"/>
              <a:t>Develop an Environmental Literacy Plan for District schools.</a:t>
            </a:r>
          </a:p>
        </p:txBody>
      </p:sp>
      <p:pic>
        <p:nvPicPr>
          <p:cNvPr id="4" name="Picture 3" descr="EnvLitteracy Plan Cover4.1.jpg"/>
          <p:cNvPicPr/>
          <p:nvPr/>
        </p:nvPicPr>
        <p:blipFill>
          <a:blip r:embed="rId3" cstate="print"/>
          <a:srcRect l="1155" t="86924" r="51676" b="2288"/>
          <a:stretch>
            <a:fillRect/>
          </a:stretch>
        </p:blipFill>
        <p:spPr>
          <a:xfrm>
            <a:off x="0" y="5530703"/>
            <a:ext cx="9144000" cy="13272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sz="quarter" idx="1"/>
          </p:nvPr>
        </p:nvSpPr>
        <p:spPr>
          <a:xfrm>
            <a:off x="0" y="1828800"/>
            <a:ext cx="9144000" cy="5029200"/>
          </a:xfrm>
        </p:spPr>
        <p:txBody>
          <a:bodyPr>
            <a:normAutofit fontScale="92500" lnSpcReduction="20000"/>
          </a:bodyPr>
          <a:lstStyle/>
          <a:p>
            <a:pPr>
              <a:buNone/>
            </a:pPr>
            <a:r>
              <a:rPr lang="en-US" dirty="0" smtClean="0"/>
              <a:t>Section 502 is amended as follows:</a:t>
            </a:r>
          </a:p>
          <a:p>
            <a:pPr>
              <a:buNone/>
            </a:pPr>
            <a:r>
              <a:rPr lang="en-US" dirty="0" smtClean="0"/>
              <a:t>(b) The Environmental Literacy Plan shall, at minimum, describe the following:</a:t>
            </a:r>
          </a:p>
          <a:p>
            <a:pPr>
              <a:buNone/>
            </a:pPr>
            <a:r>
              <a:rPr lang="en-US" dirty="0" smtClean="0"/>
              <a:t>		(1) Relevant teaching and learning standards adopted by </a:t>
            </a:r>
            <a:br>
              <a:rPr lang="en-US" dirty="0" smtClean="0"/>
            </a:br>
            <a:r>
              <a:rPr lang="en-US" dirty="0" smtClean="0"/>
              <a:t>             the State Board of Education;</a:t>
            </a:r>
          </a:p>
          <a:p>
            <a:pPr>
              <a:buNone/>
            </a:pPr>
            <a:r>
              <a:rPr lang="en-US" dirty="0" smtClean="0"/>
              <a:t>		(2) Professional development opportunities for teachers;</a:t>
            </a:r>
            <a:br>
              <a:rPr lang="en-US" dirty="0" smtClean="0"/>
            </a:br>
            <a:r>
              <a:rPr lang="en-US" dirty="0" smtClean="0"/>
              <a:t>	(3) How to measure environmental literacy;</a:t>
            </a:r>
          </a:p>
          <a:p>
            <a:pPr>
              <a:buNone/>
            </a:pPr>
            <a:r>
              <a:rPr lang="en-US" dirty="0" smtClean="0"/>
              <a:t>		(4) Governmental and nongovernmental entities that </a:t>
            </a:r>
            <a:br>
              <a:rPr lang="en-US" dirty="0" smtClean="0"/>
            </a:br>
            <a:r>
              <a:rPr lang="en-US" dirty="0" smtClean="0"/>
              <a:t>              can assist schools; and</a:t>
            </a:r>
            <a:br>
              <a:rPr lang="en-US" dirty="0" smtClean="0"/>
            </a:br>
            <a:r>
              <a:rPr lang="en-US" dirty="0" smtClean="0"/>
              <a:t>	(5) Implementation of the Plan.</a:t>
            </a:r>
          </a:p>
          <a:p>
            <a:pPr>
              <a:buNone/>
            </a:pPr>
            <a:r>
              <a:rPr lang="en-US" dirty="0" smtClean="0"/>
              <a:t>(c) The District Department of the Environment shall transmit the Environmental Literacy Plan to the Mayor and the Council by June 30, 2012.</a:t>
            </a:r>
          </a:p>
        </p:txBody>
      </p:sp>
      <p:sp>
        <p:nvSpPr>
          <p:cNvPr id="4" name="Title 1"/>
          <p:cNvSpPr txBox="1">
            <a:spLocks/>
          </p:cNvSpPr>
          <p:nvPr/>
        </p:nvSpPr>
        <p:spPr bwMode="auto">
          <a:xfrm>
            <a:off x="0" y="152400"/>
            <a:ext cx="91440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b="1" i="0" u="none" strike="noStrike" kern="1200" cap="none" spc="0" normalizeH="0" baseline="0" noProof="0" dirty="0" smtClean="0">
                <a:ln>
                  <a:noFill/>
                </a:ln>
                <a:solidFill>
                  <a:schemeClr val="tx2"/>
                </a:solidFill>
                <a:effectLst/>
                <a:uLnTx/>
                <a:uFillTx/>
                <a:latin typeface="+mj-lt"/>
                <a:ea typeface="+mj-ea"/>
                <a:cs typeface="+mj-cs"/>
              </a:rPr>
              <a:t>HSA</a:t>
            </a:r>
            <a:r>
              <a:rPr kumimoji="0" lang="en-US" sz="4500" b="1" i="0" u="none" strike="noStrike" kern="1200" cap="none" spc="0" normalizeH="0" noProof="0" dirty="0" smtClean="0">
                <a:ln>
                  <a:noFill/>
                </a:ln>
                <a:solidFill>
                  <a:schemeClr val="tx2"/>
                </a:solidFill>
                <a:effectLst/>
                <a:uLnTx/>
                <a:uFillTx/>
                <a:latin typeface="+mj-lt"/>
                <a:ea typeface="+mj-ea"/>
                <a:cs typeface="+mj-cs"/>
              </a:rPr>
              <a:t> </a:t>
            </a:r>
            <a:r>
              <a:rPr kumimoji="0" lang="en-US" sz="4500" b="1" i="0" u="none" strike="noStrike" kern="1200" cap="none" spc="0" normalizeH="0" baseline="0" noProof="0" dirty="0" smtClean="0">
                <a:ln>
                  <a:noFill/>
                </a:ln>
                <a:solidFill>
                  <a:schemeClr val="tx2"/>
                </a:solidFill>
                <a:effectLst/>
                <a:uLnTx/>
                <a:uFillTx/>
                <a:latin typeface="+mj-lt"/>
                <a:ea typeface="+mj-ea"/>
                <a:cs typeface="+mj-cs"/>
              </a:rPr>
              <a:t>Amendment</a:t>
            </a:r>
            <a:r>
              <a:rPr kumimoji="0" lang="en-US" sz="4500" b="1" i="0" u="none" strike="noStrike" kern="1200" cap="none" spc="0" normalizeH="0" noProof="0" dirty="0" smtClean="0">
                <a:ln>
                  <a:noFill/>
                </a:ln>
                <a:solidFill>
                  <a:schemeClr val="tx2"/>
                </a:solidFill>
                <a:effectLst/>
                <a:uLnTx/>
                <a:uFillTx/>
                <a:latin typeface="+mj-lt"/>
                <a:ea typeface="+mj-ea"/>
                <a:cs typeface="+mj-cs"/>
              </a:rPr>
              <a:t> Act</a:t>
            </a:r>
            <a:r>
              <a:rPr kumimoji="0" lang="en-US" sz="4500" b="1" i="0" u="none" strike="noStrike" kern="1200" cap="none" spc="0" normalizeH="0" baseline="0" noProof="0" dirty="0" smtClean="0">
                <a:ln>
                  <a:noFill/>
                </a:ln>
                <a:solidFill>
                  <a:schemeClr val="tx2"/>
                </a:solidFill>
                <a:effectLst/>
                <a:uLnTx/>
                <a:uFillTx/>
                <a:latin typeface="+mj-lt"/>
                <a:ea typeface="+mj-ea"/>
                <a:cs typeface="+mj-cs"/>
              </a:rPr>
              <a:t> – July 2011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28600"/>
            <a:ext cx="9144000" cy="990600"/>
          </a:xfrm>
        </p:spPr>
        <p:txBody>
          <a:bodyPr/>
          <a:lstStyle/>
          <a:p>
            <a:pPr algn="ctr"/>
            <a:r>
              <a:rPr lang="en-US" b="1" dirty="0" smtClean="0"/>
              <a:t>Workgroup Structure</a:t>
            </a:r>
          </a:p>
        </p:txBody>
      </p:sp>
      <p:sp>
        <p:nvSpPr>
          <p:cNvPr id="22531" name="Content Placeholder 2"/>
          <p:cNvSpPr>
            <a:spLocks noGrp="1"/>
          </p:cNvSpPr>
          <p:nvPr>
            <p:ph sz="quarter" idx="1"/>
          </p:nvPr>
        </p:nvSpPr>
        <p:spPr>
          <a:xfrm>
            <a:off x="612648" y="1600200"/>
            <a:ext cx="8531352" cy="4495800"/>
          </a:xfrm>
        </p:spPr>
        <p:txBody>
          <a:bodyPr/>
          <a:lstStyle/>
          <a:p>
            <a:r>
              <a:rPr lang="en-US" dirty="0" smtClean="0"/>
              <a:t>DC ELP Workgroup </a:t>
            </a:r>
          </a:p>
          <a:p>
            <a:pPr lvl="1"/>
            <a:r>
              <a:rPr lang="en-US" dirty="0" smtClean="0"/>
              <a:t>Consists of 2 representatives from each agency named in the Healthy Schools Act</a:t>
            </a:r>
          </a:p>
          <a:p>
            <a:pPr lvl="1"/>
            <a:r>
              <a:rPr lang="en-US" dirty="0" smtClean="0"/>
              <a:t>Responsible for developing sections of the ELP and overseeing the task forces</a:t>
            </a:r>
          </a:p>
          <a:p>
            <a:pPr lvl="1"/>
            <a:r>
              <a:rPr lang="en-US" dirty="0" smtClean="0"/>
              <a:t>Year-long commitment to create draft by June 29, 2012</a:t>
            </a:r>
          </a:p>
        </p:txBody>
      </p:sp>
      <p:pic>
        <p:nvPicPr>
          <p:cNvPr id="4" name="Picture 7"/>
          <p:cNvPicPr>
            <a:picLocks noChangeAspect="1" noChangeArrowheads="1"/>
          </p:cNvPicPr>
          <p:nvPr/>
        </p:nvPicPr>
        <p:blipFill>
          <a:blip r:embed="rId3" cstate="print"/>
          <a:srcRect r="8696" b="13913"/>
          <a:stretch>
            <a:fillRect/>
          </a:stretch>
        </p:blipFill>
        <p:spPr bwMode="auto">
          <a:xfrm>
            <a:off x="0" y="4724400"/>
            <a:ext cx="3017838" cy="2133600"/>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3048000" y="4724400"/>
            <a:ext cx="2857500" cy="2133600"/>
          </a:xfrm>
          <a:prstGeom prst="rect">
            <a:avLst/>
          </a:prstGeom>
          <a:noFill/>
          <a:ln w="9525">
            <a:noFill/>
            <a:miter lim="800000"/>
            <a:headEnd/>
            <a:tailEnd/>
          </a:ln>
        </p:spPr>
      </p:pic>
      <p:pic>
        <p:nvPicPr>
          <p:cNvPr id="6" name="Picture 9"/>
          <p:cNvPicPr>
            <a:picLocks noChangeAspect="1" noChangeArrowheads="1"/>
          </p:cNvPicPr>
          <p:nvPr/>
        </p:nvPicPr>
        <p:blipFill>
          <a:blip r:embed="rId5" cstate="print"/>
          <a:srcRect/>
          <a:stretch>
            <a:fillRect/>
          </a:stretch>
        </p:blipFill>
        <p:spPr bwMode="auto">
          <a:xfrm>
            <a:off x="5943600" y="4733925"/>
            <a:ext cx="3206750" cy="2124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DCELP Workgroup Task Forces</a:t>
            </a:r>
            <a:endParaRPr lang="en-US" b="1" dirty="0"/>
          </a:p>
        </p:txBody>
      </p:sp>
      <p:graphicFrame>
        <p:nvGraphicFramePr>
          <p:cNvPr id="4" name="Content Placeholder 3"/>
          <p:cNvGraphicFramePr>
            <a:graphicFrameLocks noGrp="1"/>
          </p:cNvGraphicFramePr>
          <p:nvPr>
            <p:ph sz="quarter" idx="1"/>
          </p:nvPr>
        </p:nvGraphicFramePr>
        <p:xfrm>
          <a:off x="457200" y="1828800"/>
          <a:ext cx="8305800" cy="3474720"/>
        </p:xfrm>
        <a:graphic>
          <a:graphicData uri="http://schemas.openxmlformats.org/drawingml/2006/table">
            <a:tbl>
              <a:tblPr firstRow="1" bandRow="1">
                <a:tableStyleId>{5C22544A-7EE6-4342-B048-85BDC9FD1C3A}</a:tableStyleId>
              </a:tblPr>
              <a:tblGrid>
                <a:gridCol w="2768600"/>
                <a:gridCol w="2768600"/>
                <a:gridCol w="2768600"/>
              </a:tblGrid>
              <a:tr h="370840">
                <a:tc>
                  <a:txBody>
                    <a:bodyPr/>
                    <a:lstStyle/>
                    <a:p>
                      <a:pPr algn="ctr"/>
                      <a:r>
                        <a:rPr lang="en-US" sz="2400" dirty="0" smtClean="0"/>
                        <a:t>Content Standards and Professional</a:t>
                      </a:r>
                      <a:r>
                        <a:rPr lang="en-US" sz="2400" baseline="0" dirty="0" smtClean="0"/>
                        <a:t> Development</a:t>
                      </a:r>
                      <a:endParaRPr lang="en-US" sz="2400" dirty="0"/>
                    </a:p>
                  </a:txBody>
                  <a:tcPr/>
                </a:tc>
                <a:tc>
                  <a:txBody>
                    <a:bodyPr/>
                    <a:lstStyle/>
                    <a:p>
                      <a:pPr algn="ctr"/>
                      <a:r>
                        <a:rPr lang="en-US" sz="2400" dirty="0" smtClean="0"/>
                        <a:t>Graduation Requirements and Evaluation</a:t>
                      </a:r>
                      <a:endParaRPr lang="en-US" sz="2400" dirty="0"/>
                    </a:p>
                  </a:txBody>
                  <a:tcPr/>
                </a:tc>
                <a:tc>
                  <a:txBody>
                    <a:bodyPr/>
                    <a:lstStyle/>
                    <a:p>
                      <a:pPr algn="ctr"/>
                      <a:r>
                        <a:rPr lang="en-US" sz="2400" dirty="0" smtClean="0"/>
                        <a:t>Implementation and Funding</a:t>
                      </a:r>
                      <a:endParaRPr lang="en-US" sz="2400" dirty="0"/>
                    </a:p>
                  </a:txBody>
                  <a:tcPr/>
                </a:tc>
              </a:tr>
              <a:tr h="370840">
                <a:tc>
                  <a:txBody>
                    <a:bodyPr/>
                    <a:lstStyle/>
                    <a:p>
                      <a:pPr algn="ctr"/>
                      <a:r>
                        <a:rPr lang="en-US" sz="2400" dirty="0" smtClean="0"/>
                        <a:t>DCPS</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t>SBoE</a:t>
                      </a:r>
                      <a:endParaRPr lang="en-US" sz="2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OSSE</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OSSE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OSSE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t>SBoE</a:t>
                      </a:r>
                      <a:endParaRPr lang="en-US" sz="2400" dirty="0" smtClean="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DCEEC</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DCEEC</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DCEEC</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DDOE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DDOE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DDOE</a:t>
                      </a:r>
                    </a:p>
                  </a:txBody>
                  <a:tcPr/>
                </a:tc>
              </a:tr>
              <a:tr h="370840">
                <a:tc>
                  <a:txBody>
                    <a:bodyPr/>
                    <a:lstStyle/>
                    <a:p>
                      <a:pPr algn="ctr"/>
                      <a:r>
                        <a:rPr lang="en-US" sz="2400" dirty="0" smtClean="0"/>
                        <a:t>Non-profits</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Non-profits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Non-profits</a:t>
                      </a:r>
                    </a:p>
                  </a:txBody>
                  <a:tcPr/>
                </a:tc>
              </a:tr>
            </a:tbl>
          </a:graphicData>
        </a:graphic>
      </p:graphicFrame>
      <p:pic>
        <p:nvPicPr>
          <p:cNvPr id="6" name="Picture 5" descr="EnvLitteracy Plan Cover4.1.jpg"/>
          <p:cNvPicPr/>
          <p:nvPr/>
        </p:nvPicPr>
        <p:blipFill>
          <a:blip r:embed="rId3" cstate="print"/>
          <a:srcRect l="1155" t="86924" r="51676" b="2288"/>
          <a:stretch>
            <a:fillRect/>
          </a:stretch>
        </p:blipFill>
        <p:spPr>
          <a:xfrm>
            <a:off x="0" y="5530703"/>
            <a:ext cx="9144000" cy="13272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eaLnBrk="1" fontAlgn="auto" hangingPunct="1">
              <a:spcAft>
                <a:spcPts val="0"/>
              </a:spcAft>
              <a:defRPr/>
            </a:pPr>
            <a:r>
              <a:rPr lang="en-US" b="1" dirty="0" smtClean="0"/>
              <a:t>What is Environmental Literacy?</a:t>
            </a:r>
            <a:endParaRPr lang="en-US" dirty="0"/>
          </a:p>
        </p:txBody>
      </p:sp>
      <p:sp>
        <p:nvSpPr>
          <p:cNvPr id="3" name="Content Placeholder 2"/>
          <p:cNvSpPr>
            <a:spLocks noGrp="1"/>
          </p:cNvSpPr>
          <p:nvPr>
            <p:ph sz="quarter" idx="1"/>
          </p:nvPr>
        </p:nvSpPr>
        <p:spPr>
          <a:xfrm>
            <a:off x="0" y="2133600"/>
            <a:ext cx="5562600" cy="3733800"/>
          </a:xfrm>
        </p:spPr>
        <p:txBody>
          <a:bodyPr>
            <a:normAutofit/>
          </a:bodyPr>
          <a:lstStyle/>
          <a:p>
            <a:pPr>
              <a:buNone/>
            </a:pPr>
            <a:r>
              <a:rPr lang="en-US" sz="3200" b="1" dirty="0" smtClean="0"/>
              <a:t>Environmental literacy </a:t>
            </a:r>
            <a:r>
              <a:rPr lang="en-US" sz="3200" dirty="0" smtClean="0"/>
              <a:t>is the development of knowledge, attitudes, and skills necessary to make informed decisions concerning the relationships among natural and urban systems. </a:t>
            </a:r>
          </a:p>
          <a:p>
            <a:pPr>
              <a:buNone/>
            </a:pPr>
            <a:endParaRPr lang="en-US" sz="2900" dirty="0" smtClean="0"/>
          </a:p>
          <a:p>
            <a:pPr marL="274320" indent="-274320" eaLnBrk="1" fontAlgn="auto" hangingPunct="1">
              <a:spcAft>
                <a:spcPts val="0"/>
              </a:spcAft>
              <a:buClr>
                <a:schemeClr val="accent3"/>
              </a:buClr>
              <a:buFont typeface="Wingdings 2" pitchFamily="18" charset="2"/>
              <a:buNone/>
              <a:defRPr/>
            </a:pPr>
            <a:endParaRPr lang="en-US" dirty="0" smtClean="0"/>
          </a:p>
        </p:txBody>
      </p:sp>
      <p:pic>
        <p:nvPicPr>
          <p:cNvPr id="4" name="Picture 6" descr="2006june-Octmixed 175"/>
          <p:cNvPicPr>
            <a:picLocks noChangeAspect="1" noChangeArrowheads="1"/>
          </p:cNvPicPr>
          <p:nvPr/>
        </p:nvPicPr>
        <p:blipFill>
          <a:blip r:embed="rId3" cstate="print"/>
          <a:srcRect l="10596" t="5298" r="15894"/>
          <a:stretch>
            <a:fillRect/>
          </a:stretch>
        </p:blipFill>
        <p:spPr bwMode="auto">
          <a:xfrm>
            <a:off x="5486400" y="2286000"/>
            <a:ext cx="3657600" cy="353370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eaLnBrk="1" fontAlgn="auto" hangingPunct="1">
              <a:spcAft>
                <a:spcPts val="0"/>
              </a:spcAft>
              <a:defRPr/>
            </a:pPr>
            <a:r>
              <a:rPr lang="en-US" b="1" dirty="0" smtClean="0"/>
              <a:t>What is Environmental Literacy?</a:t>
            </a:r>
            <a:endParaRPr lang="en-US" dirty="0"/>
          </a:p>
        </p:txBody>
      </p:sp>
      <p:sp>
        <p:nvSpPr>
          <p:cNvPr id="3" name="Content Placeholder 2"/>
          <p:cNvSpPr>
            <a:spLocks noGrp="1"/>
          </p:cNvSpPr>
          <p:nvPr>
            <p:ph sz="quarter" idx="1"/>
          </p:nvPr>
        </p:nvSpPr>
        <p:spPr>
          <a:xfrm>
            <a:off x="0" y="1524000"/>
            <a:ext cx="9144000" cy="5334000"/>
          </a:xfrm>
        </p:spPr>
        <p:txBody>
          <a:bodyPr>
            <a:normAutofit/>
          </a:bodyPr>
          <a:lstStyle/>
          <a:p>
            <a:pPr>
              <a:buNone/>
            </a:pPr>
            <a:r>
              <a:rPr lang="en-US" sz="4000" b="1" dirty="0" smtClean="0"/>
              <a:t>An environmentally literate person:</a:t>
            </a:r>
          </a:p>
          <a:p>
            <a:r>
              <a:rPr lang="en-US" sz="2900" dirty="0" smtClean="0"/>
              <a:t>discusses and describes ecological and environmental systems and human impacts on these systems; </a:t>
            </a:r>
          </a:p>
          <a:p>
            <a:r>
              <a:rPr lang="en-US" sz="2900" dirty="0" smtClean="0"/>
              <a:t>engages in hands-on, outdoor learning experiences that involve discovery, inquiry, and problem solving; </a:t>
            </a:r>
          </a:p>
          <a:p>
            <a:r>
              <a:rPr lang="en-US" sz="2900" dirty="0" smtClean="0"/>
              <a:t>questions and analyzes information pertaining to his or her surrounding environment; and </a:t>
            </a:r>
          </a:p>
          <a:p>
            <a:r>
              <a:rPr lang="en-US" sz="2900" dirty="0" smtClean="0"/>
              <a:t>understands how to take actions that respect, restore, protect, and sustain the health and well-being of human communities and environmental systems. </a:t>
            </a:r>
          </a:p>
          <a:p>
            <a:pPr marL="274320" indent="-274320" eaLnBrk="1" fontAlgn="auto" hangingPunct="1">
              <a:spcAft>
                <a:spcPts val="0"/>
              </a:spcAft>
              <a:buClr>
                <a:schemeClr val="accent3"/>
              </a:buClr>
              <a:buFont typeface="Wingdings 2" pitchFamily="18" charset="2"/>
              <a:buNone/>
              <a:defRPr/>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r>
              <a:rPr lang="en-US" b="1" dirty="0" smtClean="0"/>
              <a:t>The Environmental Literacy Plan will…</a:t>
            </a:r>
            <a:endParaRPr lang="en-US" b="1" dirty="0"/>
          </a:p>
        </p:txBody>
      </p:sp>
      <p:sp>
        <p:nvSpPr>
          <p:cNvPr id="3" name="Content Placeholder 2"/>
          <p:cNvSpPr>
            <a:spLocks noGrp="1"/>
          </p:cNvSpPr>
          <p:nvPr>
            <p:ph sz="quarter" idx="1"/>
          </p:nvPr>
        </p:nvSpPr>
        <p:spPr>
          <a:xfrm>
            <a:off x="612648" y="1600200"/>
            <a:ext cx="8153400" cy="5105400"/>
          </a:xfrm>
        </p:spPr>
        <p:txBody>
          <a:bodyPr/>
          <a:lstStyle/>
          <a:p>
            <a:r>
              <a:rPr lang="en-US" dirty="0" smtClean="0"/>
              <a:t>Create opportunities for current District standards to be taught using the environment as a context for learning.</a:t>
            </a:r>
          </a:p>
          <a:p>
            <a:r>
              <a:rPr lang="en-US" dirty="0" smtClean="0"/>
              <a:t>Identify local resources to support teachers who want to integrate environmental education into their teaching practices.</a:t>
            </a:r>
          </a:p>
          <a:p>
            <a:r>
              <a:rPr lang="en-US" dirty="0" smtClean="0"/>
              <a:t>Provide professional development for teachers (at all levels) and educators. </a:t>
            </a:r>
          </a:p>
          <a:p>
            <a:r>
              <a:rPr lang="en-US" dirty="0" smtClean="0"/>
              <a:t>Help determine whether environmental literacy efforts have any impact on student achievement.</a:t>
            </a:r>
          </a:p>
          <a:p>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4016</TotalTime>
  <Words>1202</Words>
  <Application>Microsoft Office PowerPoint</Application>
  <PresentationFormat>On-screen Show (4:3)</PresentationFormat>
  <Paragraphs>142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Median</vt:lpstr>
      <vt:lpstr>DC Environmental Literacy Plan: Integrating Environmental Education into the K-12 Curriculum</vt:lpstr>
      <vt:lpstr>Healthy Schools Act of 2010</vt:lpstr>
      <vt:lpstr>Healthy Schools Act of 2010</vt:lpstr>
      <vt:lpstr>Slide 4</vt:lpstr>
      <vt:lpstr>Workgroup Structure</vt:lpstr>
      <vt:lpstr>DCELP Workgroup Task Forces</vt:lpstr>
      <vt:lpstr>What is Environmental Literacy?</vt:lpstr>
      <vt:lpstr>What is Environmental Literacy?</vt:lpstr>
      <vt:lpstr>The Environmental Literacy Plan will…</vt:lpstr>
      <vt:lpstr>The Environmental Literacy Plan will…</vt:lpstr>
      <vt:lpstr>Other Local Efforts</vt:lpstr>
      <vt:lpstr>Components of the ELP</vt:lpstr>
      <vt:lpstr>Table of Contents</vt:lpstr>
      <vt:lpstr>Table of Contents</vt:lpstr>
      <vt:lpstr>Future Timeline</vt:lpstr>
    </vt:vector>
  </TitlesOfParts>
  <Company>NCSE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Environmental Literacy Plan Working Group</dc:title>
  <dc:creator>jshafir</dc:creator>
  <cp:lastModifiedBy>sbrzezinski</cp:lastModifiedBy>
  <cp:revision>95</cp:revision>
  <dcterms:created xsi:type="dcterms:W3CDTF">2010-10-25T20:13:58Z</dcterms:created>
  <dcterms:modified xsi:type="dcterms:W3CDTF">2012-05-24T15:44:23Z</dcterms:modified>
</cp:coreProperties>
</file>