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5" r:id="rId6"/>
  </p:sldMasterIdLst>
  <p:notesMasterIdLst>
    <p:notesMasterId r:id="rId15"/>
  </p:notesMasterIdLst>
  <p:sldIdLst>
    <p:sldId id="324" r:id="rId7"/>
    <p:sldId id="329" r:id="rId8"/>
    <p:sldId id="330" r:id="rId9"/>
    <p:sldId id="272" r:id="rId10"/>
    <p:sldId id="327" r:id="rId11"/>
    <p:sldId id="325" r:id="rId12"/>
    <p:sldId id="326" r:id="rId13"/>
    <p:sldId id="32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4" d="100"/>
          <a:sy n="64" d="100"/>
        </p:scale>
        <p:origin x="169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241F3-3080-49E9-B992-FD63C485ECB3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1B7B1-6511-4943-9A0E-62B1E577C1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48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83494-9593-41B1-9FE4-D6D3E33AB9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089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4E6E1-8079-48B9-82BA-EB857C663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EA452-1846-440C-B3C9-AE2EA0DBA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5BB1A-11ED-402A-9E03-DDEC66111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29CF-A78D-474B-9368-CC66119D9AA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6A801-84B1-4FBD-98EE-3A75A9762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0166B-0341-405B-8C51-7C94DE0A6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EADE-CDAF-4BA2-AC02-279AB351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31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08320-CE7A-4B60-92DD-E8F77CDC2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3A7EBC-7995-40B8-9DCE-8169FBE4F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73503-888A-4B65-B05F-40F257A8D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29CF-A78D-474B-9368-CC66119D9AA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11580-101D-43D1-9B9A-3E94C4F8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8931A-B421-4B0A-BB8F-0B22B74F2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EADE-CDAF-4BA2-AC02-279AB351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9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370FC7-C903-469C-8431-F1AF6A81C2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B8BFEE-EC96-4C18-9122-80B75FFDD7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F91C2-ACBB-4415-8F12-FFF341540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29CF-A78D-474B-9368-CC66119D9AA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00842-DA29-490A-A548-78308FF5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8AA36-7064-4797-87E5-9772AA8E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EADE-CDAF-4BA2-AC02-279AB351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85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99534" y="6080125"/>
            <a:ext cx="203581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8900" tIns="44450" rIns="88900" bIns="44450">
            <a:spAutoFit/>
          </a:bodyPr>
          <a:lstStyle/>
          <a:p>
            <a:pPr defTabSz="8858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</a:rPr>
              <a:t>U.S. Department of the Interior</a:t>
            </a:r>
          </a:p>
          <a:p>
            <a:pPr defTabSz="88582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FFFFFF"/>
                </a:solidFill>
              </a:rPr>
              <a:t>U.S. Geological Survey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88951" y="2286000"/>
            <a:ext cx="11074400" cy="11430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8951" y="3886200"/>
            <a:ext cx="1107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85326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1498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0819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371600"/>
            <a:ext cx="5435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371600"/>
            <a:ext cx="5435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8865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828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741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458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FA7F8-D448-43CB-A554-BD19AF21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387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AA0FE-4A08-41C1-A8BE-2E11B196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35E84-CB6D-44D9-BBEF-172413588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8A5CB-9479-4895-A798-EDAFDDCBD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29CF-A78D-474B-9368-CC66119D9AA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5CA79-2259-4827-B405-4765F1C96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C0709F-C840-4B4A-88F9-4E90A0D9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EADE-CDAF-4BA2-AC02-279AB351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93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6714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476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9367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3800" y="152400"/>
            <a:ext cx="27686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0" y="152400"/>
            <a:ext cx="81026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376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52400"/>
            <a:ext cx="11074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8000" y="1371600"/>
            <a:ext cx="5435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371600"/>
            <a:ext cx="54356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098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147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A2098-7C40-44B5-955A-91AB87332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12D9D7-9BE0-4307-832B-0A649DB54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80E6B-BF7C-4F0E-B4BB-6CA9796A6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C545-E211-42D4-B843-6766B5D3946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C619A-AD4E-4F81-AF59-F58EC977A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FBC03-39B3-4693-ABCB-B1FBA8C6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331B-9F19-4520-8A72-A414F7F9F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24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73A4C-9A02-43E5-A32E-DEC8A2D0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19622-CB71-4063-A890-C913D1D82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81778-EE57-472B-91EB-5664FF151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C545-E211-42D4-B843-6766B5D3946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F553C-F2FA-4D66-8333-8700E7B1B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BFD11-7614-4793-8DC8-9887EF0E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331B-9F19-4520-8A72-A414F7F9F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70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18C3-265C-46F2-B1DE-5CDFAF3C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805609-EE6C-4748-9043-666F59A06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24701-DB35-475A-B7C5-5059A013A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C545-E211-42D4-B843-6766B5D3946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995A9-B3EB-4E92-8E9A-3446887B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AEAFAB-4785-4538-B383-DE9C79348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331B-9F19-4520-8A72-A414F7F9F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710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7844-2B90-47B4-B17D-FF4081FC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1B90B-BF95-4F75-A2BC-C5D260A82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F3E21-41D0-44A2-BD43-99ECD4848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7DD8BA-1711-4D57-835A-CE113BAA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C545-E211-42D4-B843-6766B5D3946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94C3A-9291-4703-BD48-B49F8750F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C461F-DA64-423C-993C-BEC285ADE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331B-9F19-4520-8A72-A414F7F9F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6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D318F-BD99-4B32-9A4E-8DDAF9403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7260F-082B-4C64-9B57-51817A282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8EF82-16D0-4B7B-9EC4-E2BA7E4E2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29CF-A78D-474B-9368-CC66119D9AA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CC5A9-0AD3-4262-82C1-3AA2F6D30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A97BB-1C2E-4ED2-8358-62540A62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EADE-CDAF-4BA2-AC02-279AB351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8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928E-122A-4A80-9256-37194458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AC2C1-D726-4C74-AA3F-BD633AC92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5B815-C333-42E4-B91B-5131D4266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7D7198-796A-45F4-A27F-28BCD9224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DEA10D-8BDC-4369-A12C-86577F0015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091DA6-E9CE-42E3-ABCF-B08F811B4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C545-E211-42D4-B843-6766B5D3946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C406D-9EA5-4900-9454-AFC2F981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9877A-42BB-4E1C-8E5A-E9DA6DE3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331B-9F19-4520-8A72-A414F7F9F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92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BC98-5023-4485-98B7-EAA3D37C5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F130A2-BD03-4967-A7E9-30D495902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C545-E211-42D4-B843-6766B5D3946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41991-8A8D-4E49-A39D-BD7AE8929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17ACC-BBB4-46DA-AE54-6A6CBBDC2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331B-9F19-4520-8A72-A414F7F9F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58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0D3348-47EF-40D2-A4C0-C3AA1287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C545-E211-42D4-B843-6766B5D3946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4E06A0-B624-4AEA-A48E-F4A4827B9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A4393-D184-425D-BDC8-2B31C7A0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331B-9F19-4520-8A72-A414F7F9F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80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193CB-007B-46FB-920B-2F3846EEE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5F5B1-C78F-4D3C-A9F1-DE6A19145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FA2FB-6760-41C3-90F4-C2C519E48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22E04-58FF-4771-BD2B-C887688F5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C545-E211-42D4-B843-6766B5D3946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8B7C5-4A0C-4AD5-A986-E5E8EB09D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5228C-4FF3-441B-BEF9-5DA7AC356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331B-9F19-4520-8A72-A414F7F9F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01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54775-AF66-46FD-BDBD-1B972818D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EFCA8D-5674-4014-A2CC-89B5CEDC9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98DC2A-CE87-4F9B-8A96-DA7BE3A62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1E943-8D6F-4155-B5FC-7E0058FB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C545-E211-42D4-B843-6766B5D3946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E0747D-62A2-45BE-BD97-914607F9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B75B8A-1EF7-41D3-AE9B-9102A38F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331B-9F19-4520-8A72-A414F7F9F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50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E735-F447-44BB-AF89-734345B88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DCE88-3D45-4758-8076-8290CEFEE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D5F0E-1DE3-4E1D-9D3D-A7CD058BD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C545-E211-42D4-B843-6766B5D3946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6AAF5-14EF-40A1-B080-5D2F09B53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D00D0-9BC0-482E-94F5-36FE0EB80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331B-9F19-4520-8A72-A414F7F9F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985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78FCE3-9EE4-481A-8349-1B91FE4C6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30028-A14F-4C14-BB76-9FEF05F9B9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DBA3B-B7AF-4E69-8DAE-989556572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C545-E211-42D4-B843-6766B5D3946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9F4E9-DEA3-47E5-9969-37A04BC2A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2FE8C-1778-4C6B-8542-9B2366CB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29331B-9F19-4520-8A72-A414F7F9F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73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776F1-7445-4690-8170-DCC00489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F94CA-10B7-40EF-B5EA-6098527C97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2C5B5-4703-414A-A1A5-8F9E3DDFE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EBF9C-3A82-4A41-8BBA-0C2A696F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29CF-A78D-474B-9368-CC66119D9AA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F3F96F-9536-4A1D-9151-4F7479D4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6DA66-BF69-4D3D-AD59-152222DC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EADE-CDAF-4BA2-AC02-279AB351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70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5038-B8AB-45ED-BBC7-4BD15DFAB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DB76E-04D1-4CD3-B3D5-81144466A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53AA6-E20D-4CA7-837F-C62FF1BBA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D6F51-83BC-43D2-B83C-6032930ADC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569775-E0C9-44E4-B22C-C8B761201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E92E64-9552-4225-8A6B-9E259527D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29CF-A78D-474B-9368-CC66119D9AA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29EF8F-4FFC-4272-A42E-898E466DA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D4759B-84DF-45C0-B0F0-31733657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EADE-CDAF-4BA2-AC02-279AB351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3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23A84-B25E-4725-A31E-153462EC4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6DB22-FD70-4852-8E36-86456FB58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29CF-A78D-474B-9368-CC66119D9AA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0579B1-3D8C-4C8F-8E34-36F7BC1D4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2451F2-E35D-4F32-A0FE-D123837B5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EADE-CDAF-4BA2-AC02-279AB351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12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3D7D54-A68A-4D3D-89BA-655C206B0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29CF-A78D-474B-9368-CC66119D9AA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597F24-212E-4B70-819F-8847129F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1A3364-78E0-41B4-9EB1-6C68BF59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EADE-CDAF-4BA2-AC02-279AB351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40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47171-C0FF-42B2-89C7-467754FD4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90442-0F43-4A47-828A-BA11FF21A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8A3C71-E32A-4D66-A79C-7F09D6651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802BC-2A14-44B5-8555-8D95C19E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29CF-A78D-474B-9368-CC66119D9AA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52E33-EC70-4855-A2C7-CEE968CC0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8B080-A166-40BE-808C-4E75A4DC1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EADE-CDAF-4BA2-AC02-279AB351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22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61972-1935-41FD-BD0E-9A642AF15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20CF4-2709-4D94-876A-FE52E4A5A6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50146-9821-4634-B8CD-AE7CAAD3B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A65DF-B026-4B36-B5A0-0F3F23301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529CF-A78D-474B-9368-CC66119D9AA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2D2BBE-D7D3-439B-9FAC-A48AC085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5D700-C3A4-4C04-8A7B-49B0DE4E1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FEADE-CDAF-4BA2-AC02-279AB351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7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6EE21A-527D-40E6-B6A7-8B6CF5C39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7BDE7E-5040-4142-9FDD-BCC1D0F1E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E93E8-527B-409C-9E2B-A83E9E6B6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529CF-A78D-474B-9368-CC66119D9AAA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BDE46-BC31-43A1-8A48-97C025B6E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E4471-F000-443E-A3B8-8ADCFB937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FEADE-CDAF-4BA2-AC02-279AB3513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5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60429"/>
            </a:gs>
            <a:gs pos="50000">
              <a:srgbClr val="180F9B"/>
            </a:gs>
            <a:gs pos="100000">
              <a:srgbClr val="06042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152400"/>
            <a:ext cx="11074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371600"/>
            <a:ext cx="110744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052" name="Picture 5" descr="ident-small_4_onscreen_png"/>
          <p:cNvPicPr>
            <a:picLocks noChangeAspect="1" noChangeArrowheads="1"/>
          </p:cNvPicPr>
          <p:nvPr/>
        </p:nvPicPr>
        <p:blipFill>
          <a:blip r:embed="rId16" cstate="print">
            <a:lum bright="100000"/>
          </a:blip>
          <a:srcRect/>
          <a:stretch>
            <a:fillRect/>
          </a:stretch>
        </p:blipFill>
        <p:spPr bwMode="black">
          <a:xfrm>
            <a:off x="508000" y="6500814"/>
            <a:ext cx="101600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284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CC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125000"/>
        <a:buFont typeface="Wingdings" pitchFamily="2" charset="2"/>
        <a:buChar char="§"/>
        <a:defRPr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2988D-BCE6-4EB9-B262-E4730785E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5D8AC-6DAA-4998-84F9-96CED7097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8D7D5-EF81-4396-BB16-8A3FE1FB3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6C545-E211-42D4-B843-6766B5D3946E}" type="datetimeFigureOut">
              <a:rPr lang="en-US" smtClean="0"/>
              <a:t>6/4/2018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D8E57-6118-4A78-9AC4-3F84A960E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BCFF2C-26AB-4330-BC1D-10A1C0C36D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9331B-9F19-4520-8A72-A414F7F9F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8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s://data-loudoungis.opendata.arcgis.com/datasets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9F84922-D6C3-447C-A1B2-74E63A9812FF}"/>
              </a:ext>
            </a:extLst>
          </p:cNvPr>
          <p:cNvSpPr txBox="1"/>
          <p:nvPr/>
        </p:nvSpPr>
        <p:spPr>
          <a:xfrm>
            <a:off x="3470245" y="2849343"/>
            <a:ext cx="88338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“Phase 6 Septic vs Local/State Data”</a:t>
            </a:r>
            <a:endParaRPr lang="en-US" sz="3600" b="1" dirty="0"/>
          </a:p>
          <a:p>
            <a:pPr algn="ctr"/>
            <a:endParaRPr lang="en-US" sz="36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Peter Claggett, </a:t>
            </a:r>
          </a:p>
          <a:p>
            <a:pPr algn="ctr"/>
            <a:r>
              <a:rPr lang="en-US" sz="2000" b="1" dirty="0"/>
              <a:t>USGS, CBP Land Use Workgroup Coordinator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June 5, </a:t>
            </a:r>
            <a:r>
              <a:rPr lang="en-US" sz="2000" b="1" dirty="0"/>
              <a:t>2018</a:t>
            </a:r>
          </a:p>
          <a:p>
            <a:pPr algn="ctr"/>
            <a:r>
              <a:rPr lang="en-US" sz="2000" b="1" dirty="0" smtClean="0"/>
              <a:t>Wastewater Treatment Workgroup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687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7570" y="290146"/>
            <a:ext cx="2129204" cy="1687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u="sng" dirty="0" smtClean="0"/>
              <a:t>August 2017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P6 Calibration</a:t>
            </a:r>
          </a:p>
          <a:p>
            <a:pPr algn="ctr"/>
            <a:r>
              <a:rPr lang="en-US" dirty="0"/>
              <a:t>d</a:t>
            </a:r>
            <a:r>
              <a:rPr lang="en-US" dirty="0" smtClean="0"/>
              <a:t>ata </a:t>
            </a:r>
            <a:r>
              <a:rPr lang="en-US" dirty="0"/>
              <a:t>l</a:t>
            </a:r>
            <a:r>
              <a:rPr lang="en-US" dirty="0" smtClean="0"/>
              <a:t>ocked down</a:t>
            </a:r>
          </a:p>
          <a:p>
            <a:pPr algn="ctr"/>
            <a:r>
              <a:rPr lang="en-US" dirty="0" smtClean="0"/>
              <a:t>1985 - 2013 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2316774" y="290147"/>
            <a:ext cx="2458181" cy="6506307"/>
            <a:chOff x="2316774" y="290147"/>
            <a:chExt cx="2458181" cy="6506307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316774" y="1047064"/>
              <a:ext cx="298209" cy="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/>
            <p:cNvSpPr/>
            <p:nvPr/>
          </p:nvSpPr>
          <p:spPr>
            <a:xfrm>
              <a:off x="2628900" y="290147"/>
              <a:ext cx="2146055" cy="65063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u="sng" dirty="0" smtClean="0"/>
                <a:t>Nov/Dec 2017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Scenario-relevant data solicited and provided in response to review of draft</a:t>
              </a:r>
            </a:p>
            <a:p>
              <a:pPr algn="ctr"/>
              <a:r>
                <a:rPr lang="en-US" dirty="0" smtClean="0"/>
                <a:t>“Current Zoning” scenario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Future population data for MD and WV updated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VA provides 2016 septic count data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WV provides data on annual septic growth</a:t>
              </a:r>
            </a:p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CBLCM spatial simulations used to estimate future septic systems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40819" y="290147"/>
            <a:ext cx="2417883" cy="2162907"/>
            <a:chOff x="7140819" y="290147"/>
            <a:chExt cx="2417883" cy="2162907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7140819" y="1047064"/>
              <a:ext cx="394921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7528411" y="290147"/>
              <a:ext cx="2030291" cy="21629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u="sng" dirty="0" smtClean="0"/>
                <a:t>March 2018</a:t>
              </a:r>
            </a:p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Land Use scenarios entered in CAST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Land use output from CAST </a:t>
              </a:r>
              <a:r>
                <a:rPr lang="en-US" dirty="0" smtClean="0"/>
                <a:t>verified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558702" y="290147"/>
            <a:ext cx="2252295" cy="4057001"/>
            <a:chOff x="9558702" y="290147"/>
            <a:chExt cx="2252295" cy="1820007"/>
          </a:xfrm>
        </p:grpSpPr>
        <p:cxnSp>
          <p:nvCxnSpPr>
            <p:cNvPr id="15" name="Straight Arrow Connector 14"/>
            <p:cNvCxnSpPr/>
            <p:nvPr/>
          </p:nvCxnSpPr>
          <p:spPr>
            <a:xfrm>
              <a:off x="9558702" y="642572"/>
              <a:ext cx="3121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9870828" y="290147"/>
              <a:ext cx="1940169" cy="18200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u="sng" dirty="0" smtClean="0"/>
                <a:t>April 2018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VA </a:t>
              </a:r>
              <a:r>
                <a:rPr lang="en-US" dirty="0" err="1"/>
                <a:t>septics</a:t>
              </a:r>
              <a:r>
                <a:rPr lang="en-US" dirty="0"/>
                <a:t> </a:t>
              </a:r>
              <a:r>
                <a:rPr lang="en-US" dirty="0" smtClean="0"/>
                <a:t>projected to increase </a:t>
              </a:r>
              <a:r>
                <a:rPr lang="en-US" b="1" dirty="0">
                  <a:solidFill>
                    <a:srgbClr val="FFFF00"/>
                  </a:solidFill>
                </a:rPr>
                <a:t>264,000</a:t>
              </a:r>
              <a:r>
                <a:rPr lang="en-US" dirty="0">
                  <a:solidFill>
                    <a:srgbClr val="FFFF00"/>
                  </a:solidFill>
                </a:rPr>
                <a:t> </a:t>
              </a:r>
              <a:r>
                <a:rPr lang="en-US" dirty="0"/>
                <a:t>from 2013 </a:t>
              </a:r>
              <a:r>
                <a:rPr lang="en-US" dirty="0" smtClean="0"/>
                <a:t>– 2025</a:t>
              </a:r>
            </a:p>
            <a:p>
              <a:pPr algn="ctr"/>
              <a:endParaRPr lang="en-US" dirty="0" smtClean="0"/>
            </a:p>
            <a:p>
              <a:pPr algn="ctr"/>
              <a:r>
                <a:rPr lang="en-US" dirty="0" smtClean="0"/>
                <a:t>Reason: 2013 conditions in CAST reflect Aug 2017 data but 2013 conditions in CBLCM reflect Nov/Dec updates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774955" y="290147"/>
            <a:ext cx="2441330" cy="4273060"/>
            <a:chOff x="4774955" y="290147"/>
            <a:chExt cx="2441330" cy="4273060"/>
          </a:xfrm>
        </p:grpSpPr>
        <p:cxnSp>
          <p:nvCxnSpPr>
            <p:cNvPr id="13" name="Straight Arrow Connector 12"/>
            <p:cNvCxnSpPr/>
            <p:nvPr/>
          </p:nvCxnSpPr>
          <p:spPr>
            <a:xfrm>
              <a:off x="4774955" y="1047064"/>
              <a:ext cx="320188" cy="371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5087081" y="290147"/>
              <a:ext cx="2129204" cy="42730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u="sng" dirty="0" smtClean="0"/>
                <a:t>Jan/Feb 2018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“Current Zoning” and “Conservation Plus” scenarios</a:t>
              </a:r>
            </a:p>
            <a:p>
              <a:pPr algn="ctr"/>
              <a:r>
                <a:rPr lang="en-US" dirty="0"/>
                <a:t>f</a:t>
              </a:r>
              <a:r>
                <a:rPr lang="en-US" dirty="0" smtClean="0"/>
                <a:t>inalized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Land use </a:t>
              </a:r>
              <a:r>
                <a:rPr lang="en-US" dirty="0"/>
                <a:t>o</a:t>
              </a:r>
              <a:r>
                <a:rPr lang="en-US" dirty="0" smtClean="0"/>
                <a:t>utput from CBLCM</a:t>
              </a:r>
            </a:p>
            <a:p>
              <a:pPr algn="ctr"/>
              <a:r>
                <a:rPr lang="en-US" dirty="0"/>
                <a:t>v</a:t>
              </a:r>
              <a:r>
                <a:rPr lang="en-US" dirty="0" smtClean="0"/>
                <a:t>erified</a:t>
              </a:r>
            </a:p>
            <a:p>
              <a:pPr algn="ctr"/>
              <a:endParaRPr lang="en-US" dirty="0"/>
            </a:p>
            <a:p>
              <a:pPr algn="ctr"/>
              <a:r>
                <a:rPr lang="en-US" dirty="0" smtClean="0"/>
                <a:t>VA </a:t>
              </a:r>
              <a:r>
                <a:rPr lang="en-US" dirty="0" err="1" smtClean="0"/>
                <a:t>septics</a:t>
              </a:r>
              <a:r>
                <a:rPr lang="en-US" dirty="0" smtClean="0"/>
                <a:t> projected to increase </a:t>
              </a:r>
              <a:r>
                <a:rPr lang="en-US" b="1" dirty="0" smtClean="0">
                  <a:solidFill>
                    <a:srgbClr val="FFFF00"/>
                  </a:solidFill>
                </a:rPr>
                <a:t>66,000</a:t>
              </a:r>
              <a:r>
                <a:rPr lang="en-US" dirty="0" smtClean="0"/>
                <a:t> from 2013 -2025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77056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+mn-lt"/>
              </a:rPr>
              <a:t>Why did the estimates of new </a:t>
            </a:r>
            <a:r>
              <a:rPr lang="en-US" sz="2800" b="1" dirty="0" err="1" smtClean="0">
                <a:latin typeface="+mn-lt"/>
              </a:rPr>
              <a:t>septics</a:t>
            </a:r>
            <a:r>
              <a:rPr lang="en-US" sz="2800" b="1" dirty="0" smtClean="0">
                <a:latin typeface="+mn-lt"/>
              </a:rPr>
              <a:t> change form 66,000 to 264,000?</a:t>
            </a:r>
            <a:endParaRPr lang="en-US" sz="2800" b="1" dirty="0">
              <a:latin typeface="+mn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62000" y="2346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</a:rPr>
              <a:t>Because:</a:t>
            </a:r>
          </a:p>
          <a:p>
            <a:pPr marL="742950" indent="-742950">
              <a:buAutoNum type="arabicParenR"/>
            </a:pPr>
            <a:r>
              <a:rPr lang="en-US" sz="2800" dirty="0" smtClean="0">
                <a:latin typeface="+mn-lt"/>
              </a:rPr>
              <a:t>Virginia Department of Health Data show ~20% more </a:t>
            </a:r>
            <a:r>
              <a:rPr lang="en-US" sz="2800" dirty="0" err="1" smtClean="0">
                <a:latin typeface="+mn-lt"/>
              </a:rPr>
              <a:t>septics</a:t>
            </a:r>
            <a:r>
              <a:rPr lang="en-US" sz="2800" dirty="0" smtClean="0">
                <a:latin typeface="+mn-lt"/>
              </a:rPr>
              <a:t> in the watershed compared to CBLCM (which relies on Census Bureau and mapped sewer service area data); and</a:t>
            </a:r>
          </a:p>
          <a:p>
            <a:pPr marL="742950" indent="-742950">
              <a:buAutoNum type="arabicParenR"/>
            </a:pPr>
            <a:endParaRPr lang="en-US" sz="2800" dirty="0" smtClean="0">
              <a:latin typeface="+mn-lt"/>
            </a:endParaRPr>
          </a:p>
          <a:p>
            <a:pPr marL="742950" indent="-742950">
              <a:buAutoNum type="arabicParenR"/>
            </a:pPr>
            <a:r>
              <a:rPr lang="en-US" sz="2800" dirty="0" smtClean="0">
                <a:latin typeface="+mn-lt"/>
              </a:rPr>
              <a:t>2013 values in CAST were fixed in August 2017, therefore the entire 20% difference is reflected in the change from 2013 to 2025.   </a:t>
            </a:r>
            <a:endParaRPr lang="en-US" sz="2800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4825755"/>
            <a:ext cx="108319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+mn-lt"/>
              </a:rPr>
              <a:t>Why are Virginia Department of Health’s data so different from CBLCM? 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195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2254" y="612476"/>
            <a:ext cx="10015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Comparison of Septic System Estimates for Two Local Jurisdictions in Virginia 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6293" y="2719404"/>
            <a:ext cx="1107245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b="1" u="sng" dirty="0" smtClean="0"/>
              <a:t>Notes:</a:t>
            </a:r>
          </a:p>
          <a:p>
            <a:r>
              <a:rPr lang="en-US" dirty="0" smtClean="0"/>
              <a:t>Fairfax County provided point data on alternative and conventional systems.</a:t>
            </a:r>
          </a:p>
          <a:p>
            <a:r>
              <a:rPr lang="en-US" dirty="0" smtClean="0"/>
              <a:t>Loudoun County provided point data on septic drain fields </a:t>
            </a:r>
            <a:r>
              <a:rPr lang="en-US" dirty="0"/>
              <a:t>(</a:t>
            </a:r>
            <a:r>
              <a:rPr lang="en-US" dirty="0">
                <a:hlinkClick r:id="rId2"/>
              </a:rPr>
              <a:t>https://data-loudoungis.opendata.arcgis.com/datasets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).</a:t>
            </a:r>
          </a:p>
          <a:p>
            <a:r>
              <a:rPr lang="en-US" dirty="0" err="1" smtClean="0"/>
              <a:t>In_SSA</a:t>
            </a:r>
            <a:r>
              <a:rPr lang="en-US" dirty="0" smtClean="0"/>
              <a:t> = points falling within locally mapped sewer service areas.</a:t>
            </a:r>
          </a:p>
          <a:p>
            <a:r>
              <a:rPr lang="en-US" dirty="0" err="1" smtClean="0"/>
              <a:t>Out_SSA</a:t>
            </a:r>
            <a:r>
              <a:rPr lang="en-US" dirty="0" smtClean="0"/>
              <a:t> = points falling outside locally mapped sewer service areas.</a:t>
            </a:r>
          </a:p>
          <a:p>
            <a:r>
              <a:rPr lang="en-US" dirty="0" smtClean="0"/>
              <a:t>VDH = Virginia Department of Health</a:t>
            </a:r>
          </a:p>
          <a:p>
            <a:r>
              <a:rPr lang="en-US" dirty="0" smtClean="0"/>
              <a:t>2010 Census = Total housing units in Census Blocks with centroid falling outside mapped sewer service areas.</a:t>
            </a:r>
          </a:p>
          <a:p>
            <a:r>
              <a:rPr lang="en-US" dirty="0" smtClean="0"/>
              <a:t>CBLCM = Single-detached housing units in Census Blocks with </a:t>
            </a:r>
            <a:r>
              <a:rPr lang="en-US" dirty="0"/>
              <a:t>centroid falling outside mapped sewer service areas.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93" y="1422851"/>
            <a:ext cx="11246357" cy="108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9895" y="321902"/>
            <a:ext cx="605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“</a:t>
            </a:r>
            <a:r>
              <a:rPr lang="en-US" sz="2400" b="1" dirty="0" err="1" smtClean="0"/>
              <a:t>Out_SSA</a:t>
            </a:r>
            <a:r>
              <a:rPr lang="en-US" sz="2400" b="1" dirty="0" smtClean="0"/>
              <a:t>” Systems in Fairfax County, Virginia 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570" y="783567"/>
            <a:ext cx="7936302" cy="793630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34905" y="783567"/>
            <a:ext cx="6193765" cy="585733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6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6281" y="819511"/>
            <a:ext cx="10579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Comparison of 2013 Septic System Estimates in the Bay Watershed by Jurisdiction</a:t>
            </a:r>
            <a:endParaRPr lang="en-US" sz="2400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36" y="1394086"/>
            <a:ext cx="11307859" cy="22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29" y="1510698"/>
            <a:ext cx="5270741" cy="4358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658" y="1510699"/>
            <a:ext cx="5270740" cy="435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9729" y="862164"/>
            <a:ext cx="5308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Population on Septic based on </a:t>
            </a:r>
          </a:p>
          <a:p>
            <a:pPr algn="ctr"/>
            <a:r>
              <a:rPr lang="en-US" b="1" dirty="0" smtClean="0"/>
              <a:t>Single-Detached Housing Units outside </a:t>
            </a:r>
            <a:r>
              <a:rPr lang="en-US" b="1" dirty="0" err="1" smtClean="0"/>
              <a:t>sewered</a:t>
            </a:r>
            <a:r>
              <a:rPr lang="en-US" b="1" dirty="0" smtClean="0"/>
              <a:t> areas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11815" y="862163"/>
            <a:ext cx="42244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Population on Septic based on</a:t>
            </a:r>
          </a:p>
          <a:p>
            <a:pPr algn="ctr"/>
            <a:r>
              <a:rPr lang="en-US" b="1" dirty="0" smtClean="0"/>
              <a:t>Total Housing Units outside </a:t>
            </a:r>
            <a:r>
              <a:rPr lang="en-US" b="1" dirty="0" err="1"/>
              <a:t>s</a:t>
            </a:r>
            <a:r>
              <a:rPr lang="en-US" b="1" dirty="0" err="1" smtClean="0"/>
              <a:t>ewered</a:t>
            </a:r>
            <a:r>
              <a:rPr lang="en-US" b="1" dirty="0" smtClean="0"/>
              <a:t> areas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2712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154"/>
            <a:ext cx="10515600" cy="687298"/>
          </a:xfrm>
        </p:spPr>
        <p:txBody>
          <a:bodyPr>
            <a:normAutofit/>
          </a:bodyPr>
          <a:lstStyle/>
          <a:p>
            <a:r>
              <a:rPr lang="en-US" sz="1800" b="1" u="sng" dirty="0" smtClean="0">
                <a:latin typeface="+mn-lt"/>
              </a:rPr>
              <a:t>Observations:</a:t>
            </a:r>
            <a:endParaRPr lang="en-US" sz="1800" b="1" u="sng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680301"/>
            <a:ext cx="1026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Differences between CBLCM septic system estimates and local/state data are potentially explained by the use of single-detached </a:t>
            </a:r>
            <a:r>
              <a:rPr lang="en-US" dirty="0"/>
              <a:t>(vs total) </a:t>
            </a:r>
            <a:r>
              <a:rPr lang="en-US" dirty="0" smtClean="0"/>
              <a:t>housing units outside sewer service areas and by the omission of septic systems within mapped sewer service areas.  The exclusion of commercial systems may only explain a small portion of the differences.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199" y="3524670"/>
            <a:ext cx="1026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 smtClean="0"/>
              <a:t>Septic </a:t>
            </a:r>
            <a:r>
              <a:rPr lang="en-US" dirty="0"/>
              <a:t>systems comprise 3.3% of the Total Nitrogen, Edge-of-Tide Load (2017 Progress</a:t>
            </a:r>
            <a:r>
              <a:rPr lang="en-US" dirty="0" smtClean="0"/>
              <a:t>).  If the CBLCM is systematically underestimating the number of septic systems, it is possible that the total septic load in the watershed is being underestimated by 24% or ~2 million lbs. (0.8% of total nitrogen load).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761213"/>
            <a:ext cx="1026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/>
              <a:t>Additional state and local septic data and analyses are needed to determine if the CBLCM is systematically underestimating the number of septic systems in all jurisdictions.  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38199" y="4559001"/>
            <a:ext cx="10779177" cy="2047140"/>
            <a:chOff x="838200" y="4469060"/>
            <a:chExt cx="10515600" cy="2047140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838200" y="4469060"/>
              <a:ext cx="10515600" cy="68729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800" b="1" u="sng" dirty="0" smtClean="0">
                  <a:latin typeface="+mn-lt"/>
                </a:rPr>
                <a:t>Recommendations:</a:t>
              </a:r>
              <a:endParaRPr lang="en-US" sz="1800" b="1" u="sng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16479" y="5038872"/>
              <a:ext cx="1001526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dirty="0" smtClean="0"/>
                <a:t>Defer use of the Virginia Department of Health data received post-calibration for use in the future land use scenarios.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dirty="0" smtClean="0"/>
                <a:t>Eliminate </a:t>
              </a:r>
              <a:r>
                <a:rPr lang="en-US" dirty="0" err="1" smtClean="0"/>
                <a:t>septics</a:t>
              </a:r>
              <a:r>
                <a:rPr lang="en-US" dirty="0" smtClean="0"/>
                <a:t> in the District of Columbia as per DC’s recommendation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dirty="0" smtClean="0"/>
                <a:t>Solicit additional state and local septic data to evaluate the accuracy of CBLCM septic estimates in each state (or for select counties in each state). 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38200" y="1997756"/>
            <a:ext cx="1026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/>
              <a:t>Additional investigations are needed to understand the efficiencies of community septic systems </a:t>
            </a:r>
            <a:r>
              <a:rPr lang="en-US" dirty="0" smtClean="0"/>
              <a:t>serving apartments, condominiums, and townhouses which are included in “Total Housing Units”.   </a:t>
            </a:r>
          </a:p>
        </p:txBody>
      </p:sp>
    </p:spTree>
    <p:extLst>
      <p:ext uri="{BB962C8B-B14F-4D97-AF65-F5344CB8AC3E}">
        <p14:creationId xmlns:p14="http://schemas.microsoft.com/office/powerpoint/2010/main" val="334140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ography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geography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eography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phy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ography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phy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phy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phy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ography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062FFA50BDCF46B3F750D85B5AEBA2" ma:contentTypeVersion="4" ma:contentTypeDescription="Create a new document." ma:contentTypeScope="" ma:versionID="3cc851c14dab2930e2f73297a1ec38b0">
  <xsd:schema xmlns:xsd="http://www.w3.org/2001/XMLSchema" xmlns:xs="http://www.w3.org/2001/XMLSchema" xmlns:p="http://schemas.microsoft.com/office/2006/metadata/properties" xmlns:ns2="5f6ad8a8-5cc3-4c83-8081-08914cbb375d" xmlns:ns3="0cc1ee15-c3b8-4290-b548-08f700067bb4" targetNamespace="http://schemas.microsoft.com/office/2006/metadata/properties" ma:root="true" ma:fieldsID="8a846f9eb83732d13091cbc035d506c1" ns2:_="" ns3:_="">
    <xsd:import namespace="5f6ad8a8-5cc3-4c83-8081-08914cbb375d"/>
    <xsd:import namespace="0cc1ee15-c3b8-4290-b548-08f700067bb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ad8a8-5cc3-4c83-8081-08914cbb375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1ee15-c3b8-4290-b548-08f700067b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D45CB6-AEFE-4129-BCE6-7F7F4F47E7BA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purl.org/dc/terms/"/>
    <ds:schemaRef ds:uri="5f6ad8a8-5cc3-4c83-8081-08914cbb375d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0cc1ee15-c3b8-4290-b548-08f700067bb4"/>
  </ds:schemaRefs>
</ds:datastoreItem>
</file>

<file path=customXml/itemProps2.xml><?xml version="1.0" encoding="utf-8"?>
<ds:datastoreItem xmlns:ds="http://schemas.openxmlformats.org/officeDocument/2006/customXml" ds:itemID="{0CEF35DE-B5E4-429A-B28B-ECD350EE4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6ad8a8-5cc3-4c83-8081-08914cbb375d"/>
    <ds:schemaRef ds:uri="0cc1ee15-c3b8-4290-b548-08f700067b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6C7E3F0-ACC9-4D64-B470-62B307FEFE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TM02900771[[fn=Slice]]</Template>
  <TotalTime>3393</TotalTime>
  <Words>616</Words>
  <Application>Microsoft Office PowerPoint</Application>
  <PresentationFormat>Widescreen</PresentationFormat>
  <Paragraphs>76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1_geography template</vt:lpstr>
      <vt:lpstr>Custom Design</vt:lpstr>
      <vt:lpstr>PowerPoint Presentation</vt:lpstr>
      <vt:lpstr>PowerPoint Presentation</vt:lpstr>
      <vt:lpstr>Why did the estimates of new septics change form 66,000 to 264,000?</vt:lpstr>
      <vt:lpstr>PowerPoint Presentation</vt:lpstr>
      <vt:lpstr>PowerPoint Presentation</vt:lpstr>
      <vt:lpstr>PowerPoint Presentation</vt:lpstr>
      <vt:lpstr>PowerPoint Presentation</vt:lpstr>
      <vt:lpstr>Observations: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Accounting for Growth Equitability Across Jurisdictions</dc:title>
  <dc:creator>Peter Claggett</dc:creator>
  <cp:lastModifiedBy>Peter Claggett</cp:lastModifiedBy>
  <cp:revision>70</cp:revision>
  <dcterms:created xsi:type="dcterms:W3CDTF">2017-11-27T12:49:12Z</dcterms:created>
  <dcterms:modified xsi:type="dcterms:W3CDTF">2018-06-05T12:33:55Z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0x010100E3062FFA50BDCF46B3F750D85B5AEBA2</vt:lpwstr>
  </property>
</Properties>
</file>