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15" r:id="rId3"/>
    <p:sldId id="301" r:id="rId4"/>
    <p:sldId id="304" r:id="rId5"/>
    <p:sldId id="303" r:id="rId6"/>
    <p:sldId id="305" r:id="rId7"/>
    <p:sldId id="262" r:id="rId8"/>
    <p:sldId id="264" r:id="rId9"/>
    <p:sldId id="265" r:id="rId10"/>
    <p:sldId id="306" r:id="rId11"/>
    <p:sldId id="313" r:id="rId12"/>
    <p:sldId id="307" r:id="rId13"/>
    <p:sldId id="308" r:id="rId14"/>
    <p:sldId id="311" r:id="rId15"/>
    <p:sldId id="310" r:id="rId16"/>
    <p:sldId id="312" r:id="rId17"/>
    <p:sldId id="267" r:id="rId18"/>
    <p:sldId id="266" r:id="rId19"/>
    <p:sldId id="294" r:id="rId20"/>
    <p:sldId id="296" r:id="rId21"/>
    <p:sldId id="298" r:id="rId22"/>
    <p:sldId id="299" r:id="rId23"/>
    <p:sldId id="316" r:id="rId24"/>
    <p:sldId id="314"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0CA9"/>
    <a:srgbClr val="FAACEB"/>
    <a:srgbClr val="B0A9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75404" autoAdjust="0"/>
  </p:normalViewPr>
  <p:slideViewPr>
    <p:cSldViewPr snapToGrid="0">
      <p:cViewPr varScale="1">
        <p:scale>
          <a:sx n="52" d="100"/>
          <a:sy n="52" d="100"/>
        </p:scale>
        <p:origin x="12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7EC99A-53CE-43F1-A6E2-C79011FDA4B8}"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1E966E14-5411-450D-879B-136BAA80150B}">
      <dgm:prSet custT="1"/>
      <dgm:spPr/>
      <dgm:t>
        <a:bodyPr/>
        <a:lstStyle/>
        <a:p>
          <a:pPr rtl="0"/>
          <a:r>
            <a:rPr lang="en-US" sz="1050" dirty="0" smtClean="0"/>
            <a:t>Virginia Storm Water Management Program Permittees (VSMP) for Discharge associated with Construction Activities</a:t>
          </a:r>
        </a:p>
      </dgm:t>
    </dgm:pt>
    <dgm:pt modelId="{7A18ABAC-DF48-432A-A4E4-D848736AA771}" type="parTrans" cxnId="{81DB22A2-D127-4C8E-B12D-6E942358DD24}">
      <dgm:prSet/>
      <dgm:spPr/>
      <dgm:t>
        <a:bodyPr/>
        <a:lstStyle/>
        <a:p>
          <a:endParaRPr lang="en-US"/>
        </a:p>
      </dgm:t>
    </dgm:pt>
    <dgm:pt modelId="{25F0F8DD-97E7-443C-9C9D-804C1DF03524}" type="sibTrans" cxnId="{81DB22A2-D127-4C8E-B12D-6E942358DD24}">
      <dgm:prSet/>
      <dgm:spPr/>
      <dgm:t>
        <a:bodyPr/>
        <a:lstStyle/>
        <a:p>
          <a:endParaRPr lang="en-US"/>
        </a:p>
      </dgm:t>
    </dgm:pt>
    <dgm:pt modelId="{02B96884-C492-4440-8E4A-4B291541228E}">
      <dgm:prSet custT="1"/>
      <dgm:spPr/>
      <dgm:t>
        <a:bodyPr/>
        <a:lstStyle/>
        <a:p>
          <a:r>
            <a:rPr lang="en-US" sz="1050" dirty="0" smtClean="0"/>
            <a:t>MS4 Permittees</a:t>
          </a:r>
          <a:endParaRPr lang="en-US" sz="1050" dirty="0"/>
        </a:p>
      </dgm:t>
    </dgm:pt>
    <dgm:pt modelId="{7D1C84F9-092E-4D33-9676-66F40AB2E0ED}" type="parTrans" cxnId="{FFE5856D-D615-486B-AF71-63DF1A7C47AE}">
      <dgm:prSet/>
      <dgm:spPr/>
      <dgm:t>
        <a:bodyPr/>
        <a:lstStyle/>
        <a:p>
          <a:endParaRPr lang="en-US"/>
        </a:p>
      </dgm:t>
    </dgm:pt>
    <dgm:pt modelId="{12F2CFA6-D4FF-4517-B76C-A52F8AB572B5}" type="sibTrans" cxnId="{FFE5856D-D615-486B-AF71-63DF1A7C47AE}">
      <dgm:prSet/>
      <dgm:spPr/>
      <dgm:t>
        <a:bodyPr/>
        <a:lstStyle/>
        <a:p>
          <a:endParaRPr lang="en-US"/>
        </a:p>
      </dgm:t>
    </dgm:pt>
    <dgm:pt modelId="{7B39698B-E79A-4D16-B349-2B44C71406D5}">
      <dgm:prSet custT="1"/>
      <dgm:spPr/>
      <dgm:t>
        <a:bodyPr anchor="t" anchorCtr="0"/>
        <a:lstStyle/>
        <a:p>
          <a:pPr algn="ctr"/>
          <a:endParaRPr lang="en-US" sz="1800" dirty="0"/>
        </a:p>
      </dgm:t>
    </dgm:pt>
    <dgm:pt modelId="{6FAE06C3-4B75-41F2-BCD3-950739C1B001}" type="parTrans" cxnId="{788746A8-E41E-4F6E-9A3E-CF2FAFB30C75}">
      <dgm:prSet/>
      <dgm:spPr/>
      <dgm:t>
        <a:bodyPr/>
        <a:lstStyle/>
        <a:p>
          <a:endParaRPr lang="en-US"/>
        </a:p>
      </dgm:t>
    </dgm:pt>
    <dgm:pt modelId="{737EFBF0-046A-411B-A5F5-BF5D763B10FE}" type="sibTrans" cxnId="{788746A8-E41E-4F6E-9A3E-CF2FAFB30C75}">
      <dgm:prSet/>
      <dgm:spPr/>
      <dgm:t>
        <a:bodyPr/>
        <a:lstStyle/>
        <a:p>
          <a:endParaRPr lang="en-US"/>
        </a:p>
      </dgm:t>
    </dgm:pt>
    <dgm:pt modelId="{19133647-C64E-4151-8915-33704B165882}" type="pres">
      <dgm:prSet presAssocID="{A47EC99A-53CE-43F1-A6E2-C79011FDA4B8}" presName="compositeShape" presStyleCnt="0">
        <dgm:presLayoutVars>
          <dgm:chMax val="7"/>
          <dgm:dir/>
          <dgm:resizeHandles val="exact"/>
        </dgm:presLayoutVars>
      </dgm:prSet>
      <dgm:spPr/>
      <dgm:t>
        <a:bodyPr/>
        <a:lstStyle/>
        <a:p>
          <a:endParaRPr lang="en-US"/>
        </a:p>
      </dgm:t>
    </dgm:pt>
    <dgm:pt modelId="{26B79645-E530-4884-94A3-76602A3F0116}" type="pres">
      <dgm:prSet presAssocID="{1E966E14-5411-450D-879B-136BAA80150B}" presName="circ1" presStyleLbl="vennNode1" presStyleIdx="0" presStyleCnt="3" custScaleX="54681" custScaleY="56922"/>
      <dgm:spPr/>
      <dgm:t>
        <a:bodyPr/>
        <a:lstStyle/>
        <a:p>
          <a:endParaRPr lang="en-US"/>
        </a:p>
      </dgm:t>
    </dgm:pt>
    <dgm:pt modelId="{11DCCEB6-F858-476C-B887-B799A3613F35}" type="pres">
      <dgm:prSet presAssocID="{1E966E14-5411-450D-879B-136BAA80150B}" presName="circ1Tx" presStyleLbl="revTx" presStyleIdx="0" presStyleCnt="0">
        <dgm:presLayoutVars>
          <dgm:chMax val="0"/>
          <dgm:chPref val="0"/>
          <dgm:bulletEnabled val="1"/>
        </dgm:presLayoutVars>
      </dgm:prSet>
      <dgm:spPr/>
      <dgm:t>
        <a:bodyPr/>
        <a:lstStyle/>
        <a:p>
          <a:endParaRPr lang="en-US"/>
        </a:p>
      </dgm:t>
    </dgm:pt>
    <dgm:pt modelId="{A105AECD-BF6C-4DD7-BEC2-1B5B7EEDD0A3}" type="pres">
      <dgm:prSet presAssocID="{02B96884-C492-4440-8E4A-4B291541228E}" presName="circ2" presStyleLbl="vennNode1" presStyleIdx="1" presStyleCnt="3" custScaleX="52068" custScaleY="54740"/>
      <dgm:spPr/>
      <dgm:t>
        <a:bodyPr/>
        <a:lstStyle/>
        <a:p>
          <a:endParaRPr lang="en-US"/>
        </a:p>
      </dgm:t>
    </dgm:pt>
    <dgm:pt modelId="{A3902894-70E2-41D8-9161-3F40EFC2A821}" type="pres">
      <dgm:prSet presAssocID="{02B96884-C492-4440-8E4A-4B291541228E}" presName="circ2Tx" presStyleLbl="revTx" presStyleIdx="0" presStyleCnt="0">
        <dgm:presLayoutVars>
          <dgm:chMax val="0"/>
          <dgm:chPref val="0"/>
          <dgm:bulletEnabled val="1"/>
        </dgm:presLayoutVars>
      </dgm:prSet>
      <dgm:spPr/>
      <dgm:t>
        <a:bodyPr/>
        <a:lstStyle/>
        <a:p>
          <a:endParaRPr lang="en-US"/>
        </a:p>
      </dgm:t>
    </dgm:pt>
    <dgm:pt modelId="{CBA3E167-3E53-476F-BF87-90FFC22C6498}" type="pres">
      <dgm:prSet presAssocID="{7B39698B-E79A-4D16-B349-2B44C71406D5}" presName="circ3" presStyleLbl="vennNode1" presStyleIdx="2" presStyleCnt="3" custLinFactNeighborX="5728" custLinFactNeighborY="-2542"/>
      <dgm:spPr/>
      <dgm:t>
        <a:bodyPr/>
        <a:lstStyle/>
        <a:p>
          <a:endParaRPr lang="en-US"/>
        </a:p>
      </dgm:t>
    </dgm:pt>
    <dgm:pt modelId="{693ED025-A5A4-40A4-A123-4C38BD6D1FC2}" type="pres">
      <dgm:prSet presAssocID="{7B39698B-E79A-4D16-B349-2B44C71406D5}" presName="circ3Tx" presStyleLbl="revTx" presStyleIdx="0" presStyleCnt="0">
        <dgm:presLayoutVars>
          <dgm:chMax val="0"/>
          <dgm:chPref val="0"/>
          <dgm:bulletEnabled val="1"/>
        </dgm:presLayoutVars>
      </dgm:prSet>
      <dgm:spPr/>
      <dgm:t>
        <a:bodyPr/>
        <a:lstStyle/>
        <a:p>
          <a:endParaRPr lang="en-US"/>
        </a:p>
      </dgm:t>
    </dgm:pt>
  </dgm:ptLst>
  <dgm:cxnLst>
    <dgm:cxn modelId="{C99BA4EA-8348-4D94-B8B4-3B7BD3F6CA83}" type="presOf" srcId="{02B96884-C492-4440-8E4A-4B291541228E}" destId="{A105AECD-BF6C-4DD7-BEC2-1B5B7EEDD0A3}" srcOrd="0" destOrd="0" presId="urn:microsoft.com/office/officeart/2005/8/layout/venn1"/>
    <dgm:cxn modelId="{FFE5856D-D615-486B-AF71-63DF1A7C47AE}" srcId="{A47EC99A-53CE-43F1-A6E2-C79011FDA4B8}" destId="{02B96884-C492-4440-8E4A-4B291541228E}" srcOrd="1" destOrd="0" parTransId="{7D1C84F9-092E-4D33-9676-66F40AB2E0ED}" sibTransId="{12F2CFA6-D4FF-4517-B76C-A52F8AB572B5}"/>
    <dgm:cxn modelId="{4136056C-8B17-4A95-B9B5-31893E87C7DF}" type="presOf" srcId="{02B96884-C492-4440-8E4A-4B291541228E}" destId="{A3902894-70E2-41D8-9161-3F40EFC2A821}" srcOrd="1" destOrd="0" presId="urn:microsoft.com/office/officeart/2005/8/layout/venn1"/>
    <dgm:cxn modelId="{81DB22A2-D127-4C8E-B12D-6E942358DD24}" srcId="{A47EC99A-53CE-43F1-A6E2-C79011FDA4B8}" destId="{1E966E14-5411-450D-879B-136BAA80150B}" srcOrd="0" destOrd="0" parTransId="{7A18ABAC-DF48-432A-A4E4-D848736AA771}" sibTransId="{25F0F8DD-97E7-443C-9C9D-804C1DF03524}"/>
    <dgm:cxn modelId="{77D41404-6133-495B-A021-8690EFE17B65}" type="presOf" srcId="{7B39698B-E79A-4D16-B349-2B44C71406D5}" destId="{693ED025-A5A4-40A4-A123-4C38BD6D1FC2}" srcOrd="1" destOrd="0" presId="urn:microsoft.com/office/officeart/2005/8/layout/venn1"/>
    <dgm:cxn modelId="{98B483CF-CADE-47DA-834E-BC2F9DAAD803}" type="presOf" srcId="{1E966E14-5411-450D-879B-136BAA80150B}" destId="{26B79645-E530-4884-94A3-76602A3F0116}" srcOrd="0" destOrd="0" presId="urn:microsoft.com/office/officeart/2005/8/layout/venn1"/>
    <dgm:cxn modelId="{FDDFD154-7F2A-4330-8030-98BBD4B00758}" type="presOf" srcId="{1E966E14-5411-450D-879B-136BAA80150B}" destId="{11DCCEB6-F858-476C-B887-B799A3613F35}" srcOrd="1" destOrd="0" presId="urn:microsoft.com/office/officeart/2005/8/layout/venn1"/>
    <dgm:cxn modelId="{30EBA7FF-B583-4E78-93BF-81EA6A561AB8}" type="presOf" srcId="{7B39698B-E79A-4D16-B349-2B44C71406D5}" destId="{CBA3E167-3E53-476F-BF87-90FFC22C6498}" srcOrd="0" destOrd="0" presId="urn:microsoft.com/office/officeart/2005/8/layout/venn1"/>
    <dgm:cxn modelId="{788746A8-E41E-4F6E-9A3E-CF2FAFB30C75}" srcId="{A47EC99A-53CE-43F1-A6E2-C79011FDA4B8}" destId="{7B39698B-E79A-4D16-B349-2B44C71406D5}" srcOrd="2" destOrd="0" parTransId="{6FAE06C3-4B75-41F2-BCD3-950739C1B001}" sibTransId="{737EFBF0-046A-411B-A5F5-BF5D763B10FE}"/>
    <dgm:cxn modelId="{A0F6F551-654F-4231-B225-E70625C7F5A0}" type="presOf" srcId="{A47EC99A-53CE-43F1-A6E2-C79011FDA4B8}" destId="{19133647-C64E-4151-8915-33704B165882}" srcOrd="0" destOrd="0" presId="urn:microsoft.com/office/officeart/2005/8/layout/venn1"/>
    <dgm:cxn modelId="{C5117A12-5113-4975-AD2C-EC3C95264103}" type="presParOf" srcId="{19133647-C64E-4151-8915-33704B165882}" destId="{26B79645-E530-4884-94A3-76602A3F0116}" srcOrd="0" destOrd="0" presId="urn:microsoft.com/office/officeart/2005/8/layout/venn1"/>
    <dgm:cxn modelId="{94F14DBC-C2DE-409C-9B90-CD7D36FB7402}" type="presParOf" srcId="{19133647-C64E-4151-8915-33704B165882}" destId="{11DCCEB6-F858-476C-B887-B799A3613F35}" srcOrd="1" destOrd="0" presId="urn:microsoft.com/office/officeart/2005/8/layout/venn1"/>
    <dgm:cxn modelId="{79B0FC9D-BF18-4208-B3EC-81591E5B93E3}" type="presParOf" srcId="{19133647-C64E-4151-8915-33704B165882}" destId="{A105AECD-BF6C-4DD7-BEC2-1B5B7EEDD0A3}" srcOrd="2" destOrd="0" presId="urn:microsoft.com/office/officeart/2005/8/layout/venn1"/>
    <dgm:cxn modelId="{4EB08658-0717-4B16-9A88-327BA926D760}" type="presParOf" srcId="{19133647-C64E-4151-8915-33704B165882}" destId="{A3902894-70E2-41D8-9161-3F40EFC2A821}" srcOrd="3" destOrd="0" presId="urn:microsoft.com/office/officeart/2005/8/layout/venn1"/>
    <dgm:cxn modelId="{DC2C3402-A42A-4AF5-8CB5-DE9591DD65D5}" type="presParOf" srcId="{19133647-C64E-4151-8915-33704B165882}" destId="{CBA3E167-3E53-476F-BF87-90FFC22C6498}" srcOrd="4" destOrd="0" presId="urn:microsoft.com/office/officeart/2005/8/layout/venn1"/>
    <dgm:cxn modelId="{CD01899A-420C-4AD5-B9E6-67C4C6C94623}" type="presParOf" srcId="{19133647-C64E-4151-8915-33704B165882}" destId="{693ED025-A5A4-40A4-A123-4C38BD6D1F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7EC99A-53CE-43F1-A6E2-C79011FDA4B8}"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1E966E14-5411-450D-879B-136BAA80150B}">
      <dgm:prSet custT="1"/>
      <dgm:spPr/>
      <dgm:t>
        <a:bodyPr/>
        <a:lstStyle/>
        <a:p>
          <a:pPr rtl="0"/>
          <a:r>
            <a:rPr lang="en-US" sz="1050" dirty="0" smtClean="0"/>
            <a:t>Virginia Storm Water Management Program Permittees (VSMP) for Discharge associated with Construction Activities</a:t>
          </a:r>
        </a:p>
      </dgm:t>
    </dgm:pt>
    <dgm:pt modelId="{7A18ABAC-DF48-432A-A4E4-D848736AA771}" type="parTrans" cxnId="{81DB22A2-D127-4C8E-B12D-6E942358DD24}">
      <dgm:prSet/>
      <dgm:spPr/>
      <dgm:t>
        <a:bodyPr/>
        <a:lstStyle/>
        <a:p>
          <a:endParaRPr lang="en-US"/>
        </a:p>
      </dgm:t>
    </dgm:pt>
    <dgm:pt modelId="{25F0F8DD-97E7-443C-9C9D-804C1DF03524}" type="sibTrans" cxnId="{81DB22A2-D127-4C8E-B12D-6E942358DD24}">
      <dgm:prSet/>
      <dgm:spPr/>
      <dgm:t>
        <a:bodyPr/>
        <a:lstStyle/>
        <a:p>
          <a:endParaRPr lang="en-US"/>
        </a:p>
      </dgm:t>
    </dgm:pt>
    <dgm:pt modelId="{02B96884-C492-4440-8E4A-4B291541228E}">
      <dgm:prSet custT="1"/>
      <dgm:spPr/>
      <dgm:t>
        <a:bodyPr/>
        <a:lstStyle/>
        <a:p>
          <a:pPr algn="l"/>
          <a:endParaRPr lang="en-US" sz="1800" dirty="0"/>
        </a:p>
      </dgm:t>
    </dgm:pt>
    <dgm:pt modelId="{7D1C84F9-092E-4D33-9676-66F40AB2E0ED}" type="parTrans" cxnId="{FFE5856D-D615-486B-AF71-63DF1A7C47AE}">
      <dgm:prSet/>
      <dgm:spPr/>
      <dgm:t>
        <a:bodyPr/>
        <a:lstStyle/>
        <a:p>
          <a:endParaRPr lang="en-US"/>
        </a:p>
      </dgm:t>
    </dgm:pt>
    <dgm:pt modelId="{12F2CFA6-D4FF-4517-B76C-A52F8AB572B5}" type="sibTrans" cxnId="{FFE5856D-D615-486B-AF71-63DF1A7C47AE}">
      <dgm:prSet/>
      <dgm:spPr/>
      <dgm:t>
        <a:bodyPr/>
        <a:lstStyle/>
        <a:p>
          <a:endParaRPr lang="en-US"/>
        </a:p>
      </dgm:t>
    </dgm:pt>
    <dgm:pt modelId="{7B39698B-E79A-4D16-B349-2B44C71406D5}">
      <dgm:prSet custT="1"/>
      <dgm:spPr/>
      <dgm:t>
        <a:bodyPr anchor="t" anchorCtr="0"/>
        <a:lstStyle/>
        <a:p>
          <a:pPr algn="ctr"/>
          <a:endParaRPr lang="en-US" sz="1800" dirty="0"/>
        </a:p>
      </dgm:t>
    </dgm:pt>
    <dgm:pt modelId="{6FAE06C3-4B75-41F2-BCD3-950739C1B001}" type="parTrans" cxnId="{788746A8-E41E-4F6E-9A3E-CF2FAFB30C75}">
      <dgm:prSet/>
      <dgm:spPr/>
      <dgm:t>
        <a:bodyPr/>
        <a:lstStyle/>
        <a:p>
          <a:endParaRPr lang="en-US"/>
        </a:p>
      </dgm:t>
    </dgm:pt>
    <dgm:pt modelId="{737EFBF0-046A-411B-A5F5-BF5D763B10FE}" type="sibTrans" cxnId="{788746A8-E41E-4F6E-9A3E-CF2FAFB30C75}">
      <dgm:prSet/>
      <dgm:spPr/>
      <dgm:t>
        <a:bodyPr/>
        <a:lstStyle/>
        <a:p>
          <a:endParaRPr lang="en-US"/>
        </a:p>
      </dgm:t>
    </dgm:pt>
    <dgm:pt modelId="{19133647-C64E-4151-8915-33704B165882}" type="pres">
      <dgm:prSet presAssocID="{A47EC99A-53CE-43F1-A6E2-C79011FDA4B8}" presName="compositeShape" presStyleCnt="0">
        <dgm:presLayoutVars>
          <dgm:chMax val="7"/>
          <dgm:dir/>
          <dgm:resizeHandles val="exact"/>
        </dgm:presLayoutVars>
      </dgm:prSet>
      <dgm:spPr/>
      <dgm:t>
        <a:bodyPr/>
        <a:lstStyle/>
        <a:p>
          <a:endParaRPr lang="en-US"/>
        </a:p>
      </dgm:t>
    </dgm:pt>
    <dgm:pt modelId="{26B79645-E530-4884-94A3-76602A3F0116}" type="pres">
      <dgm:prSet presAssocID="{1E966E14-5411-450D-879B-136BAA80150B}" presName="circ1" presStyleLbl="vennNode1" presStyleIdx="0" presStyleCnt="3" custScaleX="56736" custScaleY="55001"/>
      <dgm:spPr/>
      <dgm:t>
        <a:bodyPr/>
        <a:lstStyle/>
        <a:p>
          <a:endParaRPr lang="en-US"/>
        </a:p>
      </dgm:t>
    </dgm:pt>
    <dgm:pt modelId="{11DCCEB6-F858-476C-B887-B799A3613F35}" type="pres">
      <dgm:prSet presAssocID="{1E966E14-5411-450D-879B-136BAA80150B}" presName="circ1Tx" presStyleLbl="revTx" presStyleIdx="0" presStyleCnt="0">
        <dgm:presLayoutVars>
          <dgm:chMax val="0"/>
          <dgm:chPref val="0"/>
          <dgm:bulletEnabled val="1"/>
        </dgm:presLayoutVars>
      </dgm:prSet>
      <dgm:spPr/>
      <dgm:t>
        <a:bodyPr/>
        <a:lstStyle/>
        <a:p>
          <a:endParaRPr lang="en-US"/>
        </a:p>
      </dgm:t>
    </dgm:pt>
    <dgm:pt modelId="{A105AECD-BF6C-4DD7-BEC2-1B5B7EEDD0A3}" type="pres">
      <dgm:prSet presAssocID="{02B96884-C492-4440-8E4A-4B291541228E}" presName="circ2" presStyleLbl="vennNode1" presStyleIdx="1" presStyleCnt="3" custScaleX="82777" custScaleY="86672" custLinFactNeighborX="8363" custLinFactNeighborY="-14920"/>
      <dgm:spPr/>
      <dgm:t>
        <a:bodyPr/>
        <a:lstStyle/>
        <a:p>
          <a:endParaRPr lang="en-US"/>
        </a:p>
      </dgm:t>
    </dgm:pt>
    <dgm:pt modelId="{A3902894-70E2-41D8-9161-3F40EFC2A821}" type="pres">
      <dgm:prSet presAssocID="{02B96884-C492-4440-8E4A-4B291541228E}" presName="circ2Tx" presStyleLbl="revTx" presStyleIdx="0" presStyleCnt="0">
        <dgm:presLayoutVars>
          <dgm:chMax val="0"/>
          <dgm:chPref val="0"/>
          <dgm:bulletEnabled val="1"/>
        </dgm:presLayoutVars>
      </dgm:prSet>
      <dgm:spPr/>
      <dgm:t>
        <a:bodyPr/>
        <a:lstStyle/>
        <a:p>
          <a:endParaRPr lang="en-US"/>
        </a:p>
      </dgm:t>
    </dgm:pt>
    <dgm:pt modelId="{CBA3E167-3E53-476F-BF87-90FFC22C6498}" type="pres">
      <dgm:prSet presAssocID="{7B39698B-E79A-4D16-B349-2B44C71406D5}" presName="circ3" presStyleLbl="vennNode1" presStyleIdx="2" presStyleCnt="3" custScaleX="57258" custScaleY="59714" custLinFactNeighborX="15696" custLinFactNeighborY="-6185"/>
      <dgm:spPr/>
      <dgm:t>
        <a:bodyPr/>
        <a:lstStyle/>
        <a:p>
          <a:endParaRPr lang="en-US"/>
        </a:p>
      </dgm:t>
    </dgm:pt>
    <dgm:pt modelId="{693ED025-A5A4-40A4-A123-4C38BD6D1FC2}" type="pres">
      <dgm:prSet presAssocID="{7B39698B-E79A-4D16-B349-2B44C71406D5}" presName="circ3Tx" presStyleLbl="revTx" presStyleIdx="0" presStyleCnt="0">
        <dgm:presLayoutVars>
          <dgm:chMax val="0"/>
          <dgm:chPref val="0"/>
          <dgm:bulletEnabled val="1"/>
        </dgm:presLayoutVars>
      </dgm:prSet>
      <dgm:spPr/>
      <dgm:t>
        <a:bodyPr/>
        <a:lstStyle/>
        <a:p>
          <a:endParaRPr lang="en-US"/>
        </a:p>
      </dgm:t>
    </dgm:pt>
  </dgm:ptLst>
  <dgm:cxnLst>
    <dgm:cxn modelId="{FFE5856D-D615-486B-AF71-63DF1A7C47AE}" srcId="{A47EC99A-53CE-43F1-A6E2-C79011FDA4B8}" destId="{02B96884-C492-4440-8E4A-4B291541228E}" srcOrd="1" destOrd="0" parTransId="{7D1C84F9-092E-4D33-9676-66F40AB2E0ED}" sibTransId="{12F2CFA6-D4FF-4517-B76C-A52F8AB572B5}"/>
    <dgm:cxn modelId="{E9C34C0F-27A0-4F2A-87EF-6960BB3F2E46}" type="presOf" srcId="{1E966E14-5411-450D-879B-136BAA80150B}" destId="{26B79645-E530-4884-94A3-76602A3F0116}" srcOrd="0" destOrd="0" presId="urn:microsoft.com/office/officeart/2005/8/layout/venn1"/>
    <dgm:cxn modelId="{81DB22A2-D127-4C8E-B12D-6E942358DD24}" srcId="{A47EC99A-53CE-43F1-A6E2-C79011FDA4B8}" destId="{1E966E14-5411-450D-879B-136BAA80150B}" srcOrd="0" destOrd="0" parTransId="{7A18ABAC-DF48-432A-A4E4-D848736AA771}" sibTransId="{25F0F8DD-97E7-443C-9C9D-804C1DF03524}"/>
    <dgm:cxn modelId="{350750A7-3B24-4CFD-AA81-DE291D39E181}" type="presOf" srcId="{02B96884-C492-4440-8E4A-4B291541228E}" destId="{A105AECD-BF6C-4DD7-BEC2-1B5B7EEDD0A3}" srcOrd="0" destOrd="0" presId="urn:microsoft.com/office/officeart/2005/8/layout/venn1"/>
    <dgm:cxn modelId="{03952979-C055-4ACC-BAC0-409F0A544539}" type="presOf" srcId="{1E966E14-5411-450D-879B-136BAA80150B}" destId="{11DCCEB6-F858-476C-B887-B799A3613F35}" srcOrd="1" destOrd="0" presId="urn:microsoft.com/office/officeart/2005/8/layout/venn1"/>
    <dgm:cxn modelId="{3C83E15D-C24D-4251-BD96-EE3FF6D10A81}" type="presOf" srcId="{A47EC99A-53CE-43F1-A6E2-C79011FDA4B8}" destId="{19133647-C64E-4151-8915-33704B165882}" srcOrd="0" destOrd="0" presId="urn:microsoft.com/office/officeart/2005/8/layout/venn1"/>
    <dgm:cxn modelId="{D6B2E6D7-995F-4415-8781-98B18820C1D5}" type="presOf" srcId="{02B96884-C492-4440-8E4A-4B291541228E}" destId="{A3902894-70E2-41D8-9161-3F40EFC2A821}" srcOrd="1" destOrd="0" presId="urn:microsoft.com/office/officeart/2005/8/layout/venn1"/>
    <dgm:cxn modelId="{8BFC301E-6ECC-47BE-B97D-8574EBA3F9F1}" type="presOf" srcId="{7B39698B-E79A-4D16-B349-2B44C71406D5}" destId="{693ED025-A5A4-40A4-A123-4C38BD6D1FC2}" srcOrd="1" destOrd="0" presId="urn:microsoft.com/office/officeart/2005/8/layout/venn1"/>
    <dgm:cxn modelId="{788746A8-E41E-4F6E-9A3E-CF2FAFB30C75}" srcId="{A47EC99A-53CE-43F1-A6E2-C79011FDA4B8}" destId="{7B39698B-E79A-4D16-B349-2B44C71406D5}" srcOrd="2" destOrd="0" parTransId="{6FAE06C3-4B75-41F2-BCD3-950739C1B001}" sibTransId="{737EFBF0-046A-411B-A5F5-BF5D763B10FE}"/>
    <dgm:cxn modelId="{E855277F-4618-42E5-AF23-AF7E8FFEA674}" type="presOf" srcId="{7B39698B-E79A-4D16-B349-2B44C71406D5}" destId="{CBA3E167-3E53-476F-BF87-90FFC22C6498}" srcOrd="0" destOrd="0" presId="urn:microsoft.com/office/officeart/2005/8/layout/venn1"/>
    <dgm:cxn modelId="{01AEBA32-2A01-435C-B313-03D41F3D1B18}" type="presParOf" srcId="{19133647-C64E-4151-8915-33704B165882}" destId="{26B79645-E530-4884-94A3-76602A3F0116}" srcOrd="0" destOrd="0" presId="urn:microsoft.com/office/officeart/2005/8/layout/venn1"/>
    <dgm:cxn modelId="{D7734608-5AA9-48FE-BFCC-912859A251A4}" type="presParOf" srcId="{19133647-C64E-4151-8915-33704B165882}" destId="{11DCCEB6-F858-476C-B887-B799A3613F35}" srcOrd="1" destOrd="0" presId="urn:microsoft.com/office/officeart/2005/8/layout/venn1"/>
    <dgm:cxn modelId="{277A4455-9387-49AB-B788-B8D4987AB97A}" type="presParOf" srcId="{19133647-C64E-4151-8915-33704B165882}" destId="{A105AECD-BF6C-4DD7-BEC2-1B5B7EEDD0A3}" srcOrd="2" destOrd="0" presId="urn:microsoft.com/office/officeart/2005/8/layout/venn1"/>
    <dgm:cxn modelId="{E03126A1-8117-4C38-9EE7-531C0D2A7F58}" type="presParOf" srcId="{19133647-C64E-4151-8915-33704B165882}" destId="{A3902894-70E2-41D8-9161-3F40EFC2A821}" srcOrd="3" destOrd="0" presId="urn:microsoft.com/office/officeart/2005/8/layout/venn1"/>
    <dgm:cxn modelId="{547E56B7-6605-4D20-BD47-393BF14E7773}" type="presParOf" srcId="{19133647-C64E-4151-8915-33704B165882}" destId="{CBA3E167-3E53-476F-BF87-90FFC22C6498}" srcOrd="4" destOrd="0" presId="urn:microsoft.com/office/officeart/2005/8/layout/venn1"/>
    <dgm:cxn modelId="{61064D17-1405-47D1-9833-7D3899A4C6D8}" type="presParOf" srcId="{19133647-C64E-4151-8915-33704B165882}" destId="{693ED025-A5A4-40A4-A123-4C38BD6D1F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EC99A-53CE-43F1-A6E2-C79011FDA4B8}" type="doc">
      <dgm:prSet loTypeId="urn:microsoft.com/office/officeart/2005/8/layout/venn1" loCatId="relationship" qsTypeId="urn:microsoft.com/office/officeart/2005/8/quickstyle/simple1" qsCatId="simple" csTypeId="urn:microsoft.com/office/officeart/2005/8/colors/colorful4" csCatId="colorful" phldr="1"/>
      <dgm:spPr/>
      <dgm:t>
        <a:bodyPr/>
        <a:lstStyle/>
        <a:p>
          <a:endParaRPr lang="en-US"/>
        </a:p>
      </dgm:t>
    </dgm:pt>
    <dgm:pt modelId="{1E966E14-5411-450D-879B-136BAA80150B}">
      <dgm:prSet custT="1"/>
      <dgm:spPr/>
      <dgm:t>
        <a:bodyPr/>
        <a:lstStyle/>
        <a:p>
          <a:pPr rtl="0"/>
          <a:endParaRPr lang="en-US" sz="1050" dirty="0" smtClean="0"/>
        </a:p>
      </dgm:t>
    </dgm:pt>
    <dgm:pt modelId="{7A18ABAC-DF48-432A-A4E4-D848736AA771}" type="parTrans" cxnId="{81DB22A2-D127-4C8E-B12D-6E942358DD24}">
      <dgm:prSet/>
      <dgm:spPr/>
      <dgm:t>
        <a:bodyPr/>
        <a:lstStyle/>
        <a:p>
          <a:endParaRPr lang="en-US"/>
        </a:p>
      </dgm:t>
    </dgm:pt>
    <dgm:pt modelId="{25F0F8DD-97E7-443C-9C9D-804C1DF03524}" type="sibTrans" cxnId="{81DB22A2-D127-4C8E-B12D-6E942358DD24}">
      <dgm:prSet/>
      <dgm:spPr/>
      <dgm:t>
        <a:bodyPr/>
        <a:lstStyle/>
        <a:p>
          <a:endParaRPr lang="en-US"/>
        </a:p>
      </dgm:t>
    </dgm:pt>
    <dgm:pt modelId="{02B96884-C492-4440-8E4A-4B291541228E}">
      <dgm:prSet custT="1"/>
      <dgm:spPr/>
      <dgm:t>
        <a:bodyPr/>
        <a:lstStyle/>
        <a:p>
          <a:r>
            <a:rPr lang="en-US" sz="1050" dirty="0" smtClean="0"/>
            <a:t>MS4 Permittees</a:t>
          </a:r>
          <a:endParaRPr lang="en-US" sz="1050" dirty="0"/>
        </a:p>
      </dgm:t>
    </dgm:pt>
    <dgm:pt modelId="{7D1C84F9-092E-4D33-9676-66F40AB2E0ED}" type="parTrans" cxnId="{FFE5856D-D615-486B-AF71-63DF1A7C47AE}">
      <dgm:prSet/>
      <dgm:spPr/>
      <dgm:t>
        <a:bodyPr/>
        <a:lstStyle/>
        <a:p>
          <a:endParaRPr lang="en-US"/>
        </a:p>
      </dgm:t>
    </dgm:pt>
    <dgm:pt modelId="{12F2CFA6-D4FF-4517-B76C-A52F8AB572B5}" type="sibTrans" cxnId="{FFE5856D-D615-486B-AF71-63DF1A7C47AE}">
      <dgm:prSet/>
      <dgm:spPr/>
      <dgm:t>
        <a:bodyPr/>
        <a:lstStyle/>
        <a:p>
          <a:endParaRPr lang="en-US"/>
        </a:p>
      </dgm:t>
    </dgm:pt>
    <dgm:pt modelId="{7B39698B-E79A-4D16-B349-2B44C71406D5}">
      <dgm:prSet custT="1"/>
      <dgm:spPr/>
      <dgm:t>
        <a:bodyPr anchor="t" anchorCtr="0"/>
        <a:lstStyle/>
        <a:p>
          <a:pPr algn="ctr"/>
          <a:endParaRPr lang="en-US" sz="1800" dirty="0"/>
        </a:p>
      </dgm:t>
    </dgm:pt>
    <dgm:pt modelId="{6FAE06C3-4B75-41F2-BCD3-950739C1B001}" type="parTrans" cxnId="{788746A8-E41E-4F6E-9A3E-CF2FAFB30C75}">
      <dgm:prSet/>
      <dgm:spPr/>
      <dgm:t>
        <a:bodyPr/>
        <a:lstStyle/>
        <a:p>
          <a:endParaRPr lang="en-US"/>
        </a:p>
      </dgm:t>
    </dgm:pt>
    <dgm:pt modelId="{737EFBF0-046A-411B-A5F5-BF5D763B10FE}" type="sibTrans" cxnId="{788746A8-E41E-4F6E-9A3E-CF2FAFB30C75}">
      <dgm:prSet/>
      <dgm:spPr/>
      <dgm:t>
        <a:bodyPr/>
        <a:lstStyle/>
        <a:p>
          <a:endParaRPr lang="en-US"/>
        </a:p>
      </dgm:t>
    </dgm:pt>
    <dgm:pt modelId="{19133647-C64E-4151-8915-33704B165882}" type="pres">
      <dgm:prSet presAssocID="{A47EC99A-53CE-43F1-A6E2-C79011FDA4B8}" presName="compositeShape" presStyleCnt="0">
        <dgm:presLayoutVars>
          <dgm:chMax val="7"/>
          <dgm:dir/>
          <dgm:resizeHandles val="exact"/>
        </dgm:presLayoutVars>
      </dgm:prSet>
      <dgm:spPr/>
      <dgm:t>
        <a:bodyPr/>
        <a:lstStyle/>
        <a:p>
          <a:endParaRPr lang="en-US"/>
        </a:p>
      </dgm:t>
    </dgm:pt>
    <dgm:pt modelId="{26B79645-E530-4884-94A3-76602A3F0116}" type="pres">
      <dgm:prSet presAssocID="{1E966E14-5411-450D-879B-136BAA80150B}" presName="circ1" presStyleLbl="vennNode1" presStyleIdx="0" presStyleCnt="3" custScaleX="91658" custScaleY="95584" custLinFactNeighborX="-357" custLinFactNeighborY="-859"/>
      <dgm:spPr/>
      <dgm:t>
        <a:bodyPr/>
        <a:lstStyle/>
        <a:p>
          <a:endParaRPr lang="en-US"/>
        </a:p>
      </dgm:t>
    </dgm:pt>
    <dgm:pt modelId="{11DCCEB6-F858-476C-B887-B799A3613F35}" type="pres">
      <dgm:prSet presAssocID="{1E966E14-5411-450D-879B-136BAA80150B}" presName="circ1Tx" presStyleLbl="revTx" presStyleIdx="0" presStyleCnt="0">
        <dgm:presLayoutVars>
          <dgm:chMax val="0"/>
          <dgm:chPref val="0"/>
          <dgm:bulletEnabled val="1"/>
        </dgm:presLayoutVars>
      </dgm:prSet>
      <dgm:spPr/>
      <dgm:t>
        <a:bodyPr/>
        <a:lstStyle/>
        <a:p>
          <a:endParaRPr lang="en-US"/>
        </a:p>
      </dgm:t>
    </dgm:pt>
    <dgm:pt modelId="{A105AECD-BF6C-4DD7-BEC2-1B5B7EEDD0A3}" type="pres">
      <dgm:prSet presAssocID="{02B96884-C492-4440-8E4A-4B291541228E}" presName="circ2" presStyleLbl="vennNode1" presStyleIdx="1" presStyleCnt="3" custScaleX="52596" custScaleY="60497" custLinFactNeighborX="4173" custLinFactNeighborY="-7145"/>
      <dgm:spPr/>
      <dgm:t>
        <a:bodyPr/>
        <a:lstStyle/>
        <a:p>
          <a:endParaRPr lang="en-US"/>
        </a:p>
      </dgm:t>
    </dgm:pt>
    <dgm:pt modelId="{A3902894-70E2-41D8-9161-3F40EFC2A821}" type="pres">
      <dgm:prSet presAssocID="{02B96884-C492-4440-8E4A-4B291541228E}" presName="circ2Tx" presStyleLbl="revTx" presStyleIdx="0" presStyleCnt="0">
        <dgm:presLayoutVars>
          <dgm:chMax val="0"/>
          <dgm:chPref val="0"/>
          <dgm:bulletEnabled val="1"/>
        </dgm:presLayoutVars>
      </dgm:prSet>
      <dgm:spPr/>
      <dgm:t>
        <a:bodyPr/>
        <a:lstStyle/>
        <a:p>
          <a:endParaRPr lang="en-US"/>
        </a:p>
      </dgm:t>
    </dgm:pt>
    <dgm:pt modelId="{CBA3E167-3E53-476F-BF87-90FFC22C6498}" type="pres">
      <dgm:prSet presAssocID="{7B39698B-E79A-4D16-B349-2B44C71406D5}" presName="circ3" presStyleLbl="vennNode1" presStyleIdx="2" presStyleCnt="3" custScaleX="57258" custScaleY="59661" custLinFactNeighborX="-4812" custLinFactNeighborY="-6727"/>
      <dgm:spPr/>
      <dgm:t>
        <a:bodyPr/>
        <a:lstStyle/>
        <a:p>
          <a:endParaRPr lang="en-US"/>
        </a:p>
      </dgm:t>
    </dgm:pt>
    <dgm:pt modelId="{693ED025-A5A4-40A4-A123-4C38BD6D1FC2}" type="pres">
      <dgm:prSet presAssocID="{7B39698B-E79A-4D16-B349-2B44C71406D5}" presName="circ3Tx" presStyleLbl="revTx" presStyleIdx="0" presStyleCnt="0">
        <dgm:presLayoutVars>
          <dgm:chMax val="0"/>
          <dgm:chPref val="0"/>
          <dgm:bulletEnabled val="1"/>
        </dgm:presLayoutVars>
      </dgm:prSet>
      <dgm:spPr/>
      <dgm:t>
        <a:bodyPr/>
        <a:lstStyle/>
        <a:p>
          <a:endParaRPr lang="en-US"/>
        </a:p>
      </dgm:t>
    </dgm:pt>
  </dgm:ptLst>
  <dgm:cxnLst>
    <dgm:cxn modelId="{2083B96D-6FEF-4DE8-8442-674DD937EAB2}" type="presOf" srcId="{1E966E14-5411-450D-879B-136BAA80150B}" destId="{11DCCEB6-F858-476C-B887-B799A3613F35}" srcOrd="1" destOrd="0" presId="urn:microsoft.com/office/officeart/2005/8/layout/venn1"/>
    <dgm:cxn modelId="{FFE5856D-D615-486B-AF71-63DF1A7C47AE}" srcId="{A47EC99A-53CE-43F1-A6E2-C79011FDA4B8}" destId="{02B96884-C492-4440-8E4A-4B291541228E}" srcOrd="1" destOrd="0" parTransId="{7D1C84F9-092E-4D33-9676-66F40AB2E0ED}" sibTransId="{12F2CFA6-D4FF-4517-B76C-A52F8AB572B5}"/>
    <dgm:cxn modelId="{7A18495B-ECA7-4D22-9B98-2FDBBC8DAE12}" type="presOf" srcId="{1E966E14-5411-450D-879B-136BAA80150B}" destId="{26B79645-E530-4884-94A3-76602A3F0116}" srcOrd="0" destOrd="0" presId="urn:microsoft.com/office/officeart/2005/8/layout/venn1"/>
    <dgm:cxn modelId="{397819AD-C9CB-4D98-AE00-27B0CDBAB004}" type="presOf" srcId="{02B96884-C492-4440-8E4A-4B291541228E}" destId="{A105AECD-BF6C-4DD7-BEC2-1B5B7EEDD0A3}" srcOrd="0" destOrd="0" presId="urn:microsoft.com/office/officeart/2005/8/layout/venn1"/>
    <dgm:cxn modelId="{8349219E-914E-4819-B0F3-24B2F820015F}" type="presOf" srcId="{7B39698B-E79A-4D16-B349-2B44C71406D5}" destId="{CBA3E167-3E53-476F-BF87-90FFC22C6498}" srcOrd="0" destOrd="0" presId="urn:microsoft.com/office/officeart/2005/8/layout/venn1"/>
    <dgm:cxn modelId="{9EBE7952-54E4-40E7-92AD-B07CB884D664}" type="presOf" srcId="{7B39698B-E79A-4D16-B349-2B44C71406D5}" destId="{693ED025-A5A4-40A4-A123-4C38BD6D1FC2}" srcOrd="1" destOrd="0" presId="urn:microsoft.com/office/officeart/2005/8/layout/venn1"/>
    <dgm:cxn modelId="{81DB22A2-D127-4C8E-B12D-6E942358DD24}" srcId="{A47EC99A-53CE-43F1-A6E2-C79011FDA4B8}" destId="{1E966E14-5411-450D-879B-136BAA80150B}" srcOrd="0" destOrd="0" parTransId="{7A18ABAC-DF48-432A-A4E4-D848736AA771}" sibTransId="{25F0F8DD-97E7-443C-9C9D-804C1DF03524}"/>
    <dgm:cxn modelId="{5045C333-5155-4438-A6EB-E6F817E71BE7}" type="presOf" srcId="{A47EC99A-53CE-43F1-A6E2-C79011FDA4B8}" destId="{19133647-C64E-4151-8915-33704B165882}" srcOrd="0" destOrd="0" presId="urn:microsoft.com/office/officeart/2005/8/layout/venn1"/>
    <dgm:cxn modelId="{35C28CB2-972B-47F6-B267-C20145CF679C}" type="presOf" srcId="{02B96884-C492-4440-8E4A-4B291541228E}" destId="{A3902894-70E2-41D8-9161-3F40EFC2A821}" srcOrd="1" destOrd="0" presId="urn:microsoft.com/office/officeart/2005/8/layout/venn1"/>
    <dgm:cxn modelId="{788746A8-E41E-4F6E-9A3E-CF2FAFB30C75}" srcId="{A47EC99A-53CE-43F1-A6E2-C79011FDA4B8}" destId="{7B39698B-E79A-4D16-B349-2B44C71406D5}" srcOrd="2" destOrd="0" parTransId="{6FAE06C3-4B75-41F2-BCD3-950739C1B001}" sibTransId="{737EFBF0-046A-411B-A5F5-BF5D763B10FE}"/>
    <dgm:cxn modelId="{A3CF8FE9-13C8-4EE5-AAB3-2805ED33EDBF}" type="presParOf" srcId="{19133647-C64E-4151-8915-33704B165882}" destId="{26B79645-E530-4884-94A3-76602A3F0116}" srcOrd="0" destOrd="0" presId="urn:microsoft.com/office/officeart/2005/8/layout/venn1"/>
    <dgm:cxn modelId="{4FCEB0DD-3818-46BB-84DB-1097302DFB44}" type="presParOf" srcId="{19133647-C64E-4151-8915-33704B165882}" destId="{11DCCEB6-F858-476C-B887-B799A3613F35}" srcOrd="1" destOrd="0" presId="urn:microsoft.com/office/officeart/2005/8/layout/venn1"/>
    <dgm:cxn modelId="{A156E44E-6D38-4AA9-B933-69DB84003947}" type="presParOf" srcId="{19133647-C64E-4151-8915-33704B165882}" destId="{A105AECD-BF6C-4DD7-BEC2-1B5B7EEDD0A3}" srcOrd="2" destOrd="0" presId="urn:microsoft.com/office/officeart/2005/8/layout/venn1"/>
    <dgm:cxn modelId="{76CC5C07-D0D8-4EE2-9727-CE732BE9A5AB}" type="presParOf" srcId="{19133647-C64E-4151-8915-33704B165882}" destId="{A3902894-70E2-41D8-9161-3F40EFC2A821}" srcOrd="3" destOrd="0" presId="urn:microsoft.com/office/officeart/2005/8/layout/venn1"/>
    <dgm:cxn modelId="{B2036E6A-1864-4365-9DFB-517AC1A36B2E}" type="presParOf" srcId="{19133647-C64E-4151-8915-33704B165882}" destId="{CBA3E167-3E53-476F-BF87-90FFC22C6498}" srcOrd="4" destOrd="0" presId="urn:microsoft.com/office/officeart/2005/8/layout/venn1"/>
    <dgm:cxn modelId="{69FE48E3-E165-4B07-8FDD-C0C913A29F26}" type="presParOf" srcId="{19133647-C64E-4151-8915-33704B165882}" destId="{693ED025-A5A4-40A4-A123-4C38BD6D1FC2}"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58FFDF-AFF3-4CA3-ABF5-200CC252EF61}" type="datetimeFigureOut">
              <a:rPr lang="en-US" smtClean="0"/>
              <a:t>11/29/2017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E53B72-2293-4D36-A59B-85A343FA7F3D}" type="slidenum">
              <a:rPr lang="en-US" smtClean="0"/>
              <a:t>‹#›</a:t>
            </a:fld>
            <a:endParaRPr lang="en-US"/>
          </a:p>
        </p:txBody>
      </p:sp>
    </p:spTree>
    <p:extLst>
      <p:ext uri="{BB962C8B-B14F-4D97-AF65-F5344CB8AC3E}">
        <p14:creationId xmlns:p14="http://schemas.microsoft.com/office/powerpoint/2010/main" val="205041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Virginia Non-point source</a:t>
            </a:r>
            <a:r>
              <a:rPr lang="en-US" baseline="0" dirty="0" smtClean="0"/>
              <a:t> nutrient trading program has existed since 2007.</a:t>
            </a:r>
          </a:p>
          <a:p>
            <a:pPr marL="171450" indent="-171450">
              <a:buFontTx/>
              <a:buChar char="-"/>
            </a:pPr>
            <a:r>
              <a:rPr lang="en-US" dirty="0" smtClean="0"/>
              <a:t>Draft regulations still in review for certification</a:t>
            </a:r>
            <a:r>
              <a:rPr lang="en-US" baseline="0" dirty="0" smtClean="0"/>
              <a:t> of non-point source nutrient credits.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1</a:t>
            </a:fld>
            <a:endParaRPr lang="en-US"/>
          </a:p>
        </p:txBody>
      </p:sp>
    </p:spTree>
    <p:extLst>
      <p:ext uri="{BB962C8B-B14F-4D97-AF65-F5344CB8AC3E}">
        <p14:creationId xmlns:p14="http://schemas.microsoft.com/office/powerpoint/2010/main" val="1361869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Best management practices reduce nutrient</a:t>
            </a:r>
            <a:r>
              <a:rPr lang="en-US" baseline="0" dirty="0" smtClean="0"/>
              <a:t> loads to nearby streams, improving water quality as well as often providing co-benefits.</a:t>
            </a:r>
          </a:p>
          <a:p>
            <a:pPr marL="171450" indent="-171450">
              <a:buFontTx/>
              <a:buChar char="-"/>
            </a:pPr>
            <a:r>
              <a:rPr lang="en-US" dirty="0" smtClean="0"/>
              <a:t>Once a farmer meets a certain threshold,</a:t>
            </a:r>
            <a:r>
              <a:rPr lang="en-US" baseline="0" dirty="0" smtClean="0"/>
              <a:t> or baseline, and continues to reduce the amount of nutrient runoff, the farmer may generate credits.</a:t>
            </a:r>
          </a:p>
          <a:p>
            <a:pPr marL="171450" indent="-171450">
              <a:buFontTx/>
              <a:buChar char="-"/>
            </a:pPr>
            <a:r>
              <a:rPr lang="en-US" baseline="0" dirty="0" smtClean="0"/>
              <a:t>These credits may be purchased by eligible producers (non-point source or point source), offsetting their load reduction goals and improving local water quality</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10</a:t>
            </a:fld>
            <a:endParaRPr lang="en-US"/>
          </a:p>
        </p:txBody>
      </p:sp>
    </p:spTree>
    <p:extLst>
      <p:ext uri="{BB962C8B-B14F-4D97-AF65-F5344CB8AC3E}">
        <p14:creationId xmlns:p14="http://schemas.microsoft.com/office/powerpoint/2010/main" val="2610037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11</a:t>
            </a:fld>
            <a:endParaRPr lang="en-US"/>
          </a:p>
        </p:txBody>
      </p:sp>
    </p:spTree>
    <p:extLst>
      <p:ext uri="{BB962C8B-B14F-4D97-AF65-F5344CB8AC3E}">
        <p14:creationId xmlns:p14="http://schemas.microsoft.com/office/powerpoint/2010/main" val="2302834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pPr marL="0" marR="0" lvl="0" indent="0" algn="r" defTabSz="958850" rtl="0" eaLnBrk="1" fontAlgn="base" latinLnBrk="0" hangingPunct="1">
              <a:lnSpc>
                <a:spcPct val="100000"/>
              </a:lnSpc>
              <a:spcBef>
                <a:spcPct val="0"/>
              </a:spcBef>
              <a:spcAft>
                <a:spcPct val="0"/>
              </a:spcAft>
              <a:buClrTx/>
              <a:buSzTx/>
              <a:buFontTx/>
              <a:buNone/>
              <a:tabLst/>
              <a:defRPr/>
            </a:pPr>
            <a:fld id="{0E0D90E5-5AD1-43C9-A698-4EC5E1665956}"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5885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marL="171450" indent="-171450">
              <a:buFont typeface="Arial" panose="020B0604020202020204" pitchFamily="34" charset="0"/>
              <a:buChar char="•"/>
            </a:pPr>
            <a:r>
              <a:rPr lang="en-US" b="0" baseline="0" dirty="0" smtClean="0"/>
              <a:t>OVER HALF MILLION ACRES CONVERTED IN LAST 40 YEARS.</a:t>
            </a:r>
          </a:p>
          <a:p>
            <a:pPr marL="171450" indent="-171450">
              <a:buFont typeface="Arial" panose="020B0604020202020204" pitchFamily="34" charset="0"/>
              <a:buChar char="•"/>
            </a:pPr>
            <a:endParaRPr lang="en-US" b="0" baseline="0" dirty="0" smtClean="0"/>
          </a:p>
          <a:p>
            <a:pPr marL="628650" lvl="1" indent="-171450">
              <a:buFont typeface="Arial" panose="020B0604020202020204" pitchFamily="34" charset="0"/>
              <a:buChar char="•"/>
            </a:pPr>
            <a:r>
              <a:rPr lang="en-US" b="0" baseline="0" dirty="0" smtClean="0"/>
              <a:t>16,000 – 44 – 2 </a:t>
            </a:r>
          </a:p>
          <a:p>
            <a:pPr marL="628650" lvl="1" indent="-171450">
              <a:buFont typeface="Arial" panose="020B0604020202020204" pitchFamily="34" charset="0"/>
              <a:buChar char="•"/>
            </a:pPr>
            <a:endParaRPr lang="en-US" b="0" dirty="0" smtClean="0"/>
          </a:p>
          <a:p>
            <a:pPr marL="628650" lvl="1" indent="-171450">
              <a:buFont typeface="Arial" panose="020B0604020202020204" pitchFamily="34" charset="0"/>
              <a:buChar char="•"/>
            </a:pPr>
            <a:r>
              <a:rPr lang="en-US" b="0" dirty="0" smtClean="0"/>
              <a:t>RATE OF CONVERSION IN THE</a:t>
            </a:r>
            <a:r>
              <a:rPr lang="en-US" b="0" baseline="0" dirty="0" smtClean="0"/>
              <a:t> WATERSHED IS ABOUT 70 ACRES PER DAY, OR ABOUT 26,000 ANNUALLY</a:t>
            </a:r>
          </a:p>
          <a:p>
            <a:pPr marL="628650" lvl="1" indent="-171450">
              <a:buFont typeface="Arial" panose="020B0604020202020204" pitchFamily="34" charset="0"/>
              <a:buChar char="•"/>
            </a:pPr>
            <a:endParaRPr lang="en-US" b="0" baseline="0" dirty="0" smtClean="0"/>
          </a:p>
          <a:p>
            <a:pPr marL="628650" lvl="1" indent="-171450">
              <a:buFont typeface="Arial" panose="020B0604020202020204" pitchFamily="34" charset="0"/>
              <a:buChar char="•"/>
            </a:pPr>
            <a:r>
              <a:rPr lang="en-US" b="0" dirty="0" smtClean="0"/>
              <a:t>2/3 CAN BE ATTRIBUTED</a:t>
            </a:r>
            <a:r>
              <a:rPr lang="en-US" b="0" baseline="0" dirty="0" smtClean="0"/>
              <a:t> TO RESIDENTIAL AND COMMERCIAL DEVELOPMENT</a:t>
            </a:r>
          </a:p>
          <a:p>
            <a:pPr marL="628650" lvl="1" indent="-171450">
              <a:buFont typeface="Arial" panose="020B0604020202020204" pitchFamily="34" charset="0"/>
              <a:buChar char="•"/>
            </a:pPr>
            <a:endParaRPr lang="en-US" b="0" baseline="0" dirty="0" smtClean="0"/>
          </a:p>
          <a:p>
            <a:pPr marL="628650" lvl="1" indent="-171450">
              <a:buFont typeface="Arial" panose="020B0604020202020204" pitchFamily="34" charset="0"/>
              <a:buChar char="•"/>
            </a:pPr>
            <a:r>
              <a:rPr lang="en-US" b="0" baseline="0" dirty="0" smtClean="0"/>
              <a:t>MOST FROM FAMILY-OWNED FORESTLAND.</a:t>
            </a:r>
          </a:p>
          <a:p>
            <a:pPr marL="628650" lvl="1"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r>
              <a:rPr lang="en-US" sz="900" b="0" baseline="0" dirty="0" smtClean="0"/>
              <a:t>THIS DECLINE PROJECTED TO CONTINUE IN VIRGINIA – LOSE ANOTHER ½ MILLION ACRES BY 2040.</a:t>
            </a:r>
          </a:p>
        </p:txBody>
      </p:sp>
    </p:spTree>
    <p:extLst>
      <p:ext uri="{BB962C8B-B14F-4D97-AF65-F5344CB8AC3E}">
        <p14:creationId xmlns:p14="http://schemas.microsoft.com/office/powerpoint/2010/main" val="511100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marL="0" marR="0" lvl="0" indent="0" algn="r" defTabSz="958850" rtl="0" eaLnBrk="1" fontAlgn="base" latinLnBrk="0" hangingPunct="1">
              <a:lnSpc>
                <a:spcPct val="100000"/>
              </a:lnSpc>
              <a:spcBef>
                <a:spcPct val="0"/>
              </a:spcBef>
              <a:spcAft>
                <a:spcPct val="0"/>
              </a:spcAft>
              <a:buClrTx/>
              <a:buSzTx/>
              <a:buFontTx/>
              <a:buNone/>
              <a:tabLst/>
              <a:defRPr/>
            </a:pPr>
            <a:fld id="{156A0A1A-029D-4392-8280-3D75F8E1F808}"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5885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dirty="0" smtClean="0">
              <a:ln>
                <a:noFill/>
              </a:ln>
              <a:solidFill>
                <a:srgbClr val="000000"/>
              </a:solidFill>
              <a:effectLst/>
              <a:uLnTx/>
              <a:uFillTx/>
              <a:latin typeface="Arial" charset="0"/>
              <a:ea typeface="+mn-ea"/>
              <a:cs typeface="+mn-cs"/>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marL="228587" indent="-228587">
              <a:buFontTx/>
              <a:buChar char="•"/>
            </a:pPr>
            <a:r>
              <a:rPr lang="en-US" b="0" dirty="0" smtClean="0"/>
              <a:t>REMAINING</a:t>
            </a:r>
            <a:r>
              <a:rPr lang="en-US" b="0" baseline="0" dirty="0" smtClean="0"/>
              <a:t> FAMILY FORESTLANDS ARE HIGHLY PARCELIZED AND FREAGMENTED - </a:t>
            </a:r>
            <a:r>
              <a:rPr lang="en-US" b="0" dirty="0" smtClean="0"/>
              <a:t>GETTING MORE SO WITH EACH PASSING GENERATION.</a:t>
            </a:r>
          </a:p>
          <a:p>
            <a:pPr marL="685787" lvl="1" indent="-228587">
              <a:buFontTx/>
              <a:buChar char="•"/>
            </a:pPr>
            <a:endParaRPr lang="en-US" b="0" dirty="0" smtClean="0"/>
          </a:p>
          <a:p>
            <a:pPr marL="228587" indent="-228587">
              <a:buFontTx/>
              <a:buChar char="•"/>
            </a:pPr>
            <a:r>
              <a:rPr lang="en-US" b="0" dirty="0" smtClean="0"/>
              <a:t>95%</a:t>
            </a:r>
            <a:r>
              <a:rPr lang="en-US" b="0" baseline="0" dirty="0" smtClean="0"/>
              <a:t> OF FFO OWNERSHIPS ARE LESS THAN 100A ACRES, WHICH ACCOUNTS FOR NEARLY HALF THE FOREST LAND BASE.</a:t>
            </a:r>
          </a:p>
          <a:p>
            <a:pPr marL="228587" indent="-228587">
              <a:buFontTx/>
              <a:buChar char="•"/>
            </a:pPr>
            <a:endParaRPr lang="en-US" b="0" baseline="0" dirty="0" smtClean="0"/>
          </a:p>
          <a:p>
            <a:pPr marL="228587" indent="-228587">
              <a:buFontTx/>
              <a:buChar char="•"/>
            </a:pPr>
            <a:r>
              <a:rPr lang="en-US" sz="1200" b="0" i="0" kern="1200" dirty="0" smtClean="0">
                <a:solidFill>
                  <a:schemeClr val="tx1"/>
                </a:solidFill>
                <a:effectLst/>
                <a:latin typeface="Arial" charset="0"/>
                <a:ea typeface="+mn-ea"/>
                <a:cs typeface="+mn-cs"/>
              </a:rPr>
              <a:t>IN THE</a:t>
            </a:r>
            <a:r>
              <a:rPr lang="en-US" sz="1200" b="0" i="0" kern="1200" baseline="0" dirty="0" smtClean="0">
                <a:solidFill>
                  <a:schemeClr val="tx1"/>
                </a:solidFill>
                <a:effectLst/>
                <a:latin typeface="Arial" charset="0"/>
                <a:ea typeface="+mn-ea"/>
                <a:cs typeface="+mn-cs"/>
              </a:rPr>
              <a:t> WHOLE WATERSHED, </a:t>
            </a:r>
            <a:r>
              <a:rPr lang="en-US" sz="1200" b="0" i="0" kern="1200" dirty="0" smtClean="0">
                <a:solidFill>
                  <a:schemeClr val="tx1"/>
                </a:solidFill>
                <a:effectLst/>
                <a:latin typeface="Arial" charset="0"/>
                <a:ea typeface="+mn-ea"/>
                <a:cs typeface="+mn-cs"/>
              </a:rPr>
              <a:t>70% OF ALL FFOs  HOLD LESS THAN 10 ACRES OF LAND.</a:t>
            </a:r>
            <a:endParaRPr lang="en-US" b="0" baseline="0" dirty="0" smtClean="0"/>
          </a:p>
          <a:p>
            <a:pPr marL="228587" indent="-228587">
              <a:buFontTx/>
              <a:buChar char="•"/>
            </a:pPr>
            <a:endParaRPr lang="en-US" b="0" baseline="0" dirty="0" smtClean="0"/>
          </a:p>
          <a:p>
            <a:pPr marL="228587" indent="-228587">
              <a:buFontTx/>
              <a:buChar char="•"/>
            </a:pPr>
            <a:r>
              <a:rPr lang="en-US" b="0" baseline="0" dirty="0" smtClean="0"/>
              <a:t>ON THE EDGE OF ECOLOGICAL AND ECONOMIC FUNCTIONALITY</a:t>
            </a:r>
          </a:p>
          <a:p>
            <a:pPr marL="685787" lvl="1" indent="-228587">
              <a:buFontTx/>
              <a:buChar char="•"/>
            </a:pPr>
            <a:endParaRPr lang="en-US" b="0" dirty="0" smtClean="0"/>
          </a:p>
        </p:txBody>
      </p:sp>
    </p:spTree>
    <p:extLst>
      <p:ext uri="{BB962C8B-B14F-4D97-AF65-F5344CB8AC3E}">
        <p14:creationId xmlns:p14="http://schemas.microsoft.com/office/powerpoint/2010/main" val="2635750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lvl="0" indent="-171450">
              <a:buFont typeface="Arial" pitchFamily="34" charset="0"/>
              <a:buChar char="•"/>
            </a:pPr>
            <a:r>
              <a:rPr lang="en-US" b="0" baseline="0" dirty="0" smtClean="0"/>
              <a:t>IN VIRGINIA 59% OF FFOs ARE 55 OR OLDER.  THAT FIGURE IS 70% IN THE ENTIRE WATERSHED.</a:t>
            </a:r>
          </a:p>
          <a:p>
            <a:pPr marL="171450" lvl="0" indent="-171450">
              <a:buFont typeface="Arial" pitchFamily="34" charset="0"/>
              <a:buChar char="•"/>
            </a:pPr>
            <a:endParaRPr lang="en-US" b="0" baseline="0" dirty="0" smtClean="0"/>
          </a:p>
          <a:p>
            <a:pPr marL="171450" lvl="0" indent="-171450">
              <a:buFont typeface="Arial" pitchFamily="34" charset="0"/>
              <a:buChar char="•"/>
            </a:pPr>
            <a:r>
              <a:rPr lang="en-US" b="0" baseline="0" dirty="0" smtClean="0"/>
              <a:t>IN THE NEXT </a:t>
            </a:r>
            <a:r>
              <a:rPr lang="en-US" b="0" dirty="0" smtClean="0"/>
              <a:t>20 to 30 years, 7 MM ACRES IS POISED TO CHANGE HANDS</a:t>
            </a:r>
            <a:r>
              <a:rPr lang="en-US" b="0" baseline="0" dirty="0" smtClean="0"/>
              <a:t> – SAME CAN BE SAID OF THE ENTIRE WATERSHED.</a:t>
            </a:r>
          </a:p>
          <a:p>
            <a:pPr marL="171450" lvl="0" indent="-171450">
              <a:buFont typeface="Arial" pitchFamily="34" charset="0"/>
              <a:buChar char="•"/>
            </a:pPr>
            <a:endParaRPr lang="en-US" b="0" baseline="0" dirty="0" smtClean="0"/>
          </a:p>
          <a:p>
            <a:pPr marL="628650" lvl="1" indent="-171450">
              <a:buFont typeface="Arial" pitchFamily="34" charset="0"/>
              <a:buChar char="•"/>
            </a:pPr>
            <a:r>
              <a:rPr lang="en-US" b="0" baseline="0" dirty="0" smtClean="0"/>
              <a:t>THIS IS THREE-QUARTERS OF PRIVATELY OWNED FORESTLAND IN OUR STATE.</a:t>
            </a:r>
          </a:p>
          <a:p>
            <a:pPr marL="628650" lvl="1" indent="-171450">
              <a:buFont typeface="Arial" pitchFamily="34" charset="0"/>
              <a:buChar char="•"/>
            </a:pPr>
            <a:endParaRPr lang="en-US" b="0" baseline="0" dirty="0" smtClean="0"/>
          </a:p>
          <a:p>
            <a:pPr marL="171450" lvl="0" indent="-171450">
              <a:buFont typeface="Arial" pitchFamily="34" charset="0"/>
              <a:buChar char="•"/>
            </a:pPr>
            <a:r>
              <a:rPr lang="en-US" b="0" baseline="0" dirty="0" smtClean="0"/>
              <a:t>THE SHAPE THIS TRANSFER TAKES WILL GO A LONG WAY TO DETERMINE THE FUTURE OF VA’s FORESTS.</a:t>
            </a:r>
          </a:p>
          <a:p>
            <a:pPr marL="628650" lvl="1" indent="-171450">
              <a:buFont typeface="Arial" pitchFamily="34" charset="0"/>
              <a:buChar char="•"/>
            </a:pPr>
            <a:endParaRPr lang="en-US" b="0" baseline="0" dirty="0" smtClean="0"/>
          </a:p>
          <a:p>
            <a:pPr marL="171450" indent="-171450">
              <a:buFont typeface="Arial" panose="020B0604020202020204" pitchFamily="34" charset="0"/>
              <a:buChar char="•"/>
            </a:pPr>
            <a:r>
              <a:rPr lang="en-US" b="0" baseline="0" dirty="0" smtClean="0"/>
              <a:t> WHY IS THIS IMPORTANT?  TWO BIGGEST DRIVERS:</a:t>
            </a:r>
          </a:p>
          <a:p>
            <a:pPr marL="228587" indent="-228587">
              <a:buFontTx/>
              <a:buChar char="•"/>
            </a:pPr>
            <a:endParaRPr lang="en-US" b="0" baseline="0" dirty="0" smtClean="0"/>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b="0" baseline="0" dirty="0" smtClean="0"/>
              <a:t>ESTATE DISPOSAL – WELL DOCUMENTED CORRELATION BETWEEN INTERGENERATIONAL TRANSFER AND FRAGMENTATION.  FRAGMENTATINO INCREASES EXPONENTIALLY WITH EACH PASSING GENERATION.</a:t>
            </a:r>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en-US" b="0" baseline="0" dirty="0" smtClean="0"/>
          </a:p>
          <a:p>
            <a:pPr marL="685800" marR="0" lvl="1"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en-US" b="0" baseline="0" dirty="0" smtClean="0"/>
              <a:t>INCREASING PROPERTY TAXES – FIXED INCOME; LANDOWNER HAS TO SELL ALL OR A PIECE OF LAND TO COVER INCREASING PROPERTY TAXES.</a:t>
            </a:r>
          </a:p>
          <a:p>
            <a:pPr marL="457200" lvl="1" indent="0">
              <a:buFont typeface="+mj-lt"/>
              <a:buNone/>
            </a:pPr>
            <a:endParaRPr lang="en-US" b="0" baseline="0" dirty="0" smtClean="0"/>
          </a:p>
          <a:p>
            <a:pPr marL="228587" indent="-228587">
              <a:buFontTx/>
              <a:buChar char="•"/>
            </a:pPr>
            <a:r>
              <a:rPr lang="en-US" b="0" baseline="0" dirty="0" smtClean="0"/>
              <a:t>FFOs WHO UNDERSTAND THE LONG-TERM EFFECTS OF THIS ARE MORE WILLING TO MAKE PLANS TO KEEP THE FAMILY FORESTLAND INTACT.</a:t>
            </a:r>
          </a:p>
        </p:txBody>
      </p:sp>
      <p:sp>
        <p:nvSpPr>
          <p:cNvPr id="4" name="Header Placeholder 3"/>
          <p:cNvSpPr>
            <a:spLocks noGrp="1"/>
          </p:cNvSpPr>
          <p:nvPr>
            <p:ph type="hdr" sz="quarter" idx="10"/>
          </p:nvPr>
        </p:nvSpPr>
        <p:spPr/>
        <p:txBody>
          <a:bodyPr/>
          <a:lstStyle/>
          <a:p>
            <a:pPr marL="0" marR="0" lvl="0" indent="0" algn="l" defTabSz="95885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Arial" charset="0"/>
                <a:ea typeface="+mn-ea"/>
                <a:cs typeface="+mn-cs"/>
              </a:rPr>
              <a:t>Land Transfer to Generation "NEXT"</a:t>
            </a:r>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 name="Date Placeholder 4"/>
          <p:cNvSpPr>
            <a:spLocks noGrp="1"/>
          </p:cNvSpPr>
          <p:nvPr>
            <p:ph type="dt" idx="11"/>
          </p:nvPr>
        </p:nvSpPr>
        <p:spPr/>
        <p:txBody>
          <a:bodyPr/>
          <a:lstStyle/>
          <a:p>
            <a:pPr marL="0" marR="0" lvl="0" indent="0" algn="r" defTabSz="95885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Arial" charset="0"/>
                <a:ea typeface="+mn-ea"/>
                <a:cs typeface="+mn-cs"/>
              </a:rPr>
              <a:t>08/12/2009</a:t>
            </a:r>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Footer Placeholder 5"/>
          <p:cNvSpPr>
            <a:spLocks noGrp="1"/>
          </p:cNvSpPr>
          <p:nvPr>
            <p:ph type="ftr" sz="quarter" idx="12"/>
          </p:nvPr>
        </p:nvSpPr>
        <p:spPr/>
        <p:txBody>
          <a:bodyPr/>
          <a:lstStyle/>
          <a:p>
            <a:pPr marL="0" marR="0" lvl="0" indent="0" algn="l" defTabSz="95885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dirty="0" smtClean="0">
                <a:ln>
                  <a:noFill/>
                </a:ln>
                <a:solidFill>
                  <a:srgbClr val="000000"/>
                </a:solidFill>
                <a:effectLst/>
                <a:uLnTx/>
                <a:uFillTx/>
                <a:latin typeface="Arial" charset="0"/>
                <a:ea typeface="+mn-ea"/>
                <a:cs typeface="+mn-cs"/>
              </a:rPr>
              <a:t>Virginia's Transitioning Forests &amp; Forest Landowners</a:t>
            </a:r>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58850" rtl="0" eaLnBrk="1" fontAlgn="base" latinLnBrk="0" hangingPunct="1">
              <a:lnSpc>
                <a:spcPct val="100000"/>
              </a:lnSpc>
              <a:spcBef>
                <a:spcPct val="0"/>
              </a:spcBef>
              <a:spcAft>
                <a:spcPct val="0"/>
              </a:spcAft>
              <a:buClrTx/>
              <a:buSzTx/>
              <a:buFontTx/>
              <a:buNone/>
              <a:tabLst/>
              <a:defRPr/>
            </a:pPr>
            <a:fld id="{1BA796F8-69A0-402D-8A69-CC14784BFEE5}"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58850" rtl="0" eaLnBrk="1" fontAlgn="base" latinLnBrk="0" hangingPunct="1">
                <a:lnSpc>
                  <a:spcPct val="100000"/>
                </a:lnSpc>
                <a:spcBef>
                  <a:spcPct val="0"/>
                </a:spcBef>
                <a:spcAft>
                  <a:spcPct val="0"/>
                </a:spcAft>
                <a:buClrTx/>
                <a:buSzTx/>
                <a:buFontTx/>
                <a:buNone/>
                <a:tabLst/>
                <a:defRPr/>
              </a:pPr>
              <a:t>14</a:t>
            </a:fld>
            <a:endParaRPr kumimoji="0" lang="en-US" sz="13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5008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pPr marL="171450" indent="-171450">
              <a:buFont typeface="Arial" pitchFamily="34" charset="0"/>
              <a:buChar char="•"/>
            </a:pPr>
            <a:r>
              <a:rPr lang="en-US" sz="1100" b="0" dirty="0" smtClean="0"/>
              <a:t>CONCERNS</a:t>
            </a:r>
            <a:r>
              <a:rPr lang="en-US" sz="1100" b="0" baseline="0" dirty="0" smtClean="0"/>
              <a:t> OF TODAY’S </a:t>
            </a:r>
            <a:r>
              <a:rPr lang="en-US" sz="1100" b="0" dirty="0" smtClean="0"/>
              <a:t>FFOs. </a:t>
            </a:r>
          </a:p>
          <a:p>
            <a:pPr marL="171450" indent="-171450">
              <a:buFont typeface="Arial" pitchFamily="34" charset="0"/>
              <a:buChar char="•"/>
            </a:pPr>
            <a:endParaRPr lang="en-US" sz="1100" b="0" dirty="0" smtClean="0"/>
          </a:p>
          <a:p>
            <a:pPr marL="171450" indent="-171450">
              <a:buFont typeface="Arial" pitchFamily="34" charset="0"/>
              <a:buChar char="•"/>
            </a:pPr>
            <a:r>
              <a:rPr lang="en-US" sz="1100" b="0" dirty="0" smtClean="0"/>
              <a:t>THEY</a:t>
            </a:r>
            <a:r>
              <a:rPr lang="en-US" sz="1100" b="0" baseline="0" dirty="0" smtClean="0"/>
              <a:t> WANT THEIR LAND TO STAY IN FOREST, INTACT and IN THE FAMILY.</a:t>
            </a:r>
          </a:p>
          <a:p>
            <a:pPr marL="171450" indent="-171450">
              <a:buFont typeface="Arial" pitchFamily="34" charset="0"/>
              <a:buChar char="•"/>
            </a:pPr>
            <a:endParaRPr lang="en-US" sz="1100" b="0" baseline="0" dirty="0" smtClean="0"/>
          </a:p>
          <a:p>
            <a:pPr marL="171450" indent="-171450">
              <a:buFont typeface="Arial" pitchFamily="34" charset="0"/>
              <a:buChar char="•"/>
            </a:pPr>
            <a:r>
              <a:rPr lang="en-US" sz="1100" b="0" baseline="0" dirty="0" smtClean="0"/>
              <a:t>THEY EXPRESS CONCERN REGARDING THE TWO BIGGEST DRIVERS OF FFO FRAGMENTATION.</a:t>
            </a:r>
          </a:p>
        </p:txBody>
      </p:sp>
    </p:spTree>
    <p:extLst>
      <p:ext uri="{BB962C8B-B14F-4D97-AF65-F5344CB8AC3E}">
        <p14:creationId xmlns:p14="http://schemas.microsoft.com/office/powerpoint/2010/main" val="3661353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Dashed red line on the</a:t>
            </a:r>
            <a:r>
              <a:rPr lang="en-US" baseline="0" dirty="0" smtClean="0"/>
              <a:t> map</a:t>
            </a:r>
            <a:r>
              <a:rPr lang="en-US" dirty="0" smtClean="0"/>
              <a:t> is the boundary for the Chesapeake bay watershed. </a:t>
            </a:r>
            <a:r>
              <a:rPr lang="en-US" baseline="0" dirty="0" smtClean="0"/>
              <a:t> Current market represents demand for phosphorus, not nitrogen, however nitrogen credits are retired with the purchase of phosphorus credits. The variability in credit value across basins reflects the loading reductions for each practice by basin (e.g., a greater reduction in phosphorus per acre of land converted to forest) and the market demand and saturation of banks. In the James there are a lot of banks (17 banks)! The rates are approximate and subject to change. York = 5 banks; Potomac/Shenandoah = 16 banks.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17</a:t>
            </a:fld>
            <a:endParaRPr lang="en-US"/>
          </a:p>
        </p:txBody>
      </p:sp>
    </p:spTree>
    <p:extLst>
      <p:ext uri="{BB962C8B-B14F-4D97-AF65-F5344CB8AC3E}">
        <p14:creationId xmlns:p14="http://schemas.microsoft.com/office/powerpoint/2010/main" val="2201902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19</a:t>
            </a:fld>
            <a:endParaRPr lang="en-US"/>
          </a:p>
        </p:txBody>
      </p:sp>
    </p:spTree>
    <p:extLst>
      <p:ext uri="{BB962C8B-B14F-4D97-AF65-F5344CB8AC3E}">
        <p14:creationId xmlns:p14="http://schemas.microsoft.com/office/powerpoint/2010/main" val="369197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20</a:t>
            </a:fld>
            <a:endParaRPr lang="en-US"/>
          </a:p>
        </p:txBody>
      </p:sp>
    </p:spTree>
    <p:extLst>
      <p:ext uri="{BB962C8B-B14F-4D97-AF65-F5344CB8AC3E}">
        <p14:creationId xmlns:p14="http://schemas.microsoft.com/office/powerpoint/2010/main" val="501998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Alliance for the Chesapeake Bay the only</a:t>
            </a:r>
            <a:r>
              <a:rPr lang="en-US" baseline="0" dirty="0" smtClean="0"/>
              <a:t> non-profit currently shepherding landowners through the credit generation process in Virginia. There are well qualified brokerage services in the state, however, even they are limited in their capacity to support landowners, especially in watersheds where they have competing banks in place.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0456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Best management practices reduce nutrient</a:t>
            </a:r>
            <a:r>
              <a:rPr lang="en-US" baseline="0" dirty="0" smtClean="0"/>
              <a:t> loads to nearby streams, improving water quality as well as often providing co-benefits.</a:t>
            </a:r>
          </a:p>
          <a:p>
            <a:pPr marL="171450" indent="-171450">
              <a:buFontTx/>
              <a:buChar char="-"/>
            </a:pPr>
            <a:r>
              <a:rPr lang="en-US" dirty="0" smtClean="0"/>
              <a:t>Once a farmer meets a certain threshold,</a:t>
            </a:r>
            <a:r>
              <a:rPr lang="en-US" baseline="0" dirty="0" smtClean="0"/>
              <a:t> or baseline, and continues to reduce the amount of nutrient runoff, the farmer may generate credits.</a:t>
            </a:r>
          </a:p>
          <a:p>
            <a:pPr marL="171450" indent="-171450">
              <a:buFontTx/>
              <a:buChar char="-"/>
            </a:pPr>
            <a:r>
              <a:rPr lang="en-US" baseline="0" dirty="0" smtClean="0"/>
              <a:t>These credits may be purchased by eligible producers (non-point source or point source), offsetting their load reduction goals and improving local water quality</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2</a:t>
            </a:fld>
            <a:endParaRPr lang="en-US"/>
          </a:p>
        </p:txBody>
      </p:sp>
    </p:spTree>
    <p:extLst>
      <p:ext uri="{BB962C8B-B14F-4D97-AF65-F5344CB8AC3E}">
        <p14:creationId xmlns:p14="http://schemas.microsoft.com/office/powerpoint/2010/main" val="927952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for this</a:t>
            </a:r>
            <a:r>
              <a:rPr lang="en-US" baseline="0" dirty="0" smtClean="0"/>
              <a:t> risk-</a:t>
            </a:r>
          </a:p>
          <a:p>
            <a:endParaRPr lang="en-US" baseline="0" dirty="0" smtClean="0"/>
          </a:p>
          <a:p>
            <a:r>
              <a:rPr lang="en-US" baseline="0" dirty="0" smtClean="0"/>
              <a:t>1. Process of identifying a project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02731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Best management practices reduce nutrient</a:t>
            </a:r>
            <a:r>
              <a:rPr lang="en-US" baseline="0" dirty="0" smtClean="0"/>
              <a:t> loads to nearby streams, improving water quality as well as often providing co-benefits.</a:t>
            </a:r>
          </a:p>
          <a:p>
            <a:pPr marL="171450" indent="-171450">
              <a:buFontTx/>
              <a:buChar char="-"/>
            </a:pPr>
            <a:r>
              <a:rPr lang="en-US" dirty="0" smtClean="0"/>
              <a:t>Once a farmer meets a certain threshold,</a:t>
            </a:r>
            <a:r>
              <a:rPr lang="en-US" baseline="0" dirty="0" smtClean="0"/>
              <a:t> or baseline, and continues to reduce the amount of nutrient runoff, the farmer may generate credits.</a:t>
            </a:r>
          </a:p>
          <a:p>
            <a:pPr marL="171450" indent="-171450">
              <a:buFontTx/>
              <a:buChar char="-"/>
            </a:pPr>
            <a:r>
              <a:rPr lang="en-US" baseline="0" dirty="0" smtClean="0"/>
              <a:t>These credits may be purchased by eligible producers (non-point source or point source), offsetting their load reduction goals and improving local water quality </a:t>
            </a:r>
          </a:p>
          <a:p>
            <a:pPr marL="171450" indent="-171450">
              <a:buFontTx/>
              <a:buChar char="-"/>
            </a:pPr>
            <a:r>
              <a:rPr lang="en-US" baseline="0" dirty="0" smtClean="0"/>
              <a:t>In Maryland, baseline determined by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3</a:t>
            </a:fld>
            <a:endParaRPr lang="en-US"/>
          </a:p>
        </p:txBody>
      </p:sp>
    </p:spTree>
    <p:extLst>
      <p:ext uri="{BB962C8B-B14F-4D97-AF65-F5344CB8AC3E}">
        <p14:creationId xmlns:p14="http://schemas.microsoft.com/office/powerpoint/2010/main" val="2826286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Best management practices reduce nutrient</a:t>
            </a:r>
            <a:r>
              <a:rPr lang="en-US" baseline="0" dirty="0" smtClean="0"/>
              <a:t> loads to nearby streams, improving water quality as well as often providing co-benefits.</a:t>
            </a:r>
          </a:p>
          <a:p>
            <a:pPr marL="171450" indent="-171450">
              <a:buFontTx/>
              <a:buChar char="-"/>
            </a:pPr>
            <a:r>
              <a:rPr lang="en-US" dirty="0" smtClean="0"/>
              <a:t>Once a farmer meets a certain threshold,</a:t>
            </a:r>
            <a:r>
              <a:rPr lang="en-US" baseline="0" dirty="0" smtClean="0"/>
              <a:t> or baseline, and continues to reduce the amount of nutrient runoff, the farmer may generate credits.</a:t>
            </a:r>
          </a:p>
          <a:p>
            <a:pPr marL="171450" indent="-171450">
              <a:buFontTx/>
              <a:buChar char="-"/>
            </a:pPr>
            <a:r>
              <a:rPr lang="en-US" baseline="0" dirty="0" smtClean="0"/>
              <a:t>These credits may be purchased by eligible producers (non-point source or point source), offsetting their load reduction goals and improving local water quality</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4</a:t>
            </a:fld>
            <a:endParaRPr lang="en-US"/>
          </a:p>
        </p:txBody>
      </p:sp>
    </p:spTree>
    <p:extLst>
      <p:ext uri="{BB962C8B-B14F-4D97-AF65-F5344CB8AC3E}">
        <p14:creationId xmlns:p14="http://schemas.microsoft.com/office/powerpoint/2010/main" val="1940541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Best management practices reduce nutrient</a:t>
            </a:r>
            <a:r>
              <a:rPr lang="en-US" baseline="0" dirty="0" smtClean="0"/>
              <a:t> loads to nearby streams, improving water quality as well as often providing co-benefits.</a:t>
            </a:r>
          </a:p>
          <a:p>
            <a:pPr marL="171450" indent="-171450">
              <a:buFontTx/>
              <a:buChar char="-"/>
            </a:pPr>
            <a:r>
              <a:rPr lang="en-US" dirty="0" smtClean="0"/>
              <a:t>Once a farmer meets a certain threshold,</a:t>
            </a:r>
            <a:r>
              <a:rPr lang="en-US" baseline="0" dirty="0" smtClean="0"/>
              <a:t> or baseline, and continues to reduce the amount of nutrient runoff, the farmer may generate credits.</a:t>
            </a:r>
          </a:p>
          <a:p>
            <a:pPr marL="171450" indent="-171450">
              <a:buFontTx/>
              <a:buChar char="-"/>
            </a:pPr>
            <a:r>
              <a:rPr lang="en-US" baseline="0" dirty="0" smtClean="0"/>
              <a:t>These credits may be purchased by eligible producers (non-point source or point source), offsetting their load reduction goals and improving local water quality</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5</a:t>
            </a:fld>
            <a:endParaRPr lang="en-US"/>
          </a:p>
        </p:txBody>
      </p:sp>
    </p:spTree>
    <p:extLst>
      <p:ext uri="{BB962C8B-B14F-4D97-AF65-F5344CB8AC3E}">
        <p14:creationId xmlns:p14="http://schemas.microsoft.com/office/powerpoint/2010/main" val="1816931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For areas with water impaired for dissolved oxygen, </a:t>
            </a:r>
            <a:r>
              <a:rPr lang="en-US" baseline="0" dirty="0" err="1" smtClean="0"/>
              <a:t>benthics</a:t>
            </a:r>
            <a:r>
              <a:rPr lang="en-US" baseline="0" dirty="0" smtClean="0"/>
              <a:t>, or nutrients but with no local approved TMDL, the exchange limited to the hierarchy </a:t>
            </a:r>
          </a:p>
          <a:p>
            <a:pPr marL="171450" indent="-171450">
              <a:buFontTx/>
              <a:buChar char="-"/>
            </a:pPr>
            <a:r>
              <a:rPr lang="en-US" baseline="0" dirty="0" smtClean="0"/>
              <a:t>For areas within the Chesapeake Bay Watershed the exchange of credits within an area subject to an approved local TMDL more stringent than the Chesapeake Bay TMDL shall be limited to credits generated upstream of where the discharge reaches impaired waters and within the approved local TMDL watershed.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6</a:t>
            </a:fld>
            <a:endParaRPr lang="en-US"/>
          </a:p>
        </p:txBody>
      </p:sp>
    </p:spTree>
    <p:extLst>
      <p:ext uri="{BB962C8B-B14F-4D97-AF65-F5344CB8AC3E}">
        <p14:creationId xmlns:p14="http://schemas.microsoft.com/office/powerpoint/2010/main" val="3900411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Picture</a:t>
            </a:r>
            <a:r>
              <a:rPr lang="en-US" baseline="0" dirty="0" smtClean="0"/>
              <a:t> of York Waste Water Treatment Facility. Source: Hampton Roads Sanitation District (HRSD)</a:t>
            </a:r>
            <a:endParaRPr lang="en-US" sz="1200" dirty="0" smtClean="0"/>
          </a:p>
        </p:txBody>
      </p:sp>
      <p:sp>
        <p:nvSpPr>
          <p:cNvPr id="4" name="Slide Number Placeholder 3"/>
          <p:cNvSpPr>
            <a:spLocks noGrp="1"/>
          </p:cNvSpPr>
          <p:nvPr>
            <p:ph type="sldNum" sz="quarter" idx="10"/>
          </p:nvPr>
        </p:nvSpPr>
        <p:spPr/>
        <p:txBody>
          <a:bodyPr/>
          <a:lstStyle/>
          <a:p>
            <a:fld id="{9EE53B72-2293-4D36-A59B-85A343FA7F3D}" type="slidenum">
              <a:rPr lang="en-US" smtClean="0"/>
              <a:t>7</a:t>
            </a:fld>
            <a:endParaRPr lang="en-US"/>
          </a:p>
        </p:txBody>
      </p:sp>
    </p:spTree>
    <p:extLst>
      <p:ext uri="{BB962C8B-B14F-4D97-AF65-F5344CB8AC3E}">
        <p14:creationId xmlns:p14="http://schemas.microsoft.com/office/powerpoint/2010/main" val="1514144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 of Charlottesville, Source</a:t>
            </a:r>
            <a:r>
              <a:rPr lang="en-US" baseline="0" dirty="0" smtClean="0"/>
              <a:t> google maps. Permit cycle 1: 2013-2018, 5% implementation; Permit cycle 2: 2018-2023, 35% implementation; Permit cycle 3: 2023-2028, 60% implementation. </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8</a:t>
            </a:fld>
            <a:endParaRPr lang="en-US"/>
          </a:p>
        </p:txBody>
      </p:sp>
    </p:spTree>
    <p:extLst>
      <p:ext uri="{BB962C8B-B14F-4D97-AF65-F5344CB8AC3E}">
        <p14:creationId xmlns:p14="http://schemas.microsoft.com/office/powerpoint/2010/main" val="247309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when the storm water program technical criteria</a:t>
            </a:r>
            <a:r>
              <a:rPr lang="en-US" baseline="0" dirty="0" smtClean="0"/>
              <a:t> (developed by VA DCR) transferred to DEQ and was implemented on July 1, 2014, there were changes to the criteria as part of the effort to meet the states WIP goals. Specifically, before these updates, water quality was monitored for only the first ½ inch of rain fall on impervious surfaces and now it is measured for first inch of rainfall over the entire drainage area. That doubles the measuring period for water quality. In addition, the threshold for P loading was for new development was reduced from 0.45 to 0.41 pounds per acre per year. In combination, these new criteria increased the need for BMPs, however post development management of BMPs are difficult for developments, especially as an environmental site design is not yet the model used by many developers.  Therefore, developers are interested in permanent credits purchased offsite where they do not have to maintain the BMP in the future. Current credits are only for permanent practices (land use conversions).</a:t>
            </a:r>
            <a:endParaRPr lang="en-US" dirty="0"/>
          </a:p>
        </p:txBody>
      </p:sp>
      <p:sp>
        <p:nvSpPr>
          <p:cNvPr id="4" name="Slide Number Placeholder 3"/>
          <p:cNvSpPr>
            <a:spLocks noGrp="1"/>
          </p:cNvSpPr>
          <p:nvPr>
            <p:ph type="sldNum" sz="quarter" idx="10"/>
          </p:nvPr>
        </p:nvSpPr>
        <p:spPr/>
        <p:txBody>
          <a:bodyPr/>
          <a:lstStyle/>
          <a:p>
            <a:fld id="{9EE53B72-2293-4D36-A59B-85A343FA7F3D}" type="slidenum">
              <a:rPr lang="en-US" smtClean="0"/>
              <a:t>9</a:t>
            </a:fld>
            <a:endParaRPr lang="en-US"/>
          </a:p>
        </p:txBody>
      </p:sp>
    </p:spTree>
    <p:extLst>
      <p:ext uri="{BB962C8B-B14F-4D97-AF65-F5344CB8AC3E}">
        <p14:creationId xmlns:p14="http://schemas.microsoft.com/office/powerpoint/2010/main" val="2816037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E0E3FF5-2BE4-4C1B-9E80-A136AE95E907}" type="datetimeFigureOut">
              <a:rPr lang="en-US" smtClean="0"/>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126234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E3FF5-2BE4-4C1B-9E80-A136AE95E907}" type="datetimeFigureOut">
              <a:rPr lang="en-US" smtClean="0"/>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4030476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E3FF5-2BE4-4C1B-9E80-A136AE95E907}" type="datetimeFigureOut">
              <a:rPr lang="en-US" smtClean="0"/>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3771917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109728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9600" y="3941763"/>
            <a:ext cx="109728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42A2114-3A20-4796-9A42-0B6895DA4E7B}" type="slidenum">
              <a:rPr lang="en-US" altLang="en-US"/>
              <a:pPr>
                <a:defRPr/>
              </a:pPr>
              <a:t>‹#›</a:t>
            </a:fld>
            <a:endParaRPr lang="en-US" altLang="en-US" dirty="0"/>
          </a:p>
        </p:txBody>
      </p:sp>
    </p:spTree>
    <p:extLst>
      <p:ext uri="{BB962C8B-B14F-4D97-AF65-F5344CB8AC3E}">
        <p14:creationId xmlns:p14="http://schemas.microsoft.com/office/powerpoint/2010/main" val="977881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8400"/>
            <a:ext cx="2844800" cy="457200"/>
          </a:xfrm>
        </p:spPr>
        <p:txBody>
          <a:bodyPr/>
          <a:lstStyle>
            <a:lvl1pPr>
              <a:defRPr/>
            </a:lvl1pPr>
          </a:lstStyle>
          <a:p>
            <a:endParaRPr lang="en-US" dirty="0"/>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dirty="0"/>
          </a:p>
        </p:txBody>
      </p:sp>
      <p:sp>
        <p:nvSpPr>
          <p:cNvPr id="7" name="Slide Number Placeholder 6"/>
          <p:cNvSpPr>
            <a:spLocks noGrp="1"/>
          </p:cNvSpPr>
          <p:nvPr>
            <p:ph type="sldNum" sz="quarter" idx="12"/>
          </p:nvPr>
        </p:nvSpPr>
        <p:spPr>
          <a:xfrm>
            <a:off x="8737600" y="6248400"/>
            <a:ext cx="2844800" cy="457200"/>
          </a:xfrm>
        </p:spPr>
        <p:txBody>
          <a:bodyPr/>
          <a:lstStyle>
            <a:lvl1pPr>
              <a:defRPr/>
            </a:lvl1pPr>
          </a:lstStyle>
          <a:p>
            <a:fld id="{3A3AAF29-B5F2-4932-80F2-779E0EBDB47E}" type="slidenum">
              <a:rPr lang="en-US"/>
              <a:pPr/>
              <a:t>‹#›</a:t>
            </a:fld>
            <a:endParaRPr lang="en-US" dirty="0"/>
          </a:p>
        </p:txBody>
      </p:sp>
    </p:spTree>
    <p:extLst>
      <p:ext uri="{BB962C8B-B14F-4D97-AF65-F5344CB8AC3E}">
        <p14:creationId xmlns:p14="http://schemas.microsoft.com/office/powerpoint/2010/main" val="1171706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160000" cy="868680"/>
          </a:xfrm>
        </p:spPr>
        <p:txBody>
          <a:bodyPr>
            <a:noAutofit/>
          </a:bodyPr>
          <a:lstStyle/>
          <a:p>
            <a:r>
              <a:rPr lang="en-US" smtClean="0"/>
              <a:t>Click to edit Master title style</a:t>
            </a:r>
            <a:endParaRPr lang="en-US"/>
          </a:p>
        </p:txBody>
      </p:sp>
      <p:sp>
        <p:nvSpPr>
          <p:cNvPr id="3" name="Content Placeholder 2"/>
          <p:cNvSpPr>
            <a:spLocks noGrp="1"/>
          </p:cNvSpPr>
          <p:nvPr>
            <p:ph idx="1"/>
          </p:nvPr>
        </p:nvSpPr>
        <p:spPr>
          <a:xfrm>
            <a:off x="609600" y="1905000"/>
            <a:ext cx="1016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B4FEF1-1C18-40D8-8A9A-AA7FFF43FE2E}" type="datetimeFigureOut">
              <a:rPr lang="en-US" smtClean="0"/>
              <a:pPr/>
              <a:t>11/29/2017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11E8957-5754-4C19-A51A-9C104D1A0E08}" type="slidenum">
              <a:rPr lang="en-US" smtClean="0"/>
              <a:pPr/>
              <a:t>‹#›</a:t>
            </a:fld>
            <a:endParaRPr lang="en-US" dirty="0"/>
          </a:p>
        </p:txBody>
      </p:sp>
      <p:sp>
        <p:nvSpPr>
          <p:cNvPr id="8" name="Text Placeholder 7"/>
          <p:cNvSpPr>
            <a:spLocks noGrp="1"/>
          </p:cNvSpPr>
          <p:nvPr>
            <p:ph type="body" sz="quarter" idx="13"/>
          </p:nvPr>
        </p:nvSpPr>
        <p:spPr>
          <a:xfrm>
            <a:off x="609600" y="1143000"/>
            <a:ext cx="10160000" cy="381000"/>
          </a:xfrm>
        </p:spPr>
        <p:txBody>
          <a:bodyPr>
            <a:noAutofit/>
          </a:bodyPr>
          <a:lstStyle>
            <a:lvl1pPr marL="740664" indent="0">
              <a:spcBef>
                <a:spcPts val="0"/>
              </a:spcBef>
              <a:buFontTx/>
              <a:buNone/>
              <a:defRPr sz="2000" b="1">
                <a:solidFill>
                  <a:schemeClr val="tx2"/>
                </a:solidFill>
              </a:defRPr>
            </a:lvl1pPr>
            <a:lvl2pPr marL="411480" indent="0">
              <a:buFontTx/>
              <a:buNone/>
              <a:defRPr sz="2000" b="1">
                <a:solidFill>
                  <a:schemeClr val="tx2"/>
                </a:solidFill>
              </a:defRPr>
            </a:lvl2pPr>
            <a:lvl3pPr marL="777240" indent="0">
              <a:buFontTx/>
              <a:buNone/>
              <a:defRPr sz="2000" b="1">
                <a:solidFill>
                  <a:schemeClr val="tx2"/>
                </a:solidFill>
              </a:defRPr>
            </a:lvl3pPr>
            <a:lvl4pPr marL="1051560" indent="0">
              <a:buFontTx/>
              <a:buNone/>
              <a:defRPr sz="2000" b="1">
                <a:solidFill>
                  <a:schemeClr val="tx2"/>
                </a:solidFill>
              </a:defRPr>
            </a:lvl4pPr>
            <a:lvl5pPr marL="1325880" indent="0">
              <a:buFontTx/>
              <a:buNone/>
              <a:defRPr sz="2000" b="1">
                <a:solidFill>
                  <a:schemeClr val="tx2"/>
                </a:solidFill>
              </a:defRPr>
            </a:lvl5pPr>
          </a:lstStyle>
          <a:p>
            <a:pPr lvl="0"/>
            <a:r>
              <a:rPr lang="en-US" smtClean="0"/>
              <a:t>Click to edit Master text styles</a:t>
            </a:r>
          </a:p>
        </p:txBody>
      </p:sp>
    </p:spTree>
    <p:extLst>
      <p:ext uri="{BB962C8B-B14F-4D97-AF65-F5344CB8AC3E}">
        <p14:creationId xmlns:p14="http://schemas.microsoft.com/office/powerpoint/2010/main" val="23075843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0E3FF5-2BE4-4C1B-9E80-A136AE95E907}" type="datetimeFigureOut">
              <a:rPr lang="en-US" smtClean="0"/>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36577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0E3FF5-2BE4-4C1B-9E80-A136AE95E907}" type="datetimeFigureOut">
              <a:rPr lang="en-US" smtClean="0"/>
              <a:t>11/29/2017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3960315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0E3FF5-2BE4-4C1B-9E80-A136AE95E907}" type="datetimeFigureOut">
              <a:rPr lang="en-US" smtClean="0"/>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292234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E0E3FF5-2BE4-4C1B-9E80-A136AE95E907}" type="datetimeFigureOut">
              <a:rPr lang="en-US" smtClean="0"/>
              <a:t>11/29/2017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2862922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0E3FF5-2BE4-4C1B-9E80-A136AE95E907}" type="datetimeFigureOut">
              <a:rPr lang="en-US" smtClean="0"/>
              <a:t>11/29/2017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135384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0E3FF5-2BE4-4C1B-9E80-A136AE95E907}" type="datetimeFigureOut">
              <a:rPr lang="en-US" smtClean="0"/>
              <a:t>11/29/2017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36390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E3FF5-2BE4-4C1B-9E80-A136AE95E907}" type="datetimeFigureOut">
              <a:rPr lang="en-US" smtClean="0"/>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836777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0E3FF5-2BE4-4C1B-9E80-A136AE95E907}" type="datetimeFigureOut">
              <a:rPr lang="en-US" smtClean="0"/>
              <a:t>11/29/2017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4185B9-7239-4629-9E90-4923D161569B}" type="slidenum">
              <a:rPr lang="en-US" smtClean="0"/>
              <a:t>‹#›</a:t>
            </a:fld>
            <a:endParaRPr lang="en-US"/>
          </a:p>
        </p:txBody>
      </p:sp>
    </p:spTree>
    <p:extLst>
      <p:ext uri="{BB962C8B-B14F-4D97-AF65-F5344CB8AC3E}">
        <p14:creationId xmlns:p14="http://schemas.microsoft.com/office/powerpoint/2010/main" val="2794949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0E3FF5-2BE4-4C1B-9E80-A136AE95E907}" type="datetimeFigureOut">
              <a:rPr lang="en-US" smtClean="0"/>
              <a:t>11/29/2017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4185B9-7239-4629-9E90-4923D161569B}" type="slidenum">
              <a:rPr lang="en-US" smtClean="0"/>
              <a:t>‹#›</a:t>
            </a:fld>
            <a:endParaRPr lang="en-US"/>
          </a:p>
        </p:txBody>
      </p:sp>
    </p:spTree>
    <p:extLst>
      <p:ext uri="{BB962C8B-B14F-4D97-AF65-F5344CB8AC3E}">
        <p14:creationId xmlns:p14="http://schemas.microsoft.com/office/powerpoint/2010/main" val="147322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mcgarvey@allianceforthebay.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jp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jp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Water Quality Trading: A Virginia Primer</a:t>
            </a:r>
            <a:endParaRPr lang="en-US" sz="4000" dirty="0"/>
          </a:p>
        </p:txBody>
      </p:sp>
      <p:sp>
        <p:nvSpPr>
          <p:cNvPr id="3" name="Subtitle 2"/>
          <p:cNvSpPr>
            <a:spLocks noGrp="1"/>
          </p:cNvSpPr>
          <p:nvPr>
            <p:ph type="subTitle" idx="1"/>
          </p:nvPr>
        </p:nvSpPr>
        <p:spPr>
          <a:xfrm>
            <a:off x="1524000" y="3811361"/>
            <a:ext cx="9144000" cy="1655762"/>
          </a:xfrm>
        </p:spPr>
        <p:txBody>
          <a:bodyPr>
            <a:normAutofit lnSpcReduction="10000"/>
          </a:bodyPr>
          <a:lstStyle/>
          <a:p>
            <a:r>
              <a:rPr lang="en-US" dirty="0" smtClean="0"/>
              <a:t>Jenny McGarvey</a:t>
            </a:r>
          </a:p>
          <a:p>
            <a:r>
              <a:rPr lang="en-US" dirty="0" smtClean="0"/>
              <a:t>Chesapeake Forests Program Manager</a:t>
            </a:r>
          </a:p>
          <a:p>
            <a:r>
              <a:rPr lang="en-US" dirty="0" smtClean="0"/>
              <a:t>Alliance for the Chesapeake Bay</a:t>
            </a:r>
          </a:p>
          <a:p>
            <a:r>
              <a:rPr lang="en-US" dirty="0" smtClean="0">
                <a:hlinkClick r:id="rId3"/>
              </a:rPr>
              <a:t>jmcgarvey@allianceforthebay.org</a:t>
            </a:r>
            <a:endParaRPr lang="en-US" dirty="0" smtClean="0"/>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77337" y="5857420"/>
            <a:ext cx="6458374" cy="923330"/>
          </a:xfrm>
          <a:prstGeom prst="rect">
            <a:avLst/>
          </a:prstGeom>
          <a:noFill/>
        </p:spPr>
        <p:txBody>
          <a:bodyPr wrap="square" rtlCol="0">
            <a:spAutoFit/>
          </a:bodyPr>
          <a:lstStyle/>
          <a:p>
            <a:r>
              <a:rPr lang="en-US" dirty="0" smtClean="0"/>
              <a:t>Citizens Advisory Committee Meeting</a:t>
            </a:r>
          </a:p>
          <a:p>
            <a:r>
              <a:rPr lang="en-US" dirty="0" smtClean="0"/>
              <a:t>Wednesday, November 9</a:t>
            </a:r>
            <a:r>
              <a:rPr lang="en-US" baseline="30000" dirty="0" smtClean="0"/>
              <a:t>th</a:t>
            </a:r>
            <a:r>
              <a:rPr lang="en-US" dirty="0" smtClean="0"/>
              <a:t>, 2017</a:t>
            </a:r>
          </a:p>
          <a:p>
            <a:r>
              <a:rPr lang="en-US" dirty="0" smtClean="0"/>
              <a:t>National Arboretum, Washington, D.C.</a:t>
            </a:r>
            <a:endParaRPr lang="en-US" dirty="0"/>
          </a:p>
        </p:txBody>
      </p:sp>
    </p:spTree>
    <p:extLst>
      <p:ext uri="{BB962C8B-B14F-4D97-AF65-F5344CB8AC3E}">
        <p14:creationId xmlns:p14="http://schemas.microsoft.com/office/powerpoint/2010/main" val="10644040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21" y="1006764"/>
            <a:ext cx="6730218" cy="51673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457200" y="6426777"/>
            <a:ext cx="3992503" cy="369332"/>
          </a:xfrm>
          <a:prstGeom prst="rect">
            <a:avLst/>
          </a:prstGeom>
          <a:noFill/>
        </p:spPr>
        <p:txBody>
          <a:bodyPr wrap="none" rtlCol="0">
            <a:spAutoFit/>
          </a:bodyPr>
          <a:lstStyle/>
          <a:p>
            <a:r>
              <a:rPr lang="en-US" dirty="0" smtClean="0"/>
              <a:t>Credit: Ecosystem Enterprise Partnership</a:t>
            </a:r>
            <a:endParaRPr lang="en-US" dirty="0"/>
          </a:p>
        </p:txBody>
      </p:sp>
      <p:sp>
        <p:nvSpPr>
          <p:cNvPr id="20" name="Title 1"/>
          <p:cNvSpPr txBox="1">
            <a:spLocks/>
          </p:cNvSpPr>
          <p:nvPr/>
        </p:nvSpPr>
        <p:spPr>
          <a:xfrm>
            <a:off x="91077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Nutrient Trading: The Fundamentals</a:t>
            </a:r>
            <a:endParaRPr lang="en-US" dirty="0"/>
          </a:p>
        </p:txBody>
      </p:sp>
      <p:sp>
        <p:nvSpPr>
          <p:cNvPr id="2" name="Oval 1"/>
          <p:cNvSpPr/>
          <p:nvPr/>
        </p:nvSpPr>
        <p:spPr>
          <a:xfrm>
            <a:off x="4801055" y="2960914"/>
            <a:ext cx="2920545" cy="306251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a:off x="7598228" y="4339771"/>
            <a:ext cx="246743" cy="290286"/>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2731165">
            <a:off x="7252864" y="5337885"/>
            <a:ext cx="331032" cy="203268"/>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rot="18893472">
            <a:off x="7289812" y="3492131"/>
            <a:ext cx="398294" cy="259975"/>
          </a:xfrm>
          <a:prstGeom prst="triangle">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844971" y="2049174"/>
            <a:ext cx="3657600" cy="369332"/>
          </a:xfrm>
          <a:prstGeom prst="rect">
            <a:avLst/>
          </a:prstGeom>
          <a:noFill/>
        </p:spPr>
        <p:txBody>
          <a:bodyPr wrap="square" rtlCol="0">
            <a:spAutoFit/>
          </a:bodyPr>
          <a:lstStyle/>
          <a:p>
            <a:r>
              <a:rPr lang="en-US" b="1" u="sng" dirty="0" smtClean="0"/>
              <a:t>Step 6</a:t>
            </a:r>
            <a:r>
              <a:rPr lang="en-US" b="1" dirty="0" smtClean="0"/>
              <a:t>: Verification and Inspection</a:t>
            </a:r>
            <a:endParaRPr lang="en-US" b="1" dirty="0"/>
          </a:p>
        </p:txBody>
      </p:sp>
      <p:sp>
        <p:nvSpPr>
          <p:cNvPr id="19" name="TextBox 18"/>
          <p:cNvSpPr txBox="1"/>
          <p:nvPr/>
        </p:nvSpPr>
        <p:spPr>
          <a:xfrm>
            <a:off x="8171543" y="2810266"/>
            <a:ext cx="3059426" cy="2308324"/>
          </a:xfrm>
          <a:prstGeom prst="rect">
            <a:avLst/>
          </a:prstGeom>
          <a:noFill/>
        </p:spPr>
        <p:txBody>
          <a:bodyPr wrap="square" rtlCol="0">
            <a:spAutoFit/>
          </a:bodyPr>
          <a:lstStyle/>
          <a:p>
            <a:r>
              <a:rPr lang="en-US" b="1" dirty="0" smtClean="0"/>
              <a:t>Annual report to DEQ by the owner of the nutrient credit generating-entity with confirmation of continued implementation and maintenance of practices.</a:t>
            </a:r>
          </a:p>
          <a:p>
            <a:r>
              <a:rPr lang="en-US" b="1" dirty="0" smtClean="0"/>
              <a:t>- Recent photos of structural BMPs required. </a:t>
            </a:r>
            <a:endParaRPr lang="en-US" b="1" dirty="0"/>
          </a:p>
        </p:txBody>
      </p:sp>
    </p:spTree>
    <p:extLst>
      <p:ext uri="{BB962C8B-B14F-4D97-AF65-F5344CB8AC3E}">
        <p14:creationId xmlns:p14="http://schemas.microsoft.com/office/powerpoint/2010/main" val="2534364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59543" y="1079250"/>
            <a:ext cx="10551886" cy="4154984"/>
          </a:xfrm>
          <a:prstGeom prst="rect">
            <a:avLst/>
          </a:prstGeom>
        </p:spPr>
        <p:txBody>
          <a:bodyPr wrap="square">
            <a:spAutoFit/>
          </a:bodyPr>
          <a:lstStyle/>
          <a:p>
            <a:r>
              <a:rPr lang="en-US" sz="4400" dirty="0"/>
              <a:t>Chesapeake Forests programs improve the health of existing trees and forests, create new forests in places important to water quality and to watershed residents and promote the benefits of forests to the public and decision-makers  – </a:t>
            </a:r>
            <a:r>
              <a:rPr lang="en-US" sz="4400" b="1" i="1" dirty="0"/>
              <a:t>“help forests help us”</a:t>
            </a:r>
          </a:p>
        </p:txBody>
      </p:sp>
    </p:spTree>
    <p:extLst>
      <p:ext uri="{BB962C8B-B14F-4D97-AF65-F5344CB8AC3E}">
        <p14:creationId xmlns:p14="http://schemas.microsoft.com/office/powerpoint/2010/main" val="3250721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a:xfrm>
            <a:off x="1905000" y="228601"/>
            <a:ext cx="8229600" cy="865187"/>
          </a:xfrm>
        </p:spPr>
        <p:txBody>
          <a:bodyPr>
            <a:normAutofit/>
          </a:bodyPr>
          <a:lstStyle/>
          <a:p>
            <a:r>
              <a:rPr lang="en-US" sz="4000" dirty="0">
                <a:solidFill>
                  <a:srgbClr val="CC3300"/>
                </a:solidFill>
                <a:latin typeface="Arial" charset="0"/>
              </a:rPr>
              <a:t>Forestland Base is Decreasing</a:t>
            </a:r>
          </a:p>
        </p:txBody>
      </p:sp>
      <p:pic>
        <p:nvPicPr>
          <p:cNvPr id="7" name="Content Placeholder 6" descr="green-store.jpg"/>
          <p:cNvPicPr>
            <a:picLocks noGrp="1" noChangeAspect="1"/>
          </p:cNvPicPr>
          <p:nvPr>
            <p:ph sz="half" idx="2"/>
          </p:nvPr>
        </p:nvPicPr>
        <p:blipFill>
          <a:blip r:embed="rId3" cstate="print"/>
          <a:stretch>
            <a:fillRect/>
          </a:stretch>
        </p:blipFill>
        <p:spPr>
          <a:xfrm>
            <a:off x="1828800" y="1066800"/>
            <a:ext cx="4572000" cy="5486400"/>
          </a:xfrm>
        </p:spPr>
      </p:pic>
      <p:sp>
        <p:nvSpPr>
          <p:cNvPr id="6" name="Rectangle 6"/>
          <p:cNvSpPr txBox="1">
            <a:spLocks noChangeArrowheads="1"/>
          </p:cNvSpPr>
          <p:nvPr/>
        </p:nvSpPr>
        <p:spPr bwMode="auto">
          <a:xfrm>
            <a:off x="6477000" y="1524000"/>
            <a:ext cx="41910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a:buClr>
                <a:srgbClr val="808080"/>
              </a:buClr>
              <a:defRPr/>
            </a:pPr>
            <a:r>
              <a:rPr lang="en-US" sz="3200" kern="0" dirty="0">
                <a:solidFill>
                  <a:srgbClr val="000000"/>
                </a:solidFill>
                <a:latin typeface="Arial"/>
              </a:rPr>
              <a:t>500,000+ acres since 1977</a:t>
            </a:r>
          </a:p>
          <a:p>
            <a:pPr>
              <a:buClr>
                <a:srgbClr val="808080"/>
              </a:buClr>
              <a:buNone/>
              <a:defRPr/>
            </a:pPr>
            <a:endParaRPr lang="en-US" sz="3200" kern="0" dirty="0">
              <a:solidFill>
                <a:srgbClr val="000000"/>
              </a:solidFill>
              <a:latin typeface="Arial"/>
            </a:endParaRPr>
          </a:p>
          <a:p>
            <a:pPr eaLnBrk="1" hangingPunct="1">
              <a:buClr>
                <a:srgbClr val="808080"/>
              </a:buClr>
              <a:defRPr/>
            </a:pPr>
            <a:r>
              <a:rPr lang="en-US" sz="3200" kern="0" dirty="0">
                <a:solidFill>
                  <a:srgbClr val="000000"/>
                </a:solidFill>
                <a:latin typeface="Arial"/>
              </a:rPr>
              <a:t>2/3 due to development</a:t>
            </a:r>
          </a:p>
          <a:p>
            <a:pPr eaLnBrk="1" hangingPunct="1">
              <a:buClr>
                <a:srgbClr val="808080"/>
              </a:buClr>
              <a:defRPr/>
            </a:pPr>
            <a:endParaRPr lang="en-US" sz="3200" kern="0" dirty="0">
              <a:solidFill>
                <a:srgbClr val="000000"/>
              </a:solidFill>
              <a:latin typeface="Arial"/>
            </a:endParaRPr>
          </a:p>
          <a:p>
            <a:pPr eaLnBrk="1" hangingPunct="1">
              <a:buClr>
                <a:srgbClr val="808080"/>
              </a:buClr>
              <a:defRPr/>
            </a:pPr>
            <a:r>
              <a:rPr lang="en-US" sz="3200" kern="0" dirty="0">
                <a:solidFill>
                  <a:srgbClr val="000000"/>
                </a:solidFill>
                <a:latin typeface="Arial"/>
              </a:rPr>
              <a:t>Most from family-owned forestlands</a:t>
            </a:r>
          </a:p>
        </p:txBody>
      </p:sp>
    </p:spTree>
    <p:extLst>
      <p:ext uri="{BB962C8B-B14F-4D97-AF65-F5344CB8AC3E}">
        <p14:creationId xmlns:p14="http://schemas.microsoft.com/office/powerpoint/2010/main" val="61399327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905000" y="228600"/>
            <a:ext cx="8229600" cy="1143000"/>
          </a:xfrm>
        </p:spPr>
        <p:txBody>
          <a:bodyPr>
            <a:noAutofit/>
          </a:bodyPr>
          <a:lstStyle/>
          <a:p>
            <a:r>
              <a:rPr lang="en-US" sz="4000" dirty="0">
                <a:solidFill>
                  <a:srgbClr val="CC3300"/>
                </a:solidFill>
                <a:latin typeface="Arial" charset="0"/>
              </a:rPr>
              <a:t>Family Forests Becoming More Fragmented</a:t>
            </a:r>
          </a:p>
        </p:txBody>
      </p:sp>
      <p:pic>
        <p:nvPicPr>
          <p:cNvPr id="6" name="Content Placeholder 5" descr="100-acre wood_COR.png"/>
          <p:cNvPicPr>
            <a:picLocks noGrp="1" noChangeAspect="1"/>
          </p:cNvPicPr>
          <p:nvPr>
            <p:ph sz="half" idx="2"/>
          </p:nvPr>
        </p:nvPicPr>
        <p:blipFill>
          <a:blip r:embed="rId3" cstate="print"/>
          <a:stretch>
            <a:fillRect/>
          </a:stretch>
        </p:blipFill>
        <p:spPr>
          <a:xfrm>
            <a:off x="5791200" y="990600"/>
            <a:ext cx="4648200" cy="5562600"/>
          </a:xfrm>
        </p:spPr>
      </p:pic>
      <p:sp>
        <p:nvSpPr>
          <p:cNvPr id="7" name="Rectangle 3"/>
          <p:cNvSpPr txBox="1">
            <a:spLocks noChangeArrowheads="1"/>
          </p:cNvSpPr>
          <p:nvPr/>
        </p:nvSpPr>
        <p:spPr bwMode="auto">
          <a:xfrm>
            <a:off x="1828800" y="1905000"/>
            <a:ext cx="3962400" cy="419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eaLnBrk="1" hangingPunct="1">
              <a:buClr>
                <a:srgbClr val="808080"/>
              </a:buClr>
              <a:defRPr/>
            </a:pPr>
            <a:r>
              <a:rPr lang="en-US" sz="3200" kern="0">
                <a:solidFill>
                  <a:srgbClr val="000000"/>
                </a:solidFill>
                <a:latin typeface="Arial"/>
              </a:rPr>
              <a:t>LESS THAN 100 ACRES:</a:t>
            </a:r>
          </a:p>
          <a:p>
            <a:pPr lvl="1">
              <a:buClr>
                <a:srgbClr val="999933"/>
              </a:buClr>
              <a:defRPr/>
            </a:pPr>
            <a:r>
              <a:rPr lang="en-US" sz="2400" kern="0">
                <a:solidFill>
                  <a:srgbClr val="000000"/>
                </a:solidFill>
                <a:latin typeface="Arial"/>
              </a:rPr>
              <a:t>95% of ownerships</a:t>
            </a:r>
          </a:p>
          <a:p>
            <a:pPr lvl="1">
              <a:buClr>
                <a:srgbClr val="999933"/>
              </a:buClr>
              <a:defRPr/>
            </a:pPr>
            <a:r>
              <a:rPr lang="en-US" sz="2400" kern="0">
                <a:solidFill>
                  <a:srgbClr val="000000"/>
                </a:solidFill>
                <a:latin typeface="Arial"/>
              </a:rPr>
              <a:t>47% of acreage</a:t>
            </a:r>
          </a:p>
          <a:p>
            <a:pPr marL="344487" lvl="1" indent="0">
              <a:buClr>
                <a:srgbClr val="999933"/>
              </a:buClr>
              <a:buNone/>
              <a:defRPr/>
            </a:pPr>
            <a:endParaRPr lang="en-US" sz="2400" kern="0">
              <a:solidFill>
                <a:srgbClr val="000000"/>
              </a:solidFill>
              <a:latin typeface="Arial"/>
            </a:endParaRPr>
          </a:p>
          <a:p>
            <a:pPr>
              <a:buClr>
                <a:srgbClr val="808080"/>
              </a:buClr>
              <a:defRPr/>
            </a:pPr>
            <a:r>
              <a:rPr lang="en-US" sz="3200" kern="0">
                <a:solidFill>
                  <a:srgbClr val="000000"/>
                </a:solidFill>
                <a:latin typeface="Arial"/>
              </a:rPr>
              <a:t>Average size: </a:t>
            </a:r>
          </a:p>
          <a:p>
            <a:pPr lvl="1">
              <a:buClr>
                <a:srgbClr val="999933"/>
              </a:buClr>
              <a:defRPr/>
            </a:pPr>
            <a:r>
              <a:rPr lang="en-US" sz="2400" kern="0">
                <a:solidFill>
                  <a:srgbClr val="000000"/>
                </a:solidFill>
                <a:latin typeface="Arial"/>
              </a:rPr>
              <a:t>Parcel: 27 acres</a:t>
            </a:r>
          </a:p>
          <a:p>
            <a:pPr lvl="1">
              <a:buClr>
                <a:srgbClr val="999933"/>
              </a:buClr>
              <a:defRPr/>
            </a:pPr>
            <a:r>
              <a:rPr lang="en-US" sz="2400" kern="0">
                <a:solidFill>
                  <a:srgbClr val="000000"/>
                </a:solidFill>
                <a:latin typeface="Arial"/>
              </a:rPr>
              <a:t>Ownership: &lt;75 acres</a:t>
            </a:r>
            <a:endParaRPr lang="en-US" sz="2400" kern="0" dirty="0">
              <a:solidFill>
                <a:srgbClr val="000000"/>
              </a:solidFill>
              <a:latin typeface="Arial"/>
            </a:endParaRPr>
          </a:p>
        </p:txBody>
      </p:sp>
      <p:sp>
        <p:nvSpPr>
          <p:cNvPr id="5" name="Text Box 4"/>
          <p:cNvSpPr txBox="1">
            <a:spLocks noChangeArrowheads="1"/>
          </p:cNvSpPr>
          <p:nvPr/>
        </p:nvSpPr>
        <p:spPr bwMode="auto">
          <a:xfrm>
            <a:off x="1981200" y="6208568"/>
            <a:ext cx="3106738" cy="276999"/>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sz="1200" dirty="0">
                <a:solidFill>
                  <a:srgbClr val="000000"/>
                </a:solidFill>
                <a:latin typeface="Arial" charset="0"/>
              </a:rPr>
              <a:t>Source: National Woodland Owner Survey</a:t>
            </a:r>
          </a:p>
        </p:txBody>
      </p:sp>
    </p:spTree>
    <p:extLst>
      <p:ext uri="{BB962C8B-B14F-4D97-AF65-F5344CB8AC3E}">
        <p14:creationId xmlns:p14="http://schemas.microsoft.com/office/powerpoint/2010/main" val="87815833"/>
      </p:ext>
    </p:extLst>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752600" y="152401"/>
            <a:ext cx="3810000" cy="2585323"/>
          </a:xfrm>
          <a:prstGeom prst="rect">
            <a:avLst/>
          </a:prstGeom>
          <a:solidFill>
            <a:schemeClr val="bg1">
              <a:alpha val="55000"/>
            </a:schemeClr>
          </a:solidFill>
          <a:effectLst>
            <a:softEdge rad="63500"/>
          </a:effectLst>
        </p:spPr>
        <p:txBody>
          <a:bodyPr wrap="square">
            <a:spAutoFit/>
          </a:bodyPr>
          <a:lstStyle/>
          <a:p>
            <a:pPr eaLnBrk="0" fontAlgn="base" hangingPunct="0">
              <a:lnSpc>
                <a:spcPct val="90000"/>
              </a:lnSpc>
              <a:spcBef>
                <a:spcPct val="0"/>
              </a:spcBef>
              <a:spcAft>
                <a:spcPct val="0"/>
              </a:spcAft>
              <a:buClr>
                <a:srgbClr val="000000"/>
              </a:buClr>
              <a:defRPr/>
            </a:pPr>
            <a:r>
              <a:rPr lang="en-US" sz="2400" dirty="0">
                <a:solidFill>
                  <a:srgbClr val="FFFF00"/>
                </a:solidFill>
                <a:latin typeface="Arial" charset="0"/>
              </a:rPr>
              <a:t> </a:t>
            </a:r>
            <a:r>
              <a:rPr lang="en-US" sz="3200" dirty="0">
                <a:solidFill>
                  <a:srgbClr val="000000"/>
                </a:solidFill>
                <a:latin typeface="Arial" charset="0"/>
              </a:rPr>
              <a:t>Aged 65 and older</a:t>
            </a:r>
          </a:p>
          <a:p>
            <a:pPr marL="800100" lvl="1" indent="-342900" eaLnBrk="0" fontAlgn="base" hangingPunct="0">
              <a:lnSpc>
                <a:spcPct val="90000"/>
              </a:lnSpc>
              <a:spcBef>
                <a:spcPct val="0"/>
              </a:spcBef>
              <a:spcAft>
                <a:spcPct val="0"/>
              </a:spcAft>
              <a:buFont typeface="Arial" panose="020B0604020202020204" pitchFamily="34" charset="0"/>
              <a:buChar char="•"/>
              <a:defRPr/>
            </a:pPr>
            <a:r>
              <a:rPr lang="en-US" sz="2400" dirty="0">
                <a:solidFill>
                  <a:srgbClr val="000000"/>
                </a:solidFill>
                <a:latin typeface="Arial" charset="0"/>
              </a:rPr>
              <a:t>27% of owners</a:t>
            </a:r>
          </a:p>
          <a:p>
            <a:pPr marL="800100" lvl="1" indent="-342900" eaLnBrk="0" fontAlgn="base" hangingPunct="0">
              <a:lnSpc>
                <a:spcPct val="90000"/>
              </a:lnSpc>
              <a:spcBef>
                <a:spcPct val="0"/>
              </a:spcBef>
              <a:spcAft>
                <a:spcPct val="0"/>
              </a:spcAft>
              <a:buSzPct val="100000"/>
              <a:buFont typeface="Arial" panose="020B0604020202020204" pitchFamily="34" charset="0"/>
              <a:buChar char="•"/>
              <a:defRPr/>
            </a:pPr>
            <a:r>
              <a:rPr lang="en-US" sz="2400" dirty="0">
                <a:solidFill>
                  <a:srgbClr val="000000"/>
                </a:solidFill>
                <a:latin typeface="Arial" charset="0"/>
              </a:rPr>
              <a:t>41% of land</a:t>
            </a:r>
          </a:p>
          <a:p>
            <a:pPr lvl="1" eaLnBrk="0" fontAlgn="base" hangingPunct="0">
              <a:lnSpc>
                <a:spcPct val="90000"/>
              </a:lnSpc>
              <a:spcBef>
                <a:spcPct val="0"/>
              </a:spcBef>
              <a:spcAft>
                <a:spcPct val="0"/>
              </a:spcAft>
              <a:buFont typeface="Arial" pitchFamily="34" charset="0"/>
              <a:buChar char="•"/>
              <a:defRPr/>
            </a:pPr>
            <a:endParaRPr lang="en-US" sz="2000" dirty="0">
              <a:solidFill>
                <a:srgbClr val="000000"/>
              </a:solidFill>
              <a:latin typeface="Arial" charset="0"/>
            </a:endParaRPr>
          </a:p>
          <a:p>
            <a:pPr eaLnBrk="0" fontAlgn="base" hangingPunct="0">
              <a:lnSpc>
                <a:spcPct val="90000"/>
              </a:lnSpc>
              <a:spcBef>
                <a:spcPct val="0"/>
              </a:spcBef>
              <a:spcAft>
                <a:spcPct val="0"/>
              </a:spcAft>
              <a:defRPr/>
            </a:pPr>
            <a:r>
              <a:rPr lang="en-US" sz="2400" dirty="0">
                <a:solidFill>
                  <a:srgbClr val="000000"/>
                </a:solidFill>
                <a:latin typeface="Arial" charset="0"/>
              </a:rPr>
              <a:t> </a:t>
            </a:r>
            <a:r>
              <a:rPr lang="en-US" sz="3200" dirty="0">
                <a:solidFill>
                  <a:srgbClr val="000000"/>
                </a:solidFill>
                <a:latin typeface="Arial" charset="0"/>
              </a:rPr>
              <a:t>Aged 55 and older</a:t>
            </a:r>
          </a:p>
          <a:p>
            <a:pPr marL="800100" lvl="1" indent="-342900" eaLnBrk="0" fontAlgn="base" hangingPunct="0">
              <a:lnSpc>
                <a:spcPct val="90000"/>
              </a:lnSpc>
              <a:spcBef>
                <a:spcPct val="0"/>
              </a:spcBef>
              <a:spcAft>
                <a:spcPct val="0"/>
              </a:spcAft>
              <a:buFont typeface="Arial" panose="020B0604020202020204" pitchFamily="34" charset="0"/>
              <a:buChar char="•"/>
              <a:defRPr/>
            </a:pPr>
            <a:r>
              <a:rPr lang="en-US" sz="2400" dirty="0">
                <a:solidFill>
                  <a:srgbClr val="000000"/>
                </a:solidFill>
                <a:latin typeface="Arial" charset="0"/>
              </a:rPr>
              <a:t>59% of owners</a:t>
            </a:r>
          </a:p>
          <a:p>
            <a:pPr marL="800100" lvl="1" indent="-342900" eaLnBrk="0" fontAlgn="base" hangingPunct="0">
              <a:lnSpc>
                <a:spcPct val="90000"/>
              </a:lnSpc>
              <a:spcBef>
                <a:spcPct val="0"/>
              </a:spcBef>
              <a:spcAft>
                <a:spcPct val="0"/>
              </a:spcAft>
              <a:buFont typeface="Arial" panose="020B0604020202020204" pitchFamily="34" charset="0"/>
              <a:buChar char="•"/>
              <a:defRPr/>
            </a:pPr>
            <a:r>
              <a:rPr lang="en-US" sz="2400" dirty="0">
                <a:solidFill>
                  <a:srgbClr val="000000"/>
                </a:solidFill>
                <a:latin typeface="Arial" charset="0"/>
              </a:rPr>
              <a:t>71% of land</a:t>
            </a:r>
          </a:p>
        </p:txBody>
      </p:sp>
      <p:sp>
        <p:nvSpPr>
          <p:cNvPr id="4" name="Rectangle 3"/>
          <p:cNvSpPr/>
          <p:nvPr/>
        </p:nvSpPr>
        <p:spPr>
          <a:xfrm>
            <a:off x="1600200" y="5410201"/>
            <a:ext cx="8991600" cy="535531"/>
          </a:xfrm>
          <a:prstGeom prst="rect">
            <a:avLst/>
          </a:prstGeom>
          <a:solidFill>
            <a:schemeClr val="bg1">
              <a:alpha val="55000"/>
            </a:schemeClr>
          </a:solidFill>
          <a:effectLst>
            <a:softEdge rad="63500"/>
          </a:effectLst>
        </p:spPr>
        <p:txBody>
          <a:bodyPr wrap="square">
            <a:spAutoFit/>
          </a:bodyPr>
          <a:lstStyle/>
          <a:p>
            <a:pPr algn="ctr" eaLnBrk="0" fontAlgn="base" hangingPunct="0">
              <a:lnSpc>
                <a:spcPct val="90000"/>
              </a:lnSpc>
              <a:spcBef>
                <a:spcPct val="0"/>
              </a:spcBef>
              <a:spcAft>
                <a:spcPct val="0"/>
              </a:spcAft>
              <a:buClr>
                <a:srgbClr val="000000"/>
              </a:buClr>
              <a:defRPr/>
            </a:pPr>
            <a:r>
              <a:rPr lang="en-US" sz="2400" dirty="0">
                <a:solidFill>
                  <a:srgbClr val="FFFF00"/>
                </a:solidFill>
                <a:latin typeface="Arial" charset="0"/>
              </a:rPr>
              <a:t> </a:t>
            </a:r>
            <a:r>
              <a:rPr lang="en-US" sz="2400" dirty="0">
                <a:solidFill>
                  <a:srgbClr val="000000"/>
                </a:solidFill>
                <a:latin typeface="Arial" charset="0"/>
              </a:rPr>
              <a:t> </a:t>
            </a:r>
            <a:r>
              <a:rPr lang="en-US" sz="3200" i="1" dirty="0">
                <a:solidFill>
                  <a:srgbClr val="000000"/>
                </a:solidFill>
                <a:latin typeface="Arial" charset="0"/>
              </a:rPr>
              <a:t>Unprecedented future intergenerational transfer</a:t>
            </a:r>
          </a:p>
        </p:txBody>
      </p:sp>
      <p:sp>
        <p:nvSpPr>
          <p:cNvPr id="5" name="Text Box 4"/>
          <p:cNvSpPr txBox="1">
            <a:spLocks noChangeArrowheads="1"/>
          </p:cNvSpPr>
          <p:nvPr/>
        </p:nvSpPr>
        <p:spPr bwMode="auto">
          <a:xfrm>
            <a:off x="7391400" y="6449200"/>
            <a:ext cx="3106738" cy="27699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1200" dirty="0">
                <a:solidFill>
                  <a:srgbClr val="FFFF00"/>
                </a:solidFill>
                <a:latin typeface="Arial" charset="0"/>
              </a:rPr>
              <a:t>Source: National Woodland Owner Survey</a:t>
            </a:r>
          </a:p>
        </p:txBody>
      </p:sp>
    </p:spTree>
    <p:extLst>
      <p:ext uri="{BB962C8B-B14F-4D97-AF65-F5344CB8AC3E}">
        <p14:creationId xmlns:p14="http://schemas.microsoft.com/office/powerpoint/2010/main" val="27343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Grp="1" noChangeArrowheads="1"/>
          </p:cNvSpPr>
          <p:nvPr>
            <p:ph type="title"/>
          </p:nvPr>
        </p:nvSpPr>
        <p:spPr>
          <a:xfrm>
            <a:off x="1905000" y="277813"/>
            <a:ext cx="8686800" cy="1143000"/>
          </a:xfrm>
        </p:spPr>
        <p:txBody>
          <a:bodyPr/>
          <a:lstStyle/>
          <a:p>
            <a:r>
              <a:rPr lang="en-US" sz="4800" dirty="0">
                <a:latin typeface="+mn-lt"/>
              </a:rPr>
              <a:t>What FFOs Want</a:t>
            </a:r>
            <a:endParaRPr lang="en-US" sz="4800" dirty="0">
              <a:solidFill>
                <a:srgbClr val="CC3300"/>
              </a:solidFill>
              <a:latin typeface="+mn-lt"/>
            </a:endParaRPr>
          </a:p>
        </p:txBody>
      </p:sp>
      <p:sp>
        <p:nvSpPr>
          <p:cNvPr id="448515" name="Rectangle 3"/>
          <p:cNvSpPr>
            <a:spLocks noGrp="1" noChangeArrowheads="1"/>
          </p:cNvSpPr>
          <p:nvPr>
            <p:ph type="body" idx="1"/>
          </p:nvPr>
        </p:nvSpPr>
        <p:spPr>
          <a:xfrm>
            <a:off x="1981200" y="1219200"/>
            <a:ext cx="8229600" cy="5486400"/>
          </a:xfrm>
        </p:spPr>
        <p:txBody>
          <a:bodyPr/>
          <a:lstStyle/>
          <a:p>
            <a:pPr lvl="1"/>
            <a:r>
              <a:rPr lang="en-US" sz="2800" dirty="0">
                <a:latin typeface="Arial" charset="0"/>
              </a:rPr>
              <a:t>Their land to stay </a:t>
            </a:r>
            <a:r>
              <a:rPr lang="en-US" sz="2800" b="1" dirty="0">
                <a:solidFill>
                  <a:srgbClr val="FF0000"/>
                </a:solidFill>
                <a:latin typeface="Arial" charset="0"/>
              </a:rPr>
              <a:t>in forest</a:t>
            </a:r>
          </a:p>
          <a:p>
            <a:pPr lvl="1"/>
            <a:endParaRPr lang="en-US" sz="2800" b="1" dirty="0">
              <a:solidFill>
                <a:srgbClr val="FF0000"/>
              </a:solidFill>
              <a:latin typeface="Arial" charset="0"/>
            </a:endParaRPr>
          </a:p>
          <a:p>
            <a:pPr lvl="1"/>
            <a:r>
              <a:rPr lang="en-US" sz="2800" dirty="0">
                <a:latin typeface="Arial" charset="0"/>
              </a:rPr>
              <a:t>Their land to stay </a:t>
            </a:r>
            <a:r>
              <a:rPr lang="en-US" sz="2800" b="1" dirty="0">
                <a:solidFill>
                  <a:srgbClr val="FF0000"/>
                </a:solidFill>
                <a:latin typeface="Arial" charset="0"/>
              </a:rPr>
              <a:t>in the family</a:t>
            </a:r>
          </a:p>
          <a:p>
            <a:pPr lvl="1"/>
            <a:endParaRPr lang="en-US" sz="2800" b="1" dirty="0">
              <a:solidFill>
                <a:srgbClr val="FF0000"/>
              </a:solidFill>
              <a:latin typeface="Arial" charset="0"/>
            </a:endParaRPr>
          </a:p>
          <a:p>
            <a:pPr lvl="1"/>
            <a:r>
              <a:rPr lang="en-US" sz="2800" dirty="0">
                <a:latin typeface="Arial" charset="0"/>
              </a:rPr>
              <a:t>Keep the family land </a:t>
            </a:r>
            <a:r>
              <a:rPr lang="en-US" sz="2800" b="1" dirty="0">
                <a:solidFill>
                  <a:srgbClr val="FF0000"/>
                </a:solidFill>
                <a:latin typeface="Arial" charset="0"/>
              </a:rPr>
              <a:t>intact</a:t>
            </a:r>
          </a:p>
          <a:p>
            <a:pPr lvl="1"/>
            <a:endParaRPr lang="en-US" sz="2800" b="1" dirty="0">
              <a:solidFill>
                <a:srgbClr val="FF0000"/>
              </a:solidFill>
              <a:latin typeface="Arial" charset="0"/>
            </a:endParaRPr>
          </a:p>
          <a:p>
            <a:pPr lvl="1"/>
            <a:r>
              <a:rPr lang="en-US" sz="2800" dirty="0">
                <a:latin typeface="Arial" charset="0"/>
              </a:rPr>
              <a:t>Have no intention of selling</a:t>
            </a:r>
          </a:p>
          <a:p>
            <a:pPr lvl="1"/>
            <a:endParaRPr lang="en-US" sz="2800" dirty="0">
              <a:latin typeface="Arial" charset="0"/>
            </a:endParaRPr>
          </a:p>
          <a:p>
            <a:pPr lvl="1"/>
            <a:r>
              <a:rPr lang="en-US" sz="2800" dirty="0">
                <a:latin typeface="Arial" charset="0"/>
              </a:rPr>
              <a:t>Are concerned with property taxes</a:t>
            </a:r>
            <a:endParaRPr lang="en-US" sz="1400" dirty="0">
              <a:latin typeface="Arial" charset="0"/>
            </a:endParaRPr>
          </a:p>
        </p:txBody>
      </p:sp>
      <p:sp>
        <p:nvSpPr>
          <p:cNvPr id="4" name="Text Box 4"/>
          <p:cNvSpPr txBox="1">
            <a:spLocks noChangeArrowheads="1"/>
          </p:cNvSpPr>
          <p:nvPr/>
        </p:nvSpPr>
        <p:spPr bwMode="auto">
          <a:xfrm>
            <a:off x="7086600" y="6172201"/>
            <a:ext cx="3106738" cy="276999"/>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1200" dirty="0">
                <a:solidFill>
                  <a:srgbClr val="000000"/>
                </a:solidFill>
                <a:latin typeface="Arial" charset="0"/>
              </a:rPr>
              <a:t>Source: National Woodland Owner Survey</a:t>
            </a:r>
          </a:p>
        </p:txBody>
      </p:sp>
    </p:spTree>
    <p:extLst>
      <p:ext uri="{BB962C8B-B14F-4D97-AF65-F5344CB8AC3E}">
        <p14:creationId xmlns:p14="http://schemas.microsoft.com/office/powerpoint/2010/main" val="33833284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339772" y="217713"/>
            <a:ext cx="3788229" cy="3744686"/>
          </a:xfrm>
          <a:prstGeom prst="ellipse">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tx1"/>
                </a:solidFill>
                <a:effectLst>
                  <a:outerShdw blurRad="38100" dist="19050" dir="2700000" algn="tl" rotWithShape="0">
                    <a:schemeClr val="dk1">
                      <a:alpha val="40000"/>
                    </a:schemeClr>
                  </a:outerShdw>
                </a:effectLst>
              </a:rPr>
              <a:t>Creates and conserves forest land.</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5" name="Oval 4"/>
          <p:cNvSpPr/>
          <p:nvPr/>
        </p:nvSpPr>
        <p:spPr>
          <a:xfrm>
            <a:off x="5812972" y="2830284"/>
            <a:ext cx="3788229" cy="3744686"/>
          </a:xfrm>
          <a:prstGeom prst="ellipse">
            <a:avLst/>
          </a:prstGeom>
          <a:solidFill>
            <a:schemeClr val="accent6">
              <a:lumMod val="7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n w="0"/>
                <a:solidFill>
                  <a:schemeClr val="tx1"/>
                </a:solidFill>
                <a:effectLst>
                  <a:outerShdw blurRad="38100" dist="19050" dir="2700000" algn="tl" rotWithShape="0">
                    <a:schemeClr val="dk1">
                      <a:alpha val="40000"/>
                    </a:schemeClr>
                  </a:outerShdw>
                </a:effectLst>
              </a:rPr>
              <a:t>Promotes whole farm sustainability and best  management practices.</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a:off x="2735943" y="2830284"/>
            <a:ext cx="3788229" cy="3744686"/>
          </a:xfrm>
          <a:prstGeom prst="ellipse">
            <a:avLst/>
          </a:prstGeom>
          <a:solidFill>
            <a:schemeClr val="accent4">
              <a:alpha val="51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ln w="0"/>
                <a:solidFill>
                  <a:schemeClr val="tx1"/>
                </a:solidFill>
                <a:effectLst>
                  <a:outerShdw blurRad="38100" dist="19050" dir="2700000" algn="tl" rotWithShape="0">
                    <a:schemeClr val="dk1">
                      <a:alpha val="40000"/>
                    </a:schemeClr>
                  </a:outerShdw>
                </a:effectLst>
              </a:rPr>
              <a:t>Makes Conservation pay.</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87834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much are credits selling for?</a:t>
            </a:r>
            <a:endParaRPr lang="en-US" dirty="0"/>
          </a:p>
        </p:txBody>
      </p:sp>
      <p:pic>
        <p:nvPicPr>
          <p:cNvPr id="5" name="Content Placeholder 4"/>
          <p:cNvPicPr>
            <a:picLocks noGrp="1" noChangeAspect="1"/>
          </p:cNvPicPr>
          <p:nvPr>
            <p:ph idx="1"/>
          </p:nvPr>
        </p:nvPicPr>
        <p:blipFill>
          <a:blip r:embed="rId3"/>
          <a:stretch>
            <a:fillRect/>
          </a:stretch>
        </p:blipFill>
        <p:spPr>
          <a:xfrm>
            <a:off x="710492" y="1690688"/>
            <a:ext cx="7913713" cy="512064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cxnSp>
        <p:nvCxnSpPr>
          <p:cNvPr id="7" name="Straight Arrow Connector 6"/>
          <p:cNvCxnSpPr/>
          <p:nvPr/>
        </p:nvCxnSpPr>
        <p:spPr>
          <a:xfrm flipV="1">
            <a:off x="6297930" y="1690688"/>
            <a:ext cx="2411730" cy="1509712"/>
          </a:xfrm>
          <a:prstGeom prst="straightConnector1">
            <a:avLst/>
          </a:prstGeom>
          <a:ln w="3492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37368" y="1128832"/>
            <a:ext cx="2343150" cy="923330"/>
          </a:xfrm>
          <a:prstGeom prst="rect">
            <a:avLst/>
          </a:prstGeom>
          <a:solidFill>
            <a:schemeClr val="bg1">
              <a:lumMod val="75000"/>
            </a:schemeClr>
          </a:solidFill>
          <a:ln>
            <a:solidFill>
              <a:schemeClr val="bg1">
                <a:lumMod val="50000"/>
              </a:schemeClr>
            </a:solidFill>
          </a:ln>
        </p:spPr>
        <p:txBody>
          <a:bodyPr wrap="square" rtlCol="0">
            <a:spAutoFit/>
          </a:bodyPr>
          <a:lstStyle/>
          <a:p>
            <a:r>
              <a:rPr lang="en-US" dirty="0" smtClean="0"/>
              <a:t>Potomac/Shenandoah:</a:t>
            </a:r>
          </a:p>
          <a:p>
            <a:r>
              <a:rPr lang="en-US" dirty="0" smtClean="0"/>
              <a:t>$25,000 per pound of phosphorus (credit).</a:t>
            </a:r>
            <a:endParaRPr lang="en-US" dirty="0"/>
          </a:p>
        </p:txBody>
      </p:sp>
      <p:cxnSp>
        <p:nvCxnSpPr>
          <p:cNvPr id="10" name="Straight Arrow Connector 9"/>
          <p:cNvCxnSpPr/>
          <p:nvPr/>
        </p:nvCxnSpPr>
        <p:spPr>
          <a:xfrm flipV="1">
            <a:off x="6141720" y="2674620"/>
            <a:ext cx="2545080" cy="1131572"/>
          </a:xfrm>
          <a:prstGeom prst="straightConnector1">
            <a:avLst/>
          </a:prstGeom>
          <a:ln w="34925">
            <a:solidFill>
              <a:srgbClr val="B0A94E"/>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816340" y="2150708"/>
            <a:ext cx="2364178" cy="923330"/>
          </a:xfrm>
          <a:prstGeom prst="rect">
            <a:avLst/>
          </a:prstGeom>
          <a:solidFill>
            <a:schemeClr val="accent4">
              <a:lumMod val="20000"/>
              <a:lumOff val="80000"/>
            </a:schemeClr>
          </a:solidFill>
          <a:ln>
            <a:solidFill>
              <a:srgbClr val="B0A94E"/>
            </a:solidFill>
          </a:ln>
        </p:spPr>
        <p:txBody>
          <a:bodyPr wrap="square" rtlCol="0">
            <a:spAutoFit/>
          </a:bodyPr>
          <a:lstStyle/>
          <a:p>
            <a:r>
              <a:rPr lang="en-US" dirty="0" smtClean="0"/>
              <a:t>Rappahannock:</a:t>
            </a:r>
          </a:p>
          <a:p>
            <a:r>
              <a:rPr lang="en-US" dirty="0" smtClean="0"/>
              <a:t>$15,000 per credit. </a:t>
            </a:r>
            <a:r>
              <a:rPr lang="en-US" dirty="0"/>
              <a:t>4</a:t>
            </a:r>
            <a:r>
              <a:rPr lang="en-US" dirty="0" smtClean="0"/>
              <a:t> banks.</a:t>
            </a:r>
            <a:endParaRPr lang="en-US" dirty="0"/>
          </a:p>
        </p:txBody>
      </p:sp>
      <p:cxnSp>
        <p:nvCxnSpPr>
          <p:cNvPr id="16" name="Straight Arrow Connector 15"/>
          <p:cNvCxnSpPr/>
          <p:nvPr/>
        </p:nvCxnSpPr>
        <p:spPr>
          <a:xfrm flipV="1">
            <a:off x="6297930" y="3618228"/>
            <a:ext cx="2388870" cy="633116"/>
          </a:xfrm>
          <a:prstGeom prst="straightConnector1">
            <a:avLst/>
          </a:prstGeom>
          <a:ln w="349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827770" y="3168184"/>
            <a:ext cx="2343150" cy="923330"/>
          </a:xfrm>
          <a:prstGeom prst="rect">
            <a:avLst/>
          </a:prstGeom>
          <a:solidFill>
            <a:schemeClr val="accent2">
              <a:lumMod val="40000"/>
              <a:lumOff val="60000"/>
            </a:schemeClr>
          </a:solidFill>
          <a:ln>
            <a:solidFill>
              <a:schemeClr val="accent2">
                <a:lumMod val="75000"/>
              </a:schemeClr>
            </a:solidFill>
          </a:ln>
        </p:spPr>
        <p:txBody>
          <a:bodyPr wrap="square" rtlCol="0">
            <a:spAutoFit/>
          </a:bodyPr>
          <a:lstStyle/>
          <a:p>
            <a:r>
              <a:rPr lang="en-US" dirty="0" smtClean="0"/>
              <a:t>York:</a:t>
            </a:r>
          </a:p>
          <a:p>
            <a:r>
              <a:rPr lang="en-US" dirty="0" smtClean="0"/>
              <a:t>$15,000 per credit. </a:t>
            </a:r>
            <a:r>
              <a:rPr lang="en-US" dirty="0" smtClean="0"/>
              <a:t>5 banks.</a:t>
            </a:r>
            <a:endParaRPr lang="en-US" dirty="0"/>
          </a:p>
        </p:txBody>
      </p:sp>
      <p:sp>
        <p:nvSpPr>
          <p:cNvPr id="23" name="TextBox 22"/>
          <p:cNvSpPr txBox="1"/>
          <p:nvPr/>
        </p:nvSpPr>
        <p:spPr>
          <a:xfrm>
            <a:off x="8839200" y="4186177"/>
            <a:ext cx="2343150" cy="646331"/>
          </a:xfrm>
          <a:prstGeom prst="rect">
            <a:avLst/>
          </a:prstGeom>
          <a:solidFill>
            <a:srgbClr val="FAACEB"/>
          </a:solidFill>
          <a:ln>
            <a:solidFill>
              <a:srgbClr val="CE0CA9"/>
            </a:solidFill>
          </a:ln>
        </p:spPr>
        <p:txBody>
          <a:bodyPr wrap="square" rtlCol="0">
            <a:spAutoFit/>
          </a:bodyPr>
          <a:lstStyle/>
          <a:p>
            <a:r>
              <a:rPr lang="en-US" dirty="0" smtClean="0"/>
              <a:t>Eastern Shore:</a:t>
            </a:r>
          </a:p>
          <a:p>
            <a:r>
              <a:rPr lang="en-US" dirty="0" smtClean="0"/>
              <a:t>No banks.</a:t>
            </a:r>
            <a:endParaRPr lang="en-US" dirty="0"/>
          </a:p>
        </p:txBody>
      </p:sp>
      <p:cxnSp>
        <p:nvCxnSpPr>
          <p:cNvPr id="27" name="Straight Arrow Connector 26"/>
          <p:cNvCxnSpPr/>
          <p:nvPr/>
        </p:nvCxnSpPr>
        <p:spPr>
          <a:xfrm flipV="1">
            <a:off x="7269480" y="4473566"/>
            <a:ext cx="1462223" cy="296060"/>
          </a:xfrm>
          <a:prstGeom prst="straightConnector1">
            <a:avLst/>
          </a:prstGeom>
          <a:ln w="34925">
            <a:solidFill>
              <a:srgbClr val="CE0CA9"/>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8827770" y="4938792"/>
            <a:ext cx="2343150" cy="923330"/>
          </a:xfrm>
          <a:prstGeom prst="rect">
            <a:avLst/>
          </a:prstGeom>
          <a:solidFill>
            <a:srgbClr val="FFFF00"/>
          </a:solidFill>
          <a:ln>
            <a:solidFill>
              <a:schemeClr val="accent4">
                <a:lumMod val="60000"/>
                <a:lumOff val="40000"/>
              </a:schemeClr>
            </a:solidFill>
          </a:ln>
        </p:spPr>
        <p:txBody>
          <a:bodyPr wrap="square" rtlCol="0">
            <a:spAutoFit/>
          </a:bodyPr>
          <a:lstStyle/>
          <a:p>
            <a:r>
              <a:rPr lang="en-US" dirty="0" smtClean="0"/>
              <a:t>James:</a:t>
            </a:r>
          </a:p>
          <a:p>
            <a:r>
              <a:rPr lang="en-US" dirty="0" smtClean="0"/>
              <a:t>$8,000-15,000 per credit. </a:t>
            </a:r>
            <a:endParaRPr lang="en-US" dirty="0"/>
          </a:p>
        </p:txBody>
      </p:sp>
      <p:cxnSp>
        <p:nvCxnSpPr>
          <p:cNvPr id="30" name="Straight Arrow Connector 29"/>
          <p:cNvCxnSpPr/>
          <p:nvPr/>
        </p:nvCxnSpPr>
        <p:spPr>
          <a:xfrm>
            <a:off x="6297930" y="4873952"/>
            <a:ext cx="2388870" cy="463634"/>
          </a:xfrm>
          <a:prstGeom prst="straightConnector1">
            <a:avLst/>
          </a:prstGeom>
          <a:ln w="3492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4189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OK. But I’ve heard the nutrient market is stagnant. How many credits are really being traded?</a:t>
            </a:r>
            <a:endParaRPr lang="en-US" dirty="0"/>
          </a:p>
        </p:txBody>
      </p:sp>
      <p:sp>
        <p:nvSpPr>
          <p:cNvPr id="3" name="Content Placeholder 2"/>
          <p:cNvSpPr>
            <a:spLocks noGrp="1"/>
          </p:cNvSpPr>
          <p:nvPr>
            <p:ph idx="1"/>
          </p:nvPr>
        </p:nvSpPr>
        <p:spPr/>
        <p:txBody>
          <a:bodyPr>
            <a:normAutofit lnSpcReduction="10000"/>
          </a:bodyPr>
          <a:lstStyle/>
          <a:p>
            <a:r>
              <a:rPr lang="en-US" dirty="0" smtClean="0"/>
              <a:t>From August 2008 to July 2014 (when new criteria for post-development water quality &amp; quantity were implemented), approximately </a:t>
            </a:r>
            <a:r>
              <a:rPr lang="en-US" sz="3200" b="1" dirty="0" smtClean="0"/>
              <a:t>300 </a:t>
            </a:r>
            <a:r>
              <a:rPr lang="en-US" sz="3200" b="1" dirty="0" err="1" smtClean="0"/>
              <a:t>lbs</a:t>
            </a:r>
            <a:r>
              <a:rPr lang="en-US" sz="3200" b="1" dirty="0" smtClean="0"/>
              <a:t> of P </a:t>
            </a:r>
            <a:r>
              <a:rPr lang="en-US" dirty="0" smtClean="0"/>
              <a:t>were traded through nonpoint source nutrient banks.</a:t>
            </a:r>
          </a:p>
          <a:p>
            <a:endParaRPr lang="en-US" dirty="0" smtClean="0"/>
          </a:p>
          <a:p>
            <a:r>
              <a:rPr lang="en-US" dirty="0" smtClean="0"/>
              <a:t>In 2015, approximately </a:t>
            </a:r>
            <a:r>
              <a:rPr lang="en-US" sz="3200" b="1" dirty="0" smtClean="0"/>
              <a:t>100 </a:t>
            </a:r>
            <a:r>
              <a:rPr lang="en-US" sz="3200" b="1" dirty="0" err="1" smtClean="0"/>
              <a:t>lbs</a:t>
            </a:r>
            <a:r>
              <a:rPr lang="en-US" sz="3200" b="1" dirty="0" smtClean="0"/>
              <a:t> of P were traded per quarter,  and 200 </a:t>
            </a:r>
            <a:r>
              <a:rPr lang="en-US" sz="3200" b="1" dirty="0" err="1" smtClean="0"/>
              <a:t>lbs</a:t>
            </a:r>
            <a:r>
              <a:rPr lang="en-US" sz="3200" b="1" dirty="0" smtClean="0"/>
              <a:t> of P in the last quarter, totaling approximately 500 </a:t>
            </a:r>
            <a:r>
              <a:rPr lang="en-US" sz="3200" b="1" dirty="0" err="1" smtClean="0"/>
              <a:t>lbs</a:t>
            </a:r>
            <a:r>
              <a:rPr lang="en-US" sz="3200" b="1" dirty="0" smtClean="0"/>
              <a:t> of P in 2015. </a:t>
            </a:r>
          </a:p>
          <a:p>
            <a:endParaRPr lang="en-US" sz="3200" b="1" dirty="0" smtClean="0"/>
          </a:p>
          <a:p>
            <a:r>
              <a:rPr lang="en-US" u="sng" dirty="0" smtClean="0"/>
              <a:t>These numbers are huge for nonpoint sources!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Tree>
    <p:extLst>
      <p:ext uri="{BB962C8B-B14F-4D97-AF65-F5344CB8AC3E}">
        <p14:creationId xmlns:p14="http://schemas.microsoft.com/office/powerpoint/2010/main" val="31781927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3" name="Content Placeholder 2"/>
          <p:cNvSpPr>
            <a:spLocks noGrp="1"/>
          </p:cNvSpPr>
          <p:nvPr>
            <p:ph idx="1"/>
          </p:nvPr>
        </p:nvSpPr>
        <p:spPr>
          <a:xfrm>
            <a:off x="763249" y="1846317"/>
            <a:ext cx="10515600" cy="4351338"/>
          </a:xfrm>
        </p:spPr>
        <p:txBody>
          <a:bodyPr>
            <a:normAutofit/>
          </a:bodyPr>
          <a:lstStyle/>
          <a:p>
            <a:r>
              <a:rPr lang="en-US" sz="3600" dirty="0">
                <a:solidFill>
                  <a:srgbClr val="0070C0"/>
                </a:solidFill>
              </a:rPr>
              <a:t>High upfront costs to establish nutrient </a:t>
            </a:r>
            <a:r>
              <a:rPr lang="en-US" sz="3600" dirty="0" smtClean="0">
                <a:solidFill>
                  <a:srgbClr val="0070C0"/>
                </a:solidFill>
              </a:rPr>
              <a:t>credits.</a:t>
            </a:r>
          </a:p>
          <a:p>
            <a:r>
              <a:rPr lang="en-US" sz="3600" dirty="0" smtClean="0"/>
              <a:t>Lack of reliable and easy-to-understand resources on the non-point source nutrient trading program.</a:t>
            </a:r>
          </a:p>
          <a:p>
            <a:r>
              <a:rPr lang="en-US" sz="3600" dirty="0" smtClean="0"/>
              <a:t>Insufficient number of services providers in the region available to guide interested landowners through the process.</a:t>
            </a:r>
          </a:p>
          <a:p>
            <a:r>
              <a:rPr lang="en-US" sz="3600" dirty="0" smtClean="0"/>
              <a:t>Risk of no economic return. </a:t>
            </a:r>
          </a:p>
          <a:p>
            <a:endParaRPr lang="en-US" sz="3600" dirty="0"/>
          </a:p>
        </p:txBody>
      </p:sp>
      <p:sp>
        <p:nvSpPr>
          <p:cNvPr id="6" name="Title 5"/>
          <p:cNvSpPr>
            <a:spLocks noGrp="1"/>
          </p:cNvSpPr>
          <p:nvPr>
            <p:ph type="title"/>
          </p:nvPr>
        </p:nvSpPr>
        <p:spPr/>
        <p:txBody>
          <a:bodyPr/>
          <a:lstStyle/>
          <a:p>
            <a:r>
              <a:rPr lang="en-US" dirty="0" smtClean="0"/>
              <a:t>Perceived Landowner Barriers to Entry</a:t>
            </a:r>
            <a:endParaRPr lang="en-US" dirty="0"/>
          </a:p>
        </p:txBody>
      </p:sp>
    </p:spTree>
    <p:extLst>
      <p:ext uri="{BB962C8B-B14F-4D97-AF65-F5344CB8AC3E}">
        <p14:creationId xmlns:p14="http://schemas.microsoft.com/office/powerpoint/2010/main" val="2135814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028" y="906752"/>
            <a:ext cx="6990743" cy="53673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457200" y="6426777"/>
            <a:ext cx="3992503" cy="369332"/>
          </a:xfrm>
          <a:prstGeom prst="rect">
            <a:avLst/>
          </a:prstGeom>
          <a:noFill/>
        </p:spPr>
        <p:txBody>
          <a:bodyPr wrap="none" rtlCol="0">
            <a:spAutoFit/>
          </a:bodyPr>
          <a:lstStyle/>
          <a:p>
            <a:r>
              <a:rPr lang="en-US" dirty="0" smtClean="0"/>
              <a:t>Credit: Ecosystem Enterprise Partnership</a:t>
            </a:r>
            <a:endParaRPr lang="en-US" dirty="0"/>
          </a:p>
        </p:txBody>
      </p:sp>
      <p:sp>
        <p:nvSpPr>
          <p:cNvPr id="20" name="Title 1"/>
          <p:cNvSpPr txBox="1">
            <a:spLocks/>
          </p:cNvSpPr>
          <p:nvPr/>
        </p:nvSpPr>
        <p:spPr>
          <a:xfrm>
            <a:off x="91077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Nutrient Trading: The Fundamentals</a:t>
            </a:r>
            <a:endParaRPr lang="en-US" dirty="0"/>
          </a:p>
        </p:txBody>
      </p:sp>
    </p:spTree>
    <p:extLst>
      <p:ext uri="{BB962C8B-B14F-4D97-AF65-F5344CB8AC3E}">
        <p14:creationId xmlns:p14="http://schemas.microsoft.com/office/powerpoint/2010/main" val="2377303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3" name="Content Placeholder 2"/>
          <p:cNvSpPr>
            <a:spLocks noGrp="1"/>
          </p:cNvSpPr>
          <p:nvPr>
            <p:ph idx="1"/>
          </p:nvPr>
        </p:nvSpPr>
        <p:spPr>
          <a:xfrm>
            <a:off x="763249" y="1846317"/>
            <a:ext cx="10515600" cy="4351338"/>
          </a:xfrm>
        </p:spPr>
        <p:txBody>
          <a:bodyPr>
            <a:normAutofit/>
          </a:bodyPr>
          <a:lstStyle/>
          <a:p>
            <a:r>
              <a:rPr lang="en-US" sz="3600" dirty="0"/>
              <a:t>High upfront costs to establish nutrient </a:t>
            </a:r>
            <a:r>
              <a:rPr lang="en-US" sz="3600" dirty="0" smtClean="0"/>
              <a:t>credits.</a:t>
            </a:r>
          </a:p>
          <a:p>
            <a:r>
              <a:rPr lang="en-US" sz="3600" dirty="0" smtClean="0">
                <a:solidFill>
                  <a:schemeClr val="accent1">
                    <a:lumMod val="75000"/>
                  </a:schemeClr>
                </a:solidFill>
              </a:rPr>
              <a:t>Lack of reliable and easy-to-understand resources on the non-point source nutrient trading program.</a:t>
            </a:r>
          </a:p>
          <a:p>
            <a:r>
              <a:rPr lang="en-US" sz="3600" dirty="0" smtClean="0"/>
              <a:t>Insufficient number of services providers in the region available to guide interested landowners through the process.</a:t>
            </a:r>
          </a:p>
          <a:p>
            <a:r>
              <a:rPr lang="en-US" sz="3600" dirty="0" smtClean="0"/>
              <a:t>Risk of no economic return. </a:t>
            </a:r>
          </a:p>
          <a:p>
            <a:endParaRPr lang="en-US" sz="3600" dirty="0"/>
          </a:p>
        </p:txBody>
      </p:sp>
      <p:sp>
        <p:nvSpPr>
          <p:cNvPr id="6" name="Title 5"/>
          <p:cNvSpPr>
            <a:spLocks noGrp="1"/>
          </p:cNvSpPr>
          <p:nvPr>
            <p:ph type="title"/>
          </p:nvPr>
        </p:nvSpPr>
        <p:spPr/>
        <p:txBody>
          <a:bodyPr/>
          <a:lstStyle/>
          <a:p>
            <a:r>
              <a:rPr lang="en-US" dirty="0" smtClean="0"/>
              <a:t>Perceived Landowner Barriers to Entry</a:t>
            </a:r>
            <a:endParaRPr lang="en-US" dirty="0"/>
          </a:p>
        </p:txBody>
      </p:sp>
    </p:spTree>
    <p:extLst>
      <p:ext uri="{BB962C8B-B14F-4D97-AF65-F5344CB8AC3E}">
        <p14:creationId xmlns:p14="http://schemas.microsoft.com/office/powerpoint/2010/main" val="2125588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3" name="Content Placeholder 2"/>
          <p:cNvSpPr>
            <a:spLocks noGrp="1"/>
          </p:cNvSpPr>
          <p:nvPr>
            <p:ph idx="1"/>
          </p:nvPr>
        </p:nvSpPr>
        <p:spPr>
          <a:xfrm>
            <a:off x="763249" y="1846317"/>
            <a:ext cx="10515600" cy="4351338"/>
          </a:xfrm>
        </p:spPr>
        <p:txBody>
          <a:bodyPr>
            <a:normAutofit/>
          </a:bodyPr>
          <a:lstStyle/>
          <a:p>
            <a:r>
              <a:rPr lang="en-US" sz="3600" dirty="0"/>
              <a:t>High upfront costs to establish nutrient </a:t>
            </a:r>
            <a:r>
              <a:rPr lang="en-US" sz="3600" dirty="0" smtClean="0"/>
              <a:t>credits.</a:t>
            </a:r>
          </a:p>
          <a:p>
            <a:r>
              <a:rPr lang="en-US" sz="3600" dirty="0" smtClean="0"/>
              <a:t>Lack of reliable and easy-to-understand resources on the non-point source nutrient trading program.</a:t>
            </a:r>
          </a:p>
          <a:p>
            <a:r>
              <a:rPr lang="en-US" sz="3600" dirty="0" smtClean="0">
                <a:solidFill>
                  <a:schemeClr val="accent1">
                    <a:lumMod val="75000"/>
                  </a:schemeClr>
                </a:solidFill>
              </a:rPr>
              <a:t>Insufficient number of services providers in the region available to guide interested landowners through the process.</a:t>
            </a:r>
          </a:p>
          <a:p>
            <a:r>
              <a:rPr lang="en-US" sz="3600" dirty="0" smtClean="0"/>
              <a:t>Risk of no economic return. </a:t>
            </a:r>
          </a:p>
          <a:p>
            <a:endParaRPr lang="en-US" sz="3600" dirty="0"/>
          </a:p>
        </p:txBody>
      </p:sp>
      <p:sp>
        <p:nvSpPr>
          <p:cNvPr id="6" name="Title 5"/>
          <p:cNvSpPr>
            <a:spLocks noGrp="1"/>
          </p:cNvSpPr>
          <p:nvPr>
            <p:ph type="title"/>
          </p:nvPr>
        </p:nvSpPr>
        <p:spPr/>
        <p:txBody>
          <a:bodyPr/>
          <a:lstStyle/>
          <a:p>
            <a:r>
              <a:rPr lang="en-US" dirty="0" smtClean="0"/>
              <a:t>Perceived Landowner Barriers to Entry</a:t>
            </a:r>
            <a:endParaRPr lang="en-US" dirty="0"/>
          </a:p>
        </p:txBody>
      </p:sp>
    </p:spTree>
    <p:extLst>
      <p:ext uri="{BB962C8B-B14F-4D97-AF65-F5344CB8AC3E}">
        <p14:creationId xmlns:p14="http://schemas.microsoft.com/office/powerpoint/2010/main" val="2988068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3" name="Content Placeholder 2"/>
          <p:cNvSpPr>
            <a:spLocks noGrp="1"/>
          </p:cNvSpPr>
          <p:nvPr>
            <p:ph idx="1"/>
          </p:nvPr>
        </p:nvSpPr>
        <p:spPr>
          <a:xfrm>
            <a:off x="763249" y="1846317"/>
            <a:ext cx="10515600" cy="4351338"/>
          </a:xfrm>
        </p:spPr>
        <p:txBody>
          <a:bodyPr>
            <a:normAutofit/>
          </a:bodyPr>
          <a:lstStyle/>
          <a:p>
            <a:r>
              <a:rPr lang="en-US" sz="3600" dirty="0"/>
              <a:t>High upfront costs to establish nutrient </a:t>
            </a:r>
            <a:r>
              <a:rPr lang="en-US" sz="3600" dirty="0" smtClean="0"/>
              <a:t>credits.</a:t>
            </a:r>
          </a:p>
          <a:p>
            <a:r>
              <a:rPr lang="en-US" sz="3600" dirty="0" smtClean="0"/>
              <a:t>Lack of reliable and easy-to-understand resources on the non-point source nutrient trading program.</a:t>
            </a:r>
          </a:p>
          <a:p>
            <a:r>
              <a:rPr lang="en-US" sz="3600" dirty="0" smtClean="0"/>
              <a:t>Insufficient number of services providers in the region available to guide interested landowners through the process.</a:t>
            </a:r>
          </a:p>
          <a:p>
            <a:r>
              <a:rPr lang="en-US" sz="3600" dirty="0" smtClean="0">
                <a:solidFill>
                  <a:schemeClr val="accent1">
                    <a:lumMod val="75000"/>
                  </a:schemeClr>
                </a:solidFill>
              </a:rPr>
              <a:t>Risk of no economic return. </a:t>
            </a:r>
          </a:p>
          <a:p>
            <a:endParaRPr lang="en-US" sz="3600" dirty="0"/>
          </a:p>
        </p:txBody>
      </p:sp>
      <p:sp>
        <p:nvSpPr>
          <p:cNvPr id="6" name="Title 5"/>
          <p:cNvSpPr>
            <a:spLocks noGrp="1"/>
          </p:cNvSpPr>
          <p:nvPr>
            <p:ph type="title"/>
          </p:nvPr>
        </p:nvSpPr>
        <p:spPr/>
        <p:txBody>
          <a:bodyPr/>
          <a:lstStyle/>
          <a:p>
            <a:r>
              <a:rPr lang="en-US" dirty="0" smtClean="0"/>
              <a:t>Perceived Landowner Barriers to Entry</a:t>
            </a:r>
            <a:endParaRPr lang="en-US" dirty="0"/>
          </a:p>
        </p:txBody>
      </p:sp>
    </p:spTree>
    <p:extLst>
      <p:ext uri="{BB962C8B-B14F-4D97-AF65-F5344CB8AC3E}">
        <p14:creationId xmlns:p14="http://schemas.microsoft.com/office/powerpoint/2010/main" val="33303268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hape 359" descr="Image result for conservation innovation grants"/>
          <p:cNvPicPr preferRelativeResize="0"/>
          <p:nvPr/>
        </p:nvPicPr>
        <p:blipFill rotWithShape="1">
          <a:blip r:embed="rId2">
            <a:alphaModFix/>
          </a:blip>
          <a:srcRect/>
          <a:stretch/>
        </p:blipFill>
        <p:spPr>
          <a:xfrm>
            <a:off x="1828801" y="3802616"/>
            <a:ext cx="4715815" cy="1859657"/>
          </a:xfrm>
          <a:prstGeom prst="rect">
            <a:avLst/>
          </a:prstGeom>
          <a:noFill/>
          <a:ln>
            <a:noFill/>
          </a:ln>
        </p:spPr>
      </p:pic>
      <p:pic>
        <p:nvPicPr>
          <p:cNvPr id="6" name="Shape 360" descr="Image result for arabella foundation"/>
          <p:cNvPicPr preferRelativeResize="0"/>
          <p:nvPr/>
        </p:nvPicPr>
        <p:blipFill rotWithShape="1">
          <a:blip r:embed="rId3">
            <a:alphaModFix/>
          </a:blip>
          <a:srcRect/>
          <a:stretch/>
        </p:blipFill>
        <p:spPr>
          <a:xfrm>
            <a:off x="6691801" y="4100943"/>
            <a:ext cx="3671400" cy="1263000"/>
          </a:xfrm>
          <a:prstGeom prst="rect">
            <a:avLst/>
          </a:prstGeom>
          <a:noFill/>
          <a:ln>
            <a:noFill/>
          </a:ln>
        </p:spPr>
      </p:pic>
      <p:sp>
        <p:nvSpPr>
          <p:cNvPr id="8" name="Shape 362"/>
          <p:cNvSpPr/>
          <p:nvPr/>
        </p:nvSpPr>
        <p:spPr>
          <a:xfrm>
            <a:off x="1981201" y="381000"/>
            <a:ext cx="8382000" cy="947099"/>
          </a:xfrm>
          <a:prstGeom prst="rect">
            <a:avLst/>
          </a:prstGeom>
          <a:noFill/>
          <a:ln w="9525" cap="flat" cmpd="sng">
            <a:noFill/>
            <a:prstDash val="solid"/>
            <a:round/>
            <a:headEnd type="none" w="med" len="med"/>
            <a:tailEnd type="none" w="med" len="med"/>
          </a:ln>
        </p:spPr>
        <p:txBody>
          <a:bodyPr wrap="square" lIns="91425" tIns="45700" rIns="91425" bIns="45700" anchor="t" anchorCtr="0">
            <a:noAutofit/>
          </a:bodyPr>
          <a:lstStyle/>
          <a:p>
            <a:pPr algn="ctr">
              <a:lnSpc>
                <a:spcPct val="107000"/>
              </a:lnSpc>
              <a:buSzPct val="25000"/>
            </a:pPr>
            <a:r>
              <a:rPr lang="en-US" sz="4400" dirty="0">
                <a:solidFill>
                  <a:schemeClr val="dk1"/>
                </a:solidFill>
                <a:latin typeface="+mj-lt"/>
                <a:ea typeface="Calibri"/>
                <a:cs typeface="Calibri"/>
                <a:sym typeface="Calibri"/>
              </a:rPr>
              <a:t>Sustainable Conservation Investment Fund: </a:t>
            </a:r>
          </a:p>
          <a:p>
            <a:pPr algn="ctr">
              <a:lnSpc>
                <a:spcPct val="107000"/>
              </a:lnSpc>
              <a:buSzPct val="25000"/>
            </a:pPr>
            <a:r>
              <a:rPr lang="en-US" sz="4400" dirty="0">
                <a:solidFill>
                  <a:schemeClr val="dk1"/>
                </a:solidFill>
                <a:latin typeface="+mj-lt"/>
                <a:ea typeface="Calibri"/>
                <a:cs typeface="Calibri"/>
                <a:sym typeface="Calibri"/>
              </a:rPr>
              <a:t>An impact investment Approach for Chesapeake Farms and Forests</a:t>
            </a:r>
          </a:p>
        </p:txBody>
      </p:sp>
    </p:spTree>
    <p:extLst>
      <p:ext uri="{BB962C8B-B14F-4D97-AF65-F5344CB8AC3E}">
        <p14:creationId xmlns:p14="http://schemas.microsoft.com/office/powerpoint/2010/main" val="15418571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62200" y="304801"/>
            <a:ext cx="8077200" cy="1170979"/>
          </a:xfrm>
        </p:spPr>
        <p:txBody>
          <a:bodyPr/>
          <a:lstStyle/>
          <a:p>
            <a:r>
              <a:rPr lang="en-US" dirty="0" smtClean="0"/>
              <a:t>Beardog LLC Nutrient Bank</a:t>
            </a:r>
            <a:endParaRPr lang="en-US" dirty="0"/>
          </a:p>
        </p:txBody>
      </p:sp>
      <p:sp>
        <p:nvSpPr>
          <p:cNvPr id="5" name="TextBox 4"/>
          <p:cNvSpPr txBox="1"/>
          <p:nvPr/>
        </p:nvSpPr>
        <p:spPr>
          <a:xfrm>
            <a:off x="8001000" y="1371601"/>
            <a:ext cx="2286000" cy="5078313"/>
          </a:xfrm>
          <a:prstGeom prst="rect">
            <a:avLst/>
          </a:prstGeom>
          <a:noFill/>
        </p:spPr>
        <p:txBody>
          <a:bodyPr wrap="square" rtlCol="0">
            <a:spAutoFit/>
          </a:bodyPr>
          <a:lstStyle/>
          <a:p>
            <a:pPr marL="285750" indent="-285750">
              <a:buFont typeface="Arial" panose="020B0604020202020204" pitchFamily="34" charset="0"/>
              <a:buChar char="•"/>
            </a:pPr>
            <a:r>
              <a:rPr lang="en-US" dirty="0"/>
              <a:t>Property is a total of 2,070 acres.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Land use is a mix of abandoned pastures, cropland and mixed hardwoods as various successional stages.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967 acres of bottomland cropland along the James River.</a:t>
            </a:r>
          </a:p>
          <a:p>
            <a:endParaRPr lang="en-US" dirty="0"/>
          </a:p>
          <a:p>
            <a:pPr marL="285750" indent="-285750">
              <a:buFont typeface="Arial" panose="020B0604020202020204" pitchFamily="34" charset="0"/>
              <a:buChar char="•"/>
            </a:pPr>
            <a:endParaRPr lang="en-US" dirty="0"/>
          </a:p>
        </p:txBody>
      </p:sp>
      <p:pic>
        <p:nvPicPr>
          <p:cNvPr id="6" name="Picture 5"/>
          <p:cNvPicPr>
            <a:picLocks noChangeAspect="1"/>
          </p:cNvPicPr>
          <p:nvPr/>
        </p:nvPicPr>
        <p:blipFill>
          <a:blip r:embed="rId2"/>
          <a:stretch>
            <a:fillRect/>
          </a:stretch>
        </p:blipFill>
        <p:spPr>
          <a:xfrm>
            <a:off x="1600201" y="1475778"/>
            <a:ext cx="3242877" cy="427514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51566" y="2001013"/>
            <a:ext cx="4201885" cy="3151414"/>
          </a:xfrm>
          <a:prstGeom prst="rect">
            <a:avLst/>
          </a:prstGeom>
        </p:spPr>
      </p:pic>
    </p:spTree>
    <p:extLst>
      <p:ext uri="{BB962C8B-B14F-4D97-AF65-F5344CB8AC3E}">
        <p14:creationId xmlns:p14="http://schemas.microsoft.com/office/powerpoint/2010/main" val="10954639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8" y="2473841"/>
            <a:ext cx="10515600" cy="1325563"/>
          </a:xfrm>
        </p:spPr>
        <p:txBody>
          <a:bodyPr>
            <a:normAutofit fontScale="90000"/>
          </a:bodyPr>
          <a:lstStyle/>
          <a:p>
            <a:r>
              <a:rPr lang="en-US" dirty="0" smtClean="0"/>
              <a:t>Maryland Nutrient Trading Program</a:t>
            </a:r>
            <a:br>
              <a:rPr lang="en-US" dirty="0" smtClean="0"/>
            </a:br>
            <a:r>
              <a:rPr lang="en-US" dirty="0"/>
              <a:t/>
            </a:r>
            <a:br>
              <a:rPr lang="en-US" dirty="0"/>
            </a:br>
            <a:r>
              <a:rPr lang="en-US" dirty="0" smtClean="0"/>
              <a:t>Everything still in draft form.</a:t>
            </a:r>
            <a:br>
              <a:rPr lang="en-US" dirty="0" smtClean="0"/>
            </a:br>
            <a:r>
              <a:rPr lang="en-US" dirty="0"/>
              <a:t/>
            </a:r>
            <a:br>
              <a:rPr lang="en-US" dirty="0"/>
            </a:br>
            <a:r>
              <a:rPr lang="en-US" dirty="0" smtClean="0"/>
              <a:t>Schedule- proposed regulations are out for comment (early fall)</a:t>
            </a:r>
            <a:br>
              <a:rPr lang="en-US" dirty="0" smtClean="0"/>
            </a:br>
            <a:r>
              <a:rPr lang="en-US" dirty="0"/>
              <a:t/>
            </a:r>
            <a:br>
              <a:rPr lang="en-US" dirty="0"/>
            </a:br>
            <a:r>
              <a:rPr lang="en-US" dirty="0" smtClean="0"/>
              <a:t>November 30</a:t>
            </a:r>
            <a:r>
              <a:rPr lang="en-US" baseline="30000" dirty="0" smtClean="0"/>
              <a:t>th</a:t>
            </a:r>
            <a:r>
              <a:rPr lang="en-US" dirty="0" smtClean="0"/>
              <a:t>- public hearings</a:t>
            </a:r>
            <a:br>
              <a:rPr lang="en-US" dirty="0" smtClean="0"/>
            </a:br>
            <a:r>
              <a:rPr lang="en-US" dirty="0"/>
              <a:t/>
            </a:r>
            <a:br>
              <a:rPr lang="en-US" dirty="0"/>
            </a:br>
            <a:r>
              <a:rPr lang="en-US" dirty="0" smtClean="0"/>
              <a:t>12/13/17- comment period ends</a:t>
            </a:r>
            <a:br>
              <a:rPr lang="en-US" dirty="0" smtClean="0"/>
            </a:br>
            <a:r>
              <a:rPr lang="en-US" dirty="0" smtClean="0"/>
              <a:t/>
            </a:r>
            <a:br>
              <a:rPr lang="en-US" dirty="0" smtClean="0"/>
            </a:br>
            <a:r>
              <a:rPr lang="en-US" dirty="0" smtClean="0"/>
              <a:t>December 29</a:t>
            </a:r>
            <a:r>
              <a:rPr lang="en-US" baseline="30000" dirty="0" smtClean="0"/>
              <a:t>th</a:t>
            </a:r>
            <a:r>
              <a:rPr lang="en-US" dirty="0" smtClean="0"/>
              <a:t>, 2017- can adopt the regulations</a:t>
            </a:r>
            <a:br>
              <a:rPr lang="en-US" dirty="0" smtClean="0"/>
            </a:br>
            <a:r>
              <a:rPr lang="en-US" dirty="0"/>
              <a:t/>
            </a:r>
            <a:br>
              <a:rPr lang="en-US" dirty="0"/>
            </a:br>
            <a:r>
              <a:rPr lang="en-US" dirty="0" smtClean="0"/>
              <a:t>1/29/18- effect date of regulation</a:t>
            </a:r>
            <a:br>
              <a:rPr lang="en-US" dirty="0" smtClean="0"/>
            </a:br>
            <a:r>
              <a:rPr lang="en-US" dirty="0"/>
              <a:t/>
            </a:r>
            <a:br>
              <a:rPr lang="en-US" dirty="0"/>
            </a:br>
            <a:r>
              <a:rPr lang="en-US" dirty="0" smtClean="0"/>
              <a:t> </a:t>
            </a:r>
            <a:br>
              <a:rPr lang="en-US" dirty="0" smtClean="0"/>
            </a:br>
            <a:r>
              <a:rPr lang="en-US" dirty="0"/>
              <a:t/>
            </a:r>
            <a:br>
              <a:rPr lang="en-US" dirty="0"/>
            </a:br>
            <a:r>
              <a:rPr lang="en-US" dirty="0" smtClean="0"/>
              <a:t/>
            </a:r>
            <a:br>
              <a:rPr lang="en-US" dirty="0" smtClean="0"/>
            </a:br>
            <a:endParaRPr lang="en-US" dirty="0"/>
          </a:p>
        </p:txBody>
      </p:sp>
    </p:spTree>
    <p:extLst>
      <p:ext uri="{BB962C8B-B14F-4D97-AF65-F5344CB8AC3E}">
        <p14:creationId xmlns:p14="http://schemas.microsoft.com/office/powerpoint/2010/main" val="19520718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771" y="0"/>
            <a:ext cx="10515600" cy="1325563"/>
          </a:xfrm>
        </p:spPr>
        <p:txBody>
          <a:bodyPr/>
          <a:lstStyle/>
          <a:p>
            <a:pPr algn="ctr"/>
            <a:r>
              <a:rPr lang="en-US" dirty="0" smtClean="0"/>
              <a:t>Nutrient Trading: The Fundamentals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6764"/>
            <a:ext cx="6730218" cy="51673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457200" y="6426777"/>
            <a:ext cx="3992503" cy="369332"/>
          </a:xfrm>
          <a:prstGeom prst="rect">
            <a:avLst/>
          </a:prstGeom>
          <a:noFill/>
        </p:spPr>
        <p:txBody>
          <a:bodyPr wrap="none" rtlCol="0">
            <a:spAutoFit/>
          </a:bodyPr>
          <a:lstStyle/>
          <a:p>
            <a:r>
              <a:rPr lang="en-US" dirty="0" smtClean="0"/>
              <a:t>Credit: Ecosystem Enterprise Partnership</a:t>
            </a: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56895" y="961776"/>
            <a:ext cx="2804160" cy="2103120"/>
          </a:xfrm>
          <a:prstGeom prst="rect">
            <a:avLst/>
          </a:prstGeom>
        </p:spPr>
      </p:pic>
      <p:sp>
        <p:nvSpPr>
          <p:cNvPr id="7" name="Oval 6"/>
          <p:cNvSpPr/>
          <p:nvPr/>
        </p:nvSpPr>
        <p:spPr>
          <a:xfrm>
            <a:off x="5078965" y="4389324"/>
            <a:ext cx="1698171" cy="1663133"/>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cxnSp>
        <p:nvCxnSpPr>
          <p:cNvPr id="9" name="Straight Arrow Connector 8"/>
          <p:cNvCxnSpPr/>
          <p:nvPr/>
        </p:nvCxnSpPr>
        <p:spPr>
          <a:xfrm flipV="1">
            <a:off x="6777136" y="4804229"/>
            <a:ext cx="1292807" cy="41666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775" y="961776"/>
            <a:ext cx="2804160" cy="2103120"/>
          </a:xfrm>
          <a:prstGeom prst="rect">
            <a:avLst/>
          </a:prstGeom>
        </p:spPr>
      </p:pic>
      <p:sp>
        <p:nvSpPr>
          <p:cNvPr id="12" name="TextBox 11"/>
          <p:cNvSpPr txBox="1"/>
          <p:nvPr/>
        </p:nvSpPr>
        <p:spPr>
          <a:xfrm>
            <a:off x="9248775" y="3064896"/>
            <a:ext cx="2148114" cy="246221"/>
          </a:xfrm>
          <a:prstGeom prst="rect">
            <a:avLst/>
          </a:prstGeom>
          <a:noFill/>
        </p:spPr>
        <p:txBody>
          <a:bodyPr wrap="square" rtlCol="0">
            <a:spAutoFit/>
          </a:bodyPr>
          <a:lstStyle/>
          <a:p>
            <a:r>
              <a:rPr lang="en-US" sz="1000" dirty="0" smtClean="0"/>
              <a:t>Maryland Department of Agriculture</a:t>
            </a:r>
            <a:endParaRPr lang="en-US" sz="1000" dirty="0"/>
          </a:p>
        </p:txBody>
      </p:sp>
      <p:pic>
        <p:nvPicPr>
          <p:cNvPr id="14" name="Picture 13"/>
          <p:cNvPicPr>
            <a:picLocks noChangeAspect="1"/>
          </p:cNvPicPr>
          <p:nvPr/>
        </p:nvPicPr>
        <p:blipFill rotWithShape="1">
          <a:blip r:embed="rId7" cstate="print">
            <a:extLst>
              <a:ext uri="{28A0092B-C50C-407E-A947-70E740481C1C}">
                <a14:useLocalDpi xmlns:a14="http://schemas.microsoft.com/office/drawing/2010/main" val="0"/>
              </a:ext>
            </a:extLst>
          </a:blip>
          <a:srcRect r="11750"/>
          <a:stretch/>
        </p:blipFill>
        <p:spPr>
          <a:xfrm>
            <a:off x="9234716" y="3311117"/>
            <a:ext cx="2812142" cy="2103120"/>
          </a:xfrm>
          <a:prstGeom prst="rect">
            <a:avLst/>
          </a:prstGeom>
        </p:spPr>
      </p:pic>
      <p:sp>
        <p:nvSpPr>
          <p:cNvPr id="15" name="TextBox 14"/>
          <p:cNvSpPr txBox="1"/>
          <p:nvPr/>
        </p:nvSpPr>
        <p:spPr>
          <a:xfrm>
            <a:off x="9248775" y="5409934"/>
            <a:ext cx="823686" cy="246221"/>
          </a:xfrm>
          <a:prstGeom prst="rect">
            <a:avLst/>
          </a:prstGeom>
          <a:noFill/>
        </p:spPr>
        <p:txBody>
          <a:bodyPr wrap="square" rtlCol="0">
            <a:spAutoFit/>
          </a:bodyPr>
          <a:lstStyle/>
          <a:p>
            <a:r>
              <a:rPr lang="en-US" sz="1000" dirty="0" smtClean="0"/>
              <a:t>USDA NRCS</a:t>
            </a:r>
            <a:endParaRPr lang="en-US" sz="1000" dirty="0"/>
          </a:p>
        </p:txBody>
      </p:sp>
      <p:sp>
        <p:nvSpPr>
          <p:cNvPr id="16" name="TextBox 15"/>
          <p:cNvSpPr txBox="1"/>
          <p:nvPr/>
        </p:nvSpPr>
        <p:spPr>
          <a:xfrm>
            <a:off x="7005837" y="4066158"/>
            <a:ext cx="2336800" cy="646331"/>
          </a:xfrm>
          <a:prstGeom prst="rect">
            <a:avLst/>
          </a:prstGeom>
          <a:noFill/>
        </p:spPr>
        <p:txBody>
          <a:bodyPr wrap="square" rtlCol="0">
            <a:spAutoFit/>
          </a:bodyPr>
          <a:lstStyle/>
          <a:p>
            <a:r>
              <a:rPr lang="en-US" b="1" u="sng" dirty="0" smtClean="0"/>
              <a:t>Step 1</a:t>
            </a:r>
            <a:r>
              <a:rPr lang="en-US" b="1" dirty="0" smtClean="0"/>
              <a:t>: Meet Baseline Requirements</a:t>
            </a:r>
            <a:endParaRPr lang="en-US" b="1" dirty="0"/>
          </a:p>
        </p:txBody>
      </p:sp>
    </p:spTree>
    <p:extLst>
      <p:ext uri="{BB962C8B-B14F-4D97-AF65-F5344CB8AC3E}">
        <p14:creationId xmlns:p14="http://schemas.microsoft.com/office/powerpoint/2010/main" val="2726871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06764"/>
            <a:ext cx="6730218" cy="516731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457200" y="6426777"/>
            <a:ext cx="3992503" cy="369332"/>
          </a:xfrm>
          <a:prstGeom prst="rect">
            <a:avLst/>
          </a:prstGeom>
          <a:noFill/>
        </p:spPr>
        <p:txBody>
          <a:bodyPr wrap="none" rtlCol="0">
            <a:spAutoFit/>
          </a:bodyPr>
          <a:lstStyle/>
          <a:p>
            <a:r>
              <a:rPr lang="en-US" dirty="0" smtClean="0"/>
              <a:t>Credit: Ecosystem Enterprise Partnership</a:t>
            </a:r>
            <a:endParaRPr lang="en-US" dirty="0"/>
          </a:p>
        </p:txBody>
      </p:sp>
      <p:sp>
        <p:nvSpPr>
          <p:cNvPr id="16" name="TextBox 15"/>
          <p:cNvSpPr txBox="1"/>
          <p:nvPr/>
        </p:nvSpPr>
        <p:spPr>
          <a:xfrm>
            <a:off x="7640989" y="1689694"/>
            <a:ext cx="3657600" cy="646331"/>
          </a:xfrm>
          <a:prstGeom prst="rect">
            <a:avLst/>
          </a:prstGeom>
          <a:noFill/>
        </p:spPr>
        <p:txBody>
          <a:bodyPr wrap="square" rtlCol="0">
            <a:spAutoFit/>
          </a:bodyPr>
          <a:lstStyle/>
          <a:p>
            <a:r>
              <a:rPr lang="en-US" b="1" u="sng" dirty="0" smtClean="0"/>
              <a:t>Step 2</a:t>
            </a:r>
            <a:r>
              <a:rPr lang="en-US" b="1" dirty="0" smtClean="0"/>
              <a:t>: Implement BMP enhancement practice.</a:t>
            </a:r>
            <a:endParaRPr lang="en-US" b="1" dirty="0"/>
          </a:p>
        </p:txBody>
      </p:sp>
      <p:sp>
        <p:nvSpPr>
          <p:cNvPr id="17" name="Oval 16"/>
          <p:cNvSpPr/>
          <p:nvPr/>
        </p:nvSpPr>
        <p:spPr>
          <a:xfrm>
            <a:off x="5761137" y="3049356"/>
            <a:ext cx="1698171" cy="1663133"/>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cxnSp>
        <p:nvCxnSpPr>
          <p:cNvPr id="18" name="Straight Arrow Connector 17"/>
          <p:cNvCxnSpPr/>
          <p:nvPr/>
        </p:nvCxnSpPr>
        <p:spPr>
          <a:xfrm flipV="1">
            <a:off x="6728271" y="2141108"/>
            <a:ext cx="918294" cy="88456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989" y="2472964"/>
            <a:ext cx="3657600" cy="2743200"/>
          </a:xfrm>
          <a:prstGeom prst="rect">
            <a:avLst/>
          </a:prstGeom>
        </p:spPr>
      </p:pic>
      <p:sp>
        <p:nvSpPr>
          <p:cNvPr id="20" name="Title 1"/>
          <p:cNvSpPr txBox="1">
            <a:spLocks/>
          </p:cNvSpPr>
          <p:nvPr/>
        </p:nvSpPr>
        <p:spPr>
          <a:xfrm>
            <a:off x="91077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Nutrient Trading: The Fundamentals</a:t>
            </a:r>
            <a:endParaRPr lang="en-US" dirty="0"/>
          </a:p>
        </p:txBody>
      </p:sp>
    </p:spTree>
    <p:extLst>
      <p:ext uri="{BB962C8B-B14F-4D97-AF65-F5344CB8AC3E}">
        <p14:creationId xmlns:p14="http://schemas.microsoft.com/office/powerpoint/2010/main" val="13720884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3028" y="906752"/>
            <a:ext cx="6990743" cy="53673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457200" y="6426777"/>
            <a:ext cx="3992503" cy="369332"/>
          </a:xfrm>
          <a:prstGeom prst="rect">
            <a:avLst/>
          </a:prstGeom>
          <a:noFill/>
        </p:spPr>
        <p:txBody>
          <a:bodyPr wrap="none" rtlCol="0">
            <a:spAutoFit/>
          </a:bodyPr>
          <a:lstStyle/>
          <a:p>
            <a:r>
              <a:rPr lang="en-US" dirty="0" smtClean="0"/>
              <a:t>Credit: Ecosystem Enterprise Partnership</a:t>
            </a:r>
            <a:endParaRPr lang="en-US" dirty="0"/>
          </a:p>
        </p:txBody>
      </p:sp>
      <p:sp>
        <p:nvSpPr>
          <p:cNvPr id="20" name="Title 1"/>
          <p:cNvSpPr txBox="1">
            <a:spLocks/>
          </p:cNvSpPr>
          <p:nvPr/>
        </p:nvSpPr>
        <p:spPr>
          <a:xfrm>
            <a:off x="91077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Nutrient Trading: The Fundamentals</a:t>
            </a:r>
            <a:endParaRPr lang="en-US" dirty="0"/>
          </a:p>
        </p:txBody>
      </p:sp>
      <p:sp>
        <p:nvSpPr>
          <p:cNvPr id="29" name="Freeform 28"/>
          <p:cNvSpPr/>
          <p:nvPr/>
        </p:nvSpPr>
        <p:spPr>
          <a:xfrm>
            <a:off x="4100673" y="4017050"/>
            <a:ext cx="4651441" cy="2083039"/>
          </a:xfrm>
          <a:custGeom>
            <a:avLst/>
            <a:gdLst>
              <a:gd name="connsiteX0" fmla="*/ 4651441 w 4651441"/>
              <a:gd name="connsiteY0" fmla="*/ 3407 h 2083039"/>
              <a:gd name="connsiteX1" fmla="*/ 4027327 w 4651441"/>
              <a:gd name="connsiteY1" fmla="*/ 61464 h 2083039"/>
              <a:gd name="connsiteX2" fmla="*/ 3316127 w 4651441"/>
              <a:gd name="connsiteY2" fmla="*/ 424321 h 2083039"/>
              <a:gd name="connsiteX3" fmla="*/ 2851670 w 4651441"/>
              <a:gd name="connsiteY3" fmla="*/ 743636 h 2083039"/>
              <a:gd name="connsiteX4" fmla="*/ 2575898 w 4651441"/>
              <a:gd name="connsiteY4" fmla="*/ 1208093 h 2083039"/>
              <a:gd name="connsiteX5" fmla="*/ 2242070 w 4651441"/>
              <a:gd name="connsiteY5" fmla="*/ 1832207 h 2083039"/>
              <a:gd name="connsiteX6" fmla="*/ 1124470 w 4651441"/>
              <a:gd name="connsiteY6" fmla="*/ 2078950 h 2083039"/>
              <a:gd name="connsiteX7" fmla="*/ 166527 w 4651441"/>
              <a:gd name="connsiteY7" fmla="*/ 1977350 h 2083039"/>
              <a:gd name="connsiteX8" fmla="*/ 6870 w 4651441"/>
              <a:gd name="connsiteY8" fmla="*/ 1861236 h 208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1" h="2083039">
                <a:moveTo>
                  <a:pt x="4651441" y="3407"/>
                </a:moveTo>
                <a:cubicBezTo>
                  <a:pt x="4450660" y="-2641"/>
                  <a:pt x="4249879" y="-8688"/>
                  <a:pt x="4027327" y="61464"/>
                </a:cubicBezTo>
                <a:cubicBezTo>
                  <a:pt x="3804775" y="131616"/>
                  <a:pt x="3512070" y="310626"/>
                  <a:pt x="3316127" y="424321"/>
                </a:cubicBezTo>
                <a:cubicBezTo>
                  <a:pt x="3120184" y="538016"/>
                  <a:pt x="2975042" y="613007"/>
                  <a:pt x="2851670" y="743636"/>
                </a:cubicBezTo>
                <a:cubicBezTo>
                  <a:pt x="2728298" y="874265"/>
                  <a:pt x="2677498" y="1026665"/>
                  <a:pt x="2575898" y="1208093"/>
                </a:cubicBezTo>
                <a:cubicBezTo>
                  <a:pt x="2474298" y="1389522"/>
                  <a:pt x="2483975" y="1687064"/>
                  <a:pt x="2242070" y="1832207"/>
                </a:cubicBezTo>
                <a:cubicBezTo>
                  <a:pt x="2000165" y="1977350"/>
                  <a:pt x="1470394" y="2054760"/>
                  <a:pt x="1124470" y="2078950"/>
                </a:cubicBezTo>
                <a:cubicBezTo>
                  <a:pt x="778546" y="2103140"/>
                  <a:pt x="352794" y="2013636"/>
                  <a:pt x="166527" y="1977350"/>
                </a:cubicBezTo>
                <a:cubicBezTo>
                  <a:pt x="-19740" y="1941064"/>
                  <a:pt x="-6435" y="1901150"/>
                  <a:pt x="6870" y="186123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rot="3689103">
            <a:off x="7622185" y="4023849"/>
            <a:ext cx="214052" cy="9579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1554844">
            <a:off x="6668511" y="5042699"/>
            <a:ext cx="232107" cy="8879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rot="5064036">
            <a:off x="5836286" y="5788572"/>
            <a:ext cx="280650" cy="8763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5686220">
            <a:off x="4433095" y="5692194"/>
            <a:ext cx="275212" cy="11031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113209" y="3462429"/>
            <a:ext cx="1066712" cy="104037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cxnSp>
        <p:nvCxnSpPr>
          <p:cNvPr id="35" name="Straight Arrow Connector 34"/>
          <p:cNvCxnSpPr>
            <a:stCxn id="34" idx="0"/>
          </p:cNvCxnSpPr>
          <p:nvPr/>
        </p:nvCxnSpPr>
        <p:spPr>
          <a:xfrm flipV="1">
            <a:off x="7646565" y="2141108"/>
            <a:ext cx="0" cy="132132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768771" y="1624058"/>
            <a:ext cx="3657600" cy="923330"/>
          </a:xfrm>
          <a:prstGeom prst="rect">
            <a:avLst/>
          </a:prstGeom>
          <a:noFill/>
        </p:spPr>
        <p:txBody>
          <a:bodyPr wrap="square" rtlCol="0">
            <a:spAutoFit/>
          </a:bodyPr>
          <a:lstStyle/>
          <a:p>
            <a:r>
              <a:rPr lang="en-US" b="1" u="sng" dirty="0" smtClean="0"/>
              <a:t>Step 3</a:t>
            </a:r>
            <a:r>
              <a:rPr lang="en-US" b="1" dirty="0" smtClean="0"/>
              <a:t>: Nutrient credits are generated and posted on the non-point source credit exchange.</a:t>
            </a:r>
            <a:endParaRPr lang="en-US" b="1" dirty="0"/>
          </a:p>
        </p:txBody>
      </p:sp>
      <p:sp>
        <p:nvSpPr>
          <p:cNvPr id="14" name="TextBox 13"/>
          <p:cNvSpPr txBox="1"/>
          <p:nvPr/>
        </p:nvSpPr>
        <p:spPr>
          <a:xfrm>
            <a:off x="688333" y="1424811"/>
            <a:ext cx="4623895" cy="1200329"/>
          </a:xfrm>
          <a:prstGeom prst="rect">
            <a:avLst/>
          </a:prstGeom>
          <a:noFill/>
        </p:spPr>
        <p:txBody>
          <a:bodyPr wrap="square" rtlCol="0">
            <a:spAutoFit/>
          </a:bodyPr>
          <a:lstStyle/>
          <a:p>
            <a:r>
              <a:rPr lang="en-US" sz="2400" b="1" u="sng" dirty="0" smtClean="0"/>
              <a:t>Credits based on removal efficiencies assigned by the Chesapeake Bay Program.</a:t>
            </a:r>
            <a:endParaRPr lang="en-US" sz="2400" b="1" u="sng" dirty="0"/>
          </a:p>
        </p:txBody>
      </p:sp>
    </p:spTree>
    <p:extLst>
      <p:ext uri="{BB962C8B-B14F-4D97-AF65-F5344CB8AC3E}">
        <p14:creationId xmlns:p14="http://schemas.microsoft.com/office/powerpoint/2010/main" val="27580306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4369832" y="4299534"/>
            <a:ext cx="1908545" cy="1833808"/>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227" y="906752"/>
            <a:ext cx="6990743" cy="53673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
        <p:nvSpPr>
          <p:cNvPr id="5" name="TextBox 4"/>
          <p:cNvSpPr txBox="1"/>
          <p:nvPr/>
        </p:nvSpPr>
        <p:spPr>
          <a:xfrm>
            <a:off x="5019546" y="6460028"/>
            <a:ext cx="3992503" cy="369332"/>
          </a:xfrm>
          <a:prstGeom prst="rect">
            <a:avLst/>
          </a:prstGeom>
          <a:noFill/>
        </p:spPr>
        <p:txBody>
          <a:bodyPr wrap="none" rtlCol="0">
            <a:spAutoFit/>
          </a:bodyPr>
          <a:lstStyle/>
          <a:p>
            <a:r>
              <a:rPr lang="en-US" dirty="0" smtClean="0"/>
              <a:t>Credit: Ecosystem Enterprise Partnership</a:t>
            </a:r>
            <a:endParaRPr lang="en-US" dirty="0"/>
          </a:p>
        </p:txBody>
      </p:sp>
      <p:sp>
        <p:nvSpPr>
          <p:cNvPr id="20" name="Title 1"/>
          <p:cNvSpPr txBox="1">
            <a:spLocks/>
          </p:cNvSpPr>
          <p:nvPr/>
        </p:nvSpPr>
        <p:spPr>
          <a:xfrm>
            <a:off x="910771"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t>Nutrient Trading: The Fundamentals</a:t>
            </a:r>
            <a:endParaRPr lang="en-US" dirty="0"/>
          </a:p>
        </p:txBody>
      </p:sp>
      <p:sp>
        <p:nvSpPr>
          <p:cNvPr id="29" name="Freeform 28"/>
          <p:cNvSpPr/>
          <p:nvPr/>
        </p:nvSpPr>
        <p:spPr>
          <a:xfrm>
            <a:off x="5827872" y="4017050"/>
            <a:ext cx="4651441" cy="2083039"/>
          </a:xfrm>
          <a:custGeom>
            <a:avLst/>
            <a:gdLst>
              <a:gd name="connsiteX0" fmla="*/ 4651441 w 4651441"/>
              <a:gd name="connsiteY0" fmla="*/ 3407 h 2083039"/>
              <a:gd name="connsiteX1" fmla="*/ 4027327 w 4651441"/>
              <a:gd name="connsiteY1" fmla="*/ 61464 h 2083039"/>
              <a:gd name="connsiteX2" fmla="*/ 3316127 w 4651441"/>
              <a:gd name="connsiteY2" fmla="*/ 424321 h 2083039"/>
              <a:gd name="connsiteX3" fmla="*/ 2851670 w 4651441"/>
              <a:gd name="connsiteY3" fmla="*/ 743636 h 2083039"/>
              <a:gd name="connsiteX4" fmla="*/ 2575898 w 4651441"/>
              <a:gd name="connsiteY4" fmla="*/ 1208093 h 2083039"/>
              <a:gd name="connsiteX5" fmla="*/ 2242070 w 4651441"/>
              <a:gd name="connsiteY5" fmla="*/ 1832207 h 2083039"/>
              <a:gd name="connsiteX6" fmla="*/ 1124470 w 4651441"/>
              <a:gd name="connsiteY6" fmla="*/ 2078950 h 2083039"/>
              <a:gd name="connsiteX7" fmla="*/ 166527 w 4651441"/>
              <a:gd name="connsiteY7" fmla="*/ 1977350 h 2083039"/>
              <a:gd name="connsiteX8" fmla="*/ 6870 w 4651441"/>
              <a:gd name="connsiteY8" fmla="*/ 1861236 h 208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51441" h="2083039">
                <a:moveTo>
                  <a:pt x="4651441" y="3407"/>
                </a:moveTo>
                <a:cubicBezTo>
                  <a:pt x="4450660" y="-2641"/>
                  <a:pt x="4249879" y="-8688"/>
                  <a:pt x="4027327" y="61464"/>
                </a:cubicBezTo>
                <a:cubicBezTo>
                  <a:pt x="3804775" y="131616"/>
                  <a:pt x="3512070" y="310626"/>
                  <a:pt x="3316127" y="424321"/>
                </a:cubicBezTo>
                <a:cubicBezTo>
                  <a:pt x="3120184" y="538016"/>
                  <a:pt x="2975042" y="613007"/>
                  <a:pt x="2851670" y="743636"/>
                </a:cubicBezTo>
                <a:cubicBezTo>
                  <a:pt x="2728298" y="874265"/>
                  <a:pt x="2677498" y="1026665"/>
                  <a:pt x="2575898" y="1208093"/>
                </a:cubicBezTo>
                <a:cubicBezTo>
                  <a:pt x="2474298" y="1389522"/>
                  <a:pt x="2483975" y="1687064"/>
                  <a:pt x="2242070" y="1832207"/>
                </a:cubicBezTo>
                <a:cubicBezTo>
                  <a:pt x="2000165" y="1977350"/>
                  <a:pt x="1470394" y="2054760"/>
                  <a:pt x="1124470" y="2078950"/>
                </a:cubicBezTo>
                <a:cubicBezTo>
                  <a:pt x="778546" y="2103140"/>
                  <a:pt x="352794" y="2013636"/>
                  <a:pt x="166527" y="1977350"/>
                </a:cubicBezTo>
                <a:cubicBezTo>
                  <a:pt x="-19740" y="1941064"/>
                  <a:pt x="-6435" y="1901150"/>
                  <a:pt x="6870" y="1861236"/>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rot="3689103">
            <a:off x="9349384" y="4023849"/>
            <a:ext cx="214052" cy="95791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own Arrow 30"/>
          <p:cNvSpPr/>
          <p:nvPr/>
        </p:nvSpPr>
        <p:spPr>
          <a:xfrm rot="1554844">
            <a:off x="8395710" y="5042699"/>
            <a:ext cx="232107" cy="887924"/>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rot="5064036">
            <a:off x="7563485" y="5788572"/>
            <a:ext cx="280650" cy="87636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rot="5686220">
            <a:off x="6160294" y="5692194"/>
            <a:ext cx="275212" cy="110316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141773" y="5164371"/>
            <a:ext cx="1066712" cy="104037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lumMod val="40000"/>
                  <a:lumOff val="60000"/>
                </a:schemeClr>
              </a:solidFill>
            </a:endParaRPr>
          </a:p>
        </p:txBody>
      </p:sp>
      <p:cxnSp>
        <p:nvCxnSpPr>
          <p:cNvPr id="35" name="Straight Arrow Connector 34"/>
          <p:cNvCxnSpPr/>
          <p:nvPr/>
        </p:nvCxnSpPr>
        <p:spPr>
          <a:xfrm flipH="1">
            <a:off x="4223113" y="5726073"/>
            <a:ext cx="1899581" cy="47867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97614" y="5782532"/>
            <a:ext cx="3657600" cy="646331"/>
          </a:xfrm>
          <a:prstGeom prst="rect">
            <a:avLst/>
          </a:prstGeom>
          <a:noFill/>
        </p:spPr>
        <p:txBody>
          <a:bodyPr wrap="square" rtlCol="0">
            <a:spAutoFit/>
          </a:bodyPr>
          <a:lstStyle/>
          <a:p>
            <a:r>
              <a:rPr lang="en-US" b="1" u="sng" dirty="0" smtClean="0"/>
              <a:t>Step 5</a:t>
            </a:r>
            <a:r>
              <a:rPr lang="en-US" b="1" dirty="0" smtClean="0"/>
              <a:t>: Point and non-point source seek to purchase offset credits. </a:t>
            </a:r>
            <a:endParaRPr lang="en-US" b="1" dirty="0"/>
          </a:p>
        </p:txBody>
      </p:sp>
      <p:sp>
        <p:nvSpPr>
          <p:cNvPr id="7" name="TextBox 6"/>
          <p:cNvSpPr txBox="1"/>
          <p:nvPr/>
        </p:nvSpPr>
        <p:spPr>
          <a:xfrm>
            <a:off x="688333" y="1424811"/>
            <a:ext cx="4623895" cy="830997"/>
          </a:xfrm>
          <a:prstGeom prst="rect">
            <a:avLst/>
          </a:prstGeom>
          <a:noFill/>
        </p:spPr>
        <p:txBody>
          <a:bodyPr wrap="square" rtlCol="0">
            <a:spAutoFit/>
          </a:bodyPr>
          <a:lstStyle/>
          <a:p>
            <a:r>
              <a:rPr lang="en-US" sz="2400" b="1" u="sng" dirty="0" smtClean="0"/>
              <a:t>Point source: 1:2 Credit Ratio</a:t>
            </a:r>
          </a:p>
          <a:p>
            <a:r>
              <a:rPr lang="en-US" sz="2400" b="1" u="sng" dirty="0" smtClean="0"/>
              <a:t>Non-Point Source: 1:1 Credit Ratio</a:t>
            </a:r>
            <a:endParaRPr lang="en-US" sz="2400" b="1" u="sng" dirty="0"/>
          </a:p>
        </p:txBody>
      </p:sp>
      <p:sp>
        <p:nvSpPr>
          <p:cNvPr id="21" name="Isosceles Triangle 20"/>
          <p:cNvSpPr/>
          <p:nvPr/>
        </p:nvSpPr>
        <p:spPr>
          <a:xfrm>
            <a:off x="642040" y="2417829"/>
            <a:ext cx="3840480" cy="3383280"/>
          </a:xfrm>
          <a:prstGeom prst="triangl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Isosceles Triangle 1"/>
          <p:cNvSpPr/>
          <p:nvPr/>
        </p:nvSpPr>
        <p:spPr>
          <a:xfrm>
            <a:off x="929687" y="2358180"/>
            <a:ext cx="3259097" cy="29352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1332193" y="2365938"/>
            <a:ext cx="2468880" cy="2194560"/>
          </a:xfrm>
          <a:prstGeom prst="triangle">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a:off x="1647880" y="2398596"/>
            <a:ext cx="1828800" cy="1554480"/>
          </a:xfrm>
          <a:prstGeom prst="triangl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a:off x="2028883" y="2355056"/>
            <a:ext cx="1060704" cy="914400"/>
          </a:xfrm>
          <a:prstGeom prst="triangle">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11320" y="2617435"/>
            <a:ext cx="893138" cy="646331"/>
          </a:xfrm>
          <a:prstGeom prst="rect">
            <a:avLst/>
          </a:prstGeom>
          <a:noFill/>
        </p:spPr>
        <p:txBody>
          <a:bodyPr wrap="square" rtlCol="0">
            <a:spAutoFit/>
          </a:bodyPr>
          <a:lstStyle/>
          <a:p>
            <a:pPr algn="ctr"/>
            <a:r>
              <a:rPr lang="en-US" dirty="0" smtClean="0"/>
              <a:t>Same HUC 12</a:t>
            </a:r>
            <a:endParaRPr lang="en-US" dirty="0"/>
          </a:p>
        </p:txBody>
      </p:sp>
      <p:sp>
        <p:nvSpPr>
          <p:cNvPr id="22" name="TextBox 21"/>
          <p:cNvSpPr txBox="1"/>
          <p:nvPr/>
        </p:nvSpPr>
        <p:spPr>
          <a:xfrm>
            <a:off x="1850849" y="3431685"/>
            <a:ext cx="2007832" cy="369332"/>
          </a:xfrm>
          <a:prstGeom prst="rect">
            <a:avLst/>
          </a:prstGeom>
          <a:noFill/>
        </p:spPr>
        <p:txBody>
          <a:bodyPr wrap="square" rtlCol="0">
            <a:spAutoFit/>
          </a:bodyPr>
          <a:lstStyle/>
          <a:p>
            <a:r>
              <a:rPr lang="en-US" dirty="0" smtClean="0"/>
              <a:t>Same HUC 10</a:t>
            </a:r>
            <a:endParaRPr lang="en-US" dirty="0"/>
          </a:p>
        </p:txBody>
      </p:sp>
      <p:sp>
        <p:nvSpPr>
          <p:cNvPr id="23" name="TextBox 22"/>
          <p:cNvSpPr txBox="1"/>
          <p:nvPr/>
        </p:nvSpPr>
        <p:spPr>
          <a:xfrm>
            <a:off x="1825899" y="4085853"/>
            <a:ext cx="2007832" cy="369332"/>
          </a:xfrm>
          <a:prstGeom prst="rect">
            <a:avLst/>
          </a:prstGeom>
          <a:noFill/>
        </p:spPr>
        <p:txBody>
          <a:bodyPr wrap="square" rtlCol="0">
            <a:spAutoFit/>
          </a:bodyPr>
          <a:lstStyle/>
          <a:p>
            <a:r>
              <a:rPr lang="en-US" dirty="0" smtClean="0"/>
              <a:t>Same HUC 8</a:t>
            </a:r>
            <a:endParaRPr lang="en-US" dirty="0"/>
          </a:p>
        </p:txBody>
      </p:sp>
      <p:sp>
        <p:nvSpPr>
          <p:cNvPr id="24" name="TextBox 23"/>
          <p:cNvSpPr txBox="1"/>
          <p:nvPr/>
        </p:nvSpPr>
        <p:spPr>
          <a:xfrm>
            <a:off x="1453528" y="4679757"/>
            <a:ext cx="2336659" cy="646331"/>
          </a:xfrm>
          <a:prstGeom prst="rect">
            <a:avLst/>
          </a:prstGeom>
          <a:noFill/>
        </p:spPr>
        <p:txBody>
          <a:bodyPr wrap="square" rtlCol="0">
            <a:spAutoFit/>
          </a:bodyPr>
          <a:lstStyle/>
          <a:p>
            <a:pPr algn="ctr"/>
            <a:r>
              <a:rPr lang="en-US" dirty="0" smtClean="0"/>
              <a:t>Adjacent HUC 8 within same tributary</a:t>
            </a:r>
            <a:endParaRPr lang="en-US" dirty="0"/>
          </a:p>
        </p:txBody>
      </p:sp>
      <p:sp>
        <p:nvSpPr>
          <p:cNvPr id="25" name="TextBox 24"/>
          <p:cNvSpPr txBox="1"/>
          <p:nvPr/>
        </p:nvSpPr>
        <p:spPr>
          <a:xfrm>
            <a:off x="1374489" y="5354270"/>
            <a:ext cx="2336659" cy="369332"/>
          </a:xfrm>
          <a:prstGeom prst="rect">
            <a:avLst/>
          </a:prstGeom>
          <a:noFill/>
        </p:spPr>
        <p:txBody>
          <a:bodyPr wrap="square" rtlCol="0">
            <a:spAutoFit/>
          </a:bodyPr>
          <a:lstStyle/>
          <a:p>
            <a:pPr algn="ctr"/>
            <a:r>
              <a:rPr lang="en-US" dirty="0" smtClean="0"/>
              <a:t>Same tributary</a:t>
            </a:r>
          </a:p>
        </p:txBody>
      </p:sp>
    </p:spTree>
    <p:extLst>
      <p:ext uri="{BB962C8B-B14F-4D97-AF65-F5344CB8AC3E}">
        <p14:creationId xmlns:p14="http://schemas.microsoft.com/office/powerpoint/2010/main" val="18869299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10" y="136525"/>
            <a:ext cx="10515600" cy="1325563"/>
          </a:xfrm>
        </p:spPr>
        <p:txBody>
          <a:bodyPr/>
          <a:lstStyle/>
          <a:p>
            <a:pPr algn="ctr"/>
            <a:r>
              <a:rPr lang="en-US" dirty="0" smtClean="0"/>
              <a:t>Who</a:t>
            </a:r>
            <a:r>
              <a:rPr lang="en-US" dirty="0"/>
              <a:t> </a:t>
            </a:r>
            <a:r>
              <a:rPr lang="en-US" dirty="0" smtClean="0"/>
              <a:t>is eligible to purchase nutrient credits?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9059299"/>
              </p:ext>
            </p:extLst>
          </p:nvPr>
        </p:nvGraphicFramePr>
        <p:xfrm>
          <a:off x="6174105" y="1153061"/>
          <a:ext cx="6259830" cy="5330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658100" y="3255228"/>
            <a:ext cx="2160270" cy="2308324"/>
          </a:xfrm>
          <a:prstGeom prst="rect">
            <a:avLst/>
          </a:prstGeom>
          <a:noFill/>
        </p:spPr>
        <p:txBody>
          <a:bodyPr wrap="square" rtlCol="0">
            <a:spAutoFit/>
          </a:bodyPr>
          <a:lstStyle/>
          <a:p>
            <a:pPr algn="ctr"/>
            <a:r>
              <a:rPr lang="en-US" dirty="0"/>
              <a:t> Virginia Pollutant Discharge     Elimination System (VPDES) Permittees for Discharges of Storm Water Associated with Industrial Activity</a:t>
            </a:r>
          </a:p>
        </p:txBody>
      </p:sp>
      <p:pic>
        <p:nvPicPr>
          <p:cNvPr id="9" name="Picture 8"/>
          <p:cNvPicPr>
            <a:picLocks noChangeAspect="1"/>
          </p:cNvPicPr>
          <p:nvPr/>
        </p:nvPicPr>
        <p:blipFill rotWithShape="1">
          <a:blip r:embed="rId8"/>
          <a:srcRect l="19265"/>
          <a:stretch/>
        </p:blipFill>
        <p:spPr>
          <a:xfrm>
            <a:off x="103822" y="1598831"/>
            <a:ext cx="4921568" cy="4067175"/>
          </a:xfrm>
          <a:prstGeom prst="rect">
            <a:avLst/>
          </a:prstGeom>
        </p:spPr>
      </p:pic>
      <p:sp>
        <p:nvSpPr>
          <p:cNvPr id="12" name="Down Arrow 11"/>
          <p:cNvSpPr/>
          <p:nvPr/>
        </p:nvSpPr>
        <p:spPr>
          <a:xfrm rot="3152179">
            <a:off x="5274701" y="2140018"/>
            <a:ext cx="697230" cy="115443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61710" y="1589276"/>
            <a:ext cx="2327910" cy="923330"/>
          </a:xfrm>
          <a:prstGeom prst="rect">
            <a:avLst/>
          </a:prstGeom>
          <a:noFill/>
        </p:spPr>
        <p:txBody>
          <a:bodyPr wrap="square" rtlCol="0">
            <a:spAutoFit/>
          </a:bodyPr>
          <a:lstStyle/>
          <a:p>
            <a:pPr algn="ctr"/>
            <a:r>
              <a:rPr lang="en-US" b="1" dirty="0" smtClean="0"/>
              <a:t>Point sources (e.g., waste water treatment facilities).</a:t>
            </a:r>
            <a:endParaRPr lang="en-US" b="1" dirty="0"/>
          </a:p>
        </p:txBody>
      </p:sp>
      <p:sp>
        <p:nvSpPr>
          <p:cNvPr id="14" name="TextBox 13"/>
          <p:cNvSpPr txBox="1"/>
          <p:nvPr/>
        </p:nvSpPr>
        <p:spPr>
          <a:xfrm>
            <a:off x="103822" y="5837266"/>
            <a:ext cx="4921567" cy="677108"/>
          </a:xfrm>
          <a:prstGeom prst="rect">
            <a:avLst/>
          </a:prstGeom>
          <a:solidFill>
            <a:schemeClr val="accent1">
              <a:lumMod val="60000"/>
              <a:lumOff val="40000"/>
            </a:schemeClr>
          </a:solidFill>
          <a:ln>
            <a:solidFill>
              <a:schemeClr val="accent1"/>
            </a:solidFill>
          </a:ln>
        </p:spPr>
        <p:txBody>
          <a:bodyPr wrap="square" rtlCol="0">
            <a:spAutoFit/>
          </a:bodyPr>
          <a:lstStyle/>
          <a:p>
            <a:r>
              <a:rPr lang="en-US" sz="2000" b="1" dirty="0" smtClean="0"/>
              <a:t>Bottom line</a:t>
            </a:r>
            <a:r>
              <a:rPr lang="en-US" b="1" dirty="0" smtClean="0"/>
              <a:t>: point sources need the most credits, but typically trade amongst themselves. </a:t>
            </a:r>
            <a:endParaRPr lang="en-US" b="1" dirty="0"/>
          </a:p>
        </p:txBody>
      </p:sp>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Tree>
    <p:extLst>
      <p:ext uri="{BB962C8B-B14F-4D97-AF65-F5344CB8AC3E}">
        <p14:creationId xmlns:p14="http://schemas.microsoft.com/office/powerpoint/2010/main" val="1079728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10" y="136525"/>
            <a:ext cx="10515600" cy="1325563"/>
          </a:xfrm>
        </p:spPr>
        <p:txBody>
          <a:bodyPr/>
          <a:lstStyle/>
          <a:p>
            <a:pPr algn="ctr"/>
            <a:r>
              <a:rPr lang="en-US" dirty="0" smtClean="0"/>
              <a:t>Who is eligible </a:t>
            </a:r>
            <a:r>
              <a:rPr lang="en-US" smtClean="0"/>
              <a:t>to purchase </a:t>
            </a:r>
            <a:r>
              <a:rPr lang="en-US" dirty="0" smtClean="0"/>
              <a:t>nutrient credits?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0888080"/>
              </p:ext>
            </p:extLst>
          </p:nvPr>
        </p:nvGraphicFramePr>
        <p:xfrm>
          <a:off x="6174105" y="1153061"/>
          <a:ext cx="6259830" cy="5330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635240" y="3819038"/>
            <a:ext cx="1668780" cy="1061829"/>
          </a:xfrm>
          <a:prstGeom prst="rect">
            <a:avLst/>
          </a:prstGeom>
          <a:noFill/>
        </p:spPr>
        <p:txBody>
          <a:bodyPr wrap="square" rtlCol="0">
            <a:spAutoFit/>
          </a:bodyPr>
          <a:lstStyle/>
          <a:p>
            <a:pPr algn="ctr"/>
            <a:r>
              <a:rPr lang="en-US" sz="1050" dirty="0"/>
              <a:t> Virginia Pollutant Discharge </a:t>
            </a:r>
            <a:r>
              <a:rPr lang="en-US" sz="1050" dirty="0" smtClean="0"/>
              <a:t>Elimination </a:t>
            </a:r>
            <a:r>
              <a:rPr lang="en-US" sz="1050" dirty="0"/>
              <a:t>System (VPDES) Permittees for Discharges of Storm Water Associated with Industrial Activity</a:t>
            </a:r>
          </a:p>
        </p:txBody>
      </p:sp>
      <p:pic>
        <p:nvPicPr>
          <p:cNvPr id="9" name="Picture 8"/>
          <p:cNvPicPr>
            <a:picLocks/>
          </p:cNvPicPr>
          <p:nvPr/>
        </p:nvPicPr>
        <p:blipFill rotWithShape="1">
          <a:blip r:embed="rId8">
            <a:extLst>
              <a:ext uri="{28A0092B-C50C-407E-A947-70E740481C1C}">
                <a14:useLocalDpi xmlns:a14="http://schemas.microsoft.com/office/drawing/2010/main" val="0"/>
              </a:ext>
            </a:extLst>
          </a:blip>
          <a:srcRect l="76853" t="41736" r="4335" b="4687"/>
          <a:stretch/>
        </p:blipFill>
        <p:spPr>
          <a:xfrm>
            <a:off x="157841" y="1644967"/>
            <a:ext cx="4919472" cy="4069080"/>
          </a:xfrm>
          <a:prstGeom prst="rect">
            <a:avLst/>
          </a:prstGeom>
        </p:spPr>
      </p:pic>
      <p:sp>
        <p:nvSpPr>
          <p:cNvPr id="13" name="TextBox 12"/>
          <p:cNvSpPr txBox="1"/>
          <p:nvPr/>
        </p:nvSpPr>
        <p:spPr>
          <a:xfrm>
            <a:off x="5299710" y="1644967"/>
            <a:ext cx="2327910" cy="2308324"/>
          </a:xfrm>
          <a:prstGeom prst="rect">
            <a:avLst/>
          </a:prstGeom>
          <a:noFill/>
        </p:spPr>
        <p:txBody>
          <a:bodyPr wrap="square" rtlCol="0">
            <a:spAutoFit/>
          </a:bodyPr>
          <a:lstStyle/>
          <a:p>
            <a:pPr algn="ctr"/>
            <a:r>
              <a:rPr lang="en-US" b="1" dirty="0" smtClean="0"/>
              <a:t>Small Municipal Separate Storm Water Systems (MS4s) are required to meet nutrient load reductions dictated by the Chesapeake Bay TMDL.</a:t>
            </a:r>
            <a:endParaRPr lang="en-US" b="1" dirty="0"/>
          </a:p>
        </p:txBody>
      </p:sp>
      <p:sp>
        <p:nvSpPr>
          <p:cNvPr id="14" name="TextBox 13"/>
          <p:cNvSpPr txBox="1"/>
          <p:nvPr/>
        </p:nvSpPr>
        <p:spPr>
          <a:xfrm>
            <a:off x="157841" y="5837266"/>
            <a:ext cx="4919472" cy="954107"/>
          </a:xfrm>
          <a:prstGeom prst="rect">
            <a:avLst/>
          </a:prstGeom>
          <a:solidFill>
            <a:schemeClr val="accent6">
              <a:lumMod val="40000"/>
              <a:lumOff val="60000"/>
            </a:schemeClr>
          </a:solidFill>
          <a:ln>
            <a:solidFill>
              <a:schemeClr val="accent6">
                <a:lumMod val="75000"/>
              </a:schemeClr>
            </a:solidFill>
          </a:ln>
        </p:spPr>
        <p:txBody>
          <a:bodyPr wrap="square" rtlCol="0">
            <a:spAutoFit/>
          </a:bodyPr>
          <a:lstStyle/>
          <a:p>
            <a:r>
              <a:rPr lang="en-US" sz="2000" b="1" dirty="0" smtClean="0"/>
              <a:t>Bottom line: </a:t>
            </a:r>
            <a:r>
              <a:rPr lang="en-US" b="1" dirty="0" smtClean="0"/>
              <a:t>More MS4 permittees will purchase credits starting next year for the 2</a:t>
            </a:r>
            <a:r>
              <a:rPr lang="en-US" b="1" baseline="30000" dirty="0" smtClean="0"/>
              <a:t>nd</a:t>
            </a:r>
            <a:r>
              <a:rPr lang="en-US" b="1" dirty="0" smtClean="0"/>
              <a:t> permit cycle. </a:t>
            </a:r>
            <a:endParaRPr lang="en-US" b="1" dirty="0"/>
          </a:p>
        </p:txBody>
      </p:sp>
      <p:sp>
        <p:nvSpPr>
          <p:cNvPr id="3" name="TextBox 2"/>
          <p:cNvSpPr txBox="1"/>
          <p:nvPr/>
        </p:nvSpPr>
        <p:spPr>
          <a:xfrm>
            <a:off x="9765323" y="3818329"/>
            <a:ext cx="1827262" cy="646331"/>
          </a:xfrm>
          <a:prstGeom prst="rect">
            <a:avLst/>
          </a:prstGeom>
          <a:noFill/>
        </p:spPr>
        <p:txBody>
          <a:bodyPr wrap="square" rtlCol="0">
            <a:spAutoFit/>
          </a:bodyPr>
          <a:lstStyle/>
          <a:p>
            <a:pPr lvl="0"/>
            <a:r>
              <a:rPr lang="en-US" dirty="0"/>
              <a:t>MS4 Permittees</a:t>
            </a:r>
          </a:p>
          <a:p>
            <a:endParaRPr lang="en-US" dirty="0"/>
          </a:p>
        </p:txBody>
      </p:sp>
      <p:sp>
        <p:nvSpPr>
          <p:cNvPr id="10" name="TextBox 9"/>
          <p:cNvSpPr txBox="1"/>
          <p:nvPr/>
        </p:nvSpPr>
        <p:spPr>
          <a:xfrm>
            <a:off x="5299710" y="4341281"/>
            <a:ext cx="2327910" cy="2400657"/>
          </a:xfrm>
          <a:prstGeom prst="rect">
            <a:avLst/>
          </a:prstGeom>
          <a:noFill/>
        </p:spPr>
        <p:txBody>
          <a:bodyPr wrap="square" rtlCol="0">
            <a:spAutoFit/>
          </a:bodyPr>
          <a:lstStyle/>
          <a:p>
            <a:pPr algn="ctr"/>
            <a:r>
              <a:rPr lang="en-US" b="1" dirty="0" smtClean="0"/>
              <a:t>Reductions can be met incrementally with five year permit cycles. </a:t>
            </a:r>
            <a:r>
              <a:rPr lang="en-US" sz="2400" b="1" u="sng" dirty="0" smtClean="0"/>
              <a:t>Current cycle requires only 5% implementation</a:t>
            </a:r>
            <a:r>
              <a:rPr lang="en-US" sz="2400" b="1" dirty="0" smtClean="0"/>
              <a:t>.</a:t>
            </a:r>
            <a:endParaRPr lang="en-US" sz="2400" b="1"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Tree>
    <p:extLst>
      <p:ext uri="{BB962C8B-B14F-4D97-AF65-F5344CB8AC3E}">
        <p14:creationId xmlns:p14="http://schemas.microsoft.com/office/powerpoint/2010/main" val="830042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3910" y="136525"/>
            <a:ext cx="10515600" cy="1325563"/>
          </a:xfrm>
        </p:spPr>
        <p:txBody>
          <a:bodyPr/>
          <a:lstStyle/>
          <a:p>
            <a:pPr algn="ctr"/>
            <a:r>
              <a:rPr lang="en-US" dirty="0" smtClean="0"/>
              <a:t>Who is eligible to purchase nutrient credits?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24397607"/>
              </p:ext>
            </p:extLst>
          </p:nvPr>
        </p:nvGraphicFramePr>
        <p:xfrm>
          <a:off x="6174105" y="1153061"/>
          <a:ext cx="6259830" cy="5330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7179945" y="4367071"/>
            <a:ext cx="1668780" cy="1061829"/>
          </a:xfrm>
          <a:prstGeom prst="rect">
            <a:avLst/>
          </a:prstGeom>
          <a:noFill/>
        </p:spPr>
        <p:txBody>
          <a:bodyPr wrap="square" rtlCol="0">
            <a:spAutoFit/>
          </a:bodyPr>
          <a:lstStyle/>
          <a:p>
            <a:pPr algn="ctr"/>
            <a:r>
              <a:rPr lang="en-US" sz="1050" dirty="0"/>
              <a:t> Virginia Pollutant Discharge </a:t>
            </a:r>
            <a:r>
              <a:rPr lang="en-US" sz="1050" dirty="0" smtClean="0"/>
              <a:t>Elimination </a:t>
            </a:r>
            <a:r>
              <a:rPr lang="en-US" sz="1050" dirty="0"/>
              <a:t>System (VPDES) Permittees for Discharges of Storm Water Associated with Industrial Activity</a:t>
            </a:r>
          </a:p>
        </p:txBody>
      </p:sp>
      <p:sp>
        <p:nvSpPr>
          <p:cNvPr id="14" name="TextBox 13"/>
          <p:cNvSpPr txBox="1"/>
          <p:nvPr/>
        </p:nvSpPr>
        <p:spPr>
          <a:xfrm>
            <a:off x="103822" y="5837266"/>
            <a:ext cx="4921567" cy="954107"/>
          </a:xfrm>
          <a:prstGeom prst="rect">
            <a:avLst/>
          </a:prstGeom>
          <a:solidFill>
            <a:schemeClr val="accent4">
              <a:lumMod val="40000"/>
              <a:lumOff val="60000"/>
            </a:schemeClr>
          </a:solidFill>
          <a:ln>
            <a:solidFill>
              <a:schemeClr val="accent4">
                <a:lumMod val="75000"/>
              </a:schemeClr>
            </a:solidFill>
          </a:ln>
        </p:spPr>
        <p:txBody>
          <a:bodyPr wrap="square" rtlCol="0">
            <a:spAutoFit/>
          </a:bodyPr>
          <a:lstStyle/>
          <a:p>
            <a:r>
              <a:rPr lang="en-US" sz="2000" b="1" dirty="0" smtClean="0"/>
              <a:t>Bottom line: </a:t>
            </a:r>
            <a:r>
              <a:rPr lang="en-US" b="1" dirty="0" smtClean="0"/>
              <a:t>As part of VSMP, general construction permittees present biggest demand for nutrient credits and the majority of sales.  </a:t>
            </a:r>
            <a:endParaRPr lang="en-US" b="1" dirty="0"/>
          </a:p>
        </p:txBody>
      </p:sp>
      <p:sp>
        <p:nvSpPr>
          <p:cNvPr id="3" name="TextBox 2"/>
          <p:cNvSpPr txBox="1"/>
          <p:nvPr/>
        </p:nvSpPr>
        <p:spPr>
          <a:xfrm>
            <a:off x="8220729" y="2227481"/>
            <a:ext cx="2286000" cy="2031325"/>
          </a:xfrm>
          <a:prstGeom prst="rect">
            <a:avLst/>
          </a:prstGeom>
          <a:noFill/>
        </p:spPr>
        <p:txBody>
          <a:bodyPr wrap="square" rtlCol="0">
            <a:spAutoFit/>
          </a:bodyPr>
          <a:lstStyle/>
          <a:p>
            <a:pPr lvl="0" algn="ctr"/>
            <a:r>
              <a:rPr lang="en-US" dirty="0"/>
              <a:t>Virginia Storm Water Management </a:t>
            </a:r>
            <a:r>
              <a:rPr lang="en-US" dirty="0" smtClean="0"/>
              <a:t>Program (</a:t>
            </a:r>
            <a:r>
              <a:rPr lang="en-US" dirty="0"/>
              <a:t>VSMP)</a:t>
            </a:r>
            <a:r>
              <a:rPr lang="en-US" dirty="0" smtClean="0"/>
              <a:t> </a:t>
            </a:r>
            <a:r>
              <a:rPr lang="en-US" dirty="0"/>
              <a:t>Permittees </a:t>
            </a:r>
            <a:r>
              <a:rPr lang="en-US" dirty="0" smtClean="0"/>
              <a:t>for </a:t>
            </a:r>
            <a:r>
              <a:rPr lang="en-US" dirty="0"/>
              <a:t>Discharge associated with Construction Activities</a:t>
            </a:r>
          </a:p>
          <a:p>
            <a:pPr algn="ctr"/>
            <a:endParaRPr lang="en-US" dirty="0"/>
          </a:p>
        </p:txBody>
      </p:sp>
      <p:pic>
        <p:nvPicPr>
          <p:cNvPr id="6" name="Picture 5"/>
          <p:cNvPicPr>
            <a:picLocks/>
          </p:cNvPicPr>
          <p:nvPr/>
        </p:nvPicPr>
        <p:blipFill>
          <a:blip r:embed="rId8"/>
          <a:stretch>
            <a:fillRect/>
          </a:stretch>
        </p:blipFill>
        <p:spPr>
          <a:xfrm>
            <a:off x="103822" y="1621918"/>
            <a:ext cx="4919472" cy="4069080"/>
          </a:xfrm>
          <a:prstGeom prst="rect">
            <a:avLst/>
          </a:prstGeom>
        </p:spPr>
      </p:pic>
      <p:sp>
        <p:nvSpPr>
          <p:cNvPr id="7" name="TextBox 6"/>
          <p:cNvSpPr txBox="1"/>
          <p:nvPr/>
        </p:nvSpPr>
        <p:spPr>
          <a:xfrm>
            <a:off x="5206625" y="1760417"/>
            <a:ext cx="2173795" cy="2585323"/>
          </a:xfrm>
          <a:prstGeom prst="rect">
            <a:avLst/>
          </a:prstGeom>
          <a:noFill/>
        </p:spPr>
        <p:txBody>
          <a:bodyPr wrap="square" rtlCol="0">
            <a:spAutoFit/>
          </a:bodyPr>
          <a:lstStyle/>
          <a:p>
            <a:pPr algn="ctr"/>
            <a:r>
              <a:rPr lang="en-US" dirty="0" smtClean="0"/>
              <a:t>Construction activities resulting in land disturbance ≥ 2,500 </a:t>
            </a:r>
            <a:r>
              <a:rPr lang="en-US" dirty="0" err="1" smtClean="0"/>
              <a:t>sq</a:t>
            </a:r>
            <a:r>
              <a:rPr lang="en-US" dirty="0" smtClean="0"/>
              <a:t> ft. must have a site-specific storm water pollution prevention plan. This includes single family homes!</a:t>
            </a:r>
            <a:endParaRPr lang="en-US" dirty="0"/>
          </a:p>
        </p:txBody>
      </p:sp>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43185" y="5855277"/>
            <a:ext cx="1809750" cy="742950"/>
          </a:xfrm>
          <a:prstGeom prst="rect">
            <a:avLst/>
          </a:prstGeom>
        </p:spPr>
      </p:pic>
    </p:spTree>
    <p:extLst>
      <p:ext uri="{BB962C8B-B14F-4D97-AF65-F5344CB8AC3E}">
        <p14:creationId xmlns:p14="http://schemas.microsoft.com/office/powerpoint/2010/main" val="2241555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3418</TotalTime>
  <Words>2308</Words>
  <Application>Microsoft Office PowerPoint</Application>
  <PresentationFormat>Widescreen</PresentationFormat>
  <Paragraphs>229</Paragraphs>
  <Slides>25</Slides>
  <Notes>20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Wingdings</vt:lpstr>
      <vt:lpstr>Office Theme</vt:lpstr>
      <vt:lpstr>Water Quality Trading: A Virginia Primer</vt:lpstr>
      <vt:lpstr>PowerPoint Presentation</vt:lpstr>
      <vt:lpstr>Nutrient Trading: The Fundamentals</vt:lpstr>
      <vt:lpstr>PowerPoint Presentation</vt:lpstr>
      <vt:lpstr>PowerPoint Presentation</vt:lpstr>
      <vt:lpstr>PowerPoint Presentation</vt:lpstr>
      <vt:lpstr>Who is eligible to purchase nutrient credits?</vt:lpstr>
      <vt:lpstr>Who is eligible to purchase nutrient credits?</vt:lpstr>
      <vt:lpstr>Who is eligible to purchase nutrient credits?</vt:lpstr>
      <vt:lpstr>PowerPoint Presentation</vt:lpstr>
      <vt:lpstr>PowerPoint Presentation</vt:lpstr>
      <vt:lpstr>Forestland Base is Decreasing</vt:lpstr>
      <vt:lpstr>Family Forests Becoming More Fragmented</vt:lpstr>
      <vt:lpstr>PowerPoint Presentation</vt:lpstr>
      <vt:lpstr>What FFOs Want</vt:lpstr>
      <vt:lpstr>PowerPoint Presentation</vt:lpstr>
      <vt:lpstr>How much are credits selling for?</vt:lpstr>
      <vt:lpstr>OK. But I’ve heard the nutrient market is stagnant. How many credits are really being traded?</vt:lpstr>
      <vt:lpstr>Perceived Landowner Barriers to Entry</vt:lpstr>
      <vt:lpstr>Perceived Landowner Barriers to Entry</vt:lpstr>
      <vt:lpstr>Perceived Landowner Barriers to Entry</vt:lpstr>
      <vt:lpstr>Perceived Landowner Barriers to Entry</vt:lpstr>
      <vt:lpstr>PowerPoint Presentation</vt:lpstr>
      <vt:lpstr>Beardog LLC Nutrient Bank</vt:lpstr>
      <vt:lpstr>Maryland Nutrient Trading Program  Everything still in draft form.  Schedule- proposed regulations are out for comment (early fall)  November 30th- public hearings  12/13/17- comment period ends  December 29th, 2017- can adopt the regulations  1/29/18- effect date of regulation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Virginia’s Non-Point Source</dc:title>
  <dc:creator>Jenny McGarvey</dc:creator>
  <cp:lastModifiedBy>Jenny McGarvey</cp:lastModifiedBy>
  <cp:revision>137</cp:revision>
  <dcterms:created xsi:type="dcterms:W3CDTF">2015-10-14T18:34:47Z</dcterms:created>
  <dcterms:modified xsi:type="dcterms:W3CDTF">2017-11-29T19:51:15Z</dcterms:modified>
</cp:coreProperties>
</file>